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 showSpecialPlsOnTitleSld="0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384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zh-TW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投影片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及直排文字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直排標題及文字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及物件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imes New Roman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spcBef>
                <a:spcPts val="0"/>
              </a:spcBef>
              <a:buNone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spcBef>
                <a:spcPts val="0"/>
              </a:spcBef>
              <a:buNone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spcBef>
                <a:spcPts val="0"/>
              </a:spcBef>
              <a:buNone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spcBef>
                <a:spcPts val="0"/>
              </a:spcBef>
              <a:buNone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spcBef>
                <a:spcPts val="0"/>
              </a:spcBef>
              <a:buNone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spcBef>
                <a:spcPts val="0"/>
              </a:spcBef>
              <a:buNone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spcBef>
                <a:spcPts val="0"/>
              </a:spcBef>
              <a:buNone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spcBef>
                <a:spcPts val="0"/>
              </a:spcBef>
              <a:buNone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章節標題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兩項物件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比對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6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6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只有標題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空白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含標題的內容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含標題的圖片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imes New Roman"/>
              <a:buNone/>
              <a:defRPr b="0" i="0" sz="4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3"/>
          <p:cNvSpPr txBox="1"/>
          <p:nvPr>
            <p:ph type="ctrTitle"/>
          </p:nvPr>
        </p:nvSpPr>
        <p:spPr>
          <a:xfrm>
            <a:off x="983673" y="1274618"/>
            <a:ext cx="10820400" cy="221304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Font typeface="Arial"/>
              <a:buNone/>
            </a:pPr>
            <a:r>
              <a:rPr lang="zh-TW" sz="4900">
                <a:latin typeface="Arial"/>
                <a:ea typeface="Arial"/>
                <a:cs typeface="Arial"/>
                <a:sym typeface="Arial"/>
              </a:rPr>
              <a:t>立法院電業法修正草案公聽會之我見</a:t>
            </a:r>
            <a:r>
              <a:rPr lang="zh-TW" sz="2400">
                <a:latin typeface="Arial"/>
                <a:ea typeface="Arial"/>
                <a:cs typeface="Arial"/>
                <a:sym typeface="Arial"/>
              </a:rPr>
              <a:t>(一)</a:t>
            </a:r>
            <a:br>
              <a:rPr lang="zh-TW">
                <a:latin typeface="Arial"/>
                <a:ea typeface="Arial"/>
                <a:cs typeface="Arial"/>
                <a:sym typeface="Arial"/>
              </a:rPr>
            </a:b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3"/>
          <p:cNvSpPr txBox="1"/>
          <p:nvPr>
            <p:ph idx="1" type="subTitle"/>
          </p:nvPr>
        </p:nvSpPr>
        <p:spPr>
          <a:xfrm>
            <a:off x="1438507" y="3981172"/>
            <a:ext cx="9229493" cy="2389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</a:pPr>
            <a:r>
              <a:t/>
            </a:r>
            <a:endParaRPr sz="26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</a:pPr>
            <a:r>
              <a:t/>
            </a:r>
            <a:endParaRPr sz="26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</a:pPr>
            <a:r>
              <a:rPr lang="zh-TW" sz="2600">
                <a:latin typeface="Arial"/>
                <a:ea typeface="Arial"/>
                <a:cs typeface="Arial"/>
                <a:sym typeface="Arial"/>
              </a:rPr>
              <a:t>許志義</a:t>
            </a:r>
            <a:endParaRPr sz="26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</a:pPr>
            <a:r>
              <a:rPr lang="zh-TW" sz="2600">
                <a:latin typeface="Arial"/>
                <a:ea typeface="Arial"/>
                <a:cs typeface="Arial"/>
                <a:sym typeface="Arial"/>
              </a:rPr>
              <a:t>中興大學資管系暨應用經濟學系教授</a:t>
            </a:r>
            <a:endParaRPr sz="26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</a:pPr>
            <a:r>
              <a:rPr lang="zh-TW" sz="2600">
                <a:latin typeface="Arial"/>
                <a:ea typeface="Arial"/>
                <a:cs typeface="Arial"/>
                <a:sym typeface="Arial"/>
              </a:rPr>
              <a:t>105年12月5日</a:t>
            </a:r>
            <a:endParaRPr sz="26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3"/>
          <p:cNvSpPr/>
          <p:nvPr/>
        </p:nvSpPr>
        <p:spPr>
          <a:xfrm>
            <a:off x="2632363" y="2764919"/>
            <a:ext cx="8257309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zh-TW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討論題綱：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二、確保電力供應之穩定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三、維護電網公共性</a:t>
            </a:r>
            <a:br>
              <a:rPr lang="zh-TW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zh-TW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四、電力市場健全發展與監理機制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zh-TW">
                <a:latin typeface="Arial"/>
                <a:ea typeface="Arial"/>
                <a:cs typeface="Arial"/>
                <a:sym typeface="Arial"/>
              </a:rPr>
              <a:t>大綱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zh-TW" sz="2400">
                <a:latin typeface="Arial"/>
                <a:ea typeface="Arial"/>
                <a:cs typeface="Arial"/>
                <a:sym typeface="Arial"/>
              </a:rPr>
              <a:t>立法院電業法修正草案公聽會之我見</a:t>
            </a:r>
            <a:r>
              <a:rPr b="1" lang="zh-TW" sz="1050">
                <a:latin typeface="Arial"/>
                <a:ea typeface="Arial"/>
                <a:cs typeface="Arial"/>
                <a:sym typeface="Arial"/>
              </a:rPr>
              <a:t>(一)</a:t>
            </a:r>
            <a:endParaRPr b="1" sz="105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zh-TW" sz="2400">
                <a:latin typeface="Arial"/>
                <a:ea typeface="Arial"/>
                <a:cs typeface="Arial"/>
                <a:sym typeface="Arial"/>
              </a:rPr>
              <a:t>壹、前言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zh-TW" sz="2400">
                <a:latin typeface="Arial"/>
                <a:ea typeface="Arial"/>
                <a:cs typeface="Arial"/>
                <a:sym typeface="Arial"/>
              </a:rPr>
              <a:t>貳、綜合電業是否必須「廠網分離」？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zh-TW" sz="2400">
                <a:latin typeface="Arial"/>
                <a:ea typeface="Arial"/>
                <a:cs typeface="Arial"/>
                <a:sym typeface="Arial"/>
              </a:rPr>
              <a:t>參、「綠電先行」：監理沙盒兼顧電力供應穩定與自由化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zh-TW" sz="2400">
                <a:latin typeface="Arial"/>
                <a:ea typeface="Arial"/>
                <a:cs typeface="Arial"/>
                <a:sym typeface="Arial"/>
              </a:rPr>
              <a:t>肆、結語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447675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</a:pPr>
            <a:r>
              <a:t/>
            </a:r>
            <a:endParaRPr sz="105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A5A5A5"/>
              </a:buClr>
              <a:buSzPts val="1800"/>
              <a:buNone/>
            </a:pPr>
            <a:r>
              <a:rPr b="1" lang="zh-TW" sz="1800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立法院電業法修正草案公聽會之我見</a:t>
            </a:r>
            <a:r>
              <a:rPr b="1" lang="zh-TW" sz="900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(二)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A5A5A5"/>
              </a:buClr>
              <a:buSzPts val="1800"/>
              <a:buNone/>
            </a:pPr>
            <a:r>
              <a:rPr lang="zh-TW" sz="1800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壹、討論題綱一：推動友善綠能發展與鬆綁再生能源限制</a:t>
            </a:r>
            <a:endParaRPr sz="1800">
              <a:solidFill>
                <a:srgbClr val="A5A5A5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A5A5A5"/>
              </a:buClr>
              <a:buSzPts val="1800"/>
              <a:buNone/>
            </a:pPr>
            <a:r>
              <a:rPr lang="zh-TW" sz="1800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貳、案例說明：再生能源採取直供、代輸或自用，都有優於躉購電價的可能性</a:t>
            </a:r>
            <a:endParaRPr sz="1800">
              <a:solidFill>
                <a:srgbClr val="A5A5A5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A5A5A5"/>
              </a:buClr>
              <a:buSzPts val="1800"/>
              <a:buNone/>
            </a:pPr>
            <a:r>
              <a:rPr lang="zh-TW" sz="1800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參、討論題綱二：確保供電之穩定</a:t>
            </a:r>
            <a:br>
              <a:rPr lang="zh-TW" sz="1800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zh-TW" sz="1800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　　討論題綱五：能源轉型政策目標達成、多元供給、…及自由選擇電力市場</a:t>
            </a:r>
            <a:endParaRPr sz="1800">
              <a:solidFill>
                <a:srgbClr val="A5A5A5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A5A5A5"/>
              </a:buClr>
              <a:buSzPts val="1800"/>
              <a:buNone/>
            </a:pPr>
            <a:r>
              <a:rPr lang="zh-TW" sz="1800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肆、代結語：全球電力科技與電業發展趨勢</a:t>
            </a:r>
            <a:endParaRPr sz="1800">
              <a:solidFill>
                <a:srgbClr val="A5A5A5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solidFill>
                <a:srgbClr val="A5A5A5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19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sz="2400">
              <a:solidFill>
                <a:srgbClr val="A5A5A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zh-TW">
                <a:latin typeface="Arial"/>
                <a:ea typeface="Arial"/>
                <a:cs typeface="Arial"/>
                <a:sym typeface="Arial"/>
              </a:rPr>
              <a:t>壹、前言</a:t>
            </a:r>
            <a:endParaRPr/>
          </a:p>
        </p:txBody>
      </p:sp>
      <p:sp>
        <p:nvSpPr>
          <p:cNvPr id="103" name="Google Shape;103;p1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14350" lvl="0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zh-TW"/>
              <a:t>目前的電業法係</a:t>
            </a:r>
            <a:r>
              <a:rPr lang="zh-TW">
                <a:solidFill>
                  <a:srgbClr val="FF0000"/>
                </a:solidFill>
              </a:rPr>
              <a:t>民國36年通過</a:t>
            </a:r>
            <a:r>
              <a:rPr lang="zh-TW"/>
              <a:t>，迄今雖曾數次小幅修法，惟其主架構</a:t>
            </a:r>
            <a:r>
              <a:rPr lang="zh-TW">
                <a:solidFill>
                  <a:srgbClr val="FF0000"/>
                </a:solidFill>
              </a:rPr>
              <a:t>並未與時俱進</a:t>
            </a:r>
            <a:r>
              <a:rPr lang="zh-TW"/>
              <a:t>，早已</a:t>
            </a:r>
            <a:r>
              <a:rPr lang="zh-TW">
                <a:solidFill>
                  <a:srgbClr val="FF0000"/>
                </a:solidFill>
              </a:rPr>
              <a:t>與電力科技發展脫節</a:t>
            </a:r>
            <a:r>
              <a:rPr lang="zh-TW"/>
              <a:t>，更悖離當前全球電力市場商業模式創新服務浪潮，既不符消費者賦權(empowerment)及其福祉，更</a:t>
            </a:r>
            <a:r>
              <a:rPr lang="zh-TW">
                <a:solidFill>
                  <a:srgbClr val="FF0000"/>
                </a:solidFill>
              </a:rPr>
              <a:t>嚴重影響台灣綠能產業競爭力</a:t>
            </a:r>
            <a:r>
              <a:rPr lang="zh-TW"/>
              <a:t>。</a:t>
            </a:r>
            <a:endParaRPr/>
          </a:p>
          <a:p>
            <a:pPr indent="-3365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zh-TW"/>
              <a:t>「電業法修正草案」20多年來</a:t>
            </a:r>
            <a:r>
              <a:rPr lang="zh-TW">
                <a:solidFill>
                  <a:srgbClr val="FF0000"/>
                </a:solidFill>
              </a:rPr>
              <a:t>六進六出立法院，原地踏步</a:t>
            </a:r>
            <a:r>
              <a:rPr lang="zh-TW"/>
              <a:t>，徒勞無功，立法怠惰，莫此為甚！</a:t>
            </a:r>
            <a:endParaRPr/>
          </a:p>
        </p:txBody>
      </p:sp>
      <p:sp>
        <p:nvSpPr>
          <p:cNvPr id="104" name="Google Shape;104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zh-TW">
                <a:latin typeface="Arial"/>
                <a:ea typeface="Arial"/>
                <a:cs typeface="Arial"/>
                <a:sym typeface="Arial"/>
              </a:rPr>
              <a:t>貳、綜合電業是否必須「廠網分離」？</a:t>
            </a:r>
            <a:endParaRPr/>
          </a:p>
        </p:txBody>
      </p:sp>
      <p:sp>
        <p:nvSpPr>
          <p:cNvPr id="110" name="Google Shape;110;p16"/>
          <p:cNvSpPr txBox="1"/>
          <p:nvPr>
            <p:ph idx="1" type="body"/>
          </p:nvPr>
        </p:nvSpPr>
        <p:spPr>
          <a:xfrm>
            <a:off x="838200" y="2551023"/>
            <a:ext cx="10515600" cy="36259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14350" lvl="0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Calibri"/>
              <a:buAutoNum type="arabicPeriod"/>
            </a:pPr>
            <a:r>
              <a:rPr lang="zh-TW" sz="2590">
                <a:latin typeface="Times New Roman"/>
                <a:ea typeface="Times New Roman"/>
                <a:cs typeface="Times New Roman"/>
                <a:sym typeface="Times New Roman"/>
              </a:rPr>
              <a:t>電廠是製造業，經濟屬性是競爭，其價格與數量，應開放自由化。反之，輸配電線是網路，經濟屬性是自然獨占。</a:t>
            </a:r>
            <a:r>
              <a:rPr lang="zh-TW" sz="259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廠網分離是「橋歸橋，路歸路」，清清楚楚，既避免交叉補貼，更避免球員兼裁判！</a:t>
            </a:r>
            <a:endParaRPr/>
          </a:p>
          <a:p>
            <a:pPr indent="-349885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Calibri"/>
              <a:buNone/>
            </a:pPr>
            <a:r>
              <a:t/>
            </a:r>
            <a:endParaRPr sz="259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Calibri"/>
              <a:buAutoNum type="arabicPeriod"/>
            </a:pPr>
            <a:r>
              <a:rPr lang="zh-TW" sz="2590">
                <a:latin typeface="Times New Roman"/>
                <a:ea typeface="Times New Roman"/>
                <a:cs typeface="Times New Roman"/>
                <a:sym typeface="Times New Roman"/>
              </a:rPr>
              <a:t>電力市場自由化要顧及各國特色。美國光是加州，就有PG&amp;E、SCE、SDG&amp;E，三家民營綜合電業。反之，</a:t>
            </a:r>
            <a:r>
              <a:rPr lang="zh-TW" sz="259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全台灣只會有一個超大型的綜合電業(亦即台電)。</a:t>
            </a:r>
            <a:r>
              <a:rPr lang="zh-TW" sz="2590">
                <a:latin typeface="Times New Roman"/>
                <a:ea typeface="Times New Roman"/>
                <a:cs typeface="Times New Roman"/>
                <a:sym typeface="Times New Roman"/>
              </a:rPr>
              <a:t>即使市場自由化後，小型微電網或獨立電網，也只可能是少數特例。</a:t>
            </a:r>
            <a:r>
              <a:rPr lang="zh-TW" sz="259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台灣這種市場結構，若允許獨大的綜合電業存在，結果只會造成更嚴重的不公平競爭。</a:t>
            </a:r>
            <a:endParaRPr sz="259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9885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Calibri"/>
              <a:buNone/>
            </a:pPr>
            <a:r>
              <a:t/>
            </a:r>
            <a:endParaRPr sz="259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1" name="Google Shape;111;p16"/>
          <p:cNvSpPr/>
          <p:nvPr/>
        </p:nvSpPr>
        <p:spPr>
          <a:xfrm>
            <a:off x="1995054" y="1225460"/>
            <a:ext cx="609600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討論題綱：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三、維護電網公共性</a:t>
            </a:r>
            <a:br>
              <a:rPr lang="zh-TW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zh-TW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四、電力市場健全發展與監理機制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zh-TW">
                <a:latin typeface="Arial"/>
                <a:ea typeface="Arial"/>
                <a:cs typeface="Arial"/>
                <a:sym typeface="Arial"/>
              </a:rPr>
              <a:t>貳、</a:t>
            </a:r>
            <a:r>
              <a:rPr lang="zh-TW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綜合電業是否必須「廠網分離」？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17"/>
          <p:cNvSpPr txBox="1"/>
          <p:nvPr>
            <p:ph idx="1" type="body"/>
          </p:nvPr>
        </p:nvSpPr>
        <p:spPr>
          <a:xfrm>
            <a:off x="838200" y="2551023"/>
            <a:ext cx="10515600" cy="36259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14350" lvl="0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AutoNum type="arabicPeriod" startAt="3"/>
            </a:pPr>
            <a:r>
              <a:rPr lang="zh-TW" sz="2600"/>
              <a:t>為了公平競爭，切割分離「電廠」、「電網」，是必須的。否則，</a:t>
            </a:r>
            <a:r>
              <a:rPr lang="zh-TW" sz="2600">
                <a:solidFill>
                  <a:srgbClr val="FF0000"/>
                </a:solidFill>
              </a:rPr>
              <a:t>即使另外成立獨立調度中心(ISO)，其市場管理的交易成本必然增加，不如直接由TransCo(輸電公司)負責調度，來得直接了當權責清楚，既效率又透明。</a:t>
            </a:r>
            <a:endParaRPr sz="2600">
              <a:solidFill>
                <a:srgbClr val="FF0000"/>
              </a:solidFill>
            </a:endParaRPr>
          </a:p>
          <a:p>
            <a:pPr indent="-3492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None/>
            </a:pPr>
            <a:r>
              <a:t/>
            </a:r>
            <a:endParaRPr sz="2600"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AutoNum type="arabicPeriod" startAt="3"/>
            </a:pPr>
            <a:r>
              <a:rPr lang="zh-TW" sz="2600"/>
              <a:t>反之，若在台電綜合電業獨大之情況下，另外成立獨立電力調度中心(ISO)，所有電網實時資料與實際運作，除了ISO，仍然要依賴台電人員現埸負責操作與即時提供。</a:t>
            </a:r>
            <a:r>
              <a:rPr lang="zh-TW" sz="2600">
                <a:solidFill>
                  <a:srgbClr val="FF0000"/>
                </a:solidFill>
              </a:rPr>
              <a:t>萬一電力系統出事，究竟是台電綜合電業的責任？或是ISO的責任？</a:t>
            </a:r>
            <a:r>
              <a:rPr lang="zh-TW" sz="2600"/>
              <a:t>要釐清市場管理與管制的權責，其交易成本大幅增加，</a:t>
            </a:r>
            <a:r>
              <a:rPr lang="zh-TW" sz="2600">
                <a:solidFill>
                  <a:srgbClr val="FF0000"/>
                </a:solidFill>
              </a:rPr>
              <a:t>其他發電業者(包括IPP與再生能源發電系統)，也會質疑其公平公正！</a:t>
            </a:r>
            <a:endParaRPr/>
          </a:p>
        </p:txBody>
      </p:sp>
      <p:sp>
        <p:nvSpPr>
          <p:cNvPr id="119" name="Google Shape;119;p17"/>
          <p:cNvSpPr/>
          <p:nvPr/>
        </p:nvSpPr>
        <p:spPr>
          <a:xfrm>
            <a:off x="1995054" y="1225460"/>
            <a:ext cx="609600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討論題綱：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三、維護電網公共性</a:t>
            </a:r>
            <a:br>
              <a:rPr lang="zh-TW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zh-TW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四、電力市場健全發展與監理機制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zh-TW">
                <a:latin typeface="Arial"/>
                <a:ea typeface="Arial"/>
                <a:cs typeface="Arial"/>
                <a:sym typeface="Arial"/>
              </a:rPr>
              <a:t>貳、綜合電業是否必須「廠網分離」？</a:t>
            </a:r>
            <a:endParaRPr/>
          </a:p>
        </p:txBody>
      </p:sp>
      <p:sp>
        <p:nvSpPr>
          <p:cNvPr id="126" name="Google Shape;126;p18"/>
          <p:cNvSpPr txBox="1"/>
          <p:nvPr>
            <p:ph idx="1" type="body"/>
          </p:nvPr>
        </p:nvSpPr>
        <p:spPr>
          <a:xfrm>
            <a:off x="838200" y="2551023"/>
            <a:ext cx="10515600" cy="36259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14350" lvl="0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AutoNum type="arabicPeriod" startAt="5"/>
            </a:pPr>
            <a:r>
              <a:rPr lang="zh-TW" sz="2600"/>
              <a:t>觀察全球經驗，美國、日本維持綜合電業是不得已的選擇。因為他們的綜合電業早在自由化之前就已經存在，而且是股票上市的民營公司，切割許多家民營公司達成「廠網分離」，有實務上的困難。因此，退而求其次，成立獨立調度中心(ISO)。</a:t>
            </a:r>
            <a:endParaRPr sz="2600"/>
          </a:p>
          <a:p>
            <a:pPr indent="-3492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None/>
            </a:pPr>
            <a:r>
              <a:t/>
            </a:r>
            <a:endParaRPr sz="2600"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Pts val="2600"/>
              <a:buFont typeface="Calibri"/>
              <a:buAutoNum type="arabicPeriod" startAt="5"/>
            </a:pPr>
            <a:r>
              <a:rPr lang="zh-TW" sz="2600">
                <a:solidFill>
                  <a:srgbClr val="FF0000"/>
                </a:solidFill>
              </a:rPr>
              <a:t>台灣現況並無民營綜合電業，同時台灣幅員小，更不可能如美日有多家旗鼓相當的綜合電業，不應付出美國與日本電業改革的超額代價。應採「廠網分離」，由電網公司直接負責獨立調度。如此，管制(社會)成本最低。</a:t>
            </a:r>
            <a:endParaRPr sz="2600">
              <a:solidFill>
                <a:srgbClr val="FF0000"/>
              </a:solidFill>
            </a:endParaRPr>
          </a:p>
        </p:txBody>
      </p:sp>
      <p:sp>
        <p:nvSpPr>
          <p:cNvPr id="127" name="Google Shape;127;p18"/>
          <p:cNvSpPr/>
          <p:nvPr/>
        </p:nvSpPr>
        <p:spPr>
          <a:xfrm>
            <a:off x="1995054" y="1225460"/>
            <a:ext cx="609600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討論題綱：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三、維護電網公共性</a:t>
            </a:r>
            <a:br>
              <a:rPr lang="zh-TW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zh-TW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四、電力市場健全發展與監理機制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zh-TW">
                <a:latin typeface="Arial"/>
                <a:ea typeface="Arial"/>
                <a:cs typeface="Arial"/>
                <a:sym typeface="Arial"/>
              </a:rPr>
              <a:t>參、「綠電先行」：監理沙盒兼顧電力供</a:t>
            </a:r>
            <a:br>
              <a:rPr lang="zh-TW">
                <a:latin typeface="Arial"/>
                <a:ea typeface="Arial"/>
                <a:cs typeface="Arial"/>
                <a:sym typeface="Arial"/>
              </a:rPr>
            </a:br>
            <a:r>
              <a:rPr lang="zh-TW">
                <a:latin typeface="Arial"/>
                <a:ea typeface="Arial"/>
                <a:cs typeface="Arial"/>
                <a:sym typeface="Arial"/>
              </a:rPr>
              <a:t>　　應穩定與自由化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19"/>
          <p:cNvSpPr txBox="1"/>
          <p:nvPr>
            <p:ph idx="1" type="body"/>
          </p:nvPr>
        </p:nvSpPr>
        <p:spPr>
          <a:xfrm>
            <a:off x="838200" y="2438399"/>
            <a:ext cx="10515600" cy="3738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➢"/>
            </a:pPr>
            <a:r>
              <a:rPr lang="zh-TW" sz="3200">
                <a:latin typeface="Arial"/>
                <a:ea typeface="Arial"/>
                <a:cs typeface="Arial"/>
                <a:sym typeface="Arial"/>
              </a:rPr>
              <a:t>第一階段修法的綠電先行，可視為一種所謂</a:t>
            </a:r>
            <a:r>
              <a:rPr lang="zh-TW" sz="32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監理沙盒(Regulatory Sandbox)</a:t>
            </a:r>
            <a:r>
              <a:rPr lang="zh-TW" sz="3200">
                <a:latin typeface="Arial"/>
                <a:ea typeface="Arial"/>
                <a:cs typeface="Arial"/>
                <a:sym typeface="Arial"/>
              </a:rPr>
              <a:t>。因為綠能市場在台灣占比甚低（尤其扣除水力發電量後，其占比僅2.33%），影響層面實為有限</a:t>
            </a:r>
            <a:endParaRPr sz="32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3200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➢"/>
            </a:pPr>
            <a:r>
              <a:rPr lang="zh-TW" sz="3200">
                <a:latin typeface="Arial"/>
                <a:ea typeface="Arial"/>
                <a:cs typeface="Arial"/>
                <a:sym typeface="Arial"/>
              </a:rPr>
              <a:t>若開放綠電市場自由化後，</a:t>
            </a:r>
            <a:r>
              <a:rPr lang="zh-TW" sz="32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成效良好，則可進行第二階段傳統發電能源市場自由化。</a:t>
            </a:r>
            <a:r>
              <a:rPr lang="zh-TW" sz="3200">
                <a:latin typeface="Arial"/>
                <a:ea typeface="Arial"/>
                <a:cs typeface="Arial"/>
                <a:sym typeface="Arial"/>
              </a:rPr>
              <a:t>反之，若</a:t>
            </a:r>
            <a:r>
              <a:rPr lang="zh-TW" sz="32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成效不彰，則亦可在能接受損害範圍內，停止或延後第二階段修法。</a:t>
            </a:r>
            <a:endParaRPr sz="32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sp>
        <p:nvSpPr>
          <p:cNvPr id="136" name="Google Shape;136;p19"/>
          <p:cNvSpPr/>
          <p:nvPr/>
        </p:nvSpPr>
        <p:spPr>
          <a:xfrm>
            <a:off x="2013857" y="1695211"/>
            <a:ext cx="364715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討論題綱二：確保電力供應之穩定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zh-TW">
                <a:latin typeface="Arial"/>
                <a:ea typeface="Arial"/>
                <a:cs typeface="Arial"/>
                <a:sym typeface="Arial"/>
              </a:rPr>
              <a:t>肆、結語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20"/>
          <p:cNvSpPr txBox="1"/>
          <p:nvPr>
            <p:ph idx="1" type="body"/>
          </p:nvPr>
        </p:nvSpPr>
        <p:spPr>
          <a:xfrm>
            <a:off x="838200" y="1825625"/>
            <a:ext cx="10716492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60"/>
              <a:buFont typeface="Noto Sans Symbols"/>
              <a:buChar char="➢"/>
            </a:pPr>
            <a:r>
              <a:rPr lang="zh-TW" sz="2960">
                <a:latin typeface="Arial"/>
                <a:ea typeface="Arial"/>
                <a:cs typeface="Arial"/>
                <a:sym typeface="Arial"/>
              </a:rPr>
              <a:t>台灣電力市場由政府嚴密管制其價格與數量，全球罕見。</a:t>
            </a:r>
            <a:endParaRPr sz="2960">
              <a:latin typeface="Arial"/>
              <a:ea typeface="Arial"/>
              <a:cs typeface="Arial"/>
              <a:sym typeface="Arial"/>
            </a:endParaRPr>
          </a:p>
          <a:p>
            <a:pPr indent="-40639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960"/>
              <a:buFont typeface="Noto Sans Symbols"/>
              <a:buNone/>
            </a:pPr>
            <a:r>
              <a:t/>
            </a:r>
            <a:endParaRPr sz="2960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960"/>
              <a:buFont typeface="Noto Sans Symbols"/>
              <a:buChar char="➢"/>
            </a:pPr>
            <a:r>
              <a:rPr lang="zh-TW" sz="2960">
                <a:latin typeface="Arial"/>
                <a:ea typeface="Arial"/>
                <a:cs typeface="Arial"/>
                <a:sym typeface="Arial"/>
              </a:rPr>
              <a:t>即使中國大陸，2005年也開放電力市場公開競價，實施廠網分離。</a:t>
            </a:r>
            <a:endParaRPr sz="2960">
              <a:latin typeface="Arial"/>
              <a:ea typeface="Arial"/>
              <a:cs typeface="Arial"/>
              <a:sym typeface="Arial"/>
            </a:endParaRPr>
          </a:p>
          <a:p>
            <a:pPr indent="-40639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960"/>
              <a:buFont typeface="Noto Sans Symbols"/>
              <a:buNone/>
            </a:pPr>
            <a:r>
              <a:t/>
            </a:r>
            <a:endParaRPr sz="2960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960"/>
              <a:buFont typeface="Noto Sans Symbols"/>
              <a:buChar char="➢"/>
            </a:pPr>
            <a:r>
              <a:rPr lang="zh-TW" sz="2960">
                <a:latin typeface="Arial"/>
                <a:ea typeface="Arial"/>
                <a:cs typeface="Arial"/>
                <a:sym typeface="Arial"/>
              </a:rPr>
              <a:t>巴黎協定今年11月4日生效，我國綠能市占率排名落後，實與台灣再生能源豐沛的天然稟賦，不成比例。</a:t>
            </a:r>
            <a:endParaRPr sz="2960">
              <a:latin typeface="Arial"/>
              <a:ea typeface="Arial"/>
              <a:cs typeface="Arial"/>
              <a:sym typeface="Arial"/>
            </a:endParaRPr>
          </a:p>
          <a:p>
            <a:pPr indent="-40639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960"/>
              <a:buFont typeface="Noto Sans Symbols"/>
              <a:buNone/>
            </a:pPr>
            <a:r>
              <a:t/>
            </a:r>
            <a:endParaRPr sz="296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Pts val="3330"/>
              <a:buNone/>
            </a:pPr>
            <a:r>
              <a:rPr i="1" lang="zh-TW" sz="333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期許立法與行政部門體察當前全球綠能發展趨勢，勿再錯失電業法修正案改革契機！</a:t>
            </a:r>
            <a:endParaRPr i="1" sz="296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1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zh-TW"/>
              <a:t>謝謝聆聽，敬請指教！</a:t>
            </a:r>
            <a:endParaRPr/>
          </a:p>
        </p:txBody>
      </p:sp>
      <p:sp>
        <p:nvSpPr>
          <p:cNvPr id="149" name="Google Shape;149;p21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佈景主題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佈景主題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