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頁碼、紅字、編號</a:t>
            </a:r>
            <a:endParaRPr/>
          </a:p>
        </p:txBody>
      </p:sp>
      <p:sp>
        <p:nvSpPr>
          <p:cNvPr id="156" name="Google Shape;156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idx="1" type="subTitle"/>
          </p:nvPr>
        </p:nvSpPr>
        <p:spPr>
          <a:xfrm>
            <a:off x="1438507" y="3981172"/>
            <a:ext cx="9229493" cy="2389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zh-TW" sz="2600">
                <a:latin typeface="Arial"/>
                <a:ea typeface="Arial"/>
                <a:cs typeface="Arial"/>
                <a:sym typeface="Arial"/>
              </a:rPr>
              <a:t>許志義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zh-TW" sz="2600">
                <a:latin typeface="Arial"/>
                <a:ea typeface="Arial"/>
                <a:cs typeface="Arial"/>
                <a:sym typeface="Arial"/>
              </a:rPr>
              <a:t>中興大學資管系暨應用經濟學系教授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rPr lang="zh-TW" sz="2600">
                <a:latin typeface="Arial"/>
                <a:ea typeface="Arial"/>
                <a:cs typeface="Arial"/>
                <a:sym typeface="Arial"/>
              </a:rPr>
              <a:t>105年12月5日</a:t>
            </a:r>
            <a:endParaRPr sz="2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>
            <p:ph type="ctrTitle"/>
          </p:nvPr>
        </p:nvSpPr>
        <p:spPr>
          <a:xfrm>
            <a:off x="983673" y="1274618"/>
            <a:ext cx="10820400" cy="221304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Arial"/>
              <a:buNone/>
            </a:pPr>
            <a:r>
              <a:rPr lang="zh-TW" sz="4900">
                <a:latin typeface="Arial"/>
                <a:ea typeface="Arial"/>
                <a:cs typeface="Arial"/>
                <a:sym typeface="Arial"/>
              </a:rPr>
              <a:t>立法院電業法修正草案公聽會之我見</a:t>
            </a:r>
            <a:r>
              <a:rPr lang="zh-TW" sz="2400">
                <a:latin typeface="Arial"/>
                <a:ea typeface="Arial"/>
                <a:cs typeface="Arial"/>
                <a:sym typeface="Arial"/>
              </a:rPr>
              <a:t>(二)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1168400" y="2665929"/>
            <a:ext cx="10560756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討論題綱：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一、推動友善綠能之發展與鬆綁再生能源之限制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五、能源轉型政策目標達成、多元供給、…及自由選擇電力市場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六-2、綠能發電業者與售電業者是否應該提供備用供電容量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type="title"/>
          </p:nvPr>
        </p:nvSpPr>
        <p:spPr>
          <a:xfrm>
            <a:off x="838200" y="365125"/>
            <a:ext cx="1086837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肆、代結語：全球電力科技與電業發展趨勢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低碳、再生能源及綠能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智慧化及致能化(Enablization)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用戶參與及賦權(Empowerment)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大數據應用(大量、跨域、快速、實時、雙向、同步、互動)</a:t>
            </a:r>
            <a:endParaRPr/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智慧生活創新之基礎建設：智慧電網、虛擬電廠、微電網</a:t>
            </a:r>
            <a:endParaRPr/>
          </a:p>
          <a:p>
            <a:pPr indent="-6413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例如：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DR2.0是毫秒極速反應，「智慧電錶、App綠色按鈕Green Button、App橘色按鈕Orange Button、區塊鏈Blockchain」都是致能科技(Enabling Technology)。</a:t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0" name="Google Shape;1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謝謝聆聽，敬請指教！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大綱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838200" y="1825625"/>
            <a:ext cx="109728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b="1"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立法院電業法修正草案公聽會之我見</a:t>
            </a:r>
            <a:r>
              <a:rPr b="1" lang="zh-TW" sz="9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(一)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壹、關於綜合電業是否必須「廠網分離」？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貳、「綠電先行」：監理沙盒兼顧電力供應穩定與自由化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5A5A5"/>
              </a:buClr>
              <a:buSzPts val="1800"/>
              <a:buNone/>
            </a:pPr>
            <a:r>
              <a:rPr lang="zh-TW" sz="180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參、結語</a:t>
            </a:r>
            <a:endParaRPr sz="18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47675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t/>
            </a:r>
            <a:endParaRPr sz="105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zh-TW" sz="2400">
                <a:latin typeface="Arial"/>
                <a:ea typeface="Arial"/>
                <a:cs typeface="Arial"/>
                <a:sym typeface="Arial"/>
              </a:rPr>
              <a:t>立法院電業法修正草案公聽會之我見</a:t>
            </a:r>
            <a:r>
              <a:rPr b="1" lang="zh-TW" sz="1050">
                <a:latin typeface="Arial"/>
                <a:ea typeface="Arial"/>
                <a:cs typeface="Arial"/>
                <a:sym typeface="Arial"/>
              </a:rPr>
              <a:t>(二)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壹、討論題綱一：推動友善綠能發展與鬆綁再生能源限制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貳、案例說明：再生能源採取直供、代輸或自用，都有優於躉購電價的可能性。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參、討論題綱二：確保供電之穩定</a:t>
            </a:r>
            <a:br>
              <a:rPr lang="zh-TW" sz="2400">
                <a:latin typeface="Arial"/>
                <a:ea typeface="Arial"/>
                <a:cs typeface="Arial"/>
                <a:sym typeface="Arial"/>
              </a:rPr>
            </a:br>
            <a:r>
              <a:rPr lang="zh-TW" sz="2400">
                <a:latin typeface="Arial"/>
                <a:ea typeface="Arial"/>
                <a:cs typeface="Arial"/>
                <a:sym typeface="Arial"/>
              </a:rPr>
              <a:t>　　討論題綱五：能源轉型政策目標達成、多元供給、…及自由選擇電力市場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zh-TW" sz="2400">
                <a:latin typeface="Arial"/>
                <a:ea typeface="Arial"/>
                <a:cs typeface="Arial"/>
                <a:sym typeface="Arial"/>
              </a:rPr>
              <a:t>肆、代結語：全球電力科技與電業發展趨勢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壹、討論題綱一：推動友善綠能發展與鬆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>　　綁再生能源限制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5"/>
          <p:cNvSpPr txBox="1"/>
          <p:nvPr>
            <p:ph idx="1" type="body"/>
          </p:nvPr>
        </p:nvSpPr>
        <p:spPr>
          <a:xfrm>
            <a:off x="838200" y="2133600"/>
            <a:ext cx="10515600" cy="3908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Char char="➢"/>
            </a:pPr>
            <a:r>
              <a:rPr lang="zh-TW" sz="2960">
                <a:latin typeface="Arial"/>
                <a:ea typeface="Arial"/>
                <a:cs typeface="Arial"/>
                <a:sym typeface="Arial"/>
              </a:rPr>
              <a:t>個人認為：</a:t>
            </a:r>
            <a:r>
              <a:rPr lang="zh-TW" sz="296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再生能源發電量占比未達全國總發電量20%前，應享有優先調度，且不需負擔電力輔助服務費用。</a:t>
            </a:r>
            <a:endParaRPr sz="296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just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Noto Sans Symbols"/>
              <a:buChar char="➢"/>
            </a:pPr>
            <a:r>
              <a:rPr lang="zh-TW" sz="2960">
                <a:latin typeface="Arial"/>
                <a:ea typeface="Arial"/>
                <a:cs typeface="Arial"/>
                <a:sym typeface="Arial"/>
              </a:rPr>
              <a:t>理由：</a:t>
            </a:r>
            <a:endParaRPr sz="296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just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再生能源符合環保，應該享有調度優先權，更何況扣除水力後，其發電占比目前僅占2.3%，可免其負擔電力輔助費用。</a:t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64134" lvl="1" marL="685800" rtl="0" algn="just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just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90"/>
              <a:buChar char="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考量各國政府對化石能源高額補貼，應該對潔淨之再生能源更加以鼓勵。</a:t>
            </a:r>
            <a:r>
              <a:rPr lang="zh-TW" sz="259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根據APEC資深官員王曉岷博士，世界各國政府2013年總計補貼化石燃料5,480億美元。(資料來源：經濟部能源局104年年報，頁140）</a:t>
            </a:r>
            <a:endParaRPr sz="259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pic>
        <p:nvPicPr>
          <p:cNvPr id="110" name="Google Shape;110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5065888" cy="6858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1" name="Google Shape;111;p16"/>
          <p:cNvGrpSpPr/>
          <p:nvPr/>
        </p:nvGrpSpPr>
        <p:grpSpPr>
          <a:xfrm>
            <a:off x="4885266" y="2055813"/>
            <a:ext cx="6866468" cy="3723394"/>
            <a:chOff x="5239396" y="2679700"/>
            <a:chExt cx="6558903" cy="3481388"/>
          </a:xfrm>
        </p:grpSpPr>
        <p:sp>
          <p:nvSpPr>
            <p:cNvPr id="112" name="Google Shape;112;p16"/>
            <p:cNvSpPr/>
            <p:nvPr/>
          </p:nvSpPr>
          <p:spPr>
            <a:xfrm>
              <a:off x="6413500" y="3213100"/>
              <a:ext cx="5257800" cy="190500"/>
            </a:xfrm>
            <a:prstGeom prst="rect">
              <a:avLst/>
            </a:prstGeom>
            <a:solidFill>
              <a:srgbClr val="E4F63A">
                <a:alpha val="76862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6096000" y="3429000"/>
              <a:ext cx="3403600" cy="254000"/>
            </a:xfrm>
            <a:prstGeom prst="rect">
              <a:avLst/>
            </a:prstGeom>
            <a:solidFill>
              <a:srgbClr val="E4F63A">
                <a:alpha val="76862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7296150" y="4418012"/>
              <a:ext cx="3968750" cy="254000"/>
            </a:xfrm>
            <a:prstGeom prst="rect">
              <a:avLst/>
            </a:prstGeom>
            <a:solidFill>
              <a:srgbClr val="E4F63A">
                <a:alpha val="76862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15" name="Google Shape;115;p16"/>
            <p:cNvPicPr preferRelativeResize="0"/>
            <p:nvPr/>
          </p:nvPicPr>
          <p:blipFill rotWithShape="1">
            <a:blip r:embed="rId4">
              <a:alphaModFix/>
            </a:blip>
            <a:srcRect b="0" l="0" r="8967" t="0"/>
            <a:stretch/>
          </p:blipFill>
          <p:spPr>
            <a:xfrm>
              <a:off x="5239396" y="2679700"/>
              <a:ext cx="6558903" cy="348138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17" name="Google Shape;117;p16"/>
          <p:cNvSpPr/>
          <p:nvPr/>
        </p:nvSpPr>
        <p:spPr>
          <a:xfrm>
            <a:off x="7668565" y="5559947"/>
            <a:ext cx="40831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資料來源：經濟部能源局104年年報，頁140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壹、討論題綱一：推動友善綠能發展與鬆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>　　綁再生能源限制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7"/>
          <p:cNvSpPr txBox="1"/>
          <p:nvPr>
            <p:ph idx="1" type="body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行政院版本採兩階段修法。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第一階段修法重點在於「綠電先行」，開放再生能源市場，有四種選擇：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直供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。指直接配置專線供給電力需求者，亦即享有架設電線的路權。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代輸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。指再生能源生產者可透過台電電網傳輸給特定的電力需求者，並支付給台電合理的電網傳輸費用，好比郵差（台電）幫忙業者（綠電生產者）遞送信件（綠電），業者給付固定郵資。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成立再生能源售電業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。透過專門銷售綠電的公司，與台電競爭。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按政府核准之再生能源躉購電價(Feed-In-Tariff, FIT)，由台電統一收購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。以今年來說，地面型躉購價格每度4.7元，屋頂型最高每度6.2元。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壹、討論題綱一：推動友善綠能發展與鬆</a:t>
            </a:r>
            <a:br>
              <a:rPr lang="zh-TW">
                <a:latin typeface="Arial"/>
                <a:ea typeface="Arial"/>
                <a:cs typeface="Arial"/>
                <a:sym typeface="Arial"/>
              </a:rPr>
            </a:br>
            <a:r>
              <a:rPr lang="zh-TW">
                <a:latin typeface="Arial"/>
                <a:ea typeface="Arial"/>
                <a:cs typeface="Arial"/>
                <a:sym typeface="Arial"/>
              </a:rPr>
              <a:t>　　綁再生能源限制</a:t>
            </a:r>
            <a:endParaRPr sz="3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8"/>
          <p:cNvSpPr txBox="1"/>
          <p:nvPr>
            <p:ph idx="1" type="body"/>
          </p:nvPr>
        </p:nvSpPr>
        <p:spPr>
          <a:xfrm>
            <a:off x="838200" y="1825625"/>
            <a:ext cx="1090224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Question：</a:t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590"/>
              <a:buNone/>
            </a:pPr>
            <a:r>
              <a:rPr lang="zh-TW" sz="259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再生能源躉購電價</a:t>
            </a:r>
            <a:r>
              <a:rPr lang="zh-TW" sz="2590">
                <a:latin typeface="Arial"/>
                <a:ea typeface="Arial"/>
                <a:cs typeface="Arial"/>
                <a:sym typeface="Arial"/>
              </a:rPr>
              <a:t>相對優惠，有人會選擇其他三種選項嗎？</a:t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rPr lang="zh-TW" sz="2590">
                <a:latin typeface="Times New Roman"/>
                <a:ea typeface="Times New Roman"/>
                <a:cs typeface="Times New Roman"/>
                <a:sym typeface="Times New Roman"/>
              </a:rPr>
              <a:t>Answer：</a:t>
            </a:r>
            <a:endParaRPr sz="259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綠電市場自由化後，有各種可能性，絕非任何人能夠窮盡其想像而</a:t>
            </a:r>
            <a:r>
              <a:rPr lang="zh-TW" sz="259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「事前(ex ante)」得知</a:t>
            </a:r>
            <a:r>
              <a:rPr lang="zh-TW" sz="2590">
                <a:latin typeface="Arial"/>
                <a:ea typeface="Arial"/>
                <a:cs typeface="Arial"/>
                <a:sym typeface="Arial"/>
              </a:rPr>
              <a:t>。</a:t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究竟FIT是否在任何情況下，對再生能源發電都優於直供、代輸或零售？必須開放市場「事後(ex post)」驗證。</a:t>
            </a:r>
            <a:r>
              <a:rPr lang="zh-TW" sz="259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市場機制有一隻看不見的手(Invisible hand)，既然無法看見，當然也就無法事前全盤掌握。</a:t>
            </a:r>
            <a:r>
              <a:rPr lang="zh-TW" sz="2590">
                <a:latin typeface="Arial"/>
                <a:ea typeface="Arial"/>
                <a:cs typeface="Arial"/>
                <a:sym typeface="Arial"/>
              </a:rPr>
              <a:t>不如自由化公平競爭，讓各方各憑本事吧！</a:t>
            </a:r>
            <a:endParaRPr sz="259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貳、案例說明：</a:t>
            </a:r>
            <a:r>
              <a:rPr lang="zh-TW" sz="3600">
                <a:latin typeface="Arial"/>
                <a:ea typeface="Arial"/>
                <a:cs typeface="Arial"/>
                <a:sym typeface="Arial"/>
              </a:rPr>
              <a:t>再生能源採取</a:t>
            </a:r>
            <a:r>
              <a:rPr lang="zh-TW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直供、代輸或自用</a:t>
            </a:r>
            <a:r>
              <a:rPr lang="zh-TW" sz="3600">
                <a:latin typeface="Arial"/>
                <a:ea typeface="Arial"/>
                <a:cs typeface="Arial"/>
                <a:sym typeface="Arial"/>
              </a:rPr>
              <a:t>，				 都有</a:t>
            </a:r>
            <a:r>
              <a:rPr lang="zh-TW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優於躉購電價的可能性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9"/>
          <p:cNvSpPr txBox="1"/>
          <p:nvPr>
            <p:ph idx="1" type="body"/>
          </p:nvPr>
        </p:nvSpPr>
        <p:spPr>
          <a:xfrm>
            <a:off x="829733" y="1995055"/>
            <a:ext cx="10315222" cy="51123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Noto Sans Symbols"/>
              <a:buChar char="➢"/>
            </a:pPr>
            <a:r>
              <a:rPr lang="zh-TW" sz="3600">
                <a:latin typeface="Arial"/>
                <a:ea typeface="Arial"/>
                <a:cs typeface="Arial"/>
                <a:sym typeface="Arial"/>
              </a:rPr>
              <a:t>某電力用戶在屋頂</a:t>
            </a:r>
            <a:r>
              <a:rPr lang="zh-TW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裝置太陽能發電系統後，</a:t>
            </a:r>
            <a:r>
              <a:rPr lang="zh-TW" sz="3600">
                <a:latin typeface="Arial"/>
                <a:ea typeface="Arial"/>
                <a:cs typeface="Arial"/>
                <a:sym typeface="Arial"/>
              </a:rPr>
              <a:t>他將</a:t>
            </a:r>
            <a:r>
              <a:rPr lang="zh-TW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有三條曲線可加以模擬、預測、控制</a:t>
            </a:r>
            <a:r>
              <a:rPr lang="zh-TW" sz="3600">
                <a:latin typeface="Arial"/>
                <a:ea typeface="Arial"/>
                <a:cs typeface="Arial"/>
                <a:sym typeface="Arial"/>
              </a:rPr>
              <a:t>：</a:t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indent="-76200" lvl="1" marL="6858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太陽能發電的負載曲線</a:t>
            </a:r>
            <a:endParaRPr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電力用戶在固定容量下的用電曲線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（在某時段可能超出其契約容量）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3048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457200" lvl="1" marL="914400" rtl="0" algn="just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alibri"/>
              <a:buAutoNum type="arabicPeriod"/>
            </a:pP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台電公司面臨尖峰期間缺電時，與電力用戶簽訂需量反應電價</a:t>
            </a:r>
            <a:r>
              <a:rPr lang="zh-TW">
                <a:latin typeface="Arial"/>
                <a:ea typeface="Arial"/>
                <a:cs typeface="Arial"/>
                <a:sym typeface="Arial"/>
              </a:rPr>
              <a:t>（以每度電10元為上限）</a:t>
            </a: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，誘使電力用戶降低其用電負載之曲線。</a:t>
            </a:r>
            <a:endParaRPr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idx="1" type="body"/>
          </p:nvPr>
        </p:nvSpPr>
        <p:spPr>
          <a:xfrm>
            <a:off x="838200" y="1995055"/>
            <a:ext cx="10756900" cy="51123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根據這三條曲線，</a:t>
            </a: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若太陽能負載曲線能補足電力用戶超出契約容量的用電需求時，將可免除該電力用戶被台電公司罰鍰的後果。</a:t>
            </a:r>
            <a:endParaRPr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亦即，若超出契約容量10%以內，其罰鍰額度為兩倍電價，超出10%以上更增加為三倍電價。</a:t>
            </a:r>
            <a:r>
              <a:rPr lang="zh-TW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在此情況下，則太陽能發電自用之市場效益遠高於FIT電價。</a:t>
            </a:r>
            <a:endParaRPr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➢"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更何況再生能源曲線有多餘的電能時，可直供或代輸給其他電力用戶，避免其他用戶面臨契約容量超約被罰的高額損失。</a:t>
            </a:r>
            <a:endParaRPr/>
          </a:p>
        </p:txBody>
      </p:sp>
      <p:sp>
        <p:nvSpPr>
          <p:cNvPr id="144" name="Google Shape;144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45" name="Google Shape;145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zh-TW">
                <a:latin typeface="Arial"/>
                <a:ea typeface="Arial"/>
                <a:cs typeface="Arial"/>
                <a:sym typeface="Arial"/>
              </a:rPr>
              <a:t>貳、案例說明：</a:t>
            </a:r>
            <a:r>
              <a:rPr lang="zh-TW" sz="3600">
                <a:latin typeface="Arial"/>
                <a:ea typeface="Arial"/>
                <a:cs typeface="Arial"/>
                <a:sym typeface="Arial"/>
              </a:rPr>
              <a:t>再生能源採取</a:t>
            </a:r>
            <a:r>
              <a:rPr lang="zh-TW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直供、代輸或自用</a:t>
            </a:r>
            <a:r>
              <a:rPr lang="zh-TW" sz="3600">
                <a:latin typeface="Arial"/>
                <a:ea typeface="Arial"/>
                <a:cs typeface="Arial"/>
                <a:sym typeface="Arial"/>
              </a:rPr>
              <a:t>，				 都有</a:t>
            </a:r>
            <a:r>
              <a:rPr lang="zh-TW" sz="36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優於躉購電價的可能性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>
            <p:ph type="title"/>
          </p:nvPr>
        </p:nvSpPr>
        <p:spPr>
          <a:xfrm>
            <a:off x="838200" y="365125"/>
            <a:ext cx="1096997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TW" sz="3200">
                <a:latin typeface="Arial"/>
                <a:ea typeface="Arial"/>
                <a:cs typeface="Arial"/>
                <a:sym typeface="Arial"/>
              </a:rPr>
              <a:t>參、討論題綱二：確保供電之穩定</a:t>
            </a:r>
            <a:br>
              <a:rPr lang="zh-TW" sz="3200">
                <a:latin typeface="Arial"/>
                <a:ea typeface="Arial"/>
                <a:cs typeface="Arial"/>
                <a:sym typeface="Arial"/>
              </a:rPr>
            </a:br>
            <a:r>
              <a:rPr lang="zh-TW" sz="3200">
                <a:latin typeface="Arial"/>
                <a:ea typeface="Arial"/>
                <a:cs typeface="Arial"/>
                <a:sym typeface="Arial"/>
              </a:rPr>
              <a:t>　　討論題綱五：能源轉型政策目標達成、多元供給、…　</a:t>
            </a:r>
            <a:br>
              <a:rPr lang="zh-TW" sz="3200">
                <a:latin typeface="Arial"/>
                <a:ea typeface="Arial"/>
                <a:cs typeface="Arial"/>
                <a:sym typeface="Arial"/>
              </a:rPr>
            </a:br>
            <a:r>
              <a:rPr lang="zh-TW" sz="3200">
                <a:latin typeface="Arial"/>
                <a:ea typeface="Arial"/>
                <a:cs typeface="Arial"/>
                <a:sym typeface="Arial"/>
              </a:rPr>
              <a:t>　　　　　　　　及自由選擇電力市場</a:t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行政院版本</a:t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zh-TW" sz="2220">
                <a:latin typeface="Arial"/>
                <a:ea typeface="Arial"/>
                <a:cs typeface="Arial"/>
                <a:sym typeface="Arial"/>
              </a:rPr>
              <a:t>第二條第二十款有關「需量反應」</a:t>
            </a:r>
            <a:endParaRPr sz="222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zh-TW" sz="2220">
                <a:latin typeface="Arial"/>
                <a:ea typeface="Arial"/>
                <a:cs typeface="Arial"/>
                <a:sym typeface="Arial"/>
              </a:rPr>
              <a:t>第二條第二十一款有關「輔助服務」</a:t>
            </a:r>
            <a:endParaRPr sz="2220">
              <a:latin typeface="Arial"/>
              <a:ea typeface="Arial"/>
              <a:cs typeface="Arial"/>
              <a:sym typeface="Arial"/>
            </a:endParaRPr>
          </a:p>
          <a:p>
            <a:pPr indent="-228600" lvl="1" marL="6858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Char char="•"/>
            </a:pPr>
            <a:r>
              <a:rPr lang="zh-TW" sz="2220">
                <a:latin typeface="Arial"/>
                <a:ea typeface="Arial"/>
                <a:cs typeface="Arial"/>
                <a:sym typeface="Arial"/>
              </a:rPr>
              <a:t>第九條有關「用戶群代表」</a:t>
            </a:r>
            <a:endParaRPr sz="2220">
              <a:latin typeface="Arial"/>
              <a:ea typeface="Arial"/>
              <a:cs typeface="Arial"/>
              <a:sym typeface="Arial"/>
            </a:endParaRPr>
          </a:p>
          <a:p>
            <a:pPr indent="-87630" lvl="1" marL="6858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20"/>
              <a:buNone/>
            </a:pPr>
            <a:r>
              <a:t/>
            </a:r>
            <a:endParaRPr sz="222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用戶群代表需量反應</a:t>
            </a:r>
            <a:r>
              <a:rPr lang="zh-TW" sz="259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藉由群眾外包(Crowd Sourcing)，可抒解台電公司無法有效處理的配電端供電瓶頸與困境。</a:t>
            </a:r>
            <a:endParaRPr sz="259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413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None/>
            </a:pPr>
            <a:r>
              <a:t/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同時將需求面用戶行為改變（需量反應）可取代傳統發電的觀念，引進電力市場，符合供需雙向可互相競爭之市場原則。</a:t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6413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None/>
            </a:pPr>
            <a:r>
              <a:t/>
            </a:r>
            <a:endParaRPr sz="2590"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Font typeface="Noto Sans Symbols"/>
              <a:buChar char="➢"/>
            </a:pPr>
            <a:r>
              <a:rPr lang="zh-TW" sz="2590">
                <a:latin typeface="Arial"/>
                <a:ea typeface="Arial"/>
                <a:cs typeface="Arial"/>
                <a:sym typeface="Arial"/>
              </a:rPr>
              <a:t>Prosumer ＝ Producer ＋ Consumer</a:t>
            </a:r>
            <a:endParaRPr sz="259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