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Lst>
  <p:sldSz cy="6858000" cx="9144000"/>
  <p:notesSz cx="7099300" cy="10234600"/>
  <p:embeddedFontLst>
    <p:embeddedFont>
      <p:font typeface="Arimo"/>
      <p:regular r:id="rId100"/>
      <p:bold r:id="rId101"/>
      <p:italic r:id="rId102"/>
      <p:boldItalic r:id="rId10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2478BC33-E476-4B78-A1E7-854A8B0B21BC}">
  <a:tblStyle styleId="{2478BC33-E476-4B78-A1E7-854A8B0B21BC}" styleName="Table_0">
    <a:wholeTbl>
      <a:tcTxStyle b="off" i="off">
        <a:font>
          <a:latin typeface="Trebuchet MS"/>
          <a:ea typeface="Trebuchet MS"/>
          <a:cs typeface="Trebuchet MS"/>
        </a:font>
        <a:schemeClr val="dk1"/>
      </a:tcTxStyle>
      <a:tcStyle>
        <a:tcBdr>
          <a:left>
            <a:ln cap="flat" cmpd="sng" w="12700">
              <a:solidFill>
                <a:schemeClr val="accent3"/>
              </a:solidFill>
              <a:prstDash val="solid"/>
              <a:round/>
              <a:headEnd len="sm" w="sm" type="none"/>
              <a:tailEnd len="sm" w="sm" type="none"/>
            </a:ln>
          </a:left>
          <a:right>
            <a:ln cap="flat" cmpd="sng" w="12700">
              <a:solidFill>
                <a:schemeClr val="accent3"/>
              </a:solidFill>
              <a:prstDash val="solid"/>
              <a:round/>
              <a:headEnd len="sm" w="sm" type="none"/>
              <a:tailEnd len="sm" w="sm" type="none"/>
            </a:ln>
          </a:right>
          <a:top>
            <a:ln cap="flat" cmpd="sng" w="12700">
              <a:solidFill>
                <a:schemeClr val="accent3"/>
              </a:solidFill>
              <a:prstDash val="solid"/>
              <a:round/>
              <a:headEnd len="sm" w="sm" type="none"/>
              <a:tailEnd len="sm" w="sm" type="none"/>
            </a:ln>
          </a:top>
          <a:bottom>
            <a:ln cap="flat" cmpd="sng" w="12700">
              <a:solidFill>
                <a:schemeClr val="accent3"/>
              </a:solidFill>
              <a:prstDash val="solid"/>
              <a:round/>
              <a:headEnd len="sm" w="sm" type="none"/>
              <a:tailEnd len="sm" w="sm" type="none"/>
            </a:ln>
          </a:bottom>
          <a:insideH>
            <a:ln cap="flat" cmpd="sng" w="12700">
              <a:solidFill>
                <a:schemeClr val="accent3"/>
              </a:solidFill>
              <a:prstDash val="solid"/>
              <a:round/>
              <a:headEnd len="sm" w="sm" type="none"/>
              <a:tailEnd len="sm" w="sm" type="none"/>
            </a:ln>
          </a:insideH>
          <a:insideV>
            <a:ln cap="flat" cmpd="sng" w="12700">
              <a:solidFill>
                <a:schemeClr val="accent3"/>
              </a:solidFill>
              <a:prstDash val="solid"/>
              <a:round/>
              <a:headEnd len="sm" w="sm" type="none"/>
              <a:tailEnd len="sm" w="sm" type="none"/>
            </a:ln>
          </a:insideV>
        </a:tcBdr>
        <a:fill>
          <a:solidFill>
            <a:srgbClr val="F0FBE9"/>
          </a:solidFill>
        </a:fill>
      </a:tcStyle>
    </a:wholeTbl>
    <a:band1H>
      <a:tcTxStyle/>
      <a:tcStyle>
        <a:fill>
          <a:solidFill>
            <a:srgbClr val="E1F7CF"/>
          </a:solidFill>
        </a:fill>
      </a:tcStyle>
    </a:band1H>
    <a:band2H>
      <a:tcTxStyle/>
    </a:band2H>
    <a:band1V>
      <a:tcTxStyle/>
      <a:tcStyle>
        <a:fill>
          <a:solidFill>
            <a:srgbClr val="E1F7CF"/>
          </a:solidFill>
        </a:fill>
      </a:tcStyle>
    </a:band1V>
    <a:band2V>
      <a:tcTxStyle/>
    </a:band2V>
    <a:lastCol>
      <a:tcTxStyle b="on" i="off"/>
    </a:lastCol>
    <a:firstCol>
      <a:tcTxStyle b="on" i="off"/>
    </a:firstCol>
    <a:lastRow>
      <a:tcTxStyle b="on" i="off"/>
      <a:tcStyle>
        <a:tcBdr>
          <a:top>
            <a:ln cap="flat" cmpd="sng" w="25400">
              <a:solidFill>
                <a:schemeClr val="accent3"/>
              </a:solidFill>
              <a:prstDash val="solid"/>
              <a:round/>
              <a:headEnd len="sm" w="sm" type="none"/>
              <a:tailEnd len="sm" w="sm" type="none"/>
            </a:ln>
          </a:top>
        </a:tcBdr>
        <a:fill>
          <a:solidFill>
            <a:srgbClr val="F0FBE9"/>
          </a:solidFill>
        </a:fill>
      </a:tcStyle>
    </a:lastRow>
    <a:seCell>
      <a:tcTxStyle/>
    </a:seCell>
    <a:swCell>
      <a:tcTxStyle/>
    </a:swCell>
    <a:firstRow>
      <a:tcTxStyle b="on" i="off"/>
      <a:tcStyle>
        <a:fill>
          <a:solidFill>
            <a:srgbClr val="F0FBE9"/>
          </a:solidFill>
        </a:fill>
      </a:tcStyle>
    </a:firstRow>
    <a:neCell>
      <a:tcTxStyle/>
    </a:neCell>
    <a:nwCell>
      <a:tcTxStyle/>
    </a:nwCell>
  </a:tblStyle>
  <a:tblStyle styleId="{DA4B5CEC-8222-4DD3-B182-5CC659F70C08}" styleName="Table_1">
    <a:wholeTbl>
      <a:tcTxStyle b="off" i="off">
        <a:font>
          <a:latin typeface="Trebuchet MS"/>
          <a:ea typeface="Trebuchet MS"/>
          <a:cs typeface="Trebuchet MS"/>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0FBE9"/>
          </a:solidFill>
        </a:fill>
      </a:tcStyle>
    </a:wholeTbl>
    <a:band1H>
      <a:tcTxStyle/>
      <a:tcStyle>
        <a:fill>
          <a:solidFill>
            <a:srgbClr val="E1F7CF"/>
          </a:solidFill>
        </a:fill>
      </a:tcStyle>
    </a:band1H>
    <a:band2H>
      <a:tcTxStyle/>
    </a:band2H>
    <a:band1V>
      <a:tcTxStyle/>
      <a:tcStyle>
        <a:fill>
          <a:solidFill>
            <a:srgbClr val="E1F7CF"/>
          </a:solidFill>
        </a:fill>
      </a:tcStyle>
    </a:band1V>
    <a:band2V>
      <a:tcTxStyle/>
    </a:band2V>
    <a:lastCol>
      <a:tcTxStyle b="on" i="off"/>
    </a:lastCol>
    <a:firstCol>
      <a:tcTxStyle b="on" i="off"/>
    </a:firstCol>
    <a:lastRow>
      <a:tcTxStyle b="on" i="off"/>
      <a:tcStyle>
        <a:tcBdr>
          <a:top>
            <a:ln cap="flat" cmpd="sng" w="50800">
              <a:solidFill>
                <a:schemeClr val="dk1"/>
              </a:solidFill>
              <a:prstDash val="solid"/>
              <a:round/>
              <a:headEnd len="sm" w="sm" type="none"/>
              <a:tailEnd len="sm" w="sm" type="none"/>
            </a:ln>
          </a:top>
        </a:tcBdr>
        <a:fill>
          <a:solidFill>
            <a:srgbClr val="F0FBE9"/>
          </a:solidFill>
        </a:fill>
      </a:tcStyle>
    </a:lastRow>
    <a:seCell>
      <a:tcTxStyle/>
    </a:seCell>
    <a:swCell>
      <a:tcTxStyle/>
    </a:swCell>
    <a:firstRow>
      <a:tcTxStyle b="on" i="off">
        <a:font>
          <a:latin typeface="Trebuchet MS"/>
          <a:ea typeface="Trebuchet MS"/>
          <a:cs typeface="Trebuchet MS"/>
        </a:font>
        <a:schemeClr val="lt1"/>
      </a:tcTxStyle>
      <a:tcStyle>
        <a:fill>
          <a:solidFill>
            <a:schemeClr val="accent4"/>
          </a:solidFill>
        </a:fill>
      </a:tcStyle>
    </a:firstRow>
    <a:neCell>
      <a:tcTxStyle/>
    </a:neCell>
    <a:nwCell>
      <a:tcTxStyle/>
    </a:nwCell>
  </a:tblStyle>
  <a:tblStyle styleId="{BB7C148C-E9BC-4DD1-9EF4-34E622B1C9F2}" styleName="Table_2">
    <a:wholeTbl>
      <a:tcTxStyle b="off" i="off">
        <a:font>
          <a:latin typeface="Trebuchet MS"/>
          <a:ea typeface="Trebuchet MS"/>
          <a:cs typeface="Trebuchet MS"/>
        </a:font>
        <a:schemeClr val="dk1"/>
      </a:tcTxStyle>
      <a:tcStyle>
        <a:tcBdr>
          <a:left>
            <a:ln cap="flat" cmpd="sng" w="12700">
              <a:solidFill>
                <a:schemeClr val="accent6"/>
              </a:solidFill>
              <a:prstDash val="solid"/>
              <a:round/>
              <a:headEnd len="sm" w="sm" type="none"/>
              <a:tailEnd len="sm" w="sm" type="none"/>
            </a:ln>
          </a:left>
          <a:right>
            <a:ln cap="flat" cmpd="sng" w="12700">
              <a:solidFill>
                <a:schemeClr val="accent6"/>
              </a:solidFill>
              <a:prstDash val="solid"/>
              <a:round/>
              <a:headEnd len="sm" w="sm" type="none"/>
              <a:tailEnd len="sm" w="sm" type="none"/>
            </a:ln>
          </a:right>
          <a:top>
            <a:ln cap="flat" cmpd="sng" w="12700">
              <a:solidFill>
                <a:schemeClr val="accent6"/>
              </a:solidFill>
              <a:prstDash val="solid"/>
              <a:round/>
              <a:headEnd len="sm" w="sm" type="none"/>
              <a:tailEnd len="sm" w="sm" type="none"/>
            </a:ln>
          </a:top>
          <a:bottom>
            <a:ln cap="flat" cmpd="sng" w="12700">
              <a:solidFill>
                <a:schemeClr val="accent6"/>
              </a:solidFill>
              <a:prstDash val="solid"/>
              <a:round/>
              <a:headEnd len="sm" w="sm" type="none"/>
              <a:tailEnd len="sm" w="sm" type="none"/>
            </a:ln>
          </a:bottom>
          <a:insideH>
            <a:ln cap="flat" cmpd="sng" w="12700">
              <a:solidFill>
                <a:schemeClr val="accent6"/>
              </a:solidFill>
              <a:prstDash val="solid"/>
              <a:round/>
              <a:headEnd len="sm" w="sm" type="none"/>
              <a:tailEnd len="sm" w="sm" type="none"/>
            </a:ln>
          </a:insideH>
          <a:insideV>
            <a:ln cap="flat" cmpd="sng" w="12700">
              <a:solidFill>
                <a:schemeClr val="accent6"/>
              </a:solidFill>
              <a:prstDash val="solid"/>
              <a:round/>
              <a:headEnd len="sm" w="sm" type="none"/>
              <a:tailEnd len="sm" w="sm" type="none"/>
            </a:ln>
          </a:insideV>
        </a:tcBdr>
        <a:fill>
          <a:solidFill>
            <a:srgbClr val="FCE8E7"/>
          </a:solidFill>
        </a:fill>
      </a:tcStyle>
    </a:wholeTbl>
    <a:band1H>
      <a:tcTxStyle/>
      <a:tcStyle>
        <a:fill>
          <a:solidFill>
            <a:srgbClr val="FACDCB"/>
          </a:solidFill>
        </a:fill>
      </a:tcStyle>
    </a:band1H>
    <a:band2H>
      <a:tcTxStyle/>
    </a:band2H>
    <a:band1V>
      <a:tcTxStyle/>
      <a:tcStyle>
        <a:fill>
          <a:solidFill>
            <a:srgbClr val="FACDCB"/>
          </a:solidFill>
        </a:fill>
      </a:tcStyle>
    </a:band1V>
    <a:band2V>
      <a:tcTxStyle/>
    </a:band2V>
    <a:lastCol>
      <a:tcTxStyle b="on" i="off"/>
    </a:lastCol>
    <a:firstCol>
      <a:tcTxStyle b="on" i="off"/>
    </a:firstCol>
    <a:lastRow>
      <a:tcTxStyle b="on" i="off"/>
      <a:tcStyle>
        <a:tcBdr>
          <a:top>
            <a:ln cap="flat" cmpd="sng" w="25400">
              <a:solidFill>
                <a:schemeClr val="accent6"/>
              </a:solidFill>
              <a:prstDash val="solid"/>
              <a:round/>
              <a:headEnd len="sm" w="sm" type="none"/>
              <a:tailEnd len="sm" w="sm" type="none"/>
            </a:ln>
          </a:top>
        </a:tcBdr>
        <a:fill>
          <a:solidFill>
            <a:srgbClr val="FCE8E7"/>
          </a:solidFill>
        </a:fill>
      </a:tcStyle>
    </a:lastRow>
    <a:seCell>
      <a:tcTxStyle/>
    </a:seCell>
    <a:swCell>
      <a:tcTxStyle/>
    </a:swCell>
    <a:firstRow>
      <a:tcTxStyle b="on" i="off"/>
      <a:tcStyle>
        <a:fill>
          <a:solidFill>
            <a:srgbClr val="FCE8E7"/>
          </a:solidFill>
        </a:fill>
      </a:tcStyle>
    </a:firstRow>
    <a:neCell>
      <a:tcTxStyle/>
    </a:neCell>
    <a:nwCell>
      <a:tcTxStyle/>
    </a:nwCell>
  </a:tblStyle>
  <a:tblStyle styleId="{E4C6089D-449F-4B4F-B304-D9F50B8AB2C8}" styleName="Table_3">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0A2126F8-C045-4C17-9993-C562F8AA9F0F}" styleName="Table_4">
    <a:wholeTbl>
      <a:tcTxStyle b="off" i="off">
        <a:font>
          <a:latin typeface="Trebuchet MS"/>
          <a:ea typeface="Trebuchet MS"/>
          <a:cs typeface="Trebuchet MS"/>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AF5"/>
          </a:solidFill>
        </a:fill>
      </a:tcStyle>
    </a:wholeTbl>
    <a:band1H>
      <a:tcTxStyle/>
      <a:tcStyle>
        <a:fill>
          <a:solidFill>
            <a:srgbClr val="CFD2EB"/>
          </a:solidFill>
        </a:fill>
      </a:tcStyle>
    </a:band1H>
    <a:band2H>
      <a:tcTxStyle/>
    </a:band2H>
    <a:band1V>
      <a:tcTxStyle/>
      <a:tcStyle>
        <a:fill>
          <a:solidFill>
            <a:srgbClr val="CFD2EB"/>
          </a:solidFill>
        </a:fill>
      </a:tcStyle>
    </a:band1V>
    <a:band2V>
      <a:tcTxStyle/>
    </a:band2V>
    <a:lastCol>
      <a:tcTxStyle b="on" i="off">
        <a:font>
          <a:latin typeface="Trebuchet MS"/>
          <a:ea typeface="Trebuchet MS"/>
          <a:cs typeface="Trebuchet MS"/>
        </a:font>
        <a:schemeClr val="lt1"/>
      </a:tcTxStyle>
      <a:tcStyle>
        <a:fill>
          <a:solidFill>
            <a:schemeClr val="accent1"/>
          </a:solidFill>
        </a:fill>
      </a:tcStyle>
    </a:lastCol>
    <a:firstCol>
      <a:tcTxStyle b="on" i="off">
        <a:font>
          <a:latin typeface="Trebuchet MS"/>
          <a:ea typeface="Trebuchet MS"/>
          <a:cs typeface="Trebuchet MS"/>
        </a:font>
        <a:schemeClr val="lt1"/>
      </a:tcTxStyle>
      <a:tcStyle>
        <a:fill>
          <a:solidFill>
            <a:schemeClr val="accent1"/>
          </a:solidFill>
        </a:fill>
      </a:tcStyle>
    </a:firstCol>
    <a:lastRow>
      <a:tcTxStyle b="on" i="off">
        <a:font>
          <a:latin typeface="Trebuchet MS"/>
          <a:ea typeface="Trebuchet MS"/>
          <a:cs typeface="Trebuchet MS"/>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Trebuchet MS"/>
          <a:ea typeface="Trebuchet MS"/>
          <a:cs typeface="Trebuchet MS"/>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Arimo-boldItalic.fntdata"/><Relationship Id="rId102" Type="http://schemas.openxmlformats.org/officeDocument/2006/relationships/font" Target="fonts/Arimo-italic.fntdata"/><Relationship Id="rId101" Type="http://schemas.openxmlformats.org/officeDocument/2006/relationships/font" Target="fonts/Arimo-bold.fntdata"/><Relationship Id="rId100" Type="http://schemas.openxmlformats.org/officeDocument/2006/relationships/font" Target="fonts/Arimo-regular.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1" y="0"/>
            <a:ext cx="3076363" cy="511731"/>
          </a:xfrm>
          <a:prstGeom prst="rect">
            <a:avLst/>
          </a:prstGeom>
          <a:noFill/>
          <a:ln>
            <a:noFill/>
          </a:ln>
        </p:spPr>
        <p:txBody>
          <a:bodyPr anchorCtr="0" anchor="t" bIns="49500" lIns="99025" spcFirstLastPara="1" rIns="99025" wrap="square" tIns="49500"/>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021295" y="0"/>
            <a:ext cx="3076363" cy="511731"/>
          </a:xfrm>
          <a:prstGeom prst="rect">
            <a:avLst/>
          </a:prstGeom>
          <a:noFill/>
          <a:ln>
            <a:noFill/>
          </a:ln>
        </p:spPr>
        <p:txBody>
          <a:bodyPr anchorCtr="0" anchor="t" bIns="49500" lIns="99025" spcFirstLastPara="1" rIns="99025" wrap="square" tIns="49500"/>
          <a:lstStyle>
            <a:lvl1pPr lvl="0" marR="0" rtl="0" algn="r">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1" y="9721106"/>
            <a:ext cx="3076363" cy="511731"/>
          </a:xfrm>
          <a:prstGeom prst="rect">
            <a:avLst/>
          </a:prstGeom>
          <a:noFill/>
          <a:ln>
            <a:noFill/>
          </a:ln>
        </p:spPr>
        <p:txBody>
          <a:bodyPr anchorCtr="0" anchor="b" bIns="49500" lIns="99025" spcFirstLastPara="1" rIns="99025" wrap="square" tIns="49500"/>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021295" y="9721106"/>
            <a:ext cx="3076363" cy="511731"/>
          </a:xfrm>
          <a:prstGeom prst="rect">
            <a:avLst/>
          </a:prstGeom>
          <a:noFill/>
          <a:ln>
            <a:noFill/>
          </a:ln>
        </p:spPr>
        <p:txBody>
          <a:bodyPr anchorCtr="0" anchor="b" bIns="49500" lIns="99025" spcFirstLastPara="1" rIns="99025" wrap="square" tIns="49500">
            <a:noAutofit/>
          </a:bodyPr>
          <a:lstStyle/>
          <a:p>
            <a:pPr indent="0" lvl="0" marL="0" marR="0" rtl="0" algn="r">
              <a:spcBef>
                <a:spcPts val="0"/>
              </a:spcBef>
              <a:spcAft>
                <a:spcPts val="0"/>
              </a:spcAft>
              <a:buNone/>
            </a:pPr>
            <a:fld id="{00000000-1234-1234-1234-123412341234}" type="slidenum">
              <a:rPr b="0" i="0" lang="zh-TW"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p1: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11" name="Google Shape;111;p1: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p10: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10: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88" name="Google Shape;188;p10:notes"/>
          <p:cNvSpPr txBox="1"/>
          <p:nvPr>
            <p:ph idx="12" type="sldNum"/>
          </p:nvPr>
        </p:nvSpPr>
        <p:spPr>
          <a:xfrm>
            <a:off x="4021295" y="9721106"/>
            <a:ext cx="3076363" cy="511731"/>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p11: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96" name="Google Shape;196;p11: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p12: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26" name="Google Shape;226;p12: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p13: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34" name="Google Shape;234;p13: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p14: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42" name="Google Shape;242;p14: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p15: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50" name="Google Shape;250;p15: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p16: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93" name="Google Shape;293;p16: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p17: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01" name="Google Shape;301;p17: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p18: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09" name="Google Shape;309;p18: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 name="Shape 342"/>
        <p:cNvGrpSpPr/>
        <p:nvPr/>
      </p:nvGrpSpPr>
      <p:grpSpPr>
        <a:xfrm>
          <a:off x="0" y="0"/>
          <a:ext cx="0" cy="0"/>
          <a:chOff x="0" y="0"/>
          <a:chExt cx="0" cy="0"/>
        </a:xfrm>
      </p:grpSpPr>
      <p:sp>
        <p:nvSpPr>
          <p:cNvPr id="343" name="Google Shape;343;p19: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44" name="Google Shape;344;p19: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p2: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17" name="Google Shape;117;p2: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p20: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52" name="Google Shape;352;p20: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Google Shape;359;p21: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60" name="Google Shape;360;p21: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p22: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72" name="Google Shape;372;p22: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p23: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81" name="Google Shape;381;p23: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Google Shape;389;p24: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90" name="Google Shape;390;p24: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p25: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02" name="Google Shape;402;p25: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4" name="Shape 414"/>
        <p:cNvGrpSpPr/>
        <p:nvPr/>
      </p:nvGrpSpPr>
      <p:grpSpPr>
        <a:xfrm>
          <a:off x="0" y="0"/>
          <a:ext cx="0" cy="0"/>
          <a:chOff x="0" y="0"/>
          <a:chExt cx="0" cy="0"/>
        </a:xfrm>
      </p:grpSpPr>
      <p:sp>
        <p:nvSpPr>
          <p:cNvPr id="415" name="Google Shape;415;p26: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16" name="Google Shape;416;p26: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p27: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27" name="Google Shape;427;p27: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4" name="Shape 434"/>
        <p:cNvGrpSpPr/>
        <p:nvPr/>
      </p:nvGrpSpPr>
      <p:grpSpPr>
        <a:xfrm>
          <a:off x="0" y="0"/>
          <a:ext cx="0" cy="0"/>
          <a:chOff x="0" y="0"/>
          <a:chExt cx="0" cy="0"/>
        </a:xfrm>
      </p:grpSpPr>
      <p:sp>
        <p:nvSpPr>
          <p:cNvPr id="435" name="Google Shape;435;p28: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36" name="Google Shape;436;p28: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6" name="Shape 446"/>
        <p:cNvGrpSpPr/>
        <p:nvPr/>
      </p:nvGrpSpPr>
      <p:grpSpPr>
        <a:xfrm>
          <a:off x="0" y="0"/>
          <a:ext cx="0" cy="0"/>
          <a:chOff x="0" y="0"/>
          <a:chExt cx="0" cy="0"/>
        </a:xfrm>
      </p:grpSpPr>
      <p:sp>
        <p:nvSpPr>
          <p:cNvPr id="447" name="Google Shape;447;p29: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48" name="Google Shape;448;p29: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p3: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26" name="Google Shape;126;p3: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5" name="Shape 455"/>
        <p:cNvGrpSpPr/>
        <p:nvPr/>
      </p:nvGrpSpPr>
      <p:grpSpPr>
        <a:xfrm>
          <a:off x="0" y="0"/>
          <a:ext cx="0" cy="0"/>
          <a:chOff x="0" y="0"/>
          <a:chExt cx="0" cy="0"/>
        </a:xfrm>
      </p:grpSpPr>
      <p:sp>
        <p:nvSpPr>
          <p:cNvPr id="456" name="Google Shape;456;p30: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57" name="Google Shape;457;p30: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4" name="Shape 464"/>
        <p:cNvGrpSpPr/>
        <p:nvPr/>
      </p:nvGrpSpPr>
      <p:grpSpPr>
        <a:xfrm>
          <a:off x="0" y="0"/>
          <a:ext cx="0" cy="0"/>
          <a:chOff x="0" y="0"/>
          <a:chExt cx="0" cy="0"/>
        </a:xfrm>
      </p:grpSpPr>
      <p:sp>
        <p:nvSpPr>
          <p:cNvPr id="465" name="Google Shape;465;p31: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66" name="Google Shape;466;p31: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Google Shape;478;p32: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79" name="Google Shape;479;p32: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Google Shape;487;p33: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88" name="Google Shape;488;p33: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5" name="Shape 495"/>
        <p:cNvGrpSpPr/>
        <p:nvPr/>
      </p:nvGrpSpPr>
      <p:grpSpPr>
        <a:xfrm>
          <a:off x="0" y="0"/>
          <a:ext cx="0" cy="0"/>
          <a:chOff x="0" y="0"/>
          <a:chExt cx="0" cy="0"/>
        </a:xfrm>
      </p:grpSpPr>
      <p:sp>
        <p:nvSpPr>
          <p:cNvPr id="496" name="Google Shape;496;p34: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97" name="Google Shape;497;p34: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Google Shape;505;p35: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06" name="Google Shape;506;p35: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3" name="Shape 513"/>
        <p:cNvGrpSpPr/>
        <p:nvPr/>
      </p:nvGrpSpPr>
      <p:grpSpPr>
        <a:xfrm>
          <a:off x="0" y="0"/>
          <a:ext cx="0" cy="0"/>
          <a:chOff x="0" y="0"/>
          <a:chExt cx="0" cy="0"/>
        </a:xfrm>
      </p:grpSpPr>
      <p:sp>
        <p:nvSpPr>
          <p:cNvPr id="514" name="Google Shape;514;p36: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15" name="Google Shape;515;p36: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p37: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25" name="Google Shape;525;p37: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2" name="Shape 532"/>
        <p:cNvGrpSpPr/>
        <p:nvPr/>
      </p:nvGrpSpPr>
      <p:grpSpPr>
        <a:xfrm>
          <a:off x="0" y="0"/>
          <a:ext cx="0" cy="0"/>
          <a:chOff x="0" y="0"/>
          <a:chExt cx="0" cy="0"/>
        </a:xfrm>
      </p:grpSpPr>
      <p:sp>
        <p:nvSpPr>
          <p:cNvPr id="533" name="Google Shape;533;p38: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34" name="Google Shape;534;p38: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1" name="Shape 541"/>
        <p:cNvGrpSpPr/>
        <p:nvPr/>
      </p:nvGrpSpPr>
      <p:grpSpPr>
        <a:xfrm>
          <a:off x="0" y="0"/>
          <a:ext cx="0" cy="0"/>
          <a:chOff x="0" y="0"/>
          <a:chExt cx="0" cy="0"/>
        </a:xfrm>
      </p:grpSpPr>
      <p:sp>
        <p:nvSpPr>
          <p:cNvPr id="542" name="Google Shape;542;p39: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43" name="Google Shape;543;p39: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p4: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33" name="Google Shape;133;p4: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1" name="Shape 551"/>
        <p:cNvGrpSpPr/>
        <p:nvPr/>
      </p:nvGrpSpPr>
      <p:grpSpPr>
        <a:xfrm>
          <a:off x="0" y="0"/>
          <a:ext cx="0" cy="0"/>
          <a:chOff x="0" y="0"/>
          <a:chExt cx="0" cy="0"/>
        </a:xfrm>
      </p:grpSpPr>
      <p:sp>
        <p:nvSpPr>
          <p:cNvPr id="552" name="Google Shape;552;p40: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53" name="Google Shape;553;p40: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0" name="Shape 560"/>
        <p:cNvGrpSpPr/>
        <p:nvPr/>
      </p:nvGrpSpPr>
      <p:grpSpPr>
        <a:xfrm>
          <a:off x="0" y="0"/>
          <a:ext cx="0" cy="0"/>
          <a:chOff x="0" y="0"/>
          <a:chExt cx="0" cy="0"/>
        </a:xfrm>
      </p:grpSpPr>
      <p:sp>
        <p:nvSpPr>
          <p:cNvPr id="561" name="Google Shape;561;p41: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62" name="Google Shape;562;p41: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0" name="Shape 570"/>
        <p:cNvGrpSpPr/>
        <p:nvPr/>
      </p:nvGrpSpPr>
      <p:grpSpPr>
        <a:xfrm>
          <a:off x="0" y="0"/>
          <a:ext cx="0" cy="0"/>
          <a:chOff x="0" y="0"/>
          <a:chExt cx="0" cy="0"/>
        </a:xfrm>
      </p:grpSpPr>
      <p:sp>
        <p:nvSpPr>
          <p:cNvPr id="571" name="Google Shape;571;p42: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72" name="Google Shape;572;p42: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2" name="Shape 582"/>
        <p:cNvGrpSpPr/>
        <p:nvPr/>
      </p:nvGrpSpPr>
      <p:grpSpPr>
        <a:xfrm>
          <a:off x="0" y="0"/>
          <a:ext cx="0" cy="0"/>
          <a:chOff x="0" y="0"/>
          <a:chExt cx="0" cy="0"/>
        </a:xfrm>
      </p:grpSpPr>
      <p:sp>
        <p:nvSpPr>
          <p:cNvPr id="583" name="Google Shape;583;p43: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84" name="Google Shape;584;p43: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3" name="Shape 593"/>
        <p:cNvGrpSpPr/>
        <p:nvPr/>
      </p:nvGrpSpPr>
      <p:grpSpPr>
        <a:xfrm>
          <a:off x="0" y="0"/>
          <a:ext cx="0" cy="0"/>
          <a:chOff x="0" y="0"/>
          <a:chExt cx="0" cy="0"/>
        </a:xfrm>
      </p:grpSpPr>
      <p:sp>
        <p:nvSpPr>
          <p:cNvPr id="594" name="Google Shape;594;p44: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95" name="Google Shape;595;p44: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3" name="Shape 603"/>
        <p:cNvGrpSpPr/>
        <p:nvPr/>
      </p:nvGrpSpPr>
      <p:grpSpPr>
        <a:xfrm>
          <a:off x="0" y="0"/>
          <a:ext cx="0" cy="0"/>
          <a:chOff x="0" y="0"/>
          <a:chExt cx="0" cy="0"/>
        </a:xfrm>
      </p:grpSpPr>
      <p:sp>
        <p:nvSpPr>
          <p:cNvPr id="604" name="Google Shape;604;p45: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05" name="Google Shape;605;p45: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4" name="Shape 614"/>
        <p:cNvGrpSpPr/>
        <p:nvPr/>
      </p:nvGrpSpPr>
      <p:grpSpPr>
        <a:xfrm>
          <a:off x="0" y="0"/>
          <a:ext cx="0" cy="0"/>
          <a:chOff x="0" y="0"/>
          <a:chExt cx="0" cy="0"/>
        </a:xfrm>
      </p:grpSpPr>
      <p:sp>
        <p:nvSpPr>
          <p:cNvPr id="615" name="Google Shape;615;p46: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16" name="Google Shape;616;p46: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4" name="Shape 624"/>
        <p:cNvGrpSpPr/>
        <p:nvPr/>
      </p:nvGrpSpPr>
      <p:grpSpPr>
        <a:xfrm>
          <a:off x="0" y="0"/>
          <a:ext cx="0" cy="0"/>
          <a:chOff x="0" y="0"/>
          <a:chExt cx="0" cy="0"/>
        </a:xfrm>
      </p:grpSpPr>
      <p:sp>
        <p:nvSpPr>
          <p:cNvPr id="625" name="Google Shape;625;p47: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26" name="Google Shape;626;p47: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4" name="Shape 634"/>
        <p:cNvGrpSpPr/>
        <p:nvPr/>
      </p:nvGrpSpPr>
      <p:grpSpPr>
        <a:xfrm>
          <a:off x="0" y="0"/>
          <a:ext cx="0" cy="0"/>
          <a:chOff x="0" y="0"/>
          <a:chExt cx="0" cy="0"/>
        </a:xfrm>
      </p:grpSpPr>
      <p:sp>
        <p:nvSpPr>
          <p:cNvPr id="635" name="Google Shape;635;p48: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36" name="Google Shape;636;p48: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4" name="Shape 644"/>
        <p:cNvGrpSpPr/>
        <p:nvPr/>
      </p:nvGrpSpPr>
      <p:grpSpPr>
        <a:xfrm>
          <a:off x="0" y="0"/>
          <a:ext cx="0" cy="0"/>
          <a:chOff x="0" y="0"/>
          <a:chExt cx="0" cy="0"/>
        </a:xfrm>
      </p:grpSpPr>
      <p:sp>
        <p:nvSpPr>
          <p:cNvPr id="645" name="Google Shape;645;p49: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46" name="Google Shape;646;p49: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p5: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43" name="Google Shape;143;p5: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1" name="Shape 651"/>
        <p:cNvGrpSpPr/>
        <p:nvPr/>
      </p:nvGrpSpPr>
      <p:grpSpPr>
        <a:xfrm>
          <a:off x="0" y="0"/>
          <a:ext cx="0" cy="0"/>
          <a:chOff x="0" y="0"/>
          <a:chExt cx="0" cy="0"/>
        </a:xfrm>
      </p:grpSpPr>
      <p:sp>
        <p:nvSpPr>
          <p:cNvPr id="652" name="Google Shape;652;p50: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53" name="Google Shape;653;p50: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8" name="Shape 658"/>
        <p:cNvGrpSpPr/>
        <p:nvPr/>
      </p:nvGrpSpPr>
      <p:grpSpPr>
        <a:xfrm>
          <a:off x="0" y="0"/>
          <a:ext cx="0" cy="0"/>
          <a:chOff x="0" y="0"/>
          <a:chExt cx="0" cy="0"/>
        </a:xfrm>
      </p:grpSpPr>
      <p:sp>
        <p:nvSpPr>
          <p:cNvPr id="659" name="Google Shape;659;p51: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60" name="Google Shape;660;p51: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5" name="Shape 665"/>
        <p:cNvGrpSpPr/>
        <p:nvPr/>
      </p:nvGrpSpPr>
      <p:grpSpPr>
        <a:xfrm>
          <a:off x="0" y="0"/>
          <a:ext cx="0" cy="0"/>
          <a:chOff x="0" y="0"/>
          <a:chExt cx="0" cy="0"/>
        </a:xfrm>
      </p:grpSpPr>
      <p:sp>
        <p:nvSpPr>
          <p:cNvPr id="666" name="Google Shape;666;p52: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67" name="Google Shape;667;p52: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3" name="Shape 673"/>
        <p:cNvGrpSpPr/>
        <p:nvPr/>
      </p:nvGrpSpPr>
      <p:grpSpPr>
        <a:xfrm>
          <a:off x="0" y="0"/>
          <a:ext cx="0" cy="0"/>
          <a:chOff x="0" y="0"/>
          <a:chExt cx="0" cy="0"/>
        </a:xfrm>
      </p:grpSpPr>
      <p:sp>
        <p:nvSpPr>
          <p:cNvPr id="674" name="Google Shape;674;p53: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75" name="Google Shape;675;p53: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2" name="Shape 682"/>
        <p:cNvGrpSpPr/>
        <p:nvPr/>
      </p:nvGrpSpPr>
      <p:grpSpPr>
        <a:xfrm>
          <a:off x="0" y="0"/>
          <a:ext cx="0" cy="0"/>
          <a:chOff x="0" y="0"/>
          <a:chExt cx="0" cy="0"/>
        </a:xfrm>
      </p:grpSpPr>
      <p:sp>
        <p:nvSpPr>
          <p:cNvPr id="683" name="Google Shape;683;p54: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84" name="Google Shape;684;p54: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3" name="Shape 693"/>
        <p:cNvGrpSpPr/>
        <p:nvPr/>
      </p:nvGrpSpPr>
      <p:grpSpPr>
        <a:xfrm>
          <a:off x="0" y="0"/>
          <a:ext cx="0" cy="0"/>
          <a:chOff x="0" y="0"/>
          <a:chExt cx="0" cy="0"/>
        </a:xfrm>
      </p:grpSpPr>
      <p:sp>
        <p:nvSpPr>
          <p:cNvPr id="694" name="Google Shape;694;p55: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95" name="Google Shape;695;p55: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0" name="Shape 700"/>
        <p:cNvGrpSpPr/>
        <p:nvPr/>
      </p:nvGrpSpPr>
      <p:grpSpPr>
        <a:xfrm>
          <a:off x="0" y="0"/>
          <a:ext cx="0" cy="0"/>
          <a:chOff x="0" y="0"/>
          <a:chExt cx="0" cy="0"/>
        </a:xfrm>
      </p:grpSpPr>
      <p:sp>
        <p:nvSpPr>
          <p:cNvPr id="701" name="Google Shape;701;p56: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02" name="Google Shape;702;p56: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2" name="Shape 712"/>
        <p:cNvGrpSpPr/>
        <p:nvPr/>
      </p:nvGrpSpPr>
      <p:grpSpPr>
        <a:xfrm>
          <a:off x="0" y="0"/>
          <a:ext cx="0" cy="0"/>
          <a:chOff x="0" y="0"/>
          <a:chExt cx="0" cy="0"/>
        </a:xfrm>
      </p:grpSpPr>
      <p:sp>
        <p:nvSpPr>
          <p:cNvPr id="713" name="Google Shape;713;p57: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14" name="Google Shape;714;p57: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6" name="Shape 726"/>
        <p:cNvGrpSpPr/>
        <p:nvPr/>
      </p:nvGrpSpPr>
      <p:grpSpPr>
        <a:xfrm>
          <a:off x="0" y="0"/>
          <a:ext cx="0" cy="0"/>
          <a:chOff x="0" y="0"/>
          <a:chExt cx="0" cy="0"/>
        </a:xfrm>
      </p:grpSpPr>
      <p:sp>
        <p:nvSpPr>
          <p:cNvPr id="727" name="Google Shape;727;p58: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28" name="Google Shape;728;p58: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8" name="Shape 738"/>
        <p:cNvGrpSpPr/>
        <p:nvPr/>
      </p:nvGrpSpPr>
      <p:grpSpPr>
        <a:xfrm>
          <a:off x="0" y="0"/>
          <a:ext cx="0" cy="0"/>
          <a:chOff x="0" y="0"/>
          <a:chExt cx="0" cy="0"/>
        </a:xfrm>
      </p:grpSpPr>
      <p:sp>
        <p:nvSpPr>
          <p:cNvPr id="739" name="Google Shape;739;p59: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40" name="Google Shape;740;p59: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p6: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51" name="Google Shape;151;p6: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7" name="Shape 747"/>
        <p:cNvGrpSpPr/>
        <p:nvPr/>
      </p:nvGrpSpPr>
      <p:grpSpPr>
        <a:xfrm>
          <a:off x="0" y="0"/>
          <a:ext cx="0" cy="0"/>
          <a:chOff x="0" y="0"/>
          <a:chExt cx="0" cy="0"/>
        </a:xfrm>
      </p:grpSpPr>
      <p:sp>
        <p:nvSpPr>
          <p:cNvPr id="748" name="Google Shape;748;p60: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49" name="Google Shape;749;p60: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6" name="Shape 756"/>
        <p:cNvGrpSpPr/>
        <p:nvPr/>
      </p:nvGrpSpPr>
      <p:grpSpPr>
        <a:xfrm>
          <a:off x="0" y="0"/>
          <a:ext cx="0" cy="0"/>
          <a:chOff x="0" y="0"/>
          <a:chExt cx="0" cy="0"/>
        </a:xfrm>
      </p:grpSpPr>
      <p:sp>
        <p:nvSpPr>
          <p:cNvPr id="757" name="Google Shape;757;p61: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58" name="Google Shape;758;p61: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9" name="Shape 769"/>
        <p:cNvGrpSpPr/>
        <p:nvPr/>
      </p:nvGrpSpPr>
      <p:grpSpPr>
        <a:xfrm>
          <a:off x="0" y="0"/>
          <a:ext cx="0" cy="0"/>
          <a:chOff x="0" y="0"/>
          <a:chExt cx="0" cy="0"/>
        </a:xfrm>
      </p:grpSpPr>
      <p:sp>
        <p:nvSpPr>
          <p:cNvPr id="770" name="Google Shape;770;p62: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71" name="Google Shape;771;p62: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0" name="Shape 780"/>
        <p:cNvGrpSpPr/>
        <p:nvPr/>
      </p:nvGrpSpPr>
      <p:grpSpPr>
        <a:xfrm>
          <a:off x="0" y="0"/>
          <a:ext cx="0" cy="0"/>
          <a:chOff x="0" y="0"/>
          <a:chExt cx="0" cy="0"/>
        </a:xfrm>
      </p:grpSpPr>
      <p:sp>
        <p:nvSpPr>
          <p:cNvPr id="781" name="Google Shape;781;p63: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2" name="Google Shape;782;p63: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83" name="Google Shape;783;p63:notes"/>
          <p:cNvSpPr txBox="1"/>
          <p:nvPr>
            <p:ph idx="12" type="sldNum"/>
          </p:nvPr>
        </p:nvSpPr>
        <p:spPr>
          <a:xfrm>
            <a:off x="4021295" y="9721106"/>
            <a:ext cx="3076363" cy="511731"/>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2" name="Shape 792"/>
        <p:cNvGrpSpPr/>
        <p:nvPr/>
      </p:nvGrpSpPr>
      <p:grpSpPr>
        <a:xfrm>
          <a:off x="0" y="0"/>
          <a:ext cx="0" cy="0"/>
          <a:chOff x="0" y="0"/>
          <a:chExt cx="0" cy="0"/>
        </a:xfrm>
      </p:grpSpPr>
      <p:sp>
        <p:nvSpPr>
          <p:cNvPr id="793" name="Google Shape;793;p64: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p64: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95" name="Google Shape;795;p64:notes"/>
          <p:cNvSpPr txBox="1"/>
          <p:nvPr>
            <p:ph idx="12" type="sldNum"/>
          </p:nvPr>
        </p:nvSpPr>
        <p:spPr>
          <a:xfrm>
            <a:off x="4021295" y="9721106"/>
            <a:ext cx="3076363" cy="511731"/>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4" name="Shape 804"/>
        <p:cNvGrpSpPr/>
        <p:nvPr/>
      </p:nvGrpSpPr>
      <p:grpSpPr>
        <a:xfrm>
          <a:off x="0" y="0"/>
          <a:ext cx="0" cy="0"/>
          <a:chOff x="0" y="0"/>
          <a:chExt cx="0" cy="0"/>
        </a:xfrm>
      </p:grpSpPr>
      <p:sp>
        <p:nvSpPr>
          <p:cNvPr id="805" name="Google Shape;805;p65: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806" name="Google Shape;806;p65: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3" name="Shape 813"/>
        <p:cNvGrpSpPr/>
        <p:nvPr/>
      </p:nvGrpSpPr>
      <p:grpSpPr>
        <a:xfrm>
          <a:off x="0" y="0"/>
          <a:ext cx="0" cy="0"/>
          <a:chOff x="0" y="0"/>
          <a:chExt cx="0" cy="0"/>
        </a:xfrm>
      </p:grpSpPr>
      <p:sp>
        <p:nvSpPr>
          <p:cNvPr id="814" name="Google Shape;814;p66: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815" name="Google Shape;815;p66: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2" name="Shape 822"/>
        <p:cNvGrpSpPr/>
        <p:nvPr/>
      </p:nvGrpSpPr>
      <p:grpSpPr>
        <a:xfrm>
          <a:off x="0" y="0"/>
          <a:ext cx="0" cy="0"/>
          <a:chOff x="0" y="0"/>
          <a:chExt cx="0" cy="0"/>
        </a:xfrm>
      </p:grpSpPr>
      <p:sp>
        <p:nvSpPr>
          <p:cNvPr id="823" name="Google Shape;823;p67: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4" name="Google Shape;824;p67: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825" name="Google Shape;825;p67:notes"/>
          <p:cNvSpPr txBox="1"/>
          <p:nvPr>
            <p:ph idx="12" type="sldNum"/>
          </p:nvPr>
        </p:nvSpPr>
        <p:spPr>
          <a:xfrm>
            <a:off x="4021295" y="9721106"/>
            <a:ext cx="3076363" cy="511731"/>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2" name="Shape 832"/>
        <p:cNvGrpSpPr/>
        <p:nvPr/>
      </p:nvGrpSpPr>
      <p:grpSpPr>
        <a:xfrm>
          <a:off x="0" y="0"/>
          <a:ext cx="0" cy="0"/>
          <a:chOff x="0" y="0"/>
          <a:chExt cx="0" cy="0"/>
        </a:xfrm>
      </p:grpSpPr>
      <p:sp>
        <p:nvSpPr>
          <p:cNvPr id="833" name="Google Shape;833;p68: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4" name="Google Shape;834;p68: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rPr lang="zh-TW" sz="1300"/>
              <a:t>去年10月底，Nasdaq推出第一個證券區塊鏈帳本Nasdaq Linq，將NASDAQ私有市場的交易記錄數位化，記錄在區塊鏈上，大幅縮短了追蹤交易的時間間隔，從以日為單位，縮短到以幾秒鐘為單位來記錄。</a:t>
            </a:r>
            <a:endParaRPr sz="1300"/>
          </a:p>
          <a:p>
            <a:pPr indent="0" lvl="0" marL="0" rtl="0" algn="l">
              <a:spcBef>
                <a:spcPts val="0"/>
              </a:spcBef>
              <a:spcAft>
                <a:spcPts val="0"/>
              </a:spcAft>
              <a:buNone/>
            </a:pPr>
            <a:r>
              <a:rPr lang="zh-TW" sz="1300"/>
              <a:t>今年2月，日本瑞穗金融銀行用區塊鏈測試聯合貸款。</a:t>
            </a:r>
            <a:endParaRPr sz="1300"/>
          </a:p>
          <a:p>
            <a:pPr indent="0" lvl="0" marL="0" rtl="0" algn="l">
              <a:spcBef>
                <a:spcPts val="0"/>
              </a:spcBef>
              <a:spcAft>
                <a:spcPts val="0"/>
              </a:spcAft>
              <a:buNone/>
            </a:pPr>
            <a:r>
              <a:rPr lang="zh-TW" sz="1300"/>
              <a:t>3月時，英國最大的工作室日租網Vrumi跟保險公司、區塊鏈新創公司合作，推出首份區塊鏈保單，替房東與承租者節省中介成本</a:t>
            </a:r>
            <a:endParaRPr sz="1300"/>
          </a:p>
          <a:p>
            <a:pPr indent="0" lvl="0" marL="0" rtl="0" algn="l">
              <a:spcBef>
                <a:spcPts val="0"/>
              </a:spcBef>
              <a:spcAft>
                <a:spcPts val="0"/>
              </a:spcAft>
              <a:buNone/>
            </a:pPr>
            <a:r>
              <a:rPr lang="zh-TW" sz="1300"/>
              <a:t>4月，美國紐約布魯克林區，一位民眾靠P2P區塊鏈微電網平臺，將自家屋頂的太陽能電力過戶給鄰居。</a:t>
            </a:r>
            <a:endParaRPr sz="1300"/>
          </a:p>
          <a:p>
            <a:pPr indent="0" lvl="0" marL="0" rtl="0" algn="l">
              <a:spcBef>
                <a:spcPts val="0"/>
              </a:spcBef>
              <a:spcAft>
                <a:spcPts val="0"/>
              </a:spcAft>
              <a:buNone/>
            </a:pPr>
            <a:r>
              <a:rPr lang="zh-TW" sz="1300"/>
              <a:t>5月西班牙西班牙桑坦德銀行，推出了一款24小時服務的跨國匯款App給自家員工。</a:t>
            </a:r>
            <a:endParaRPr sz="1300"/>
          </a:p>
          <a:p>
            <a:pPr indent="0" lvl="0" marL="0" rtl="0" algn="l">
              <a:spcBef>
                <a:spcPts val="0"/>
              </a:spcBef>
              <a:spcAft>
                <a:spcPts val="0"/>
              </a:spcAft>
              <a:buNone/>
            </a:pPr>
            <a:r>
              <a:rPr lang="zh-TW" sz="1300"/>
              <a:t>法國國民互助信貸銀行在7月時，嘗試用區塊鏈儲存360萬筆顧客資料。</a:t>
            </a:r>
            <a:endParaRPr sz="1300"/>
          </a:p>
          <a:p>
            <a:pPr indent="0" lvl="0" marL="0" rtl="0" algn="l">
              <a:spcBef>
                <a:spcPts val="0"/>
              </a:spcBef>
              <a:spcAft>
                <a:spcPts val="0"/>
              </a:spcAft>
              <a:buNone/>
            </a:pPr>
            <a:r>
              <a:rPr lang="zh-TW" sz="1300"/>
              <a:t>年中，英國率先開放政府部門，可以租用雲端區塊鏈。</a:t>
            </a:r>
            <a:endParaRPr sz="1300"/>
          </a:p>
          <a:p>
            <a:pPr indent="0" lvl="0" marL="0" rtl="0" algn="l">
              <a:spcBef>
                <a:spcPts val="0"/>
              </a:spcBef>
              <a:spcAft>
                <a:spcPts val="0"/>
              </a:spcAft>
              <a:buNone/>
            </a:pPr>
            <a:r>
              <a:rPr lang="zh-TW" sz="1300"/>
              <a:t>今年9月，英國巴克萊銀行跟以色列的區塊鏈供應平臺Wave合作，完成了第一筆區塊鏈跨國金融交易，愛爾蘭的金凱利奶油賣了一批價值10萬美元的牛油和奶油產品到東非，原本這類跨國交易得花上7到10天的作業時間，但這次交易縮短至只要4小時就完成了。</a:t>
            </a:r>
            <a:endParaRPr sz="1300"/>
          </a:p>
        </p:txBody>
      </p:sp>
      <p:sp>
        <p:nvSpPr>
          <p:cNvPr id="835" name="Google Shape;835;p68:notes"/>
          <p:cNvSpPr txBox="1"/>
          <p:nvPr>
            <p:ph idx="12" type="sldNum"/>
          </p:nvPr>
        </p:nvSpPr>
        <p:spPr>
          <a:xfrm>
            <a:off x="4021295" y="9721106"/>
            <a:ext cx="3076363" cy="511731"/>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3" name="Shape 913"/>
        <p:cNvGrpSpPr/>
        <p:nvPr/>
      </p:nvGrpSpPr>
      <p:grpSpPr>
        <a:xfrm>
          <a:off x="0" y="0"/>
          <a:ext cx="0" cy="0"/>
          <a:chOff x="0" y="0"/>
          <a:chExt cx="0" cy="0"/>
        </a:xfrm>
      </p:grpSpPr>
      <p:sp>
        <p:nvSpPr>
          <p:cNvPr id="914" name="Google Shape;914;p69: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5" name="Google Shape;915;p69: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rPr lang="zh-TW" sz="1300"/>
              <a:t>金管會9月公布的10項Fintech計畫中，也納入了分散式帳本的研發</a:t>
            </a:r>
            <a:endParaRPr sz="1300"/>
          </a:p>
          <a:p>
            <a:pPr indent="0" lvl="0" marL="0" rtl="0" algn="l">
              <a:spcBef>
                <a:spcPts val="0"/>
              </a:spcBef>
              <a:spcAft>
                <a:spcPts val="0"/>
              </a:spcAft>
              <a:buNone/>
            </a:pPr>
            <a:r>
              <a:rPr lang="zh-TW" sz="1300"/>
              <a:t>富邦率先宣布要籌組區塊鏈金融聯盟，後來更支持成立了臺灣第一家商用企業區塊鏈公司AMIS。</a:t>
            </a:r>
            <a:endParaRPr sz="1300"/>
          </a:p>
          <a:p>
            <a:pPr indent="0" lvl="0" marL="0" rtl="0" algn="l">
              <a:spcBef>
                <a:spcPts val="0"/>
              </a:spcBef>
              <a:spcAft>
                <a:spcPts val="0"/>
              </a:spcAft>
              <a:buNone/>
            </a:pPr>
            <a:r>
              <a:rPr lang="zh-TW" sz="1300"/>
              <a:t>中國信託宣布加入R3，還成立50人規模的實驗室，</a:t>
            </a:r>
            <a:endParaRPr sz="1300"/>
          </a:p>
          <a:p>
            <a:pPr indent="0" lvl="0" marL="0" rtl="0" algn="l">
              <a:spcBef>
                <a:spcPts val="0"/>
              </a:spcBef>
              <a:spcAft>
                <a:spcPts val="0"/>
              </a:spcAft>
              <a:buNone/>
            </a:pPr>
            <a:r>
              <a:rPr lang="zh-TW" sz="1300"/>
              <a:t>國泰人壽要用區塊鏈來結合電子病歷優化理賠作業。</a:t>
            </a:r>
            <a:endParaRPr sz="1300"/>
          </a:p>
          <a:p>
            <a:pPr indent="0" lvl="0" marL="0" rtl="0" algn="l">
              <a:spcBef>
                <a:spcPts val="0"/>
              </a:spcBef>
              <a:spcAft>
                <a:spcPts val="0"/>
              </a:spcAft>
              <a:buNone/>
            </a:pPr>
            <a:r>
              <a:rPr lang="zh-TW" sz="1300"/>
              <a:t>玉山金控則和臺大資工在校園實驗區塊鏈行動支付。</a:t>
            </a:r>
            <a:endParaRPr sz="1300"/>
          </a:p>
          <a:p>
            <a:pPr indent="0" lvl="0" marL="0" rtl="0" algn="l">
              <a:spcBef>
                <a:spcPts val="0"/>
              </a:spcBef>
              <a:spcAft>
                <a:spcPts val="0"/>
              </a:spcAft>
              <a:buNone/>
            </a:pPr>
            <a:r>
              <a:rPr lang="zh-TW" sz="1300"/>
              <a:t>財金更要號召臺灣金融機構共建區塊鏈平臺。央行旗下財金公司已經集結了臺灣45家大小銀行，組成了金融區塊鏈技術研究與應用委員會，今年年底就從三大主流區塊鏈技術中選出主要平臺，誓言1年內完成臺灣區塊鏈。</a:t>
            </a:r>
            <a:endParaRPr sz="1300"/>
          </a:p>
          <a:p>
            <a:pPr indent="0" lvl="0" marL="0" rtl="0" algn="l">
              <a:spcBef>
                <a:spcPts val="0"/>
              </a:spcBef>
              <a:spcAft>
                <a:spcPts val="0"/>
              </a:spcAft>
              <a:buNone/>
            </a:pPr>
            <a:r>
              <a:rPr lang="zh-TW" sz="1300"/>
              <a:t>全球最大區塊鏈的內部應用也正式上線，IBM用區塊鏈來追蹤內部供應鏈訂單多達440億美元的金流資訊。</a:t>
            </a:r>
            <a:endParaRPr/>
          </a:p>
          <a:p>
            <a:pPr indent="0" lvl="0" marL="0" rtl="0" algn="l">
              <a:spcBef>
                <a:spcPts val="0"/>
              </a:spcBef>
              <a:spcAft>
                <a:spcPts val="0"/>
              </a:spcAft>
              <a:buNone/>
            </a:pPr>
            <a:r>
              <a:rPr lang="zh-TW"/>
              <a:t>工研院/資策會舉辦「2016區塊鏈愛好者大會」</a:t>
            </a:r>
            <a:endParaRPr/>
          </a:p>
          <a:p>
            <a:pPr indent="0" lvl="0" marL="0" rtl="0" algn="l">
              <a:spcBef>
                <a:spcPts val="0"/>
              </a:spcBef>
              <a:spcAft>
                <a:spcPts val="0"/>
              </a:spcAft>
              <a:buNone/>
            </a:pPr>
            <a:r>
              <a:t/>
            </a:r>
            <a:endParaRPr/>
          </a:p>
        </p:txBody>
      </p:sp>
      <p:sp>
        <p:nvSpPr>
          <p:cNvPr id="916" name="Google Shape;916;p69:notes"/>
          <p:cNvSpPr txBox="1"/>
          <p:nvPr>
            <p:ph idx="12" type="sldNum"/>
          </p:nvPr>
        </p:nvSpPr>
        <p:spPr>
          <a:xfrm>
            <a:off x="4021295" y="9721106"/>
            <a:ext cx="3076363" cy="511731"/>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p7: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7: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62" name="Google Shape;162;p7:notes"/>
          <p:cNvSpPr txBox="1"/>
          <p:nvPr>
            <p:ph idx="12" type="sldNum"/>
          </p:nvPr>
        </p:nvSpPr>
        <p:spPr>
          <a:xfrm>
            <a:off x="4021295" y="9721106"/>
            <a:ext cx="3076363" cy="511731"/>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4" name="Shape 994"/>
        <p:cNvGrpSpPr/>
        <p:nvPr/>
      </p:nvGrpSpPr>
      <p:grpSpPr>
        <a:xfrm>
          <a:off x="0" y="0"/>
          <a:ext cx="0" cy="0"/>
          <a:chOff x="0" y="0"/>
          <a:chExt cx="0" cy="0"/>
        </a:xfrm>
      </p:grpSpPr>
      <p:sp>
        <p:nvSpPr>
          <p:cNvPr id="995" name="Google Shape;995;p70: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6" name="Google Shape;996;p70: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rPr b="0" i="0" lang="zh-TW"/>
              <a:t>IBM正式公開了全球最大規模的區塊鏈企業應用，就是IBM自家的供應鏈系統也擁抱區塊鏈。IBM旗下供應鏈超過4千家的零件製造商、經銷商與合作夥伴等，都改用區塊鏈所打造的金流平臺，過去因人為疏失或系統整合出錯衍生的訂單爭議而凍結的資金多達1億美元，區塊鏈讓交易資料高度透明化，爭議訂單處理時間也因而從44天縮短到了10天，讓這些凍結資金得以提早釋出。</a:t>
            </a:r>
            <a:endParaRPr/>
          </a:p>
          <a:p>
            <a:pPr indent="0" lvl="0" marL="0" rtl="0" algn="l">
              <a:spcBef>
                <a:spcPts val="0"/>
              </a:spcBef>
              <a:spcAft>
                <a:spcPts val="0"/>
              </a:spcAft>
              <a:buNone/>
            </a:pPr>
            <a:r>
              <a:t/>
            </a:r>
            <a:endParaRPr/>
          </a:p>
        </p:txBody>
      </p:sp>
      <p:sp>
        <p:nvSpPr>
          <p:cNvPr id="997" name="Google Shape;997;p70:notes"/>
          <p:cNvSpPr txBox="1"/>
          <p:nvPr>
            <p:ph idx="12" type="sldNum"/>
          </p:nvPr>
        </p:nvSpPr>
        <p:spPr>
          <a:xfrm>
            <a:off x="4021295" y="9721106"/>
            <a:ext cx="3076363" cy="511731"/>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5" name="Shape 1015"/>
        <p:cNvGrpSpPr/>
        <p:nvPr/>
      </p:nvGrpSpPr>
      <p:grpSpPr>
        <a:xfrm>
          <a:off x="0" y="0"/>
          <a:ext cx="0" cy="0"/>
          <a:chOff x="0" y="0"/>
          <a:chExt cx="0" cy="0"/>
        </a:xfrm>
      </p:grpSpPr>
      <p:sp>
        <p:nvSpPr>
          <p:cNvPr id="1016" name="Google Shape;1016;p71: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017" name="Google Shape;1017;p71: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3" name="Shape 1023"/>
        <p:cNvGrpSpPr/>
        <p:nvPr/>
      </p:nvGrpSpPr>
      <p:grpSpPr>
        <a:xfrm>
          <a:off x="0" y="0"/>
          <a:ext cx="0" cy="0"/>
          <a:chOff x="0" y="0"/>
          <a:chExt cx="0" cy="0"/>
        </a:xfrm>
      </p:grpSpPr>
      <p:sp>
        <p:nvSpPr>
          <p:cNvPr id="1024" name="Google Shape;1024;p72: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025" name="Google Shape;1025;p72: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2" name="Shape 1032"/>
        <p:cNvGrpSpPr/>
        <p:nvPr/>
      </p:nvGrpSpPr>
      <p:grpSpPr>
        <a:xfrm>
          <a:off x="0" y="0"/>
          <a:ext cx="0" cy="0"/>
          <a:chOff x="0" y="0"/>
          <a:chExt cx="0" cy="0"/>
        </a:xfrm>
      </p:grpSpPr>
      <p:sp>
        <p:nvSpPr>
          <p:cNvPr id="1033" name="Google Shape;1033;p73: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034" name="Google Shape;1034;p73: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0" name="Shape 1040"/>
        <p:cNvGrpSpPr/>
        <p:nvPr/>
      </p:nvGrpSpPr>
      <p:grpSpPr>
        <a:xfrm>
          <a:off x="0" y="0"/>
          <a:ext cx="0" cy="0"/>
          <a:chOff x="0" y="0"/>
          <a:chExt cx="0" cy="0"/>
        </a:xfrm>
      </p:grpSpPr>
      <p:sp>
        <p:nvSpPr>
          <p:cNvPr id="1041" name="Google Shape;1041;p74: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2" name="Google Shape;1042;p74: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rPr lang="zh-TW">
                <a:solidFill>
                  <a:srgbClr val="FFFFFF"/>
                </a:solidFill>
                <a:latin typeface="Microsoft JhengHei"/>
                <a:ea typeface="Microsoft JhengHei"/>
                <a:cs typeface="Microsoft JhengHei"/>
                <a:sym typeface="Microsoft JhengHei"/>
              </a:rPr>
              <a:t>業者及商家身份被登記在區塊鏈中</a:t>
            </a:r>
            <a:endParaRPr/>
          </a:p>
          <a:p>
            <a:pPr indent="0" lvl="0" marL="0" rtl="0" algn="l">
              <a:spcBef>
                <a:spcPts val="0"/>
              </a:spcBef>
              <a:spcAft>
                <a:spcPts val="0"/>
              </a:spcAft>
              <a:buNone/>
            </a:pPr>
            <a:r>
              <a:rPr lang="zh-TW">
                <a:solidFill>
                  <a:srgbClr val="FFFFFF"/>
                </a:solidFill>
                <a:latin typeface="Microsoft JhengHei"/>
                <a:ea typeface="Microsoft JhengHei"/>
                <a:cs typeface="Microsoft JhengHei"/>
                <a:sym typeface="Microsoft JhengHei"/>
              </a:rPr>
              <a:t>上下遊登錄到與區塊鏈相連接的系統</a:t>
            </a:r>
            <a:endParaRPr/>
          </a:p>
          <a:p>
            <a:pPr indent="0" lvl="0" marL="0" rtl="0" algn="l">
              <a:spcBef>
                <a:spcPts val="0"/>
              </a:spcBef>
              <a:spcAft>
                <a:spcPts val="0"/>
              </a:spcAft>
              <a:buNone/>
            </a:pPr>
            <a:r>
              <a:rPr lang="zh-TW">
                <a:solidFill>
                  <a:srgbClr val="FFFFFF"/>
                </a:solidFill>
                <a:latin typeface="Microsoft JhengHei"/>
                <a:ea typeface="Microsoft JhengHei"/>
                <a:cs typeface="Microsoft JhengHei"/>
                <a:sym typeface="Microsoft JhengHei"/>
              </a:rPr>
              <a:t>供應鏈之產品履歷利用電子簽章簽訂</a:t>
            </a:r>
            <a:r>
              <a:rPr lang="zh-TW">
                <a:solidFill>
                  <a:srgbClr val="FFFFFF"/>
                </a:solidFill>
                <a:latin typeface="Arial"/>
                <a:ea typeface="Arial"/>
                <a:cs typeface="Arial"/>
                <a:sym typeface="Arial"/>
              </a:rPr>
              <a:t>Smart  Contract</a:t>
            </a:r>
            <a:endParaRPr/>
          </a:p>
          <a:p>
            <a:pPr indent="0" lvl="0" marL="0" rtl="0" algn="l">
              <a:spcBef>
                <a:spcPts val="0"/>
              </a:spcBef>
              <a:spcAft>
                <a:spcPts val="0"/>
              </a:spcAft>
              <a:buNone/>
            </a:pPr>
            <a:r>
              <a:rPr lang="zh-TW">
                <a:solidFill>
                  <a:srgbClr val="FFFFFF"/>
                </a:solidFill>
                <a:latin typeface="Microsoft JhengHei"/>
                <a:ea typeface="Microsoft JhengHei"/>
                <a:cs typeface="Microsoft JhengHei"/>
                <a:sym typeface="Microsoft JhengHei"/>
              </a:rPr>
              <a:t>供應鏈企業於行上下遊產品運送中記錄寫入區塊鏈中</a:t>
            </a:r>
            <a:endParaRPr/>
          </a:p>
          <a:p>
            <a:pPr indent="0" lvl="0" marL="0" rtl="0" algn="l">
              <a:spcBef>
                <a:spcPts val="0"/>
              </a:spcBef>
              <a:spcAft>
                <a:spcPts val="0"/>
              </a:spcAft>
              <a:buNone/>
            </a:pPr>
            <a:r>
              <a:rPr lang="zh-TW">
                <a:solidFill>
                  <a:srgbClr val="FFFFFF"/>
                </a:solidFill>
                <a:latin typeface="Microsoft JhengHei"/>
                <a:ea typeface="Microsoft JhengHei"/>
                <a:cs typeface="Microsoft JhengHei"/>
                <a:sym typeface="Microsoft JhengHei"/>
              </a:rPr>
              <a:t>透過參與的企業點評</a:t>
            </a:r>
            <a:r>
              <a:rPr lang="zh-TW">
                <a:solidFill>
                  <a:srgbClr val="FFFFFF"/>
                </a:solidFill>
                <a:latin typeface="Arial"/>
                <a:ea typeface="Arial"/>
                <a:cs typeface="Arial"/>
                <a:sym typeface="Arial"/>
              </a:rPr>
              <a:t>, </a:t>
            </a:r>
            <a:r>
              <a:rPr lang="zh-TW">
                <a:solidFill>
                  <a:srgbClr val="FFFFFF"/>
                </a:solidFill>
                <a:latin typeface="Microsoft JhengHei"/>
                <a:ea typeface="Microsoft JhengHei"/>
                <a:cs typeface="Microsoft JhengHei"/>
                <a:sym typeface="Microsoft JhengHei"/>
              </a:rPr>
              <a:t>商家累積信任</a:t>
            </a:r>
            <a:r>
              <a:rPr lang="zh-TW">
                <a:solidFill>
                  <a:srgbClr val="FFFFFF"/>
                </a:solidFill>
                <a:latin typeface="Arial"/>
                <a:ea typeface="Arial"/>
                <a:cs typeface="Arial"/>
                <a:sym typeface="Arial"/>
              </a:rPr>
              <a:t>, </a:t>
            </a:r>
            <a:r>
              <a:rPr lang="zh-TW">
                <a:solidFill>
                  <a:srgbClr val="FFFFFF"/>
                </a:solidFill>
                <a:latin typeface="Microsoft JhengHei"/>
                <a:ea typeface="Microsoft JhengHei"/>
                <a:cs typeface="Microsoft JhengHei"/>
                <a:sym typeface="Microsoft JhengHei"/>
              </a:rPr>
              <a:t>所有過程記錄至區塊鏈中</a:t>
            </a:r>
            <a:endParaRPr/>
          </a:p>
          <a:p>
            <a:pPr indent="0" lvl="0" marL="0" rtl="0" algn="l">
              <a:spcBef>
                <a:spcPts val="0"/>
              </a:spcBef>
              <a:spcAft>
                <a:spcPts val="0"/>
              </a:spcAft>
              <a:buNone/>
            </a:pPr>
            <a:r>
              <a:rPr lang="zh-TW">
                <a:solidFill>
                  <a:schemeClr val="lt1"/>
                </a:solidFill>
                <a:latin typeface="Arial"/>
                <a:ea typeface="Arial"/>
                <a:cs typeface="Arial"/>
                <a:sym typeface="Arial"/>
              </a:rPr>
              <a:t>Smart Contract</a:t>
            </a:r>
            <a:r>
              <a:rPr lang="zh-TW">
                <a:solidFill>
                  <a:schemeClr val="lt1"/>
                </a:solidFill>
                <a:latin typeface="Microsoft JhengHei"/>
                <a:ea typeface="Microsoft JhengHei"/>
                <a:cs typeface="Microsoft JhengHei"/>
                <a:sym typeface="Microsoft JhengHei"/>
              </a:rPr>
              <a:t>自動執行及追蹤企業的信用點評</a:t>
            </a:r>
            <a:r>
              <a:rPr lang="zh-TW">
                <a:solidFill>
                  <a:schemeClr val="lt1"/>
                </a:solidFill>
                <a:latin typeface="Arial"/>
                <a:ea typeface="Arial"/>
                <a:cs typeface="Arial"/>
                <a:sym typeface="Arial"/>
              </a:rPr>
              <a:t>,</a:t>
            </a:r>
            <a:r>
              <a:rPr lang="zh-TW">
                <a:solidFill>
                  <a:schemeClr val="lt1"/>
                </a:solidFill>
                <a:latin typeface="Microsoft JhengHei"/>
                <a:ea typeface="Microsoft JhengHei"/>
                <a:cs typeface="Microsoft JhengHei"/>
                <a:sym typeface="Microsoft JhengHei"/>
              </a:rPr>
              <a:t>其他節點可分析交易對象的行為</a:t>
            </a:r>
            <a:r>
              <a:rPr lang="zh-TW">
                <a:solidFill>
                  <a:schemeClr val="lt1"/>
                </a:solidFill>
                <a:latin typeface="Arial"/>
                <a:ea typeface="Arial"/>
                <a:cs typeface="Arial"/>
                <a:sym typeface="Arial"/>
              </a:rPr>
              <a:t>, </a:t>
            </a:r>
            <a:r>
              <a:rPr lang="zh-TW">
                <a:solidFill>
                  <a:schemeClr val="lt1"/>
                </a:solidFill>
                <a:latin typeface="Microsoft JhengHei"/>
                <a:ea typeface="Microsoft JhengHei"/>
                <a:cs typeface="Microsoft JhengHei"/>
                <a:sym typeface="Microsoft JhengHei"/>
              </a:rPr>
              <a:t>以利安全交易。</a:t>
            </a:r>
            <a:endParaRPr/>
          </a:p>
          <a:p>
            <a:pPr indent="0" lvl="0" marL="0" rtl="0" algn="l">
              <a:spcBef>
                <a:spcPts val="0"/>
              </a:spcBef>
              <a:spcAft>
                <a:spcPts val="0"/>
              </a:spcAft>
              <a:buNone/>
            </a:pPr>
            <a:r>
              <a:t/>
            </a:r>
            <a:endParaRPr/>
          </a:p>
        </p:txBody>
      </p:sp>
      <p:sp>
        <p:nvSpPr>
          <p:cNvPr id="1043" name="Google Shape;1043;p74:notes"/>
          <p:cNvSpPr txBox="1"/>
          <p:nvPr>
            <p:ph idx="12" type="sldNum"/>
          </p:nvPr>
        </p:nvSpPr>
        <p:spPr>
          <a:xfrm>
            <a:off x="4021295" y="9721106"/>
            <a:ext cx="3076363" cy="511731"/>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2" name="Shape 1062"/>
        <p:cNvGrpSpPr/>
        <p:nvPr/>
      </p:nvGrpSpPr>
      <p:grpSpPr>
        <a:xfrm>
          <a:off x="0" y="0"/>
          <a:ext cx="0" cy="0"/>
          <a:chOff x="0" y="0"/>
          <a:chExt cx="0" cy="0"/>
        </a:xfrm>
      </p:grpSpPr>
      <p:sp>
        <p:nvSpPr>
          <p:cNvPr id="1063" name="Google Shape;1063;p75: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064" name="Google Shape;1064;p75: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4" name="Shape 1074"/>
        <p:cNvGrpSpPr/>
        <p:nvPr/>
      </p:nvGrpSpPr>
      <p:grpSpPr>
        <a:xfrm>
          <a:off x="0" y="0"/>
          <a:ext cx="0" cy="0"/>
          <a:chOff x="0" y="0"/>
          <a:chExt cx="0" cy="0"/>
        </a:xfrm>
      </p:grpSpPr>
      <p:sp>
        <p:nvSpPr>
          <p:cNvPr id="1075" name="Google Shape;1075;p76: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076" name="Google Shape;1076;p76: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6" name="Shape 1086"/>
        <p:cNvGrpSpPr/>
        <p:nvPr/>
      </p:nvGrpSpPr>
      <p:grpSpPr>
        <a:xfrm>
          <a:off x="0" y="0"/>
          <a:ext cx="0" cy="0"/>
          <a:chOff x="0" y="0"/>
          <a:chExt cx="0" cy="0"/>
        </a:xfrm>
      </p:grpSpPr>
      <p:sp>
        <p:nvSpPr>
          <p:cNvPr id="1087" name="Google Shape;1087;p77: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088" name="Google Shape;1088;p77: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9" name="Shape 1099"/>
        <p:cNvGrpSpPr/>
        <p:nvPr/>
      </p:nvGrpSpPr>
      <p:grpSpPr>
        <a:xfrm>
          <a:off x="0" y="0"/>
          <a:ext cx="0" cy="0"/>
          <a:chOff x="0" y="0"/>
          <a:chExt cx="0" cy="0"/>
        </a:xfrm>
      </p:grpSpPr>
      <p:sp>
        <p:nvSpPr>
          <p:cNvPr id="1100" name="Google Shape;1100;p78: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101" name="Google Shape;1101;p78: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4" name="Shape 1114"/>
        <p:cNvGrpSpPr/>
        <p:nvPr/>
      </p:nvGrpSpPr>
      <p:grpSpPr>
        <a:xfrm>
          <a:off x="0" y="0"/>
          <a:ext cx="0" cy="0"/>
          <a:chOff x="0" y="0"/>
          <a:chExt cx="0" cy="0"/>
        </a:xfrm>
      </p:grpSpPr>
      <p:sp>
        <p:nvSpPr>
          <p:cNvPr id="1115" name="Google Shape;1115;p79: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116" name="Google Shape;1116;p79: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p8: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8: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70" name="Google Shape;170;p8:notes"/>
          <p:cNvSpPr txBox="1"/>
          <p:nvPr>
            <p:ph idx="12" type="sldNum"/>
          </p:nvPr>
        </p:nvSpPr>
        <p:spPr>
          <a:xfrm>
            <a:off x="4021295" y="9721106"/>
            <a:ext cx="3076363" cy="511731"/>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7" name="Shape 1127"/>
        <p:cNvGrpSpPr/>
        <p:nvPr/>
      </p:nvGrpSpPr>
      <p:grpSpPr>
        <a:xfrm>
          <a:off x="0" y="0"/>
          <a:ext cx="0" cy="0"/>
          <a:chOff x="0" y="0"/>
          <a:chExt cx="0" cy="0"/>
        </a:xfrm>
      </p:grpSpPr>
      <p:sp>
        <p:nvSpPr>
          <p:cNvPr id="1128" name="Google Shape;1128;p80: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129" name="Google Shape;1129;p80: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4" name="Shape 1144"/>
        <p:cNvGrpSpPr/>
        <p:nvPr/>
      </p:nvGrpSpPr>
      <p:grpSpPr>
        <a:xfrm>
          <a:off x="0" y="0"/>
          <a:ext cx="0" cy="0"/>
          <a:chOff x="0" y="0"/>
          <a:chExt cx="0" cy="0"/>
        </a:xfrm>
      </p:grpSpPr>
      <p:sp>
        <p:nvSpPr>
          <p:cNvPr id="1145" name="Google Shape;1145;p81: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146" name="Google Shape;1146;p81: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5" name="Shape 1155"/>
        <p:cNvGrpSpPr/>
        <p:nvPr/>
      </p:nvGrpSpPr>
      <p:grpSpPr>
        <a:xfrm>
          <a:off x="0" y="0"/>
          <a:ext cx="0" cy="0"/>
          <a:chOff x="0" y="0"/>
          <a:chExt cx="0" cy="0"/>
        </a:xfrm>
      </p:grpSpPr>
      <p:sp>
        <p:nvSpPr>
          <p:cNvPr id="1156" name="Google Shape;1156;p82: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157" name="Google Shape;1157;p82: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6" name="Shape 1166"/>
        <p:cNvGrpSpPr/>
        <p:nvPr/>
      </p:nvGrpSpPr>
      <p:grpSpPr>
        <a:xfrm>
          <a:off x="0" y="0"/>
          <a:ext cx="0" cy="0"/>
          <a:chOff x="0" y="0"/>
          <a:chExt cx="0" cy="0"/>
        </a:xfrm>
      </p:grpSpPr>
      <p:sp>
        <p:nvSpPr>
          <p:cNvPr id="1167" name="Google Shape;1167;p83: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168" name="Google Shape;1168;p83: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6" name="Shape 1176"/>
        <p:cNvGrpSpPr/>
        <p:nvPr/>
      </p:nvGrpSpPr>
      <p:grpSpPr>
        <a:xfrm>
          <a:off x="0" y="0"/>
          <a:ext cx="0" cy="0"/>
          <a:chOff x="0" y="0"/>
          <a:chExt cx="0" cy="0"/>
        </a:xfrm>
      </p:grpSpPr>
      <p:sp>
        <p:nvSpPr>
          <p:cNvPr id="1177" name="Google Shape;1177;p84: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178" name="Google Shape;1178;p84: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6" name="Shape 1186"/>
        <p:cNvGrpSpPr/>
        <p:nvPr/>
      </p:nvGrpSpPr>
      <p:grpSpPr>
        <a:xfrm>
          <a:off x="0" y="0"/>
          <a:ext cx="0" cy="0"/>
          <a:chOff x="0" y="0"/>
          <a:chExt cx="0" cy="0"/>
        </a:xfrm>
      </p:grpSpPr>
      <p:sp>
        <p:nvSpPr>
          <p:cNvPr id="1187" name="Google Shape;1187;p85: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188" name="Google Shape;1188;p85: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5" name="Shape 1195"/>
        <p:cNvGrpSpPr/>
        <p:nvPr/>
      </p:nvGrpSpPr>
      <p:grpSpPr>
        <a:xfrm>
          <a:off x="0" y="0"/>
          <a:ext cx="0" cy="0"/>
          <a:chOff x="0" y="0"/>
          <a:chExt cx="0" cy="0"/>
        </a:xfrm>
      </p:grpSpPr>
      <p:sp>
        <p:nvSpPr>
          <p:cNvPr id="1196" name="Google Shape;1196;p86: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197" name="Google Shape;1197;p86: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0" name="Shape 1210"/>
        <p:cNvGrpSpPr/>
        <p:nvPr/>
      </p:nvGrpSpPr>
      <p:grpSpPr>
        <a:xfrm>
          <a:off x="0" y="0"/>
          <a:ext cx="0" cy="0"/>
          <a:chOff x="0" y="0"/>
          <a:chExt cx="0" cy="0"/>
        </a:xfrm>
      </p:grpSpPr>
      <p:sp>
        <p:nvSpPr>
          <p:cNvPr id="1211" name="Google Shape;1211;p87: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212" name="Google Shape;1212;p87: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7" name="Shape 1217"/>
        <p:cNvGrpSpPr/>
        <p:nvPr/>
      </p:nvGrpSpPr>
      <p:grpSpPr>
        <a:xfrm>
          <a:off x="0" y="0"/>
          <a:ext cx="0" cy="0"/>
          <a:chOff x="0" y="0"/>
          <a:chExt cx="0" cy="0"/>
        </a:xfrm>
      </p:grpSpPr>
      <p:sp>
        <p:nvSpPr>
          <p:cNvPr id="1218" name="Google Shape;1218;p88: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219" name="Google Shape;1219;p88: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6" name="Shape 1226"/>
        <p:cNvGrpSpPr/>
        <p:nvPr/>
      </p:nvGrpSpPr>
      <p:grpSpPr>
        <a:xfrm>
          <a:off x="0" y="0"/>
          <a:ext cx="0" cy="0"/>
          <a:chOff x="0" y="0"/>
          <a:chExt cx="0" cy="0"/>
        </a:xfrm>
      </p:grpSpPr>
      <p:sp>
        <p:nvSpPr>
          <p:cNvPr id="1227" name="Google Shape;1227;p89: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228" name="Google Shape;1228;p89: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p9: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9: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79" name="Google Shape;179;p9:notes"/>
          <p:cNvSpPr txBox="1"/>
          <p:nvPr>
            <p:ph idx="12" type="sldNum"/>
          </p:nvPr>
        </p:nvSpPr>
        <p:spPr>
          <a:xfrm>
            <a:off x="4021295" y="9721106"/>
            <a:ext cx="3076363" cy="511731"/>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8" name="Shape 1238"/>
        <p:cNvGrpSpPr/>
        <p:nvPr/>
      </p:nvGrpSpPr>
      <p:grpSpPr>
        <a:xfrm>
          <a:off x="0" y="0"/>
          <a:ext cx="0" cy="0"/>
          <a:chOff x="0" y="0"/>
          <a:chExt cx="0" cy="0"/>
        </a:xfrm>
      </p:grpSpPr>
      <p:sp>
        <p:nvSpPr>
          <p:cNvPr id="1239" name="Google Shape;1239;p90: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240" name="Google Shape;1240;p90: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3" name="Shape 1253"/>
        <p:cNvGrpSpPr/>
        <p:nvPr/>
      </p:nvGrpSpPr>
      <p:grpSpPr>
        <a:xfrm>
          <a:off x="0" y="0"/>
          <a:ext cx="0" cy="0"/>
          <a:chOff x="0" y="0"/>
          <a:chExt cx="0" cy="0"/>
        </a:xfrm>
      </p:grpSpPr>
      <p:sp>
        <p:nvSpPr>
          <p:cNvPr id="1254" name="Google Shape;1254;p91: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255" name="Google Shape;1255;p91: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3" name="Shape 1263"/>
        <p:cNvGrpSpPr/>
        <p:nvPr/>
      </p:nvGrpSpPr>
      <p:grpSpPr>
        <a:xfrm>
          <a:off x="0" y="0"/>
          <a:ext cx="0" cy="0"/>
          <a:chOff x="0" y="0"/>
          <a:chExt cx="0" cy="0"/>
        </a:xfrm>
      </p:grpSpPr>
      <p:sp>
        <p:nvSpPr>
          <p:cNvPr id="1264" name="Google Shape;1264;p92:notes"/>
          <p:cNvSpPr txBox="1"/>
          <p:nvPr>
            <p:ph idx="1" type="body"/>
          </p:nvPr>
        </p:nvSpPr>
        <p:spPr>
          <a:xfrm>
            <a:off x="709931" y="4861442"/>
            <a:ext cx="5679440" cy="4605576"/>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265" name="Google Shape;1265;p92: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4" name="Shape 1274"/>
        <p:cNvGrpSpPr/>
        <p:nvPr/>
      </p:nvGrpSpPr>
      <p:grpSpPr>
        <a:xfrm>
          <a:off x="0" y="0"/>
          <a:ext cx="0" cy="0"/>
          <a:chOff x="0" y="0"/>
          <a:chExt cx="0" cy="0"/>
        </a:xfrm>
      </p:grpSpPr>
      <p:sp>
        <p:nvSpPr>
          <p:cNvPr id="1275" name="Google Shape;1275;p93:notes"/>
          <p:cNvSpPr txBox="1"/>
          <p:nvPr>
            <p:ph idx="1" type="body"/>
          </p:nvPr>
        </p:nvSpPr>
        <p:spPr>
          <a:xfrm>
            <a:off x="709931" y="4861442"/>
            <a:ext cx="5679440" cy="4605576"/>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276" name="Google Shape;1276;p93: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標題投影片" showMasterSp="0" type="title">
  <p:cSld name="TITLE">
    <p:spTree>
      <p:nvGrpSpPr>
        <p:cNvPr id="19" name="Shape 19"/>
        <p:cNvGrpSpPr/>
        <p:nvPr/>
      </p:nvGrpSpPr>
      <p:grpSpPr>
        <a:xfrm>
          <a:off x="0" y="0"/>
          <a:ext cx="0" cy="0"/>
          <a:chOff x="0" y="0"/>
          <a:chExt cx="0" cy="0"/>
        </a:xfrm>
      </p:grpSpPr>
      <p:sp>
        <p:nvSpPr>
          <p:cNvPr id="20" name="Google Shape;20;p2"/>
          <p:cNvSpPr/>
          <p:nvPr/>
        </p:nvSpPr>
        <p:spPr>
          <a:xfrm>
            <a:off x="0" y="3866920"/>
            <a:ext cx="9144000" cy="2991080"/>
          </a:xfrm>
          <a:prstGeom prst="rect">
            <a:avLst/>
          </a:prstGeom>
          <a:gradFill>
            <a:gsLst>
              <a:gs pos="0">
                <a:srgbClr val="FFFFFF">
                  <a:alpha val="90980"/>
                </a:srgbClr>
              </a:gs>
              <a:gs pos="37000">
                <a:srgbClr val="FFFFFF">
                  <a:alpha val="75686"/>
                </a:srgbClr>
              </a:gs>
              <a:gs pos="100000">
                <a:srgbClr val="B4DCFA">
                  <a:alpha val="78823"/>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21" name="Google Shape;21;p2"/>
          <p:cNvSpPr/>
          <p:nvPr/>
        </p:nvSpPr>
        <p:spPr>
          <a:xfrm>
            <a:off x="0" y="0"/>
            <a:ext cx="9144000" cy="3866920"/>
          </a:xfrm>
          <a:prstGeom prst="rect">
            <a:avLst/>
          </a:prstGeom>
          <a:gradFill>
            <a:gsLst>
              <a:gs pos="0">
                <a:srgbClr val="FFFFFF">
                  <a:alpha val="88627"/>
                </a:srgbClr>
              </a:gs>
              <a:gs pos="48000">
                <a:srgbClr val="FFFFFF">
                  <a:alpha val="61960"/>
                </a:srgbClr>
              </a:gs>
              <a:gs pos="100000">
                <a:srgbClr val="B4DCFA">
                  <a:alpha val="78823"/>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22" name="Google Shape;22;p2"/>
          <p:cNvSpPr/>
          <p:nvPr/>
        </p:nvSpPr>
        <p:spPr>
          <a:xfrm>
            <a:off x="0" y="2652311"/>
            <a:ext cx="9144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23" name="Google Shape;23;p2"/>
          <p:cNvSpPr/>
          <p:nvPr/>
        </p:nvSpPr>
        <p:spPr>
          <a:xfrm>
            <a:off x="0" y="1600200"/>
            <a:ext cx="9144000" cy="5105400"/>
          </a:xfrm>
          <a:prstGeom prst="ellipse">
            <a:avLst/>
          </a:prstGeom>
          <a:gradFill>
            <a:gsLst>
              <a:gs pos="0">
                <a:schemeClr val="lt1"/>
              </a:gs>
              <a:gs pos="54000">
                <a:srgbClr val="FFFFFF">
                  <a:alpha val="0"/>
                </a:srgbClr>
              </a:gs>
              <a:gs pos="100000">
                <a:srgbClr val="FFFFFF">
                  <a:alpha val="0"/>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24" name="Google Shape;24;p2"/>
          <p:cNvSpPr txBox="1"/>
          <p:nvPr>
            <p:ph idx="1" type="subTitle"/>
          </p:nvPr>
        </p:nvSpPr>
        <p:spPr>
          <a:xfrm>
            <a:off x="1473795" y="5052545"/>
            <a:ext cx="5637010" cy="882119"/>
          </a:xfrm>
          <a:prstGeom prst="rect">
            <a:avLst/>
          </a:prstGeom>
          <a:noFill/>
          <a:ln>
            <a:noFill/>
          </a:ln>
        </p:spPr>
        <p:txBody>
          <a:bodyPr anchorCtr="0" anchor="t" bIns="45700" lIns="91425" spcFirstLastPara="1" rIns="91425" wrap="square" tIns="45700"/>
          <a:lstStyle>
            <a:lvl1pPr lvl="0" algn="l">
              <a:spcBef>
                <a:spcPts val="440"/>
              </a:spcBef>
              <a:spcAft>
                <a:spcPts val="0"/>
              </a:spcAft>
              <a:buSzPts val="2860"/>
              <a:buNone/>
              <a:defRPr sz="2200">
                <a:solidFill>
                  <a:schemeClr val="dk2"/>
                </a:solidFill>
              </a:defRPr>
            </a:lvl1pPr>
            <a:lvl2pPr lvl="1" algn="ctr">
              <a:spcBef>
                <a:spcPts val="400"/>
              </a:spcBef>
              <a:spcAft>
                <a:spcPts val="0"/>
              </a:spcAft>
              <a:buSzPts val="2600"/>
              <a:buNone/>
              <a:defRPr>
                <a:solidFill>
                  <a:srgbClr val="888888"/>
                </a:solidFill>
              </a:defRPr>
            </a:lvl2pPr>
            <a:lvl3pPr lvl="2" algn="ctr">
              <a:spcBef>
                <a:spcPts val="360"/>
              </a:spcBef>
              <a:spcAft>
                <a:spcPts val="0"/>
              </a:spcAft>
              <a:buSzPts val="2340"/>
              <a:buNone/>
              <a:defRPr>
                <a:solidFill>
                  <a:srgbClr val="888888"/>
                </a:solidFill>
              </a:defRPr>
            </a:lvl3pPr>
            <a:lvl4pPr lvl="3" algn="ctr">
              <a:spcBef>
                <a:spcPts val="320"/>
              </a:spcBef>
              <a:spcAft>
                <a:spcPts val="0"/>
              </a:spcAft>
              <a:buSzPts val="2080"/>
              <a:buNone/>
              <a:defRPr>
                <a:solidFill>
                  <a:srgbClr val="888888"/>
                </a:solidFill>
              </a:defRPr>
            </a:lvl4pPr>
            <a:lvl5pPr lvl="4" algn="ctr">
              <a:spcBef>
                <a:spcPts val="300"/>
              </a:spcBef>
              <a:spcAft>
                <a:spcPts val="0"/>
              </a:spcAft>
              <a:buSzPts val="1820"/>
              <a:buNone/>
              <a:defRPr>
                <a:solidFill>
                  <a:srgbClr val="888888"/>
                </a:solidFill>
              </a:defRPr>
            </a:lvl5pPr>
            <a:lvl6pPr lvl="5" algn="ctr">
              <a:spcBef>
                <a:spcPts val="300"/>
              </a:spcBef>
              <a:spcAft>
                <a:spcPts val="0"/>
              </a:spcAft>
              <a:buSzPts val="1820"/>
              <a:buNone/>
              <a:defRPr>
                <a:solidFill>
                  <a:srgbClr val="888888"/>
                </a:solidFill>
              </a:defRPr>
            </a:lvl6pPr>
            <a:lvl7pPr lvl="6" algn="ctr">
              <a:spcBef>
                <a:spcPts val="300"/>
              </a:spcBef>
              <a:spcAft>
                <a:spcPts val="0"/>
              </a:spcAft>
              <a:buSzPts val="1820"/>
              <a:buNone/>
              <a:defRPr>
                <a:solidFill>
                  <a:srgbClr val="888888"/>
                </a:solidFill>
              </a:defRPr>
            </a:lvl7pPr>
            <a:lvl8pPr lvl="7" algn="ctr">
              <a:spcBef>
                <a:spcPts val="300"/>
              </a:spcBef>
              <a:spcAft>
                <a:spcPts val="0"/>
              </a:spcAft>
              <a:buSzPts val="1820"/>
              <a:buNone/>
              <a:defRPr>
                <a:solidFill>
                  <a:srgbClr val="888888"/>
                </a:solidFill>
              </a:defRPr>
            </a:lvl8pPr>
            <a:lvl9pPr lvl="8" algn="ctr">
              <a:spcBef>
                <a:spcPts val="300"/>
              </a:spcBef>
              <a:spcAft>
                <a:spcPts val="300"/>
              </a:spcAft>
              <a:buSzPts val="1820"/>
              <a:buNone/>
              <a:defRPr>
                <a:solidFill>
                  <a:srgbClr val="888888"/>
                </a:solidFill>
              </a:defRPr>
            </a:lvl9pPr>
          </a:lstStyle>
          <a:p/>
        </p:txBody>
      </p:sp>
      <p:sp>
        <p:nvSpPr>
          <p:cNvPr id="25" name="Google Shape;25;p2"/>
          <p:cNvSpPr txBox="1"/>
          <p:nvPr>
            <p:ph idx="10" type="dt"/>
          </p:nvPr>
        </p:nvSpPr>
        <p:spPr>
          <a:xfrm>
            <a:off x="3816179" y="5760308"/>
            <a:ext cx="2514600" cy="365125"/>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
          <p:cNvSpPr txBox="1"/>
          <p:nvPr>
            <p:ph idx="11" type="ftr"/>
          </p:nvPr>
        </p:nvSpPr>
        <p:spPr>
          <a:xfrm>
            <a:off x="457199" y="6172200"/>
            <a:ext cx="3352801"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2"/>
          <p:cNvSpPr txBox="1"/>
          <p:nvPr>
            <p:ph idx="12" type="sldNum"/>
          </p:nvPr>
        </p:nvSpPr>
        <p:spPr>
          <a:xfrm>
            <a:off x="8719752" y="6606746"/>
            <a:ext cx="424248" cy="251254"/>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
        <p:nvSpPr>
          <p:cNvPr id="28" name="Google Shape;28;p2"/>
          <p:cNvSpPr txBox="1"/>
          <p:nvPr>
            <p:ph type="ctrTitle"/>
          </p:nvPr>
        </p:nvSpPr>
        <p:spPr>
          <a:xfrm>
            <a:off x="817581" y="3132290"/>
            <a:ext cx="7175351" cy="1793167"/>
          </a:xfrm>
          <a:prstGeom prst="rect">
            <a:avLst/>
          </a:prstGeom>
          <a:noFill/>
          <a:ln>
            <a:noFill/>
          </a:ln>
        </p:spPr>
        <p:txBody>
          <a:bodyPr anchorCtr="0" anchor="t" bIns="45700" lIns="91425" spcFirstLastPara="1" rIns="91425" wrap="square" tIns="45700"/>
          <a:lstStyle>
            <a:lvl1pPr lvl="0" algn="l">
              <a:spcBef>
                <a:spcPts val="0"/>
              </a:spcBef>
              <a:spcAft>
                <a:spcPts val="0"/>
              </a:spcAft>
              <a:buSzPts val="6912"/>
              <a:buChar char="*"/>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含標題的內容" type="objTx">
  <p:cSld name="OBJECT_WITH_CAPTION_TEXT">
    <p:spTree>
      <p:nvGrpSpPr>
        <p:cNvPr id="79" name="Shape 79"/>
        <p:cNvGrpSpPr/>
        <p:nvPr/>
      </p:nvGrpSpPr>
      <p:grpSpPr>
        <a:xfrm>
          <a:off x="0" y="0"/>
          <a:ext cx="0" cy="0"/>
          <a:chOff x="0" y="0"/>
          <a:chExt cx="0" cy="0"/>
        </a:xfrm>
      </p:grpSpPr>
      <p:sp>
        <p:nvSpPr>
          <p:cNvPr id="80" name="Google Shape;80;p11"/>
          <p:cNvSpPr txBox="1"/>
          <p:nvPr>
            <p:ph type="title"/>
          </p:nvPr>
        </p:nvSpPr>
        <p:spPr>
          <a:xfrm>
            <a:off x="839095" y="2209800"/>
            <a:ext cx="3636085" cy="1258493"/>
          </a:xfrm>
          <a:prstGeom prst="rect">
            <a:avLst/>
          </a:prstGeom>
          <a:noFill/>
          <a:ln>
            <a:noFill/>
          </a:ln>
        </p:spPr>
        <p:txBody>
          <a:bodyPr anchorCtr="0" anchor="b" bIns="45700" lIns="91425" spcFirstLastPara="1" rIns="91425" wrap="square" tIns="45700"/>
          <a:lstStyle>
            <a:lvl1pPr lvl="0" algn="l">
              <a:spcBef>
                <a:spcPts val="0"/>
              </a:spcBef>
              <a:spcAft>
                <a:spcPts val="0"/>
              </a:spcAft>
              <a:buSzPts val="3584"/>
              <a:buChar char="*"/>
              <a:defRPr b="1" sz="2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1"/>
          <p:cNvSpPr txBox="1"/>
          <p:nvPr>
            <p:ph idx="1" type="body"/>
          </p:nvPr>
        </p:nvSpPr>
        <p:spPr>
          <a:xfrm>
            <a:off x="4593515" y="731520"/>
            <a:ext cx="4017085" cy="4894730"/>
          </a:xfrm>
          <a:prstGeom prst="rect">
            <a:avLst/>
          </a:prstGeom>
          <a:noFill/>
          <a:ln>
            <a:noFill/>
          </a:ln>
        </p:spPr>
        <p:txBody>
          <a:bodyPr anchorCtr="0" anchor="ctr" bIns="45700" lIns="91425" spcFirstLastPara="1" rIns="91425" wrap="square" tIns="45700"/>
          <a:lstStyle>
            <a:lvl1pPr indent="-410210" lvl="0" marL="457200" algn="l">
              <a:spcBef>
                <a:spcPts val="440"/>
              </a:spcBef>
              <a:spcAft>
                <a:spcPts val="0"/>
              </a:spcAft>
              <a:buSzPts val="2860"/>
              <a:buChar char="*"/>
              <a:defRPr sz="2200"/>
            </a:lvl1pPr>
            <a:lvl2pPr indent="-393700" lvl="1" marL="914400" algn="l">
              <a:spcBef>
                <a:spcPts val="400"/>
              </a:spcBef>
              <a:spcAft>
                <a:spcPts val="0"/>
              </a:spcAft>
              <a:buSzPts val="2600"/>
              <a:buChar char="*"/>
              <a:defRPr sz="2000"/>
            </a:lvl2pPr>
            <a:lvl3pPr indent="-377189" lvl="2" marL="1371600" algn="l">
              <a:spcBef>
                <a:spcPts val="360"/>
              </a:spcBef>
              <a:spcAft>
                <a:spcPts val="0"/>
              </a:spcAft>
              <a:buSzPts val="2340"/>
              <a:buChar char="*"/>
              <a:defRPr sz="1800"/>
            </a:lvl3pPr>
            <a:lvl4pPr indent="-360680" lvl="3" marL="1828800" algn="l">
              <a:spcBef>
                <a:spcPts val="320"/>
              </a:spcBef>
              <a:spcAft>
                <a:spcPts val="0"/>
              </a:spcAft>
              <a:buSzPts val="2080"/>
              <a:buChar char="*"/>
              <a:defRPr sz="1600"/>
            </a:lvl4pPr>
            <a:lvl5pPr indent="-344170" lvl="4" marL="2286000" algn="l">
              <a:spcBef>
                <a:spcPts val="300"/>
              </a:spcBef>
              <a:spcAft>
                <a:spcPts val="0"/>
              </a:spcAft>
              <a:buSzPts val="1820"/>
              <a:buChar char="*"/>
              <a:defRPr sz="1400"/>
            </a:lvl5pPr>
            <a:lvl6pPr indent="-393700" lvl="5" marL="2743200" algn="l">
              <a:spcBef>
                <a:spcPts val="400"/>
              </a:spcBef>
              <a:spcAft>
                <a:spcPts val="0"/>
              </a:spcAft>
              <a:buSzPts val="2600"/>
              <a:buChar char="*"/>
              <a:defRPr sz="2000"/>
            </a:lvl6pPr>
            <a:lvl7pPr indent="-393700" lvl="6" marL="3200400" algn="l">
              <a:spcBef>
                <a:spcPts val="400"/>
              </a:spcBef>
              <a:spcAft>
                <a:spcPts val="0"/>
              </a:spcAft>
              <a:buSzPts val="2600"/>
              <a:buChar char="*"/>
              <a:defRPr sz="2000"/>
            </a:lvl7pPr>
            <a:lvl8pPr indent="-393700" lvl="7" marL="3657600" algn="l">
              <a:spcBef>
                <a:spcPts val="400"/>
              </a:spcBef>
              <a:spcAft>
                <a:spcPts val="0"/>
              </a:spcAft>
              <a:buSzPts val="2600"/>
              <a:buChar char="*"/>
              <a:defRPr sz="2000"/>
            </a:lvl8pPr>
            <a:lvl9pPr indent="-393700" lvl="8" marL="4114800" algn="l">
              <a:spcBef>
                <a:spcPts val="400"/>
              </a:spcBef>
              <a:spcAft>
                <a:spcPts val="300"/>
              </a:spcAft>
              <a:buSzPts val="2600"/>
              <a:buChar char="*"/>
              <a:defRPr sz="2000"/>
            </a:lvl9pPr>
          </a:lstStyle>
          <a:p/>
        </p:txBody>
      </p:sp>
      <p:sp>
        <p:nvSpPr>
          <p:cNvPr id="82" name="Google Shape;82;p11"/>
          <p:cNvSpPr txBox="1"/>
          <p:nvPr>
            <p:ph idx="2" type="body"/>
          </p:nvPr>
        </p:nvSpPr>
        <p:spPr>
          <a:xfrm>
            <a:off x="1075765" y="3497802"/>
            <a:ext cx="3388660" cy="2139518"/>
          </a:xfrm>
          <a:prstGeom prst="rect">
            <a:avLst/>
          </a:prstGeom>
          <a:noFill/>
          <a:ln>
            <a:noFill/>
          </a:ln>
        </p:spPr>
        <p:txBody>
          <a:bodyPr anchorCtr="0" anchor="t" bIns="45700" lIns="91425" spcFirstLastPara="1" rIns="91425" wrap="square" tIns="45700"/>
          <a:lstStyle>
            <a:lvl1pPr indent="-228600" lvl="0" marL="457200" algn="l">
              <a:spcBef>
                <a:spcPts val="280"/>
              </a:spcBef>
              <a:spcAft>
                <a:spcPts val="0"/>
              </a:spcAft>
              <a:buSzPts val="1820"/>
              <a:buNone/>
              <a:defRPr sz="1400"/>
            </a:lvl1pPr>
            <a:lvl2pPr indent="-228600" lvl="1" marL="914400" algn="l">
              <a:spcBef>
                <a:spcPts val="300"/>
              </a:spcBef>
              <a:spcAft>
                <a:spcPts val="0"/>
              </a:spcAft>
              <a:buSzPts val="1560"/>
              <a:buNone/>
              <a:defRPr sz="1200"/>
            </a:lvl2pPr>
            <a:lvl3pPr indent="-228600" lvl="2" marL="1371600" algn="l">
              <a:spcBef>
                <a:spcPts val="300"/>
              </a:spcBef>
              <a:spcAft>
                <a:spcPts val="0"/>
              </a:spcAft>
              <a:buSzPts val="1300"/>
              <a:buNone/>
              <a:defRPr sz="1000"/>
            </a:lvl3pPr>
            <a:lvl4pPr indent="-228600" lvl="3" marL="1828800" algn="l">
              <a:spcBef>
                <a:spcPts val="300"/>
              </a:spcBef>
              <a:spcAft>
                <a:spcPts val="0"/>
              </a:spcAft>
              <a:buSzPts val="1170"/>
              <a:buNone/>
              <a:defRPr sz="900"/>
            </a:lvl4pPr>
            <a:lvl5pPr indent="-228600" lvl="4" marL="2286000" algn="l">
              <a:spcBef>
                <a:spcPts val="300"/>
              </a:spcBef>
              <a:spcAft>
                <a:spcPts val="0"/>
              </a:spcAft>
              <a:buSzPts val="1170"/>
              <a:buNone/>
              <a:defRPr sz="900"/>
            </a:lvl5pPr>
            <a:lvl6pPr indent="-228600" lvl="5" marL="2743200" algn="l">
              <a:spcBef>
                <a:spcPts val="300"/>
              </a:spcBef>
              <a:spcAft>
                <a:spcPts val="0"/>
              </a:spcAft>
              <a:buSzPts val="1170"/>
              <a:buNone/>
              <a:defRPr sz="900"/>
            </a:lvl6pPr>
            <a:lvl7pPr indent="-228600" lvl="6" marL="3200400" algn="l">
              <a:spcBef>
                <a:spcPts val="300"/>
              </a:spcBef>
              <a:spcAft>
                <a:spcPts val="0"/>
              </a:spcAft>
              <a:buSzPts val="1170"/>
              <a:buNone/>
              <a:defRPr sz="900"/>
            </a:lvl7pPr>
            <a:lvl8pPr indent="-228600" lvl="7" marL="3657600" algn="l">
              <a:spcBef>
                <a:spcPts val="300"/>
              </a:spcBef>
              <a:spcAft>
                <a:spcPts val="0"/>
              </a:spcAft>
              <a:buSzPts val="1170"/>
              <a:buNone/>
              <a:defRPr sz="900"/>
            </a:lvl8pPr>
            <a:lvl9pPr indent="-228600" lvl="8" marL="4114800" algn="l">
              <a:spcBef>
                <a:spcPts val="300"/>
              </a:spcBef>
              <a:spcAft>
                <a:spcPts val="300"/>
              </a:spcAft>
              <a:buSzPts val="1170"/>
              <a:buNone/>
              <a:defRPr sz="900"/>
            </a:lvl9pPr>
          </a:lstStyle>
          <a:p/>
        </p:txBody>
      </p:sp>
      <p:sp>
        <p:nvSpPr>
          <p:cNvPr id="83" name="Google Shape;83;p11"/>
          <p:cNvSpPr txBox="1"/>
          <p:nvPr>
            <p:ph idx="10" type="dt"/>
          </p:nvPr>
        </p:nvSpPr>
        <p:spPr>
          <a:xfrm>
            <a:off x="6172200" y="6172200"/>
            <a:ext cx="2514600" cy="365125"/>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1"/>
          <p:cNvSpPr txBox="1"/>
          <p:nvPr>
            <p:ph idx="11" type="ftr"/>
          </p:nvPr>
        </p:nvSpPr>
        <p:spPr>
          <a:xfrm>
            <a:off x="457199" y="6172200"/>
            <a:ext cx="3352801"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1"/>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含標題的圖片" showMasterSp="0" type="picTx">
  <p:cSld name="PICTURE_WITH_CAPTION_TEXT">
    <p:spTree>
      <p:nvGrpSpPr>
        <p:cNvPr id="86" name="Shape 86"/>
        <p:cNvGrpSpPr/>
        <p:nvPr/>
      </p:nvGrpSpPr>
      <p:grpSpPr>
        <a:xfrm>
          <a:off x="0" y="0"/>
          <a:ext cx="0" cy="0"/>
          <a:chOff x="0" y="0"/>
          <a:chExt cx="0" cy="0"/>
        </a:xfrm>
      </p:grpSpPr>
      <p:sp>
        <p:nvSpPr>
          <p:cNvPr id="87" name="Google Shape;87;p12"/>
          <p:cNvSpPr/>
          <p:nvPr/>
        </p:nvSpPr>
        <p:spPr>
          <a:xfrm>
            <a:off x="0" y="3866920"/>
            <a:ext cx="9144000" cy="2991080"/>
          </a:xfrm>
          <a:prstGeom prst="rect">
            <a:avLst/>
          </a:prstGeom>
          <a:gradFill>
            <a:gsLst>
              <a:gs pos="0">
                <a:srgbClr val="FFFFFF">
                  <a:alpha val="91764"/>
                </a:srgbClr>
              </a:gs>
              <a:gs pos="37000">
                <a:srgbClr val="FFFFFF">
                  <a:alpha val="76862"/>
                </a:srgbClr>
              </a:gs>
              <a:gs pos="100000">
                <a:srgbClr val="B4DCFA">
                  <a:alpha val="80000"/>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88" name="Google Shape;88;p12"/>
          <p:cNvSpPr/>
          <p:nvPr/>
        </p:nvSpPr>
        <p:spPr>
          <a:xfrm>
            <a:off x="0" y="0"/>
            <a:ext cx="9144000" cy="3866920"/>
          </a:xfrm>
          <a:prstGeom prst="rect">
            <a:avLst/>
          </a:prstGeom>
          <a:gradFill>
            <a:gsLst>
              <a:gs pos="0">
                <a:srgbClr val="FFFFFF">
                  <a:alpha val="89803"/>
                </a:srgbClr>
              </a:gs>
              <a:gs pos="48000">
                <a:srgbClr val="FFFFFF">
                  <a:alpha val="62745"/>
                </a:srgbClr>
              </a:gs>
              <a:gs pos="100000">
                <a:srgbClr val="B4DCFA">
                  <a:alpha val="80000"/>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89" name="Google Shape;89;p12"/>
          <p:cNvSpPr/>
          <p:nvPr/>
        </p:nvSpPr>
        <p:spPr>
          <a:xfrm>
            <a:off x="0" y="2652311"/>
            <a:ext cx="9144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90" name="Google Shape;90;p12"/>
          <p:cNvSpPr/>
          <p:nvPr/>
        </p:nvSpPr>
        <p:spPr>
          <a:xfrm>
            <a:off x="0" y="1600200"/>
            <a:ext cx="9144000" cy="5105400"/>
          </a:xfrm>
          <a:prstGeom prst="ellipse">
            <a:avLst/>
          </a:prstGeom>
          <a:gradFill>
            <a:gsLst>
              <a:gs pos="0">
                <a:schemeClr val="lt1"/>
              </a:gs>
              <a:gs pos="54000">
                <a:srgbClr val="FFFFFF">
                  <a:alpha val="0"/>
                </a:srgbClr>
              </a:gs>
              <a:gs pos="100000">
                <a:srgbClr val="FFFFFF">
                  <a:alpha val="0"/>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91" name="Google Shape;91;p12"/>
          <p:cNvSpPr/>
          <p:nvPr>
            <p:ph idx="2" type="pic"/>
          </p:nvPr>
        </p:nvSpPr>
        <p:spPr>
          <a:xfrm>
            <a:off x="4475175" y="1143000"/>
            <a:ext cx="4114800" cy="3127806"/>
          </a:xfrm>
          <a:prstGeom prst="roundRect">
            <a:avLst>
              <a:gd fmla="val 4230" name="adj"/>
            </a:avLst>
          </a:prstGeom>
          <a:solidFill>
            <a:srgbClr val="8BC9F7"/>
          </a:solidFill>
          <a:ln>
            <a:noFill/>
          </a:ln>
          <a:effectLst>
            <a:reflection blurRad="0" dir="0" dist="0" endA="300" endPos="28000" fadeDir="5400000" kx="0" rotWithShape="0" algn="bl" stA="23000" stPos="0" sy="-100000" ky="0"/>
          </a:effectLst>
        </p:spPr>
        <p:txBody>
          <a:bodyPr anchorCtr="0" anchor="t" bIns="45700" lIns="91425" spcFirstLastPara="1" rIns="91425" wrap="square" tIns="45700"/>
          <a:lstStyle>
            <a:lvl1pPr lvl="0" marR="0" rtl="0" algn="ctr">
              <a:spcBef>
                <a:spcPts val="400"/>
              </a:spcBef>
              <a:spcAft>
                <a:spcPts val="0"/>
              </a:spcAft>
              <a:buClr>
                <a:srgbClr val="C3260C"/>
              </a:buClr>
              <a:buSzPts val="2600"/>
              <a:buFont typeface="Georgia"/>
              <a:buNone/>
              <a:defRPr b="0" i="0" sz="2000" u="none" cap="none" strike="noStrike">
                <a:solidFill>
                  <a:srgbClr val="3F3F3F"/>
                </a:solidFill>
                <a:latin typeface="Trebuchet MS"/>
                <a:ea typeface="Trebuchet MS"/>
                <a:cs typeface="Trebuchet MS"/>
                <a:sym typeface="Trebuchet MS"/>
              </a:defRPr>
            </a:lvl1pPr>
            <a:lvl2pPr lvl="1" marR="0" rtl="0" algn="l">
              <a:spcBef>
                <a:spcPts val="560"/>
              </a:spcBef>
              <a:spcAft>
                <a:spcPts val="0"/>
              </a:spcAft>
              <a:buClr>
                <a:srgbClr val="C3260C"/>
              </a:buClr>
              <a:buSzPts val="3640"/>
              <a:buFont typeface="Georgia"/>
              <a:buNone/>
              <a:defRPr b="0" i="0" sz="2800" u="none" cap="none" strike="noStrike">
                <a:solidFill>
                  <a:srgbClr val="3F3F3F"/>
                </a:solidFill>
                <a:latin typeface="Trebuchet MS"/>
                <a:ea typeface="Trebuchet MS"/>
                <a:cs typeface="Trebuchet MS"/>
                <a:sym typeface="Trebuchet MS"/>
              </a:defRPr>
            </a:lvl2pPr>
            <a:lvl3pPr lvl="2" marR="0" rtl="0" algn="l">
              <a:spcBef>
                <a:spcPts val="480"/>
              </a:spcBef>
              <a:spcAft>
                <a:spcPts val="0"/>
              </a:spcAft>
              <a:buClr>
                <a:srgbClr val="C3260C"/>
              </a:buClr>
              <a:buSzPts val="3120"/>
              <a:buFont typeface="Georgia"/>
              <a:buNone/>
              <a:defRPr b="0" i="0" sz="2400" u="none" cap="none" strike="noStrike">
                <a:solidFill>
                  <a:srgbClr val="3F3F3F"/>
                </a:solidFill>
                <a:latin typeface="Trebuchet MS"/>
                <a:ea typeface="Trebuchet MS"/>
                <a:cs typeface="Trebuchet MS"/>
                <a:sym typeface="Trebuchet MS"/>
              </a:defRPr>
            </a:lvl3pPr>
            <a:lvl4pPr lvl="3" marR="0" rtl="0" algn="l">
              <a:spcBef>
                <a:spcPts val="400"/>
              </a:spcBef>
              <a:spcAft>
                <a:spcPts val="0"/>
              </a:spcAft>
              <a:buClr>
                <a:srgbClr val="C3260C"/>
              </a:buClr>
              <a:buSzPts val="2600"/>
              <a:buFont typeface="Georgia"/>
              <a:buNone/>
              <a:defRPr b="0" i="0" sz="2000" u="none" cap="none" strike="noStrike">
                <a:solidFill>
                  <a:srgbClr val="3F3F3F"/>
                </a:solidFill>
                <a:latin typeface="Trebuchet MS"/>
                <a:ea typeface="Trebuchet MS"/>
                <a:cs typeface="Trebuchet MS"/>
                <a:sym typeface="Trebuchet MS"/>
              </a:defRPr>
            </a:lvl4pPr>
            <a:lvl5pPr lvl="4" marR="0" rtl="0" algn="l">
              <a:spcBef>
                <a:spcPts val="400"/>
              </a:spcBef>
              <a:spcAft>
                <a:spcPts val="0"/>
              </a:spcAft>
              <a:buClr>
                <a:srgbClr val="C3260C"/>
              </a:buClr>
              <a:buSzPts val="2600"/>
              <a:buFont typeface="Georgia"/>
              <a:buNone/>
              <a:defRPr b="0" i="0" sz="2000" u="none" cap="none" strike="noStrike">
                <a:solidFill>
                  <a:srgbClr val="3F3F3F"/>
                </a:solidFill>
                <a:latin typeface="Trebuchet MS"/>
                <a:ea typeface="Trebuchet MS"/>
                <a:cs typeface="Trebuchet MS"/>
                <a:sym typeface="Trebuchet MS"/>
              </a:defRPr>
            </a:lvl5pPr>
            <a:lvl6pPr lvl="5" marR="0" rtl="0" algn="l">
              <a:spcBef>
                <a:spcPts val="400"/>
              </a:spcBef>
              <a:spcAft>
                <a:spcPts val="0"/>
              </a:spcAft>
              <a:buClr>
                <a:srgbClr val="C3260C"/>
              </a:buClr>
              <a:buSzPts val="2600"/>
              <a:buFont typeface="Georgia"/>
              <a:buNone/>
              <a:defRPr b="0" i="0" sz="2000" u="none" cap="none" strike="noStrike">
                <a:solidFill>
                  <a:srgbClr val="3F3F3F"/>
                </a:solidFill>
                <a:latin typeface="Trebuchet MS"/>
                <a:ea typeface="Trebuchet MS"/>
                <a:cs typeface="Trebuchet MS"/>
                <a:sym typeface="Trebuchet MS"/>
              </a:defRPr>
            </a:lvl6pPr>
            <a:lvl7pPr lvl="6" marR="0" rtl="0" algn="l">
              <a:spcBef>
                <a:spcPts val="400"/>
              </a:spcBef>
              <a:spcAft>
                <a:spcPts val="0"/>
              </a:spcAft>
              <a:buClr>
                <a:srgbClr val="C3260C"/>
              </a:buClr>
              <a:buSzPts val="2600"/>
              <a:buFont typeface="Georgia"/>
              <a:buNone/>
              <a:defRPr b="0" i="0" sz="2000" u="none" cap="none" strike="noStrike">
                <a:solidFill>
                  <a:srgbClr val="3F3F3F"/>
                </a:solidFill>
                <a:latin typeface="Trebuchet MS"/>
                <a:ea typeface="Trebuchet MS"/>
                <a:cs typeface="Trebuchet MS"/>
                <a:sym typeface="Trebuchet MS"/>
              </a:defRPr>
            </a:lvl7pPr>
            <a:lvl8pPr lvl="7" marR="0" rtl="0" algn="l">
              <a:spcBef>
                <a:spcPts val="400"/>
              </a:spcBef>
              <a:spcAft>
                <a:spcPts val="0"/>
              </a:spcAft>
              <a:buClr>
                <a:srgbClr val="C3260C"/>
              </a:buClr>
              <a:buSzPts val="2600"/>
              <a:buFont typeface="Georgia"/>
              <a:buNone/>
              <a:defRPr b="0" i="0" sz="2000" u="none" cap="none" strike="noStrike">
                <a:solidFill>
                  <a:srgbClr val="3F3F3F"/>
                </a:solidFill>
                <a:latin typeface="Trebuchet MS"/>
                <a:ea typeface="Trebuchet MS"/>
                <a:cs typeface="Trebuchet MS"/>
                <a:sym typeface="Trebuchet MS"/>
              </a:defRPr>
            </a:lvl8pPr>
            <a:lvl9pPr lvl="8" marR="0" rtl="0" algn="l">
              <a:spcBef>
                <a:spcPts val="400"/>
              </a:spcBef>
              <a:spcAft>
                <a:spcPts val="300"/>
              </a:spcAft>
              <a:buClr>
                <a:srgbClr val="C3260C"/>
              </a:buClr>
              <a:buSzPts val="2600"/>
              <a:buFont typeface="Georgia"/>
              <a:buNone/>
              <a:defRPr b="0" i="0" sz="2000" u="none" cap="none" strike="noStrike">
                <a:solidFill>
                  <a:srgbClr val="3F3F3F"/>
                </a:solidFill>
                <a:latin typeface="Trebuchet MS"/>
                <a:ea typeface="Trebuchet MS"/>
                <a:cs typeface="Trebuchet MS"/>
                <a:sym typeface="Trebuchet MS"/>
              </a:defRPr>
            </a:lvl9pPr>
          </a:lstStyle>
          <a:p/>
        </p:txBody>
      </p:sp>
      <p:sp>
        <p:nvSpPr>
          <p:cNvPr id="92" name="Google Shape;92;p12"/>
          <p:cNvSpPr txBox="1"/>
          <p:nvPr>
            <p:ph idx="1" type="body"/>
          </p:nvPr>
        </p:nvSpPr>
        <p:spPr>
          <a:xfrm>
            <a:off x="877887" y="1010486"/>
            <a:ext cx="3694114" cy="2163020"/>
          </a:xfrm>
          <a:prstGeom prst="rect">
            <a:avLst/>
          </a:prstGeom>
          <a:noFill/>
          <a:ln>
            <a:noFill/>
          </a:ln>
        </p:spPr>
        <p:txBody>
          <a:bodyPr anchorCtr="0" anchor="b" bIns="45700" lIns="91425" spcFirstLastPara="1" rIns="91425" wrap="square" tIns="45700"/>
          <a:lstStyle>
            <a:lvl1pPr indent="-360680" lvl="0" marL="457200" algn="l">
              <a:spcBef>
                <a:spcPts val="320"/>
              </a:spcBef>
              <a:spcAft>
                <a:spcPts val="0"/>
              </a:spcAft>
              <a:buSzPts val="2080"/>
              <a:buFont typeface="Georgia"/>
              <a:buChar char="*"/>
              <a:defRPr sz="1600"/>
            </a:lvl1pPr>
            <a:lvl2pPr indent="-228600" lvl="1" marL="914400" algn="l">
              <a:spcBef>
                <a:spcPts val="300"/>
              </a:spcBef>
              <a:spcAft>
                <a:spcPts val="0"/>
              </a:spcAft>
              <a:buSzPts val="1560"/>
              <a:buNone/>
              <a:defRPr sz="1200"/>
            </a:lvl2pPr>
            <a:lvl3pPr indent="-228600" lvl="2" marL="1371600" algn="l">
              <a:spcBef>
                <a:spcPts val="300"/>
              </a:spcBef>
              <a:spcAft>
                <a:spcPts val="0"/>
              </a:spcAft>
              <a:buSzPts val="1300"/>
              <a:buNone/>
              <a:defRPr sz="1000"/>
            </a:lvl3pPr>
            <a:lvl4pPr indent="-228600" lvl="3" marL="1828800" algn="l">
              <a:spcBef>
                <a:spcPts val="300"/>
              </a:spcBef>
              <a:spcAft>
                <a:spcPts val="0"/>
              </a:spcAft>
              <a:buSzPts val="1170"/>
              <a:buNone/>
              <a:defRPr sz="900"/>
            </a:lvl4pPr>
            <a:lvl5pPr indent="-228600" lvl="4" marL="2286000" algn="l">
              <a:spcBef>
                <a:spcPts val="300"/>
              </a:spcBef>
              <a:spcAft>
                <a:spcPts val="0"/>
              </a:spcAft>
              <a:buSzPts val="1170"/>
              <a:buNone/>
              <a:defRPr sz="900"/>
            </a:lvl5pPr>
            <a:lvl6pPr indent="-228600" lvl="5" marL="2743200" algn="l">
              <a:spcBef>
                <a:spcPts val="300"/>
              </a:spcBef>
              <a:spcAft>
                <a:spcPts val="0"/>
              </a:spcAft>
              <a:buSzPts val="1170"/>
              <a:buNone/>
              <a:defRPr sz="900"/>
            </a:lvl6pPr>
            <a:lvl7pPr indent="-228600" lvl="6" marL="3200400" algn="l">
              <a:spcBef>
                <a:spcPts val="300"/>
              </a:spcBef>
              <a:spcAft>
                <a:spcPts val="0"/>
              </a:spcAft>
              <a:buSzPts val="1170"/>
              <a:buNone/>
              <a:defRPr sz="900"/>
            </a:lvl7pPr>
            <a:lvl8pPr indent="-228600" lvl="7" marL="3657600" algn="l">
              <a:spcBef>
                <a:spcPts val="300"/>
              </a:spcBef>
              <a:spcAft>
                <a:spcPts val="0"/>
              </a:spcAft>
              <a:buSzPts val="1170"/>
              <a:buNone/>
              <a:defRPr sz="900"/>
            </a:lvl8pPr>
            <a:lvl9pPr indent="-228600" lvl="8" marL="4114800" algn="l">
              <a:spcBef>
                <a:spcPts val="300"/>
              </a:spcBef>
              <a:spcAft>
                <a:spcPts val="300"/>
              </a:spcAft>
              <a:buSzPts val="1170"/>
              <a:buNone/>
              <a:defRPr sz="900"/>
            </a:lvl9pPr>
          </a:lstStyle>
          <a:p/>
        </p:txBody>
      </p:sp>
      <p:sp>
        <p:nvSpPr>
          <p:cNvPr id="93" name="Google Shape;93;p12"/>
          <p:cNvSpPr txBox="1"/>
          <p:nvPr>
            <p:ph idx="10" type="dt"/>
          </p:nvPr>
        </p:nvSpPr>
        <p:spPr>
          <a:xfrm>
            <a:off x="6172200" y="6172200"/>
            <a:ext cx="2514600" cy="365125"/>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2"/>
          <p:cNvSpPr txBox="1"/>
          <p:nvPr>
            <p:ph idx="11" type="ftr"/>
          </p:nvPr>
        </p:nvSpPr>
        <p:spPr>
          <a:xfrm>
            <a:off x="457199" y="6172200"/>
            <a:ext cx="3352801"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2"/>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
        <p:nvSpPr>
          <p:cNvPr id="96" name="Google Shape;96;p12"/>
          <p:cNvSpPr txBox="1"/>
          <p:nvPr>
            <p:ph type="title"/>
          </p:nvPr>
        </p:nvSpPr>
        <p:spPr>
          <a:xfrm>
            <a:off x="727268" y="4464421"/>
            <a:ext cx="6383538" cy="1143000"/>
          </a:xfrm>
          <a:prstGeom prst="rect">
            <a:avLst/>
          </a:prstGeom>
          <a:noFill/>
          <a:ln>
            <a:noFill/>
          </a:ln>
        </p:spPr>
        <p:txBody>
          <a:bodyPr anchorCtr="0" anchor="b" bIns="45700" lIns="91425" spcFirstLastPara="1" rIns="91425" wrap="square" tIns="45700"/>
          <a:lstStyle>
            <a:lvl1pPr lvl="0" algn="l">
              <a:spcBef>
                <a:spcPts val="0"/>
              </a:spcBef>
              <a:spcAft>
                <a:spcPts val="0"/>
              </a:spcAft>
              <a:buSzPts val="5888"/>
              <a:buChar char="*"/>
              <a:defRPr b="1" sz="4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標題及直排文字" type="vertTx">
  <p:cSld name="VERTICAL_TEXT">
    <p:spTree>
      <p:nvGrpSpPr>
        <p:cNvPr id="97" name="Shape 97"/>
        <p:cNvGrpSpPr/>
        <p:nvPr/>
      </p:nvGrpSpPr>
      <p:grpSpPr>
        <a:xfrm>
          <a:off x="0" y="0"/>
          <a:ext cx="0" cy="0"/>
          <a:chOff x="0" y="0"/>
          <a:chExt cx="0" cy="0"/>
        </a:xfrm>
      </p:grpSpPr>
      <p:sp>
        <p:nvSpPr>
          <p:cNvPr id="98" name="Google Shape;98;p13"/>
          <p:cNvSpPr txBox="1"/>
          <p:nvPr>
            <p:ph type="title"/>
          </p:nvPr>
        </p:nvSpPr>
        <p:spPr>
          <a:xfrm>
            <a:off x="1793289" y="4372168"/>
            <a:ext cx="6512511" cy="1143000"/>
          </a:xfrm>
          <a:prstGeom prst="rect">
            <a:avLst/>
          </a:prstGeom>
          <a:noFill/>
          <a:ln>
            <a:noFill/>
          </a:ln>
        </p:spPr>
        <p:txBody>
          <a:bodyPr anchorCtr="0" anchor="t" bIns="45700" lIns="91425" spcFirstLastPara="1" rIns="91425" wrap="square" tIns="45700"/>
          <a:lstStyle>
            <a:lvl1pPr lvl="0" algn="r">
              <a:spcBef>
                <a:spcPts val="0"/>
              </a:spcBef>
              <a:spcAft>
                <a:spcPts val="0"/>
              </a:spcAft>
              <a:buSzPts val="2304"/>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13"/>
          <p:cNvSpPr txBox="1"/>
          <p:nvPr>
            <p:ph idx="1" type="body"/>
          </p:nvPr>
        </p:nvSpPr>
        <p:spPr>
          <a:xfrm rot="5400000">
            <a:off x="3368040" y="-731521"/>
            <a:ext cx="3474720" cy="6400800"/>
          </a:xfrm>
          <a:prstGeom prst="rect">
            <a:avLst/>
          </a:prstGeom>
          <a:noFill/>
          <a:ln>
            <a:noFill/>
          </a:ln>
        </p:spPr>
        <p:txBody>
          <a:bodyPr anchorCtr="0" anchor="t" bIns="45700" lIns="91425" spcFirstLastPara="1" rIns="91425" wrap="square" tIns="45700"/>
          <a:lstStyle>
            <a:lvl1pPr indent="-377190" lvl="0" marL="457200" algn="l">
              <a:spcBef>
                <a:spcPts val="360"/>
              </a:spcBef>
              <a:spcAft>
                <a:spcPts val="0"/>
              </a:spcAft>
              <a:buSzPts val="2340"/>
              <a:buChar char="*"/>
              <a:defRPr/>
            </a:lvl1pPr>
            <a:lvl2pPr indent="-377190" lvl="1" marL="914400" algn="l">
              <a:spcBef>
                <a:spcPts val="360"/>
              </a:spcBef>
              <a:spcAft>
                <a:spcPts val="0"/>
              </a:spcAft>
              <a:buSzPts val="2340"/>
              <a:buChar char="*"/>
              <a:defRPr/>
            </a:lvl2pPr>
            <a:lvl3pPr indent="-377189" lvl="2" marL="1371600" algn="l">
              <a:spcBef>
                <a:spcPts val="360"/>
              </a:spcBef>
              <a:spcAft>
                <a:spcPts val="0"/>
              </a:spcAft>
              <a:buSzPts val="2340"/>
              <a:buChar char="*"/>
              <a:defRPr/>
            </a:lvl3pPr>
            <a:lvl4pPr indent="-377189" lvl="3" marL="1828800" algn="l">
              <a:spcBef>
                <a:spcPts val="360"/>
              </a:spcBef>
              <a:spcAft>
                <a:spcPts val="0"/>
              </a:spcAft>
              <a:buSzPts val="2340"/>
              <a:buChar char="*"/>
              <a:defRPr/>
            </a:lvl4pPr>
            <a:lvl5pPr indent="-377189" lvl="4" marL="2286000" algn="l">
              <a:spcBef>
                <a:spcPts val="360"/>
              </a:spcBef>
              <a:spcAft>
                <a:spcPts val="0"/>
              </a:spcAft>
              <a:buSzPts val="2340"/>
              <a:buChar char="*"/>
              <a:defRPr/>
            </a:lvl5pPr>
            <a:lvl6pPr indent="-377189" lvl="5" marL="2743200" algn="l">
              <a:spcBef>
                <a:spcPts val="360"/>
              </a:spcBef>
              <a:spcAft>
                <a:spcPts val="0"/>
              </a:spcAft>
              <a:buSzPts val="2340"/>
              <a:buChar char="*"/>
              <a:defRPr/>
            </a:lvl6pPr>
            <a:lvl7pPr indent="-377189" lvl="6" marL="3200400" algn="l">
              <a:spcBef>
                <a:spcPts val="360"/>
              </a:spcBef>
              <a:spcAft>
                <a:spcPts val="0"/>
              </a:spcAft>
              <a:buSzPts val="2340"/>
              <a:buChar char="*"/>
              <a:defRPr/>
            </a:lvl7pPr>
            <a:lvl8pPr indent="-377190" lvl="7" marL="3657600" algn="l">
              <a:spcBef>
                <a:spcPts val="360"/>
              </a:spcBef>
              <a:spcAft>
                <a:spcPts val="0"/>
              </a:spcAft>
              <a:buSzPts val="2340"/>
              <a:buChar char="*"/>
              <a:defRPr/>
            </a:lvl8pPr>
            <a:lvl9pPr indent="-377190" lvl="8" marL="4114800" algn="l">
              <a:spcBef>
                <a:spcPts val="360"/>
              </a:spcBef>
              <a:spcAft>
                <a:spcPts val="300"/>
              </a:spcAft>
              <a:buSzPts val="2340"/>
              <a:buChar char="*"/>
              <a:defRPr/>
            </a:lvl9pPr>
          </a:lstStyle>
          <a:p/>
        </p:txBody>
      </p:sp>
      <p:sp>
        <p:nvSpPr>
          <p:cNvPr id="100" name="Google Shape;100;p13"/>
          <p:cNvSpPr txBox="1"/>
          <p:nvPr>
            <p:ph idx="10" type="dt"/>
          </p:nvPr>
        </p:nvSpPr>
        <p:spPr>
          <a:xfrm>
            <a:off x="6172200" y="6172200"/>
            <a:ext cx="2514600" cy="365125"/>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3"/>
          <p:cNvSpPr txBox="1"/>
          <p:nvPr>
            <p:ph idx="11" type="ftr"/>
          </p:nvPr>
        </p:nvSpPr>
        <p:spPr>
          <a:xfrm>
            <a:off x="457199" y="6172200"/>
            <a:ext cx="3352801"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3"/>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直排標題及文字" type="vertTitleAndTx">
  <p:cSld name="VERTICAL_TITLE_AND_VERTICAL_TEXT">
    <p:spTree>
      <p:nvGrpSpPr>
        <p:cNvPr id="103" name="Shape 103"/>
        <p:cNvGrpSpPr/>
        <p:nvPr/>
      </p:nvGrpSpPr>
      <p:grpSpPr>
        <a:xfrm>
          <a:off x="0" y="0"/>
          <a:ext cx="0" cy="0"/>
          <a:chOff x="0" y="0"/>
          <a:chExt cx="0" cy="0"/>
        </a:xfrm>
      </p:grpSpPr>
      <p:sp>
        <p:nvSpPr>
          <p:cNvPr id="104" name="Google Shape;104;p14"/>
          <p:cNvSpPr txBox="1"/>
          <p:nvPr>
            <p:ph type="title"/>
          </p:nvPr>
        </p:nvSpPr>
        <p:spPr>
          <a:xfrm rot="5400000">
            <a:off x="-436711" y="1966986"/>
            <a:ext cx="5238339" cy="2057400"/>
          </a:xfrm>
          <a:prstGeom prst="rect">
            <a:avLst/>
          </a:prstGeom>
          <a:noFill/>
          <a:ln>
            <a:noFill/>
          </a:ln>
        </p:spPr>
        <p:txBody>
          <a:bodyPr anchorCtr="0" anchor="t" bIns="45700" lIns="91425" spcFirstLastPara="1" rIns="91425" wrap="square" tIns="45700"/>
          <a:lstStyle>
            <a:lvl1pPr lvl="0" algn="l">
              <a:spcBef>
                <a:spcPts val="0"/>
              </a:spcBef>
              <a:spcAft>
                <a:spcPts val="0"/>
              </a:spcAft>
              <a:buSzPts val="5888"/>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14"/>
          <p:cNvSpPr txBox="1"/>
          <p:nvPr>
            <p:ph idx="1" type="body"/>
          </p:nvPr>
        </p:nvSpPr>
        <p:spPr>
          <a:xfrm rot="5400000">
            <a:off x="3291392" y="764240"/>
            <a:ext cx="4894729" cy="4829287"/>
          </a:xfrm>
          <a:prstGeom prst="rect">
            <a:avLst/>
          </a:prstGeom>
          <a:noFill/>
          <a:ln>
            <a:noFill/>
          </a:ln>
        </p:spPr>
        <p:txBody>
          <a:bodyPr anchorCtr="0" anchor="t" bIns="45700" lIns="91425" spcFirstLastPara="1" rIns="91425" wrap="square" tIns="45700"/>
          <a:lstStyle>
            <a:lvl1pPr indent="-377190" lvl="0" marL="457200" algn="l">
              <a:spcBef>
                <a:spcPts val="360"/>
              </a:spcBef>
              <a:spcAft>
                <a:spcPts val="0"/>
              </a:spcAft>
              <a:buSzPts val="2340"/>
              <a:buChar char="*"/>
              <a:defRPr/>
            </a:lvl1pPr>
            <a:lvl2pPr indent="-377190" lvl="1" marL="914400" algn="l">
              <a:spcBef>
                <a:spcPts val="360"/>
              </a:spcBef>
              <a:spcAft>
                <a:spcPts val="0"/>
              </a:spcAft>
              <a:buSzPts val="2340"/>
              <a:buChar char="*"/>
              <a:defRPr/>
            </a:lvl2pPr>
            <a:lvl3pPr indent="-377189" lvl="2" marL="1371600" algn="l">
              <a:spcBef>
                <a:spcPts val="360"/>
              </a:spcBef>
              <a:spcAft>
                <a:spcPts val="0"/>
              </a:spcAft>
              <a:buSzPts val="2340"/>
              <a:buChar char="*"/>
              <a:defRPr/>
            </a:lvl3pPr>
            <a:lvl4pPr indent="-377189" lvl="3" marL="1828800" algn="l">
              <a:spcBef>
                <a:spcPts val="360"/>
              </a:spcBef>
              <a:spcAft>
                <a:spcPts val="0"/>
              </a:spcAft>
              <a:buSzPts val="2340"/>
              <a:buChar char="*"/>
              <a:defRPr/>
            </a:lvl4pPr>
            <a:lvl5pPr indent="-377189" lvl="4" marL="2286000" algn="l">
              <a:spcBef>
                <a:spcPts val="360"/>
              </a:spcBef>
              <a:spcAft>
                <a:spcPts val="0"/>
              </a:spcAft>
              <a:buSzPts val="2340"/>
              <a:buChar char="*"/>
              <a:defRPr/>
            </a:lvl5pPr>
            <a:lvl6pPr indent="-377189" lvl="5" marL="2743200" algn="l">
              <a:spcBef>
                <a:spcPts val="360"/>
              </a:spcBef>
              <a:spcAft>
                <a:spcPts val="0"/>
              </a:spcAft>
              <a:buSzPts val="2340"/>
              <a:buChar char="*"/>
              <a:defRPr/>
            </a:lvl6pPr>
            <a:lvl7pPr indent="-377189" lvl="6" marL="3200400" algn="l">
              <a:spcBef>
                <a:spcPts val="360"/>
              </a:spcBef>
              <a:spcAft>
                <a:spcPts val="0"/>
              </a:spcAft>
              <a:buSzPts val="2340"/>
              <a:buChar char="*"/>
              <a:defRPr/>
            </a:lvl7pPr>
            <a:lvl8pPr indent="-377190" lvl="7" marL="3657600" algn="l">
              <a:spcBef>
                <a:spcPts val="360"/>
              </a:spcBef>
              <a:spcAft>
                <a:spcPts val="0"/>
              </a:spcAft>
              <a:buSzPts val="2340"/>
              <a:buChar char="*"/>
              <a:defRPr/>
            </a:lvl8pPr>
            <a:lvl9pPr indent="-377190" lvl="8" marL="4114800" algn="l">
              <a:spcBef>
                <a:spcPts val="360"/>
              </a:spcBef>
              <a:spcAft>
                <a:spcPts val="300"/>
              </a:spcAft>
              <a:buSzPts val="2340"/>
              <a:buChar char="*"/>
              <a:defRPr/>
            </a:lvl9pPr>
          </a:lstStyle>
          <a:p/>
        </p:txBody>
      </p:sp>
      <p:sp>
        <p:nvSpPr>
          <p:cNvPr id="106" name="Google Shape;106;p14"/>
          <p:cNvSpPr txBox="1"/>
          <p:nvPr>
            <p:ph idx="10" type="dt"/>
          </p:nvPr>
        </p:nvSpPr>
        <p:spPr>
          <a:xfrm>
            <a:off x="6172200" y="6172200"/>
            <a:ext cx="2514600" cy="365125"/>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14"/>
          <p:cNvSpPr txBox="1"/>
          <p:nvPr>
            <p:ph idx="11" type="ftr"/>
          </p:nvPr>
        </p:nvSpPr>
        <p:spPr>
          <a:xfrm>
            <a:off x="457199" y="6172200"/>
            <a:ext cx="3352801"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14"/>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標題及物件" type="obj">
  <p:cSld name="OBJECT">
    <p:spTree>
      <p:nvGrpSpPr>
        <p:cNvPr id="29" name="Shape 29"/>
        <p:cNvGrpSpPr/>
        <p:nvPr/>
      </p:nvGrpSpPr>
      <p:grpSpPr>
        <a:xfrm>
          <a:off x="0" y="0"/>
          <a:ext cx="0" cy="0"/>
          <a:chOff x="0" y="0"/>
          <a:chExt cx="0" cy="0"/>
        </a:xfrm>
      </p:grpSpPr>
      <p:sp>
        <p:nvSpPr>
          <p:cNvPr id="30" name="Google Shape;30;p3"/>
          <p:cNvSpPr txBox="1"/>
          <p:nvPr>
            <p:ph idx="10" type="dt"/>
          </p:nvPr>
        </p:nvSpPr>
        <p:spPr>
          <a:xfrm>
            <a:off x="3857368" y="6155724"/>
            <a:ext cx="2514600" cy="365125"/>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
          <p:cNvSpPr txBox="1"/>
          <p:nvPr>
            <p:ph idx="11" type="ftr"/>
          </p:nvPr>
        </p:nvSpPr>
        <p:spPr>
          <a:xfrm>
            <a:off x="457199" y="6172200"/>
            <a:ext cx="3352801"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
        <p:nvSpPr>
          <p:cNvPr id="33" name="Google Shape;33;p3"/>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lstStyle>
            <a:lvl1pPr lvl="0" algn="l">
              <a:spcBef>
                <a:spcPts val="0"/>
              </a:spcBef>
              <a:spcAft>
                <a:spcPts val="0"/>
              </a:spcAft>
              <a:buSzPts val="5888"/>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
          <p:cNvSpPr txBox="1"/>
          <p:nvPr>
            <p:ph idx="1" type="body"/>
          </p:nvPr>
        </p:nvSpPr>
        <p:spPr>
          <a:xfrm>
            <a:off x="203887" y="1324643"/>
            <a:ext cx="7885670" cy="4730167"/>
          </a:xfrm>
          <a:prstGeom prst="rect">
            <a:avLst/>
          </a:prstGeom>
          <a:noFill/>
          <a:ln>
            <a:noFill/>
          </a:ln>
        </p:spPr>
        <p:txBody>
          <a:bodyPr anchorCtr="0" anchor="t" bIns="45700" lIns="91425" spcFirstLastPara="1" rIns="91425" wrap="square" tIns="45700"/>
          <a:lstStyle>
            <a:lvl1pPr indent="-377190" lvl="0" marL="457200" algn="l">
              <a:spcBef>
                <a:spcPts val="360"/>
              </a:spcBef>
              <a:spcAft>
                <a:spcPts val="0"/>
              </a:spcAft>
              <a:buSzPts val="2340"/>
              <a:buChar char="*"/>
              <a:defRPr/>
            </a:lvl1pPr>
            <a:lvl2pPr indent="-377190" lvl="1" marL="914400" algn="l">
              <a:spcBef>
                <a:spcPts val="360"/>
              </a:spcBef>
              <a:spcAft>
                <a:spcPts val="0"/>
              </a:spcAft>
              <a:buSzPts val="2340"/>
              <a:buChar char="*"/>
              <a:defRPr/>
            </a:lvl2pPr>
            <a:lvl3pPr indent="-377189" lvl="2" marL="1371600" algn="l">
              <a:spcBef>
                <a:spcPts val="360"/>
              </a:spcBef>
              <a:spcAft>
                <a:spcPts val="0"/>
              </a:spcAft>
              <a:buSzPts val="2340"/>
              <a:buChar char="*"/>
              <a:defRPr/>
            </a:lvl3pPr>
            <a:lvl4pPr indent="-377189" lvl="3" marL="1828800" algn="l">
              <a:spcBef>
                <a:spcPts val="360"/>
              </a:spcBef>
              <a:spcAft>
                <a:spcPts val="0"/>
              </a:spcAft>
              <a:buSzPts val="2340"/>
              <a:buChar char="*"/>
              <a:defRPr/>
            </a:lvl4pPr>
            <a:lvl5pPr indent="-377189" lvl="4" marL="2286000" algn="l">
              <a:spcBef>
                <a:spcPts val="360"/>
              </a:spcBef>
              <a:spcAft>
                <a:spcPts val="0"/>
              </a:spcAft>
              <a:buSzPts val="2340"/>
              <a:buChar char="*"/>
              <a:defRPr/>
            </a:lvl5pPr>
            <a:lvl6pPr indent="-377189" lvl="5" marL="2743200" algn="l">
              <a:spcBef>
                <a:spcPts val="360"/>
              </a:spcBef>
              <a:spcAft>
                <a:spcPts val="0"/>
              </a:spcAft>
              <a:buSzPts val="2340"/>
              <a:buChar char="*"/>
              <a:defRPr/>
            </a:lvl6pPr>
            <a:lvl7pPr indent="-377189" lvl="6" marL="3200400" algn="l">
              <a:spcBef>
                <a:spcPts val="360"/>
              </a:spcBef>
              <a:spcAft>
                <a:spcPts val="0"/>
              </a:spcAft>
              <a:buSzPts val="2340"/>
              <a:buChar char="*"/>
              <a:defRPr/>
            </a:lvl7pPr>
            <a:lvl8pPr indent="-377190" lvl="7" marL="3657600" algn="l">
              <a:spcBef>
                <a:spcPts val="360"/>
              </a:spcBef>
              <a:spcAft>
                <a:spcPts val="0"/>
              </a:spcAft>
              <a:buSzPts val="2340"/>
              <a:buChar char="*"/>
              <a:defRPr/>
            </a:lvl8pPr>
            <a:lvl9pPr indent="-377190" lvl="8" marL="4114800" algn="l">
              <a:spcBef>
                <a:spcPts val="360"/>
              </a:spcBef>
              <a:spcAft>
                <a:spcPts val="300"/>
              </a:spcAft>
              <a:buSzPts val="234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章節標題" type="secHead">
  <p:cSld name="SECTION_HEADER">
    <p:spTree>
      <p:nvGrpSpPr>
        <p:cNvPr id="35" name="Shape 35"/>
        <p:cNvGrpSpPr/>
        <p:nvPr/>
      </p:nvGrpSpPr>
      <p:grpSpPr>
        <a:xfrm>
          <a:off x="0" y="0"/>
          <a:ext cx="0" cy="0"/>
          <a:chOff x="0" y="0"/>
          <a:chExt cx="0" cy="0"/>
        </a:xfrm>
      </p:grpSpPr>
      <p:sp>
        <p:nvSpPr>
          <p:cNvPr id="36" name="Google Shape;36;p4"/>
          <p:cNvSpPr/>
          <p:nvPr/>
        </p:nvSpPr>
        <p:spPr>
          <a:xfrm>
            <a:off x="0" y="3866920"/>
            <a:ext cx="9144000" cy="2991080"/>
          </a:xfrm>
          <a:prstGeom prst="rect">
            <a:avLst/>
          </a:prstGeom>
          <a:gradFill>
            <a:gsLst>
              <a:gs pos="0">
                <a:srgbClr val="FFFFFF">
                  <a:alpha val="91764"/>
                </a:srgbClr>
              </a:gs>
              <a:gs pos="37000">
                <a:srgbClr val="FFFFFF">
                  <a:alpha val="76862"/>
                </a:srgbClr>
              </a:gs>
              <a:gs pos="100000">
                <a:srgbClr val="B4DCFA">
                  <a:alpha val="80000"/>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7" name="Google Shape;37;p4"/>
          <p:cNvSpPr/>
          <p:nvPr/>
        </p:nvSpPr>
        <p:spPr>
          <a:xfrm>
            <a:off x="0" y="0"/>
            <a:ext cx="9144000" cy="3866920"/>
          </a:xfrm>
          <a:prstGeom prst="rect">
            <a:avLst/>
          </a:prstGeom>
          <a:gradFill>
            <a:gsLst>
              <a:gs pos="0">
                <a:srgbClr val="FFFFFF">
                  <a:alpha val="89803"/>
                </a:srgbClr>
              </a:gs>
              <a:gs pos="48000">
                <a:srgbClr val="FFFFFF">
                  <a:alpha val="62745"/>
                </a:srgbClr>
              </a:gs>
              <a:gs pos="100000">
                <a:srgbClr val="B4DCFA">
                  <a:alpha val="80000"/>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8" name="Google Shape;38;p4"/>
          <p:cNvSpPr/>
          <p:nvPr/>
        </p:nvSpPr>
        <p:spPr>
          <a:xfrm>
            <a:off x="0" y="2652311"/>
            <a:ext cx="9144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9" name="Google Shape;39;p4"/>
          <p:cNvSpPr/>
          <p:nvPr/>
        </p:nvSpPr>
        <p:spPr>
          <a:xfrm>
            <a:off x="0" y="1600200"/>
            <a:ext cx="9144000" cy="5105400"/>
          </a:xfrm>
          <a:prstGeom prst="ellipse">
            <a:avLst/>
          </a:prstGeom>
          <a:gradFill>
            <a:gsLst>
              <a:gs pos="0">
                <a:schemeClr val="lt1"/>
              </a:gs>
              <a:gs pos="54000">
                <a:srgbClr val="FFFFFF">
                  <a:alpha val="0"/>
                </a:srgbClr>
              </a:gs>
              <a:gs pos="100000">
                <a:srgbClr val="FFFFFF">
                  <a:alpha val="0"/>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 name="Google Shape;40;p4"/>
          <p:cNvSpPr txBox="1"/>
          <p:nvPr>
            <p:ph type="title"/>
          </p:nvPr>
        </p:nvSpPr>
        <p:spPr>
          <a:xfrm>
            <a:off x="2033195" y="2172648"/>
            <a:ext cx="5966666" cy="2423346"/>
          </a:xfrm>
          <a:prstGeom prst="rect">
            <a:avLst/>
          </a:prstGeom>
          <a:noFill/>
          <a:ln>
            <a:noFill/>
          </a:ln>
        </p:spPr>
        <p:txBody>
          <a:bodyPr anchorCtr="0" anchor="b" bIns="45700" lIns="91425" spcFirstLastPara="1" rIns="91425" wrap="square" tIns="45700"/>
          <a:lstStyle>
            <a:lvl1pPr lvl="0" algn="r">
              <a:spcBef>
                <a:spcPts val="0"/>
              </a:spcBef>
              <a:spcAft>
                <a:spcPts val="0"/>
              </a:spcAft>
              <a:buSzPts val="5888"/>
              <a:buChar char="*"/>
              <a:defRPr b="1" sz="46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4"/>
          <p:cNvSpPr txBox="1"/>
          <p:nvPr>
            <p:ph idx="1" type="body"/>
          </p:nvPr>
        </p:nvSpPr>
        <p:spPr>
          <a:xfrm>
            <a:off x="2022438" y="4607511"/>
            <a:ext cx="5970494" cy="835460"/>
          </a:xfrm>
          <a:prstGeom prst="rect">
            <a:avLst/>
          </a:prstGeom>
          <a:noFill/>
          <a:ln>
            <a:noFill/>
          </a:ln>
        </p:spPr>
        <p:txBody>
          <a:bodyPr anchorCtr="0" anchor="t" bIns="45700" lIns="91425" spcFirstLastPara="1" rIns="91425" wrap="square" tIns="45700"/>
          <a:lstStyle>
            <a:lvl1pPr indent="-228600" lvl="0" marL="457200" algn="r">
              <a:spcBef>
                <a:spcPts val="400"/>
              </a:spcBef>
              <a:spcAft>
                <a:spcPts val="0"/>
              </a:spcAft>
              <a:buSzPts val="2600"/>
              <a:buNone/>
              <a:defRPr sz="2000">
                <a:solidFill>
                  <a:schemeClr val="dk2"/>
                </a:solidFill>
              </a:defRPr>
            </a:lvl1pPr>
            <a:lvl2pPr indent="-228600" lvl="1" marL="914400" algn="l">
              <a:spcBef>
                <a:spcPts val="360"/>
              </a:spcBef>
              <a:spcAft>
                <a:spcPts val="0"/>
              </a:spcAft>
              <a:buSzPts val="2340"/>
              <a:buNone/>
              <a:defRPr sz="1800">
                <a:solidFill>
                  <a:srgbClr val="888888"/>
                </a:solidFill>
              </a:defRPr>
            </a:lvl2pPr>
            <a:lvl3pPr indent="-228600" lvl="2" marL="1371600" algn="l">
              <a:spcBef>
                <a:spcPts val="320"/>
              </a:spcBef>
              <a:spcAft>
                <a:spcPts val="0"/>
              </a:spcAft>
              <a:buSzPts val="2080"/>
              <a:buNone/>
              <a:defRPr sz="1600">
                <a:solidFill>
                  <a:srgbClr val="888888"/>
                </a:solidFill>
              </a:defRPr>
            </a:lvl3pPr>
            <a:lvl4pPr indent="-228600" lvl="3" marL="1828800" algn="l">
              <a:spcBef>
                <a:spcPts val="300"/>
              </a:spcBef>
              <a:spcAft>
                <a:spcPts val="0"/>
              </a:spcAft>
              <a:buSzPts val="1820"/>
              <a:buNone/>
              <a:defRPr sz="1400">
                <a:solidFill>
                  <a:srgbClr val="888888"/>
                </a:solidFill>
              </a:defRPr>
            </a:lvl4pPr>
            <a:lvl5pPr indent="-228600" lvl="4" marL="2286000" algn="l">
              <a:spcBef>
                <a:spcPts val="300"/>
              </a:spcBef>
              <a:spcAft>
                <a:spcPts val="0"/>
              </a:spcAft>
              <a:buSzPts val="1820"/>
              <a:buNone/>
              <a:defRPr sz="1400">
                <a:solidFill>
                  <a:srgbClr val="888888"/>
                </a:solidFill>
              </a:defRPr>
            </a:lvl5pPr>
            <a:lvl6pPr indent="-228600" lvl="5" marL="2743200" algn="l">
              <a:spcBef>
                <a:spcPts val="300"/>
              </a:spcBef>
              <a:spcAft>
                <a:spcPts val="0"/>
              </a:spcAft>
              <a:buSzPts val="1820"/>
              <a:buNone/>
              <a:defRPr sz="1400">
                <a:solidFill>
                  <a:srgbClr val="888888"/>
                </a:solidFill>
              </a:defRPr>
            </a:lvl6pPr>
            <a:lvl7pPr indent="-228600" lvl="6" marL="3200400" algn="l">
              <a:spcBef>
                <a:spcPts val="300"/>
              </a:spcBef>
              <a:spcAft>
                <a:spcPts val="0"/>
              </a:spcAft>
              <a:buSzPts val="1820"/>
              <a:buNone/>
              <a:defRPr sz="1400">
                <a:solidFill>
                  <a:srgbClr val="888888"/>
                </a:solidFill>
              </a:defRPr>
            </a:lvl7pPr>
            <a:lvl8pPr indent="-228600" lvl="7" marL="3657600" algn="l">
              <a:spcBef>
                <a:spcPts val="300"/>
              </a:spcBef>
              <a:spcAft>
                <a:spcPts val="0"/>
              </a:spcAft>
              <a:buSzPts val="1820"/>
              <a:buNone/>
              <a:defRPr sz="1400">
                <a:solidFill>
                  <a:srgbClr val="888888"/>
                </a:solidFill>
              </a:defRPr>
            </a:lvl8pPr>
            <a:lvl9pPr indent="-228600" lvl="8" marL="4114800" algn="l">
              <a:spcBef>
                <a:spcPts val="300"/>
              </a:spcBef>
              <a:spcAft>
                <a:spcPts val="300"/>
              </a:spcAft>
              <a:buSzPts val="1820"/>
              <a:buNone/>
              <a:defRPr sz="1400">
                <a:solidFill>
                  <a:srgbClr val="888888"/>
                </a:solidFill>
              </a:defRPr>
            </a:lvl9pPr>
          </a:lstStyle>
          <a:p/>
        </p:txBody>
      </p:sp>
      <p:sp>
        <p:nvSpPr>
          <p:cNvPr id="42" name="Google Shape;42;p4"/>
          <p:cNvSpPr txBox="1"/>
          <p:nvPr>
            <p:ph idx="10" type="dt"/>
          </p:nvPr>
        </p:nvSpPr>
        <p:spPr>
          <a:xfrm>
            <a:off x="6172200" y="6172200"/>
            <a:ext cx="2514600" cy="365125"/>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
          <p:cNvSpPr txBox="1"/>
          <p:nvPr>
            <p:ph idx="11" type="ftr"/>
          </p:nvPr>
        </p:nvSpPr>
        <p:spPr>
          <a:xfrm>
            <a:off x="457199" y="6172200"/>
            <a:ext cx="3352801"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4"/>
          <p:cNvSpPr txBox="1"/>
          <p:nvPr>
            <p:ph idx="12" type="sldNum"/>
          </p:nvPr>
        </p:nvSpPr>
        <p:spPr>
          <a:xfrm>
            <a:off x="8727989" y="6540243"/>
            <a:ext cx="416011" cy="317757"/>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只有標題" type="titleOnly">
  <p:cSld name="TITLE_ONLY">
    <p:spTree>
      <p:nvGrpSpPr>
        <p:cNvPr id="45" name="Shape 45"/>
        <p:cNvGrpSpPr/>
        <p:nvPr/>
      </p:nvGrpSpPr>
      <p:grpSpPr>
        <a:xfrm>
          <a:off x="0" y="0"/>
          <a:ext cx="0" cy="0"/>
          <a:chOff x="0" y="0"/>
          <a:chExt cx="0" cy="0"/>
        </a:xfrm>
      </p:grpSpPr>
      <p:sp>
        <p:nvSpPr>
          <p:cNvPr id="46" name="Google Shape;46;p5"/>
          <p:cNvSpPr txBox="1"/>
          <p:nvPr>
            <p:ph type="title"/>
          </p:nvPr>
        </p:nvSpPr>
        <p:spPr>
          <a:xfrm>
            <a:off x="1793289" y="4372168"/>
            <a:ext cx="6512511" cy="1143000"/>
          </a:xfrm>
          <a:prstGeom prst="rect">
            <a:avLst/>
          </a:prstGeom>
          <a:noFill/>
          <a:ln>
            <a:noFill/>
          </a:ln>
        </p:spPr>
        <p:txBody>
          <a:bodyPr anchorCtr="0" anchor="t" bIns="45700" lIns="91425" spcFirstLastPara="1" rIns="91425" wrap="square" tIns="45700"/>
          <a:lstStyle>
            <a:lvl1pPr lvl="0" algn="r">
              <a:spcBef>
                <a:spcPts val="0"/>
              </a:spcBef>
              <a:spcAft>
                <a:spcPts val="0"/>
              </a:spcAft>
              <a:buSzPts val="2304"/>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5"/>
          <p:cNvSpPr txBox="1"/>
          <p:nvPr>
            <p:ph idx="10" type="dt"/>
          </p:nvPr>
        </p:nvSpPr>
        <p:spPr>
          <a:xfrm>
            <a:off x="6172200" y="6172200"/>
            <a:ext cx="2514600" cy="365125"/>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5"/>
          <p:cNvSpPr txBox="1"/>
          <p:nvPr>
            <p:ph idx="11" type="ftr"/>
          </p:nvPr>
        </p:nvSpPr>
        <p:spPr>
          <a:xfrm>
            <a:off x="457199" y="6172200"/>
            <a:ext cx="3352801"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5"/>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50" name="Shape 50"/>
        <p:cNvGrpSpPr/>
        <p:nvPr/>
      </p:nvGrpSpPr>
      <p:grpSpPr>
        <a:xfrm>
          <a:off x="0" y="0"/>
          <a:ext cx="0" cy="0"/>
          <a:chOff x="0" y="0"/>
          <a:chExt cx="0" cy="0"/>
        </a:xfrm>
      </p:grpSpPr>
      <p:sp>
        <p:nvSpPr>
          <p:cNvPr id="51" name="Google Shape;51;p6"/>
          <p:cNvSpPr txBox="1"/>
          <p:nvPr>
            <p:ph type="title"/>
          </p:nvPr>
        </p:nvSpPr>
        <p:spPr>
          <a:xfrm>
            <a:off x="1793289" y="4372168"/>
            <a:ext cx="6512511" cy="1143000"/>
          </a:xfrm>
          <a:prstGeom prst="rect">
            <a:avLst/>
          </a:prstGeom>
          <a:noFill/>
          <a:ln>
            <a:noFill/>
          </a:ln>
        </p:spPr>
        <p:txBody>
          <a:bodyPr anchorCtr="0" anchor="t" bIns="0" lIns="0" spcFirstLastPara="1" rIns="0" wrap="square" tIns="0"/>
          <a:lstStyle>
            <a:lvl1pPr lvl="0" algn="r">
              <a:spcBef>
                <a:spcPts val="0"/>
              </a:spcBef>
              <a:spcAft>
                <a:spcPts val="0"/>
              </a:spcAft>
              <a:buSzPts val="5504"/>
              <a:buChar char="*"/>
              <a:defRPr b="0" i="0" sz="4300">
                <a:solidFill>
                  <a:srgbClr val="90C226"/>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6"/>
          <p:cNvSpPr txBox="1"/>
          <p:nvPr>
            <p:ph idx="11" type="ftr"/>
          </p:nvPr>
        </p:nvSpPr>
        <p:spPr>
          <a:xfrm>
            <a:off x="457199" y="6172200"/>
            <a:ext cx="3352801" cy="365125"/>
          </a:xfrm>
          <a:prstGeom prst="rect">
            <a:avLst/>
          </a:prstGeom>
          <a:noFill/>
          <a:ln>
            <a:noFill/>
          </a:ln>
        </p:spPr>
        <p:txBody>
          <a:bodyPr anchorCtr="0" anchor="ctr" bIns="0" lIns="0" spcFirstLastPara="1" rIns="0" wrap="square" tIns="0"/>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6"/>
          <p:cNvSpPr txBox="1"/>
          <p:nvPr>
            <p:ph idx="10" type="dt"/>
          </p:nvPr>
        </p:nvSpPr>
        <p:spPr>
          <a:xfrm>
            <a:off x="6172200" y="6172200"/>
            <a:ext cx="2514600" cy="365125"/>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6"/>
          <p:cNvSpPr txBox="1"/>
          <p:nvPr>
            <p:ph idx="12" type="sldNum"/>
          </p:nvPr>
        </p:nvSpPr>
        <p:spPr>
          <a:xfrm>
            <a:off x="3810000" y="6172200"/>
            <a:ext cx="1828800" cy="365125"/>
          </a:xfrm>
          <a:prstGeom prst="rect">
            <a:avLst/>
          </a:prstGeom>
          <a:noFill/>
          <a:ln>
            <a:noFill/>
          </a:ln>
        </p:spPr>
        <p:txBody>
          <a:bodyPr anchorCtr="0" anchor="ctr" bIns="0" lIns="0" spcFirstLastPara="1" rIns="0" wrap="square" tIns="0">
            <a:noAutofit/>
          </a:bodyPr>
          <a:lstStyle>
            <a:lvl1pPr indent="0" lvl="0" marL="86270" marR="0" algn="ctr">
              <a:spcBef>
                <a:spcPts val="0"/>
              </a:spcBef>
              <a:buNone/>
              <a:defRPr b="0" i="0" sz="1000">
                <a:solidFill>
                  <a:schemeClr val="dk1"/>
                </a:solidFill>
                <a:latin typeface="Trebuchet MS"/>
                <a:ea typeface="Trebuchet MS"/>
                <a:cs typeface="Trebuchet MS"/>
                <a:sym typeface="Trebuchet MS"/>
              </a:defRPr>
            </a:lvl1pPr>
            <a:lvl2pPr indent="0" lvl="1" marL="86270" marR="0" algn="ctr">
              <a:spcBef>
                <a:spcPts val="0"/>
              </a:spcBef>
              <a:buNone/>
              <a:defRPr b="0" i="0" sz="1000">
                <a:solidFill>
                  <a:schemeClr val="dk1"/>
                </a:solidFill>
                <a:latin typeface="Trebuchet MS"/>
                <a:ea typeface="Trebuchet MS"/>
                <a:cs typeface="Trebuchet MS"/>
                <a:sym typeface="Trebuchet MS"/>
              </a:defRPr>
            </a:lvl2pPr>
            <a:lvl3pPr indent="0" lvl="2" marL="86270" marR="0" algn="ctr">
              <a:spcBef>
                <a:spcPts val="0"/>
              </a:spcBef>
              <a:buNone/>
              <a:defRPr b="0" i="0" sz="1000">
                <a:solidFill>
                  <a:schemeClr val="dk1"/>
                </a:solidFill>
                <a:latin typeface="Trebuchet MS"/>
                <a:ea typeface="Trebuchet MS"/>
                <a:cs typeface="Trebuchet MS"/>
                <a:sym typeface="Trebuchet MS"/>
              </a:defRPr>
            </a:lvl3pPr>
            <a:lvl4pPr indent="0" lvl="3" marL="86270" marR="0" algn="ctr">
              <a:spcBef>
                <a:spcPts val="0"/>
              </a:spcBef>
              <a:buNone/>
              <a:defRPr b="0" i="0" sz="1000">
                <a:solidFill>
                  <a:schemeClr val="dk1"/>
                </a:solidFill>
                <a:latin typeface="Trebuchet MS"/>
                <a:ea typeface="Trebuchet MS"/>
                <a:cs typeface="Trebuchet MS"/>
                <a:sym typeface="Trebuchet MS"/>
              </a:defRPr>
            </a:lvl4pPr>
            <a:lvl5pPr indent="0" lvl="4" marL="86270" marR="0" algn="ctr">
              <a:spcBef>
                <a:spcPts val="0"/>
              </a:spcBef>
              <a:buNone/>
              <a:defRPr b="0" i="0" sz="1000">
                <a:solidFill>
                  <a:schemeClr val="dk1"/>
                </a:solidFill>
                <a:latin typeface="Trebuchet MS"/>
                <a:ea typeface="Trebuchet MS"/>
                <a:cs typeface="Trebuchet MS"/>
                <a:sym typeface="Trebuchet MS"/>
              </a:defRPr>
            </a:lvl5pPr>
            <a:lvl6pPr indent="0" lvl="5" marL="86270" marR="0" algn="ctr">
              <a:spcBef>
                <a:spcPts val="0"/>
              </a:spcBef>
              <a:buNone/>
              <a:defRPr b="0" i="0" sz="1000">
                <a:solidFill>
                  <a:schemeClr val="dk1"/>
                </a:solidFill>
                <a:latin typeface="Trebuchet MS"/>
                <a:ea typeface="Trebuchet MS"/>
                <a:cs typeface="Trebuchet MS"/>
                <a:sym typeface="Trebuchet MS"/>
              </a:defRPr>
            </a:lvl6pPr>
            <a:lvl7pPr indent="0" lvl="6" marL="86270" marR="0" algn="ctr">
              <a:spcBef>
                <a:spcPts val="0"/>
              </a:spcBef>
              <a:buNone/>
              <a:defRPr b="0" i="0" sz="1000">
                <a:solidFill>
                  <a:schemeClr val="dk1"/>
                </a:solidFill>
                <a:latin typeface="Trebuchet MS"/>
                <a:ea typeface="Trebuchet MS"/>
                <a:cs typeface="Trebuchet MS"/>
                <a:sym typeface="Trebuchet MS"/>
              </a:defRPr>
            </a:lvl7pPr>
            <a:lvl8pPr indent="0" lvl="7" marL="86270" marR="0" algn="ctr">
              <a:spcBef>
                <a:spcPts val="0"/>
              </a:spcBef>
              <a:buNone/>
              <a:defRPr b="0" i="0" sz="1000">
                <a:solidFill>
                  <a:schemeClr val="dk1"/>
                </a:solidFill>
                <a:latin typeface="Trebuchet MS"/>
                <a:ea typeface="Trebuchet MS"/>
                <a:cs typeface="Trebuchet MS"/>
                <a:sym typeface="Trebuchet MS"/>
              </a:defRPr>
            </a:lvl8pPr>
            <a:lvl9pPr indent="0" lvl="8" marL="86270" marR="0" algn="ctr">
              <a:spcBef>
                <a:spcPts val="0"/>
              </a:spcBef>
              <a:buNone/>
              <a:defRPr b="0" i="0" sz="1000">
                <a:solidFill>
                  <a:schemeClr val="dk1"/>
                </a:solidFill>
                <a:latin typeface="Trebuchet MS"/>
                <a:ea typeface="Trebuchet MS"/>
                <a:cs typeface="Trebuchet MS"/>
                <a:sym typeface="Trebuchet MS"/>
              </a:defRPr>
            </a:lvl9pPr>
          </a:lstStyle>
          <a:p>
            <a:pPr indent="0" lvl="0" marL="8627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5" name="Shape 55"/>
        <p:cNvGrpSpPr/>
        <p:nvPr/>
      </p:nvGrpSpPr>
      <p:grpSpPr>
        <a:xfrm>
          <a:off x="0" y="0"/>
          <a:ext cx="0" cy="0"/>
          <a:chOff x="0" y="0"/>
          <a:chExt cx="0" cy="0"/>
        </a:xfrm>
      </p:grpSpPr>
      <p:sp>
        <p:nvSpPr>
          <p:cNvPr id="56" name="Google Shape;56;p7"/>
          <p:cNvSpPr txBox="1"/>
          <p:nvPr>
            <p:ph idx="11" type="ftr"/>
          </p:nvPr>
        </p:nvSpPr>
        <p:spPr>
          <a:xfrm>
            <a:off x="457199" y="6172200"/>
            <a:ext cx="3352801" cy="365125"/>
          </a:xfrm>
          <a:prstGeom prst="rect">
            <a:avLst/>
          </a:prstGeom>
          <a:noFill/>
          <a:ln>
            <a:noFill/>
          </a:ln>
        </p:spPr>
        <p:txBody>
          <a:bodyPr anchorCtr="0" anchor="ctr" bIns="0" lIns="0" spcFirstLastPara="1" rIns="0" wrap="square" tIns="0"/>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7"/>
          <p:cNvSpPr txBox="1"/>
          <p:nvPr>
            <p:ph idx="10" type="dt"/>
          </p:nvPr>
        </p:nvSpPr>
        <p:spPr>
          <a:xfrm>
            <a:off x="6172200" y="6172200"/>
            <a:ext cx="2514600" cy="365125"/>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7"/>
          <p:cNvSpPr txBox="1"/>
          <p:nvPr>
            <p:ph idx="12" type="sldNum"/>
          </p:nvPr>
        </p:nvSpPr>
        <p:spPr>
          <a:xfrm>
            <a:off x="3810000" y="6172200"/>
            <a:ext cx="1828800" cy="365125"/>
          </a:xfrm>
          <a:prstGeom prst="rect">
            <a:avLst/>
          </a:prstGeom>
          <a:noFill/>
          <a:ln>
            <a:noFill/>
          </a:ln>
        </p:spPr>
        <p:txBody>
          <a:bodyPr anchorCtr="0" anchor="ctr" bIns="0" lIns="0" spcFirstLastPara="1" rIns="0" wrap="square" tIns="0">
            <a:noAutofit/>
          </a:bodyPr>
          <a:lstStyle>
            <a:lvl1pPr indent="0" lvl="0" marL="86270" marR="0" algn="ctr">
              <a:spcBef>
                <a:spcPts val="0"/>
              </a:spcBef>
              <a:buNone/>
              <a:defRPr b="0" i="0" sz="1000">
                <a:solidFill>
                  <a:schemeClr val="dk1"/>
                </a:solidFill>
                <a:latin typeface="Trebuchet MS"/>
                <a:ea typeface="Trebuchet MS"/>
                <a:cs typeface="Trebuchet MS"/>
                <a:sym typeface="Trebuchet MS"/>
              </a:defRPr>
            </a:lvl1pPr>
            <a:lvl2pPr indent="0" lvl="1" marL="86270" marR="0" algn="ctr">
              <a:spcBef>
                <a:spcPts val="0"/>
              </a:spcBef>
              <a:buNone/>
              <a:defRPr b="0" i="0" sz="1000">
                <a:solidFill>
                  <a:schemeClr val="dk1"/>
                </a:solidFill>
                <a:latin typeface="Trebuchet MS"/>
                <a:ea typeface="Trebuchet MS"/>
                <a:cs typeface="Trebuchet MS"/>
                <a:sym typeface="Trebuchet MS"/>
              </a:defRPr>
            </a:lvl2pPr>
            <a:lvl3pPr indent="0" lvl="2" marL="86270" marR="0" algn="ctr">
              <a:spcBef>
                <a:spcPts val="0"/>
              </a:spcBef>
              <a:buNone/>
              <a:defRPr b="0" i="0" sz="1000">
                <a:solidFill>
                  <a:schemeClr val="dk1"/>
                </a:solidFill>
                <a:latin typeface="Trebuchet MS"/>
                <a:ea typeface="Trebuchet MS"/>
                <a:cs typeface="Trebuchet MS"/>
                <a:sym typeface="Trebuchet MS"/>
              </a:defRPr>
            </a:lvl3pPr>
            <a:lvl4pPr indent="0" lvl="3" marL="86270" marR="0" algn="ctr">
              <a:spcBef>
                <a:spcPts val="0"/>
              </a:spcBef>
              <a:buNone/>
              <a:defRPr b="0" i="0" sz="1000">
                <a:solidFill>
                  <a:schemeClr val="dk1"/>
                </a:solidFill>
                <a:latin typeface="Trebuchet MS"/>
                <a:ea typeface="Trebuchet MS"/>
                <a:cs typeface="Trebuchet MS"/>
                <a:sym typeface="Trebuchet MS"/>
              </a:defRPr>
            </a:lvl4pPr>
            <a:lvl5pPr indent="0" lvl="4" marL="86270" marR="0" algn="ctr">
              <a:spcBef>
                <a:spcPts val="0"/>
              </a:spcBef>
              <a:buNone/>
              <a:defRPr b="0" i="0" sz="1000">
                <a:solidFill>
                  <a:schemeClr val="dk1"/>
                </a:solidFill>
                <a:latin typeface="Trebuchet MS"/>
                <a:ea typeface="Trebuchet MS"/>
                <a:cs typeface="Trebuchet MS"/>
                <a:sym typeface="Trebuchet MS"/>
              </a:defRPr>
            </a:lvl5pPr>
            <a:lvl6pPr indent="0" lvl="5" marL="86270" marR="0" algn="ctr">
              <a:spcBef>
                <a:spcPts val="0"/>
              </a:spcBef>
              <a:buNone/>
              <a:defRPr b="0" i="0" sz="1000">
                <a:solidFill>
                  <a:schemeClr val="dk1"/>
                </a:solidFill>
                <a:latin typeface="Trebuchet MS"/>
                <a:ea typeface="Trebuchet MS"/>
                <a:cs typeface="Trebuchet MS"/>
                <a:sym typeface="Trebuchet MS"/>
              </a:defRPr>
            </a:lvl6pPr>
            <a:lvl7pPr indent="0" lvl="6" marL="86270" marR="0" algn="ctr">
              <a:spcBef>
                <a:spcPts val="0"/>
              </a:spcBef>
              <a:buNone/>
              <a:defRPr b="0" i="0" sz="1000">
                <a:solidFill>
                  <a:schemeClr val="dk1"/>
                </a:solidFill>
                <a:latin typeface="Trebuchet MS"/>
                <a:ea typeface="Trebuchet MS"/>
                <a:cs typeface="Trebuchet MS"/>
                <a:sym typeface="Trebuchet MS"/>
              </a:defRPr>
            </a:lvl7pPr>
            <a:lvl8pPr indent="0" lvl="7" marL="86270" marR="0" algn="ctr">
              <a:spcBef>
                <a:spcPts val="0"/>
              </a:spcBef>
              <a:buNone/>
              <a:defRPr b="0" i="0" sz="1000">
                <a:solidFill>
                  <a:schemeClr val="dk1"/>
                </a:solidFill>
                <a:latin typeface="Trebuchet MS"/>
                <a:ea typeface="Trebuchet MS"/>
                <a:cs typeface="Trebuchet MS"/>
                <a:sym typeface="Trebuchet MS"/>
              </a:defRPr>
            </a:lvl8pPr>
            <a:lvl9pPr indent="0" lvl="8" marL="86270" marR="0" algn="ctr">
              <a:spcBef>
                <a:spcPts val="0"/>
              </a:spcBef>
              <a:buNone/>
              <a:defRPr b="0" i="0" sz="1000">
                <a:solidFill>
                  <a:schemeClr val="dk1"/>
                </a:solidFill>
                <a:latin typeface="Trebuchet MS"/>
                <a:ea typeface="Trebuchet MS"/>
                <a:cs typeface="Trebuchet MS"/>
                <a:sym typeface="Trebuchet MS"/>
              </a:defRPr>
            </a:lvl9pPr>
          </a:lstStyle>
          <a:p>
            <a:pPr indent="0" lvl="0" marL="8627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兩項物件" type="twoObj">
  <p:cSld name="TWO_OBJECTS">
    <p:spTree>
      <p:nvGrpSpPr>
        <p:cNvPr id="59" name="Shape 59"/>
        <p:cNvGrpSpPr/>
        <p:nvPr/>
      </p:nvGrpSpPr>
      <p:grpSpPr>
        <a:xfrm>
          <a:off x="0" y="0"/>
          <a:ext cx="0" cy="0"/>
          <a:chOff x="0" y="0"/>
          <a:chExt cx="0" cy="0"/>
        </a:xfrm>
      </p:grpSpPr>
      <p:sp>
        <p:nvSpPr>
          <p:cNvPr id="60" name="Google Shape;60;p8"/>
          <p:cNvSpPr txBox="1"/>
          <p:nvPr>
            <p:ph idx="10" type="dt"/>
          </p:nvPr>
        </p:nvSpPr>
        <p:spPr>
          <a:xfrm>
            <a:off x="6172200" y="6172200"/>
            <a:ext cx="2514600" cy="365125"/>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8"/>
          <p:cNvSpPr txBox="1"/>
          <p:nvPr>
            <p:ph idx="11" type="ftr"/>
          </p:nvPr>
        </p:nvSpPr>
        <p:spPr>
          <a:xfrm>
            <a:off x="457199" y="6172200"/>
            <a:ext cx="3352801"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8"/>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
        <p:nvSpPr>
          <p:cNvPr id="63" name="Google Shape;63;p8"/>
          <p:cNvSpPr txBox="1"/>
          <p:nvPr>
            <p:ph type="title"/>
          </p:nvPr>
        </p:nvSpPr>
        <p:spPr>
          <a:xfrm>
            <a:off x="1793289" y="4372168"/>
            <a:ext cx="6512511" cy="1143000"/>
          </a:xfrm>
          <a:prstGeom prst="rect">
            <a:avLst/>
          </a:prstGeom>
          <a:noFill/>
          <a:ln>
            <a:noFill/>
          </a:ln>
        </p:spPr>
        <p:txBody>
          <a:bodyPr anchorCtr="0" anchor="t" bIns="45700" lIns="91425" spcFirstLastPara="1" rIns="91425" wrap="square" tIns="45700"/>
          <a:lstStyle>
            <a:lvl1pPr lvl="0" algn="r">
              <a:spcBef>
                <a:spcPts val="0"/>
              </a:spcBef>
              <a:spcAft>
                <a:spcPts val="0"/>
              </a:spcAft>
              <a:buSzPts val="2304"/>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8"/>
          <p:cNvSpPr txBox="1"/>
          <p:nvPr>
            <p:ph idx="1" type="body"/>
          </p:nvPr>
        </p:nvSpPr>
        <p:spPr>
          <a:xfrm>
            <a:off x="1142999" y="731519"/>
            <a:ext cx="3346704" cy="3474720"/>
          </a:xfrm>
          <a:prstGeom prst="rect">
            <a:avLst/>
          </a:prstGeom>
          <a:noFill/>
          <a:ln>
            <a:noFill/>
          </a:ln>
        </p:spPr>
        <p:txBody>
          <a:bodyPr anchorCtr="0" anchor="t" bIns="45700" lIns="91425" spcFirstLastPara="1" rIns="91425" wrap="square" tIns="45700"/>
          <a:lstStyle>
            <a:lvl1pPr indent="-377190" lvl="0" marL="457200" algn="l">
              <a:spcBef>
                <a:spcPts val="360"/>
              </a:spcBef>
              <a:spcAft>
                <a:spcPts val="0"/>
              </a:spcAft>
              <a:buSzPts val="2340"/>
              <a:buChar char="*"/>
              <a:defRPr/>
            </a:lvl1pPr>
            <a:lvl2pPr indent="-377190" lvl="1" marL="914400" algn="l">
              <a:spcBef>
                <a:spcPts val="360"/>
              </a:spcBef>
              <a:spcAft>
                <a:spcPts val="0"/>
              </a:spcAft>
              <a:buSzPts val="2340"/>
              <a:buChar char="*"/>
              <a:defRPr/>
            </a:lvl2pPr>
            <a:lvl3pPr indent="-377189" lvl="2" marL="1371600" algn="l">
              <a:spcBef>
                <a:spcPts val="360"/>
              </a:spcBef>
              <a:spcAft>
                <a:spcPts val="0"/>
              </a:spcAft>
              <a:buSzPts val="2340"/>
              <a:buChar char="*"/>
              <a:defRPr/>
            </a:lvl3pPr>
            <a:lvl4pPr indent="-377189" lvl="3" marL="1828800" algn="l">
              <a:spcBef>
                <a:spcPts val="360"/>
              </a:spcBef>
              <a:spcAft>
                <a:spcPts val="0"/>
              </a:spcAft>
              <a:buSzPts val="2340"/>
              <a:buChar char="*"/>
              <a:defRPr/>
            </a:lvl4pPr>
            <a:lvl5pPr indent="-377189" lvl="4" marL="2286000" algn="l">
              <a:spcBef>
                <a:spcPts val="360"/>
              </a:spcBef>
              <a:spcAft>
                <a:spcPts val="0"/>
              </a:spcAft>
              <a:buSzPts val="2340"/>
              <a:buChar char="*"/>
              <a:defRPr/>
            </a:lvl5pPr>
            <a:lvl6pPr indent="-377189" lvl="5" marL="2743200" algn="l">
              <a:spcBef>
                <a:spcPts val="360"/>
              </a:spcBef>
              <a:spcAft>
                <a:spcPts val="0"/>
              </a:spcAft>
              <a:buSzPts val="2340"/>
              <a:buChar char="*"/>
              <a:defRPr/>
            </a:lvl6pPr>
            <a:lvl7pPr indent="-377189" lvl="6" marL="3200400" algn="l">
              <a:spcBef>
                <a:spcPts val="360"/>
              </a:spcBef>
              <a:spcAft>
                <a:spcPts val="0"/>
              </a:spcAft>
              <a:buSzPts val="2340"/>
              <a:buChar char="*"/>
              <a:defRPr/>
            </a:lvl7pPr>
            <a:lvl8pPr indent="-377190" lvl="7" marL="3657600" algn="l">
              <a:spcBef>
                <a:spcPts val="360"/>
              </a:spcBef>
              <a:spcAft>
                <a:spcPts val="0"/>
              </a:spcAft>
              <a:buSzPts val="2340"/>
              <a:buChar char="*"/>
              <a:defRPr/>
            </a:lvl8pPr>
            <a:lvl9pPr indent="-377190" lvl="8" marL="4114800" algn="l">
              <a:spcBef>
                <a:spcPts val="360"/>
              </a:spcBef>
              <a:spcAft>
                <a:spcPts val="300"/>
              </a:spcAft>
              <a:buSzPts val="2340"/>
              <a:buChar char="*"/>
              <a:defRPr/>
            </a:lvl9pPr>
          </a:lstStyle>
          <a:p/>
        </p:txBody>
      </p:sp>
      <p:sp>
        <p:nvSpPr>
          <p:cNvPr id="65" name="Google Shape;65;p8"/>
          <p:cNvSpPr txBox="1"/>
          <p:nvPr>
            <p:ph idx="2" type="body"/>
          </p:nvPr>
        </p:nvSpPr>
        <p:spPr>
          <a:xfrm>
            <a:off x="4645152" y="731520"/>
            <a:ext cx="3346704" cy="3474720"/>
          </a:xfrm>
          <a:prstGeom prst="rect">
            <a:avLst/>
          </a:prstGeom>
          <a:noFill/>
          <a:ln>
            <a:noFill/>
          </a:ln>
        </p:spPr>
        <p:txBody>
          <a:bodyPr anchorCtr="0" anchor="t" bIns="45700" lIns="91425" spcFirstLastPara="1" rIns="91425" wrap="square" tIns="45700"/>
          <a:lstStyle>
            <a:lvl1pPr indent="-377190" lvl="0" marL="457200" algn="l">
              <a:spcBef>
                <a:spcPts val="360"/>
              </a:spcBef>
              <a:spcAft>
                <a:spcPts val="0"/>
              </a:spcAft>
              <a:buSzPts val="2340"/>
              <a:buChar char="*"/>
              <a:defRPr/>
            </a:lvl1pPr>
            <a:lvl2pPr indent="-377190" lvl="1" marL="914400" algn="l">
              <a:spcBef>
                <a:spcPts val="360"/>
              </a:spcBef>
              <a:spcAft>
                <a:spcPts val="0"/>
              </a:spcAft>
              <a:buSzPts val="2340"/>
              <a:buChar char="*"/>
              <a:defRPr/>
            </a:lvl2pPr>
            <a:lvl3pPr indent="-377189" lvl="2" marL="1371600" algn="l">
              <a:spcBef>
                <a:spcPts val="360"/>
              </a:spcBef>
              <a:spcAft>
                <a:spcPts val="0"/>
              </a:spcAft>
              <a:buSzPts val="2340"/>
              <a:buChar char="*"/>
              <a:defRPr/>
            </a:lvl3pPr>
            <a:lvl4pPr indent="-377189" lvl="3" marL="1828800" algn="l">
              <a:spcBef>
                <a:spcPts val="360"/>
              </a:spcBef>
              <a:spcAft>
                <a:spcPts val="0"/>
              </a:spcAft>
              <a:buSzPts val="2340"/>
              <a:buChar char="*"/>
              <a:defRPr/>
            </a:lvl4pPr>
            <a:lvl5pPr indent="-377189" lvl="4" marL="2286000" algn="l">
              <a:spcBef>
                <a:spcPts val="360"/>
              </a:spcBef>
              <a:spcAft>
                <a:spcPts val="0"/>
              </a:spcAft>
              <a:buSzPts val="2340"/>
              <a:buChar char="*"/>
              <a:defRPr/>
            </a:lvl5pPr>
            <a:lvl6pPr indent="-377189" lvl="5" marL="2743200" algn="l">
              <a:spcBef>
                <a:spcPts val="360"/>
              </a:spcBef>
              <a:spcAft>
                <a:spcPts val="0"/>
              </a:spcAft>
              <a:buSzPts val="2340"/>
              <a:buChar char="*"/>
              <a:defRPr/>
            </a:lvl6pPr>
            <a:lvl7pPr indent="-377189" lvl="6" marL="3200400" algn="l">
              <a:spcBef>
                <a:spcPts val="360"/>
              </a:spcBef>
              <a:spcAft>
                <a:spcPts val="0"/>
              </a:spcAft>
              <a:buSzPts val="2340"/>
              <a:buChar char="*"/>
              <a:defRPr/>
            </a:lvl7pPr>
            <a:lvl8pPr indent="-377190" lvl="7" marL="3657600" algn="l">
              <a:spcBef>
                <a:spcPts val="360"/>
              </a:spcBef>
              <a:spcAft>
                <a:spcPts val="0"/>
              </a:spcAft>
              <a:buSzPts val="2340"/>
              <a:buChar char="*"/>
              <a:defRPr/>
            </a:lvl8pPr>
            <a:lvl9pPr indent="-377190" lvl="8" marL="4114800" algn="l">
              <a:spcBef>
                <a:spcPts val="360"/>
              </a:spcBef>
              <a:spcAft>
                <a:spcPts val="300"/>
              </a:spcAft>
              <a:buSzPts val="234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比對" type="twoTxTwoObj">
  <p:cSld name="TWO_OBJECTS_WITH_TEXT">
    <p:spTree>
      <p:nvGrpSpPr>
        <p:cNvPr id="66" name="Shape 66"/>
        <p:cNvGrpSpPr/>
        <p:nvPr/>
      </p:nvGrpSpPr>
      <p:grpSpPr>
        <a:xfrm>
          <a:off x="0" y="0"/>
          <a:ext cx="0" cy="0"/>
          <a:chOff x="0" y="0"/>
          <a:chExt cx="0" cy="0"/>
        </a:xfrm>
      </p:grpSpPr>
      <p:sp>
        <p:nvSpPr>
          <p:cNvPr id="67" name="Google Shape;67;p9"/>
          <p:cNvSpPr txBox="1"/>
          <p:nvPr>
            <p:ph idx="1" type="body"/>
          </p:nvPr>
        </p:nvSpPr>
        <p:spPr>
          <a:xfrm>
            <a:off x="1143000" y="731520"/>
            <a:ext cx="3346704" cy="639762"/>
          </a:xfrm>
          <a:prstGeom prst="rect">
            <a:avLst/>
          </a:prstGeom>
          <a:noFill/>
          <a:ln>
            <a:noFill/>
          </a:ln>
        </p:spPr>
        <p:txBody>
          <a:bodyPr anchorCtr="0" anchor="b" bIns="45700" lIns="91425" spcFirstLastPara="1" rIns="91425" wrap="square" tIns="45700"/>
          <a:lstStyle>
            <a:lvl1pPr indent="-228600" lvl="0" marL="457200" algn="ctr">
              <a:spcBef>
                <a:spcPts val="480"/>
              </a:spcBef>
              <a:spcAft>
                <a:spcPts val="0"/>
              </a:spcAft>
              <a:buSzPts val="3120"/>
              <a:buNone/>
              <a:defRPr b="1" i="0" sz="2400">
                <a:solidFill>
                  <a:schemeClr val="dk1"/>
                </a:solidFill>
                <a:latin typeface="Trebuchet MS"/>
                <a:ea typeface="Trebuchet MS"/>
                <a:cs typeface="Trebuchet MS"/>
                <a:sym typeface="Trebuchet MS"/>
              </a:defRPr>
            </a:lvl1pPr>
            <a:lvl2pPr indent="-228600" lvl="1" marL="914400" algn="l">
              <a:spcBef>
                <a:spcPts val="400"/>
              </a:spcBef>
              <a:spcAft>
                <a:spcPts val="0"/>
              </a:spcAft>
              <a:buSzPts val="2600"/>
              <a:buNone/>
              <a:defRPr b="1" sz="2000"/>
            </a:lvl2pPr>
            <a:lvl3pPr indent="-228600" lvl="2" marL="1371600" algn="l">
              <a:spcBef>
                <a:spcPts val="360"/>
              </a:spcBef>
              <a:spcAft>
                <a:spcPts val="0"/>
              </a:spcAft>
              <a:buSzPts val="2340"/>
              <a:buNone/>
              <a:defRPr b="1" sz="1800"/>
            </a:lvl3pPr>
            <a:lvl4pPr indent="-228600" lvl="3" marL="1828800" algn="l">
              <a:spcBef>
                <a:spcPts val="320"/>
              </a:spcBef>
              <a:spcAft>
                <a:spcPts val="0"/>
              </a:spcAft>
              <a:buSzPts val="2080"/>
              <a:buNone/>
              <a:defRPr b="1" sz="1600"/>
            </a:lvl4pPr>
            <a:lvl5pPr indent="-228600" lvl="4" marL="2286000" algn="l">
              <a:spcBef>
                <a:spcPts val="320"/>
              </a:spcBef>
              <a:spcAft>
                <a:spcPts val="0"/>
              </a:spcAft>
              <a:buSzPts val="2080"/>
              <a:buNone/>
              <a:defRPr b="1" sz="1600"/>
            </a:lvl5pPr>
            <a:lvl6pPr indent="-228600" lvl="5" marL="2743200" algn="l">
              <a:spcBef>
                <a:spcPts val="320"/>
              </a:spcBef>
              <a:spcAft>
                <a:spcPts val="0"/>
              </a:spcAft>
              <a:buSzPts val="2080"/>
              <a:buNone/>
              <a:defRPr b="1" sz="1600"/>
            </a:lvl6pPr>
            <a:lvl7pPr indent="-228600" lvl="6" marL="3200400" algn="l">
              <a:spcBef>
                <a:spcPts val="320"/>
              </a:spcBef>
              <a:spcAft>
                <a:spcPts val="0"/>
              </a:spcAft>
              <a:buSzPts val="2080"/>
              <a:buNone/>
              <a:defRPr b="1" sz="1600"/>
            </a:lvl7pPr>
            <a:lvl8pPr indent="-228600" lvl="7" marL="3657600" algn="l">
              <a:spcBef>
                <a:spcPts val="320"/>
              </a:spcBef>
              <a:spcAft>
                <a:spcPts val="0"/>
              </a:spcAft>
              <a:buSzPts val="2080"/>
              <a:buNone/>
              <a:defRPr b="1" sz="1600"/>
            </a:lvl8pPr>
            <a:lvl9pPr indent="-228600" lvl="8" marL="4114800" algn="l">
              <a:spcBef>
                <a:spcPts val="320"/>
              </a:spcBef>
              <a:spcAft>
                <a:spcPts val="300"/>
              </a:spcAft>
              <a:buSzPts val="2080"/>
              <a:buNone/>
              <a:defRPr b="1" sz="1600"/>
            </a:lvl9pPr>
          </a:lstStyle>
          <a:p/>
        </p:txBody>
      </p:sp>
      <p:sp>
        <p:nvSpPr>
          <p:cNvPr id="68" name="Google Shape;68;p9"/>
          <p:cNvSpPr txBox="1"/>
          <p:nvPr>
            <p:ph idx="2" type="body"/>
          </p:nvPr>
        </p:nvSpPr>
        <p:spPr>
          <a:xfrm>
            <a:off x="1156447" y="1400327"/>
            <a:ext cx="3346704" cy="2743200"/>
          </a:xfrm>
          <a:prstGeom prst="rect">
            <a:avLst/>
          </a:prstGeom>
          <a:noFill/>
          <a:ln>
            <a:noFill/>
          </a:ln>
        </p:spPr>
        <p:txBody>
          <a:bodyPr anchorCtr="0" anchor="t" bIns="45700" lIns="91425" spcFirstLastPara="1" rIns="91425" wrap="square" tIns="45700"/>
          <a:lstStyle>
            <a:lvl1pPr indent="-377190" lvl="0" marL="457200" algn="l">
              <a:spcBef>
                <a:spcPts val="360"/>
              </a:spcBef>
              <a:spcAft>
                <a:spcPts val="0"/>
              </a:spcAft>
              <a:buSzPts val="2340"/>
              <a:buChar char="*"/>
              <a:defRPr sz="1800"/>
            </a:lvl1pPr>
            <a:lvl2pPr indent="-377190" lvl="1" marL="914400" algn="l">
              <a:spcBef>
                <a:spcPts val="360"/>
              </a:spcBef>
              <a:spcAft>
                <a:spcPts val="0"/>
              </a:spcAft>
              <a:buSzPts val="2340"/>
              <a:buChar char="*"/>
              <a:defRPr sz="1800"/>
            </a:lvl2pPr>
            <a:lvl3pPr indent="-360680" lvl="2" marL="1371600" algn="l">
              <a:spcBef>
                <a:spcPts val="320"/>
              </a:spcBef>
              <a:spcAft>
                <a:spcPts val="0"/>
              </a:spcAft>
              <a:buSzPts val="2080"/>
              <a:buChar char="*"/>
              <a:defRPr sz="1600"/>
            </a:lvl3pPr>
            <a:lvl4pPr indent="-360680" lvl="3" marL="1828800" algn="l">
              <a:spcBef>
                <a:spcPts val="320"/>
              </a:spcBef>
              <a:spcAft>
                <a:spcPts val="0"/>
              </a:spcAft>
              <a:buSzPts val="2080"/>
              <a:buChar char="*"/>
              <a:defRPr sz="1600"/>
            </a:lvl4pPr>
            <a:lvl5pPr indent="-360679" lvl="4" marL="2286000" algn="l">
              <a:spcBef>
                <a:spcPts val="320"/>
              </a:spcBef>
              <a:spcAft>
                <a:spcPts val="0"/>
              </a:spcAft>
              <a:buSzPts val="2080"/>
              <a:buChar char="*"/>
              <a:defRPr sz="1600"/>
            </a:lvl5pPr>
            <a:lvl6pPr indent="-360679" lvl="5" marL="2743200" algn="l">
              <a:spcBef>
                <a:spcPts val="320"/>
              </a:spcBef>
              <a:spcAft>
                <a:spcPts val="0"/>
              </a:spcAft>
              <a:buSzPts val="2080"/>
              <a:buChar char="*"/>
              <a:defRPr sz="1600"/>
            </a:lvl6pPr>
            <a:lvl7pPr indent="-360679" lvl="6" marL="3200400" algn="l">
              <a:spcBef>
                <a:spcPts val="320"/>
              </a:spcBef>
              <a:spcAft>
                <a:spcPts val="0"/>
              </a:spcAft>
              <a:buSzPts val="2080"/>
              <a:buChar char="*"/>
              <a:defRPr sz="1600"/>
            </a:lvl7pPr>
            <a:lvl8pPr indent="-360679" lvl="7" marL="3657600" algn="l">
              <a:spcBef>
                <a:spcPts val="320"/>
              </a:spcBef>
              <a:spcAft>
                <a:spcPts val="0"/>
              </a:spcAft>
              <a:buSzPts val="2080"/>
              <a:buChar char="*"/>
              <a:defRPr sz="1600"/>
            </a:lvl8pPr>
            <a:lvl9pPr indent="-360679" lvl="8" marL="4114800" algn="l">
              <a:spcBef>
                <a:spcPts val="320"/>
              </a:spcBef>
              <a:spcAft>
                <a:spcPts val="300"/>
              </a:spcAft>
              <a:buSzPts val="2080"/>
              <a:buChar char="*"/>
              <a:defRPr sz="1600"/>
            </a:lvl9pPr>
          </a:lstStyle>
          <a:p/>
        </p:txBody>
      </p:sp>
      <p:sp>
        <p:nvSpPr>
          <p:cNvPr id="69" name="Google Shape;69;p9"/>
          <p:cNvSpPr txBox="1"/>
          <p:nvPr>
            <p:ph idx="3" type="body"/>
          </p:nvPr>
        </p:nvSpPr>
        <p:spPr>
          <a:xfrm>
            <a:off x="4647302" y="731520"/>
            <a:ext cx="3346704" cy="639762"/>
          </a:xfrm>
          <a:prstGeom prst="rect">
            <a:avLst/>
          </a:prstGeom>
          <a:noFill/>
          <a:ln>
            <a:noFill/>
          </a:ln>
        </p:spPr>
        <p:txBody>
          <a:bodyPr anchorCtr="0" anchor="b" bIns="45700" lIns="91425" spcFirstLastPara="1" rIns="91425" wrap="square" tIns="45700"/>
          <a:lstStyle>
            <a:lvl1pPr indent="-228600" lvl="0" marL="457200" algn="ctr">
              <a:spcBef>
                <a:spcPts val="480"/>
              </a:spcBef>
              <a:spcAft>
                <a:spcPts val="0"/>
              </a:spcAft>
              <a:buSzPts val="3120"/>
              <a:buNone/>
              <a:defRPr b="1" i="0" sz="2400">
                <a:solidFill>
                  <a:schemeClr val="dk1"/>
                </a:solidFill>
                <a:latin typeface="Trebuchet MS"/>
                <a:ea typeface="Trebuchet MS"/>
                <a:cs typeface="Trebuchet MS"/>
                <a:sym typeface="Trebuchet MS"/>
              </a:defRPr>
            </a:lvl1pPr>
            <a:lvl2pPr indent="-228600" lvl="1" marL="914400" algn="l">
              <a:spcBef>
                <a:spcPts val="400"/>
              </a:spcBef>
              <a:spcAft>
                <a:spcPts val="0"/>
              </a:spcAft>
              <a:buSzPts val="2600"/>
              <a:buNone/>
              <a:defRPr b="1" sz="2000"/>
            </a:lvl2pPr>
            <a:lvl3pPr indent="-228600" lvl="2" marL="1371600" algn="l">
              <a:spcBef>
                <a:spcPts val="360"/>
              </a:spcBef>
              <a:spcAft>
                <a:spcPts val="0"/>
              </a:spcAft>
              <a:buSzPts val="2340"/>
              <a:buNone/>
              <a:defRPr b="1" sz="1800"/>
            </a:lvl3pPr>
            <a:lvl4pPr indent="-228600" lvl="3" marL="1828800" algn="l">
              <a:spcBef>
                <a:spcPts val="320"/>
              </a:spcBef>
              <a:spcAft>
                <a:spcPts val="0"/>
              </a:spcAft>
              <a:buSzPts val="2080"/>
              <a:buNone/>
              <a:defRPr b="1" sz="1600"/>
            </a:lvl4pPr>
            <a:lvl5pPr indent="-228600" lvl="4" marL="2286000" algn="l">
              <a:spcBef>
                <a:spcPts val="320"/>
              </a:spcBef>
              <a:spcAft>
                <a:spcPts val="0"/>
              </a:spcAft>
              <a:buSzPts val="2080"/>
              <a:buNone/>
              <a:defRPr b="1" sz="1600"/>
            </a:lvl5pPr>
            <a:lvl6pPr indent="-228600" lvl="5" marL="2743200" algn="l">
              <a:spcBef>
                <a:spcPts val="320"/>
              </a:spcBef>
              <a:spcAft>
                <a:spcPts val="0"/>
              </a:spcAft>
              <a:buSzPts val="2080"/>
              <a:buNone/>
              <a:defRPr b="1" sz="1600"/>
            </a:lvl6pPr>
            <a:lvl7pPr indent="-228600" lvl="6" marL="3200400" algn="l">
              <a:spcBef>
                <a:spcPts val="320"/>
              </a:spcBef>
              <a:spcAft>
                <a:spcPts val="0"/>
              </a:spcAft>
              <a:buSzPts val="2080"/>
              <a:buNone/>
              <a:defRPr b="1" sz="1600"/>
            </a:lvl7pPr>
            <a:lvl8pPr indent="-228600" lvl="7" marL="3657600" algn="l">
              <a:spcBef>
                <a:spcPts val="320"/>
              </a:spcBef>
              <a:spcAft>
                <a:spcPts val="0"/>
              </a:spcAft>
              <a:buSzPts val="2080"/>
              <a:buNone/>
              <a:defRPr b="1" sz="1600"/>
            </a:lvl8pPr>
            <a:lvl9pPr indent="-228600" lvl="8" marL="4114800" algn="l">
              <a:spcBef>
                <a:spcPts val="320"/>
              </a:spcBef>
              <a:spcAft>
                <a:spcPts val="300"/>
              </a:spcAft>
              <a:buSzPts val="2080"/>
              <a:buNone/>
              <a:defRPr b="1" sz="1600"/>
            </a:lvl9pPr>
          </a:lstStyle>
          <a:p/>
        </p:txBody>
      </p:sp>
      <p:sp>
        <p:nvSpPr>
          <p:cNvPr id="70" name="Google Shape;70;p9"/>
          <p:cNvSpPr txBox="1"/>
          <p:nvPr>
            <p:ph idx="4" type="body"/>
          </p:nvPr>
        </p:nvSpPr>
        <p:spPr>
          <a:xfrm>
            <a:off x="4645025" y="1399032"/>
            <a:ext cx="3346704" cy="2743200"/>
          </a:xfrm>
          <a:prstGeom prst="rect">
            <a:avLst/>
          </a:prstGeom>
          <a:noFill/>
          <a:ln>
            <a:noFill/>
          </a:ln>
        </p:spPr>
        <p:txBody>
          <a:bodyPr anchorCtr="0" anchor="t" bIns="45700" lIns="91425" spcFirstLastPara="1" rIns="91425" wrap="square" tIns="45700"/>
          <a:lstStyle>
            <a:lvl1pPr indent="-377190" lvl="0" marL="457200" algn="l">
              <a:spcBef>
                <a:spcPts val="360"/>
              </a:spcBef>
              <a:spcAft>
                <a:spcPts val="0"/>
              </a:spcAft>
              <a:buSzPts val="2340"/>
              <a:buChar char="*"/>
              <a:defRPr sz="1800"/>
            </a:lvl1pPr>
            <a:lvl2pPr indent="-377190" lvl="1" marL="914400" algn="l">
              <a:spcBef>
                <a:spcPts val="360"/>
              </a:spcBef>
              <a:spcAft>
                <a:spcPts val="0"/>
              </a:spcAft>
              <a:buSzPts val="2340"/>
              <a:buChar char="*"/>
              <a:defRPr sz="1800"/>
            </a:lvl2pPr>
            <a:lvl3pPr indent="-360680" lvl="2" marL="1371600" algn="l">
              <a:spcBef>
                <a:spcPts val="320"/>
              </a:spcBef>
              <a:spcAft>
                <a:spcPts val="0"/>
              </a:spcAft>
              <a:buSzPts val="2080"/>
              <a:buChar char="*"/>
              <a:defRPr sz="1600"/>
            </a:lvl3pPr>
            <a:lvl4pPr indent="-360680" lvl="3" marL="1828800" algn="l">
              <a:spcBef>
                <a:spcPts val="320"/>
              </a:spcBef>
              <a:spcAft>
                <a:spcPts val="0"/>
              </a:spcAft>
              <a:buSzPts val="2080"/>
              <a:buChar char="*"/>
              <a:defRPr sz="1600"/>
            </a:lvl4pPr>
            <a:lvl5pPr indent="-360679" lvl="4" marL="2286000" algn="l">
              <a:spcBef>
                <a:spcPts val="320"/>
              </a:spcBef>
              <a:spcAft>
                <a:spcPts val="0"/>
              </a:spcAft>
              <a:buSzPts val="2080"/>
              <a:buChar char="*"/>
              <a:defRPr sz="1600"/>
            </a:lvl5pPr>
            <a:lvl6pPr indent="-360679" lvl="5" marL="2743200" algn="l">
              <a:spcBef>
                <a:spcPts val="320"/>
              </a:spcBef>
              <a:spcAft>
                <a:spcPts val="0"/>
              </a:spcAft>
              <a:buSzPts val="2080"/>
              <a:buChar char="*"/>
              <a:defRPr sz="1600"/>
            </a:lvl6pPr>
            <a:lvl7pPr indent="-360679" lvl="6" marL="3200400" algn="l">
              <a:spcBef>
                <a:spcPts val="320"/>
              </a:spcBef>
              <a:spcAft>
                <a:spcPts val="0"/>
              </a:spcAft>
              <a:buSzPts val="2080"/>
              <a:buChar char="*"/>
              <a:defRPr sz="1600"/>
            </a:lvl7pPr>
            <a:lvl8pPr indent="-360679" lvl="7" marL="3657600" algn="l">
              <a:spcBef>
                <a:spcPts val="320"/>
              </a:spcBef>
              <a:spcAft>
                <a:spcPts val="0"/>
              </a:spcAft>
              <a:buSzPts val="2080"/>
              <a:buChar char="*"/>
              <a:defRPr sz="1600"/>
            </a:lvl8pPr>
            <a:lvl9pPr indent="-360679" lvl="8" marL="4114800" algn="l">
              <a:spcBef>
                <a:spcPts val="320"/>
              </a:spcBef>
              <a:spcAft>
                <a:spcPts val="300"/>
              </a:spcAft>
              <a:buSzPts val="2080"/>
              <a:buChar char="*"/>
              <a:defRPr sz="1600"/>
            </a:lvl9pPr>
          </a:lstStyle>
          <a:p/>
        </p:txBody>
      </p:sp>
      <p:sp>
        <p:nvSpPr>
          <p:cNvPr id="71" name="Google Shape;71;p9"/>
          <p:cNvSpPr txBox="1"/>
          <p:nvPr>
            <p:ph idx="10" type="dt"/>
          </p:nvPr>
        </p:nvSpPr>
        <p:spPr>
          <a:xfrm>
            <a:off x="6172200" y="6172200"/>
            <a:ext cx="2514600" cy="365125"/>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9"/>
          <p:cNvSpPr txBox="1"/>
          <p:nvPr>
            <p:ph idx="11" type="ftr"/>
          </p:nvPr>
        </p:nvSpPr>
        <p:spPr>
          <a:xfrm>
            <a:off x="457199" y="6172200"/>
            <a:ext cx="3352801"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9"/>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
        <p:nvSpPr>
          <p:cNvPr id="74" name="Google Shape;74;p9"/>
          <p:cNvSpPr txBox="1"/>
          <p:nvPr>
            <p:ph type="title"/>
          </p:nvPr>
        </p:nvSpPr>
        <p:spPr>
          <a:xfrm>
            <a:off x="1793289" y="4372168"/>
            <a:ext cx="6512511" cy="1143000"/>
          </a:xfrm>
          <a:prstGeom prst="rect">
            <a:avLst/>
          </a:prstGeom>
          <a:noFill/>
          <a:ln>
            <a:noFill/>
          </a:ln>
        </p:spPr>
        <p:txBody>
          <a:bodyPr anchorCtr="0" anchor="t" bIns="45700" lIns="91425" spcFirstLastPara="1" rIns="91425" wrap="square" tIns="45700"/>
          <a:lstStyle>
            <a:lvl1pPr lvl="0" algn="r">
              <a:spcBef>
                <a:spcPts val="0"/>
              </a:spcBef>
              <a:spcAft>
                <a:spcPts val="0"/>
              </a:spcAft>
              <a:buSzPts val="2304"/>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空白" type="blank">
  <p:cSld name="BLANK">
    <p:spTree>
      <p:nvGrpSpPr>
        <p:cNvPr id="75" name="Shape 75"/>
        <p:cNvGrpSpPr/>
        <p:nvPr/>
      </p:nvGrpSpPr>
      <p:grpSpPr>
        <a:xfrm>
          <a:off x="0" y="0"/>
          <a:ext cx="0" cy="0"/>
          <a:chOff x="0" y="0"/>
          <a:chExt cx="0" cy="0"/>
        </a:xfrm>
      </p:grpSpPr>
      <p:sp>
        <p:nvSpPr>
          <p:cNvPr id="76" name="Google Shape;76;p10"/>
          <p:cNvSpPr txBox="1"/>
          <p:nvPr>
            <p:ph idx="10" type="dt"/>
          </p:nvPr>
        </p:nvSpPr>
        <p:spPr>
          <a:xfrm>
            <a:off x="6172200" y="6172200"/>
            <a:ext cx="2514600" cy="365125"/>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0"/>
          <p:cNvSpPr txBox="1"/>
          <p:nvPr>
            <p:ph idx="11" type="ftr"/>
          </p:nvPr>
        </p:nvSpPr>
        <p:spPr>
          <a:xfrm>
            <a:off x="457199" y="6172200"/>
            <a:ext cx="3352801"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0"/>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99D4FE"/>
            </a:gs>
            <a:gs pos="60000">
              <a:srgbClr val="FFFFFF"/>
            </a:gs>
            <a:gs pos="100000">
              <a:srgbClr val="54BDFF"/>
            </a:gs>
          </a:gsLst>
          <a:path path="circle">
            <a:fillToRect b="50%" l="50%" r="50%" t="50%"/>
          </a:path>
          <a:tileRect/>
        </a:gradFill>
      </p:bgPr>
    </p:bg>
    <p:spTree>
      <p:nvGrpSpPr>
        <p:cNvPr id="9" name="Shape 9"/>
        <p:cNvGrpSpPr/>
        <p:nvPr/>
      </p:nvGrpSpPr>
      <p:grpSpPr>
        <a:xfrm>
          <a:off x="0" y="0"/>
          <a:ext cx="0" cy="0"/>
          <a:chOff x="0" y="0"/>
          <a:chExt cx="0" cy="0"/>
        </a:xfrm>
      </p:grpSpPr>
      <p:sp>
        <p:nvSpPr>
          <p:cNvPr id="10" name="Google Shape;10;p1"/>
          <p:cNvSpPr/>
          <p:nvPr/>
        </p:nvSpPr>
        <p:spPr>
          <a:xfrm>
            <a:off x="0" y="5105400"/>
            <a:ext cx="9144000" cy="1752600"/>
          </a:xfrm>
          <a:prstGeom prst="rect">
            <a:avLst/>
          </a:prstGeom>
          <a:gradFill>
            <a:gsLst>
              <a:gs pos="0">
                <a:srgbClr val="FFFFFF">
                  <a:alpha val="90980"/>
                </a:srgbClr>
              </a:gs>
              <a:gs pos="37000">
                <a:srgbClr val="FFFFFF">
                  <a:alpha val="75686"/>
                </a:srgbClr>
              </a:gs>
              <a:gs pos="100000">
                <a:srgbClr val="B4DCFA">
                  <a:alpha val="78823"/>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11" name="Google Shape;11;p1"/>
          <p:cNvSpPr/>
          <p:nvPr/>
        </p:nvSpPr>
        <p:spPr>
          <a:xfrm>
            <a:off x="0" y="0"/>
            <a:ext cx="9144000" cy="5105400"/>
          </a:xfrm>
          <a:prstGeom prst="rect">
            <a:avLst/>
          </a:prstGeom>
          <a:gradFill>
            <a:gsLst>
              <a:gs pos="0">
                <a:srgbClr val="FFFFFF">
                  <a:alpha val="88627"/>
                </a:srgbClr>
              </a:gs>
              <a:gs pos="48000">
                <a:srgbClr val="FFFFFF">
                  <a:alpha val="61960"/>
                </a:srgbClr>
              </a:gs>
              <a:gs pos="100000">
                <a:srgbClr val="B4DCFA">
                  <a:alpha val="78823"/>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12" name="Google Shape;12;p1"/>
          <p:cNvSpPr/>
          <p:nvPr/>
        </p:nvSpPr>
        <p:spPr>
          <a:xfrm>
            <a:off x="0" y="3768304"/>
            <a:ext cx="9144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13" name="Google Shape;13;p1"/>
          <p:cNvSpPr/>
          <p:nvPr/>
        </p:nvSpPr>
        <p:spPr>
          <a:xfrm>
            <a:off x="0" y="1600200"/>
            <a:ext cx="9144000" cy="5105400"/>
          </a:xfrm>
          <a:prstGeom prst="ellipse">
            <a:avLst/>
          </a:prstGeom>
          <a:gradFill>
            <a:gsLst>
              <a:gs pos="0">
                <a:schemeClr val="lt1"/>
              </a:gs>
              <a:gs pos="56000">
                <a:srgbClr val="FFFFFF">
                  <a:alpha val="0"/>
                </a:srgbClr>
              </a:gs>
              <a:gs pos="100000">
                <a:srgbClr val="FFFFFF">
                  <a:alpha val="0"/>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14" name="Google Shape;14;p1"/>
          <p:cNvSpPr txBox="1"/>
          <p:nvPr>
            <p:ph type="title"/>
          </p:nvPr>
        </p:nvSpPr>
        <p:spPr>
          <a:xfrm>
            <a:off x="1793289" y="4372168"/>
            <a:ext cx="6512511" cy="1143000"/>
          </a:xfrm>
          <a:prstGeom prst="rect">
            <a:avLst/>
          </a:prstGeom>
          <a:noFill/>
          <a:ln>
            <a:noFill/>
          </a:ln>
        </p:spPr>
        <p:txBody>
          <a:bodyPr anchorCtr="0" anchor="t" bIns="45700" lIns="91425" spcFirstLastPara="1" rIns="91425" wrap="square" tIns="45700"/>
          <a:lstStyle>
            <a:lvl1pPr lvl="0" marR="0" rtl="0" algn="r">
              <a:spcBef>
                <a:spcPts val="0"/>
              </a:spcBef>
              <a:spcAft>
                <a:spcPts val="0"/>
              </a:spcAft>
              <a:buClr>
                <a:srgbClr val="C3260C"/>
              </a:buClr>
              <a:buSzPts val="5888"/>
              <a:buFont typeface="Georgia"/>
              <a:buChar char="*"/>
              <a:defRPr b="1" i="0" sz="4600"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5" name="Google Shape;15;p1"/>
          <p:cNvSpPr txBox="1"/>
          <p:nvPr>
            <p:ph idx="1" type="body"/>
          </p:nvPr>
        </p:nvSpPr>
        <p:spPr>
          <a:xfrm>
            <a:off x="1143000" y="732260"/>
            <a:ext cx="6400800" cy="3474720"/>
          </a:xfrm>
          <a:prstGeom prst="rect">
            <a:avLst/>
          </a:prstGeom>
          <a:noFill/>
          <a:ln>
            <a:noFill/>
          </a:ln>
        </p:spPr>
        <p:txBody>
          <a:bodyPr anchorCtr="0" anchor="t" bIns="45700" lIns="91425" spcFirstLastPara="1" rIns="91425" wrap="square" tIns="45700"/>
          <a:lstStyle>
            <a:lvl1pPr indent="-410210" lvl="0" marL="457200" marR="0" rtl="0" algn="l">
              <a:spcBef>
                <a:spcPts val="440"/>
              </a:spcBef>
              <a:spcAft>
                <a:spcPts val="0"/>
              </a:spcAft>
              <a:buClr>
                <a:srgbClr val="C3260C"/>
              </a:buClr>
              <a:buSzPts val="2860"/>
              <a:buFont typeface="Georgia"/>
              <a:buChar char="*"/>
              <a:defRPr b="0" i="0" sz="2200" u="none" cap="none" strike="noStrike">
                <a:solidFill>
                  <a:srgbClr val="3F3F3F"/>
                </a:solidFill>
                <a:latin typeface="Trebuchet MS"/>
                <a:ea typeface="Trebuchet MS"/>
                <a:cs typeface="Trebuchet MS"/>
                <a:sym typeface="Trebuchet MS"/>
              </a:defRPr>
            </a:lvl1pPr>
            <a:lvl2pPr indent="-393700" lvl="1" marL="914400" marR="0" rtl="0" algn="l">
              <a:spcBef>
                <a:spcPts val="400"/>
              </a:spcBef>
              <a:spcAft>
                <a:spcPts val="0"/>
              </a:spcAft>
              <a:buClr>
                <a:srgbClr val="C3260C"/>
              </a:buClr>
              <a:buSzPts val="2600"/>
              <a:buFont typeface="Georgia"/>
              <a:buChar char="*"/>
              <a:defRPr b="0" i="0" sz="2000" u="none" cap="none" strike="noStrike">
                <a:solidFill>
                  <a:srgbClr val="3F3F3F"/>
                </a:solidFill>
                <a:latin typeface="Trebuchet MS"/>
                <a:ea typeface="Trebuchet MS"/>
                <a:cs typeface="Trebuchet MS"/>
                <a:sym typeface="Trebuchet MS"/>
              </a:defRPr>
            </a:lvl2pPr>
            <a:lvl3pPr indent="-377189" lvl="2" marL="1371600" marR="0" rtl="0" algn="l">
              <a:spcBef>
                <a:spcPts val="360"/>
              </a:spcBef>
              <a:spcAft>
                <a:spcPts val="0"/>
              </a:spcAft>
              <a:buClr>
                <a:srgbClr val="C3260C"/>
              </a:buClr>
              <a:buSzPts val="2340"/>
              <a:buFont typeface="Georgia"/>
              <a:buChar char="*"/>
              <a:defRPr b="0" i="0" sz="1800" u="none" cap="none" strike="noStrike">
                <a:solidFill>
                  <a:srgbClr val="3F3F3F"/>
                </a:solidFill>
                <a:latin typeface="Trebuchet MS"/>
                <a:ea typeface="Trebuchet MS"/>
                <a:cs typeface="Trebuchet MS"/>
                <a:sym typeface="Trebuchet MS"/>
              </a:defRPr>
            </a:lvl3pPr>
            <a:lvl4pPr indent="-360680" lvl="3" marL="1828800" marR="0" rtl="0" algn="l">
              <a:spcBef>
                <a:spcPts val="320"/>
              </a:spcBef>
              <a:spcAft>
                <a:spcPts val="0"/>
              </a:spcAft>
              <a:buClr>
                <a:srgbClr val="C3260C"/>
              </a:buClr>
              <a:buSzPts val="2080"/>
              <a:buFont typeface="Georgia"/>
              <a:buChar char="*"/>
              <a:defRPr b="0" i="0" sz="1600" u="none" cap="none" strike="noStrike">
                <a:solidFill>
                  <a:srgbClr val="3F3F3F"/>
                </a:solidFill>
                <a:latin typeface="Trebuchet MS"/>
                <a:ea typeface="Trebuchet MS"/>
                <a:cs typeface="Trebuchet MS"/>
                <a:sym typeface="Trebuchet MS"/>
              </a:defRPr>
            </a:lvl4pPr>
            <a:lvl5pPr indent="-344170" lvl="4" marL="22860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5pPr>
            <a:lvl6pPr indent="-344170" lvl="5" marL="27432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6pPr>
            <a:lvl7pPr indent="-344170" lvl="6" marL="32004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7pPr>
            <a:lvl8pPr indent="-344170" lvl="7" marL="36576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8pPr>
            <a:lvl9pPr indent="-344170" lvl="8" marL="4114800" marR="0" rtl="0" algn="l">
              <a:spcBef>
                <a:spcPts val="300"/>
              </a:spcBef>
              <a:spcAft>
                <a:spcPts val="30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9pPr>
          </a:lstStyle>
          <a:p/>
        </p:txBody>
      </p:sp>
      <p:sp>
        <p:nvSpPr>
          <p:cNvPr id="16" name="Google Shape;16;p1"/>
          <p:cNvSpPr txBox="1"/>
          <p:nvPr>
            <p:ph idx="10" type="dt"/>
          </p:nvPr>
        </p:nvSpPr>
        <p:spPr>
          <a:xfrm>
            <a:off x="6172200" y="6172200"/>
            <a:ext cx="2514600"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1" i="0" sz="1100" u="none" cap="none" strike="noStrike">
                <a:solidFill>
                  <a:srgbClr val="7F7F7F"/>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7" name="Google Shape;17;p1"/>
          <p:cNvSpPr txBox="1"/>
          <p:nvPr>
            <p:ph idx="11" type="ftr"/>
          </p:nvPr>
        </p:nvSpPr>
        <p:spPr>
          <a:xfrm>
            <a:off x="457199" y="6172200"/>
            <a:ext cx="3352801"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1" i="0" sz="1100" u="none" cap="none" strike="noStrike">
                <a:solidFill>
                  <a:srgbClr val="7F7F7F"/>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8" name="Google Shape;18;p1"/>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1" i="0" sz="1200" u="none" cap="none" strike="noStrike">
                <a:solidFill>
                  <a:srgbClr val="7F7F7F"/>
                </a:solidFill>
                <a:latin typeface="Trebuchet MS"/>
                <a:ea typeface="Trebuchet MS"/>
                <a:cs typeface="Trebuchet MS"/>
                <a:sym typeface="Trebuchet MS"/>
              </a:defRPr>
            </a:lvl1pPr>
            <a:lvl2pPr indent="0" lvl="1" marL="0" marR="0" rtl="0" algn="ctr">
              <a:spcBef>
                <a:spcPts val="0"/>
              </a:spcBef>
              <a:buNone/>
              <a:defRPr b="1" i="0" sz="1200" u="none" cap="none" strike="noStrike">
                <a:solidFill>
                  <a:srgbClr val="7F7F7F"/>
                </a:solidFill>
                <a:latin typeface="Trebuchet MS"/>
                <a:ea typeface="Trebuchet MS"/>
                <a:cs typeface="Trebuchet MS"/>
                <a:sym typeface="Trebuchet MS"/>
              </a:defRPr>
            </a:lvl2pPr>
            <a:lvl3pPr indent="0" lvl="2" marL="0" marR="0" rtl="0" algn="ctr">
              <a:spcBef>
                <a:spcPts val="0"/>
              </a:spcBef>
              <a:buNone/>
              <a:defRPr b="1" i="0" sz="1200" u="none" cap="none" strike="noStrike">
                <a:solidFill>
                  <a:srgbClr val="7F7F7F"/>
                </a:solidFill>
                <a:latin typeface="Trebuchet MS"/>
                <a:ea typeface="Trebuchet MS"/>
                <a:cs typeface="Trebuchet MS"/>
                <a:sym typeface="Trebuchet MS"/>
              </a:defRPr>
            </a:lvl3pPr>
            <a:lvl4pPr indent="0" lvl="3" marL="0" marR="0" rtl="0" algn="ctr">
              <a:spcBef>
                <a:spcPts val="0"/>
              </a:spcBef>
              <a:buNone/>
              <a:defRPr b="1" i="0" sz="1200" u="none" cap="none" strike="noStrike">
                <a:solidFill>
                  <a:srgbClr val="7F7F7F"/>
                </a:solidFill>
                <a:latin typeface="Trebuchet MS"/>
                <a:ea typeface="Trebuchet MS"/>
                <a:cs typeface="Trebuchet MS"/>
                <a:sym typeface="Trebuchet MS"/>
              </a:defRPr>
            </a:lvl4pPr>
            <a:lvl5pPr indent="0" lvl="4" marL="0" marR="0" rtl="0" algn="ctr">
              <a:spcBef>
                <a:spcPts val="0"/>
              </a:spcBef>
              <a:buNone/>
              <a:defRPr b="1" i="0" sz="1200" u="none" cap="none" strike="noStrike">
                <a:solidFill>
                  <a:srgbClr val="7F7F7F"/>
                </a:solidFill>
                <a:latin typeface="Trebuchet MS"/>
                <a:ea typeface="Trebuchet MS"/>
                <a:cs typeface="Trebuchet MS"/>
                <a:sym typeface="Trebuchet MS"/>
              </a:defRPr>
            </a:lvl5pPr>
            <a:lvl6pPr indent="0" lvl="5" marL="0" marR="0" rtl="0" algn="ctr">
              <a:spcBef>
                <a:spcPts val="0"/>
              </a:spcBef>
              <a:buNone/>
              <a:defRPr b="1" i="0" sz="1200" u="none" cap="none" strike="noStrike">
                <a:solidFill>
                  <a:srgbClr val="7F7F7F"/>
                </a:solidFill>
                <a:latin typeface="Trebuchet MS"/>
                <a:ea typeface="Trebuchet MS"/>
                <a:cs typeface="Trebuchet MS"/>
                <a:sym typeface="Trebuchet MS"/>
              </a:defRPr>
            </a:lvl6pPr>
            <a:lvl7pPr indent="0" lvl="6" marL="0" marR="0" rtl="0" algn="ctr">
              <a:spcBef>
                <a:spcPts val="0"/>
              </a:spcBef>
              <a:buNone/>
              <a:defRPr b="1" i="0" sz="1200" u="none" cap="none" strike="noStrike">
                <a:solidFill>
                  <a:srgbClr val="7F7F7F"/>
                </a:solidFill>
                <a:latin typeface="Trebuchet MS"/>
                <a:ea typeface="Trebuchet MS"/>
                <a:cs typeface="Trebuchet MS"/>
                <a:sym typeface="Trebuchet MS"/>
              </a:defRPr>
            </a:lvl7pPr>
            <a:lvl8pPr indent="0" lvl="7" marL="0" marR="0" rtl="0" algn="ctr">
              <a:spcBef>
                <a:spcPts val="0"/>
              </a:spcBef>
              <a:buNone/>
              <a:defRPr b="1" i="0" sz="1200" u="none" cap="none" strike="noStrike">
                <a:solidFill>
                  <a:srgbClr val="7F7F7F"/>
                </a:solidFill>
                <a:latin typeface="Trebuchet MS"/>
                <a:ea typeface="Trebuchet MS"/>
                <a:cs typeface="Trebuchet MS"/>
                <a:sym typeface="Trebuchet MS"/>
              </a:defRPr>
            </a:lvl8pPr>
            <a:lvl9pPr indent="0" lvl="8" marL="0" marR="0" rtl="0" algn="ctr">
              <a:spcBef>
                <a:spcPts val="0"/>
              </a:spcBef>
              <a:buNone/>
              <a:defRPr b="1" i="0" sz="1200" u="none" cap="none" strike="noStrike">
                <a:solidFill>
                  <a:srgbClr val="7F7F7F"/>
                </a:solidFill>
                <a:latin typeface="Trebuchet MS"/>
                <a:ea typeface="Trebuchet MS"/>
                <a:cs typeface="Trebuchet MS"/>
                <a:sym typeface="Trebuchet MS"/>
              </a:defRPr>
            </a:lvl9pPr>
          </a:lstStyle>
          <a:p>
            <a:pPr indent="0" lvl="0" marL="0" rtl="0" algn="ctr">
              <a:spcBef>
                <a:spcPts val="0"/>
              </a:spcBef>
              <a:spcAft>
                <a:spcPts val="0"/>
              </a:spcAft>
              <a:buNone/>
            </a:pPr>
            <a:fld id="{00000000-1234-1234-1234-123412341234}" type="slidenum">
              <a:rPr lang="zh-TW"/>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hyperlink" Target="http://www.moeaboe.gov.tw/InfoSys/ea/ISEaMain.aspx?PageId=ea_01"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jpg"/><Relationship Id="rId4" Type="http://schemas.openxmlformats.org/officeDocument/2006/relationships/hyperlink" Target="http://www.thenewslens.com/article/53035" TargetMode="External"/><Relationship Id="rId5" Type="http://schemas.openxmlformats.org/officeDocument/2006/relationships/hyperlink" Target="https://youtu.be/7_TXcm-qMHM" TargetMode="External"/><Relationship Id="rId6" Type="http://schemas.openxmlformats.org/officeDocument/2006/relationships/image" Target="../media/image5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hyperlink" Target="http://www.thenewslens.com/article/17637"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hyperlink" Target="http://www.thenewslens.com/article/17637"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hyperlink" Target="http://www.thenewslens.com/article/17637"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hyperlink" Target="http://www.thenewslens.com/article/17637"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www.thenewslens.com/article/17637" TargetMode="Externa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4.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10.jpg"/><Relationship Id="rId4" Type="http://schemas.openxmlformats.org/officeDocument/2006/relationships/hyperlink" Target="http://news.bjx.com.cn/html/20160526/736902.s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hyperlink" Target="http://www.youtube.com/watch?v=LI4J4xXEuw4" TargetMode="External"/><Relationship Id="rId4" Type="http://schemas.openxmlformats.org/officeDocument/2006/relationships/image" Target="../media/image55.jpg"/><Relationship Id="rId5" Type="http://schemas.openxmlformats.org/officeDocument/2006/relationships/image" Target="../media/image1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5.jpg"/><Relationship Id="rId4" Type="http://schemas.openxmlformats.org/officeDocument/2006/relationships/hyperlink" Target="http://www.cw.com.tw/article/article.action?id=5078544"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4.jpg"/><Relationship Id="rId4" Type="http://schemas.openxmlformats.org/officeDocument/2006/relationships/hyperlink" Target="http://technews.tw/2016/08/02/waterless-toilet-turns-waste-into-clean-water-and-power/"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hyperlink" Target="http://technews.tw/2016/08/02/waterless-toilet-turns-waste-into-clean-water-and-power/"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hyperlink" Target="http://energymonthly.tier.org.tw/outdatecontent.asp?ReportIssue=200805&amp;amp;Page=12"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hyperlink" Target="http://energymonthly.tier.org.tw/outdatecontent.asp?ReportIssue=200805&amp;amp;Page=12"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7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2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28.png"/><Relationship Id="rId4" Type="http://schemas.openxmlformats.org/officeDocument/2006/relationships/image" Target="../media/image22.jpg"/><Relationship Id="rId5" Type="http://schemas.openxmlformats.org/officeDocument/2006/relationships/hyperlink" Target="http://www.youtube.com/watch?v=t3qCwvrgd8w" TargetMode="External"/><Relationship Id="rId6" Type="http://schemas.openxmlformats.org/officeDocument/2006/relationships/image" Target="../media/image5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7.jpg"/><Relationship Id="rId4" Type="http://schemas.openxmlformats.org/officeDocument/2006/relationships/image" Target="../media/image19.jpg"/><Relationship Id="rId5" Type="http://schemas.openxmlformats.org/officeDocument/2006/relationships/image" Target="../media/image21.jpg"/><Relationship Id="rId6" Type="http://schemas.openxmlformats.org/officeDocument/2006/relationships/image" Target="../media/image18.jpg"/><Relationship Id="rId7" Type="http://schemas.openxmlformats.org/officeDocument/2006/relationships/hyperlink" Target="https://youtu.be/2MqGrF6JaOM" TargetMode="External"/><Relationship Id="rId8" Type="http://schemas.openxmlformats.org/officeDocument/2006/relationships/image" Target="../media/image5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hyperlink" Target="http://technews.tw/2014/06/17/recruiting-by-big-data-analysis/" TargetMode="External"/><Relationship Id="rId4" Type="http://schemas.openxmlformats.org/officeDocument/2006/relationships/hyperlink" Target="http://www.slideshare.net/laurentkinet/big-data-for-hr" TargetMode="External"/><Relationship Id="rId5" Type="http://schemas.openxmlformats.org/officeDocument/2006/relationships/image" Target="../media/image32.jpg"/><Relationship Id="rId6" Type="http://schemas.openxmlformats.org/officeDocument/2006/relationships/image" Target="../media/image25.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wiki.mbalib.com/zh-tw/%E7%BB%BF%E8%89%B2%E7%BB%8F%E6%B5%8E"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3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hyperlink" Target="https://youtu.be/Qe232PnC8xk" TargetMode="External"/><Relationship Id="rId4" Type="http://schemas.openxmlformats.org/officeDocument/2006/relationships/image" Target="../media/image23.jpg"/><Relationship Id="rId5" Type="http://schemas.openxmlformats.org/officeDocument/2006/relationships/image" Target="../media/image26.jpg"/><Relationship Id="rId6" Type="http://schemas.openxmlformats.org/officeDocument/2006/relationships/image" Target="../media/image27.jpg"/><Relationship Id="rId7" Type="http://schemas.openxmlformats.org/officeDocument/2006/relationships/image" Target="../media/image2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3.jpg"/><Relationship Id="rId4" Type="http://schemas.openxmlformats.org/officeDocument/2006/relationships/image" Target="../media/image3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35.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3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3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4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34.png"/><Relationship Id="rId4" Type="http://schemas.openxmlformats.org/officeDocument/2006/relationships/hyperlink" Target="http://www.youtube.com/watch?v=FkeLDPZ-v8g" TargetMode="External"/><Relationship Id="rId5" Type="http://schemas.openxmlformats.org/officeDocument/2006/relationships/image" Target="../media/image3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40.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43.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57.jpg"/><Relationship Id="rId4" Type="http://schemas.openxmlformats.org/officeDocument/2006/relationships/hyperlink" Target="http://www.mirror.co.uk/news/technology-science/ordered-breakfast-amazon-prime-nows-6597431" TargetMode="External"/><Relationship Id="rId5" Type="http://schemas.openxmlformats.org/officeDocument/2006/relationships/image" Target="../media/image37.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38.jpg"/><Relationship Id="rId4" Type="http://schemas.openxmlformats.org/officeDocument/2006/relationships/hyperlink" Target="https://youtu.be/5nCAlBYqX4E" TargetMode="External"/><Relationship Id="rId5" Type="http://schemas.openxmlformats.org/officeDocument/2006/relationships/image" Target="../media/image37.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49.jpg"/><Relationship Id="rId4" Type="http://schemas.openxmlformats.org/officeDocument/2006/relationships/hyperlink" Target="https://youtu.be/7H7grhAit24" TargetMode="External"/><Relationship Id="rId5" Type="http://schemas.openxmlformats.org/officeDocument/2006/relationships/image" Target="../media/image42.jpg"/><Relationship Id="rId6" Type="http://schemas.openxmlformats.org/officeDocument/2006/relationships/image" Target="../media/image50.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58.jpg"/><Relationship Id="rId4" Type="http://schemas.openxmlformats.org/officeDocument/2006/relationships/image" Target="../media/image46.jpg"/><Relationship Id="rId5" Type="http://schemas.openxmlformats.org/officeDocument/2006/relationships/image" Target="../media/image44.jpg"/><Relationship Id="rId6" Type="http://schemas.openxmlformats.org/officeDocument/2006/relationships/image" Target="../media/image54.jpg"/><Relationship Id="rId7" Type="http://schemas.openxmlformats.org/officeDocument/2006/relationships/hyperlink" Target="https://youtu.be/vWxb0BRE090" TargetMode="External"/><Relationship Id="rId8" Type="http://schemas.openxmlformats.org/officeDocument/2006/relationships/image" Target="../media/image48.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47.jpg"/><Relationship Id="rId4" Type="http://schemas.openxmlformats.org/officeDocument/2006/relationships/hyperlink" Target="http://www.youtube.com/watch?v=b_N_NHbC80E" TargetMode="External"/><Relationship Id="rId5" Type="http://schemas.openxmlformats.org/officeDocument/2006/relationships/image" Target="../media/image51.jpg"/><Relationship Id="rId6" Type="http://schemas.openxmlformats.org/officeDocument/2006/relationships/hyperlink" Target="http://wechat.kanfb.com/archive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0" Type="http://schemas.openxmlformats.org/officeDocument/2006/relationships/hyperlink" Target="https://youtu.be/LOp2jxDjZvM?t=5s" TargetMode="External"/><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66.jpg"/><Relationship Id="rId4" Type="http://schemas.openxmlformats.org/officeDocument/2006/relationships/image" Target="../media/image56.jpg"/><Relationship Id="rId9" Type="http://schemas.openxmlformats.org/officeDocument/2006/relationships/hyperlink" Target="http://www.youtube.com/watch?v=2pF4K8JjOoI" TargetMode="External"/><Relationship Id="rId5" Type="http://schemas.openxmlformats.org/officeDocument/2006/relationships/image" Target="../media/image52.jpg"/><Relationship Id="rId6" Type="http://schemas.openxmlformats.org/officeDocument/2006/relationships/image" Target="../media/image61.jpg"/><Relationship Id="rId7" Type="http://schemas.openxmlformats.org/officeDocument/2006/relationships/hyperlink" Target="http://www.youtube.com/watch?v=pAyMDW2we1s&amp;feature=youtu.be&amp;t=2m54s" TargetMode="External"/><Relationship Id="rId8" Type="http://schemas.openxmlformats.org/officeDocument/2006/relationships/image" Target="../media/image7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59.jpg"/><Relationship Id="rId4" Type="http://schemas.openxmlformats.org/officeDocument/2006/relationships/image" Target="../media/image65.jpg"/><Relationship Id="rId5" Type="http://schemas.openxmlformats.org/officeDocument/2006/relationships/image" Target="../media/image64.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60.jpg"/><Relationship Id="rId4" Type="http://schemas.openxmlformats.org/officeDocument/2006/relationships/image" Target="../media/image82.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69.jpg"/><Relationship Id="rId4" Type="http://schemas.openxmlformats.org/officeDocument/2006/relationships/image" Target="../media/image67.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hyperlink" Target="http://www.youtube.com/watch?v=NrmMk1Myrxc" TargetMode="External"/><Relationship Id="rId4" Type="http://schemas.openxmlformats.org/officeDocument/2006/relationships/image" Target="../media/image33.png"/><Relationship Id="rId5" Type="http://schemas.openxmlformats.org/officeDocument/2006/relationships/image" Target="../media/image71.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73.png"/><Relationship Id="rId4" Type="http://schemas.openxmlformats.org/officeDocument/2006/relationships/image" Target="../media/image68.jpg"/><Relationship Id="rId5" Type="http://schemas.openxmlformats.org/officeDocument/2006/relationships/image" Target="../media/image6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1" Type="http://schemas.openxmlformats.org/officeDocument/2006/relationships/image" Target="../media/image33.png"/><Relationship Id="rId10" Type="http://schemas.openxmlformats.org/officeDocument/2006/relationships/hyperlink" Target="https://www.facebook.com/presslogic.techstart/videos/689134717909124/" TargetMode="External"/><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74.jpg"/><Relationship Id="rId4" Type="http://schemas.openxmlformats.org/officeDocument/2006/relationships/image" Target="../media/image78.png"/><Relationship Id="rId9" Type="http://schemas.openxmlformats.org/officeDocument/2006/relationships/image" Target="../media/image75.jpg"/><Relationship Id="rId5" Type="http://schemas.openxmlformats.org/officeDocument/2006/relationships/image" Target="../media/image83.png"/><Relationship Id="rId6" Type="http://schemas.openxmlformats.org/officeDocument/2006/relationships/image" Target="../media/image63.png"/><Relationship Id="rId7" Type="http://schemas.openxmlformats.org/officeDocument/2006/relationships/image" Target="../media/image72.jpg"/><Relationship Id="rId8" Type="http://schemas.openxmlformats.org/officeDocument/2006/relationships/image" Target="../media/image84.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81.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2.xml"/><Relationship Id="rId3" Type="http://schemas.openxmlformats.org/officeDocument/2006/relationships/image" Target="../media/image85.png"/><Relationship Id="rId4" Type="http://schemas.openxmlformats.org/officeDocument/2006/relationships/image" Target="../media/image80.png"/><Relationship Id="rId5" Type="http://schemas.openxmlformats.org/officeDocument/2006/relationships/image" Target="../media/image8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79.png"/><Relationship Id="rId4"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15"/>
          <p:cNvSpPr txBox="1"/>
          <p:nvPr>
            <p:ph idx="1" type="subTitle"/>
          </p:nvPr>
        </p:nvSpPr>
        <p:spPr>
          <a:xfrm>
            <a:off x="1471352" y="3202935"/>
            <a:ext cx="6068291" cy="1096899"/>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SzPts val="2860"/>
              <a:buNone/>
            </a:pPr>
            <a:r>
              <a:rPr lang="zh-TW">
                <a:solidFill>
                  <a:srgbClr val="3F3F3F"/>
                </a:solidFill>
              </a:rPr>
              <a:t>許志義 </a:t>
            </a:r>
            <a:endParaRPr>
              <a:solidFill>
                <a:srgbClr val="3F3F3F"/>
              </a:solidFill>
            </a:endParaRPr>
          </a:p>
          <a:p>
            <a:pPr indent="0" lvl="0" marL="0" rtl="0" algn="ctr">
              <a:spcBef>
                <a:spcPts val="740"/>
              </a:spcBef>
              <a:spcAft>
                <a:spcPts val="0"/>
              </a:spcAft>
              <a:buSzPts val="2860"/>
              <a:buNone/>
            </a:pPr>
            <a:r>
              <a:rPr lang="zh-TW">
                <a:solidFill>
                  <a:srgbClr val="3F3F3F"/>
                </a:solidFill>
              </a:rPr>
              <a:t>中興大學資訊管理學系</a:t>
            </a:r>
            <a:endParaRPr/>
          </a:p>
          <a:p>
            <a:pPr indent="0" lvl="0" marL="0" rtl="0" algn="ctr">
              <a:spcBef>
                <a:spcPts val="740"/>
              </a:spcBef>
              <a:spcAft>
                <a:spcPts val="0"/>
              </a:spcAft>
              <a:buSzPts val="2860"/>
              <a:buNone/>
            </a:pPr>
            <a:r>
              <a:rPr lang="zh-TW">
                <a:solidFill>
                  <a:srgbClr val="3F3F3F"/>
                </a:solidFill>
              </a:rPr>
              <a:t>應用經濟學系合聘教授兼產業發展研究中心主任</a:t>
            </a:r>
            <a:endParaRPr/>
          </a:p>
          <a:p>
            <a:pPr indent="0" lvl="0" marL="0" rtl="0" algn="ctr">
              <a:spcBef>
                <a:spcPts val="740"/>
              </a:spcBef>
              <a:spcAft>
                <a:spcPts val="0"/>
              </a:spcAft>
              <a:buSzPts val="2860"/>
              <a:buNone/>
            </a:pPr>
            <a:r>
              <a:rPr lang="zh-TW">
                <a:solidFill>
                  <a:srgbClr val="3F3F3F"/>
                </a:solidFill>
              </a:rPr>
              <a:t>106年3月20日</a:t>
            </a:r>
            <a:endParaRPr/>
          </a:p>
          <a:p>
            <a:pPr indent="0" lvl="0" marL="0" rtl="0" algn="l">
              <a:spcBef>
                <a:spcPts val="740"/>
              </a:spcBef>
              <a:spcAft>
                <a:spcPts val="0"/>
              </a:spcAft>
              <a:buSzPts val="2860"/>
              <a:buNone/>
            </a:pPr>
            <a:r>
              <a:t/>
            </a:r>
            <a:endParaRPr/>
          </a:p>
        </p:txBody>
      </p:sp>
      <p:sp>
        <p:nvSpPr>
          <p:cNvPr id="114" name="Google Shape;114;p15"/>
          <p:cNvSpPr txBox="1"/>
          <p:nvPr>
            <p:ph type="ctrTitle"/>
          </p:nvPr>
        </p:nvSpPr>
        <p:spPr>
          <a:xfrm>
            <a:off x="822958" y="1739516"/>
            <a:ext cx="7198823" cy="1646302"/>
          </a:xfrm>
          <a:prstGeom prst="rect">
            <a:avLst/>
          </a:prstGeom>
          <a:noFill/>
          <a:ln>
            <a:noFill/>
          </a:ln>
        </p:spPr>
        <p:txBody>
          <a:bodyPr anchorCtr="0" anchor="t" bIns="45700" lIns="91425" spcFirstLastPara="1" rIns="91425" wrap="square" tIns="45700">
            <a:noAutofit/>
          </a:bodyPr>
          <a:lstStyle/>
          <a:p>
            <a:pPr indent="-457200" lvl="0" marL="640080" rtl="0" algn="l">
              <a:spcBef>
                <a:spcPts val="0"/>
              </a:spcBef>
              <a:spcAft>
                <a:spcPts val="0"/>
              </a:spcAft>
              <a:buSzPts val="6912"/>
              <a:buChar char="*"/>
            </a:pPr>
            <a:r>
              <a:rPr lang="zh-TW"/>
              <a:t>綠色經濟與產業發展</a:t>
            </a:r>
            <a:br>
              <a:rPr lang="zh-TW"/>
            </a:b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24"/>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91" name="Google Shape;191;p24"/>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73888" lvl="0" marL="320040" rtl="0" algn="l">
              <a:spcBef>
                <a:spcPts val="0"/>
              </a:spcBef>
              <a:spcAft>
                <a:spcPts val="0"/>
              </a:spcAft>
              <a:buSzPts val="5888"/>
              <a:buChar char="*"/>
            </a:pPr>
            <a:r>
              <a:rPr lang="zh-TW"/>
              <a:t>GDP的限制</a:t>
            </a:r>
            <a:endParaRPr/>
          </a:p>
        </p:txBody>
      </p:sp>
      <p:sp>
        <p:nvSpPr>
          <p:cNvPr id="192" name="Google Shape;192;p24"/>
          <p:cNvSpPr txBox="1"/>
          <p:nvPr>
            <p:ph idx="1" type="body"/>
          </p:nvPr>
        </p:nvSpPr>
        <p:spPr>
          <a:xfrm>
            <a:off x="395536" y="1340768"/>
            <a:ext cx="8291264" cy="4785395"/>
          </a:xfrm>
          <a:prstGeom prst="rect">
            <a:avLst/>
          </a:prstGeom>
          <a:noFill/>
          <a:ln>
            <a:noFill/>
          </a:ln>
        </p:spPr>
        <p:txBody>
          <a:bodyPr anchorCtr="0" anchor="t" bIns="45700" lIns="91425" spcFirstLastPara="1" rIns="91425" wrap="square" tIns="45700">
            <a:noAutofit/>
          </a:bodyPr>
          <a:lstStyle/>
          <a:p>
            <a:pPr indent="-231140" lvl="0" marL="228600" rtl="0" algn="l">
              <a:spcBef>
                <a:spcPts val="0"/>
              </a:spcBef>
              <a:spcAft>
                <a:spcPts val="0"/>
              </a:spcAft>
              <a:buSzPts val="3640"/>
              <a:buChar char="*"/>
            </a:pPr>
            <a:r>
              <a:rPr lang="zh-TW" sz="2800"/>
              <a:t>雖然GDP有許多限制，無法充分反應人類活動對環境的影響，但在可見的未來，GDP仍將是反應經發展情形的重要指標，但世界各地試圖”綠化”GDP的想法，顯示</a:t>
            </a:r>
            <a:r>
              <a:rPr lang="zh-TW" sz="2800">
                <a:solidFill>
                  <a:srgbClr val="FF0000"/>
                </a:solidFill>
              </a:rPr>
              <a:t>人們逐漸重視關懷生態</a:t>
            </a:r>
            <a:r>
              <a:rPr lang="zh-TW" sz="2800"/>
              <a:t>。</a:t>
            </a:r>
            <a:endParaRPr sz="2800"/>
          </a:p>
          <a:p>
            <a:pPr indent="-182880" lvl="0" marL="228600" rtl="0" algn="l">
              <a:spcBef>
                <a:spcPts val="860"/>
              </a:spcBef>
              <a:spcAft>
                <a:spcPts val="0"/>
              </a:spcAft>
              <a:buSzPts val="3640"/>
              <a:buNone/>
            </a:pPr>
            <a:r>
              <a:t/>
            </a:r>
            <a:endParaRPr sz="2800"/>
          </a:p>
          <a:p>
            <a:pPr indent="-231140" lvl="0" marL="228600" rtl="0" algn="l">
              <a:spcBef>
                <a:spcPts val="860"/>
              </a:spcBef>
              <a:spcAft>
                <a:spcPts val="0"/>
              </a:spcAft>
              <a:buSzPts val="3640"/>
              <a:buChar char="*"/>
            </a:pPr>
            <a:r>
              <a:rPr lang="zh-TW" sz="2800"/>
              <a:t>各種相關指標(例如永續發展指標、聯合國開發計畫署(UNDP)</a:t>
            </a:r>
            <a:r>
              <a:rPr lang="zh-TW" sz="2800">
                <a:solidFill>
                  <a:srgbClr val="FF0000"/>
                </a:solidFill>
              </a:rPr>
              <a:t>『人類發展指標(HDI)』</a:t>
            </a:r>
            <a:r>
              <a:rPr lang="zh-TW" sz="2800"/>
              <a:t>、耶魯大學及哥倫比亞大學</a:t>
            </a:r>
            <a:r>
              <a:rPr lang="zh-TW" sz="2800">
                <a:solidFill>
                  <a:srgbClr val="FF0000"/>
                </a:solidFill>
              </a:rPr>
              <a:t>『環境績效指標(EPI)』</a:t>
            </a:r>
            <a:r>
              <a:rPr lang="zh-TW" sz="2800"/>
              <a:t>也有助於更全面地觀察人和環境永續發展的可能。</a:t>
            </a:r>
            <a:endParaRPr sz="2800"/>
          </a:p>
        </p:txBody>
      </p:sp>
      <p:sp>
        <p:nvSpPr>
          <p:cNvPr id="193" name="Google Shape;193;p24"/>
          <p:cNvSpPr/>
          <p:nvPr/>
        </p:nvSpPr>
        <p:spPr>
          <a:xfrm>
            <a:off x="0" y="6027003"/>
            <a:ext cx="9144000" cy="55399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1600">
                <a:solidFill>
                  <a:schemeClr val="dk1"/>
                </a:solidFill>
                <a:latin typeface="Trebuchet MS"/>
                <a:ea typeface="Trebuchet MS"/>
                <a:cs typeface="Trebuchet MS"/>
                <a:sym typeface="Trebuchet MS"/>
              </a:rPr>
              <a:t>參考資料：</a:t>
            </a:r>
            <a:r>
              <a:rPr lang="zh-TW" sz="1400">
                <a:solidFill>
                  <a:schemeClr val="dk1"/>
                </a:solidFill>
                <a:latin typeface="Trebuchet MS"/>
                <a:ea typeface="Trebuchet MS"/>
                <a:cs typeface="Trebuchet MS"/>
                <a:sym typeface="Trebuchet MS"/>
              </a:rPr>
              <a:t>Berkshire Encyclopedia of Sustainability ,Vol. II- The Business of Sustainability .</a:t>
            </a:r>
            <a:endParaRPr/>
          </a:p>
          <a:p>
            <a:pPr indent="0" lvl="0" marL="0" marR="0" rtl="0" algn="l">
              <a:spcBef>
                <a:spcPts val="0"/>
              </a:spcBef>
              <a:spcAft>
                <a:spcPts val="0"/>
              </a:spcAft>
              <a:buNone/>
            </a:pPr>
            <a:r>
              <a:rPr lang="zh-TW" sz="1400">
                <a:solidFill>
                  <a:schemeClr val="dk1"/>
                </a:solidFill>
                <a:latin typeface="Trebuchet MS"/>
                <a:ea typeface="Trebuchet MS"/>
                <a:cs typeface="Trebuchet MS"/>
                <a:sym typeface="Trebuchet MS"/>
              </a:rPr>
              <a:t>                     Berkshire Publishing Great Barrington, pp. 248-250. </a:t>
            </a:r>
            <a:endParaRPr sz="1400">
              <a:solidFill>
                <a:schemeClr val="dk1"/>
              </a:solidFill>
              <a:latin typeface="Trebuchet MS"/>
              <a:ea typeface="Trebuchet MS"/>
              <a:cs typeface="Trebuchet MS"/>
              <a:sym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25"/>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99" name="Google Shape;199;p25"/>
          <p:cNvSpPr txBox="1"/>
          <p:nvPr>
            <p:ph type="title"/>
          </p:nvPr>
        </p:nvSpPr>
        <p:spPr>
          <a:xfrm>
            <a:off x="467544" y="0"/>
            <a:ext cx="8229600" cy="1143000"/>
          </a:xfrm>
          <a:prstGeom prst="rect">
            <a:avLst/>
          </a:prstGeom>
          <a:noFill/>
          <a:ln>
            <a:noFill/>
          </a:ln>
        </p:spPr>
        <p:txBody>
          <a:bodyPr anchorCtr="0" anchor="t" bIns="45700" lIns="91425" spcFirstLastPara="1" rIns="91425" wrap="square" tIns="45700">
            <a:noAutofit/>
          </a:bodyPr>
          <a:lstStyle/>
          <a:p>
            <a:pPr indent="-373888" lvl="0" marL="320040" rtl="0" algn="l">
              <a:spcBef>
                <a:spcPts val="0"/>
              </a:spcBef>
              <a:spcAft>
                <a:spcPts val="0"/>
              </a:spcAft>
              <a:buSzPts val="5888"/>
              <a:buChar char="*"/>
            </a:pPr>
            <a:r>
              <a:rPr lang="zh-TW"/>
              <a:t>綠色GDP與永續發展</a:t>
            </a:r>
            <a:endParaRPr/>
          </a:p>
        </p:txBody>
      </p:sp>
      <p:sp>
        <p:nvSpPr>
          <p:cNvPr id="200" name="Google Shape;200;p25"/>
          <p:cNvSpPr txBox="1"/>
          <p:nvPr>
            <p:ph idx="1" type="body"/>
          </p:nvPr>
        </p:nvSpPr>
        <p:spPr>
          <a:xfrm>
            <a:off x="203887" y="1324643"/>
            <a:ext cx="7885670" cy="4730167"/>
          </a:xfrm>
          <a:prstGeom prst="rect">
            <a:avLst/>
          </a:prstGeom>
          <a:noFill/>
          <a:ln>
            <a:noFill/>
          </a:ln>
        </p:spPr>
        <p:txBody>
          <a:bodyPr anchorCtr="0" anchor="t" bIns="45700" lIns="91425" spcFirstLastPara="1" rIns="91425" wrap="square" tIns="45700">
            <a:noAutofit/>
          </a:bodyPr>
          <a:lstStyle/>
          <a:p>
            <a:pPr indent="0" lvl="0" marL="228600" rtl="0" algn="l">
              <a:spcBef>
                <a:spcPts val="0"/>
              </a:spcBef>
              <a:spcAft>
                <a:spcPts val="0"/>
              </a:spcAft>
              <a:buSzPts val="2860"/>
              <a:buNone/>
            </a:pPr>
            <a:r>
              <a:t/>
            </a:r>
            <a:endParaRPr/>
          </a:p>
        </p:txBody>
      </p:sp>
      <p:sp>
        <p:nvSpPr>
          <p:cNvPr id="201" name="Google Shape;201;p25"/>
          <p:cNvSpPr txBox="1"/>
          <p:nvPr/>
        </p:nvSpPr>
        <p:spPr>
          <a:xfrm>
            <a:off x="251520" y="6309320"/>
            <a:ext cx="8496944"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1200">
                <a:solidFill>
                  <a:schemeClr val="dk1"/>
                </a:solidFill>
                <a:latin typeface="Trebuchet MS"/>
                <a:ea typeface="Trebuchet MS"/>
                <a:cs typeface="Trebuchet MS"/>
                <a:sym typeface="Trebuchet MS"/>
              </a:rPr>
              <a:t>資料來源：新世紀國家建設計畫民國90年至民國93年暨民國100年展望，經建會(2004)。</a:t>
            </a:r>
            <a:endParaRPr sz="12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zh-TW" sz="1200">
                <a:solidFill>
                  <a:schemeClr val="dk1"/>
                </a:solidFill>
                <a:latin typeface="Trebuchet MS"/>
                <a:ea typeface="Trebuchet MS"/>
                <a:cs typeface="Trebuchet MS"/>
                <a:sym typeface="Trebuchet MS"/>
              </a:rPr>
              <a:t>註：根據聯合國『World Culture Report 2000』：金色GDP係衡量文化活動及人文價值對國民福利的效益。</a:t>
            </a:r>
            <a:endParaRPr sz="1200">
              <a:solidFill>
                <a:schemeClr val="dk1"/>
              </a:solidFill>
              <a:latin typeface="Trebuchet MS"/>
              <a:ea typeface="Trebuchet MS"/>
              <a:cs typeface="Trebuchet MS"/>
              <a:sym typeface="Trebuchet MS"/>
            </a:endParaRPr>
          </a:p>
        </p:txBody>
      </p:sp>
      <p:cxnSp>
        <p:nvCxnSpPr>
          <p:cNvPr id="202" name="Google Shape;202;p25"/>
          <p:cNvCxnSpPr/>
          <p:nvPr/>
        </p:nvCxnSpPr>
        <p:spPr>
          <a:xfrm>
            <a:off x="755576" y="5733256"/>
            <a:ext cx="8064896" cy="0"/>
          </a:xfrm>
          <a:prstGeom prst="straightConnector1">
            <a:avLst/>
          </a:prstGeom>
          <a:noFill/>
          <a:ln cap="flat" cmpd="sng" w="25400">
            <a:solidFill>
              <a:srgbClr val="7030A0"/>
            </a:solidFill>
            <a:prstDash val="solid"/>
            <a:round/>
            <a:headEnd len="sm" w="sm" type="none"/>
            <a:tailEnd len="sm" w="sm" type="none"/>
          </a:ln>
        </p:spPr>
      </p:cxnSp>
      <p:cxnSp>
        <p:nvCxnSpPr>
          <p:cNvPr id="203" name="Google Shape;203;p25"/>
          <p:cNvCxnSpPr/>
          <p:nvPr/>
        </p:nvCxnSpPr>
        <p:spPr>
          <a:xfrm rot="5400000">
            <a:off x="-1260648" y="3717032"/>
            <a:ext cx="4032448" cy="0"/>
          </a:xfrm>
          <a:prstGeom prst="straightConnector1">
            <a:avLst/>
          </a:prstGeom>
          <a:noFill/>
          <a:ln cap="flat" cmpd="sng" w="25400">
            <a:solidFill>
              <a:srgbClr val="7030A0"/>
            </a:solidFill>
            <a:prstDash val="solid"/>
            <a:round/>
            <a:headEnd len="sm" w="sm" type="none"/>
            <a:tailEnd len="sm" w="sm" type="none"/>
          </a:ln>
        </p:spPr>
      </p:cxnSp>
      <p:sp>
        <p:nvSpPr>
          <p:cNvPr id="204" name="Google Shape;204;p25"/>
          <p:cNvSpPr txBox="1"/>
          <p:nvPr/>
        </p:nvSpPr>
        <p:spPr>
          <a:xfrm rot="5400000">
            <a:off x="-735396" y="2946140"/>
            <a:ext cx="2376264"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1800">
                <a:solidFill>
                  <a:schemeClr val="dk1"/>
                </a:solidFill>
                <a:latin typeface="Trebuchet MS"/>
                <a:ea typeface="Trebuchet MS"/>
                <a:cs typeface="Trebuchet MS"/>
                <a:sym typeface="Trebuchet MS"/>
              </a:rPr>
              <a:t>資源整合運用</a:t>
            </a:r>
            <a:endParaRPr sz="1800">
              <a:solidFill>
                <a:schemeClr val="dk1"/>
              </a:solidFill>
              <a:latin typeface="Trebuchet MS"/>
              <a:ea typeface="Trebuchet MS"/>
              <a:cs typeface="Trebuchet MS"/>
              <a:sym typeface="Trebuchet MS"/>
            </a:endParaRPr>
          </a:p>
        </p:txBody>
      </p:sp>
      <p:sp>
        <p:nvSpPr>
          <p:cNvPr id="205" name="Google Shape;205;p25"/>
          <p:cNvSpPr/>
          <p:nvPr/>
        </p:nvSpPr>
        <p:spPr>
          <a:xfrm>
            <a:off x="971600" y="1988840"/>
            <a:ext cx="2016224" cy="864096"/>
          </a:xfrm>
          <a:prstGeom prst="rect">
            <a:avLst/>
          </a:prstGeom>
          <a:gradFill>
            <a:gsLst>
              <a:gs pos="0">
                <a:srgbClr val="FFB0AC"/>
              </a:gs>
              <a:gs pos="28000">
                <a:srgbClr val="FFB0AC"/>
              </a:gs>
              <a:gs pos="100000">
                <a:srgbClr val="F17570"/>
              </a:gs>
            </a:gsLst>
            <a:lin ang="5400000" scaled="0"/>
          </a:gradFill>
          <a:ln cap="flat" cmpd="sng" w="9525">
            <a:solidFill>
              <a:schemeClr val="accent6"/>
            </a:solidFill>
            <a:prstDash val="solid"/>
            <a:round/>
            <a:headEnd len="sm" w="sm" type="none"/>
            <a:tailEnd len="sm" w="sm" type="none"/>
          </a:ln>
          <a:effectLst>
            <a:outerShdw blurRad="63500" sx="98000" rotWithShape="0" dir="5400000" dist="50800" sy="980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zh-TW" sz="1800">
                <a:solidFill>
                  <a:schemeClr val="dk1"/>
                </a:solidFill>
                <a:latin typeface="Trebuchet MS"/>
                <a:ea typeface="Trebuchet MS"/>
                <a:cs typeface="Trebuchet MS"/>
                <a:sym typeface="Trebuchet MS"/>
              </a:rPr>
              <a:t>潛在GDP</a:t>
            </a:r>
            <a:endParaRPr/>
          </a:p>
          <a:p>
            <a:pPr indent="0" lvl="0" marL="0" marR="0" rtl="0" algn="ctr">
              <a:spcBef>
                <a:spcPts val="0"/>
              </a:spcBef>
              <a:spcAft>
                <a:spcPts val="0"/>
              </a:spcAft>
              <a:buNone/>
            </a:pPr>
            <a:r>
              <a:rPr lang="zh-TW" sz="1800">
                <a:solidFill>
                  <a:schemeClr val="dk1"/>
                </a:solidFill>
                <a:latin typeface="Trebuchet MS"/>
                <a:ea typeface="Trebuchet MS"/>
                <a:cs typeface="Trebuchet MS"/>
                <a:sym typeface="Trebuchet MS"/>
              </a:rPr>
              <a:t>(Potential GDP)</a:t>
            </a:r>
            <a:endParaRPr sz="1800">
              <a:solidFill>
                <a:schemeClr val="dk1"/>
              </a:solidFill>
              <a:latin typeface="Trebuchet MS"/>
              <a:ea typeface="Trebuchet MS"/>
              <a:cs typeface="Trebuchet MS"/>
              <a:sym typeface="Trebuchet MS"/>
            </a:endParaRPr>
          </a:p>
        </p:txBody>
      </p:sp>
      <p:cxnSp>
        <p:nvCxnSpPr>
          <p:cNvPr id="206" name="Google Shape;206;p25"/>
          <p:cNvCxnSpPr/>
          <p:nvPr/>
        </p:nvCxnSpPr>
        <p:spPr>
          <a:xfrm rot="5400000">
            <a:off x="1476450" y="3356198"/>
            <a:ext cx="1008112" cy="1588"/>
          </a:xfrm>
          <a:prstGeom prst="straightConnector1">
            <a:avLst/>
          </a:prstGeom>
          <a:noFill/>
          <a:ln cap="flat" cmpd="sng" w="25400">
            <a:solidFill>
              <a:schemeClr val="dk1"/>
            </a:solidFill>
            <a:prstDash val="solid"/>
            <a:round/>
            <a:headEnd len="med" w="med" type="stealth"/>
            <a:tailEnd len="med" w="med" type="stealth"/>
          </a:ln>
        </p:spPr>
      </p:cxnSp>
      <p:sp>
        <p:nvSpPr>
          <p:cNvPr id="207" name="Google Shape;207;p25"/>
          <p:cNvSpPr/>
          <p:nvPr/>
        </p:nvSpPr>
        <p:spPr>
          <a:xfrm>
            <a:off x="1475656" y="3861048"/>
            <a:ext cx="1008112" cy="504056"/>
          </a:xfrm>
          <a:prstGeom prst="rect">
            <a:avLst/>
          </a:prstGeom>
          <a:gradFill>
            <a:gsLst>
              <a:gs pos="0">
                <a:srgbClr val="F03516"/>
              </a:gs>
              <a:gs pos="100000">
                <a:srgbClr val="B31F05"/>
              </a:gs>
            </a:gsLst>
            <a:lin ang="5400000" scaled="0"/>
          </a:gradFill>
          <a:ln cap="flat" cmpd="sng" w="9525">
            <a:solidFill>
              <a:schemeClr val="accent6"/>
            </a:solidFill>
            <a:prstDash val="solid"/>
            <a:round/>
            <a:headEnd len="sm" w="sm" type="none"/>
            <a:tailEnd len="sm" w="sm" type="none"/>
          </a:ln>
          <a:effectLst>
            <a:outerShdw blurRad="40005" rotWithShape="0" dir="5400000" dist="22984">
              <a:srgbClr val="000000">
                <a:alpha val="4470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a:p>
            <a:pPr indent="0" lvl="0" marL="0" marR="0" rtl="0" algn="ctr">
              <a:spcBef>
                <a:spcPts val="0"/>
              </a:spcBef>
              <a:spcAft>
                <a:spcPts val="0"/>
              </a:spcAft>
              <a:buNone/>
            </a:pPr>
            <a:r>
              <a:rPr lang="zh-TW" sz="1800">
                <a:solidFill>
                  <a:schemeClr val="lt1"/>
                </a:solidFill>
                <a:latin typeface="Trebuchet MS"/>
                <a:ea typeface="Trebuchet MS"/>
                <a:cs typeface="Trebuchet MS"/>
                <a:sym typeface="Trebuchet MS"/>
              </a:rPr>
              <a:t>GDP</a:t>
            </a:r>
            <a:endParaRPr/>
          </a:p>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cxnSp>
        <p:nvCxnSpPr>
          <p:cNvPr id="208" name="Google Shape;208;p25"/>
          <p:cNvCxnSpPr/>
          <p:nvPr/>
        </p:nvCxnSpPr>
        <p:spPr>
          <a:xfrm>
            <a:off x="2483768" y="4365104"/>
            <a:ext cx="5760640" cy="0"/>
          </a:xfrm>
          <a:prstGeom prst="straightConnector1">
            <a:avLst/>
          </a:prstGeom>
          <a:noFill/>
          <a:ln cap="flat" cmpd="sng" w="25400">
            <a:solidFill>
              <a:srgbClr val="7030A0"/>
            </a:solidFill>
            <a:prstDash val="dash"/>
            <a:round/>
            <a:headEnd len="sm" w="sm" type="none"/>
            <a:tailEnd len="sm" w="sm" type="none"/>
          </a:ln>
        </p:spPr>
      </p:cxnSp>
      <p:sp>
        <p:nvSpPr>
          <p:cNvPr id="209" name="Google Shape;209;p25"/>
          <p:cNvSpPr/>
          <p:nvPr/>
        </p:nvSpPr>
        <p:spPr>
          <a:xfrm>
            <a:off x="1043608" y="5373216"/>
            <a:ext cx="1440160" cy="792088"/>
          </a:xfrm>
          <a:prstGeom prst="roundRect">
            <a:avLst>
              <a:gd fmla="val 16667" name="adj"/>
            </a:avLst>
          </a:prstGeom>
          <a:gradFill>
            <a:gsLst>
              <a:gs pos="0">
                <a:srgbClr val="FFB0AC"/>
              </a:gs>
              <a:gs pos="28000">
                <a:srgbClr val="FFB0AC"/>
              </a:gs>
              <a:gs pos="100000">
                <a:srgbClr val="F17570"/>
              </a:gs>
            </a:gsLst>
            <a:lin ang="5400000" scaled="0"/>
          </a:gradFill>
          <a:ln cap="flat" cmpd="sng" w="28575">
            <a:solidFill>
              <a:schemeClr val="accent6"/>
            </a:solidFill>
            <a:prstDash val="solid"/>
            <a:round/>
            <a:headEnd len="sm" w="sm" type="none"/>
            <a:tailEnd len="sm" w="sm" type="none"/>
          </a:ln>
          <a:effectLst>
            <a:outerShdw blurRad="63500" sx="98000" rotWithShape="0" dir="5400000" dist="50800" sy="980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zh-TW" sz="1800">
                <a:solidFill>
                  <a:schemeClr val="dk1"/>
                </a:solidFill>
                <a:latin typeface="Trebuchet MS"/>
                <a:ea typeface="Trebuchet MS"/>
                <a:cs typeface="Trebuchet MS"/>
                <a:sym typeface="Trebuchet MS"/>
              </a:rPr>
              <a:t>實物資本</a:t>
            </a:r>
            <a:endParaRPr sz="1800">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rPr lang="zh-TW" sz="1800">
                <a:solidFill>
                  <a:schemeClr val="dk1"/>
                </a:solidFill>
                <a:latin typeface="Trebuchet MS"/>
                <a:ea typeface="Trebuchet MS"/>
                <a:cs typeface="Trebuchet MS"/>
                <a:sym typeface="Trebuchet MS"/>
              </a:rPr>
              <a:t>人力資本</a:t>
            </a:r>
            <a:endParaRPr sz="1800">
              <a:solidFill>
                <a:schemeClr val="dk1"/>
              </a:solidFill>
              <a:latin typeface="Trebuchet MS"/>
              <a:ea typeface="Trebuchet MS"/>
              <a:cs typeface="Trebuchet MS"/>
              <a:sym typeface="Trebuchet MS"/>
            </a:endParaRPr>
          </a:p>
        </p:txBody>
      </p:sp>
      <p:sp>
        <p:nvSpPr>
          <p:cNvPr id="210" name="Google Shape;210;p25"/>
          <p:cNvSpPr/>
          <p:nvPr/>
        </p:nvSpPr>
        <p:spPr>
          <a:xfrm>
            <a:off x="2627784" y="5517232"/>
            <a:ext cx="504056" cy="432048"/>
          </a:xfrm>
          <a:prstGeom prst="ellipse">
            <a:avLst/>
          </a:prstGeom>
          <a:solidFill>
            <a:srgbClr val="FF9933"/>
          </a:solidFill>
          <a:ln cap="flat" cmpd="sng" w="15875">
            <a:solidFill>
              <a:srgbClr val="FF99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TW" sz="2400">
                <a:solidFill>
                  <a:schemeClr val="dk1"/>
                </a:solidFill>
                <a:latin typeface="Trebuchet MS"/>
                <a:ea typeface="Trebuchet MS"/>
                <a:cs typeface="Trebuchet MS"/>
                <a:sym typeface="Trebuchet MS"/>
              </a:rPr>
              <a:t>＋</a:t>
            </a:r>
            <a:endParaRPr sz="2400">
              <a:solidFill>
                <a:schemeClr val="dk1"/>
              </a:solidFill>
              <a:latin typeface="Trebuchet MS"/>
              <a:ea typeface="Trebuchet MS"/>
              <a:cs typeface="Trebuchet MS"/>
              <a:sym typeface="Trebuchet MS"/>
            </a:endParaRPr>
          </a:p>
        </p:txBody>
      </p:sp>
      <p:sp>
        <p:nvSpPr>
          <p:cNvPr id="211" name="Google Shape;211;p25"/>
          <p:cNvSpPr/>
          <p:nvPr/>
        </p:nvSpPr>
        <p:spPr>
          <a:xfrm>
            <a:off x="3203848" y="2348880"/>
            <a:ext cx="1872208" cy="864096"/>
          </a:xfrm>
          <a:prstGeom prst="rect">
            <a:avLst/>
          </a:prstGeom>
          <a:solidFill>
            <a:srgbClr val="99FF99"/>
          </a:solidFill>
          <a:ln cap="flat" cmpd="sng" w="15875">
            <a:solidFill>
              <a:srgbClr val="1D2C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TW" sz="1800">
                <a:solidFill>
                  <a:schemeClr val="dk1"/>
                </a:solidFill>
                <a:latin typeface="Trebuchet MS"/>
                <a:ea typeface="Trebuchet MS"/>
                <a:cs typeface="Trebuchet MS"/>
                <a:sym typeface="Trebuchet MS"/>
              </a:rPr>
              <a:t>綠色GDP</a:t>
            </a:r>
            <a:endParaRPr/>
          </a:p>
          <a:p>
            <a:pPr indent="0" lvl="0" marL="0" marR="0" rtl="0" algn="ctr">
              <a:spcBef>
                <a:spcPts val="0"/>
              </a:spcBef>
              <a:spcAft>
                <a:spcPts val="0"/>
              </a:spcAft>
              <a:buNone/>
            </a:pPr>
            <a:r>
              <a:rPr lang="zh-TW" sz="1800">
                <a:solidFill>
                  <a:schemeClr val="dk1"/>
                </a:solidFill>
                <a:latin typeface="Trebuchet MS"/>
                <a:ea typeface="Trebuchet MS"/>
                <a:cs typeface="Trebuchet MS"/>
                <a:sym typeface="Trebuchet MS"/>
              </a:rPr>
              <a:t>(Green GDP)</a:t>
            </a:r>
            <a:endParaRPr sz="1800">
              <a:solidFill>
                <a:schemeClr val="dk1"/>
              </a:solidFill>
              <a:latin typeface="Trebuchet MS"/>
              <a:ea typeface="Trebuchet MS"/>
              <a:cs typeface="Trebuchet MS"/>
              <a:sym typeface="Trebuchet MS"/>
            </a:endParaRPr>
          </a:p>
        </p:txBody>
      </p:sp>
      <p:cxnSp>
        <p:nvCxnSpPr>
          <p:cNvPr id="212" name="Google Shape;212;p25"/>
          <p:cNvCxnSpPr/>
          <p:nvPr/>
        </p:nvCxnSpPr>
        <p:spPr>
          <a:xfrm rot="5400000">
            <a:off x="3492674" y="3788246"/>
            <a:ext cx="1152128" cy="1588"/>
          </a:xfrm>
          <a:prstGeom prst="straightConnector1">
            <a:avLst/>
          </a:prstGeom>
          <a:noFill/>
          <a:ln cap="flat" cmpd="sng" w="25400">
            <a:solidFill>
              <a:schemeClr val="dk1"/>
            </a:solidFill>
            <a:prstDash val="solid"/>
            <a:round/>
            <a:headEnd len="med" w="med" type="stealth"/>
            <a:tailEnd len="med" w="med" type="stealth"/>
          </a:ln>
        </p:spPr>
      </p:cxnSp>
      <p:sp>
        <p:nvSpPr>
          <p:cNvPr id="213" name="Google Shape;213;p25"/>
          <p:cNvSpPr txBox="1"/>
          <p:nvPr/>
        </p:nvSpPr>
        <p:spPr>
          <a:xfrm>
            <a:off x="4139952" y="3501008"/>
            <a:ext cx="2232248"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zh-TW" sz="1800">
                <a:solidFill>
                  <a:schemeClr val="dk1"/>
                </a:solidFill>
                <a:latin typeface="Trebuchet MS"/>
                <a:ea typeface="Trebuchet MS"/>
                <a:cs typeface="Trebuchet MS"/>
                <a:sym typeface="Trebuchet MS"/>
              </a:rPr>
              <a:t>永續性缺口</a:t>
            </a:r>
            <a:endParaRPr sz="18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zh-TW" sz="1800">
                <a:solidFill>
                  <a:schemeClr val="dk1"/>
                </a:solidFill>
                <a:latin typeface="Trebuchet MS"/>
                <a:ea typeface="Trebuchet MS"/>
                <a:cs typeface="Trebuchet MS"/>
                <a:sym typeface="Trebuchet MS"/>
              </a:rPr>
              <a:t>(Sustainability gap)</a:t>
            </a:r>
            <a:endParaRPr sz="1800">
              <a:solidFill>
                <a:schemeClr val="dk1"/>
              </a:solidFill>
              <a:latin typeface="Trebuchet MS"/>
              <a:ea typeface="Trebuchet MS"/>
              <a:cs typeface="Trebuchet MS"/>
              <a:sym typeface="Trebuchet MS"/>
            </a:endParaRPr>
          </a:p>
        </p:txBody>
      </p:sp>
      <p:sp>
        <p:nvSpPr>
          <p:cNvPr id="214" name="Google Shape;214;p25"/>
          <p:cNvSpPr/>
          <p:nvPr/>
        </p:nvSpPr>
        <p:spPr>
          <a:xfrm>
            <a:off x="3275856" y="5373216"/>
            <a:ext cx="1440160" cy="792088"/>
          </a:xfrm>
          <a:prstGeom prst="roundRect">
            <a:avLst>
              <a:gd fmla="val 16667" name="adj"/>
            </a:avLst>
          </a:prstGeom>
          <a:solidFill>
            <a:srgbClr val="99FF99"/>
          </a:solidFill>
          <a:ln cap="flat" cmpd="sng" w="28575">
            <a:solidFill>
              <a:srgbClr val="31479F"/>
            </a:solidFill>
            <a:prstDash val="solid"/>
            <a:round/>
            <a:headEnd len="sm" w="sm" type="none"/>
            <a:tailEnd len="sm" w="sm" type="none"/>
          </a:ln>
          <a:effectLst>
            <a:outerShdw blurRad="63500" sx="98000" rotWithShape="0" dir="5400000" dist="50800" sy="980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rPr lang="zh-TW" sz="1800">
                <a:solidFill>
                  <a:schemeClr val="dk1"/>
                </a:solidFill>
                <a:latin typeface="Trebuchet MS"/>
                <a:ea typeface="Trebuchet MS"/>
                <a:cs typeface="Trebuchet MS"/>
                <a:sym typeface="Trebuchet MS"/>
              </a:rPr>
              <a:t>自然資本</a:t>
            </a:r>
            <a:endParaRPr sz="1800">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15" name="Google Shape;215;p25"/>
          <p:cNvSpPr/>
          <p:nvPr/>
        </p:nvSpPr>
        <p:spPr>
          <a:xfrm>
            <a:off x="4932040" y="5517232"/>
            <a:ext cx="504056" cy="432048"/>
          </a:xfrm>
          <a:prstGeom prst="ellipse">
            <a:avLst/>
          </a:prstGeom>
          <a:solidFill>
            <a:srgbClr val="FF9933"/>
          </a:solidFill>
          <a:ln cap="flat" cmpd="sng" w="15875">
            <a:solidFill>
              <a:srgbClr val="FF99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TW" sz="2400">
                <a:solidFill>
                  <a:schemeClr val="dk1"/>
                </a:solidFill>
                <a:latin typeface="Trebuchet MS"/>
                <a:ea typeface="Trebuchet MS"/>
                <a:cs typeface="Trebuchet MS"/>
                <a:sym typeface="Trebuchet MS"/>
              </a:rPr>
              <a:t>＋</a:t>
            </a:r>
            <a:endParaRPr sz="2400">
              <a:solidFill>
                <a:schemeClr val="dk1"/>
              </a:solidFill>
              <a:latin typeface="Trebuchet MS"/>
              <a:ea typeface="Trebuchet MS"/>
              <a:cs typeface="Trebuchet MS"/>
              <a:sym typeface="Trebuchet MS"/>
            </a:endParaRPr>
          </a:p>
        </p:txBody>
      </p:sp>
      <p:sp>
        <p:nvSpPr>
          <p:cNvPr id="216" name="Google Shape;216;p25"/>
          <p:cNvSpPr/>
          <p:nvPr/>
        </p:nvSpPr>
        <p:spPr>
          <a:xfrm rot="-2321431">
            <a:off x="2411578" y="3417627"/>
            <a:ext cx="576064" cy="432048"/>
          </a:xfrm>
          <a:prstGeom prst="rightArrow">
            <a:avLst>
              <a:gd fmla="val 50000" name="adj1"/>
              <a:gd fmla="val 50000" name="adj2"/>
            </a:avLst>
          </a:prstGeom>
          <a:solidFill>
            <a:schemeClr val="accent1"/>
          </a:solidFill>
          <a:ln cap="flat" cmpd="sng" w="9525">
            <a:solidFill>
              <a:srgbClr val="1D2C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17" name="Google Shape;217;p25"/>
          <p:cNvSpPr/>
          <p:nvPr/>
        </p:nvSpPr>
        <p:spPr>
          <a:xfrm rot="-2321431">
            <a:off x="5003866" y="1905458"/>
            <a:ext cx="576064" cy="432048"/>
          </a:xfrm>
          <a:prstGeom prst="rightArrow">
            <a:avLst>
              <a:gd fmla="val 50000" name="adj1"/>
              <a:gd fmla="val 50000" name="adj2"/>
            </a:avLst>
          </a:prstGeom>
          <a:solidFill>
            <a:schemeClr val="accent1"/>
          </a:solidFill>
          <a:ln cap="flat" cmpd="sng" w="9525">
            <a:solidFill>
              <a:srgbClr val="1D2C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18" name="Google Shape;218;p25"/>
          <p:cNvSpPr/>
          <p:nvPr/>
        </p:nvSpPr>
        <p:spPr>
          <a:xfrm>
            <a:off x="5724128" y="764704"/>
            <a:ext cx="2232248" cy="1008112"/>
          </a:xfrm>
          <a:prstGeom prst="rect">
            <a:avLst/>
          </a:prstGeom>
          <a:solidFill>
            <a:srgbClr val="FFFF99"/>
          </a:solidFill>
          <a:ln cap="flat" cmpd="sng" w="28575">
            <a:solidFill>
              <a:srgbClr val="C9F29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TW" sz="1800">
                <a:solidFill>
                  <a:schemeClr val="dk1"/>
                </a:solidFill>
                <a:latin typeface="Trebuchet MS"/>
                <a:ea typeface="Trebuchet MS"/>
                <a:cs typeface="Trebuchet MS"/>
                <a:sym typeface="Trebuchet MS"/>
              </a:rPr>
              <a:t>金色GDP</a:t>
            </a:r>
            <a:endParaRPr/>
          </a:p>
          <a:p>
            <a:pPr indent="0" lvl="0" marL="0" marR="0" rtl="0" algn="ctr">
              <a:spcBef>
                <a:spcPts val="0"/>
              </a:spcBef>
              <a:spcAft>
                <a:spcPts val="0"/>
              </a:spcAft>
              <a:buNone/>
            </a:pPr>
            <a:r>
              <a:rPr lang="zh-TW" sz="1800">
                <a:solidFill>
                  <a:schemeClr val="dk1"/>
                </a:solidFill>
                <a:latin typeface="Trebuchet MS"/>
                <a:ea typeface="Trebuchet MS"/>
                <a:cs typeface="Trebuchet MS"/>
                <a:sym typeface="Trebuchet MS"/>
              </a:rPr>
              <a:t>(Golden GDP)</a:t>
            </a:r>
            <a:endParaRPr sz="1800">
              <a:solidFill>
                <a:schemeClr val="dk1"/>
              </a:solidFill>
              <a:latin typeface="Trebuchet MS"/>
              <a:ea typeface="Trebuchet MS"/>
              <a:cs typeface="Trebuchet MS"/>
              <a:sym typeface="Trebuchet MS"/>
            </a:endParaRPr>
          </a:p>
        </p:txBody>
      </p:sp>
      <p:cxnSp>
        <p:nvCxnSpPr>
          <p:cNvPr id="219" name="Google Shape;219;p25"/>
          <p:cNvCxnSpPr/>
          <p:nvPr/>
        </p:nvCxnSpPr>
        <p:spPr>
          <a:xfrm rot="5400000">
            <a:off x="5256870" y="3104170"/>
            <a:ext cx="2520280" cy="1588"/>
          </a:xfrm>
          <a:prstGeom prst="straightConnector1">
            <a:avLst/>
          </a:prstGeom>
          <a:noFill/>
          <a:ln cap="flat" cmpd="sng" w="25400">
            <a:solidFill>
              <a:schemeClr val="dk1"/>
            </a:solidFill>
            <a:prstDash val="solid"/>
            <a:round/>
            <a:headEnd len="med" w="med" type="stealth"/>
            <a:tailEnd len="med" w="med" type="stealth"/>
          </a:ln>
        </p:spPr>
      </p:cxnSp>
      <p:sp>
        <p:nvSpPr>
          <p:cNvPr id="220" name="Google Shape;220;p25"/>
          <p:cNvSpPr txBox="1"/>
          <p:nvPr/>
        </p:nvSpPr>
        <p:spPr>
          <a:xfrm>
            <a:off x="6660232" y="2636912"/>
            <a:ext cx="2232248"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zh-TW" sz="1800">
                <a:solidFill>
                  <a:schemeClr val="dk1"/>
                </a:solidFill>
                <a:latin typeface="Trebuchet MS"/>
                <a:ea typeface="Trebuchet MS"/>
                <a:cs typeface="Trebuchet MS"/>
                <a:sym typeface="Trebuchet MS"/>
              </a:rPr>
              <a:t>國民福利缺口</a:t>
            </a:r>
            <a:endParaRPr sz="1800">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rPr lang="zh-TW" sz="1800">
                <a:solidFill>
                  <a:schemeClr val="dk1"/>
                </a:solidFill>
                <a:latin typeface="Trebuchet MS"/>
                <a:ea typeface="Trebuchet MS"/>
                <a:cs typeface="Trebuchet MS"/>
                <a:sym typeface="Trebuchet MS"/>
              </a:rPr>
              <a:t>(welfare gap)</a:t>
            </a:r>
            <a:endParaRPr sz="1800">
              <a:solidFill>
                <a:schemeClr val="dk1"/>
              </a:solidFill>
              <a:latin typeface="Trebuchet MS"/>
              <a:ea typeface="Trebuchet MS"/>
              <a:cs typeface="Trebuchet MS"/>
              <a:sym typeface="Trebuchet MS"/>
            </a:endParaRPr>
          </a:p>
        </p:txBody>
      </p:sp>
      <p:sp>
        <p:nvSpPr>
          <p:cNvPr id="221" name="Google Shape;221;p25"/>
          <p:cNvSpPr/>
          <p:nvPr/>
        </p:nvSpPr>
        <p:spPr>
          <a:xfrm>
            <a:off x="5580112" y="5373216"/>
            <a:ext cx="1440160" cy="792088"/>
          </a:xfrm>
          <a:prstGeom prst="roundRect">
            <a:avLst>
              <a:gd fmla="val 16667" name="adj"/>
            </a:avLst>
          </a:prstGeom>
          <a:solidFill>
            <a:srgbClr val="FFFF99"/>
          </a:solidFill>
          <a:ln cap="flat" cmpd="sng" w="28575">
            <a:solidFill>
              <a:srgbClr val="C9F296"/>
            </a:solidFill>
            <a:prstDash val="solid"/>
            <a:round/>
            <a:headEnd len="sm" w="sm" type="none"/>
            <a:tailEnd len="sm" w="sm" type="none"/>
          </a:ln>
          <a:effectLst>
            <a:outerShdw blurRad="63500" sx="98000" rotWithShape="0" dir="5400000" dist="50800" sy="980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rPr lang="zh-TW" sz="1800">
                <a:solidFill>
                  <a:schemeClr val="dk1"/>
                </a:solidFill>
                <a:latin typeface="Trebuchet MS"/>
                <a:ea typeface="Trebuchet MS"/>
                <a:cs typeface="Trebuchet MS"/>
                <a:sym typeface="Trebuchet MS"/>
              </a:rPr>
              <a:t>社會資本</a:t>
            </a:r>
            <a:endParaRPr sz="1800">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rPr lang="zh-TW" sz="1800">
                <a:solidFill>
                  <a:schemeClr val="dk1"/>
                </a:solidFill>
                <a:latin typeface="Trebuchet MS"/>
                <a:ea typeface="Trebuchet MS"/>
                <a:cs typeface="Trebuchet MS"/>
                <a:sym typeface="Trebuchet MS"/>
              </a:rPr>
              <a:t>文化資本</a:t>
            </a:r>
            <a:endParaRPr sz="1800">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22" name="Google Shape;222;p25"/>
          <p:cNvSpPr/>
          <p:nvPr/>
        </p:nvSpPr>
        <p:spPr>
          <a:xfrm>
            <a:off x="7164288" y="5517232"/>
            <a:ext cx="504056" cy="432048"/>
          </a:xfrm>
          <a:prstGeom prst="ellipse">
            <a:avLst/>
          </a:prstGeom>
          <a:solidFill>
            <a:srgbClr val="FF9933"/>
          </a:solidFill>
          <a:ln cap="flat" cmpd="sng" w="15875">
            <a:solidFill>
              <a:srgbClr val="FF99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TW" sz="2400">
                <a:solidFill>
                  <a:srgbClr val="0C0C0C"/>
                </a:solidFill>
                <a:latin typeface="Trebuchet MS"/>
                <a:ea typeface="Trebuchet MS"/>
                <a:cs typeface="Trebuchet MS"/>
                <a:sym typeface="Trebuchet MS"/>
              </a:rPr>
              <a:t>＝</a:t>
            </a:r>
            <a:endParaRPr sz="2400">
              <a:solidFill>
                <a:srgbClr val="0C0C0C"/>
              </a:solidFill>
              <a:latin typeface="Trebuchet MS"/>
              <a:ea typeface="Trebuchet MS"/>
              <a:cs typeface="Trebuchet MS"/>
              <a:sym typeface="Trebuchet MS"/>
            </a:endParaRPr>
          </a:p>
        </p:txBody>
      </p:sp>
      <p:sp>
        <p:nvSpPr>
          <p:cNvPr id="223" name="Google Shape;223;p25"/>
          <p:cNvSpPr/>
          <p:nvPr/>
        </p:nvSpPr>
        <p:spPr>
          <a:xfrm>
            <a:off x="7884368" y="5301208"/>
            <a:ext cx="720080" cy="792088"/>
          </a:xfrm>
          <a:prstGeom prst="roundRect">
            <a:avLst>
              <a:gd fmla="val 16667" name="adj"/>
            </a:avLst>
          </a:prstGeom>
          <a:solidFill>
            <a:srgbClr val="BDEAFA"/>
          </a:solidFill>
          <a:ln cap="flat" cmpd="sng" w="28575">
            <a:solidFill>
              <a:srgbClr val="11B2E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TW" sz="1800">
                <a:solidFill>
                  <a:srgbClr val="0C0C0C"/>
                </a:solidFill>
                <a:latin typeface="Trebuchet MS"/>
                <a:ea typeface="Trebuchet MS"/>
                <a:cs typeface="Trebuchet MS"/>
                <a:sym typeface="Trebuchet MS"/>
              </a:rPr>
              <a:t>國家財富</a:t>
            </a:r>
            <a:endParaRPr sz="1800">
              <a:solidFill>
                <a:srgbClr val="0C0C0C"/>
              </a:solidFill>
              <a:latin typeface="Trebuchet MS"/>
              <a:ea typeface="Trebuchet MS"/>
              <a:cs typeface="Trebuchet MS"/>
              <a:sym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26"/>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229" name="Google Shape;229;p26"/>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73888" lvl="0" marL="320040" rtl="0" algn="l">
              <a:spcBef>
                <a:spcPts val="0"/>
              </a:spcBef>
              <a:spcAft>
                <a:spcPts val="0"/>
              </a:spcAft>
              <a:buSzPts val="5888"/>
              <a:buChar char="*"/>
            </a:pPr>
            <a:r>
              <a:rPr lang="zh-TW"/>
              <a:t>綠色會計(Green Accounting)</a:t>
            </a:r>
            <a:endParaRPr/>
          </a:p>
        </p:txBody>
      </p:sp>
      <p:sp>
        <p:nvSpPr>
          <p:cNvPr id="230" name="Google Shape;230;p26"/>
          <p:cNvSpPr txBox="1"/>
          <p:nvPr>
            <p:ph idx="1" type="body"/>
          </p:nvPr>
        </p:nvSpPr>
        <p:spPr>
          <a:xfrm>
            <a:off x="179512" y="1340768"/>
            <a:ext cx="8964488" cy="4785395"/>
          </a:xfrm>
          <a:prstGeom prst="rect">
            <a:avLst/>
          </a:prstGeom>
          <a:noFill/>
          <a:ln>
            <a:noFill/>
          </a:ln>
        </p:spPr>
        <p:txBody>
          <a:bodyPr anchorCtr="0" anchor="t" bIns="45700" lIns="91425" spcFirstLastPara="1" rIns="91425" wrap="square" tIns="45700">
            <a:noAutofit/>
          </a:bodyPr>
          <a:lstStyle/>
          <a:p>
            <a:pPr indent="-247650" lvl="0" marL="228600" rtl="0" algn="l">
              <a:spcBef>
                <a:spcPts val="0"/>
              </a:spcBef>
              <a:spcAft>
                <a:spcPts val="0"/>
              </a:spcAft>
              <a:buSzPts val="3900"/>
              <a:buChar char="*"/>
            </a:pPr>
            <a:r>
              <a:rPr lang="zh-TW" sz="3000"/>
              <a:t>亦稱</a:t>
            </a:r>
            <a:r>
              <a:rPr b="1" lang="zh-TW" sz="3000">
                <a:solidFill>
                  <a:srgbClr val="00CC66"/>
                </a:solidFill>
              </a:rPr>
              <a:t>”環境會計”(Environmental Accounting)。</a:t>
            </a:r>
            <a:endParaRPr b="1" sz="3000">
              <a:solidFill>
                <a:srgbClr val="00CC66"/>
              </a:solidFill>
            </a:endParaRPr>
          </a:p>
          <a:p>
            <a:pPr indent="-182880" lvl="0" marL="228600" rtl="0" algn="l">
              <a:spcBef>
                <a:spcPts val="900"/>
              </a:spcBef>
              <a:spcAft>
                <a:spcPts val="0"/>
              </a:spcAft>
              <a:buSzPts val="3900"/>
              <a:buNone/>
            </a:pPr>
            <a:r>
              <a:t/>
            </a:r>
            <a:endParaRPr sz="3000"/>
          </a:p>
          <a:p>
            <a:pPr indent="-247650" lvl="0" marL="228600" rtl="0" algn="l">
              <a:spcBef>
                <a:spcPts val="900"/>
              </a:spcBef>
              <a:spcAft>
                <a:spcPts val="0"/>
              </a:spcAft>
              <a:buSzPts val="3900"/>
              <a:buChar char="*"/>
            </a:pPr>
            <a:r>
              <a:rPr lang="zh-TW" sz="3000"/>
              <a:t>同時紀錄”經濟面(或是財務面)和”環境面資訊”的會計或統計制度。</a:t>
            </a:r>
            <a:endParaRPr sz="3000"/>
          </a:p>
          <a:p>
            <a:pPr indent="-182880" lvl="0" marL="228600" rtl="0" algn="l">
              <a:spcBef>
                <a:spcPts val="900"/>
              </a:spcBef>
              <a:spcAft>
                <a:spcPts val="0"/>
              </a:spcAft>
              <a:buSzPts val="3900"/>
              <a:buNone/>
            </a:pPr>
            <a:r>
              <a:t/>
            </a:r>
            <a:endParaRPr sz="3000"/>
          </a:p>
          <a:p>
            <a:pPr indent="-247650" lvl="0" marL="228600" rtl="0" algn="l">
              <a:spcBef>
                <a:spcPts val="900"/>
              </a:spcBef>
              <a:spcAft>
                <a:spcPts val="0"/>
              </a:spcAft>
              <a:buSzPts val="3900"/>
              <a:buChar char="*"/>
            </a:pPr>
            <a:r>
              <a:rPr lang="zh-TW" sz="3000"/>
              <a:t>兩大系統：個體面及總體面</a:t>
            </a:r>
            <a:endParaRPr sz="3000"/>
          </a:p>
        </p:txBody>
      </p:sp>
      <p:sp>
        <p:nvSpPr>
          <p:cNvPr id="231" name="Google Shape;231;p26"/>
          <p:cNvSpPr txBox="1"/>
          <p:nvPr/>
        </p:nvSpPr>
        <p:spPr>
          <a:xfrm>
            <a:off x="0" y="6453336"/>
            <a:ext cx="91440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1800">
                <a:solidFill>
                  <a:schemeClr val="dk1"/>
                </a:solidFill>
                <a:latin typeface="Trebuchet MS"/>
                <a:ea typeface="Trebuchet MS"/>
                <a:cs typeface="Trebuchet MS"/>
                <a:sym typeface="Trebuchet MS"/>
              </a:rPr>
              <a:t>資料來源：周嫦娥(2009)，綠色會計(上)，中央大學松濤講座</a:t>
            </a:r>
            <a:endParaRPr sz="1800">
              <a:solidFill>
                <a:schemeClr val="dk1"/>
              </a:solidFill>
              <a:latin typeface="Trebuchet MS"/>
              <a:ea typeface="Trebuchet MS"/>
              <a:cs typeface="Trebuchet MS"/>
              <a:sym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27"/>
          <p:cNvSpPr txBox="1"/>
          <p:nvPr>
            <p:ph type="title"/>
          </p:nvPr>
        </p:nvSpPr>
        <p:spPr>
          <a:xfrm>
            <a:off x="160711" y="144087"/>
            <a:ext cx="8442962" cy="1320800"/>
          </a:xfrm>
          <a:prstGeom prst="rect">
            <a:avLst/>
          </a:prstGeom>
          <a:noFill/>
          <a:ln>
            <a:noFill/>
          </a:ln>
        </p:spPr>
        <p:txBody>
          <a:bodyPr anchorCtr="0" anchor="t" bIns="45700" lIns="91425" spcFirstLastPara="1" rIns="91425" wrap="square" tIns="45700">
            <a:noAutofit/>
          </a:bodyPr>
          <a:lstStyle/>
          <a:p>
            <a:pPr indent="-320040" lvl="0" marL="320040" rtl="0" algn="l">
              <a:spcBef>
                <a:spcPts val="0"/>
              </a:spcBef>
              <a:spcAft>
                <a:spcPts val="0"/>
              </a:spcAft>
              <a:buSzPts val="4608"/>
              <a:buChar char="*"/>
            </a:pPr>
            <a:r>
              <a:rPr lang="zh-TW" sz="3600"/>
              <a:t>國內外政府、學者對環境會計之定義</a:t>
            </a:r>
            <a:endParaRPr sz="3600"/>
          </a:p>
        </p:txBody>
      </p:sp>
      <p:sp>
        <p:nvSpPr>
          <p:cNvPr id="237" name="Google Shape;237;p27"/>
          <p:cNvSpPr txBox="1"/>
          <p:nvPr>
            <p:ph idx="12" type="sldNum"/>
          </p:nvPr>
        </p:nvSpPr>
        <p:spPr>
          <a:xfrm>
            <a:off x="8631362" y="6459993"/>
            <a:ext cx="512638"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solidFill>
                  <a:schemeClr val="dk1"/>
                </a:solidFill>
              </a:rPr>
              <a:t>‹#›</a:t>
            </a:fld>
            <a:endParaRPr>
              <a:solidFill>
                <a:schemeClr val="dk1"/>
              </a:solidFill>
            </a:endParaRPr>
          </a:p>
        </p:txBody>
      </p:sp>
      <p:graphicFrame>
        <p:nvGraphicFramePr>
          <p:cNvPr id="238" name="Google Shape;238;p27"/>
          <p:cNvGraphicFramePr/>
          <p:nvPr/>
        </p:nvGraphicFramePr>
        <p:xfrm>
          <a:off x="306903" y="944564"/>
          <a:ext cx="3000000" cy="3000000"/>
        </p:xfrm>
        <a:graphic>
          <a:graphicData uri="http://schemas.openxmlformats.org/drawingml/2006/table">
            <a:tbl>
              <a:tblPr>
                <a:noFill/>
                <a:tableStyleId>{2478BC33-E476-4B78-A1E7-854A8B0B21BC}</a:tableStyleId>
              </a:tblPr>
              <a:tblGrid>
                <a:gridCol w="1861875"/>
                <a:gridCol w="6601150"/>
              </a:tblGrid>
              <a:tr h="356450">
                <a:tc>
                  <a:txBody>
                    <a:bodyPr>
                      <a:noAutofit/>
                    </a:bodyPr>
                    <a:lstStyle/>
                    <a:p>
                      <a:pPr indent="0" lvl="0" marL="0" marR="0" rtl="0" algn="ctr">
                        <a:spcBef>
                          <a:spcPts val="0"/>
                        </a:spcBef>
                        <a:spcAft>
                          <a:spcPts val="0"/>
                        </a:spcAft>
                        <a:buNone/>
                      </a:pPr>
                      <a:r>
                        <a:rPr lang="zh-TW" sz="1200" u="none" cap="none" strike="noStrike"/>
                        <a:t>研究者 </a:t>
                      </a:r>
                      <a:endParaRPr sz="1200" u="none" cap="none" strike="noStrike">
                        <a:latin typeface="Calibri"/>
                        <a:ea typeface="Calibri"/>
                        <a:cs typeface="Calibri"/>
                        <a:sym typeface="Calibri"/>
                      </a:endParaRPr>
                    </a:p>
                  </a:txBody>
                  <a:tcPr marT="38100" marB="38100" marR="38100" marL="38100" anchor="ctr"/>
                </a:tc>
                <a:tc>
                  <a:txBody>
                    <a:bodyPr>
                      <a:noAutofit/>
                    </a:bodyPr>
                    <a:lstStyle/>
                    <a:p>
                      <a:pPr indent="0" lvl="0" marL="0" marR="0" rtl="0" algn="ctr">
                        <a:spcBef>
                          <a:spcPts val="0"/>
                        </a:spcBef>
                        <a:spcAft>
                          <a:spcPts val="0"/>
                        </a:spcAft>
                        <a:buNone/>
                      </a:pPr>
                      <a:r>
                        <a:rPr lang="zh-TW" sz="1200" u="none" cap="none" strike="noStrike"/>
                        <a:t>定義 </a:t>
                      </a:r>
                      <a:endParaRPr sz="1200" u="none" cap="none" strike="noStrike">
                        <a:latin typeface="Calibri"/>
                        <a:ea typeface="Calibri"/>
                        <a:cs typeface="Calibri"/>
                        <a:sym typeface="Calibri"/>
                      </a:endParaRPr>
                    </a:p>
                  </a:txBody>
                  <a:tcPr marT="38100" marB="38100" marR="38100" marL="38100" anchor="ctr"/>
                </a:tc>
              </a:tr>
              <a:tr h="585575">
                <a:tc>
                  <a:txBody>
                    <a:bodyPr>
                      <a:noAutofit/>
                    </a:bodyPr>
                    <a:lstStyle/>
                    <a:p>
                      <a:pPr indent="0" lvl="0" marL="0" marR="0" rtl="0" algn="l">
                        <a:spcBef>
                          <a:spcPts val="0"/>
                        </a:spcBef>
                        <a:spcAft>
                          <a:spcPts val="0"/>
                        </a:spcAft>
                        <a:buNone/>
                      </a:pPr>
                      <a:r>
                        <a:rPr lang="zh-TW" sz="1200" u="none" cap="none" strike="noStrike"/>
                        <a:t>美國會計學學會 1973</a:t>
                      </a:r>
                      <a:endParaRPr sz="1200" u="none" cap="none" strike="noStrike">
                        <a:latin typeface="Calibri"/>
                        <a:ea typeface="Calibri"/>
                        <a:cs typeface="Calibri"/>
                        <a:sym typeface="Calibri"/>
                      </a:endParaRPr>
                    </a:p>
                  </a:txBody>
                  <a:tcPr marT="38100" marB="38100" marR="38100" marL="38100" anchor="ctr"/>
                </a:tc>
                <a:tc>
                  <a:txBody>
                    <a:bodyPr>
                      <a:noAutofit/>
                    </a:bodyPr>
                    <a:lstStyle/>
                    <a:p>
                      <a:pPr indent="0" lvl="0" marL="0" marR="0" rtl="0" algn="l">
                        <a:spcBef>
                          <a:spcPts val="0"/>
                        </a:spcBef>
                        <a:spcAft>
                          <a:spcPts val="0"/>
                        </a:spcAft>
                        <a:buNone/>
                      </a:pPr>
                      <a:r>
                        <a:rPr lang="zh-TW" sz="1200" u="none" cap="none" strike="noStrike"/>
                        <a:t>環境會計是企業組織行為對自然環境（空氣、水和土地）影響的衡量與報告。</a:t>
                      </a:r>
                      <a:endParaRPr sz="1200" u="none" cap="none" strike="noStrike">
                        <a:latin typeface="Calibri"/>
                        <a:ea typeface="Calibri"/>
                        <a:cs typeface="Calibri"/>
                        <a:sym typeface="Calibri"/>
                      </a:endParaRPr>
                    </a:p>
                  </a:txBody>
                  <a:tcPr marT="38100" marB="38100" marR="38100" marL="38100" anchor="ctr"/>
                </a:tc>
              </a:tr>
              <a:tr h="356450">
                <a:tc>
                  <a:txBody>
                    <a:bodyPr>
                      <a:noAutofit/>
                    </a:bodyPr>
                    <a:lstStyle/>
                    <a:p>
                      <a:pPr indent="0" lvl="0" marL="0" marR="0" rtl="0" algn="l">
                        <a:spcBef>
                          <a:spcPts val="0"/>
                        </a:spcBef>
                        <a:spcAft>
                          <a:spcPts val="0"/>
                        </a:spcAft>
                        <a:buNone/>
                      </a:pPr>
                      <a:r>
                        <a:rPr lang="zh-TW" sz="1200" u="none" cap="none" strike="noStrike"/>
                        <a:t>日本環境廳 2000</a:t>
                      </a:r>
                      <a:endParaRPr sz="1200" u="none" cap="none" strike="noStrike">
                        <a:latin typeface="Calibri"/>
                        <a:ea typeface="Calibri"/>
                        <a:cs typeface="Calibri"/>
                        <a:sym typeface="Calibri"/>
                      </a:endParaRPr>
                    </a:p>
                  </a:txBody>
                  <a:tcPr marT="38100" marB="38100" marR="38100" marL="38100" anchor="ctr"/>
                </a:tc>
                <a:tc>
                  <a:txBody>
                    <a:bodyPr>
                      <a:noAutofit/>
                    </a:bodyPr>
                    <a:lstStyle/>
                    <a:p>
                      <a:pPr indent="0" lvl="0" marL="0" marR="0" rtl="0" algn="l">
                        <a:spcBef>
                          <a:spcPts val="0"/>
                        </a:spcBef>
                        <a:spcAft>
                          <a:spcPts val="0"/>
                        </a:spcAft>
                        <a:buNone/>
                      </a:pPr>
                      <a:r>
                        <a:rPr lang="zh-TW" sz="1200" u="none" cap="none" strike="noStrike"/>
                        <a:t>環境會計是數量化評估企業環保活動的一種體系。</a:t>
                      </a:r>
                      <a:endParaRPr sz="1200" u="none" cap="none" strike="noStrike">
                        <a:latin typeface="Calibri"/>
                        <a:ea typeface="Calibri"/>
                        <a:cs typeface="Calibri"/>
                        <a:sym typeface="Calibri"/>
                      </a:endParaRPr>
                    </a:p>
                  </a:txBody>
                  <a:tcPr marT="38100" marB="38100" marR="38100" marL="38100" anchor="ctr"/>
                </a:tc>
              </a:tr>
              <a:tr h="1043850">
                <a:tc>
                  <a:txBody>
                    <a:bodyPr>
                      <a:noAutofit/>
                    </a:bodyPr>
                    <a:lstStyle/>
                    <a:p>
                      <a:pPr indent="0" lvl="0" marL="0" marR="0" rtl="0" algn="l">
                        <a:spcBef>
                          <a:spcPts val="0"/>
                        </a:spcBef>
                        <a:spcAft>
                          <a:spcPts val="0"/>
                        </a:spcAft>
                        <a:buNone/>
                      </a:pPr>
                      <a:r>
                        <a:rPr lang="zh-TW" sz="1200" u="none" cap="none" strike="noStrike"/>
                        <a:t>Nelson 2000</a:t>
                      </a:r>
                      <a:endParaRPr sz="1200" u="none" cap="none" strike="noStrike">
                        <a:latin typeface="Calibri"/>
                        <a:ea typeface="Calibri"/>
                        <a:cs typeface="Calibri"/>
                        <a:sym typeface="Calibri"/>
                      </a:endParaRPr>
                    </a:p>
                  </a:txBody>
                  <a:tcPr marT="38100" marB="38100" marR="38100" marL="38100" anchor="ctr"/>
                </a:tc>
                <a:tc>
                  <a:txBody>
                    <a:bodyPr>
                      <a:noAutofit/>
                    </a:bodyPr>
                    <a:lstStyle/>
                    <a:p>
                      <a:pPr indent="0" lvl="0" marL="0" marR="0" rtl="0" algn="l">
                        <a:spcBef>
                          <a:spcPts val="0"/>
                        </a:spcBef>
                        <a:spcAft>
                          <a:spcPts val="0"/>
                        </a:spcAft>
                        <a:buNone/>
                      </a:pPr>
                      <a:r>
                        <a:rPr lang="zh-TW" sz="1200" u="none" cap="none" strike="noStrike"/>
                        <a:t>環境會計藉由辨識和報導企業組織內影響環境的經濟和財務事項來達成永續發展的目標。環境會計可增加事前準備，改善內部流程、加強投資流程、減少原料的消耗、使用及分析採用適當的環境管理系統，亦可以反應組織、環境互動的經濟和財務狀況；減少負面環境影響及投入。</a:t>
                      </a:r>
                      <a:endParaRPr b="1" sz="1200" u="none" cap="none" strike="noStrike">
                        <a:solidFill>
                          <a:srgbClr val="0000FF"/>
                        </a:solidFill>
                        <a:latin typeface="Calibri"/>
                        <a:ea typeface="Calibri"/>
                        <a:cs typeface="Calibri"/>
                        <a:sym typeface="Calibri"/>
                      </a:endParaRPr>
                    </a:p>
                  </a:txBody>
                  <a:tcPr marT="38100" marB="38100" marR="38100" marL="38100" anchor="ctr"/>
                </a:tc>
              </a:tr>
              <a:tr h="1119725">
                <a:tc>
                  <a:txBody>
                    <a:bodyPr>
                      <a:noAutofit/>
                    </a:bodyPr>
                    <a:lstStyle/>
                    <a:p>
                      <a:pPr indent="0" lvl="0" marL="0" marR="0" rtl="0" algn="l">
                        <a:spcBef>
                          <a:spcPts val="0"/>
                        </a:spcBef>
                        <a:spcAft>
                          <a:spcPts val="0"/>
                        </a:spcAft>
                        <a:buNone/>
                      </a:pPr>
                      <a:r>
                        <a:rPr lang="zh-TW" sz="1200" u="none" cap="none" strike="noStrike"/>
                        <a:t>聯合國永續發展處 2001</a:t>
                      </a:r>
                      <a:endParaRPr sz="1200" u="none" cap="none" strike="noStrike">
                        <a:latin typeface="Calibri"/>
                        <a:ea typeface="Calibri"/>
                        <a:cs typeface="Calibri"/>
                        <a:sym typeface="Calibri"/>
                      </a:endParaRPr>
                    </a:p>
                  </a:txBody>
                  <a:tcPr marT="38100" marB="38100" marR="38100" marL="38100" anchor="ctr"/>
                </a:tc>
                <a:tc>
                  <a:txBody>
                    <a:bodyPr>
                      <a:noAutofit/>
                    </a:bodyPr>
                    <a:lstStyle/>
                    <a:p>
                      <a:pPr indent="0" lvl="0" marL="0" marR="0" rtl="0" algn="l">
                        <a:spcBef>
                          <a:spcPts val="0"/>
                        </a:spcBef>
                        <a:spcAft>
                          <a:spcPts val="0"/>
                        </a:spcAft>
                        <a:buNone/>
                      </a:pPr>
                      <a:r>
                        <a:rPr lang="zh-TW" sz="1200" u="none" cap="none" strike="noStrike"/>
                        <a:t>是為分析、使用和聯繫財務和非財務資訊，以結合公司之環境管理的目標和經濟政策，已達成永續發展的目標。公司成本費用、產品設計生產過程及投資決策，環境管理會計皆能提供即時且前瞻性之資訊。環境管理會計亦為決策及支援工具，這套資訊系統能夠使公司在管理環境生命週期和經濟資訊之同時獲得更好的資訊及環境保護策略。</a:t>
                      </a:r>
                      <a:endParaRPr b="1" sz="1200" u="none" cap="none" strike="noStrike">
                        <a:solidFill>
                          <a:srgbClr val="0000FF"/>
                        </a:solidFill>
                        <a:latin typeface="Calibri"/>
                        <a:ea typeface="Calibri"/>
                        <a:cs typeface="Calibri"/>
                        <a:sym typeface="Calibri"/>
                      </a:endParaRPr>
                    </a:p>
                  </a:txBody>
                  <a:tcPr marT="38100" marB="38100" marR="38100" marL="38100" anchor="ctr"/>
                </a:tc>
              </a:tr>
              <a:tr h="585575">
                <a:tc>
                  <a:txBody>
                    <a:bodyPr>
                      <a:noAutofit/>
                    </a:bodyPr>
                    <a:lstStyle/>
                    <a:p>
                      <a:pPr indent="0" lvl="0" marL="0" marR="0" rtl="0" algn="l">
                        <a:spcBef>
                          <a:spcPts val="0"/>
                        </a:spcBef>
                        <a:spcAft>
                          <a:spcPts val="0"/>
                        </a:spcAft>
                        <a:buNone/>
                      </a:pPr>
                      <a:r>
                        <a:rPr lang="zh-TW" sz="1200" u="none" cap="none" strike="noStrike"/>
                        <a:t>Cameron Cooper 2002</a:t>
                      </a:r>
                      <a:endParaRPr sz="1200" u="none" cap="none" strike="noStrike">
                        <a:latin typeface="Calibri"/>
                        <a:ea typeface="Calibri"/>
                        <a:cs typeface="Calibri"/>
                        <a:sym typeface="Calibri"/>
                      </a:endParaRPr>
                    </a:p>
                  </a:txBody>
                  <a:tcPr marT="38100" marB="38100" marR="38100" marL="38100" anchor="ctr"/>
                </a:tc>
                <a:tc>
                  <a:txBody>
                    <a:bodyPr>
                      <a:noAutofit/>
                    </a:bodyPr>
                    <a:lstStyle/>
                    <a:p>
                      <a:pPr indent="0" lvl="0" marL="0" marR="0" rtl="0" algn="l">
                        <a:spcBef>
                          <a:spcPts val="0"/>
                        </a:spcBef>
                        <a:spcAft>
                          <a:spcPts val="0"/>
                        </a:spcAft>
                        <a:buNone/>
                      </a:pPr>
                      <a:r>
                        <a:rPr lang="zh-TW" sz="1200" u="none" cap="none" strike="noStrike"/>
                        <a:t>環境會計將環境活動結果數量化並加以衡量，以有形財務向外界證明環境利益，並協助組織改善衡量原料、能源的環境決策，以節省成本、增加經濟效益。</a:t>
                      </a:r>
                      <a:endParaRPr sz="1200" u="none" cap="none" strike="noStrike">
                        <a:latin typeface="Calibri"/>
                        <a:ea typeface="Calibri"/>
                        <a:cs typeface="Calibri"/>
                        <a:sym typeface="Calibri"/>
                      </a:endParaRPr>
                    </a:p>
                  </a:txBody>
                  <a:tcPr marT="38100" marB="38100" marR="38100" marL="38100" anchor="ctr"/>
                </a:tc>
              </a:tr>
              <a:tr h="585575">
                <a:tc>
                  <a:txBody>
                    <a:bodyPr>
                      <a:noAutofit/>
                    </a:bodyPr>
                    <a:lstStyle/>
                    <a:p>
                      <a:pPr indent="0" lvl="0" marL="0" marR="0" rtl="0" algn="l">
                        <a:spcBef>
                          <a:spcPts val="0"/>
                        </a:spcBef>
                        <a:spcAft>
                          <a:spcPts val="0"/>
                        </a:spcAft>
                        <a:buNone/>
                      </a:pPr>
                      <a:r>
                        <a:rPr lang="zh-TW" sz="1200" u="none" cap="none" strike="noStrike"/>
                        <a:t>日本環境廳 2005</a:t>
                      </a:r>
                      <a:endParaRPr sz="1200" u="none" cap="none" strike="noStrike">
                        <a:latin typeface="Calibri"/>
                        <a:ea typeface="Calibri"/>
                        <a:cs typeface="Calibri"/>
                        <a:sym typeface="Calibri"/>
                      </a:endParaRPr>
                    </a:p>
                  </a:txBody>
                  <a:tcPr marT="38100" marB="38100" marR="38100" marL="38100" anchor="ctr"/>
                </a:tc>
                <a:tc>
                  <a:txBody>
                    <a:bodyPr>
                      <a:noAutofit/>
                    </a:bodyPr>
                    <a:lstStyle/>
                    <a:p>
                      <a:pPr indent="0" lvl="0" marL="0" marR="0" rtl="0" algn="l">
                        <a:spcBef>
                          <a:spcPts val="0"/>
                        </a:spcBef>
                        <a:spcAft>
                          <a:spcPts val="0"/>
                        </a:spcAft>
                        <a:buNone/>
                      </a:pPr>
                      <a:r>
                        <a:rPr lang="zh-TW" sz="1200" u="none" cap="none" strike="noStrike"/>
                        <a:t>環境會計是數量化評估企業環境保護活動的一種體系，目標為達成永續發展，與周圍環境保持良好關係，及推動同時具效果及效率之環保活動。</a:t>
                      </a:r>
                      <a:endParaRPr sz="1200" u="none" cap="none" strike="noStrike">
                        <a:latin typeface="Calibri"/>
                        <a:ea typeface="Calibri"/>
                        <a:cs typeface="Calibri"/>
                        <a:sym typeface="Calibri"/>
                      </a:endParaRPr>
                    </a:p>
                  </a:txBody>
                  <a:tcPr marT="38100" marB="38100" marR="38100" marL="38100" anchor="ctr"/>
                </a:tc>
              </a:tr>
              <a:tr h="814725">
                <a:tc>
                  <a:txBody>
                    <a:bodyPr>
                      <a:noAutofit/>
                    </a:bodyPr>
                    <a:lstStyle/>
                    <a:p>
                      <a:pPr indent="0" lvl="0" marL="0" marR="0" rtl="0" algn="l">
                        <a:spcBef>
                          <a:spcPts val="0"/>
                        </a:spcBef>
                        <a:spcAft>
                          <a:spcPts val="0"/>
                        </a:spcAft>
                        <a:buNone/>
                      </a:pPr>
                      <a:r>
                        <a:rPr lang="zh-TW" sz="1200" u="none" cap="none" strike="noStrike"/>
                        <a:t>國際會計師聯盟（IFAC）2005</a:t>
                      </a:r>
                      <a:endParaRPr sz="1200" u="none" cap="none" strike="noStrike">
                        <a:latin typeface="Calibri"/>
                        <a:ea typeface="Calibri"/>
                        <a:cs typeface="Calibri"/>
                        <a:sym typeface="Calibri"/>
                      </a:endParaRPr>
                    </a:p>
                  </a:txBody>
                  <a:tcPr marT="38100" marB="38100" marR="38100" marL="38100" anchor="ctr"/>
                </a:tc>
                <a:tc>
                  <a:txBody>
                    <a:bodyPr>
                      <a:noAutofit/>
                    </a:bodyPr>
                    <a:lstStyle/>
                    <a:p>
                      <a:pPr indent="0" lvl="0" marL="0" marR="0" rtl="0" algn="l">
                        <a:spcBef>
                          <a:spcPts val="0"/>
                        </a:spcBef>
                        <a:spcAft>
                          <a:spcPts val="0"/>
                        </a:spcAft>
                        <a:buNone/>
                      </a:pPr>
                      <a:r>
                        <a:rPr lang="zh-TW" sz="1200" u="none" cap="none" strike="noStrike"/>
                        <a:t>環境管理會計是透過發展並執行適當的環境相關會計系統來管理環境及經濟績效。包括公司資訊之報導及審計，環境管理會計一般來說包括生命週期會計、全部成本會計、效益處理及環境管理之策略性規劃。</a:t>
                      </a:r>
                      <a:endParaRPr sz="1200" u="none" cap="none" strike="noStrike">
                        <a:latin typeface="Calibri"/>
                        <a:ea typeface="Calibri"/>
                        <a:cs typeface="Calibri"/>
                        <a:sym typeface="Calibri"/>
                      </a:endParaRPr>
                    </a:p>
                  </a:txBody>
                  <a:tcPr marT="38100" marB="38100" marR="38100" marL="38100" anchor="ctr"/>
                </a:tc>
              </a:tr>
            </a:tbl>
          </a:graphicData>
        </a:graphic>
      </p:graphicFrame>
      <p:sp>
        <p:nvSpPr>
          <p:cNvPr id="239" name="Google Shape;239;p27"/>
          <p:cNvSpPr txBox="1"/>
          <p:nvPr/>
        </p:nvSpPr>
        <p:spPr>
          <a:xfrm>
            <a:off x="0" y="6642556"/>
            <a:ext cx="8424936"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800">
                <a:solidFill>
                  <a:schemeClr val="dk1"/>
                </a:solidFill>
                <a:latin typeface="Trebuchet MS"/>
                <a:ea typeface="Trebuchet MS"/>
                <a:cs typeface="Trebuchet MS"/>
                <a:sym typeface="Trebuchet MS"/>
              </a:rPr>
              <a:t>資料來源：經濟部能源局</a:t>
            </a:r>
            <a:r>
              <a:rPr lang="zh-TW" sz="800" u="sng">
                <a:solidFill>
                  <a:schemeClr val="hlink"/>
                </a:solidFill>
                <a:latin typeface="Trebuchet MS"/>
                <a:ea typeface="Trebuchet MS"/>
                <a:cs typeface="Trebuchet MS"/>
                <a:sym typeface="Trebuchet MS"/>
                <a:hlinkClick r:id="rId3"/>
              </a:rPr>
              <a:t>http://www.moeaboe.gov.tw/InfoSys/ea/ISEaMain.aspx?PageId=ea_01</a:t>
            </a:r>
            <a:r>
              <a:rPr lang="zh-TW" sz="800">
                <a:solidFill>
                  <a:schemeClr val="dk1"/>
                </a:solidFill>
                <a:latin typeface="Trebuchet MS"/>
                <a:ea typeface="Trebuchet MS"/>
                <a:cs typeface="Trebuchet MS"/>
                <a:sym typeface="Trebuchet MS"/>
              </a:rPr>
              <a:t> accessed 2011/07/12</a:t>
            </a:r>
            <a:endParaRPr sz="800">
              <a:solidFill>
                <a:schemeClr val="dk1"/>
              </a:solidFill>
              <a:latin typeface="Trebuchet MS"/>
              <a:ea typeface="Trebuchet MS"/>
              <a:cs typeface="Trebuchet MS"/>
              <a:sym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28"/>
          <p:cNvSpPr txBox="1"/>
          <p:nvPr>
            <p:ph type="title"/>
          </p:nvPr>
        </p:nvSpPr>
        <p:spPr>
          <a:xfrm>
            <a:off x="277089" y="144087"/>
            <a:ext cx="8218518" cy="1320800"/>
          </a:xfrm>
          <a:prstGeom prst="rect">
            <a:avLst/>
          </a:prstGeom>
          <a:noFill/>
          <a:ln>
            <a:noFill/>
          </a:ln>
        </p:spPr>
        <p:txBody>
          <a:bodyPr anchorCtr="0" anchor="t" bIns="45700" lIns="91425" spcFirstLastPara="1" rIns="91425" wrap="square" tIns="45700">
            <a:noAutofit/>
          </a:bodyPr>
          <a:lstStyle/>
          <a:p>
            <a:pPr indent="-320040" lvl="0" marL="320040" rtl="0" algn="l">
              <a:spcBef>
                <a:spcPts val="0"/>
              </a:spcBef>
              <a:spcAft>
                <a:spcPts val="0"/>
              </a:spcAft>
              <a:buSzPts val="4608"/>
              <a:buChar char="*"/>
            </a:pPr>
            <a:r>
              <a:rPr lang="zh-TW" sz="3600"/>
              <a:t>Summary of Important terms and concepts</a:t>
            </a:r>
            <a:endParaRPr sz="3600"/>
          </a:p>
        </p:txBody>
      </p:sp>
      <p:sp>
        <p:nvSpPr>
          <p:cNvPr id="245" name="Google Shape;245;p28"/>
          <p:cNvSpPr txBox="1"/>
          <p:nvPr>
            <p:ph idx="12" type="sldNum"/>
          </p:nvPr>
        </p:nvSpPr>
        <p:spPr>
          <a:xfrm>
            <a:off x="8631362" y="6492875"/>
            <a:ext cx="512638"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solidFill>
                  <a:schemeClr val="dk1"/>
                </a:solidFill>
              </a:rPr>
              <a:t>‹#›</a:t>
            </a:fld>
            <a:endParaRPr>
              <a:solidFill>
                <a:schemeClr val="dk1"/>
              </a:solidFill>
            </a:endParaRPr>
          </a:p>
        </p:txBody>
      </p:sp>
      <p:graphicFrame>
        <p:nvGraphicFramePr>
          <p:cNvPr id="246" name="Google Shape;246;p28"/>
          <p:cNvGraphicFramePr/>
          <p:nvPr/>
        </p:nvGraphicFramePr>
        <p:xfrm>
          <a:off x="290170" y="1365705"/>
          <a:ext cx="3000000" cy="3000000"/>
        </p:xfrm>
        <a:graphic>
          <a:graphicData uri="http://schemas.openxmlformats.org/drawingml/2006/table">
            <a:tbl>
              <a:tblPr bandRow="1" firstRow="1">
                <a:noFill/>
                <a:tableStyleId>{DA4B5CEC-8222-4DD3-B182-5CC659F70C08}</a:tableStyleId>
              </a:tblPr>
              <a:tblGrid>
                <a:gridCol w="2736300"/>
                <a:gridCol w="5493300"/>
              </a:tblGrid>
              <a:tr h="126225">
                <a:tc>
                  <a:txBody>
                    <a:bodyPr>
                      <a:noAutofit/>
                    </a:bodyPr>
                    <a:lstStyle/>
                    <a:p>
                      <a:pPr indent="0" lvl="0" marL="0" marR="0" rtl="0" algn="l">
                        <a:spcBef>
                          <a:spcPts val="0"/>
                        </a:spcBef>
                        <a:spcAft>
                          <a:spcPts val="0"/>
                        </a:spcAft>
                        <a:buNone/>
                      </a:pPr>
                      <a:r>
                        <a:rPr lang="zh-TW" sz="1400" u="none" cap="none" strike="noStrike"/>
                        <a:t>Terms</a:t>
                      </a:r>
                      <a:endParaRPr sz="1400"/>
                    </a:p>
                  </a:txBody>
                  <a:tcPr marT="45725" marB="45725" marR="91450" marL="91450"/>
                </a:tc>
                <a:tc>
                  <a:txBody>
                    <a:bodyPr>
                      <a:noAutofit/>
                    </a:bodyPr>
                    <a:lstStyle/>
                    <a:p>
                      <a:pPr indent="0" lvl="0" marL="0" marR="0" rtl="0" algn="l">
                        <a:spcBef>
                          <a:spcPts val="0"/>
                        </a:spcBef>
                        <a:spcAft>
                          <a:spcPts val="0"/>
                        </a:spcAft>
                        <a:buNone/>
                      </a:pPr>
                      <a:r>
                        <a:rPr lang="zh-TW" sz="1400"/>
                        <a:t>Definition</a:t>
                      </a:r>
                      <a:endParaRPr sz="1400"/>
                    </a:p>
                  </a:txBody>
                  <a:tcPr marT="45725" marB="45725" marR="91450" marL="91450"/>
                </a:tc>
              </a:tr>
              <a:tr h="370850">
                <a:tc>
                  <a:txBody>
                    <a:bodyPr>
                      <a:noAutofit/>
                    </a:bodyPr>
                    <a:lstStyle/>
                    <a:p>
                      <a:pPr indent="0" lvl="0" marL="0" marR="0" rtl="0" algn="l">
                        <a:spcBef>
                          <a:spcPts val="0"/>
                        </a:spcBef>
                        <a:spcAft>
                          <a:spcPts val="0"/>
                        </a:spcAft>
                        <a:buNone/>
                      </a:pPr>
                      <a:r>
                        <a:rPr lang="zh-TW" sz="1300"/>
                        <a:t>Environmental Accounting</a:t>
                      </a:r>
                      <a:endParaRPr sz="1300"/>
                    </a:p>
                  </a:txBody>
                  <a:tcPr marT="45725" marB="45725" marR="91450" marL="91450"/>
                </a:tc>
                <a:tc>
                  <a:txBody>
                    <a:bodyPr>
                      <a:noAutofit/>
                    </a:bodyPr>
                    <a:lstStyle/>
                    <a:p>
                      <a:pPr indent="0" lvl="0" marL="0" marR="0" rtl="0" algn="l">
                        <a:spcBef>
                          <a:spcPts val="0"/>
                        </a:spcBef>
                        <a:spcAft>
                          <a:spcPts val="0"/>
                        </a:spcAft>
                        <a:buNone/>
                      </a:pPr>
                      <a:r>
                        <a:rPr lang="zh-TW" sz="1300"/>
                        <a:t>The compilation</a:t>
                      </a:r>
                      <a:r>
                        <a:rPr lang="zh-TW" sz="1300"/>
                        <a:t> of physical and monetary accounts of environmental assets and the costs of their depletion and degradation.</a:t>
                      </a:r>
                      <a:endParaRPr/>
                    </a:p>
                    <a:p>
                      <a:pPr indent="0" lvl="0" marL="0" marR="0" rtl="0" algn="l">
                        <a:spcBef>
                          <a:spcPts val="0"/>
                        </a:spcBef>
                        <a:spcAft>
                          <a:spcPts val="0"/>
                        </a:spcAft>
                        <a:buNone/>
                      </a:pPr>
                      <a:r>
                        <a:rPr lang="zh-TW" sz="1300"/>
                        <a:t>Depending on the specific use of the term, National Resource Accounting( NRA) below may be included as a subset of EA.   </a:t>
                      </a:r>
                      <a:endParaRPr sz="1300"/>
                    </a:p>
                  </a:txBody>
                  <a:tcPr marT="45725" marB="45725" marR="91450" marL="91450"/>
                </a:tc>
              </a:tr>
              <a:tr h="370850">
                <a:tc>
                  <a:txBody>
                    <a:bodyPr>
                      <a:noAutofit/>
                    </a:bodyPr>
                    <a:lstStyle/>
                    <a:p>
                      <a:pPr indent="0" lvl="0" marL="0" marR="0" rtl="0" algn="l">
                        <a:spcBef>
                          <a:spcPts val="0"/>
                        </a:spcBef>
                        <a:spcAft>
                          <a:spcPts val="0"/>
                        </a:spcAft>
                        <a:buNone/>
                      </a:pPr>
                      <a:r>
                        <a:rPr lang="zh-TW" sz="1300"/>
                        <a:t>Green</a:t>
                      </a:r>
                      <a:r>
                        <a:rPr lang="zh-TW" sz="1300"/>
                        <a:t> Accounting</a:t>
                      </a:r>
                      <a:endParaRPr sz="1300"/>
                    </a:p>
                  </a:txBody>
                  <a:tcPr marT="45725" marB="45725" marR="91450" marL="91450"/>
                </a:tc>
                <a:tc>
                  <a:txBody>
                    <a:bodyPr>
                      <a:noAutofit/>
                    </a:bodyPr>
                    <a:lstStyle/>
                    <a:p>
                      <a:pPr indent="0" lvl="0" marL="0" marR="0" rtl="0" algn="l">
                        <a:spcBef>
                          <a:spcPts val="0"/>
                        </a:spcBef>
                        <a:spcAft>
                          <a:spcPts val="0"/>
                        </a:spcAft>
                        <a:buNone/>
                      </a:pPr>
                      <a:r>
                        <a:rPr lang="zh-TW" sz="1300"/>
                        <a:t>Systematic presentation of data on environmentally important stocks and flows(e.g. stocks of life-sustaining natural resources, flows</a:t>
                      </a:r>
                      <a:r>
                        <a:rPr lang="zh-TW" sz="1300"/>
                        <a:t> of pollutants),accompanying conventional economic accounts(e.g. measures of gross domestic product)with the ultimate objective of providing a comprehensive measure of the environmental consequences of economic activity.</a:t>
                      </a:r>
                      <a:endParaRPr b="1" sz="1300">
                        <a:solidFill>
                          <a:srgbClr val="FF9933"/>
                        </a:solidFill>
                      </a:endParaRPr>
                    </a:p>
                  </a:txBody>
                  <a:tcPr marT="45725" marB="45725" marR="91450" marL="91450"/>
                </a:tc>
              </a:tr>
              <a:tr h="370850">
                <a:tc>
                  <a:txBody>
                    <a:bodyPr>
                      <a:noAutofit/>
                    </a:bodyPr>
                    <a:lstStyle/>
                    <a:p>
                      <a:pPr indent="0" lvl="0" marL="0" marR="0" rtl="0" algn="l">
                        <a:spcBef>
                          <a:spcPts val="0"/>
                        </a:spcBef>
                        <a:spcAft>
                          <a:spcPts val="0"/>
                        </a:spcAft>
                        <a:buNone/>
                      </a:pPr>
                      <a:r>
                        <a:rPr lang="zh-TW" sz="1300"/>
                        <a:t>Nature Resource Accounting</a:t>
                      </a:r>
                      <a:endParaRPr sz="1300"/>
                    </a:p>
                  </a:txBody>
                  <a:tcPr marT="45725" marB="45725" marR="91450" marL="91450"/>
                </a:tc>
                <a:tc>
                  <a:txBody>
                    <a:bodyPr>
                      <a:noAutofit/>
                    </a:bodyPr>
                    <a:lstStyle/>
                    <a:p>
                      <a:pPr indent="0" lvl="0" marL="0" marR="0" rtl="0" algn="l">
                        <a:spcBef>
                          <a:spcPts val="0"/>
                        </a:spcBef>
                        <a:spcAft>
                          <a:spcPts val="0"/>
                        </a:spcAft>
                        <a:buNone/>
                      </a:pPr>
                      <a:r>
                        <a:rPr lang="zh-TW" sz="1300"/>
                        <a:t> A system of monitoring based on methodically organized accounts, representing the size of economically valuable and limited reserves of natural resources and using physical quantifiers such</a:t>
                      </a:r>
                      <a:r>
                        <a:rPr lang="zh-TW" sz="1300"/>
                        <a:t> as tonnes or cubic metres.</a:t>
                      </a:r>
                      <a:endParaRPr b="1" sz="1300">
                        <a:solidFill>
                          <a:srgbClr val="0000FF"/>
                        </a:solidFill>
                      </a:endParaRPr>
                    </a:p>
                  </a:txBody>
                  <a:tcPr marT="45725" marB="45725" marR="91450" marL="91450"/>
                </a:tc>
              </a:tr>
              <a:tr h="370850">
                <a:tc>
                  <a:txBody>
                    <a:bodyPr>
                      <a:noAutofit/>
                    </a:bodyPr>
                    <a:lstStyle/>
                    <a:p>
                      <a:pPr indent="0" lvl="0" marL="0" marR="0" rtl="0" algn="l">
                        <a:spcBef>
                          <a:spcPts val="0"/>
                        </a:spcBef>
                        <a:spcAft>
                          <a:spcPts val="0"/>
                        </a:spcAft>
                        <a:buNone/>
                      </a:pPr>
                      <a:r>
                        <a:rPr lang="zh-TW" sz="1300"/>
                        <a:t>Adjusted net savings</a:t>
                      </a:r>
                      <a:endParaRPr/>
                    </a:p>
                    <a:p>
                      <a:pPr indent="0" lvl="0" marL="0" marR="0" rtl="0" algn="l">
                        <a:spcBef>
                          <a:spcPts val="0"/>
                        </a:spcBef>
                        <a:spcAft>
                          <a:spcPts val="0"/>
                        </a:spcAft>
                        <a:buNone/>
                      </a:pPr>
                      <a:r>
                        <a:rPr lang="zh-TW" sz="1300"/>
                        <a:t>(genuine</a:t>
                      </a:r>
                      <a:r>
                        <a:rPr lang="zh-TW" sz="1300"/>
                        <a:t> savings)</a:t>
                      </a:r>
                      <a:endParaRPr sz="1300"/>
                    </a:p>
                  </a:txBody>
                  <a:tcPr marT="45725" marB="45725" marR="91450" marL="91450"/>
                </a:tc>
                <a:tc>
                  <a:txBody>
                    <a:bodyPr>
                      <a:noAutofit/>
                    </a:bodyPr>
                    <a:lstStyle/>
                    <a:p>
                      <a:pPr indent="0" lvl="0" marL="0" marR="0" rtl="0" algn="l">
                        <a:spcBef>
                          <a:spcPts val="0"/>
                        </a:spcBef>
                        <a:spcAft>
                          <a:spcPts val="0"/>
                        </a:spcAft>
                        <a:buNone/>
                      </a:pPr>
                      <a:r>
                        <a:rPr lang="zh-TW" sz="1300"/>
                        <a:t>A sustainably indicator building on the concepts of green</a:t>
                      </a:r>
                      <a:r>
                        <a:rPr lang="zh-TW" sz="1300"/>
                        <a:t> national accounts. Adjusted net savings measure the true rate of savings in an economy after taking into account investments in human capital, depletion of natural resources and damage caused by pollution.</a:t>
                      </a:r>
                      <a:endParaRPr b="1" sz="1300">
                        <a:solidFill>
                          <a:srgbClr val="0000FF"/>
                        </a:solidFill>
                      </a:endParaRPr>
                    </a:p>
                  </a:txBody>
                  <a:tcPr marT="45725" marB="45725" marR="91450" marL="91450"/>
                </a:tc>
              </a:tr>
              <a:tr h="370850">
                <a:tc>
                  <a:txBody>
                    <a:bodyPr>
                      <a:noAutofit/>
                    </a:bodyPr>
                    <a:lstStyle/>
                    <a:p>
                      <a:pPr indent="0" lvl="0" marL="0" marR="0" rtl="0" algn="l">
                        <a:spcBef>
                          <a:spcPts val="0"/>
                        </a:spcBef>
                        <a:spcAft>
                          <a:spcPts val="0"/>
                        </a:spcAft>
                        <a:buNone/>
                      </a:pPr>
                      <a:r>
                        <a:rPr lang="zh-TW" sz="1300"/>
                        <a:t>Green GDP</a:t>
                      </a:r>
                      <a:endParaRPr sz="1300"/>
                    </a:p>
                  </a:txBody>
                  <a:tcPr marT="45725" marB="45725" marR="91450" marL="91450"/>
                </a:tc>
                <a:tc>
                  <a:txBody>
                    <a:bodyPr>
                      <a:noAutofit/>
                    </a:bodyPr>
                    <a:lstStyle/>
                    <a:p>
                      <a:pPr indent="0" lvl="0" marL="0" marR="0" rtl="0" algn="l">
                        <a:spcBef>
                          <a:spcPts val="0"/>
                        </a:spcBef>
                        <a:spcAft>
                          <a:spcPts val="0"/>
                        </a:spcAft>
                        <a:buNone/>
                      </a:pPr>
                      <a:r>
                        <a:rPr lang="zh-TW" sz="1300"/>
                        <a:t>A measurement</a:t>
                      </a:r>
                      <a:r>
                        <a:rPr lang="zh-TW" sz="1300"/>
                        <a:t> of national output that includes effects on the environment and natural resources</a:t>
                      </a:r>
                      <a:endParaRPr b="1" sz="1300">
                        <a:solidFill>
                          <a:srgbClr val="0000FF"/>
                        </a:solidFill>
                      </a:endParaRPr>
                    </a:p>
                  </a:txBody>
                  <a:tcPr marT="45725" marB="45725" marR="91450" marL="91450"/>
                </a:tc>
              </a:tr>
            </a:tbl>
          </a:graphicData>
        </a:graphic>
      </p:graphicFrame>
      <p:sp>
        <p:nvSpPr>
          <p:cNvPr id="247" name="Google Shape;247;p28"/>
          <p:cNvSpPr txBox="1"/>
          <p:nvPr/>
        </p:nvSpPr>
        <p:spPr>
          <a:xfrm>
            <a:off x="0" y="6669360"/>
            <a:ext cx="8964488" cy="2616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1100">
                <a:solidFill>
                  <a:schemeClr val="dk1"/>
                </a:solidFill>
                <a:latin typeface="Trebuchet MS"/>
                <a:ea typeface="Trebuchet MS"/>
                <a:cs typeface="Trebuchet MS"/>
                <a:sym typeface="Trebuchet MS"/>
              </a:rPr>
              <a:t>資料來源：International experiences with environmental and Economic accounting(2006),The World Bank-Italian Trust Fund Project</a:t>
            </a:r>
            <a:endParaRPr sz="1100">
              <a:solidFill>
                <a:schemeClr val="dk1"/>
              </a:solidFill>
              <a:latin typeface="Trebuchet MS"/>
              <a:ea typeface="Trebuchet MS"/>
              <a:cs typeface="Trebuchet MS"/>
              <a:sym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29"/>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253" name="Google Shape;253;p29"/>
          <p:cNvSpPr txBox="1"/>
          <p:nvPr>
            <p:ph type="title"/>
          </p:nvPr>
        </p:nvSpPr>
        <p:spPr>
          <a:xfrm>
            <a:off x="395536" y="0"/>
            <a:ext cx="8229600" cy="1143000"/>
          </a:xfrm>
          <a:prstGeom prst="rect">
            <a:avLst/>
          </a:prstGeom>
          <a:noFill/>
          <a:ln>
            <a:noFill/>
          </a:ln>
        </p:spPr>
        <p:txBody>
          <a:bodyPr anchorCtr="0" anchor="t" bIns="45700" lIns="91425" spcFirstLastPara="1" rIns="91425" wrap="square" tIns="45700">
            <a:noAutofit/>
          </a:bodyPr>
          <a:lstStyle/>
          <a:p>
            <a:pPr indent="-373888" lvl="0" marL="320040" rtl="0" algn="l">
              <a:spcBef>
                <a:spcPts val="0"/>
              </a:spcBef>
              <a:spcAft>
                <a:spcPts val="0"/>
              </a:spcAft>
              <a:buSzPts val="5888"/>
              <a:buChar char="*"/>
            </a:pPr>
            <a:r>
              <a:rPr lang="zh-TW"/>
              <a:t>綠色會計</a:t>
            </a:r>
            <a:endParaRPr/>
          </a:p>
        </p:txBody>
      </p:sp>
      <p:grpSp>
        <p:nvGrpSpPr>
          <p:cNvPr id="254" name="Google Shape;254;p29"/>
          <p:cNvGrpSpPr/>
          <p:nvPr/>
        </p:nvGrpSpPr>
        <p:grpSpPr>
          <a:xfrm>
            <a:off x="253868" y="1863989"/>
            <a:ext cx="8564255" cy="4111880"/>
            <a:chOff x="2348" y="1008113"/>
            <a:chExt cx="8564255" cy="4111880"/>
          </a:xfrm>
        </p:grpSpPr>
        <p:sp>
          <p:nvSpPr>
            <p:cNvPr id="255" name="Google Shape;255;p29"/>
            <p:cNvSpPr/>
            <p:nvPr/>
          </p:nvSpPr>
          <p:spPr>
            <a:xfrm>
              <a:off x="2348" y="2046140"/>
              <a:ext cx="1646972" cy="823486"/>
            </a:xfrm>
            <a:prstGeom prst="roundRect">
              <a:avLst>
                <a:gd fmla="val 10000" name="adj"/>
              </a:avLst>
            </a:prstGeom>
            <a:solidFill>
              <a:schemeClr val="accent2"/>
            </a:solidFill>
            <a:ln>
              <a:noFill/>
            </a:ln>
            <a:effectLst>
              <a:outerShdw blurRad="40005" rotWithShape="0" dir="5400000" dist="22984">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9"/>
            <p:cNvSpPr txBox="1"/>
            <p:nvPr/>
          </p:nvSpPr>
          <p:spPr>
            <a:xfrm>
              <a:off x="26467" y="2070259"/>
              <a:ext cx="1598734" cy="775248"/>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None/>
              </a:pPr>
              <a:r>
                <a:rPr lang="zh-TW" sz="1800">
                  <a:solidFill>
                    <a:schemeClr val="lt1"/>
                  </a:solidFill>
                  <a:latin typeface="Trebuchet MS"/>
                  <a:ea typeface="Trebuchet MS"/>
                  <a:cs typeface="Trebuchet MS"/>
                  <a:sym typeface="Trebuchet MS"/>
                </a:rPr>
                <a:t>環境會計</a:t>
              </a:r>
              <a:endParaRPr sz="1800">
                <a:solidFill>
                  <a:schemeClr val="lt1"/>
                </a:solidFill>
                <a:latin typeface="Trebuchet MS"/>
                <a:ea typeface="Trebuchet MS"/>
                <a:cs typeface="Trebuchet MS"/>
                <a:sym typeface="Trebuchet MS"/>
              </a:endParaRPr>
            </a:p>
          </p:txBody>
        </p:sp>
        <p:sp>
          <p:nvSpPr>
            <p:cNvPr id="257" name="Google Shape;257;p29"/>
            <p:cNvSpPr/>
            <p:nvPr/>
          </p:nvSpPr>
          <p:spPr>
            <a:xfrm rot="-3361066">
              <a:off x="1389390" y="1955300"/>
              <a:ext cx="1178648" cy="27817"/>
            </a:xfrm>
            <a:custGeom>
              <a:rect b="b" l="l" r="r" t="t"/>
              <a:pathLst>
                <a:path extrusionOk="0" h="120000" w="120000">
                  <a:moveTo>
                    <a:pt x="0" y="59998"/>
                  </a:moveTo>
                  <a:lnTo>
                    <a:pt x="120000" y="59998"/>
                  </a:lnTo>
                </a:path>
              </a:pathLst>
            </a:custGeom>
            <a:noFill/>
            <a:ln cap="flat" cmpd="sng" w="15875">
              <a:solidFill>
                <a:srgbClr val="EE4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9"/>
            <p:cNvSpPr txBox="1"/>
            <p:nvPr/>
          </p:nvSpPr>
          <p:spPr>
            <a:xfrm rot="-3361066">
              <a:off x="1949248" y="1939742"/>
              <a:ext cx="58932" cy="58932"/>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sz="500">
                <a:solidFill>
                  <a:schemeClr val="dk1"/>
                </a:solidFill>
                <a:latin typeface="Trebuchet MS"/>
                <a:ea typeface="Trebuchet MS"/>
                <a:cs typeface="Trebuchet MS"/>
                <a:sym typeface="Trebuchet MS"/>
              </a:endParaRPr>
            </a:p>
          </p:txBody>
        </p:sp>
        <p:sp>
          <p:nvSpPr>
            <p:cNvPr id="259" name="Google Shape;259;p29"/>
            <p:cNvSpPr/>
            <p:nvPr/>
          </p:nvSpPr>
          <p:spPr>
            <a:xfrm>
              <a:off x="2308109" y="1068791"/>
              <a:ext cx="1646972" cy="823486"/>
            </a:xfrm>
            <a:prstGeom prst="roundRect">
              <a:avLst>
                <a:gd fmla="val 10000" name="adj"/>
              </a:avLst>
            </a:prstGeom>
            <a:gradFill>
              <a:gsLst>
                <a:gs pos="0">
                  <a:srgbClr val="ED3517"/>
                </a:gs>
                <a:gs pos="100000">
                  <a:srgbClr val="B11F05"/>
                </a:gs>
              </a:gsLst>
              <a:lin ang="5400000" scaled="0"/>
            </a:gradFill>
            <a:ln>
              <a:noFill/>
            </a:ln>
            <a:effectLst>
              <a:outerShdw blurRad="40005" rotWithShape="0" dir="5400000" dist="22984">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9"/>
            <p:cNvSpPr txBox="1"/>
            <p:nvPr/>
          </p:nvSpPr>
          <p:spPr>
            <a:xfrm>
              <a:off x="2332228" y="1092910"/>
              <a:ext cx="1598734" cy="775248"/>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None/>
              </a:pPr>
              <a:r>
                <a:rPr lang="zh-TW" sz="1800">
                  <a:solidFill>
                    <a:schemeClr val="lt1"/>
                  </a:solidFill>
                  <a:latin typeface="Trebuchet MS"/>
                  <a:ea typeface="Trebuchet MS"/>
                  <a:cs typeface="Trebuchet MS"/>
                  <a:sym typeface="Trebuchet MS"/>
                </a:rPr>
                <a:t>總體</a:t>
              </a:r>
              <a:endParaRPr sz="1800">
                <a:solidFill>
                  <a:schemeClr val="lt1"/>
                </a:solidFill>
                <a:latin typeface="Trebuchet MS"/>
                <a:ea typeface="Trebuchet MS"/>
                <a:cs typeface="Trebuchet MS"/>
                <a:sym typeface="Trebuchet MS"/>
              </a:endParaRPr>
            </a:p>
          </p:txBody>
        </p:sp>
        <p:sp>
          <p:nvSpPr>
            <p:cNvPr id="261" name="Google Shape;261;p29"/>
            <p:cNvSpPr/>
            <p:nvPr/>
          </p:nvSpPr>
          <p:spPr>
            <a:xfrm>
              <a:off x="3955081" y="1466626"/>
              <a:ext cx="658788" cy="27817"/>
            </a:xfrm>
            <a:custGeom>
              <a:rect b="b" l="l" r="r" t="t"/>
              <a:pathLst>
                <a:path extrusionOk="0" h="120000" w="120000">
                  <a:moveTo>
                    <a:pt x="0" y="59998"/>
                  </a:moveTo>
                  <a:lnTo>
                    <a:pt x="120000" y="59998"/>
                  </a:lnTo>
                </a:path>
              </a:pathLst>
            </a:custGeom>
            <a:noFill/>
            <a:ln cap="flat" cmpd="sng" w="15875">
              <a:solidFill>
                <a:srgbClr val="4C66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9"/>
            <p:cNvSpPr txBox="1"/>
            <p:nvPr/>
          </p:nvSpPr>
          <p:spPr>
            <a:xfrm>
              <a:off x="4268006" y="1464065"/>
              <a:ext cx="32939" cy="3293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sz="500">
                <a:solidFill>
                  <a:schemeClr val="dk1"/>
                </a:solidFill>
                <a:latin typeface="Trebuchet MS"/>
                <a:ea typeface="Trebuchet MS"/>
                <a:cs typeface="Trebuchet MS"/>
                <a:sym typeface="Trebuchet MS"/>
              </a:endParaRPr>
            </a:p>
          </p:txBody>
        </p:sp>
        <p:sp>
          <p:nvSpPr>
            <p:cNvPr id="263" name="Google Shape;263;p29"/>
            <p:cNvSpPr/>
            <p:nvPr/>
          </p:nvSpPr>
          <p:spPr>
            <a:xfrm>
              <a:off x="4613870" y="1008113"/>
              <a:ext cx="1942718" cy="944843"/>
            </a:xfrm>
            <a:prstGeom prst="roundRect">
              <a:avLst>
                <a:gd fmla="val 10000" name="adj"/>
              </a:avLst>
            </a:prstGeom>
            <a:solidFill>
              <a:srgbClr val="7030A0"/>
            </a:solidFill>
            <a:ln>
              <a:noFill/>
            </a:ln>
            <a:effectLst>
              <a:outerShdw blurRad="40005" rotWithShape="0" dir="5400000" dist="22984">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9"/>
            <p:cNvSpPr txBox="1"/>
            <p:nvPr/>
          </p:nvSpPr>
          <p:spPr>
            <a:xfrm>
              <a:off x="4641544" y="1035787"/>
              <a:ext cx="1887370" cy="889495"/>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None/>
              </a:pPr>
              <a:r>
                <a:rPr lang="zh-TW" sz="1800">
                  <a:solidFill>
                    <a:schemeClr val="lt1"/>
                  </a:solidFill>
                  <a:latin typeface="Trebuchet MS"/>
                  <a:ea typeface="Trebuchet MS"/>
                  <a:cs typeface="Trebuchet MS"/>
                  <a:sym typeface="Trebuchet MS"/>
                </a:rPr>
                <a:t>綠色國民所得帳</a:t>
              </a:r>
              <a:endParaRPr sz="1800">
                <a:solidFill>
                  <a:schemeClr val="lt1"/>
                </a:solidFill>
                <a:latin typeface="Trebuchet MS"/>
                <a:ea typeface="Trebuchet MS"/>
                <a:cs typeface="Trebuchet MS"/>
                <a:sym typeface="Trebuchet MS"/>
              </a:endParaRPr>
            </a:p>
          </p:txBody>
        </p:sp>
        <p:sp>
          <p:nvSpPr>
            <p:cNvPr id="265" name="Google Shape;265;p29"/>
            <p:cNvSpPr/>
            <p:nvPr/>
          </p:nvSpPr>
          <p:spPr>
            <a:xfrm rot="3361066">
              <a:off x="1389390" y="2932648"/>
              <a:ext cx="1178648" cy="27817"/>
            </a:xfrm>
            <a:custGeom>
              <a:rect b="b" l="l" r="r" t="t"/>
              <a:pathLst>
                <a:path extrusionOk="0" h="120000" w="120000">
                  <a:moveTo>
                    <a:pt x="0" y="59998"/>
                  </a:moveTo>
                  <a:lnTo>
                    <a:pt x="120000" y="59998"/>
                  </a:lnTo>
                </a:path>
              </a:pathLst>
            </a:custGeom>
            <a:noFill/>
            <a:ln cap="flat" cmpd="sng" w="15875">
              <a:solidFill>
                <a:srgbClr val="EE4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9"/>
            <p:cNvSpPr txBox="1"/>
            <p:nvPr/>
          </p:nvSpPr>
          <p:spPr>
            <a:xfrm rot="3361066">
              <a:off x="1949248" y="2917090"/>
              <a:ext cx="58932" cy="58932"/>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sz="500">
                <a:solidFill>
                  <a:schemeClr val="dk1"/>
                </a:solidFill>
                <a:latin typeface="Trebuchet MS"/>
                <a:ea typeface="Trebuchet MS"/>
                <a:cs typeface="Trebuchet MS"/>
                <a:sym typeface="Trebuchet MS"/>
              </a:endParaRPr>
            </a:p>
          </p:txBody>
        </p:sp>
        <p:sp>
          <p:nvSpPr>
            <p:cNvPr id="267" name="Google Shape;267;p29"/>
            <p:cNvSpPr/>
            <p:nvPr/>
          </p:nvSpPr>
          <p:spPr>
            <a:xfrm>
              <a:off x="2308109" y="3023488"/>
              <a:ext cx="1646972" cy="823486"/>
            </a:xfrm>
            <a:prstGeom prst="roundRect">
              <a:avLst>
                <a:gd fmla="val 10000" name="adj"/>
              </a:avLst>
            </a:prstGeom>
            <a:gradFill>
              <a:gsLst>
                <a:gs pos="0">
                  <a:srgbClr val="ED3517"/>
                </a:gs>
                <a:gs pos="100000">
                  <a:srgbClr val="B11F05"/>
                </a:gs>
              </a:gsLst>
              <a:lin ang="5400000" scaled="0"/>
            </a:gradFill>
            <a:ln>
              <a:noFill/>
            </a:ln>
            <a:effectLst>
              <a:outerShdw blurRad="40005" rotWithShape="0" dir="5400000" dist="22984">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9"/>
            <p:cNvSpPr txBox="1"/>
            <p:nvPr/>
          </p:nvSpPr>
          <p:spPr>
            <a:xfrm>
              <a:off x="2332228" y="3047607"/>
              <a:ext cx="1598734" cy="775248"/>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None/>
              </a:pPr>
              <a:r>
                <a:rPr lang="zh-TW" sz="1800">
                  <a:solidFill>
                    <a:schemeClr val="lt1"/>
                  </a:solidFill>
                  <a:latin typeface="Trebuchet MS"/>
                  <a:ea typeface="Trebuchet MS"/>
                  <a:cs typeface="Trebuchet MS"/>
                  <a:sym typeface="Trebuchet MS"/>
                </a:rPr>
                <a:t>個體</a:t>
              </a:r>
              <a:endParaRPr sz="1800">
                <a:solidFill>
                  <a:schemeClr val="lt1"/>
                </a:solidFill>
                <a:latin typeface="Trebuchet MS"/>
                <a:ea typeface="Trebuchet MS"/>
                <a:cs typeface="Trebuchet MS"/>
                <a:sym typeface="Trebuchet MS"/>
              </a:endParaRPr>
            </a:p>
          </p:txBody>
        </p:sp>
        <p:sp>
          <p:nvSpPr>
            <p:cNvPr id="269" name="Google Shape;269;p29"/>
            <p:cNvSpPr/>
            <p:nvPr/>
          </p:nvSpPr>
          <p:spPr>
            <a:xfrm rot="-1300946">
              <a:off x="3928484" y="3282437"/>
              <a:ext cx="751823" cy="27817"/>
            </a:xfrm>
            <a:custGeom>
              <a:rect b="b" l="l" r="r" t="t"/>
              <a:pathLst>
                <a:path extrusionOk="0" h="120000" w="120000">
                  <a:moveTo>
                    <a:pt x="0" y="59998"/>
                  </a:moveTo>
                  <a:lnTo>
                    <a:pt x="120000" y="59998"/>
                  </a:lnTo>
                </a:path>
              </a:pathLst>
            </a:custGeom>
            <a:noFill/>
            <a:ln cap="flat" cmpd="sng" w="15875">
              <a:solidFill>
                <a:srgbClr val="4C66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9"/>
            <p:cNvSpPr txBox="1"/>
            <p:nvPr/>
          </p:nvSpPr>
          <p:spPr>
            <a:xfrm rot="-1300946">
              <a:off x="4285600" y="3277550"/>
              <a:ext cx="37591" cy="37591"/>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sz="500">
                <a:solidFill>
                  <a:schemeClr val="dk1"/>
                </a:solidFill>
                <a:latin typeface="Trebuchet MS"/>
                <a:ea typeface="Trebuchet MS"/>
                <a:cs typeface="Trebuchet MS"/>
                <a:sym typeface="Trebuchet MS"/>
              </a:endParaRPr>
            </a:p>
          </p:txBody>
        </p:sp>
        <p:sp>
          <p:nvSpPr>
            <p:cNvPr id="271" name="Google Shape;271;p29"/>
            <p:cNvSpPr/>
            <p:nvPr/>
          </p:nvSpPr>
          <p:spPr>
            <a:xfrm>
              <a:off x="4653710" y="2745718"/>
              <a:ext cx="1646972" cy="823486"/>
            </a:xfrm>
            <a:prstGeom prst="roundRect">
              <a:avLst>
                <a:gd fmla="val 10000" name="adj"/>
              </a:avLst>
            </a:prstGeom>
            <a:solidFill>
              <a:srgbClr val="7030A0"/>
            </a:solidFill>
            <a:ln>
              <a:noFill/>
            </a:ln>
            <a:effectLst>
              <a:outerShdw blurRad="40005" rotWithShape="0" dir="5400000" dist="22984">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9"/>
            <p:cNvSpPr txBox="1"/>
            <p:nvPr/>
          </p:nvSpPr>
          <p:spPr>
            <a:xfrm>
              <a:off x="4677829" y="2769837"/>
              <a:ext cx="1598734" cy="775248"/>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None/>
              </a:pPr>
              <a:r>
                <a:rPr lang="zh-TW" sz="1800">
                  <a:solidFill>
                    <a:schemeClr val="lt1"/>
                  </a:solidFill>
                  <a:latin typeface="Trebuchet MS"/>
                  <a:ea typeface="Trebuchet MS"/>
                  <a:cs typeface="Trebuchet MS"/>
                  <a:sym typeface="Trebuchet MS"/>
                </a:rPr>
                <a:t>企業環境管理會計</a:t>
              </a:r>
              <a:endParaRPr sz="1800">
                <a:solidFill>
                  <a:schemeClr val="lt1"/>
                </a:solidFill>
                <a:latin typeface="Trebuchet MS"/>
                <a:ea typeface="Trebuchet MS"/>
                <a:cs typeface="Trebuchet MS"/>
                <a:sym typeface="Trebuchet MS"/>
              </a:endParaRPr>
            </a:p>
          </p:txBody>
        </p:sp>
        <p:sp>
          <p:nvSpPr>
            <p:cNvPr id="273" name="Google Shape;273;p29"/>
            <p:cNvSpPr/>
            <p:nvPr/>
          </p:nvSpPr>
          <p:spPr>
            <a:xfrm rot="-2834140">
              <a:off x="6154367" y="2808933"/>
              <a:ext cx="911579" cy="27817"/>
            </a:xfrm>
            <a:custGeom>
              <a:rect b="b" l="l" r="r" t="t"/>
              <a:pathLst>
                <a:path extrusionOk="0" h="120000" w="120000">
                  <a:moveTo>
                    <a:pt x="0" y="59998"/>
                  </a:moveTo>
                  <a:lnTo>
                    <a:pt x="120000" y="59998"/>
                  </a:lnTo>
                </a:path>
              </a:pathLst>
            </a:custGeom>
            <a:noFill/>
            <a:ln cap="flat" cmpd="sng" w="15875">
              <a:solidFill>
                <a:srgbClr val="5DCC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9"/>
            <p:cNvSpPr txBox="1"/>
            <p:nvPr/>
          </p:nvSpPr>
          <p:spPr>
            <a:xfrm rot="-2834140">
              <a:off x="6587367" y="2800052"/>
              <a:ext cx="45578" cy="45578"/>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sz="500">
                <a:solidFill>
                  <a:schemeClr val="dk1"/>
                </a:solidFill>
                <a:latin typeface="Trebuchet MS"/>
                <a:ea typeface="Trebuchet MS"/>
                <a:cs typeface="Trebuchet MS"/>
                <a:sym typeface="Trebuchet MS"/>
              </a:endParaRPr>
            </a:p>
          </p:txBody>
        </p:sp>
        <p:sp>
          <p:nvSpPr>
            <p:cNvPr id="275" name="Google Shape;275;p29"/>
            <p:cNvSpPr/>
            <p:nvPr/>
          </p:nvSpPr>
          <p:spPr>
            <a:xfrm>
              <a:off x="6919631" y="2076479"/>
              <a:ext cx="1646972" cy="823486"/>
            </a:xfrm>
            <a:prstGeom prst="roundRect">
              <a:avLst>
                <a:gd fmla="val 10000" name="adj"/>
              </a:avLst>
            </a:prstGeom>
            <a:solidFill>
              <a:schemeClr val="accent4"/>
            </a:solidFill>
            <a:ln>
              <a:noFill/>
            </a:ln>
            <a:effectLst>
              <a:outerShdw blurRad="40005" rotWithShape="0" dir="5400000" dist="22984">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9"/>
            <p:cNvSpPr txBox="1"/>
            <p:nvPr/>
          </p:nvSpPr>
          <p:spPr>
            <a:xfrm>
              <a:off x="6943750" y="2100598"/>
              <a:ext cx="1598734" cy="775248"/>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None/>
              </a:pPr>
              <a:r>
                <a:rPr lang="zh-TW" sz="1800">
                  <a:solidFill>
                    <a:schemeClr val="lt1"/>
                  </a:solidFill>
                  <a:latin typeface="Trebuchet MS"/>
                  <a:ea typeface="Trebuchet MS"/>
                  <a:cs typeface="Trebuchet MS"/>
                  <a:sym typeface="Trebuchet MS"/>
                </a:rPr>
                <a:t>環境保護</a:t>
              </a:r>
              <a:endParaRPr sz="1800">
                <a:solidFill>
                  <a:schemeClr val="lt1"/>
                </a:solidFill>
                <a:latin typeface="Trebuchet MS"/>
                <a:ea typeface="Trebuchet MS"/>
                <a:cs typeface="Trebuchet MS"/>
                <a:sym typeface="Trebuchet MS"/>
              </a:endParaRPr>
            </a:p>
          </p:txBody>
        </p:sp>
        <p:sp>
          <p:nvSpPr>
            <p:cNvPr id="277" name="Google Shape;277;p29"/>
            <p:cNvSpPr/>
            <p:nvPr/>
          </p:nvSpPr>
          <p:spPr>
            <a:xfrm rot="1450168">
              <a:off x="6270947" y="3282437"/>
              <a:ext cx="678419" cy="27817"/>
            </a:xfrm>
            <a:custGeom>
              <a:rect b="b" l="l" r="r" t="t"/>
              <a:pathLst>
                <a:path extrusionOk="0" h="120000" w="120000">
                  <a:moveTo>
                    <a:pt x="0" y="59998"/>
                  </a:moveTo>
                  <a:lnTo>
                    <a:pt x="120000" y="59998"/>
                  </a:lnTo>
                </a:path>
              </a:pathLst>
            </a:custGeom>
            <a:noFill/>
            <a:ln cap="flat" cmpd="sng" w="15875">
              <a:solidFill>
                <a:srgbClr val="5DCC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9"/>
            <p:cNvSpPr txBox="1"/>
            <p:nvPr/>
          </p:nvSpPr>
          <p:spPr>
            <a:xfrm rot="1450168">
              <a:off x="6593196" y="3279385"/>
              <a:ext cx="33920" cy="3392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sz="500">
                <a:solidFill>
                  <a:schemeClr val="dk1"/>
                </a:solidFill>
                <a:latin typeface="Trebuchet MS"/>
                <a:ea typeface="Trebuchet MS"/>
                <a:cs typeface="Trebuchet MS"/>
                <a:sym typeface="Trebuchet MS"/>
              </a:endParaRPr>
            </a:p>
          </p:txBody>
        </p:sp>
        <p:sp>
          <p:nvSpPr>
            <p:cNvPr id="279" name="Google Shape;279;p29"/>
            <p:cNvSpPr/>
            <p:nvPr/>
          </p:nvSpPr>
          <p:spPr>
            <a:xfrm>
              <a:off x="6919631" y="3023488"/>
              <a:ext cx="1646972" cy="823486"/>
            </a:xfrm>
            <a:prstGeom prst="roundRect">
              <a:avLst>
                <a:gd fmla="val 10000" name="adj"/>
              </a:avLst>
            </a:prstGeom>
            <a:solidFill>
              <a:schemeClr val="accent4"/>
            </a:solidFill>
            <a:ln>
              <a:noFill/>
            </a:ln>
            <a:effectLst>
              <a:outerShdw blurRad="40005" rotWithShape="0" dir="5400000" dist="22984">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9"/>
            <p:cNvSpPr txBox="1"/>
            <p:nvPr/>
          </p:nvSpPr>
          <p:spPr>
            <a:xfrm>
              <a:off x="6943750" y="3047607"/>
              <a:ext cx="1598734" cy="775248"/>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None/>
              </a:pPr>
              <a:r>
                <a:rPr lang="zh-TW" sz="1800">
                  <a:solidFill>
                    <a:schemeClr val="lt1"/>
                  </a:solidFill>
                  <a:latin typeface="Trebuchet MS"/>
                  <a:ea typeface="Trebuchet MS"/>
                  <a:cs typeface="Trebuchet MS"/>
                  <a:sym typeface="Trebuchet MS"/>
                </a:rPr>
                <a:t>資源利用</a:t>
              </a:r>
              <a:endParaRPr sz="1800">
                <a:solidFill>
                  <a:schemeClr val="lt1"/>
                </a:solidFill>
                <a:latin typeface="Trebuchet MS"/>
                <a:ea typeface="Trebuchet MS"/>
                <a:cs typeface="Trebuchet MS"/>
                <a:sym typeface="Trebuchet MS"/>
              </a:endParaRPr>
            </a:p>
          </p:txBody>
        </p:sp>
        <p:sp>
          <p:nvSpPr>
            <p:cNvPr id="281" name="Google Shape;281;p29"/>
            <p:cNvSpPr/>
            <p:nvPr/>
          </p:nvSpPr>
          <p:spPr>
            <a:xfrm rot="3831533">
              <a:off x="3558435" y="4057831"/>
              <a:ext cx="1418071" cy="27817"/>
            </a:xfrm>
            <a:custGeom>
              <a:rect b="b" l="l" r="r" t="t"/>
              <a:pathLst>
                <a:path extrusionOk="0" h="120000" w="120000">
                  <a:moveTo>
                    <a:pt x="0" y="59998"/>
                  </a:moveTo>
                  <a:lnTo>
                    <a:pt x="120000" y="59998"/>
                  </a:lnTo>
                </a:path>
              </a:pathLst>
            </a:custGeom>
            <a:noFill/>
            <a:ln cap="flat" cmpd="sng" w="15875">
              <a:solidFill>
                <a:srgbClr val="4C66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9"/>
            <p:cNvSpPr txBox="1"/>
            <p:nvPr/>
          </p:nvSpPr>
          <p:spPr>
            <a:xfrm rot="3831533">
              <a:off x="4232019" y="4036288"/>
              <a:ext cx="70903" cy="70903"/>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sz="500">
                <a:solidFill>
                  <a:schemeClr val="dk1"/>
                </a:solidFill>
                <a:latin typeface="Trebuchet MS"/>
                <a:ea typeface="Trebuchet MS"/>
                <a:cs typeface="Trebuchet MS"/>
                <a:sym typeface="Trebuchet MS"/>
              </a:endParaRPr>
            </a:p>
          </p:txBody>
        </p:sp>
        <p:sp>
          <p:nvSpPr>
            <p:cNvPr id="283" name="Google Shape;283;p29"/>
            <p:cNvSpPr/>
            <p:nvPr/>
          </p:nvSpPr>
          <p:spPr>
            <a:xfrm>
              <a:off x="4579860" y="4296507"/>
              <a:ext cx="1646972" cy="823486"/>
            </a:xfrm>
            <a:prstGeom prst="roundRect">
              <a:avLst>
                <a:gd fmla="val 10000" name="adj"/>
              </a:avLst>
            </a:prstGeom>
            <a:solidFill>
              <a:srgbClr val="7030A0"/>
            </a:solidFill>
            <a:ln>
              <a:noFill/>
            </a:ln>
            <a:effectLst>
              <a:outerShdw blurRad="40005" rotWithShape="0" dir="5400000" dist="22984">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9"/>
            <p:cNvSpPr txBox="1"/>
            <p:nvPr/>
          </p:nvSpPr>
          <p:spPr>
            <a:xfrm>
              <a:off x="4603979" y="4320626"/>
              <a:ext cx="1598734" cy="775248"/>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None/>
              </a:pPr>
              <a:r>
                <a:rPr lang="zh-TW" sz="1800">
                  <a:solidFill>
                    <a:schemeClr val="lt1"/>
                  </a:solidFill>
                  <a:latin typeface="Trebuchet MS"/>
                  <a:ea typeface="Trebuchet MS"/>
                  <a:cs typeface="Trebuchet MS"/>
                  <a:sym typeface="Trebuchet MS"/>
                </a:rPr>
                <a:t>企業環境財務會計</a:t>
              </a:r>
              <a:endParaRPr sz="1800">
                <a:solidFill>
                  <a:schemeClr val="lt1"/>
                </a:solidFill>
                <a:latin typeface="Trebuchet MS"/>
                <a:ea typeface="Trebuchet MS"/>
                <a:cs typeface="Trebuchet MS"/>
                <a:sym typeface="Trebuchet MS"/>
              </a:endParaRPr>
            </a:p>
          </p:txBody>
        </p:sp>
      </p:grpSp>
      <p:sp>
        <p:nvSpPr>
          <p:cNvPr id="285" name="Google Shape;285;p29"/>
          <p:cNvSpPr txBox="1"/>
          <p:nvPr/>
        </p:nvSpPr>
        <p:spPr>
          <a:xfrm>
            <a:off x="6516216" y="5157192"/>
            <a:ext cx="216024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86" name="Google Shape;286;p29"/>
          <p:cNvSpPr txBox="1"/>
          <p:nvPr/>
        </p:nvSpPr>
        <p:spPr>
          <a:xfrm>
            <a:off x="6732240" y="5373216"/>
            <a:ext cx="2411760" cy="9233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1800">
                <a:solidFill>
                  <a:schemeClr val="dk1"/>
                </a:solidFill>
                <a:latin typeface="Trebuchet MS"/>
                <a:ea typeface="Trebuchet MS"/>
                <a:cs typeface="Trebuchet MS"/>
                <a:sym typeface="Trebuchet MS"/>
              </a:rPr>
              <a:t>環境資產與負債</a:t>
            </a:r>
            <a:endParaRPr sz="18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zh-TW" sz="1800">
                <a:solidFill>
                  <a:schemeClr val="dk1"/>
                </a:solidFill>
                <a:latin typeface="Trebuchet MS"/>
                <a:ea typeface="Trebuchet MS"/>
                <a:cs typeface="Trebuchet MS"/>
                <a:sym typeface="Trebuchet MS"/>
              </a:rPr>
              <a:t>環境衝擊與資源使用</a:t>
            </a:r>
            <a:endParaRPr sz="1800">
              <a:solidFill>
                <a:schemeClr val="dk1"/>
              </a:solidFill>
              <a:latin typeface="Trebuchet MS"/>
              <a:ea typeface="Trebuchet MS"/>
              <a:cs typeface="Trebuchet MS"/>
              <a:sym typeface="Trebuchet MS"/>
            </a:endParaRPr>
          </a:p>
        </p:txBody>
      </p:sp>
      <p:cxnSp>
        <p:nvCxnSpPr>
          <p:cNvPr id="287" name="Google Shape;287;p29"/>
          <p:cNvCxnSpPr/>
          <p:nvPr/>
        </p:nvCxnSpPr>
        <p:spPr>
          <a:xfrm rot="-5400000">
            <a:off x="4932834" y="3284190"/>
            <a:ext cx="576064" cy="1588"/>
          </a:xfrm>
          <a:prstGeom prst="straightConnector1">
            <a:avLst/>
          </a:prstGeom>
          <a:noFill/>
          <a:ln cap="flat" cmpd="sng" w="25400">
            <a:solidFill>
              <a:srgbClr val="FFFF00"/>
            </a:solidFill>
            <a:prstDash val="solid"/>
            <a:round/>
            <a:headEnd len="sm" w="sm" type="none"/>
            <a:tailEnd len="med" w="med" type="stealth"/>
          </a:ln>
          <a:effectLst>
            <a:outerShdw blurRad="40005" rotWithShape="0" dir="5400000" dist="22984">
              <a:srgbClr val="000000">
                <a:alpha val="44705"/>
              </a:srgbClr>
            </a:outerShdw>
          </a:effectLst>
        </p:spPr>
      </p:cxnSp>
      <p:sp>
        <p:nvSpPr>
          <p:cNvPr id="288" name="Google Shape;288;p29"/>
          <p:cNvSpPr txBox="1"/>
          <p:nvPr/>
        </p:nvSpPr>
        <p:spPr>
          <a:xfrm>
            <a:off x="5436096" y="2996952"/>
            <a:ext cx="1368152" cy="523220"/>
          </a:xfrm>
          <a:prstGeom prst="rect">
            <a:avLst/>
          </a:prstGeom>
          <a:solidFill>
            <a:schemeClr val="lt1"/>
          </a:solidFill>
          <a:ln cap="flat" cmpd="sng" w="15875">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zh-TW" sz="1400">
                <a:solidFill>
                  <a:srgbClr val="FF99FF"/>
                </a:solidFill>
                <a:latin typeface="Trebuchet MS"/>
                <a:ea typeface="Trebuchet MS"/>
                <a:cs typeface="Trebuchet MS"/>
                <a:sym typeface="Trebuchet MS"/>
              </a:rPr>
              <a:t>環保支出</a:t>
            </a:r>
            <a:endParaRPr b="1" sz="1400">
              <a:solidFill>
                <a:srgbClr val="FF99FF"/>
              </a:solidFill>
              <a:latin typeface="Trebuchet MS"/>
              <a:ea typeface="Trebuchet MS"/>
              <a:cs typeface="Trebuchet MS"/>
              <a:sym typeface="Trebuchet MS"/>
            </a:endParaRPr>
          </a:p>
          <a:p>
            <a:pPr indent="0" lvl="0" marL="0" marR="0" rtl="0" algn="l">
              <a:spcBef>
                <a:spcPts val="0"/>
              </a:spcBef>
              <a:spcAft>
                <a:spcPts val="0"/>
              </a:spcAft>
              <a:buNone/>
            </a:pPr>
            <a:r>
              <a:rPr b="1" lang="zh-TW" sz="1400">
                <a:solidFill>
                  <a:srgbClr val="FF99FF"/>
                </a:solidFill>
                <a:latin typeface="Trebuchet MS"/>
                <a:ea typeface="Trebuchet MS"/>
                <a:cs typeface="Trebuchet MS"/>
                <a:sym typeface="Trebuchet MS"/>
              </a:rPr>
              <a:t>資源利用支出</a:t>
            </a:r>
            <a:endParaRPr b="1" sz="1400">
              <a:solidFill>
                <a:srgbClr val="FF99FF"/>
              </a:solidFill>
              <a:latin typeface="Trebuchet MS"/>
              <a:ea typeface="Trebuchet MS"/>
              <a:cs typeface="Trebuchet MS"/>
              <a:sym typeface="Trebuchet MS"/>
            </a:endParaRPr>
          </a:p>
        </p:txBody>
      </p:sp>
      <p:sp>
        <p:nvSpPr>
          <p:cNvPr id="289" name="Google Shape;289;p29"/>
          <p:cNvSpPr/>
          <p:nvPr/>
        </p:nvSpPr>
        <p:spPr>
          <a:xfrm>
            <a:off x="6588224" y="5373216"/>
            <a:ext cx="288032" cy="936104"/>
          </a:xfrm>
          <a:prstGeom prst="leftBrace">
            <a:avLst>
              <a:gd fmla="val 8333" name="adj1"/>
              <a:gd fmla="val 50000" name="adj2"/>
            </a:avLst>
          </a:prstGeom>
          <a:noFill/>
          <a:ln cap="flat" cmpd="sng" w="28575">
            <a:solidFill>
              <a:srgbClr val="00CC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90" name="Google Shape;290;p29"/>
          <p:cNvSpPr txBox="1"/>
          <p:nvPr/>
        </p:nvSpPr>
        <p:spPr>
          <a:xfrm>
            <a:off x="251520" y="6525344"/>
            <a:ext cx="8712968"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1400">
                <a:solidFill>
                  <a:schemeClr val="dk1"/>
                </a:solidFill>
                <a:latin typeface="Trebuchet MS"/>
                <a:ea typeface="Trebuchet MS"/>
                <a:cs typeface="Trebuchet MS"/>
                <a:sym typeface="Trebuchet MS"/>
              </a:rPr>
              <a:t>資料來源：企業環境會計與綠色國民所得帳之關聯(2006)，周嫦娥，『環境永續與綠色會計實務』研討會。</a:t>
            </a:r>
            <a:endParaRPr sz="1400">
              <a:solidFill>
                <a:schemeClr val="dk1"/>
              </a:solidFill>
              <a:latin typeface="Trebuchet MS"/>
              <a:ea typeface="Trebuchet MS"/>
              <a:cs typeface="Trebuchet MS"/>
              <a:sym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30"/>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296" name="Google Shape;296;p30"/>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73888" lvl="0" marL="320040" rtl="0" algn="l">
              <a:spcBef>
                <a:spcPts val="0"/>
              </a:spcBef>
              <a:spcAft>
                <a:spcPts val="0"/>
              </a:spcAft>
              <a:buSzPts val="5888"/>
              <a:buChar char="*"/>
            </a:pPr>
            <a:r>
              <a:rPr lang="zh-TW"/>
              <a:t>綠色會計</a:t>
            </a:r>
            <a:endParaRPr/>
          </a:p>
        </p:txBody>
      </p:sp>
      <p:sp>
        <p:nvSpPr>
          <p:cNvPr id="297" name="Google Shape;297;p30"/>
          <p:cNvSpPr txBox="1"/>
          <p:nvPr>
            <p:ph idx="1" type="body"/>
          </p:nvPr>
        </p:nvSpPr>
        <p:spPr>
          <a:xfrm>
            <a:off x="395536" y="1196752"/>
            <a:ext cx="8291264" cy="4929411"/>
          </a:xfrm>
          <a:prstGeom prst="rect">
            <a:avLst/>
          </a:prstGeom>
          <a:noFill/>
          <a:ln>
            <a:noFill/>
          </a:ln>
        </p:spPr>
        <p:txBody>
          <a:bodyPr anchorCtr="0" anchor="t" bIns="45700" lIns="91425" spcFirstLastPara="1" rIns="91425" wrap="square" tIns="45700">
            <a:noAutofit/>
          </a:bodyPr>
          <a:lstStyle/>
          <a:p>
            <a:pPr indent="-181610" lvl="0" marL="228600" rtl="0" algn="l">
              <a:spcBef>
                <a:spcPts val="0"/>
              </a:spcBef>
              <a:spcAft>
                <a:spcPts val="0"/>
              </a:spcAft>
              <a:buSzPts val="2860"/>
              <a:buChar char="*"/>
            </a:pPr>
            <a:r>
              <a:rPr lang="zh-TW"/>
              <a:t>總體面的綠色會計：</a:t>
            </a:r>
            <a:endParaRPr/>
          </a:p>
          <a:p>
            <a:pPr indent="-182880" lvl="0" marL="228600" rtl="0" algn="l">
              <a:spcBef>
                <a:spcPts val="740"/>
              </a:spcBef>
              <a:spcAft>
                <a:spcPts val="0"/>
              </a:spcAft>
              <a:buSzPts val="2860"/>
              <a:buNone/>
            </a:pPr>
            <a:r>
              <a:rPr lang="zh-TW"/>
              <a:t>   綠色國民所得帳(Green GDP)</a:t>
            </a:r>
            <a:endParaRPr/>
          </a:p>
          <a:p>
            <a:pPr indent="-182880" lvl="0" marL="228600" rtl="0" algn="l">
              <a:spcBef>
                <a:spcPts val="740"/>
              </a:spcBef>
              <a:spcAft>
                <a:spcPts val="0"/>
              </a:spcAft>
              <a:buSzPts val="2860"/>
              <a:buNone/>
            </a:pPr>
            <a:r>
              <a:rPr lang="zh-TW"/>
              <a:t>   是從國家的觀點紀錄</a:t>
            </a:r>
            <a:r>
              <a:rPr lang="zh-TW">
                <a:solidFill>
                  <a:srgbClr val="FF0000"/>
                </a:solidFill>
              </a:rPr>
              <a:t>經濟和環境的關係</a:t>
            </a:r>
            <a:r>
              <a:rPr lang="zh-TW"/>
              <a:t>。</a:t>
            </a:r>
            <a:endParaRPr/>
          </a:p>
          <a:p>
            <a:pPr indent="-182880" lvl="0" marL="228600" rtl="0" algn="l">
              <a:spcBef>
                <a:spcPts val="740"/>
              </a:spcBef>
              <a:spcAft>
                <a:spcPts val="0"/>
              </a:spcAft>
              <a:buSzPts val="2860"/>
              <a:buNone/>
            </a:pPr>
            <a:r>
              <a:t/>
            </a:r>
            <a:endParaRPr/>
          </a:p>
          <a:p>
            <a:pPr indent="-181610" lvl="0" marL="228600" rtl="0" algn="l">
              <a:spcBef>
                <a:spcPts val="740"/>
              </a:spcBef>
              <a:spcAft>
                <a:spcPts val="0"/>
              </a:spcAft>
              <a:buSzPts val="2860"/>
              <a:buFont typeface="Noto Sans Symbols"/>
              <a:buChar char="◆"/>
            </a:pPr>
            <a:r>
              <a:rPr lang="zh-TW"/>
              <a:t>個體面的綠色會計：</a:t>
            </a:r>
            <a:endParaRPr/>
          </a:p>
          <a:p>
            <a:pPr indent="-182880" lvl="0" marL="228600" rtl="0" algn="l">
              <a:spcBef>
                <a:spcPts val="740"/>
              </a:spcBef>
              <a:spcAft>
                <a:spcPts val="0"/>
              </a:spcAft>
              <a:buSzPts val="2860"/>
              <a:buNone/>
            </a:pPr>
            <a:r>
              <a:rPr lang="zh-TW"/>
              <a:t>    企業環境會計(Corporate Environmental Accounting)，紀錄個別企業</a:t>
            </a:r>
            <a:r>
              <a:rPr lang="zh-TW">
                <a:solidFill>
                  <a:srgbClr val="FF0000"/>
                </a:solidFill>
              </a:rPr>
              <a:t>財務和環境的資訊</a:t>
            </a:r>
            <a:r>
              <a:rPr lang="zh-TW"/>
              <a:t>。</a:t>
            </a:r>
            <a:endParaRPr/>
          </a:p>
          <a:p>
            <a:pPr indent="-182880" lvl="0" marL="228600" rtl="0" algn="l">
              <a:spcBef>
                <a:spcPts val="740"/>
              </a:spcBef>
              <a:spcAft>
                <a:spcPts val="0"/>
              </a:spcAft>
              <a:buSzPts val="2860"/>
              <a:buNone/>
            </a:pPr>
            <a:r>
              <a:t/>
            </a:r>
            <a:endParaRPr/>
          </a:p>
          <a:p>
            <a:pPr indent="-182880" lvl="0" marL="228600" rtl="0" algn="l">
              <a:spcBef>
                <a:spcPts val="740"/>
              </a:spcBef>
              <a:spcAft>
                <a:spcPts val="0"/>
              </a:spcAft>
              <a:buSzPts val="2860"/>
              <a:buNone/>
            </a:pPr>
            <a:r>
              <a:t/>
            </a:r>
            <a:endParaRPr/>
          </a:p>
        </p:txBody>
      </p:sp>
      <p:sp>
        <p:nvSpPr>
          <p:cNvPr id="298" name="Google Shape;298;p30"/>
          <p:cNvSpPr txBox="1"/>
          <p:nvPr/>
        </p:nvSpPr>
        <p:spPr>
          <a:xfrm>
            <a:off x="0" y="6453336"/>
            <a:ext cx="91440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1800">
                <a:solidFill>
                  <a:schemeClr val="dk1"/>
                </a:solidFill>
                <a:latin typeface="Trebuchet MS"/>
                <a:ea typeface="Trebuchet MS"/>
                <a:cs typeface="Trebuchet MS"/>
                <a:sym typeface="Trebuchet MS"/>
              </a:rPr>
              <a:t>資料來源：周嫦娥(2009)，綠色會計(上)，中央大學松濤講座</a:t>
            </a:r>
            <a:endParaRPr sz="1800">
              <a:solidFill>
                <a:schemeClr val="dk1"/>
              </a:solidFill>
              <a:latin typeface="Trebuchet MS"/>
              <a:ea typeface="Trebuchet MS"/>
              <a:cs typeface="Trebuchet MS"/>
              <a:sym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31"/>
          <p:cNvSpPr txBox="1"/>
          <p:nvPr>
            <p:ph type="title"/>
          </p:nvPr>
        </p:nvSpPr>
        <p:spPr>
          <a:xfrm>
            <a:off x="533452" y="177338"/>
            <a:ext cx="7861071" cy="1320800"/>
          </a:xfrm>
          <a:prstGeom prst="rect">
            <a:avLst/>
          </a:prstGeom>
          <a:noFill/>
          <a:ln>
            <a:noFill/>
          </a:ln>
        </p:spPr>
        <p:txBody>
          <a:bodyPr anchorCtr="0" anchor="t" bIns="45700" lIns="91425" spcFirstLastPara="1" rIns="91425" wrap="square" tIns="45700">
            <a:noAutofit/>
          </a:bodyPr>
          <a:lstStyle/>
          <a:p>
            <a:pPr indent="-373888" lvl="0" marL="320040" rtl="0" algn="l">
              <a:spcBef>
                <a:spcPts val="0"/>
              </a:spcBef>
              <a:spcAft>
                <a:spcPts val="0"/>
              </a:spcAft>
              <a:buSzPts val="5888"/>
              <a:buChar char="*"/>
            </a:pPr>
            <a:r>
              <a:rPr lang="zh-TW"/>
              <a:t>我國環境會計推動情形</a:t>
            </a:r>
            <a:endParaRPr/>
          </a:p>
        </p:txBody>
      </p:sp>
      <p:sp>
        <p:nvSpPr>
          <p:cNvPr id="304" name="Google Shape;304;p31"/>
          <p:cNvSpPr txBox="1"/>
          <p:nvPr>
            <p:ph idx="12" type="sldNum"/>
          </p:nvPr>
        </p:nvSpPr>
        <p:spPr>
          <a:xfrm>
            <a:off x="8631362" y="6553288"/>
            <a:ext cx="512638"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solidFill>
                  <a:schemeClr val="dk1"/>
                </a:solidFill>
              </a:rPr>
              <a:t>‹#›</a:t>
            </a:fld>
            <a:endParaRPr>
              <a:solidFill>
                <a:schemeClr val="dk1"/>
              </a:solidFill>
            </a:endParaRPr>
          </a:p>
        </p:txBody>
      </p:sp>
      <p:graphicFrame>
        <p:nvGraphicFramePr>
          <p:cNvPr id="305" name="Google Shape;305;p31"/>
          <p:cNvGraphicFramePr/>
          <p:nvPr/>
        </p:nvGraphicFramePr>
        <p:xfrm>
          <a:off x="927230" y="941865"/>
          <a:ext cx="3000000" cy="3000000"/>
        </p:xfrm>
        <a:graphic>
          <a:graphicData uri="http://schemas.openxmlformats.org/drawingml/2006/table">
            <a:tbl>
              <a:tblPr>
                <a:noFill/>
                <a:tableStyleId>{BB7C148C-E9BC-4DD1-9EF4-34E622B1C9F2}</a:tableStyleId>
              </a:tblPr>
              <a:tblGrid>
                <a:gridCol w="792100"/>
                <a:gridCol w="6048675"/>
              </a:tblGrid>
              <a:tr h="204500">
                <a:tc>
                  <a:txBody>
                    <a:bodyPr>
                      <a:noAutofit/>
                    </a:bodyPr>
                    <a:lstStyle/>
                    <a:p>
                      <a:pPr indent="0" lvl="0" marL="0" marR="0" rtl="0" algn="ctr">
                        <a:spcBef>
                          <a:spcPts val="0"/>
                        </a:spcBef>
                        <a:spcAft>
                          <a:spcPts val="0"/>
                        </a:spcAft>
                        <a:buNone/>
                      </a:pPr>
                      <a:r>
                        <a:rPr lang="zh-TW" sz="1200"/>
                        <a:t>年度</a:t>
                      </a:r>
                      <a:endParaRPr sz="1200">
                        <a:latin typeface="Calibri"/>
                        <a:ea typeface="Calibri"/>
                        <a:cs typeface="Calibri"/>
                        <a:sym typeface="Calibri"/>
                      </a:endParaRPr>
                    </a:p>
                  </a:txBody>
                  <a:tcPr marT="6775" marB="6775" marR="6775" marL="6775" anchor="ctr"/>
                </a:tc>
                <a:tc>
                  <a:txBody>
                    <a:bodyPr>
                      <a:noAutofit/>
                    </a:bodyPr>
                    <a:lstStyle/>
                    <a:p>
                      <a:pPr indent="0" lvl="0" marL="0" marR="0" rtl="0" algn="ctr">
                        <a:spcBef>
                          <a:spcPts val="0"/>
                        </a:spcBef>
                        <a:spcAft>
                          <a:spcPts val="0"/>
                        </a:spcAft>
                        <a:buNone/>
                      </a:pPr>
                      <a:r>
                        <a:rPr lang="zh-TW" sz="1200"/>
                        <a:t>輔導對象</a:t>
                      </a:r>
                      <a:endParaRPr sz="1200">
                        <a:latin typeface="Calibri"/>
                        <a:ea typeface="Calibri"/>
                        <a:cs typeface="Calibri"/>
                        <a:sym typeface="Calibri"/>
                      </a:endParaRPr>
                    </a:p>
                  </a:txBody>
                  <a:tcPr marT="6775" marB="6775" marR="6775" marL="6775" anchor="ctr"/>
                </a:tc>
              </a:tr>
              <a:tr h="207700">
                <a:tc>
                  <a:txBody>
                    <a:bodyPr>
                      <a:noAutofit/>
                    </a:bodyPr>
                    <a:lstStyle/>
                    <a:p>
                      <a:pPr indent="0" lvl="0" marL="0" marR="0" rtl="0" algn="l">
                        <a:spcBef>
                          <a:spcPts val="0"/>
                        </a:spcBef>
                        <a:spcAft>
                          <a:spcPts val="0"/>
                        </a:spcAft>
                        <a:buNone/>
                      </a:pPr>
                      <a:r>
                        <a:rPr lang="zh-TW" sz="1200"/>
                        <a:t>88 </a:t>
                      </a:r>
                      <a:endParaRPr sz="1200">
                        <a:latin typeface="Calibri"/>
                        <a:ea typeface="Calibri"/>
                        <a:cs typeface="Calibri"/>
                        <a:sym typeface="Calibri"/>
                      </a:endParaRPr>
                    </a:p>
                  </a:txBody>
                  <a:tcPr marT="6775" marB="6775" marR="6775" marL="6775" anchor="ctr"/>
                </a:tc>
                <a:tc>
                  <a:txBody>
                    <a:bodyPr>
                      <a:noAutofit/>
                    </a:bodyPr>
                    <a:lstStyle/>
                    <a:p>
                      <a:pPr indent="0" lvl="0" marL="0" marR="0" rtl="0" algn="l">
                        <a:spcBef>
                          <a:spcPts val="0"/>
                        </a:spcBef>
                        <a:spcAft>
                          <a:spcPts val="0"/>
                        </a:spcAft>
                        <a:buNone/>
                      </a:pPr>
                      <a:r>
                        <a:rPr lang="zh-TW" sz="1200"/>
                        <a:t>永光化學 </a:t>
                      </a:r>
                      <a:endParaRPr sz="1200">
                        <a:latin typeface="Calibri"/>
                        <a:ea typeface="Calibri"/>
                        <a:cs typeface="Calibri"/>
                        <a:sym typeface="Calibri"/>
                      </a:endParaRPr>
                    </a:p>
                  </a:txBody>
                  <a:tcPr marT="6775" marB="6775" marR="6775" marL="6775" anchor="ctr"/>
                </a:tc>
              </a:tr>
              <a:tr h="204500">
                <a:tc>
                  <a:txBody>
                    <a:bodyPr>
                      <a:noAutofit/>
                    </a:bodyPr>
                    <a:lstStyle/>
                    <a:p>
                      <a:pPr indent="0" lvl="0" marL="0" marR="0" rtl="0" algn="l">
                        <a:spcBef>
                          <a:spcPts val="0"/>
                        </a:spcBef>
                        <a:spcAft>
                          <a:spcPts val="0"/>
                        </a:spcAft>
                        <a:buNone/>
                      </a:pPr>
                      <a:r>
                        <a:rPr lang="zh-TW" sz="1200"/>
                        <a:t>89 </a:t>
                      </a:r>
                      <a:endParaRPr sz="1200">
                        <a:latin typeface="Calibri"/>
                        <a:ea typeface="Calibri"/>
                        <a:cs typeface="Calibri"/>
                        <a:sym typeface="Calibri"/>
                      </a:endParaRPr>
                    </a:p>
                  </a:txBody>
                  <a:tcPr marT="6775" marB="6775" marR="6775" marL="6775" anchor="ctr"/>
                </a:tc>
                <a:tc>
                  <a:txBody>
                    <a:bodyPr>
                      <a:noAutofit/>
                    </a:bodyPr>
                    <a:lstStyle/>
                    <a:p>
                      <a:pPr indent="0" lvl="0" marL="0" marR="0" rtl="0" algn="l">
                        <a:spcBef>
                          <a:spcPts val="0"/>
                        </a:spcBef>
                        <a:spcAft>
                          <a:spcPts val="0"/>
                        </a:spcAft>
                        <a:buNone/>
                      </a:pPr>
                      <a:r>
                        <a:rPr lang="zh-TW" sz="1200"/>
                        <a:t>聯華電子 </a:t>
                      </a:r>
                      <a:endParaRPr sz="1200">
                        <a:latin typeface="Calibri"/>
                        <a:ea typeface="Calibri"/>
                        <a:cs typeface="Calibri"/>
                        <a:sym typeface="Calibri"/>
                      </a:endParaRPr>
                    </a:p>
                  </a:txBody>
                  <a:tcPr marT="6775" marB="6775" marR="6775" marL="6775" anchor="ctr"/>
                </a:tc>
              </a:tr>
              <a:tr h="204500">
                <a:tc>
                  <a:txBody>
                    <a:bodyPr>
                      <a:noAutofit/>
                    </a:bodyPr>
                    <a:lstStyle/>
                    <a:p>
                      <a:pPr indent="0" lvl="0" marL="0" marR="0" rtl="0" algn="l">
                        <a:spcBef>
                          <a:spcPts val="0"/>
                        </a:spcBef>
                        <a:spcAft>
                          <a:spcPts val="0"/>
                        </a:spcAft>
                        <a:buNone/>
                      </a:pPr>
                      <a:r>
                        <a:rPr lang="zh-TW" sz="1200"/>
                        <a:t>90 </a:t>
                      </a:r>
                      <a:endParaRPr sz="1200">
                        <a:latin typeface="Calibri"/>
                        <a:ea typeface="Calibri"/>
                        <a:cs typeface="Calibri"/>
                        <a:sym typeface="Calibri"/>
                      </a:endParaRPr>
                    </a:p>
                  </a:txBody>
                  <a:tcPr marT="6775" marB="6775" marR="6775" marL="6775" anchor="ctr"/>
                </a:tc>
                <a:tc>
                  <a:txBody>
                    <a:bodyPr>
                      <a:noAutofit/>
                    </a:bodyPr>
                    <a:lstStyle/>
                    <a:p>
                      <a:pPr indent="0" lvl="0" marL="0" marR="0" rtl="0" algn="l">
                        <a:spcBef>
                          <a:spcPts val="0"/>
                        </a:spcBef>
                        <a:spcAft>
                          <a:spcPts val="0"/>
                        </a:spcAft>
                        <a:buNone/>
                      </a:pPr>
                      <a:r>
                        <a:rPr lang="zh-TW" sz="1200"/>
                        <a:t>正隆紙業、裕隆汽車 </a:t>
                      </a:r>
                      <a:endParaRPr sz="1200">
                        <a:latin typeface="Calibri"/>
                        <a:ea typeface="Calibri"/>
                        <a:cs typeface="Calibri"/>
                        <a:sym typeface="Calibri"/>
                      </a:endParaRPr>
                    </a:p>
                  </a:txBody>
                  <a:tcPr marT="6775" marB="6775" marR="6775" marL="6775" anchor="ctr"/>
                </a:tc>
              </a:tr>
              <a:tr h="204500">
                <a:tc>
                  <a:txBody>
                    <a:bodyPr>
                      <a:noAutofit/>
                    </a:bodyPr>
                    <a:lstStyle/>
                    <a:p>
                      <a:pPr indent="0" lvl="0" marL="0" marR="0" rtl="0" algn="l">
                        <a:spcBef>
                          <a:spcPts val="0"/>
                        </a:spcBef>
                        <a:spcAft>
                          <a:spcPts val="0"/>
                        </a:spcAft>
                        <a:buNone/>
                      </a:pPr>
                      <a:r>
                        <a:rPr lang="zh-TW" sz="1200"/>
                        <a:t>91 </a:t>
                      </a:r>
                      <a:endParaRPr sz="1200">
                        <a:latin typeface="Calibri"/>
                        <a:ea typeface="Calibri"/>
                        <a:cs typeface="Calibri"/>
                        <a:sym typeface="Calibri"/>
                      </a:endParaRPr>
                    </a:p>
                  </a:txBody>
                  <a:tcPr marT="6775" marB="6775" marR="6775" marL="6775" anchor="ctr"/>
                </a:tc>
                <a:tc>
                  <a:txBody>
                    <a:bodyPr>
                      <a:noAutofit/>
                    </a:bodyPr>
                    <a:lstStyle/>
                    <a:p>
                      <a:pPr indent="0" lvl="0" marL="0" marR="0" rtl="0" algn="l">
                        <a:spcBef>
                          <a:spcPts val="0"/>
                        </a:spcBef>
                        <a:spcAft>
                          <a:spcPts val="0"/>
                        </a:spcAft>
                        <a:buNone/>
                      </a:pPr>
                      <a:r>
                        <a:rPr lang="zh-TW" sz="1200"/>
                        <a:t>台灣通信、良澔科技、臺北榮總 </a:t>
                      </a:r>
                      <a:endParaRPr sz="1200">
                        <a:latin typeface="Calibri"/>
                        <a:ea typeface="Calibri"/>
                        <a:cs typeface="Calibri"/>
                        <a:sym typeface="Calibri"/>
                      </a:endParaRPr>
                    </a:p>
                  </a:txBody>
                  <a:tcPr marT="6775" marB="6775" marR="6775" marL="6775" anchor="ctr"/>
                </a:tc>
              </a:tr>
              <a:tr h="394925">
                <a:tc>
                  <a:txBody>
                    <a:bodyPr>
                      <a:noAutofit/>
                    </a:bodyPr>
                    <a:lstStyle/>
                    <a:p>
                      <a:pPr indent="0" lvl="0" marL="0" marR="0" rtl="0" algn="l">
                        <a:spcBef>
                          <a:spcPts val="0"/>
                        </a:spcBef>
                        <a:spcAft>
                          <a:spcPts val="0"/>
                        </a:spcAft>
                        <a:buNone/>
                      </a:pPr>
                      <a:r>
                        <a:rPr lang="zh-TW" sz="1200"/>
                        <a:t>92 </a:t>
                      </a:r>
                      <a:endParaRPr sz="1200">
                        <a:latin typeface="Calibri"/>
                        <a:ea typeface="Calibri"/>
                        <a:cs typeface="Calibri"/>
                        <a:sym typeface="Calibri"/>
                      </a:endParaRPr>
                    </a:p>
                  </a:txBody>
                  <a:tcPr marT="6775" marB="6775" marR="6775" marL="6775" anchor="ctr"/>
                </a:tc>
                <a:tc>
                  <a:txBody>
                    <a:bodyPr>
                      <a:noAutofit/>
                    </a:bodyPr>
                    <a:lstStyle/>
                    <a:p>
                      <a:pPr indent="0" lvl="0" marL="0" marR="0" rtl="0" algn="l">
                        <a:spcBef>
                          <a:spcPts val="0"/>
                        </a:spcBef>
                        <a:spcAft>
                          <a:spcPts val="0"/>
                        </a:spcAft>
                        <a:buNone/>
                      </a:pPr>
                      <a:r>
                        <a:rPr lang="zh-TW" sz="1200"/>
                        <a:t>南亞塑膠、力晶半導體、廣源造紙、中華映管、富積電子、台灣電力公司(第一期) </a:t>
                      </a:r>
                      <a:endParaRPr sz="1200">
                        <a:latin typeface="Calibri"/>
                        <a:ea typeface="Calibri"/>
                        <a:cs typeface="Calibri"/>
                        <a:sym typeface="Calibri"/>
                      </a:endParaRPr>
                    </a:p>
                  </a:txBody>
                  <a:tcPr marT="6775" marB="6775" marR="6775" marL="6775" anchor="ctr"/>
                </a:tc>
              </a:tr>
              <a:tr h="623500">
                <a:tc>
                  <a:txBody>
                    <a:bodyPr>
                      <a:noAutofit/>
                    </a:bodyPr>
                    <a:lstStyle/>
                    <a:p>
                      <a:pPr indent="0" lvl="0" marL="0" marR="0" rtl="0" algn="l">
                        <a:spcBef>
                          <a:spcPts val="0"/>
                        </a:spcBef>
                        <a:spcAft>
                          <a:spcPts val="0"/>
                        </a:spcAft>
                        <a:buNone/>
                      </a:pPr>
                      <a:r>
                        <a:rPr lang="zh-TW" sz="1200"/>
                        <a:t>93 </a:t>
                      </a:r>
                      <a:endParaRPr sz="1200">
                        <a:latin typeface="Calibri"/>
                        <a:ea typeface="Calibri"/>
                        <a:cs typeface="Calibri"/>
                        <a:sym typeface="Calibri"/>
                      </a:endParaRPr>
                    </a:p>
                  </a:txBody>
                  <a:tcPr marT="6775" marB="6775" marR="6775" marL="6775" anchor="ctr"/>
                </a:tc>
                <a:tc>
                  <a:txBody>
                    <a:bodyPr>
                      <a:noAutofit/>
                    </a:bodyPr>
                    <a:lstStyle/>
                    <a:p>
                      <a:pPr indent="0" lvl="0" marL="0" marR="0" rtl="0" algn="l">
                        <a:spcBef>
                          <a:spcPts val="0"/>
                        </a:spcBef>
                        <a:spcAft>
                          <a:spcPts val="0"/>
                        </a:spcAft>
                        <a:buNone/>
                      </a:pPr>
                      <a:r>
                        <a:rPr lang="zh-TW" sz="1200"/>
                        <a:t>台灣電力公司(第二期)、統一超商、旺宏電子、、穎西工業尚志半導體、裕隆汽車中衛體系、三陽工業中衛體系、中國鋼鐵W5示範廠 </a:t>
                      </a:r>
                      <a:endParaRPr sz="1200">
                        <a:latin typeface="Calibri"/>
                        <a:ea typeface="Calibri"/>
                        <a:cs typeface="Calibri"/>
                        <a:sym typeface="Calibri"/>
                      </a:endParaRPr>
                    </a:p>
                  </a:txBody>
                  <a:tcPr marT="6775" marB="6775" marR="6775" marL="6775" anchor="ctr"/>
                </a:tc>
              </a:tr>
              <a:tr h="394925">
                <a:tc>
                  <a:txBody>
                    <a:bodyPr>
                      <a:noAutofit/>
                    </a:bodyPr>
                    <a:lstStyle/>
                    <a:p>
                      <a:pPr indent="0" lvl="0" marL="0" marR="0" rtl="0" algn="l">
                        <a:spcBef>
                          <a:spcPts val="0"/>
                        </a:spcBef>
                        <a:spcAft>
                          <a:spcPts val="0"/>
                        </a:spcAft>
                        <a:buNone/>
                      </a:pPr>
                      <a:r>
                        <a:rPr lang="zh-TW" sz="1200"/>
                        <a:t>94 </a:t>
                      </a:r>
                      <a:endParaRPr sz="1200">
                        <a:latin typeface="Calibri"/>
                        <a:ea typeface="Calibri"/>
                        <a:cs typeface="Calibri"/>
                        <a:sym typeface="Calibri"/>
                      </a:endParaRPr>
                    </a:p>
                  </a:txBody>
                  <a:tcPr marT="6775" marB="6775" marR="6775" marL="6775" anchor="ctr"/>
                </a:tc>
                <a:tc>
                  <a:txBody>
                    <a:bodyPr>
                      <a:noAutofit/>
                    </a:bodyPr>
                    <a:lstStyle/>
                    <a:p>
                      <a:pPr indent="0" lvl="0" marL="0" marR="0" rtl="0" algn="l">
                        <a:spcBef>
                          <a:spcPts val="0"/>
                        </a:spcBef>
                        <a:spcAft>
                          <a:spcPts val="0"/>
                        </a:spcAft>
                        <a:buNone/>
                      </a:pPr>
                      <a:r>
                        <a:rPr lang="zh-TW" sz="1200"/>
                        <a:t>台灣電力公司(第二期)、統一速達、杏一醫療、士林電機 </a:t>
                      </a:r>
                      <a:endParaRPr sz="1200">
                        <a:latin typeface="Calibri"/>
                        <a:ea typeface="Calibri"/>
                        <a:cs typeface="Calibri"/>
                        <a:sym typeface="Calibri"/>
                      </a:endParaRPr>
                    </a:p>
                  </a:txBody>
                  <a:tcPr marT="6775" marB="6775" marR="6775" marL="6775" anchor="ctr"/>
                </a:tc>
              </a:tr>
              <a:tr h="1537350">
                <a:tc>
                  <a:txBody>
                    <a:bodyPr>
                      <a:noAutofit/>
                    </a:bodyPr>
                    <a:lstStyle/>
                    <a:p>
                      <a:pPr indent="0" lvl="0" marL="0" marR="0" rtl="0" algn="l">
                        <a:spcBef>
                          <a:spcPts val="0"/>
                        </a:spcBef>
                        <a:spcAft>
                          <a:spcPts val="0"/>
                        </a:spcAft>
                        <a:buNone/>
                      </a:pPr>
                      <a:r>
                        <a:rPr lang="zh-TW" sz="1200"/>
                        <a:t>95 </a:t>
                      </a:r>
                      <a:endParaRPr sz="1200">
                        <a:latin typeface="Calibri"/>
                        <a:ea typeface="Calibri"/>
                        <a:cs typeface="Calibri"/>
                        <a:sym typeface="Calibri"/>
                      </a:endParaRPr>
                    </a:p>
                  </a:txBody>
                  <a:tcPr marT="6775" marB="6775" marR="6775" marL="6775" anchor="ctr"/>
                </a:tc>
                <a:tc>
                  <a:txBody>
                    <a:bodyPr>
                      <a:noAutofit/>
                    </a:bodyPr>
                    <a:lstStyle/>
                    <a:p>
                      <a:pPr indent="0" lvl="0" marL="0" marR="0" rtl="0" algn="l">
                        <a:spcBef>
                          <a:spcPts val="0"/>
                        </a:spcBef>
                        <a:spcAft>
                          <a:spcPts val="0"/>
                        </a:spcAft>
                        <a:buNone/>
                      </a:pPr>
                      <a:r>
                        <a:rPr lang="zh-TW" sz="1200"/>
                        <a:t>台灣電力公司(第三期)、能源局-新竹瓦管處、中國石油油品行銷事業部、國光電力、工業局-長春人造樹脂、統一企業、大東樹脂化學、正隆造紙、台北縣環保局-正隆板橋廠、亞東醫院、雙溪鄉公所、裕益汽車、中正國小、新店焚化廠、台亞加油站、中福營造、捷運北區施工處新莊工務所、順益汽車 、桃園縣環保局-中福營造、裕隆汽車中衛-友聯、友永、裕器、裕盛、協欣 </a:t>
                      </a:r>
                      <a:endParaRPr sz="1200">
                        <a:latin typeface="Calibri"/>
                        <a:ea typeface="Calibri"/>
                        <a:cs typeface="Calibri"/>
                        <a:sym typeface="Calibri"/>
                      </a:endParaRPr>
                    </a:p>
                  </a:txBody>
                  <a:tcPr marT="6775" marB="6775" marR="6775" marL="6775" anchor="ctr"/>
                </a:tc>
              </a:tr>
              <a:tr h="471375">
                <a:tc>
                  <a:txBody>
                    <a:bodyPr>
                      <a:noAutofit/>
                    </a:bodyPr>
                    <a:lstStyle/>
                    <a:p>
                      <a:pPr indent="0" lvl="0" marL="0" marR="0" rtl="0" algn="l">
                        <a:spcBef>
                          <a:spcPts val="0"/>
                        </a:spcBef>
                        <a:spcAft>
                          <a:spcPts val="0"/>
                        </a:spcAft>
                        <a:buNone/>
                      </a:pPr>
                      <a:r>
                        <a:rPr lang="zh-TW" sz="1200"/>
                        <a:t>96 </a:t>
                      </a:r>
                      <a:endParaRPr sz="1200">
                        <a:latin typeface="Calibri"/>
                        <a:ea typeface="Calibri"/>
                        <a:cs typeface="Calibri"/>
                        <a:sym typeface="Calibri"/>
                      </a:endParaRPr>
                    </a:p>
                  </a:txBody>
                  <a:tcPr marT="6775" marB="6775" marR="6775" marL="6775" anchor="ctr"/>
                </a:tc>
                <a:tc>
                  <a:txBody>
                    <a:bodyPr>
                      <a:noAutofit/>
                    </a:bodyPr>
                    <a:lstStyle/>
                    <a:p>
                      <a:pPr indent="0" lvl="0" marL="0" marR="0" rtl="0" algn="l">
                        <a:spcBef>
                          <a:spcPts val="0"/>
                        </a:spcBef>
                        <a:spcAft>
                          <a:spcPts val="0"/>
                        </a:spcAft>
                        <a:buNone/>
                      </a:pPr>
                      <a:r>
                        <a:rPr lang="zh-TW" sz="1200"/>
                        <a:t>台灣電力公司(第三期)、能源局-樹林焚化廠、大豐能源科技、環保署-居易科技、宏遠興業 </a:t>
                      </a:r>
                      <a:endParaRPr sz="1200">
                        <a:latin typeface="Calibri"/>
                        <a:ea typeface="Calibri"/>
                        <a:cs typeface="Calibri"/>
                        <a:sym typeface="Calibri"/>
                      </a:endParaRPr>
                    </a:p>
                  </a:txBody>
                  <a:tcPr marT="6775" marB="6775" marR="6775" marL="6775" anchor="ctr"/>
                </a:tc>
              </a:tr>
              <a:tr h="623500">
                <a:tc>
                  <a:txBody>
                    <a:bodyPr>
                      <a:noAutofit/>
                    </a:bodyPr>
                    <a:lstStyle/>
                    <a:p>
                      <a:pPr indent="0" lvl="0" marL="0" marR="0" rtl="0" algn="l">
                        <a:spcBef>
                          <a:spcPts val="0"/>
                        </a:spcBef>
                        <a:spcAft>
                          <a:spcPts val="0"/>
                        </a:spcAft>
                        <a:buNone/>
                      </a:pPr>
                      <a:r>
                        <a:rPr lang="zh-TW" sz="1200"/>
                        <a:t>97 </a:t>
                      </a:r>
                      <a:endParaRPr sz="1200">
                        <a:latin typeface="Calibri"/>
                        <a:ea typeface="Calibri"/>
                        <a:cs typeface="Calibri"/>
                        <a:sym typeface="Calibri"/>
                      </a:endParaRPr>
                    </a:p>
                  </a:txBody>
                  <a:tcPr marT="6775" marB="6775" marR="6775" marL="6775" anchor="ctr"/>
                </a:tc>
                <a:tc>
                  <a:txBody>
                    <a:bodyPr>
                      <a:noAutofit/>
                    </a:bodyPr>
                    <a:lstStyle/>
                    <a:p>
                      <a:pPr indent="0" lvl="0" marL="0" marR="0" rtl="0" algn="l">
                        <a:spcBef>
                          <a:spcPts val="0"/>
                        </a:spcBef>
                        <a:spcAft>
                          <a:spcPts val="0"/>
                        </a:spcAft>
                        <a:buNone/>
                      </a:pPr>
                      <a:r>
                        <a:rPr lang="zh-TW" sz="1200"/>
                        <a:t>台電-通霄電廠審查資料補充專案、能源局-台塑石化、八里垃圾焚化廠、友達光電、奇美電子、環境會計制度擴充、推廣及結合物質流管理計畫 </a:t>
                      </a:r>
                      <a:endParaRPr sz="1200">
                        <a:latin typeface="Calibri"/>
                        <a:ea typeface="Calibri"/>
                        <a:cs typeface="Calibri"/>
                        <a:sym typeface="Calibri"/>
                      </a:endParaRPr>
                    </a:p>
                  </a:txBody>
                  <a:tcPr marT="6775" marB="6775" marR="6775" marL="6775" anchor="ctr"/>
                </a:tc>
              </a:tr>
              <a:tr h="394925">
                <a:tc>
                  <a:txBody>
                    <a:bodyPr>
                      <a:noAutofit/>
                    </a:bodyPr>
                    <a:lstStyle/>
                    <a:p>
                      <a:pPr indent="0" lvl="0" marL="0" marR="0" rtl="0" algn="l">
                        <a:spcBef>
                          <a:spcPts val="0"/>
                        </a:spcBef>
                        <a:spcAft>
                          <a:spcPts val="0"/>
                        </a:spcAft>
                        <a:buNone/>
                      </a:pPr>
                      <a:r>
                        <a:rPr lang="zh-TW" sz="1200"/>
                        <a:t>98 </a:t>
                      </a:r>
                      <a:endParaRPr sz="1200">
                        <a:latin typeface="Calibri"/>
                        <a:ea typeface="Calibri"/>
                        <a:cs typeface="Calibri"/>
                        <a:sym typeface="Calibri"/>
                      </a:endParaRPr>
                    </a:p>
                  </a:txBody>
                  <a:tcPr marT="6775" marB="6775" marR="6775" marL="6775" anchor="ctr"/>
                </a:tc>
                <a:tc>
                  <a:txBody>
                    <a:bodyPr>
                      <a:noAutofit/>
                    </a:bodyPr>
                    <a:lstStyle/>
                    <a:p>
                      <a:pPr indent="0" lvl="0" marL="0" marR="0" rtl="0" algn="l">
                        <a:spcBef>
                          <a:spcPts val="0"/>
                        </a:spcBef>
                        <a:spcAft>
                          <a:spcPts val="0"/>
                        </a:spcAft>
                        <a:buNone/>
                      </a:pPr>
                      <a:r>
                        <a:rPr lang="zh-TW" sz="1200"/>
                        <a:t>能源局-明宜太陽能科技公司、嘉義垃圾焚化廠、大台北瓦斯公司 </a:t>
                      </a:r>
                      <a:endParaRPr sz="1200">
                        <a:latin typeface="Calibri"/>
                        <a:ea typeface="Calibri"/>
                        <a:cs typeface="Calibri"/>
                        <a:sym typeface="Calibri"/>
                      </a:endParaRPr>
                    </a:p>
                  </a:txBody>
                  <a:tcPr marT="6775" marB="6775" marR="6775" marL="6775" anchor="ctr"/>
                </a:tc>
              </a:tr>
            </a:tbl>
          </a:graphicData>
        </a:graphic>
      </p:graphicFrame>
      <p:sp>
        <p:nvSpPr>
          <p:cNvPr id="306" name="Google Shape;306;p31"/>
          <p:cNvSpPr txBox="1"/>
          <p:nvPr/>
        </p:nvSpPr>
        <p:spPr>
          <a:xfrm>
            <a:off x="323528" y="6597352"/>
            <a:ext cx="8280920"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1200">
                <a:solidFill>
                  <a:schemeClr val="dk1"/>
                </a:solidFill>
                <a:latin typeface="Trebuchet MS"/>
                <a:ea typeface="Trebuchet MS"/>
                <a:cs typeface="Trebuchet MS"/>
                <a:sym typeface="Trebuchet MS"/>
              </a:rPr>
              <a:t>資料來源：臺灣環境管理會計學會  http://www.eman-tw.net.tw/index.php/view/index/15</a:t>
            </a:r>
            <a:endParaRPr sz="1200">
              <a:solidFill>
                <a:schemeClr val="dk1"/>
              </a:solidFill>
              <a:latin typeface="Trebuchet MS"/>
              <a:ea typeface="Trebuchet MS"/>
              <a:cs typeface="Trebuchet MS"/>
              <a:sym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Google Shape;311;p32"/>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solidFill>
                  <a:schemeClr val="dk1"/>
                </a:solidFill>
              </a:rPr>
              <a:t>‹#›</a:t>
            </a:fld>
            <a:endParaRPr>
              <a:solidFill>
                <a:schemeClr val="dk1"/>
              </a:solidFill>
            </a:endParaRPr>
          </a:p>
        </p:txBody>
      </p:sp>
      <p:sp>
        <p:nvSpPr>
          <p:cNvPr id="312" name="Google Shape;312;p32"/>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73888" lvl="0" marL="320040" rtl="0" algn="l">
              <a:spcBef>
                <a:spcPts val="0"/>
              </a:spcBef>
              <a:spcAft>
                <a:spcPts val="0"/>
              </a:spcAft>
              <a:buSzPts val="5888"/>
              <a:buChar char="*"/>
            </a:pPr>
            <a:r>
              <a:rPr lang="zh-TW"/>
              <a:t>經濟體系與環境體系</a:t>
            </a:r>
            <a:endParaRPr/>
          </a:p>
        </p:txBody>
      </p:sp>
      <p:grpSp>
        <p:nvGrpSpPr>
          <p:cNvPr id="313" name="Google Shape;313;p32"/>
          <p:cNvGrpSpPr/>
          <p:nvPr/>
        </p:nvGrpSpPr>
        <p:grpSpPr>
          <a:xfrm>
            <a:off x="1769953" y="3170997"/>
            <a:ext cx="7116261" cy="1123620"/>
            <a:chOff x="6265" y="1614205"/>
            <a:chExt cx="7116261" cy="1123620"/>
          </a:xfrm>
        </p:grpSpPr>
        <p:sp>
          <p:nvSpPr>
            <p:cNvPr id="314" name="Google Shape;314;p32"/>
            <p:cNvSpPr/>
            <p:nvPr/>
          </p:nvSpPr>
          <p:spPr>
            <a:xfrm>
              <a:off x="6265" y="1614205"/>
              <a:ext cx="1872700" cy="1123620"/>
            </a:xfrm>
            <a:prstGeom prst="roundRect">
              <a:avLst>
                <a:gd fmla="val 10000" name="adj"/>
              </a:avLst>
            </a:prstGeom>
            <a:gradFill>
              <a:gsLst>
                <a:gs pos="0">
                  <a:srgbClr val="4DC7F1"/>
                </a:gs>
                <a:gs pos="100000">
                  <a:srgbClr val="119ED0"/>
                </a:gs>
              </a:gsLst>
              <a:lin ang="5400000" scaled="0"/>
            </a:gradFill>
            <a:ln>
              <a:noFill/>
            </a:ln>
            <a:effectLst>
              <a:reflection blurRad="0" dir="5400000" dist="25400" endA="0" endPos="23000" fadeDir="5400000" kx="0" rotWithShape="0" stA="26000"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2"/>
            <p:cNvSpPr txBox="1"/>
            <p:nvPr/>
          </p:nvSpPr>
          <p:spPr>
            <a:xfrm>
              <a:off x="39175" y="1647115"/>
              <a:ext cx="1806880" cy="1057800"/>
            </a:xfrm>
            <a:prstGeom prst="rect">
              <a:avLst/>
            </a:prstGeom>
            <a:noFill/>
            <a:ln>
              <a:noFill/>
            </a:ln>
          </p:spPr>
          <p:txBody>
            <a:bodyPr anchorCtr="0" anchor="ctr" bIns="140950" lIns="140950" spcFirstLastPara="1" rIns="140950" wrap="square" tIns="140950">
              <a:noAutofit/>
            </a:bodyPr>
            <a:lstStyle/>
            <a:p>
              <a:pPr indent="0" lvl="0" marL="0" marR="0" rtl="0" algn="ctr">
                <a:lnSpc>
                  <a:spcPct val="90000"/>
                </a:lnSpc>
                <a:spcBef>
                  <a:spcPts val="0"/>
                </a:spcBef>
                <a:spcAft>
                  <a:spcPts val="0"/>
                </a:spcAft>
                <a:buNone/>
              </a:pPr>
              <a:r>
                <a:rPr lang="zh-TW" sz="3700">
                  <a:solidFill>
                    <a:schemeClr val="lt1"/>
                  </a:solidFill>
                  <a:latin typeface="Trebuchet MS"/>
                  <a:ea typeface="Trebuchet MS"/>
                  <a:cs typeface="Trebuchet MS"/>
                  <a:sym typeface="Trebuchet MS"/>
                </a:rPr>
                <a:t>生產</a:t>
              </a:r>
              <a:endParaRPr sz="3700">
                <a:solidFill>
                  <a:schemeClr val="lt1"/>
                </a:solidFill>
                <a:latin typeface="Trebuchet MS"/>
                <a:ea typeface="Trebuchet MS"/>
                <a:cs typeface="Trebuchet MS"/>
                <a:sym typeface="Trebuchet MS"/>
              </a:endParaRPr>
            </a:p>
          </p:txBody>
        </p:sp>
        <p:sp>
          <p:nvSpPr>
            <p:cNvPr id="316" name="Google Shape;316;p32"/>
            <p:cNvSpPr/>
            <p:nvPr/>
          </p:nvSpPr>
          <p:spPr>
            <a:xfrm>
              <a:off x="2066235" y="1943801"/>
              <a:ext cx="397012" cy="464429"/>
            </a:xfrm>
            <a:prstGeom prst="rightArrow">
              <a:avLst>
                <a:gd fmla="val 60000" name="adj1"/>
                <a:gd fmla="val 50000" name="adj2"/>
              </a:avLst>
            </a:prstGeom>
            <a:gradFill>
              <a:gsLst>
                <a:gs pos="0">
                  <a:srgbClr val="4DC7F1"/>
                </a:gs>
                <a:gs pos="100000">
                  <a:srgbClr val="119ED0"/>
                </a:gs>
              </a:gsLst>
              <a:lin ang="5400000" scaled="0"/>
            </a:gradFill>
            <a:ln>
              <a:noFill/>
            </a:ln>
            <a:effectLst>
              <a:reflection blurRad="0" dir="5400000" dist="25400" endA="0" endPos="23000" fadeDir="5400000" kx="0" rotWithShape="0" stA="26000"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2"/>
            <p:cNvSpPr txBox="1"/>
            <p:nvPr/>
          </p:nvSpPr>
          <p:spPr>
            <a:xfrm>
              <a:off x="2066235" y="2036687"/>
              <a:ext cx="277908" cy="27865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sz="2000">
                <a:solidFill>
                  <a:schemeClr val="lt1"/>
                </a:solidFill>
                <a:latin typeface="Trebuchet MS"/>
                <a:ea typeface="Trebuchet MS"/>
                <a:cs typeface="Trebuchet MS"/>
                <a:sym typeface="Trebuchet MS"/>
              </a:endParaRPr>
            </a:p>
          </p:txBody>
        </p:sp>
        <p:sp>
          <p:nvSpPr>
            <p:cNvPr id="318" name="Google Shape;318;p32"/>
            <p:cNvSpPr/>
            <p:nvPr/>
          </p:nvSpPr>
          <p:spPr>
            <a:xfrm>
              <a:off x="2628045" y="1614205"/>
              <a:ext cx="1872700" cy="1123620"/>
            </a:xfrm>
            <a:prstGeom prst="roundRect">
              <a:avLst>
                <a:gd fmla="val 10000" name="adj"/>
              </a:avLst>
            </a:prstGeom>
            <a:gradFill>
              <a:gsLst>
                <a:gs pos="0">
                  <a:srgbClr val="47EC80"/>
                </a:gs>
                <a:gs pos="100000">
                  <a:srgbClr val="15C452"/>
                </a:gs>
              </a:gsLst>
              <a:lin ang="5400000" scaled="0"/>
            </a:gradFill>
            <a:ln>
              <a:noFill/>
            </a:ln>
            <a:effectLst>
              <a:reflection blurRad="0" dir="5400000" dist="25400" endA="0" endPos="23000" fadeDir="5400000" kx="0" rotWithShape="0" stA="26000"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2"/>
            <p:cNvSpPr txBox="1"/>
            <p:nvPr/>
          </p:nvSpPr>
          <p:spPr>
            <a:xfrm>
              <a:off x="2660955" y="1647115"/>
              <a:ext cx="1806880" cy="1057800"/>
            </a:xfrm>
            <a:prstGeom prst="rect">
              <a:avLst/>
            </a:prstGeom>
            <a:noFill/>
            <a:ln>
              <a:noFill/>
            </a:ln>
          </p:spPr>
          <p:txBody>
            <a:bodyPr anchorCtr="0" anchor="ctr" bIns="140950" lIns="140950" spcFirstLastPara="1" rIns="140950" wrap="square" tIns="140950">
              <a:noAutofit/>
            </a:bodyPr>
            <a:lstStyle/>
            <a:p>
              <a:pPr indent="0" lvl="0" marL="0" marR="0" rtl="0" algn="ctr">
                <a:lnSpc>
                  <a:spcPct val="90000"/>
                </a:lnSpc>
                <a:spcBef>
                  <a:spcPts val="0"/>
                </a:spcBef>
                <a:spcAft>
                  <a:spcPts val="0"/>
                </a:spcAft>
                <a:buNone/>
              </a:pPr>
              <a:r>
                <a:rPr lang="zh-TW" sz="3700">
                  <a:solidFill>
                    <a:schemeClr val="lt1"/>
                  </a:solidFill>
                  <a:latin typeface="Trebuchet MS"/>
                  <a:ea typeface="Trebuchet MS"/>
                  <a:cs typeface="Trebuchet MS"/>
                  <a:sym typeface="Trebuchet MS"/>
                </a:rPr>
                <a:t>產品</a:t>
              </a:r>
              <a:endParaRPr sz="3700">
                <a:solidFill>
                  <a:schemeClr val="lt1"/>
                </a:solidFill>
                <a:latin typeface="Trebuchet MS"/>
                <a:ea typeface="Trebuchet MS"/>
                <a:cs typeface="Trebuchet MS"/>
                <a:sym typeface="Trebuchet MS"/>
              </a:endParaRPr>
            </a:p>
          </p:txBody>
        </p:sp>
        <p:sp>
          <p:nvSpPr>
            <p:cNvPr id="320" name="Google Shape;320;p32"/>
            <p:cNvSpPr/>
            <p:nvPr/>
          </p:nvSpPr>
          <p:spPr>
            <a:xfrm>
              <a:off x="4688016" y="1943801"/>
              <a:ext cx="397012" cy="464429"/>
            </a:xfrm>
            <a:prstGeom prst="rightArrow">
              <a:avLst>
                <a:gd fmla="val 60000" name="adj1"/>
                <a:gd fmla="val 50000" name="adj2"/>
              </a:avLst>
            </a:prstGeom>
            <a:gradFill>
              <a:gsLst>
                <a:gs pos="0">
                  <a:srgbClr val="9EE742"/>
                </a:gs>
                <a:gs pos="100000">
                  <a:srgbClr val="73B918"/>
                </a:gs>
              </a:gsLst>
              <a:lin ang="5400000" scaled="0"/>
            </a:gradFill>
            <a:ln>
              <a:noFill/>
            </a:ln>
            <a:effectLst>
              <a:reflection blurRad="0" dir="5400000" dist="25400" endA="0" endPos="23000" fadeDir="5400000" kx="0" rotWithShape="0" stA="26000"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2"/>
            <p:cNvSpPr txBox="1"/>
            <p:nvPr/>
          </p:nvSpPr>
          <p:spPr>
            <a:xfrm>
              <a:off x="4688016" y="2036687"/>
              <a:ext cx="277908" cy="27865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sz="2000">
                <a:solidFill>
                  <a:schemeClr val="lt1"/>
                </a:solidFill>
                <a:latin typeface="Trebuchet MS"/>
                <a:ea typeface="Trebuchet MS"/>
                <a:cs typeface="Trebuchet MS"/>
                <a:sym typeface="Trebuchet MS"/>
              </a:endParaRPr>
            </a:p>
          </p:txBody>
        </p:sp>
        <p:sp>
          <p:nvSpPr>
            <p:cNvPr id="322" name="Google Shape;322;p32"/>
            <p:cNvSpPr/>
            <p:nvPr/>
          </p:nvSpPr>
          <p:spPr>
            <a:xfrm>
              <a:off x="5249826" y="1614205"/>
              <a:ext cx="1872700" cy="1123620"/>
            </a:xfrm>
            <a:prstGeom prst="roundRect">
              <a:avLst>
                <a:gd fmla="val 10000" name="adj"/>
              </a:avLst>
            </a:prstGeom>
            <a:gradFill>
              <a:gsLst>
                <a:gs pos="0">
                  <a:srgbClr val="9EE742"/>
                </a:gs>
                <a:gs pos="100000">
                  <a:srgbClr val="73B918"/>
                </a:gs>
              </a:gsLst>
              <a:lin ang="5400000" scaled="0"/>
            </a:gradFill>
            <a:ln>
              <a:noFill/>
            </a:ln>
            <a:effectLst>
              <a:reflection blurRad="0" dir="5400000" dist="25400" endA="0" endPos="23000" fadeDir="5400000" kx="0" rotWithShape="0" stA="26000"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2"/>
            <p:cNvSpPr txBox="1"/>
            <p:nvPr/>
          </p:nvSpPr>
          <p:spPr>
            <a:xfrm>
              <a:off x="5282736" y="1647115"/>
              <a:ext cx="1806880" cy="1057800"/>
            </a:xfrm>
            <a:prstGeom prst="rect">
              <a:avLst/>
            </a:prstGeom>
            <a:noFill/>
            <a:ln>
              <a:noFill/>
            </a:ln>
          </p:spPr>
          <p:txBody>
            <a:bodyPr anchorCtr="0" anchor="ctr" bIns="140950" lIns="140950" spcFirstLastPara="1" rIns="140950" wrap="square" tIns="140950">
              <a:noAutofit/>
            </a:bodyPr>
            <a:lstStyle/>
            <a:p>
              <a:pPr indent="0" lvl="0" marL="0" marR="0" rtl="0" algn="ctr">
                <a:lnSpc>
                  <a:spcPct val="90000"/>
                </a:lnSpc>
                <a:spcBef>
                  <a:spcPts val="0"/>
                </a:spcBef>
                <a:spcAft>
                  <a:spcPts val="0"/>
                </a:spcAft>
                <a:buNone/>
              </a:pPr>
              <a:r>
                <a:rPr lang="zh-TW" sz="3700">
                  <a:solidFill>
                    <a:schemeClr val="lt1"/>
                  </a:solidFill>
                  <a:latin typeface="Trebuchet MS"/>
                  <a:ea typeface="Trebuchet MS"/>
                  <a:cs typeface="Trebuchet MS"/>
                  <a:sym typeface="Trebuchet MS"/>
                </a:rPr>
                <a:t>消費</a:t>
              </a:r>
              <a:endParaRPr sz="3700">
                <a:solidFill>
                  <a:schemeClr val="lt1"/>
                </a:solidFill>
                <a:latin typeface="Trebuchet MS"/>
                <a:ea typeface="Trebuchet MS"/>
                <a:cs typeface="Trebuchet MS"/>
                <a:sym typeface="Trebuchet MS"/>
              </a:endParaRPr>
            </a:p>
          </p:txBody>
        </p:sp>
      </p:grpSp>
      <p:grpSp>
        <p:nvGrpSpPr>
          <p:cNvPr id="324" name="Google Shape;324;p32"/>
          <p:cNvGrpSpPr/>
          <p:nvPr/>
        </p:nvGrpSpPr>
        <p:grpSpPr>
          <a:xfrm>
            <a:off x="0" y="1700808"/>
            <a:ext cx="1547663" cy="4048224"/>
            <a:chOff x="0" y="0"/>
            <a:chExt cx="1547663" cy="4048224"/>
          </a:xfrm>
        </p:grpSpPr>
        <p:sp>
          <p:nvSpPr>
            <p:cNvPr id="325" name="Google Shape;325;p32"/>
            <p:cNvSpPr/>
            <p:nvPr/>
          </p:nvSpPr>
          <p:spPr>
            <a:xfrm>
              <a:off x="619065" y="0"/>
              <a:ext cx="928598" cy="4048224"/>
            </a:xfrm>
            <a:prstGeom prst="rightArrow">
              <a:avLst>
                <a:gd fmla="val 75000" name="adj1"/>
                <a:gd fmla="val 50000" name="adj2"/>
              </a:avLst>
            </a:prstGeom>
            <a:solidFill>
              <a:srgbClr val="CFD2EB">
                <a:alpha val="89803"/>
              </a:srgbClr>
            </a:solidFill>
            <a:ln cap="flat" cmpd="sng" w="9525">
              <a:solidFill>
                <a:srgbClr val="CFD2EB">
                  <a:alpha val="89803"/>
                </a:srgbClr>
              </a:solidFill>
              <a:prstDash val="solid"/>
              <a:round/>
              <a:headEnd len="sm" w="sm" type="none"/>
              <a:tailEnd len="sm" w="sm" type="none"/>
            </a:ln>
            <a:effectLst>
              <a:outerShdw blurRad="40005" rotWithShape="0" dir="5400000" dist="22984">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2"/>
            <p:cNvSpPr txBox="1"/>
            <p:nvPr/>
          </p:nvSpPr>
          <p:spPr>
            <a:xfrm>
              <a:off x="619065" y="506028"/>
              <a:ext cx="580374" cy="3036168"/>
            </a:xfrm>
            <a:prstGeom prst="rect">
              <a:avLst/>
            </a:prstGeom>
            <a:noFill/>
            <a:ln>
              <a:noFill/>
            </a:ln>
          </p:spPr>
          <p:txBody>
            <a:bodyPr anchorCtr="0" anchor="t" bIns="9525" lIns="9525" spcFirstLastPara="1" rIns="9525" wrap="square" tIns="9525">
              <a:noAutofit/>
            </a:bodyPr>
            <a:lstStyle/>
            <a:p>
              <a:pPr indent="-114300" lvl="1" marL="114300" marR="0" rtl="0" algn="l">
                <a:lnSpc>
                  <a:spcPct val="90000"/>
                </a:lnSpc>
                <a:spcBef>
                  <a:spcPts val="0"/>
                </a:spcBef>
                <a:spcAft>
                  <a:spcPts val="0"/>
                </a:spcAft>
                <a:buClr>
                  <a:schemeClr val="dk1"/>
                </a:buClr>
                <a:buSzPts val="1500"/>
                <a:buFont typeface="Trebuchet MS"/>
                <a:buChar char="•"/>
              </a:pPr>
              <a:r>
                <a:rPr b="0" i="0" lang="zh-TW" sz="1500" u="none" cap="none" strike="noStrike">
                  <a:solidFill>
                    <a:schemeClr val="dk1"/>
                  </a:solidFill>
                  <a:latin typeface="Trebuchet MS"/>
                  <a:ea typeface="Trebuchet MS"/>
                  <a:cs typeface="Trebuchet MS"/>
                  <a:sym typeface="Trebuchet MS"/>
                </a:rPr>
                <a:t>勞動</a:t>
              </a:r>
              <a:endParaRPr b="0" i="0" sz="1500" u="none" cap="none" strike="noStrike">
                <a:solidFill>
                  <a:schemeClr val="dk1"/>
                </a:solidFill>
                <a:latin typeface="Trebuchet MS"/>
                <a:ea typeface="Trebuchet MS"/>
                <a:cs typeface="Trebuchet MS"/>
                <a:sym typeface="Trebuchet MS"/>
              </a:endParaRPr>
            </a:p>
            <a:p>
              <a:pPr indent="-19050" lvl="1" marL="114300" marR="0" rtl="0" algn="l">
                <a:lnSpc>
                  <a:spcPct val="200000"/>
                </a:lnSpc>
                <a:spcBef>
                  <a:spcPts val="225"/>
                </a:spcBef>
                <a:spcAft>
                  <a:spcPts val="0"/>
                </a:spcAft>
                <a:buClr>
                  <a:schemeClr val="dk1"/>
                </a:buClr>
                <a:buSzPts val="1500"/>
                <a:buFont typeface="Trebuchet MS"/>
                <a:buNone/>
              </a:pPr>
              <a:r>
                <a:t/>
              </a:r>
              <a:endParaRPr b="0" i="0" sz="1500" u="none" cap="none" strike="noStrike">
                <a:solidFill>
                  <a:schemeClr val="dk1"/>
                </a:solidFill>
                <a:latin typeface="Trebuchet MS"/>
                <a:ea typeface="Trebuchet MS"/>
                <a:cs typeface="Trebuchet MS"/>
                <a:sym typeface="Trebuchet MS"/>
              </a:endParaRPr>
            </a:p>
            <a:p>
              <a:pPr indent="-114300" lvl="1" marL="114300" marR="0" rtl="0" algn="l">
                <a:lnSpc>
                  <a:spcPct val="90000"/>
                </a:lnSpc>
                <a:spcBef>
                  <a:spcPts val="225"/>
                </a:spcBef>
                <a:spcAft>
                  <a:spcPts val="0"/>
                </a:spcAft>
                <a:buClr>
                  <a:schemeClr val="dk1"/>
                </a:buClr>
                <a:buSzPts val="1500"/>
                <a:buFont typeface="Trebuchet MS"/>
                <a:buChar char="•"/>
              </a:pPr>
              <a:r>
                <a:rPr b="0" i="0" lang="zh-TW" sz="1500" u="none" cap="none" strike="noStrike">
                  <a:solidFill>
                    <a:schemeClr val="dk1"/>
                  </a:solidFill>
                  <a:latin typeface="Trebuchet MS"/>
                  <a:ea typeface="Trebuchet MS"/>
                  <a:cs typeface="Trebuchet MS"/>
                  <a:sym typeface="Trebuchet MS"/>
                </a:rPr>
                <a:t>人造資本</a:t>
              </a:r>
              <a:endParaRPr b="0" i="0" sz="1500" u="none" cap="none" strike="noStrike">
                <a:solidFill>
                  <a:schemeClr val="dk1"/>
                </a:solidFill>
                <a:latin typeface="Trebuchet MS"/>
                <a:ea typeface="Trebuchet MS"/>
                <a:cs typeface="Trebuchet MS"/>
                <a:sym typeface="Trebuchet MS"/>
              </a:endParaRPr>
            </a:p>
            <a:p>
              <a:pPr indent="-19050" lvl="1" marL="114300" marR="0" rtl="0" algn="l">
                <a:lnSpc>
                  <a:spcPct val="90000"/>
                </a:lnSpc>
                <a:spcBef>
                  <a:spcPts val="225"/>
                </a:spcBef>
                <a:spcAft>
                  <a:spcPts val="0"/>
                </a:spcAft>
                <a:buClr>
                  <a:schemeClr val="dk1"/>
                </a:buClr>
                <a:buSzPts val="1500"/>
                <a:buFont typeface="Trebuchet MS"/>
                <a:buNone/>
              </a:pPr>
              <a:r>
                <a:t/>
              </a:r>
              <a:endParaRPr b="0" i="0" sz="1500" u="none" cap="none" strike="noStrike">
                <a:solidFill>
                  <a:schemeClr val="dk1"/>
                </a:solidFill>
                <a:latin typeface="Trebuchet MS"/>
                <a:ea typeface="Trebuchet MS"/>
                <a:cs typeface="Trebuchet MS"/>
                <a:sym typeface="Trebuchet MS"/>
              </a:endParaRPr>
            </a:p>
            <a:p>
              <a:pPr indent="-19050" lvl="1" marL="114300" marR="0" rtl="0" algn="l">
                <a:lnSpc>
                  <a:spcPct val="90000"/>
                </a:lnSpc>
                <a:spcBef>
                  <a:spcPts val="225"/>
                </a:spcBef>
                <a:spcAft>
                  <a:spcPts val="0"/>
                </a:spcAft>
                <a:buClr>
                  <a:schemeClr val="dk1"/>
                </a:buClr>
                <a:buSzPts val="1500"/>
                <a:buFont typeface="Trebuchet MS"/>
                <a:buNone/>
              </a:pPr>
              <a:r>
                <a:t/>
              </a:r>
              <a:endParaRPr b="0" i="0" sz="1500" u="none" cap="none" strike="noStrike">
                <a:solidFill>
                  <a:schemeClr val="dk1"/>
                </a:solidFill>
                <a:latin typeface="Trebuchet MS"/>
                <a:ea typeface="Trebuchet MS"/>
                <a:cs typeface="Trebuchet MS"/>
                <a:sym typeface="Trebuchet MS"/>
              </a:endParaRPr>
            </a:p>
            <a:p>
              <a:pPr indent="-114300" lvl="1" marL="114300" marR="0" rtl="0" algn="l">
                <a:lnSpc>
                  <a:spcPct val="90000"/>
                </a:lnSpc>
                <a:spcBef>
                  <a:spcPts val="225"/>
                </a:spcBef>
                <a:spcAft>
                  <a:spcPts val="0"/>
                </a:spcAft>
                <a:buClr>
                  <a:schemeClr val="dk1"/>
                </a:buClr>
                <a:buSzPts val="1500"/>
                <a:buFont typeface="Trebuchet MS"/>
                <a:buChar char="•"/>
              </a:pPr>
              <a:r>
                <a:rPr b="0" i="0" lang="zh-TW" sz="1500" u="none" cap="none" strike="noStrike">
                  <a:solidFill>
                    <a:schemeClr val="dk1"/>
                  </a:solidFill>
                  <a:latin typeface="Trebuchet MS"/>
                  <a:ea typeface="Trebuchet MS"/>
                  <a:cs typeface="Trebuchet MS"/>
                  <a:sym typeface="Trebuchet MS"/>
                </a:rPr>
                <a:t>自然資源</a:t>
              </a:r>
              <a:endParaRPr b="0" i="0" sz="1500" u="none" cap="none" strike="noStrike">
                <a:solidFill>
                  <a:schemeClr val="dk1"/>
                </a:solidFill>
                <a:latin typeface="Trebuchet MS"/>
                <a:ea typeface="Trebuchet MS"/>
                <a:cs typeface="Trebuchet MS"/>
                <a:sym typeface="Trebuchet MS"/>
              </a:endParaRPr>
            </a:p>
          </p:txBody>
        </p:sp>
        <p:sp>
          <p:nvSpPr>
            <p:cNvPr id="327" name="Google Shape;327;p32"/>
            <p:cNvSpPr/>
            <p:nvPr/>
          </p:nvSpPr>
          <p:spPr>
            <a:xfrm>
              <a:off x="0" y="0"/>
              <a:ext cx="619065" cy="4048224"/>
            </a:xfrm>
            <a:prstGeom prst="roundRect">
              <a:avLst>
                <a:gd fmla="val 16667" name="adj"/>
              </a:avLst>
            </a:prstGeom>
            <a:gradFill>
              <a:gsLst>
                <a:gs pos="0">
                  <a:srgbClr val="415DC3"/>
                </a:gs>
                <a:gs pos="100000">
                  <a:srgbClr val="283E90"/>
                </a:gs>
              </a:gsLst>
              <a:lin ang="5400000" scaled="0"/>
            </a:gradFill>
            <a:ln>
              <a:noFill/>
            </a:ln>
            <a:effectLst>
              <a:reflection blurRad="0" dir="5400000" dist="25400" endA="0" endPos="23000" fadeDir="5400000" kx="0" rotWithShape="0" stA="26000"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2"/>
            <p:cNvSpPr txBox="1"/>
            <p:nvPr/>
          </p:nvSpPr>
          <p:spPr>
            <a:xfrm>
              <a:off x="30220" y="30220"/>
              <a:ext cx="558625" cy="3987784"/>
            </a:xfrm>
            <a:prstGeom prst="rect">
              <a:avLst/>
            </a:prstGeom>
            <a:noFill/>
            <a:ln>
              <a:noFill/>
            </a:ln>
          </p:spPr>
          <p:txBody>
            <a:bodyPr anchorCtr="0" anchor="ctr" bIns="51425" lIns="102850" spcFirstLastPara="1" rIns="102850" wrap="square" tIns="51425">
              <a:noAutofit/>
            </a:bodyPr>
            <a:lstStyle/>
            <a:p>
              <a:pPr indent="0" lvl="0" marL="0" marR="0" rtl="0" algn="ctr">
                <a:lnSpc>
                  <a:spcPct val="90000"/>
                </a:lnSpc>
                <a:spcBef>
                  <a:spcPts val="0"/>
                </a:spcBef>
                <a:spcAft>
                  <a:spcPts val="0"/>
                </a:spcAft>
                <a:buNone/>
              </a:pPr>
              <a:r>
                <a:rPr lang="zh-TW" sz="2700">
                  <a:solidFill>
                    <a:schemeClr val="lt1"/>
                  </a:solidFill>
                  <a:latin typeface="Trebuchet MS"/>
                  <a:ea typeface="Trebuchet MS"/>
                  <a:cs typeface="Trebuchet MS"/>
                  <a:sym typeface="Trebuchet MS"/>
                </a:rPr>
                <a:t>中間投入</a:t>
              </a:r>
              <a:endParaRPr sz="2700">
                <a:solidFill>
                  <a:schemeClr val="lt1"/>
                </a:solidFill>
                <a:latin typeface="Trebuchet MS"/>
                <a:ea typeface="Trebuchet MS"/>
                <a:cs typeface="Trebuchet MS"/>
                <a:sym typeface="Trebuchet MS"/>
              </a:endParaRPr>
            </a:p>
          </p:txBody>
        </p:sp>
      </p:grpSp>
      <p:sp>
        <p:nvSpPr>
          <p:cNvPr id="329" name="Google Shape;329;p32"/>
          <p:cNvSpPr txBox="1"/>
          <p:nvPr/>
        </p:nvSpPr>
        <p:spPr>
          <a:xfrm>
            <a:off x="0" y="6211669"/>
            <a:ext cx="8892480"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1200">
                <a:solidFill>
                  <a:schemeClr val="dk1"/>
                </a:solidFill>
                <a:latin typeface="Trebuchet MS"/>
                <a:ea typeface="Trebuchet MS"/>
                <a:cs typeface="Trebuchet MS"/>
                <a:sym typeface="Trebuchet MS"/>
              </a:rPr>
              <a:t>資料來源：周嫦娥(2009)，綠色會計(上)，中央大學松濤講座</a:t>
            </a:r>
            <a:endParaRPr sz="12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zh-TW" sz="1200">
                <a:solidFill>
                  <a:schemeClr val="dk1"/>
                </a:solidFill>
                <a:latin typeface="Trebuchet MS"/>
                <a:ea typeface="Trebuchet MS"/>
                <a:cs typeface="Trebuchet MS"/>
                <a:sym typeface="Trebuchet MS"/>
              </a:rPr>
              <a:t>註：『中間投入』中的自然資源包括：土地、水資源、能源、森林等。</a:t>
            </a:r>
            <a:endParaRPr sz="12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zh-TW" sz="1200">
                <a:solidFill>
                  <a:schemeClr val="dk1"/>
                </a:solidFill>
                <a:latin typeface="Trebuchet MS"/>
                <a:ea typeface="Trebuchet MS"/>
                <a:cs typeface="Trebuchet MS"/>
                <a:sym typeface="Trebuchet MS"/>
              </a:rPr>
              <a:t>         為簡化說明，暫不考慮投資與政府支出等。</a:t>
            </a:r>
            <a:endParaRPr sz="1200">
              <a:solidFill>
                <a:schemeClr val="dk1"/>
              </a:solidFill>
              <a:latin typeface="Trebuchet MS"/>
              <a:ea typeface="Trebuchet MS"/>
              <a:cs typeface="Trebuchet MS"/>
              <a:sym typeface="Trebuchet MS"/>
            </a:endParaRPr>
          </a:p>
        </p:txBody>
      </p:sp>
      <p:cxnSp>
        <p:nvCxnSpPr>
          <p:cNvPr id="330" name="Google Shape;330;p32"/>
          <p:cNvCxnSpPr/>
          <p:nvPr/>
        </p:nvCxnSpPr>
        <p:spPr>
          <a:xfrm flipH="1" rot="5400000">
            <a:off x="2304542" y="2672122"/>
            <a:ext cx="648072" cy="1588"/>
          </a:xfrm>
          <a:prstGeom prst="straightConnector1">
            <a:avLst/>
          </a:prstGeom>
          <a:noFill/>
          <a:ln cap="flat" cmpd="sng" w="57150">
            <a:solidFill>
              <a:schemeClr val="accent5"/>
            </a:solidFill>
            <a:prstDash val="solid"/>
            <a:round/>
            <a:headEnd len="sm" w="sm" type="none"/>
            <a:tailEnd len="med" w="med" type="stealth"/>
          </a:ln>
          <a:effectLst>
            <a:outerShdw blurRad="40005" rotWithShape="0" dir="5400000" dist="22984">
              <a:srgbClr val="000000">
                <a:alpha val="44705"/>
              </a:srgbClr>
            </a:outerShdw>
          </a:effectLst>
        </p:spPr>
      </p:cxnSp>
      <p:sp>
        <p:nvSpPr>
          <p:cNvPr id="331" name="Google Shape;331;p32"/>
          <p:cNvSpPr txBox="1"/>
          <p:nvPr/>
        </p:nvSpPr>
        <p:spPr>
          <a:xfrm>
            <a:off x="1835696" y="1844824"/>
            <a:ext cx="1584176"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zh-TW" sz="1800">
                <a:solidFill>
                  <a:schemeClr val="dk1"/>
                </a:solidFill>
                <a:latin typeface="Trebuchet MS"/>
                <a:ea typeface="Trebuchet MS"/>
                <a:cs typeface="Trebuchet MS"/>
                <a:sym typeface="Trebuchet MS"/>
              </a:rPr>
              <a:t>空氣汙染物</a:t>
            </a:r>
            <a:endParaRPr sz="1800">
              <a:solidFill>
                <a:schemeClr val="dk1"/>
              </a:solidFill>
              <a:latin typeface="Trebuchet MS"/>
              <a:ea typeface="Trebuchet MS"/>
              <a:cs typeface="Trebuchet MS"/>
              <a:sym typeface="Trebuchet MS"/>
            </a:endParaRPr>
          </a:p>
        </p:txBody>
      </p:sp>
      <p:cxnSp>
        <p:nvCxnSpPr>
          <p:cNvPr id="332" name="Google Shape;332;p32"/>
          <p:cNvCxnSpPr/>
          <p:nvPr/>
        </p:nvCxnSpPr>
        <p:spPr>
          <a:xfrm rot="5400000">
            <a:off x="1800486" y="4688346"/>
            <a:ext cx="648072" cy="1588"/>
          </a:xfrm>
          <a:prstGeom prst="straightConnector1">
            <a:avLst/>
          </a:prstGeom>
          <a:noFill/>
          <a:ln cap="flat" cmpd="sng" w="57150">
            <a:solidFill>
              <a:schemeClr val="accent5"/>
            </a:solidFill>
            <a:prstDash val="solid"/>
            <a:round/>
            <a:headEnd len="sm" w="sm" type="none"/>
            <a:tailEnd len="med" w="med" type="stealth"/>
          </a:ln>
          <a:effectLst>
            <a:outerShdw blurRad="40005" rotWithShape="0" dir="5400000" dist="22984">
              <a:srgbClr val="000000">
                <a:alpha val="44705"/>
              </a:srgbClr>
            </a:outerShdw>
          </a:effectLst>
        </p:spPr>
      </p:cxnSp>
      <p:sp>
        <p:nvSpPr>
          <p:cNvPr id="333" name="Google Shape;333;p32"/>
          <p:cNvSpPr txBox="1"/>
          <p:nvPr/>
        </p:nvSpPr>
        <p:spPr>
          <a:xfrm rot="5400000">
            <a:off x="1591943" y="5417495"/>
            <a:ext cx="1080120" cy="41549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1500">
                <a:solidFill>
                  <a:schemeClr val="dk1"/>
                </a:solidFill>
                <a:latin typeface="Trebuchet MS"/>
                <a:ea typeface="Trebuchet MS"/>
                <a:cs typeface="Trebuchet MS"/>
                <a:sym typeface="Trebuchet MS"/>
              </a:rPr>
              <a:t>固體廢棄物</a:t>
            </a:r>
            <a:endParaRPr sz="1500">
              <a:solidFill>
                <a:schemeClr val="dk1"/>
              </a:solidFill>
              <a:latin typeface="Trebuchet MS"/>
              <a:ea typeface="Trebuchet MS"/>
              <a:cs typeface="Trebuchet MS"/>
              <a:sym typeface="Trebuchet MS"/>
            </a:endParaRPr>
          </a:p>
        </p:txBody>
      </p:sp>
      <p:sp>
        <p:nvSpPr>
          <p:cNvPr id="334" name="Google Shape;334;p32"/>
          <p:cNvSpPr txBox="1"/>
          <p:nvPr/>
        </p:nvSpPr>
        <p:spPr>
          <a:xfrm rot="5400000">
            <a:off x="2359787" y="5481809"/>
            <a:ext cx="1080120" cy="4308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1600">
                <a:solidFill>
                  <a:schemeClr val="dk1"/>
                </a:solidFill>
                <a:latin typeface="Trebuchet MS"/>
                <a:ea typeface="Trebuchet MS"/>
                <a:cs typeface="Trebuchet MS"/>
                <a:sym typeface="Trebuchet MS"/>
              </a:rPr>
              <a:t>廢汙水</a:t>
            </a:r>
            <a:endParaRPr sz="1600">
              <a:solidFill>
                <a:schemeClr val="dk1"/>
              </a:solidFill>
              <a:latin typeface="Trebuchet MS"/>
              <a:ea typeface="Trebuchet MS"/>
              <a:cs typeface="Trebuchet MS"/>
              <a:sym typeface="Trebuchet MS"/>
            </a:endParaRPr>
          </a:p>
        </p:txBody>
      </p:sp>
      <p:cxnSp>
        <p:nvCxnSpPr>
          <p:cNvPr id="335" name="Google Shape;335;p32"/>
          <p:cNvCxnSpPr/>
          <p:nvPr/>
        </p:nvCxnSpPr>
        <p:spPr>
          <a:xfrm flipH="1" rot="5400000">
            <a:off x="7489118" y="2744130"/>
            <a:ext cx="648072" cy="1588"/>
          </a:xfrm>
          <a:prstGeom prst="straightConnector1">
            <a:avLst/>
          </a:prstGeom>
          <a:noFill/>
          <a:ln cap="flat" cmpd="sng" w="57150">
            <a:solidFill>
              <a:schemeClr val="accent5"/>
            </a:solidFill>
            <a:prstDash val="solid"/>
            <a:round/>
            <a:headEnd len="sm" w="sm" type="none"/>
            <a:tailEnd len="med" w="med" type="stealth"/>
          </a:ln>
          <a:effectLst>
            <a:outerShdw blurRad="40005" rotWithShape="0" dir="5400000" dist="22984">
              <a:srgbClr val="000000">
                <a:alpha val="44705"/>
              </a:srgbClr>
            </a:outerShdw>
          </a:effectLst>
        </p:spPr>
      </p:cxnSp>
      <p:sp>
        <p:nvSpPr>
          <p:cNvPr id="336" name="Google Shape;336;p32"/>
          <p:cNvSpPr txBox="1"/>
          <p:nvPr/>
        </p:nvSpPr>
        <p:spPr>
          <a:xfrm>
            <a:off x="6876256" y="1916832"/>
            <a:ext cx="1584176"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zh-TW" sz="1800">
                <a:solidFill>
                  <a:schemeClr val="dk1"/>
                </a:solidFill>
                <a:latin typeface="Trebuchet MS"/>
                <a:ea typeface="Trebuchet MS"/>
                <a:cs typeface="Trebuchet MS"/>
                <a:sym typeface="Trebuchet MS"/>
              </a:rPr>
              <a:t>空氣汙染物</a:t>
            </a:r>
            <a:endParaRPr sz="1800">
              <a:solidFill>
                <a:schemeClr val="dk1"/>
              </a:solidFill>
              <a:latin typeface="Trebuchet MS"/>
              <a:ea typeface="Trebuchet MS"/>
              <a:cs typeface="Trebuchet MS"/>
              <a:sym typeface="Trebuchet MS"/>
            </a:endParaRPr>
          </a:p>
        </p:txBody>
      </p:sp>
      <p:cxnSp>
        <p:nvCxnSpPr>
          <p:cNvPr id="337" name="Google Shape;337;p32"/>
          <p:cNvCxnSpPr/>
          <p:nvPr/>
        </p:nvCxnSpPr>
        <p:spPr>
          <a:xfrm rot="5400000">
            <a:off x="2592574" y="4688346"/>
            <a:ext cx="648072" cy="1588"/>
          </a:xfrm>
          <a:prstGeom prst="straightConnector1">
            <a:avLst/>
          </a:prstGeom>
          <a:noFill/>
          <a:ln cap="flat" cmpd="sng" w="57150">
            <a:solidFill>
              <a:schemeClr val="accent5"/>
            </a:solidFill>
            <a:prstDash val="solid"/>
            <a:round/>
            <a:headEnd len="sm" w="sm" type="none"/>
            <a:tailEnd len="med" w="med" type="stealth"/>
          </a:ln>
          <a:effectLst>
            <a:outerShdw blurRad="40005" rotWithShape="0" dir="5400000" dist="22984">
              <a:srgbClr val="000000">
                <a:alpha val="44705"/>
              </a:srgbClr>
            </a:outerShdw>
          </a:effectLst>
        </p:spPr>
      </p:cxnSp>
      <p:cxnSp>
        <p:nvCxnSpPr>
          <p:cNvPr id="338" name="Google Shape;338;p32"/>
          <p:cNvCxnSpPr/>
          <p:nvPr/>
        </p:nvCxnSpPr>
        <p:spPr>
          <a:xfrm rot="5400000">
            <a:off x="7057070" y="4760354"/>
            <a:ext cx="648072" cy="1588"/>
          </a:xfrm>
          <a:prstGeom prst="straightConnector1">
            <a:avLst/>
          </a:prstGeom>
          <a:noFill/>
          <a:ln cap="flat" cmpd="sng" w="57150">
            <a:solidFill>
              <a:schemeClr val="accent5"/>
            </a:solidFill>
            <a:prstDash val="solid"/>
            <a:round/>
            <a:headEnd len="sm" w="sm" type="none"/>
            <a:tailEnd len="med" w="med" type="stealth"/>
          </a:ln>
          <a:effectLst>
            <a:outerShdw blurRad="40005" rotWithShape="0" dir="5400000" dist="22984">
              <a:srgbClr val="000000">
                <a:alpha val="44705"/>
              </a:srgbClr>
            </a:outerShdw>
          </a:effectLst>
        </p:spPr>
      </p:cxnSp>
      <p:cxnSp>
        <p:nvCxnSpPr>
          <p:cNvPr id="339" name="Google Shape;339;p32"/>
          <p:cNvCxnSpPr/>
          <p:nvPr/>
        </p:nvCxnSpPr>
        <p:spPr>
          <a:xfrm rot="5400000">
            <a:off x="7921166" y="4760354"/>
            <a:ext cx="648072" cy="1588"/>
          </a:xfrm>
          <a:prstGeom prst="straightConnector1">
            <a:avLst/>
          </a:prstGeom>
          <a:noFill/>
          <a:ln cap="flat" cmpd="sng" w="57150">
            <a:solidFill>
              <a:schemeClr val="accent5"/>
            </a:solidFill>
            <a:prstDash val="solid"/>
            <a:round/>
            <a:headEnd len="sm" w="sm" type="none"/>
            <a:tailEnd len="med" w="med" type="stealth"/>
          </a:ln>
          <a:effectLst>
            <a:outerShdw blurRad="40005" rotWithShape="0" dir="5400000" dist="22984">
              <a:srgbClr val="000000">
                <a:alpha val="44705"/>
              </a:srgbClr>
            </a:outerShdw>
          </a:effectLst>
        </p:spPr>
      </p:cxnSp>
      <p:sp>
        <p:nvSpPr>
          <p:cNvPr id="340" name="Google Shape;340;p32"/>
          <p:cNvSpPr txBox="1"/>
          <p:nvPr/>
        </p:nvSpPr>
        <p:spPr>
          <a:xfrm rot="5400000">
            <a:off x="6831977" y="5489503"/>
            <a:ext cx="1080120" cy="41549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1500">
                <a:solidFill>
                  <a:schemeClr val="dk1"/>
                </a:solidFill>
                <a:latin typeface="Trebuchet MS"/>
                <a:ea typeface="Trebuchet MS"/>
                <a:cs typeface="Trebuchet MS"/>
                <a:sym typeface="Trebuchet MS"/>
              </a:rPr>
              <a:t>固體廢棄物</a:t>
            </a:r>
            <a:endParaRPr sz="1500">
              <a:solidFill>
                <a:schemeClr val="dk1"/>
              </a:solidFill>
              <a:latin typeface="Trebuchet MS"/>
              <a:ea typeface="Trebuchet MS"/>
              <a:cs typeface="Trebuchet MS"/>
              <a:sym typeface="Trebuchet MS"/>
            </a:endParaRPr>
          </a:p>
        </p:txBody>
      </p:sp>
      <p:sp>
        <p:nvSpPr>
          <p:cNvPr id="341" name="Google Shape;341;p32"/>
          <p:cNvSpPr txBox="1"/>
          <p:nvPr/>
        </p:nvSpPr>
        <p:spPr>
          <a:xfrm rot="5400000">
            <a:off x="7703768" y="5553817"/>
            <a:ext cx="1080120" cy="4308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1600">
                <a:solidFill>
                  <a:schemeClr val="dk1"/>
                </a:solidFill>
                <a:latin typeface="Trebuchet MS"/>
                <a:ea typeface="Trebuchet MS"/>
                <a:cs typeface="Trebuchet MS"/>
                <a:sym typeface="Trebuchet MS"/>
              </a:rPr>
              <a:t>廢汙水</a:t>
            </a:r>
            <a:endParaRPr sz="1600">
              <a:solidFill>
                <a:schemeClr val="dk1"/>
              </a:solidFill>
              <a:latin typeface="Trebuchet MS"/>
              <a:ea typeface="Trebuchet MS"/>
              <a:cs typeface="Trebuchet MS"/>
              <a:sym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sp>
        <p:nvSpPr>
          <p:cNvPr id="346" name="Google Shape;346;p33"/>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347" name="Google Shape;347;p33"/>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73888" lvl="0" marL="320040" rtl="0" algn="l">
              <a:spcBef>
                <a:spcPts val="0"/>
              </a:spcBef>
              <a:spcAft>
                <a:spcPts val="0"/>
              </a:spcAft>
              <a:buSzPts val="5888"/>
              <a:buChar char="*"/>
            </a:pPr>
            <a:r>
              <a:rPr lang="zh-TW"/>
              <a:t>環境與經濟密不可分</a:t>
            </a:r>
            <a:endParaRPr/>
          </a:p>
        </p:txBody>
      </p:sp>
      <p:sp>
        <p:nvSpPr>
          <p:cNvPr id="348" name="Google Shape;348;p33"/>
          <p:cNvSpPr txBox="1"/>
          <p:nvPr>
            <p:ph idx="1" type="body"/>
          </p:nvPr>
        </p:nvSpPr>
        <p:spPr>
          <a:xfrm>
            <a:off x="323528" y="1268760"/>
            <a:ext cx="8363272" cy="4857403"/>
          </a:xfrm>
          <a:prstGeom prst="rect">
            <a:avLst/>
          </a:prstGeom>
          <a:noFill/>
          <a:ln>
            <a:noFill/>
          </a:ln>
        </p:spPr>
        <p:txBody>
          <a:bodyPr anchorCtr="0" anchor="t" bIns="45700" lIns="91425" spcFirstLastPara="1" rIns="91425" wrap="square" tIns="45700">
            <a:noAutofit/>
          </a:bodyPr>
          <a:lstStyle/>
          <a:p>
            <a:pPr indent="-231140" lvl="0" marL="228600" rtl="0" algn="l">
              <a:spcBef>
                <a:spcPts val="0"/>
              </a:spcBef>
              <a:spcAft>
                <a:spcPts val="0"/>
              </a:spcAft>
              <a:buSzPts val="3640"/>
              <a:buChar char="*"/>
            </a:pPr>
            <a:r>
              <a:rPr lang="zh-TW" sz="2800"/>
              <a:t>生產活動需使用自然資然作為中間投入，而生產和消費過程產生的汙染，最終也將回到環境中。</a:t>
            </a:r>
            <a:endParaRPr sz="2800"/>
          </a:p>
          <a:p>
            <a:pPr indent="-182880" lvl="0" marL="228600" rtl="0" algn="l">
              <a:spcBef>
                <a:spcPts val="860"/>
              </a:spcBef>
              <a:spcAft>
                <a:spcPts val="0"/>
              </a:spcAft>
              <a:buSzPts val="3640"/>
              <a:buNone/>
            </a:pPr>
            <a:r>
              <a:t/>
            </a:r>
            <a:endParaRPr sz="2800"/>
          </a:p>
          <a:p>
            <a:pPr indent="-231140" lvl="0" marL="228600" rtl="0" algn="l">
              <a:spcBef>
                <a:spcPts val="860"/>
              </a:spcBef>
              <a:spcAft>
                <a:spcPts val="0"/>
              </a:spcAft>
              <a:buSzPts val="3640"/>
              <a:buChar char="*"/>
            </a:pPr>
            <a:r>
              <a:rPr lang="zh-TW" sz="2800">
                <a:solidFill>
                  <a:srgbClr val="FF0000"/>
                </a:solidFill>
              </a:rPr>
              <a:t>環境與經濟緊密相關</a:t>
            </a:r>
            <a:r>
              <a:rPr lang="zh-TW" sz="2800"/>
              <a:t>，當經濟體系生產越多商品勞務，同時也消耗更多來自大自然的資源。</a:t>
            </a:r>
            <a:endParaRPr sz="2800"/>
          </a:p>
          <a:p>
            <a:pPr indent="-182880" lvl="0" marL="228600" rtl="0" algn="l">
              <a:spcBef>
                <a:spcPts val="860"/>
              </a:spcBef>
              <a:spcAft>
                <a:spcPts val="0"/>
              </a:spcAft>
              <a:buSzPts val="3640"/>
              <a:buNone/>
            </a:pPr>
            <a:r>
              <a:t/>
            </a:r>
            <a:endParaRPr sz="2800"/>
          </a:p>
          <a:p>
            <a:pPr indent="-231140" lvl="0" marL="228600" rtl="0" algn="l">
              <a:spcBef>
                <a:spcPts val="860"/>
              </a:spcBef>
              <a:spcAft>
                <a:spcPts val="0"/>
              </a:spcAft>
              <a:buSzPts val="3640"/>
              <a:buChar char="*"/>
            </a:pPr>
            <a:r>
              <a:rPr lang="zh-TW" sz="2800"/>
              <a:t>想真實反映人民的福利，追求經濟發展的同時也必須重視環境品質。</a:t>
            </a:r>
            <a:endParaRPr sz="2800"/>
          </a:p>
        </p:txBody>
      </p:sp>
      <p:sp>
        <p:nvSpPr>
          <p:cNvPr id="349" name="Google Shape;349;p33"/>
          <p:cNvSpPr txBox="1"/>
          <p:nvPr/>
        </p:nvSpPr>
        <p:spPr>
          <a:xfrm>
            <a:off x="251520" y="6381328"/>
            <a:ext cx="828092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1800">
                <a:solidFill>
                  <a:schemeClr val="dk1"/>
                </a:solidFill>
                <a:latin typeface="Trebuchet MS"/>
                <a:ea typeface="Trebuchet MS"/>
                <a:cs typeface="Trebuchet MS"/>
                <a:sym typeface="Trebuchet MS"/>
              </a:rPr>
              <a:t>資料來源：周嫦娥(2009)，綠色會計(上)，中央大學松濤講座</a:t>
            </a:r>
            <a:endParaRPr sz="1800">
              <a:solidFill>
                <a:schemeClr val="dk1"/>
              </a:solidFill>
              <a:latin typeface="Trebuchet MS"/>
              <a:ea typeface="Trebuchet MS"/>
              <a:cs typeface="Trebuchet MS"/>
              <a:sym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16"/>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20" name="Google Shape;120;p16"/>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21" name="Google Shape;121;p16"/>
          <p:cNvSpPr txBox="1"/>
          <p:nvPr/>
        </p:nvSpPr>
        <p:spPr>
          <a:xfrm>
            <a:off x="649099" y="1611970"/>
            <a:ext cx="6923796" cy="4290277"/>
          </a:xfrm>
          <a:prstGeom prst="rect">
            <a:avLst/>
          </a:prstGeom>
          <a:noFill/>
          <a:ln>
            <a:noFill/>
          </a:ln>
        </p:spPr>
        <p:txBody>
          <a:bodyPr anchorCtr="0" anchor="t" bIns="0" lIns="0" spcFirstLastPara="1" rIns="0" wrap="square" tIns="0">
            <a:noAutofit/>
          </a:bodyPr>
          <a:lstStyle/>
          <a:p>
            <a:pPr indent="-514350" lvl="0" marL="525482" marR="4453" rtl="0" algn="just">
              <a:lnSpc>
                <a:spcPct val="163600"/>
              </a:lnSpc>
              <a:spcBef>
                <a:spcPts val="0"/>
              </a:spcBef>
              <a:spcAft>
                <a:spcPts val="0"/>
              </a:spcAft>
              <a:buClr>
                <a:srgbClr val="3F3F3F"/>
              </a:buClr>
              <a:buSzPts val="3400"/>
              <a:buFont typeface="Arial"/>
              <a:buAutoNum type="arabicPeriod"/>
            </a:pPr>
            <a:r>
              <a:rPr lang="zh-TW" sz="3400">
                <a:solidFill>
                  <a:srgbClr val="3F3F3F"/>
                </a:solidFill>
                <a:latin typeface="Trebuchet MS"/>
                <a:ea typeface="Trebuchet MS"/>
                <a:cs typeface="Trebuchet MS"/>
                <a:sym typeface="Trebuchet MS"/>
              </a:rPr>
              <a:t>綠色經濟定義與發展趨勢………3</a:t>
            </a:r>
            <a:endParaRPr sz="3400">
              <a:solidFill>
                <a:srgbClr val="3F3F3F"/>
              </a:solidFill>
              <a:latin typeface="Trebuchet MS"/>
              <a:ea typeface="Trebuchet MS"/>
              <a:cs typeface="Trebuchet MS"/>
              <a:sym typeface="Trebuchet MS"/>
            </a:endParaRPr>
          </a:p>
          <a:p>
            <a:pPr indent="-514350" lvl="0" marL="525482" marR="4453" rtl="0" algn="just">
              <a:lnSpc>
                <a:spcPct val="163600"/>
              </a:lnSpc>
              <a:spcBef>
                <a:spcPts val="0"/>
              </a:spcBef>
              <a:spcAft>
                <a:spcPts val="0"/>
              </a:spcAft>
              <a:buClr>
                <a:srgbClr val="3F3F3F"/>
              </a:buClr>
              <a:buSzPts val="3400"/>
              <a:buFont typeface="Arial"/>
              <a:buAutoNum type="arabicPeriod"/>
            </a:pPr>
            <a:r>
              <a:rPr lang="zh-TW" sz="3400">
                <a:solidFill>
                  <a:srgbClr val="3F3F3F"/>
                </a:solidFill>
                <a:latin typeface="Trebuchet MS"/>
                <a:ea typeface="Trebuchet MS"/>
                <a:cs typeface="Trebuchet MS"/>
                <a:sym typeface="Trebuchet MS"/>
              </a:rPr>
              <a:t>綠色經濟與綠能產業發展……..22</a:t>
            </a:r>
            <a:endParaRPr/>
          </a:p>
          <a:p>
            <a:pPr indent="-514350" lvl="0" marL="525482" marR="4453" rtl="0" algn="just">
              <a:lnSpc>
                <a:spcPct val="163600"/>
              </a:lnSpc>
              <a:spcBef>
                <a:spcPts val="0"/>
              </a:spcBef>
              <a:spcAft>
                <a:spcPts val="0"/>
              </a:spcAft>
              <a:buClr>
                <a:srgbClr val="3F3F3F"/>
              </a:buClr>
              <a:buSzPts val="3400"/>
              <a:buFont typeface="Arial"/>
              <a:buAutoNum type="arabicPeriod"/>
            </a:pPr>
            <a:r>
              <a:rPr lang="zh-TW" sz="3400">
                <a:solidFill>
                  <a:srgbClr val="3F3F3F"/>
                </a:solidFill>
                <a:latin typeface="Trebuchet MS"/>
                <a:ea typeface="Trebuchet MS"/>
                <a:cs typeface="Trebuchet MS"/>
                <a:sym typeface="Trebuchet MS"/>
              </a:rPr>
              <a:t>數位經濟與循環經濟…………..32</a:t>
            </a:r>
            <a:endParaRPr/>
          </a:p>
          <a:p>
            <a:pPr indent="-514350" lvl="0" marL="525482" marR="4453" rtl="0" algn="just">
              <a:lnSpc>
                <a:spcPct val="163600"/>
              </a:lnSpc>
              <a:spcBef>
                <a:spcPts val="0"/>
              </a:spcBef>
              <a:spcAft>
                <a:spcPts val="0"/>
              </a:spcAft>
              <a:buClr>
                <a:srgbClr val="3F3F3F"/>
              </a:buClr>
              <a:buSzPts val="3400"/>
              <a:buFont typeface="Arial"/>
              <a:buAutoNum type="arabicPeriod"/>
            </a:pPr>
            <a:r>
              <a:rPr lang="zh-TW" sz="3400">
                <a:solidFill>
                  <a:srgbClr val="3F3F3F"/>
                </a:solidFill>
                <a:latin typeface="Trebuchet MS"/>
                <a:ea typeface="Trebuchet MS"/>
                <a:cs typeface="Trebuchet MS"/>
                <a:sym typeface="Trebuchet MS"/>
              </a:rPr>
              <a:t>綠色經濟新興產業發展案例 …..45</a:t>
            </a:r>
            <a:endParaRPr/>
          </a:p>
          <a:p>
            <a:pPr indent="-514350" lvl="0" marL="525482" marR="4453" rtl="0" algn="just">
              <a:lnSpc>
                <a:spcPct val="163600"/>
              </a:lnSpc>
              <a:spcBef>
                <a:spcPts val="0"/>
              </a:spcBef>
              <a:spcAft>
                <a:spcPts val="0"/>
              </a:spcAft>
              <a:buClr>
                <a:srgbClr val="3F3F3F"/>
              </a:buClr>
              <a:buSzPts val="3400"/>
              <a:buFont typeface="Arial"/>
              <a:buAutoNum type="arabicPeriod"/>
            </a:pPr>
            <a:r>
              <a:rPr lang="zh-TW" sz="3400">
                <a:solidFill>
                  <a:srgbClr val="3F3F3F"/>
                </a:solidFill>
                <a:latin typeface="Trebuchet MS"/>
                <a:ea typeface="Trebuchet MS"/>
                <a:cs typeface="Trebuchet MS"/>
                <a:sym typeface="Trebuchet MS"/>
              </a:rPr>
              <a:t>結語……………………………………..76</a:t>
            </a:r>
            <a:endParaRPr sz="3400">
              <a:solidFill>
                <a:srgbClr val="3F3F3F"/>
              </a:solidFill>
              <a:latin typeface="Trebuchet MS"/>
              <a:ea typeface="Trebuchet MS"/>
              <a:cs typeface="Trebuchet MS"/>
              <a:sym typeface="Trebuchet MS"/>
            </a:endParaRPr>
          </a:p>
        </p:txBody>
      </p:sp>
      <p:sp>
        <p:nvSpPr>
          <p:cNvPr id="122" name="Google Shape;122;p16"/>
          <p:cNvSpPr txBox="1"/>
          <p:nvPr>
            <p:ph idx="12" type="sldNum"/>
          </p:nvPr>
        </p:nvSpPr>
        <p:spPr>
          <a:xfrm>
            <a:off x="8778240" y="6567055"/>
            <a:ext cx="384346" cy="29094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23" name="Google Shape;123;p16"/>
          <p:cNvSpPr txBox="1"/>
          <p:nvPr>
            <p:ph type="title"/>
          </p:nvPr>
        </p:nvSpPr>
        <p:spPr>
          <a:xfrm>
            <a:off x="475262" y="351906"/>
            <a:ext cx="6347713" cy="1320800"/>
          </a:xfrm>
          <a:prstGeom prst="rect">
            <a:avLst/>
          </a:prstGeom>
          <a:noFill/>
          <a:ln>
            <a:noFill/>
          </a:ln>
        </p:spPr>
        <p:txBody>
          <a:bodyPr anchorCtr="0" anchor="t" bIns="45700" lIns="91425" spcFirstLastPara="1" rIns="91425" wrap="square" tIns="45700">
            <a:noAutofit/>
          </a:bodyPr>
          <a:lstStyle/>
          <a:p>
            <a:pPr indent="-357632" lvl="0" marL="320040" rtl="0" algn="l">
              <a:spcBef>
                <a:spcPts val="0"/>
              </a:spcBef>
              <a:spcAft>
                <a:spcPts val="0"/>
              </a:spcAft>
              <a:buSzPts val="5632"/>
              <a:buChar char="*"/>
            </a:pPr>
            <a:r>
              <a:rPr lang="zh-TW" sz="4400"/>
              <a:t>大綱</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Google Shape;354;p34"/>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355" name="Google Shape;355;p34"/>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73888" lvl="0" marL="320040" rtl="0" algn="l">
              <a:spcBef>
                <a:spcPts val="0"/>
              </a:spcBef>
              <a:spcAft>
                <a:spcPts val="0"/>
              </a:spcAft>
              <a:buSzPts val="5888"/>
              <a:buChar char="*"/>
            </a:pPr>
            <a:r>
              <a:rPr lang="zh-TW"/>
              <a:t>綠色GDP</a:t>
            </a:r>
            <a:endParaRPr/>
          </a:p>
        </p:txBody>
      </p:sp>
      <p:sp>
        <p:nvSpPr>
          <p:cNvPr id="356" name="Google Shape;356;p34"/>
          <p:cNvSpPr txBox="1"/>
          <p:nvPr>
            <p:ph idx="1" type="body"/>
          </p:nvPr>
        </p:nvSpPr>
        <p:spPr>
          <a:xfrm>
            <a:off x="179512" y="1268760"/>
            <a:ext cx="8712968" cy="5184576"/>
          </a:xfrm>
          <a:prstGeom prst="rect">
            <a:avLst/>
          </a:prstGeom>
          <a:noFill/>
          <a:ln>
            <a:noFill/>
          </a:ln>
        </p:spPr>
        <p:txBody>
          <a:bodyPr anchorCtr="0" anchor="t" bIns="45700" lIns="91425" spcFirstLastPara="1" rIns="91425" wrap="square" tIns="45700">
            <a:noAutofit/>
          </a:bodyPr>
          <a:lstStyle/>
          <a:p>
            <a:pPr indent="-231140" lvl="0" marL="228600" rtl="0" algn="l">
              <a:spcBef>
                <a:spcPts val="0"/>
              </a:spcBef>
              <a:spcAft>
                <a:spcPts val="0"/>
              </a:spcAft>
              <a:buSzPts val="3640"/>
              <a:buChar char="*"/>
            </a:pPr>
            <a:r>
              <a:rPr lang="zh-TW" sz="2800"/>
              <a:t>綠色GDP嘗試在聯合國認可的國民所得編製架構下(System of National Account , SNA)</a:t>
            </a:r>
            <a:endParaRPr/>
          </a:p>
          <a:p>
            <a:pPr indent="-182880" lvl="0" marL="228600" rtl="0" algn="l">
              <a:spcBef>
                <a:spcPts val="860"/>
              </a:spcBef>
              <a:spcAft>
                <a:spcPts val="0"/>
              </a:spcAft>
              <a:buSzPts val="3640"/>
              <a:buNone/>
            </a:pPr>
            <a:r>
              <a:rPr lang="zh-TW" sz="2800"/>
              <a:t>   整合經濟及環境體系資訊。</a:t>
            </a:r>
            <a:endParaRPr sz="2800"/>
          </a:p>
          <a:p>
            <a:pPr indent="-182880" lvl="0" marL="228600" rtl="0" algn="l">
              <a:spcBef>
                <a:spcPts val="860"/>
              </a:spcBef>
              <a:spcAft>
                <a:spcPts val="0"/>
              </a:spcAft>
              <a:buSzPts val="3640"/>
              <a:buNone/>
            </a:pPr>
            <a:r>
              <a:t/>
            </a:r>
            <a:endParaRPr sz="2800"/>
          </a:p>
          <a:p>
            <a:pPr indent="-231140" lvl="0" marL="228600" rtl="0" algn="l">
              <a:spcBef>
                <a:spcPts val="860"/>
              </a:spcBef>
              <a:spcAft>
                <a:spcPts val="0"/>
              </a:spcAft>
              <a:buSzPts val="3640"/>
              <a:buFont typeface="Noto Sans Symbols"/>
              <a:buChar char="◆"/>
            </a:pPr>
            <a:r>
              <a:rPr lang="zh-TW" sz="2800"/>
              <a:t>聯合國認定的綠色國民所得帳架構</a:t>
            </a:r>
            <a:endParaRPr sz="2800"/>
          </a:p>
          <a:p>
            <a:pPr indent="-182880" lvl="0" marL="228600" rtl="0" algn="l">
              <a:spcBef>
                <a:spcPts val="860"/>
              </a:spcBef>
              <a:spcAft>
                <a:spcPts val="0"/>
              </a:spcAft>
              <a:buSzPts val="3640"/>
              <a:buNone/>
            </a:pPr>
            <a:r>
              <a:rPr lang="zh-TW" sz="2800"/>
              <a:t>    “經濟與環境綜合帳”(System of Integrated </a:t>
            </a:r>
            <a:endParaRPr/>
          </a:p>
          <a:p>
            <a:pPr indent="-182880" lvl="0" marL="228600" rtl="0" algn="l">
              <a:spcBef>
                <a:spcPts val="860"/>
              </a:spcBef>
              <a:spcAft>
                <a:spcPts val="0"/>
              </a:spcAft>
              <a:buSzPts val="3640"/>
              <a:buNone/>
            </a:pPr>
            <a:r>
              <a:rPr lang="zh-TW" sz="2800"/>
              <a:t>     Environmental and Economic Accounting, SEEA)即按此理念發展。</a:t>
            </a:r>
            <a:endParaRPr sz="2800"/>
          </a:p>
          <a:p>
            <a:pPr indent="0" lvl="0" marL="228600" rtl="0" algn="l">
              <a:spcBef>
                <a:spcPts val="740"/>
              </a:spcBef>
              <a:spcAft>
                <a:spcPts val="0"/>
              </a:spcAft>
              <a:buSzPts val="2860"/>
              <a:buFont typeface="Noto Sans Symbols"/>
              <a:buNone/>
            </a:pPr>
            <a:r>
              <a:t/>
            </a:r>
            <a:endParaRPr/>
          </a:p>
        </p:txBody>
      </p:sp>
      <p:sp>
        <p:nvSpPr>
          <p:cNvPr id="357" name="Google Shape;357;p34"/>
          <p:cNvSpPr txBox="1"/>
          <p:nvPr/>
        </p:nvSpPr>
        <p:spPr>
          <a:xfrm>
            <a:off x="0" y="6453336"/>
            <a:ext cx="91440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1800">
                <a:solidFill>
                  <a:schemeClr val="dk1"/>
                </a:solidFill>
                <a:latin typeface="Trebuchet MS"/>
                <a:ea typeface="Trebuchet MS"/>
                <a:cs typeface="Trebuchet MS"/>
                <a:sym typeface="Trebuchet MS"/>
              </a:rPr>
              <a:t>資料來源：周嫦娥(2009)，綠色會計(上)，中央大學松濤講座</a:t>
            </a:r>
            <a:endParaRPr sz="1800">
              <a:solidFill>
                <a:schemeClr val="dk1"/>
              </a:solidFill>
              <a:latin typeface="Trebuchet MS"/>
              <a:ea typeface="Trebuchet MS"/>
              <a:cs typeface="Trebuchet MS"/>
              <a:sym typeface="Trebuchet M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sp>
        <p:nvSpPr>
          <p:cNvPr id="362" name="Google Shape;362;p35"/>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63" name="Google Shape;363;p35"/>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64" name="Google Shape;364;p35"/>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365" name="Google Shape;365;p35"/>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73888" lvl="0" marL="320040" rtl="0" algn="l">
              <a:spcBef>
                <a:spcPts val="0"/>
              </a:spcBef>
              <a:spcAft>
                <a:spcPts val="0"/>
              </a:spcAft>
              <a:buSzPts val="5888"/>
              <a:buChar char="*"/>
            </a:pPr>
            <a:r>
              <a:rPr lang="zh-TW"/>
              <a:t>全球面臨氣候變遷</a:t>
            </a:r>
            <a:endParaRPr/>
          </a:p>
        </p:txBody>
      </p:sp>
      <p:sp>
        <p:nvSpPr>
          <p:cNvPr id="366" name="Google Shape;366;p35"/>
          <p:cNvSpPr txBox="1"/>
          <p:nvPr>
            <p:ph idx="1" type="body"/>
          </p:nvPr>
        </p:nvSpPr>
        <p:spPr>
          <a:xfrm>
            <a:off x="156817" y="1330963"/>
            <a:ext cx="8471794" cy="5080471"/>
          </a:xfrm>
          <a:prstGeom prst="rect">
            <a:avLst/>
          </a:prstGeom>
          <a:noFill/>
          <a:ln>
            <a:noFill/>
          </a:ln>
        </p:spPr>
        <p:txBody>
          <a:bodyPr anchorCtr="0" anchor="t" bIns="45700" lIns="91425" spcFirstLastPara="1" rIns="91425" wrap="square" tIns="45700">
            <a:noAutofit/>
          </a:bodyPr>
          <a:lstStyle/>
          <a:p>
            <a:pPr indent="-247650" lvl="0" marL="228600" rtl="0" algn="l">
              <a:spcBef>
                <a:spcPts val="0"/>
              </a:spcBef>
              <a:spcAft>
                <a:spcPts val="0"/>
              </a:spcAft>
              <a:buSzPts val="3900"/>
              <a:buChar char="*"/>
            </a:pPr>
            <a:r>
              <a:rPr lang="zh-TW" sz="3000">
                <a:solidFill>
                  <a:srgbClr val="FF0000"/>
                </a:solidFill>
              </a:rPr>
              <a:t>洪水來臨時</a:t>
            </a:r>
            <a:r>
              <a:rPr lang="zh-TW" sz="3000"/>
              <a:t>(李奧納多)-氣候變遷下產生的 理解脫節</a:t>
            </a:r>
            <a:endParaRPr/>
          </a:p>
          <a:p>
            <a:pPr indent="-247650" lvl="0" marL="228600" rtl="0" algn="l">
              <a:spcBef>
                <a:spcPts val="900"/>
              </a:spcBef>
              <a:spcAft>
                <a:spcPts val="0"/>
              </a:spcAft>
              <a:buSzPts val="3900"/>
              <a:buChar char="*"/>
            </a:pPr>
            <a:r>
              <a:rPr lang="zh-TW" sz="3000">
                <a:solidFill>
                  <a:srgbClr val="FF0000"/>
                </a:solidFill>
              </a:rPr>
              <a:t>時間</a:t>
            </a:r>
            <a:r>
              <a:rPr lang="zh-TW" sz="3000"/>
              <a:t>：氣候變遷風險具高度不確定性，並 且涉及未來世代，而非僅影響當代人類</a:t>
            </a:r>
            <a:endParaRPr/>
          </a:p>
          <a:p>
            <a:pPr indent="-247650" lvl="0" marL="228600" rtl="0" algn="l">
              <a:spcBef>
                <a:spcPts val="900"/>
              </a:spcBef>
              <a:spcAft>
                <a:spcPts val="0"/>
              </a:spcAft>
              <a:buSzPts val="3900"/>
              <a:buChar char="*"/>
            </a:pPr>
            <a:r>
              <a:rPr lang="zh-TW" sz="3000">
                <a:solidFill>
                  <a:srgbClr val="FF0000"/>
                </a:solidFill>
              </a:rPr>
              <a:t>空間</a:t>
            </a:r>
            <a:r>
              <a:rPr lang="zh-TW" sz="3000"/>
              <a:t>：氣候變遷的成因與後果，是由全球 共同造成與承擔的</a:t>
            </a:r>
            <a:endParaRPr/>
          </a:p>
          <a:p>
            <a:pPr indent="-247650" lvl="0" marL="228600" rtl="0" algn="l">
              <a:spcBef>
                <a:spcPts val="900"/>
              </a:spcBef>
              <a:spcAft>
                <a:spcPts val="0"/>
              </a:spcAft>
              <a:buSzPts val="3900"/>
              <a:buChar char="*"/>
            </a:pPr>
            <a:r>
              <a:rPr lang="zh-TW" sz="3000">
                <a:solidFill>
                  <a:srgbClr val="FF0000"/>
                </a:solidFill>
              </a:rPr>
              <a:t>共同社會</a:t>
            </a:r>
            <a:r>
              <a:rPr lang="zh-TW" sz="3000"/>
              <a:t>：個體不再僅是單一國家之國民， 而是全球公民</a:t>
            </a:r>
            <a:endParaRPr/>
          </a:p>
          <a:p>
            <a:pPr indent="-247650" lvl="0" marL="228600" rtl="0" algn="l">
              <a:spcBef>
                <a:spcPts val="900"/>
              </a:spcBef>
              <a:spcAft>
                <a:spcPts val="0"/>
              </a:spcAft>
              <a:buSzPts val="3900"/>
              <a:buChar char="*"/>
            </a:pPr>
            <a:r>
              <a:rPr lang="zh-TW" sz="3000">
                <a:solidFill>
                  <a:srgbClr val="FF0000"/>
                </a:solidFill>
              </a:rPr>
              <a:t>政治</a:t>
            </a:r>
            <a:r>
              <a:rPr lang="zh-TW" sz="3000"/>
              <a:t>：氣候變遷挑戰民族國家的治理能力</a:t>
            </a:r>
            <a:endParaRPr/>
          </a:p>
          <a:p>
            <a:pPr indent="0" lvl="0" marL="228600" rtl="0" algn="l">
              <a:spcBef>
                <a:spcPts val="740"/>
              </a:spcBef>
              <a:spcAft>
                <a:spcPts val="0"/>
              </a:spcAft>
              <a:buSzPts val="2860"/>
              <a:buNone/>
            </a:pPr>
            <a:r>
              <a:t/>
            </a:r>
            <a:endParaRPr/>
          </a:p>
        </p:txBody>
      </p:sp>
      <p:sp>
        <p:nvSpPr>
          <p:cNvPr id="367" name="Google Shape;367;p35"/>
          <p:cNvSpPr/>
          <p:nvPr/>
        </p:nvSpPr>
        <p:spPr>
          <a:xfrm>
            <a:off x="5717281" y="0"/>
            <a:ext cx="3426719" cy="117605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68" name="Google Shape;368;p35"/>
          <p:cNvSpPr txBox="1"/>
          <p:nvPr/>
        </p:nvSpPr>
        <p:spPr>
          <a:xfrm>
            <a:off x="382598" y="6621303"/>
            <a:ext cx="2485821" cy="107722"/>
          </a:xfrm>
          <a:prstGeom prst="rect">
            <a:avLst/>
          </a:prstGeom>
          <a:noFill/>
          <a:ln>
            <a:noFill/>
          </a:ln>
        </p:spPr>
        <p:txBody>
          <a:bodyPr anchorCtr="0" anchor="t" bIns="0" lIns="0" spcFirstLastPara="1" rIns="0" wrap="square" tIns="0">
            <a:noAutofit/>
          </a:bodyPr>
          <a:lstStyle/>
          <a:p>
            <a:pPr indent="0" lvl="0" marL="11132" marR="0" rtl="0" algn="l">
              <a:spcBef>
                <a:spcPts val="0"/>
              </a:spcBef>
              <a:spcAft>
                <a:spcPts val="0"/>
              </a:spcAft>
              <a:buNone/>
            </a:pPr>
            <a:r>
              <a:rPr lang="zh-TW" sz="700">
                <a:solidFill>
                  <a:schemeClr val="dk1"/>
                </a:solidFill>
                <a:latin typeface="Arial"/>
                <a:ea typeface="Arial"/>
                <a:cs typeface="Arial"/>
                <a:sym typeface="Arial"/>
              </a:rPr>
              <a:t>資料來源：</a:t>
            </a:r>
            <a:r>
              <a:rPr lang="zh-TW" sz="700">
                <a:solidFill>
                  <a:schemeClr val="dk1"/>
                </a:solidFill>
                <a:latin typeface="Trebuchet MS"/>
                <a:ea typeface="Trebuchet MS"/>
                <a:cs typeface="Trebuchet MS"/>
                <a:sym typeface="Trebuchet MS"/>
              </a:rPr>
              <a:t>https://</a:t>
            </a:r>
            <a:r>
              <a:rPr lang="zh-TW" sz="700" u="sng">
                <a:solidFill>
                  <a:schemeClr val="hlink"/>
                </a:solidFill>
                <a:latin typeface="Trebuchet MS"/>
                <a:ea typeface="Trebuchet MS"/>
                <a:cs typeface="Trebuchet MS"/>
                <a:sym typeface="Trebuchet MS"/>
                <a:hlinkClick r:id="rId4"/>
              </a:rPr>
              <a:t>www.thenewslens.com/article/53035</a:t>
            </a:r>
            <a:endParaRPr sz="700">
              <a:solidFill>
                <a:schemeClr val="dk1"/>
              </a:solidFill>
              <a:latin typeface="Trebuchet MS"/>
              <a:ea typeface="Trebuchet MS"/>
              <a:cs typeface="Trebuchet MS"/>
              <a:sym typeface="Trebuchet MS"/>
            </a:endParaRPr>
          </a:p>
        </p:txBody>
      </p:sp>
      <p:sp>
        <p:nvSpPr>
          <p:cNvPr id="369" name="Google Shape;369;p35">
            <a:hlinkClick r:id="rId5"/>
          </p:cNvPr>
          <p:cNvSpPr/>
          <p:nvPr/>
        </p:nvSpPr>
        <p:spPr>
          <a:xfrm>
            <a:off x="5958083" y="6161764"/>
            <a:ext cx="484132" cy="5134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Google Shape;374;p36"/>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75" name="Google Shape;375;p36"/>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76" name="Google Shape;376;p36"/>
          <p:cNvSpPr txBox="1"/>
          <p:nvPr/>
        </p:nvSpPr>
        <p:spPr>
          <a:xfrm>
            <a:off x="8987075" y="6729477"/>
            <a:ext cx="156925" cy="123111"/>
          </a:xfrm>
          <a:prstGeom prst="rect">
            <a:avLst/>
          </a:prstGeom>
          <a:noFill/>
          <a:ln>
            <a:noFill/>
          </a:ln>
        </p:spPr>
        <p:txBody>
          <a:bodyPr anchorCtr="0" anchor="t" bIns="0" lIns="0" spcFirstLastPara="1" rIns="0" wrap="square" tIns="0">
            <a:noAutofit/>
          </a:bodyPr>
          <a:lstStyle/>
          <a:p>
            <a:pPr indent="0" lvl="0" marL="22263" marR="0" rtl="0" algn="l">
              <a:spcBef>
                <a:spcPts val="0"/>
              </a:spcBef>
              <a:spcAft>
                <a:spcPts val="0"/>
              </a:spcAft>
              <a:buNone/>
            </a:pPr>
            <a:fld id="{00000000-1234-1234-1234-123412341234}" type="slidenum">
              <a:rPr lang="zh-TW" sz="800">
                <a:solidFill>
                  <a:schemeClr val="dk1"/>
                </a:solidFill>
                <a:latin typeface="Trebuchet MS"/>
                <a:ea typeface="Trebuchet MS"/>
                <a:cs typeface="Trebuchet MS"/>
                <a:sym typeface="Trebuchet MS"/>
              </a:rPr>
              <a:t>‹#›</a:t>
            </a:fld>
            <a:endParaRPr sz="800">
              <a:solidFill>
                <a:schemeClr val="dk1"/>
              </a:solidFill>
              <a:latin typeface="Trebuchet MS"/>
              <a:ea typeface="Trebuchet MS"/>
              <a:cs typeface="Trebuchet MS"/>
              <a:sym typeface="Trebuchet MS"/>
            </a:endParaRPr>
          </a:p>
        </p:txBody>
      </p:sp>
      <p:sp>
        <p:nvSpPr>
          <p:cNvPr id="377" name="Google Shape;377;p36"/>
          <p:cNvSpPr txBox="1"/>
          <p:nvPr>
            <p:ph type="title"/>
          </p:nvPr>
        </p:nvSpPr>
        <p:spPr>
          <a:xfrm>
            <a:off x="257694" y="2172648"/>
            <a:ext cx="8337666" cy="2423346"/>
          </a:xfrm>
          <a:prstGeom prst="rect">
            <a:avLst/>
          </a:prstGeom>
          <a:noFill/>
          <a:ln>
            <a:noFill/>
          </a:ln>
        </p:spPr>
        <p:txBody>
          <a:bodyPr anchorCtr="0" anchor="b" bIns="45700" lIns="91425" spcFirstLastPara="1" rIns="91425" wrap="square" tIns="45700">
            <a:noAutofit/>
          </a:bodyPr>
          <a:lstStyle/>
          <a:p>
            <a:pPr indent="-373888" lvl="0" marL="320040" rtl="0" algn="l">
              <a:spcBef>
                <a:spcPts val="0"/>
              </a:spcBef>
              <a:spcAft>
                <a:spcPts val="0"/>
              </a:spcAft>
              <a:buSzPts val="5888"/>
              <a:buChar char="*"/>
            </a:pPr>
            <a:r>
              <a:rPr lang="zh-TW"/>
              <a:t>二、綠色經濟與綠能產業發展</a:t>
            </a:r>
            <a:br>
              <a:rPr lang="zh-TW"/>
            </a:br>
            <a:endParaRPr/>
          </a:p>
        </p:txBody>
      </p:sp>
      <p:sp>
        <p:nvSpPr>
          <p:cNvPr id="378" name="Google Shape;378;p36"/>
          <p:cNvSpPr txBox="1"/>
          <p:nvPr>
            <p:ph idx="1" type="body"/>
          </p:nvPr>
        </p:nvSpPr>
        <p:spPr>
          <a:xfrm>
            <a:off x="2022438" y="4607511"/>
            <a:ext cx="5970494" cy="83546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SzPts val="2600"/>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sp>
        <p:nvSpPr>
          <p:cNvPr id="383" name="Google Shape;383;p37"/>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384" name="Google Shape;384;p37"/>
          <p:cNvSpPr txBox="1"/>
          <p:nvPr>
            <p:ph type="title"/>
          </p:nvPr>
        </p:nvSpPr>
        <p:spPr>
          <a:xfrm>
            <a:off x="1889505" y="400054"/>
            <a:ext cx="6263895" cy="589905"/>
          </a:xfrm>
          <a:prstGeom prst="rect">
            <a:avLst/>
          </a:prstGeom>
          <a:noFill/>
          <a:ln>
            <a:noFill/>
          </a:ln>
        </p:spPr>
        <p:txBody>
          <a:bodyPr anchorCtr="0" anchor="t" bIns="0" lIns="0" spcFirstLastPara="1" rIns="0" wrap="square" tIns="0">
            <a:noAutofit/>
          </a:bodyPr>
          <a:lstStyle/>
          <a:p>
            <a:pPr indent="-373888" lvl="0" marL="12700" rtl="0" algn="l">
              <a:lnSpc>
                <a:spcPct val="99782"/>
              </a:lnSpc>
              <a:spcBef>
                <a:spcPts val="0"/>
              </a:spcBef>
              <a:spcAft>
                <a:spcPts val="0"/>
              </a:spcAft>
              <a:buSzPts val="5888"/>
              <a:buChar char="*"/>
            </a:pPr>
            <a:r>
              <a:rPr lang="zh-TW">
                <a:solidFill>
                  <a:schemeClr val="dk1"/>
                </a:solidFill>
                <a:latin typeface="Arial"/>
                <a:ea typeface="Arial"/>
                <a:cs typeface="Arial"/>
                <a:sym typeface="Arial"/>
              </a:rPr>
              <a:t>迷思一：再生能源很貴</a:t>
            </a:r>
            <a:endParaRPr>
              <a:solidFill>
                <a:schemeClr val="dk1"/>
              </a:solidFill>
              <a:latin typeface="Arial"/>
              <a:ea typeface="Arial"/>
              <a:cs typeface="Arial"/>
              <a:sym typeface="Arial"/>
            </a:endParaRPr>
          </a:p>
        </p:txBody>
      </p:sp>
      <p:sp>
        <p:nvSpPr>
          <p:cNvPr id="385" name="Google Shape;385;p37"/>
          <p:cNvSpPr txBox="1"/>
          <p:nvPr/>
        </p:nvSpPr>
        <p:spPr>
          <a:xfrm>
            <a:off x="226060" y="1479402"/>
            <a:ext cx="8676640" cy="5073184"/>
          </a:xfrm>
          <a:prstGeom prst="rect">
            <a:avLst/>
          </a:prstGeom>
          <a:noFill/>
          <a:ln>
            <a:noFill/>
          </a:ln>
        </p:spPr>
        <p:txBody>
          <a:bodyPr anchorCtr="0" anchor="t" bIns="0" lIns="0" spcFirstLastPara="1" rIns="0" wrap="square" tIns="0">
            <a:noAutofit/>
          </a:bodyPr>
          <a:lstStyle/>
          <a:p>
            <a:pPr indent="-457200" lvl="0" marL="469900" marR="136525" rtl="0" algn="just">
              <a:spcBef>
                <a:spcPts val="0"/>
              </a:spcBef>
              <a:spcAft>
                <a:spcPts val="0"/>
              </a:spcAft>
              <a:buClr>
                <a:schemeClr val="dk1"/>
              </a:buClr>
              <a:buSzPts val="2600"/>
              <a:buFont typeface="Noto Sans Symbols"/>
              <a:buChar char="➢"/>
            </a:pPr>
            <a:r>
              <a:rPr lang="zh-TW" sz="2600">
                <a:solidFill>
                  <a:schemeClr val="dk1"/>
                </a:solidFill>
                <a:latin typeface="Arial"/>
                <a:ea typeface="Arial"/>
                <a:cs typeface="Arial"/>
                <a:sym typeface="Arial"/>
              </a:rPr>
              <a:t>風力與太陽能發電成本已大幅降低。時至今日，對於越來越多的國家而言，</a:t>
            </a:r>
            <a:r>
              <a:rPr lang="zh-TW" sz="2600">
                <a:solidFill>
                  <a:srgbClr val="FF0000"/>
                </a:solidFill>
                <a:latin typeface="Arial"/>
                <a:ea typeface="Arial"/>
                <a:cs typeface="Arial"/>
                <a:sym typeface="Arial"/>
              </a:rPr>
              <a:t>再生能源</a:t>
            </a:r>
            <a:r>
              <a:rPr lang="zh-TW" sz="2600">
                <a:solidFill>
                  <a:schemeClr val="dk1"/>
                </a:solidFill>
                <a:latin typeface="Arial"/>
                <a:ea typeface="Arial"/>
                <a:cs typeface="Arial"/>
                <a:sym typeface="Arial"/>
              </a:rPr>
              <a:t>已成為最具成本競爭力的發電技術：</a:t>
            </a:r>
            <a:endParaRPr sz="2600">
              <a:solidFill>
                <a:schemeClr val="dk1"/>
              </a:solidFill>
              <a:latin typeface="Arial"/>
              <a:ea typeface="Arial"/>
              <a:cs typeface="Arial"/>
              <a:sym typeface="Arial"/>
            </a:endParaRPr>
          </a:p>
          <a:p>
            <a:pPr indent="-457200" lvl="1" marL="927100" marR="5715" rtl="0" algn="l">
              <a:spcBef>
                <a:spcPts val="500"/>
              </a:spcBef>
              <a:spcAft>
                <a:spcPts val="0"/>
              </a:spcAft>
              <a:buClr>
                <a:schemeClr val="dk1"/>
              </a:buClr>
              <a:buSzPts val="1920"/>
              <a:buFont typeface="Arial"/>
              <a:buChar char="•"/>
            </a:pPr>
            <a:r>
              <a:rPr b="0" i="0" lang="zh-TW" sz="2400" u="none" cap="none" strike="noStrike">
                <a:solidFill>
                  <a:schemeClr val="dk1"/>
                </a:solidFill>
                <a:latin typeface="Arial"/>
                <a:ea typeface="Arial"/>
                <a:cs typeface="Arial"/>
                <a:sym typeface="Arial"/>
              </a:rPr>
              <a:t>花旗集團（Citigroup）：再生能源的時代已經開啟。在美國，再生能源的價格競爭力持續提高中，直逼煤炭、天然氣與核能。</a:t>
            </a:r>
            <a:endParaRPr/>
          </a:p>
          <a:p>
            <a:pPr indent="-457200" lvl="1" marL="927100" marR="0" rtl="0" algn="l">
              <a:spcBef>
                <a:spcPts val="200"/>
              </a:spcBef>
              <a:spcAft>
                <a:spcPts val="0"/>
              </a:spcAft>
              <a:buClr>
                <a:schemeClr val="dk1"/>
              </a:buClr>
              <a:buSzPts val="1920"/>
              <a:buFont typeface="Arial"/>
              <a:buChar char="•"/>
            </a:pPr>
            <a:r>
              <a:rPr b="0" i="0" lang="zh-TW" sz="2400" u="none" cap="none" strike="noStrike">
                <a:solidFill>
                  <a:schemeClr val="dk1"/>
                </a:solidFill>
                <a:latin typeface="Arial"/>
                <a:ea typeface="Arial"/>
                <a:cs typeface="Arial"/>
                <a:sym typeface="Arial"/>
              </a:rPr>
              <a:t>匯豐（HSBC）：在印度，風力發電成本已經可與新建的化石燃料電廠競爭。預計2016-2018年，太陽能也將達到相同水平。</a:t>
            </a:r>
            <a:endParaRPr/>
          </a:p>
          <a:p>
            <a:pPr indent="-457200" lvl="1" marL="927100" marR="5080" rtl="0" algn="l">
              <a:spcBef>
                <a:spcPts val="520"/>
              </a:spcBef>
              <a:spcAft>
                <a:spcPts val="0"/>
              </a:spcAft>
              <a:buClr>
                <a:schemeClr val="dk1"/>
              </a:buClr>
              <a:buSzPts val="1920"/>
              <a:buFont typeface="Arial"/>
              <a:buChar char="•"/>
            </a:pPr>
            <a:r>
              <a:rPr b="0" i="0" lang="zh-TW" sz="2400" u="none" cap="none" strike="noStrike">
                <a:solidFill>
                  <a:schemeClr val="dk1"/>
                </a:solidFill>
                <a:latin typeface="Arial"/>
                <a:ea typeface="Arial"/>
                <a:cs typeface="Arial"/>
                <a:sym typeface="Arial"/>
              </a:rPr>
              <a:t>德意志銀行（Deutsche Bank）：目前全球至少19個市場中無補貼的太陽能價格是具有競爭力。</a:t>
            </a:r>
            <a:endParaRPr b="0" i="0" sz="2400" u="none" cap="none" strike="noStrike">
              <a:solidFill>
                <a:schemeClr val="dk1"/>
              </a:solidFill>
              <a:latin typeface="Arial"/>
              <a:ea typeface="Arial"/>
              <a:cs typeface="Arial"/>
              <a:sym typeface="Arial"/>
            </a:endParaRPr>
          </a:p>
          <a:p>
            <a:pPr indent="-457200" lvl="1" marL="927100" marR="0" rtl="0" algn="l">
              <a:spcBef>
                <a:spcPts val="200"/>
              </a:spcBef>
              <a:spcAft>
                <a:spcPts val="0"/>
              </a:spcAft>
              <a:buClr>
                <a:schemeClr val="dk1"/>
              </a:buClr>
              <a:buSzPts val="1920"/>
              <a:buFont typeface="Arial"/>
              <a:buChar char="•"/>
            </a:pPr>
            <a:r>
              <a:rPr b="0" i="0" lang="zh-TW" sz="2400" u="none" cap="none" strike="noStrike">
                <a:solidFill>
                  <a:schemeClr val="dk1"/>
                </a:solidFill>
                <a:latin typeface="Arial"/>
                <a:ea typeface="Arial"/>
                <a:cs typeface="Arial"/>
                <a:sym typeface="Arial"/>
              </a:rPr>
              <a:t>彭博(Bloomberg)：在澳洲，無補貼的再生能源價格已經比新建的天然氣與燃煤發電廠價格便宜。</a:t>
            </a:r>
            <a:endParaRPr/>
          </a:p>
        </p:txBody>
      </p:sp>
      <p:sp>
        <p:nvSpPr>
          <p:cNvPr id="386" name="Google Shape;386;p37"/>
          <p:cNvSpPr/>
          <p:nvPr/>
        </p:nvSpPr>
        <p:spPr>
          <a:xfrm>
            <a:off x="353568" y="160020"/>
            <a:ext cx="1447800" cy="1075943"/>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87" name="Google Shape;387;p37"/>
          <p:cNvSpPr txBox="1"/>
          <p:nvPr/>
        </p:nvSpPr>
        <p:spPr>
          <a:xfrm>
            <a:off x="247650" y="6689969"/>
            <a:ext cx="2830195" cy="158750"/>
          </a:xfrm>
          <a:prstGeom prst="rect">
            <a:avLst/>
          </a:prstGeom>
          <a:noFill/>
          <a:ln>
            <a:noFill/>
          </a:ln>
        </p:spPr>
        <p:txBody>
          <a:bodyPr anchorCtr="0" anchor="t" bIns="0" lIns="0" spcFirstLastPara="1" rIns="0" wrap="square" tIns="0">
            <a:noAutofit/>
          </a:bodyPr>
          <a:lstStyle/>
          <a:p>
            <a:pPr indent="0" lvl="0" marL="12700" marR="0" rtl="0" algn="l">
              <a:lnSpc>
                <a:spcPct val="110000"/>
              </a:lnSpc>
              <a:spcBef>
                <a:spcPts val="0"/>
              </a:spcBef>
              <a:spcAft>
                <a:spcPts val="0"/>
              </a:spcAft>
              <a:buNone/>
            </a:pPr>
            <a:r>
              <a:rPr lang="zh-TW" sz="1000">
                <a:solidFill>
                  <a:schemeClr val="dk1"/>
                </a:solidFill>
                <a:latin typeface="PMingLiU"/>
                <a:ea typeface="PMingLiU"/>
                <a:cs typeface="PMingLiU"/>
                <a:sym typeface="PMingLiU"/>
              </a:rPr>
              <a:t>資料來源</a:t>
            </a:r>
            <a:r>
              <a:rPr lang="zh-TW" sz="1000" u="sng">
                <a:solidFill>
                  <a:schemeClr val="hlink"/>
                </a:solidFill>
                <a:latin typeface="Calibri"/>
                <a:ea typeface="Calibri"/>
                <a:cs typeface="Calibri"/>
                <a:sym typeface="Calibri"/>
                <a:hlinkClick r:id="rId4"/>
              </a:rPr>
              <a:t>http://www.thenewslens.com/article/17637</a:t>
            </a:r>
            <a:endParaRPr sz="10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sp>
        <p:nvSpPr>
          <p:cNvPr id="392" name="Google Shape;392;p38"/>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393" name="Google Shape;393;p38"/>
          <p:cNvSpPr txBox="1"/>
          <p:nvPr>
            <p:ph type="title"/>
          </p:nvPr>
        </p:nvSpPr>
        <p:spPr>
          <a:xfrm>
            <a:off x="217170" y="355044"/>
            <a:ext cx="8659875" cy="533672"/>
          </a:xfrm>
          <a:prstGeom prst="rect">
            <a:avLst/>
          </a:prstGeom>
          <a:noFill/>
          <a:ln>
            <a:noFill/>
          </a:ln>
        </p:spPr>
        <p:txBody>
          <a:bodyPr anchorCtr="0" anchor="t" bIns="0" lIns="0" spcFirstLastPara="1" rIns="0" wrap="square" tIns="0">
            <a:noAutofit/>
          </a:bodyPr>
          <a:lstStyle/>
          <a:p>
            <a:pPr indent="-320039" lvl="0" marL="1651635" rtl="0" algn="l">
              <a:lnSpc>
                <a:spcPct val="145000"/>
              </a:lnSpc>
              <a:spcBef>
                <a:spcPts val="0"/>
              </a:spcBef>
              <a:spcAft>
                <a:spcPts val="0"/>
              </a:spcAft>
              <a:buSzPts val="4096"/>
              <a:buChar char="*"/>
            </a:pPr>
            <a:r>
              <a:rPr lang="zh-TW" sz="3200">
                <a:solidFill>
                  <a:schemeClr val="dk1"/>
                </a:solidFill>
                <a:latin typeface="Arial"/>
                <a:ea typeface="Arial"/>
                <a:cs typeface="Arial"/>
                <a:sym typeface="Arial"/>
              </a:rPr>
              <a:t>迷思二：再生能源很好，但規模還不夠</a:t>
            </a:r>
            <a:endParaRPr sz="3200">
              <a:solidFill>
                <a:schemeClr val="dk1"/>
              </a:solidFill>
              <a:latin typeface="Arial"/>
              <a:ea typeface="Arial"/>
              <a:cs typeface="Arial"/>
              <a:sym typeface="Arial"/>
            </a:endParaRPr>
          </a:p>
        </p:txBody>
      </p:sp>
      <p:sp>
        <p:nvSpPr>
          <p:cNvPr id="394" name="Google Shape;394;p38"/>
          <p:cNvSpPr/>
          <p:nvPr/>
        </p:nvSpPr>
        <p:spPr>
          <a:xfrm>
            <a:off x="353567" y="2468046"/>
            <a:ext cx="8462645" cy="4157171"/>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95" name="Google Shape;395;p38"/>
          <p:cNvSpPr txBox="1"/>
          <p:nvPr/>
        </p:nvSpPr>
        <p:spPr>
          <a:xfrm>
            <a:off x="432917" y="1544716"/>
            <a:ext cx="8103234" cy="92333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rPr lang="zh-TW" sz="3000">
                <a:solidFill>
                  <a:schemeClr val="dk1"/>
                </a:solidFill>
                <a:latin typeface="Arial"/>
                <a:ea typeface="Arial"/>
                <a:cs typeface="Arial"/>
                <a:sym typeface="Arial"/>
              </a:rPr>
              <a:t>再生能源科技發展已相當成熟，在全球應用的結果更顯示再生能源是可靠發電來源。</a:t>
            </a:r>
            <a:endParaRPr/>
          </a:p>
        </p:txBody>
      </p:sp>
      <p:sp>
        <p:nvSpPr>
          <p:cNvPr id="396" name="Google Shape;396;p38"/>
          <p:cNvSpPr/>
          <p:nvPr/>
        </p:nvSpPr>
        <p:spPr>
          <a:xfrm>
            <a:off x="353568" y="160020"/>
            <a:ext cx="1447800" cy="1075943"/>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97" name="Google Shape;397;p38"/>
          <p:cNvSpPr txBox="1"/>
          <p:nvPr/>
        </p:nvSpPr>
        <p:spPr>
          <a:xfrm>
            <a:off x="1157122" y="6678170"/>
            <a:ext cx="2830195" cy="158750"/>
          </a:xfrm>
          <a:prstGeom prst="rect">
            <a:avLst/>
          </a:prstGeom>
          <a:noFill/>
          <a:ln>
            <a:noFill/>
          </a:ln>
        </p:spPr>
        <p:txBody>
          <a:bodyPr anchorCtr="0" anchor="t" bIns="0" lIns="0" spcFirstLastPara="1" rIns="0" wrap="square" tIns="0">
            <a:noAutofit/>
          </a:bodyPr>
          <a:lstStyle/>
          <a:p>
            <a:pPr indent="0" lvl="0" marL="12700" marR="0" rtl="0" algn="l">
              <a:lnSpc>
                <a:spcPct val="110000"/>
              </a:lnSpc>
              <a:spcBef>
                <a:spcPts val="0"/>
              </a:spcBef>
              <a:spcAft>
                <a:spcPts val="0"/>
              </a:spcAft>
              <a:buNone/>
            </a:pPr>
            <a:r>
              <a:rPr lang="zh-TW" sz="1000">
                <a:solidFill>
                  <a:schemeClr val="dk1"/>
                </a:solidFill>
                <a:latin typeface="PMingLiU"/>
                <a:ea typeface="PMingLiU"/>
                <a:cs typeface="PMingLiU"/>
                <a:sym typeface="PMingLiU"/>
              </a:rPr>
              <a:t>資料來源</a:t>
            </a:r>
            <a:r>
              <a:rPr lang="zh-TW" sz="1000" u="sng">
                <a:solidFill>
                  <a:schemeClr val="hlink"/>
                </a:solidFill>
                <a:latin typeface="Calibri"/>
                <a:ea typeface="Calibri"/>
                <a:cs typeface="Calibri"/>
                <a:sym typeface="Calibri"/>
                <a:hlinkClick r:id="rId5"/>
              </a:rPr>
              <a:t>http://www.thenewslens.com/article/17637</a:t>
            </a:r>
            <a:endParaRPr sz="1000">
              <a:solidFill>
                <a:schemeClr val="dk1"/>
              </a:solidFill>
              <a:latin typeface="Calibri"/>
              <a:ea typeface="Calibri"/>
              <a:cs typeface="Calibri"/>
              <a:sym typeface="Calibri"/>
            </a:endParaRPr>
          </a:p>
        </p:txBody>
      </p:sp>
      <p:sp>
        <p:nvSpPr>
          <p:cNvPr id="398" name="Google Shape;398;p38"/>
          <p:cNvSpPr/>
          <p:nvPr/>
        </p:nvSpPr>
        <p:spPr>
          <a:xfrm>
            <a:off x="1051560" y="2895600"/>
            <a:ext cx="749808" cy="228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99" name="Google Shape;399;p38"/>
          <p:cNvSpPr/>
          <p:nvPr/>
        </p:nvSpPr>
        <p:spPr>
          <a:xfrm>
            <a:off x="432916" y="2350309"/>
            <a:ext cx="835051" cy="39256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sp>
        <p:nvSpPr>
          <p:cNvPr id="404" name="Google Shape;404;p39"/>
          <p:cNvSpPr/>
          <p:nvPr/>
        </p:nvSpPr>
        <p:spPr>
          <a:xfrm>
            <a:off x="217170" y="1361694"/>
            <a:ext cx="8676640" cy="5308600"/>
          </a:xfrm>
          <a:custGeom>
            <a:rect b="b" l="l" r="r" t="t"/>
            <a:pathLst>
              <a:path extrusionOk="0" h="5308600" w="8676640">
                <a:moveTo>
                  <a:pt x="8528812" y="0"/>
                </a:moveTo>
                <a:lnTo>
                  <a:pt x="147294" y="0"/>
                </a:lnTo>
                <a:lnTo>
                  <a:pt x="100740" y="7506"/>
                </a:lnTo>
                <a:lnTo>
                  <a:pt x="60306" y="28411"/>
                </a:lnTo>
                <a:lnTo>
                  <a:pt x="28420" y="60295"/>
                </a:lnTo>
                <a:lnTo>
                  <a:pt x="7509" y="100738"/>
                </a:lnTo>
                <a:lnTo>
                  <a:pt x="0" y="147319"/>
                </a:lnTo>
                <a:lnTo>
                  <a:pt x="0" y="5160797"/>
                </a:lnTo>
                <a:lnTo>
                  <a:pt x="7509" y="5207351"/>
                </a:lnTo>
                <a:lnTo>
                  <a:pt x="28420" y="5247785"/>
                </a:lnTo>
                <a:lnTo>
                  <a:pt x="60306" y="5279671"/>
                </a:lnTo>
                <a:lnTo>
                  <a:pt x="100740" y="5300582"/>
                </a:lnTo>
                <a:lnTo>
                  <a:pt x="147294" y="5308092"/>
                </a:lnTo>
                <a:lnTo>
                  <a:pt x="8528812" y="5308092"/>
                </a:lnTo>
                <a:lnTo>
                  <a:pt x="8575393" y="5300582"/>
                </a:lnTo>
                <a:lnTo>
                  <a:pt x="8615836" y="5279671"/>
                </a:lnTo>
                <a:lnTo>
                  <a:pt x="8647720" y="5247785"/>
                </a:lnTo>
                <a:lnTo>
                  <a:pt x="8668625" y="5207351"/>
                </a:lnTo>
                <a:lnTo>
                  <a:pt x="8676132" y="5160797"/>
                </a:lnTo>
                <a:lnTo>
                  <a:pt x="8676132" y="147319"/>
                </a:lnTo>
                <a:lnTo>
                  <a:pt x="8668625" y="100738"/>
                </a:lnTo>
                <a:lnTo>
                  <a:pt x="8647720" y="60295"/>
                </a:lnTo>
                <a:lnTo>
                  <a:pt x="8615836" y="28411"/>
                </a:lnTo>
                <a:lnTo>
                  <a:pt x="8575393" y="7506"/>
                </a:lnTo>
                <a:lnTo>
                  <a:pt x="8528812" y="0"/>
                </a:lnTo>
                <a:close/>
              </a:path>
            </a:pathLst>
          </a:custGeom>
          <a:solidFill>
            <a:srgbClr val="FFFFFF">
              <a:alpha val="94509"/>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05" name="Google Shape;405;p39"/>
          <p:cNvSpPr/>
          <p:nvPr/>
        </p:nvSpPr>
        <p:spPr>
          <a:xfrm>
            <a:off x="217170" y="1361694"/>
            <a:ext cx="8676640" cy="5308600"/>
          </a:xfrm>
          <a:custGeom>
            <a:rect b="b" l="l" r="r" t="t"/>
            <a:pathLst>
              <a:path extrusionOk="0" h="5308600" w="8676640">
                <a:moveTo>
                  <a:pt x="0" y="147319"/>
                </a:moveTo>
                <a:lnTo>
                  <a:pt x="7509" y="100738"/>
                </a:lnTo>
                <a:lnTo>
                  <a:pt x="28420" y="60295"/>
                </a:lnTo>
                <a:lnTo>
                  <a:pt x="60306" y="28411"/>
                </a:lnTo>
                <a:lnTo>
                  <a:pt x="100740" y="7506"/>
                </a:lnTo>
                <a:lnTo>
                  <a:pt x="147294" y="0"/>
                </a:lnTo>
                <a:lnTo>
                  <a:pt x="8528812" y="0"/>
                </a:lnTo>
                <a:lnTo>
                  <a:pt x="8575393" y="7506"/>
                </a:lnTo>
                <a:lnTo>
                  <a:pt x="8615836" y="28411"/>
                </a:lnTo>
                <a:lnTo>
                  <a:pt x="8647720" y="60295"/>
                </a:lnTo>
                <a:lnTo>
                  <a:pt x="8668625" y="100738"/>
                </a:lnTo>
                <a:lnTo>
                  <a:pt x="8676132" y="147319"/>
                </a:lnTo>
                <a:lnTo>
                  <a:pt x="8676132" y="5160797"/>
                </a:lnTo>
                <a:lnTo>
                  <a:pt x="8668625" y="5207351"/>
                </a:lnTo>
                <a:lnTo>
                  <a:pt x="8647720" y="5247785"/>
                </a:lnTo>
                <a:lnTo>
                  <a:pt x="8615836" y="5279671"/>
                </a:lnTo>
                <a:lnTo>
                  <a:pt x="8575393" y="5300582"/>
                </a:lnTo>
                <a:lnTo>
                  <a:pt x="8528812" y="5308092"/>
                </a:lnTo>
                <a:lnTo>
                  <a:pt x="147294" y="5308092"/>
                </a:lnTo>
                <a:lnTo>
                  <a:pt x="100740" y="5300582"/>
                </a:lnTo>
                <a:lnTo>
                  <a:pt x="60306" y="5279671"/>
                </a:lnTo>
                <a:lnTo>
                  <a:pt x="28420" y="5247785"/>
                </a:lnTo>
                <a:lnTo>
                  <a:pt x="7509" y="5207351"/>
                </a:lnTo>
                <a:lnTo>
                  <a:pt x="0" y="5160797"/>
                </a:lnTo>
                <a:lnTo>
                  <a:pt x="0" y="147319"/>
                </a:lnTo>
                <a:close/>
              </a:path>
            </a:pathLst>
          </a:custGeom>
          <a:noFill/>
          <a:ln cap="flat" cmpd="sng" w="38100">
            <a:solidFill>
              <a:srgbClr val="BEBEBE"/>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06" name="Google Shape;406;p39"/>
          <p:cNvSpPr/>
          <p:nvPr/>
        </p:nvSpPr>
        <p:spPr>
          <a:xfrm>
            <a:off x="217170" y="95250"/>
            <a:ext cx="8694420" cy="1199515"/>
          </a:xfrm>
          <a:custGeom>
            <a:rect b="b" l="l" r="r" t="t"/>
            <a:pathLst>
              <a:path extrusionOk="0" h="1199515" w="8694420">
                <a:moveTo>
                  <a:pt x="8645271" y="0"/>
                </a:moveTo>
                <a:lnTo>
                  <a:pt x="49174" y="0"/>
                </a:lnTo>
                <a:lnTo>
                  <a:pt x="30035" y="3857"/>
                </a:lnTo>
                <a:lnTo>
                  <a:pt x="14404" y="14382"/>
                </a:lnTo>
                <a:lnTo>
                  <a:pt x="3865" y="30003"/>
                </a:lnTo>
                <a:lnTo>
                  <a:pt x="0" y="49149"/>
                </a:lnTo>
                <a:lnTo>
                  <a:pt x="0" y="1150239"/>
                </a:lnTo>
                <a:lnTo>
                  <a:pt x="3865" y="1169384"/>
                </a:lnTo>
                <a:lnTo>
                  <a:pt x="14404" y="1185005"/>
                </a:lnTo>
                <a:lnTo>
                  <a:pt x="30035" y="1195530"/>
                </a:lnTo>
                <a:lnTo>
                  <a:pt x="49174" y="1199388"/>
                </a:lnTo>
                <a:lnTo>
                  <a:pt x="8645271" y="1199388"/>
                </a:lnTo>
                <a:lnTo>
                  <a:pt x="8664416" y="1195530"/>
                </a:lnTo>
                <a:lnTo>
                  <a:pt x="8680037" y="1185005"/>
                </a:lnTo>
                <a:lnTo>
                  <a:pt x="8690562" y="1169384"/>
                </a:lnTo>
                <a:lnTo>
                  <a:pt x="8694420" y="1150239"/>
                </a:lnTo>
                <a:lnTo>
                  <a:pt x="8694420" y="49149"/>
                </a:lnTo>
                <a:lnTo>
                  <a:pt x="8690562" y="30003"/>
                </a:lnTo>
                <a:lnTo>
                  <a:pt x="8680037" y="14382"/>
                </a:lnTo>
                <a:lnTo>
                  <a:pt x="8664416" y="3857"/>
                </a:lnTo>
                <a:lnTo>
                  <a:pt x="8645271" y="0"/>
                </a:lnTo>
                <a:close/>
              </a:path>
            </a:pathLst>
          </a:custGeom>
          <a:solidFill>
            <a:srgbClr val="FFFFFF">
              <a:alpha val="94509"/>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07" name="Google Shape;407;p39"/>
          <p:cNvSpPr/>
          <p:nvPr/>
        </p:nvSpPr>
        <p:spPr>
          <a:xfrm>
            <a:off x="217170" y="95250"/>
            <a:ext cx="8694420" cy="1199515"/>
          </a:xfrm>
          <a:custGeom>
            <a:rect b="b" l="l" r="r" t="t"/>
            <a:pathLst>
              <a:path extrusionOk="0" h="1199515" w="8694420">
                <a:moveTo>
                  <a:pt x="0" y="49149"/>
                </a:moveTo>
                <a:lnTo>
                  <a:pt x="3865" y="30003"/>
                </a:lnTo>
                <a:lnTo>
                  <a:pt x="14404" y="14382"/>
                </a:lnTo>
                <a:lnTo>
                  <a:pt x="30035" y="3857"/>
                </a:lnTo>
                <a:lnTo>
                  <a:pt x="49174" y="0"/>
                </a:lnTo>
                <a:lnTo>
                  <a:pt x="8645271" y="0"/>
                </a:lnTo>
                <a:lnTo>
                  <a:pt x="8664416" y="3857"/>
                </a:lnTo>
                <a:lnTo>
                  <a:pt x="8680037" y="14382"/>
                </a:lnTo>
                <a:lnTo>
                  <a:pt x="8690562" y="30003"/>
                </a:lnTo>
                <a:lnTo>
                  <a:pt x="8694420" y="49149"/>
                </a:lnTo>
                <a:lnTo>
                  <a:pt x="8694420" y="1150239"/>
                </a:lnTo>
                <a:lnTo>
                  <a:pt x="8690562" y="1169384"/>
                </a:lnTo>
                <a:lnTo>
                  <a:pt x="8680037" y="1185005"/>
                </a:lnTo>
                <a:lnTo>
                  <a:pt x="8664416" y="1195530"/>
                </a:lnTo>
                <a:lnTo>
                  <a:pt x="8645271" y="1199388"/>
                </a:lnTo>
                <a:lnTo>
                  <a:pt x="49174" y="1199388"/>
                </a:lnTo>
                <a:lnTo>
                  <a:pt x="30035" y="1195530"/>
                </a:lnTo>
                <a:lnTo>
                  <a:pt x="14404" y="1185005"/>
                </a:lnTo>
                <a:lnTo>
                  <a:pt x="3865" y="1169384"/>
                </a:lnTo>
                <a:lnTo>
                  <a:pt x="0" y="1150239"/>
                </a:lnTo>
                <a:lnTo>
                  <a:pt x="0" y="49149"/>
                </a:lnTo>
                <a:close/>
              </a:path>
            </a:pathLst>
          </a:custGeom>
          <a:noFill/>
          <a:ln cap="flat" cmpd="sng" w="3810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08" name="Google Shape;408;p39"/>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409" name="Google Shape;409;p39"/>
          <p:cNvSpPr txBox="1"/>
          <p:nvPr>
            <p:ph type="title"/>
          </p:nvPr>
        </p:nvSpPr>
        <p:spPr>
          <a:xfrm>
            <a:off x="140041" y="172995"/>
            <a:ext cx="8661058" cy="1126527"/>
          </a:xfrm>
          <a:prstGeom prst="rect">
            <a:avLst/>
          </a:prstGeom>
          <a:noFill/>
          <a:ln>
            <a:noFill/>
          </a:ln>
        </p:spPr>
        <p:txBody>
          <a:bodyPr anchorCtr="0" anchor="t" bIns="0" lIns="0" spcFirstLastPara="1" rIns="0" wrap="square" tIns="0">
            <a:noAutofit/>
          </a:bodyPr>
          <a:lstStyle/>
          <a:p>
            <a:pPr indent="-320039" lvl="0" marL="1406525" rtl="0" algn="l">
              <a:lnSpc>
                <a:spcPct val="145000"/>
              </a:lnSpc>
              <a:spcBef>
                <a:spcPts val="0"/>
              </a:spcBef>
              <a:spcAft>
                <a:spcPts val="0"/>
              </a:spcAft>
              <a:buSzPts val="4096"/>
              <a:buChar char="*"/>
            </a:pPr>
            <a:r>
              <a:rPr lang="zh-TW" sz="3200">
                <a:solidFill>
                  <a:schemeClr val="dk1"/>
                </a:solidFill>
                <a:latin typeface="Arial"/>
                <a:ea typeface="Arial"/>
                <a:cs typeface="Arial"/>
                <a:sym typeface="Arial"/>
              </a:rPr>
              <a:t>迷思三：再生能源無法持續24小時</a:t>
            </a:r>
            <a:br>
              <a:rPr lang="zh-TW" sz="3200">
                <a:solidFill>
                  <a:schemeClr val="dk1"/>
                </a:solidFill>
                <a:latin typeface="Arial"/>
                <a:ea typeface="Arial"/>
                <a:cs typeface="Arial"/>
                <a:sym typeface="Arial"/>
              </a:rPr>
            </a:br>
            <a:r>
              <a:rPr lang="zh-TW" sz="3200">
                <a:solidFill>
                  <a:schemeClr val="dk1"/>
                </a:solidFill>
                <a:latin typeface="Arial"/>
                <a:ea typeface="Arial"/>
                <a:cs typeface="Arial"/>
                <a:sym typeface="Arial"/>
              </a:rPr>
              <a:t>                 不間斷地供應電力</a:t>
            </a:r>
            <a:endParaRPr sz="3200">
              <a:solidFill>
                <a:schemeClr val="dk1"/>
              </a:solidFill>
              <a:latin typeface="Arial"/>
              <a:ea typeface="Arial"/>
              <a:cs typeface="Arial"/>
              <a:sym typeface="Arial"/>
            </a:endParaRPr>
          </a:p>
        </p:txBody>
      </p:sp>
      <p:sp>
        <p:nvSpPr>
          <p:cNvPr id="410" name="Google Shape;410;p39"/>
          <p:cNvSpPr/>
          <p:nvPr/>
        </p:nvSpPr>
        <p:spPr>
          <a:xfrm>
            <a:off x="1981200" y="1447799"/>
            <a:ext cx="6819899" cy="515487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11" name="Google Shape;411;p39"/>
          <p:cNvSpPr txBox="1"/>
          <p:nvPr/>
        </p:nvSpPr>
        <p:spPr>
          <a:xfrm>
            <a:off x="254508" y="3810000"/>
            <a:ext cx="2083435" cy="1109980"/>
          </a:xfrm>
          <a:prstGeom prst="rect">
            <a:avLst/>
          </a:prstGeom>
          <a:noFill/>
          <a:ln>
            <a:noFill/>
          </a:ln>
        </p:spPr>
        <p:txBody>
          <a:bodyPr anchorCtr="0" anchor="t" bIns="0" lIns="0" spcFirstLastPara="1" rIns="0" wrap="square" tIns="0">
            <a:noAutofit/>
          </a:bodyPr>
          <a:lstStyle/>
          <a:p>
            <a:pPr indent="0" lvl="0" marL="511175" marR="0" rtl="0" algn="l">
              <a:lnSpc>
                <a:spcPct val="100000"/>
              </a:lnSpc>
              <a:spcBef>
                <a:spcPts val="0"/>
              </a:spcBef>
              <a:spcAft>
                <a:spcPts val="0"/>
              </a:spcAft>
              <a:buNone/>
            </a:pPr>
            <a:r>
              <a:rPr lang="zh-TW" sz="3600">
                <a:solidFill>
                  <a:srgbClr val="FF0000"/>
                </a:solidFill>
                <a:latin typeface="Arial"/>
                <a:ea typeface="Arial"/>
                <a:cs typeface="Arial"/>
                <a:sym typeface="Arial"/>
              </a:rPr>
              <a:t>發展</a:t>
            </a:r>
            <a:endParaRPr sz="3600">
              <a:solidFill>
                <a:srgbClr val="FF0000"/>
              </a:solidFill>
              <a:latin typeface="Arial"/>
              <a:ea typeface="Arial"/>
              <a:cs typeface="Arial"/>
              <a:sym typeface="Arial"/>
            </a:endParaRPr>
          </a:p>
          <a:p>
            <a:pPr indent="0" lvl="0" marL="12700" marR="0" rtl="0" algn="l">
              <a:lnSpc>
                <a:spcPct val="100000"/>
              </a:lnSpc>
              <a:spcBef>
                <a:spcPts val="0"/>
              </a:spcBef>
              <a:spcAft>
                <a:spcPts val="0"/>
              </a:spcAft>
              <a:buNone/>
            </a:pPr>
            <a:r>
              <a:rPr lang="zh-TW" sz="3600">
                <a:solidFill>
                  <a:srgbClr val="FF0000"/>
                </a:solidFill>
                <a:latin typeface="Arial"/>
                <a:ea typeface="Arial"/>
                <a:cs typeface="Arial"/>
                <a:sym typeface="Arial"/>
              </a:rPr>
              <a:t>智慧電網!</a:t>
            </a:r>
            <a:endParaRPr/>
          </a:p>
        </p:txBody>
      </p:sp>
      <p:sp>
        <p:nvSpPr>
          <p:cNvPr id="412" name="Google Shape;412;p39"/>
          <p:cNvSpPr/>
          <p:nvPr/>
        </p:nvSpPr>
        <p:spPr>
          <a:xfrm>
            <a:off x="254508" y="160020"/>
            <a:ext cx="1447800" cy="1075943"/>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13" name="Google Shape;413;p39"/>
          <p:cNvSpPr txBox="1"/>
          <p:nvPr/>
        </p:nvSpPr>
        <p:spPr>
          <a:xfrm>
            <a:off x="1157122" y="6678170"/>
            <a:ext cx="2830195" cy="158750"/>
          </a:xfrm>
          <a:prstGeom prst="rect">
            <a:avLst/>
          </a:prstGeom>
          <a:noFill/>
          <a:ln>
            <a:noFill/>
          </a:ln>
        </p:spPr>
        <p:txBody>
          <a:bodyPr anchorCtr="0" anchor="t" bIns="0" lIns="0" spcFirstLastPara="1" rIns="0" wrap="square" tIns="0">
            <a:noAutofit/>
          </a:bodyPr>
          <a:lstStyle/>
          <a:p>
            <a:pPr indent="0" lvl="0" marL="12700" marR="0" rtl="0" algn="l">
              <a:lnSpc>
                <a:spcPct val="110000"/>
              </a:lnSpc>
              <a:spcBef>
                <a:spcPts val="0"/>
              </a:spcBef>
              <a:spcAft>
                <a:spcPts val="0"/>
              </a:spcAft>
              <a:buNone/>
            </a:pPr>
            <a:r>
              <a:rPr lang="zh-TW" sz="1000">
                <a:solidFill>
                  <a:schemeClr val="dk1"/>
                </a:solidFill>
                <a:latin typeface="PMingLiU"/>
                <a:ea typeface="PMingLiU"/>
                <a:cs typeface="PMingLiU"/>
                <a:sym typeface="PMingLiU"/>
              </a:rPr>
              <a:t>資料來源</a:t>
            </a:r>
            <a:r>
              <a:rPr lang="zh-TW" sz="1000" u="sng">
                <a:solidFill>
                  <a:schemeClr val="hlink"/>
                </a:solidFill>
                <a:latin typeface="Calibri"/>
                <a:ea typeface="Calibri"/>
                <a:cs typeface="Calibri"/>
                <a:sym typeface="Calibri"/>
                <a:hlinkClick r:id="rId5"/>
              </a:rPr>
              <a:t>http://www.thenewslens.com/article/17637</a:t>
            </a:r>
            <a:endParaRPr sz="10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7" name="Shape 417"/>
        <p:cNvGrpSpPr/>
        <p:nvPr/>
      </p:nvGrpSpPr>
      <p:grpSpPr>
        <a:xfrm>
          <a:off x="0" y="0"/>
          <a:ext cx="0" cy="0"/>
          <a:chOff x="0" y="0"/>
          <a:chExt cx="0" cy="0"/>
        </a:xfrm>
      </p:grpSpPr>
      <p:sp>
        <p:nvSpPr>
          <p:cNvPr id="418" name="Google Shape;418;p40"/>
          <p:cNvSpPr txBox="1"/>
          <p:nvPr>
            <p:ph type="title"/>
          </p:nvPr>
        </p:nvSpPr>
        <p:spPr>
          <a:xfrm>
            <a:off x="1679171" y="544448"/>
            <a:ext cx="7381702" cy="589905"/>
          </a:xfrm>
          <a:prstGeom prst="rect">
            <a:avLst/>
          </a:prstGeom>
          <a:noFill/>
          <a:ln>
            <a:noFill/>
          </a:ln>
        </p:spPr>
        <p:txBody>
          <a:bodyPr anchorCtr="0" anchor="t" bIns="0" lIns="0" spcFirstLastPara="1" rIns="0" wrap="square" tIns="0">
            <a:noAutofit/>
          </a:bodyPr>
          <a:lstStyle/>
          <a:p>
            <a:pPr indent="-325120" lvl="0" marL="12700" rtl="0" algn="r">
              <a:lnSpc>
                <a:spcPct val="114750"/>
              </a:lnSpc>
              <a:spcBef>
                <a:spcPts val="0"/>
              </a:spcBef>
              <a:spcAft>
                <a:spcPts val="0"/>
              </a:spcAft>
              <a:buSzPts val="5120"/>
              <a:buChar char="*"/>
            </a:pPr>
            <a:r>
              <a:rPr b="1" lang="zh-TW" sz="4000">
                <a:solidFill>
                  <a:schemeClr val="dk1"/>
                </a:solidFill>
              </a:rPr>
              <a:t>迷思四：</a:t>
            </a:r>
            <a:r>
              <a:rPr b="1" lang="zh-TW" sz="3600">
                <a:solidFill>
                  <a:schemeClr val="dk1"/>
                </a:solidFill>
              </a:rPr>
              <a:t>電網無法應付再生能源</a:t>
            </a:r>
            <a:endParaRPr b="1" sz="3600">
              <a:solidFill>
                <a:schemeClr val="dk1"/>
              </a:solidFill>
            </a:endParaRPr>
          </a:p>
        </p:txBody>
      </p:sp>
      <p:sp>
        <p:nvSpPr>
          <p:cNvPr id="419" name="Google Shape;419;p40"/>
          <p:cNvSpPr txBox="1"/>
          <p:nvPr>
            <p:ph idx="12" type="sldNum"/>
          </p:nvPr>
        </p:nvSpPr>
        <p:spPr>
          <a:xfrm>
            <a:off x="8631362" y="6493436"/>
            <a:ext cx="512638" cy="365125"/>
          </a:xfrm>
          <a:prstGeom prst="rect">
            <a:avLst/>
          </a:prstGeom>
          <a:noFill/>
          <a:ln>
            <a:noFill/>
          </a:ln>
        </p:spPr>
        <p:txBody>
          <a:bodyPr anchorCtr="0" anchor="ctr" bIns="0" lIns="0" spcFirstLastPara="1" rIns="0" wrap="square" tIns="0">
            <a:noAutofit/>
          </a:bodyPr>
          <a:lstStyle/>
          <a:p>
            <a:pPr indent="0" lvl="0" marL="180340" rtl="0" algn="ctr">
              <a:lnSpc>
                <a:spcPct val="100000"/>
              </a:lnSpc>
              <a:spcBef>
                <a:spcPts val="0"/>
              </a:spcBef>
              <a:spcAft>
                <a:spcPts val="0"/>
              </a:spcAft>
              <a:buNone/>
            </a:pPr>
            <a:fld id="{00000000-1234-1234-1234-123412341234}" type="slidenum">
              <a:rPr lang="zh-TW"/>
              <a:t>‹#›</a:t>
            </a:fld>
            <a:endParaRPr/>
          </a:p>
        </p:txBody>
      </p:sp>
      <p:sp>
        <p:nvSpPr>
          <p:cNvPr id="420" name="Google Shape;420;p40"/>
          <p:cNvSpPr/>
          <p:nvPr/>
        </p:nvSpPr>
        <p:spPr>
          <a:xfrm>
            <a:off x="240791" y="2125979"/>
            <a:ext cx="4866132" cy="387553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21" name="Google Shape;421;p40"/>
          <p:cNvSpPr/>
          <p:nvPr/>
        </p:nvSpPr>
        <p:spPr>
          <a:xfrm>
            <a:off x="5098539" y="1576801"/>
            <a:ext cx="3588260" cy="2859025"/>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22" name="Google Shape;422;p40"/>
          <p:cNvSpPr/>
          <p:nvPr/>
        </p:nvSpPr>
        <p:spPr>
          <a:xfrm>
            <a:off x="5251702" y="4449681"/>
            <a:ext cx="3435097" cy="2118362"/>
          </a:xfrm>
          <a:prstGeom prst="rect">
            <a:avLst/>
          </a:prstGeom>
          <a:blipFill rotWithShape="1">
            <a:blip r:embed="rId5">
              <a:alphaModFix/>
            </a:blip>
            <a:stretch>
              <a:fillRect b="-49744" l="-690" r="-27214" t="-841"/>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23" name="Google Shape;423;p40"/>
          <p:cNvSpPr/>
          <p:nvPr/>
        </p:nvSpPr>
        <p:spPr>
          <a:xfrm>
            <a:off x="353568" y="160020"/>
            <a:ext cx="1447800" cy="1075943"/>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24" name="Google Shape;424;p40"/>
          <p:cNvSpPr txBox="1"/>
          <p:nvPr/>
        </p:nvSpPr>
        <p:spPr>
          <a:xfrm>
            <a:off x="1157122" y="6699811"/>
            <a:ext cx="2830195" cy="158750"/>
          </a:xfrm>
          <a:prstGeom prst="rect">
            <a:avLst/>
          </a:prstGeom>
          <a:noFill/>
          <a:ln>
            <a:noFill/>
          </a:ln>
        </p:spPr>
        <p:txBody>
          <a:bodyPr anchorCtr="0" anchor="t" bIns="0" lIns="0" spcFirstLastPara="1" rIns="0" wrap="square" tIns="0">
            <a:noAutofit/>
          </a:bodyPr>
          <a:lstStyle/>
          <a:p>
            <a:pPr indent="0" lvl="0" marL="12700" marR="0" rtl="0" algn="l">
              <a:lnSpc>
                <a:spcPct val="110000"/>
              </a:lnSpc>
              <a:spcBef>
                <a:spcPts val="0"/>
              </a:spcBef>
              <a:spcAft>
                <a:spcPts val="0"/>
              </a:spcAft>
              <a:buNone/>
            </a:pPr>
            <a:r>
              <a:rPr lang="zh-TW" sz="1000">
                <a:solidFill>
                  <a:schemeClr val="dk1"/>
                </a:solidFill>
                <a:latin typeface="PMingLiU"/>
                <a:ea typeface="PMingLiU"/>
                <a:cs typeface="PMingLiU"/>
                <a:sym typeface="PMingLiU"/>
              </a:rPr>
              <a:t>資料來源</a:t>
            </a:r>
            <a:r>
              <a:rPr lang="zh-TW" sz="1000" u="sng">
                <a:solidFill>
                  <a:schemeClr val="hlink"/>
                </a:solidFill>
                <a:latin typeface="Calibri"/>
                <a:ea typeface="Calibri"/>
                <a:cs typeface="Calibri"/>
                <a:sym typeface="Calibri"/>
                <a:hlinkClick r:id="rId7"/>
              </a:rPr>
              <a:t>http://www.thenewslens.com/article/17637</a:t>
            </a:r>
            <a:endParaRPr sz="10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Google Shape;429;p41"/>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430" name="Google Shape;430;p41"/>
          <p:cNvSpPr txBox="1"/>
          <p:nvPr>
            <p:ph type="title"/>
          </p:nvPr>
        </p:nvSpPr>
        <p:spPr>
          <a:xfrm>
            <a:off x="140041" y="330937"/>
            <a:ext cx="8543611" cy="1179810"/>
          </a:xfrm>
          <a:prstGeom prst="rect">
            <a:avLst/>
          </a:prstGeom>
          <a:noFill/>
          <a:ln>
            <a:noFill/>
          </a:ln>
        </p:spPr>
        <p:txBody>
          <a:bodyPr anchorCtr="0" anchor="t" bIns="0" lIns="0" spcFirstLastPara="1" rIns="0" wrap="square" tIns="0">
            <a:noAutofit/>
          </a:bodyPr>
          <a:lstStyle/>
          <a:p>
            <a:pPr indent="-325119" lvl="0" marL="1577975" rtl="0" algn="l">
              <a:lnSpc>
                <a:spcPct val="114750"/>
              </a:lnSpc>
              <a:spcBef>
                <a:spcPts val="0"/>
              </a:spcBef>
              <a:spcAft>
                <a:spcPts val="0"/>
              </a:spcAft>
              <a:buSzPts val="5120"/>
              <a:buChar char="*"/>
            </a:pPr>
            <a:r>
              <a:rPr lang="zh-TW" sz="4000">
                <a:solidFill>
                  <a:schemeClr val="dk1"/>
                </a:solidFill>
                <a:latin typeface="Arial"/>
                <a:ea typeface="Arial"/>
                <a:cs typeface="Arial"/>
                <a:sym typeface="Arial"/>
              </a:rPr>
              <a:t> 迷思五：再生能源對環境不利</a:t>
            </a:r>
            <a:br>
              <a:rPr lang="zh-TW" sz="4000">
                <a:solidFill>
                  <a:schemeClr val="dk1"/>
                </a:solidFill>
                <a:latin typeface="Arial"/>
                <a:ea typeface="Arial"/>
                <a:cs typeface="Arial"/>
                <a:sym typeface="Arial"/>
              </a:rPr>
            </a:br>
            <a:endParaRPr sz="4000">
              <a:solidFill>
                <a:schemeClr val="dk1"/>
              </a:solidFill>
              <a:latin typeface="Arial"/>
              <a:ea typeface="Arial"/>
              <a:cs typeface="Arial"/>
              <a:sym typeface="Arial"/>
            </a:endParaRPr>
          </a:p>
        </p:txBody>
      </p:sp>
      <p:sp>
        <p:nvSpPr>
          <p:cNvPr id="431" name="Google Shape;431;p41"/>
          <p:cNvSpPr txBox="1"/>
          <p:nvPr/>
        </p:nvSpPr>
        <p:spPr>
          <a:xfrm>
            <a:off x="353568" y="1539517"/>
            <a:ext cx="8330084" cy="4539704"/>
          </a:xfrm>
          <a:prstGeom prst="rect">
            <a:avLst/>
          </a:prstGeom>
          <a:noFill/>
          <a:ln>
            <a:noFill/>
          </a:ln>
        </p:spPr>
        <p:txBody>
          <a:bodyPr anchorCtr="0" anchor="t" bIns="0" lIns="0" spcFirstLastPara="1" rIns="0" wrap="square" tIns="0">
            <a:noAutofit/>
          </a:bodyPr>
          <a:lstStyle/>
          <a:p>
            <a:pPr indent="-229234" lvl="0" marL="241300" marR="5080" rtl="0" algn="just">
              <a:lnSpc>
                <a:spcPct val="100000"/>
              </a:lnSpc>
              <a:spcBef>
                <a:spcPts val="0"/>
              </a:spcBef>
              <a:spcAft>
                <a:spcPts val="0"/>
              </a:spcAft>
              <a:buNone/>
            </a:pPr>
            <a:r>
              <a:rPr lang="zh-TW" sz="3000">
                <a:solidFill>
                  <a:schemeClr val="dk1"/>
                </a:solidFill>
                <a:latin typeface="Arial"/>
                <a:ea typeface="Arial"/>
                <a:cs typeface="Arial"/>
                <a:sym typeface="Arial"/>
              </a:rPr>
              <a:t>•鳥與蝙蝠：若做好針對候鳥與留鳥族群型態的環境評估，風場傷害鳥與蝙蝠的問題是可以避免的。同時，</a:t>
            </a:r>
            <a:r>
              <a:rPr lang="zh-TW" sz="3000">
                <a:solidFill>
                  <a:srgbClr val="FF0000"/>
                </a:solidFill>
                <a:latin typeface="Arial"/>
                <a:ea typeface="Arial"/>
                <a:cs typeface="Arial"/>
                <a:sym typeface="Arial"/>
              </a:rPr>
              <a:t>無葉片(Bladeless)風力發電</a:t>
            </a:r>
            <a:r>
              <a:rPr lang="zh-TW" sz="3000">
                <a:solidFill>
                  <a:schemeClr val="dk1"/>
                </a:solidFill>
                <a:latin typeface="Arial"/>
                <a:ea typeface="Arial"/>
                <a:cs typeface="Arial"/>
                <a:sym typeface="Arial"/>
              </a:rPr>
              <a:t>逐漸發展成熟。</a:t>
            </a:r>
            <a:endParaRPr sz="3000">
              <a:solidFill>
                <a:schemeClr val="dk1"/>
              </a:solidFill>
              <a:latin typeface="Arial"/>
              <a:ea typeface="Arial"/>
              <a:cs typeface="Arial"/>
              <a:sym typeface="Arial"/>
            </a:endParaRPr>
          </a:p>
          <a:p>
            <a:pPr indent="-229234" lvl="0" marL="241300" marR="5080" rtl="0" algn="just">
              <a:lnSpc>
                <a:spcPct val="100000"/>
              </a:lnSpc>
              <a:spcBef>
                <a:spcPts val="1175"/>
              </a:spcBef>
              <a:spcAft>
                <a:spcPts val="0"/>
              </a:spcAft>
              <a:buNone/>
            </a:pPr>
            <a:r>
              <a:rPr lang="zh-TW" sz="3000">
                <a:solidFill>
                  <a:schemeClr val="dk1"/>
                </a:solidFill>
                <a:latin typeface="Arial"/>
                <a:ea typeface="Arial"/>
                <a:cs typeface="Arial"/>
                <a:sym typeface="Arial"/>
              </a:rPr>
              <a:t>•噪音：噪音問題（特別是針對風場的噪音）也將藉由</a:t>
            </a:r>
            <a:r>
              <a:rPr lang="zh-TW" sz="3000">
                <a:solidFill>
                  <a:srgbClr val="FF0000"/>
                </a:solidFill>
                <a:latin typeface="Arial"/>
                <a:ea typeface="Arial"/>
                <a:cs typeface="Arial"/>
                <a:sym typeface="Arial"/>
              </a:rPr>
              <a:t>無葉片風力發電</a:t>
            </a:r>
            <a:r>
              <a:rPr lang="zh-TW" sz="3000">
                <a:solidFill>
                  <a:schemeClr val="dk1"/>
                </a:solidFill>
                <a:latin typeface="Arial"/>
                <a:ea typeface="Arial"/>
                <a:cs typeface="Arial"/>
                <a:sym typeface="Arial"/>
              </a:rPr>
              <a:t>獲得緩解。反而是因人們認為風場破壞當地景色，但火力與核能電廠也會有同樣或更嚴重之影響。</a:t>
            </a:r>
            <a:endParaRPr sz="3000">
              <a:solidFill>
                <a:schemeClr val="dk1"/>
              </a:solidFill>
              <a:latin typeface="Arial"/>
              <a:ea typeface="Arial"/>
              <a:cs typeface="Arial"/>
              <a:sym typeface="Arial"/>
            </a:endParaRPr>
          </a:p>
          <a:p>
            <a:pPr indent="-229234" lvl="0" marL="241300" marR="5080" rtl="0" algn="just">
              <a:lnSpc>
                <a:spcPct val="100000"/>
              </a:lnSpc>
              <a:spcBef>
                <a:spcPts val="1119"/>
              </a:spcBef>
              <a:spcAft>
                <a:spcPts val="0"/>
              </a:spcAft>
              <a:buNone/>
            </a:pPr>
            <a:r>
              <a:rPr lang="zh-TW" sz="3000">
                <a:solidFill>
                  <a:schemeClr val="dk1"/>
                </a:solidFill>
                <a:latin typeface="Arial"/>
                <a:ea typeface="Arial"/>
                <a:cs typeface="Arial"/>
                <a:sym typeface="Arial"/>
              </a:rPr>
              <a:t>•土地占用：再生能源所占用的的土地還是可以做為農地或牧場。國際上的經驗顯示</a:t>
            </a:r>
            <a:r>
              <a:rPr lang="zh-TW" sz="3000">
                <a:solidFill>
                  <a:srgbClr val="FF0000"/>
                </a:solidFill>
                <a:latin typeface="Arial"/>
                <a:ea typeface="Arial"/>
                <a:cs typeface="Arial"/>
                <a:sym typeface="Arial"/>
              </a:rPr>
              <a:t>家畜不受風力電廠的影響</a:t>
            </a:r>
            <a:r>
              <a:rPr lang="zh-TW" sz="3000">
                <a:solidFill>
                  <a:schemeClr val="dk1"/>
                </a:solidFill>
                <a:latin typeface="Arial"/>
                <a:ea typeface="Arial"/>
                <a:cs typeface="Arial"/>
                <a:sym typeface="Arial"/>
              </a:rPr>
              <a:t>，甚至聚於風機底座處吃草。</a:t>
            </a:r>
            <a:endParaRPr/>
          </a:p>
        </p:txBody>
      </p:sp>
      <p:sp>
        <p:nvSpPr>
          <p:cNvPr id="432" name="Google Shape;432;p41"/>
          <p:cNvSpPr txBox="1"/>
          <p:nvPr/>
        </p:nvSpPr>
        <p:spPr>
          <a:xfrm>
            <a:off x="879144" y="6701129"/>
            <a:ext cx="2830195" cy="17145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rPr lang="zh-TW" sz="1000">
                <a:solidFill>
                  <a:schemeClr val="dk1"/>
                </a:solidFill>
                <a:latin typeface="PMingLiU"/>
                <a:ea typeface="PMingLiU"/>
                <a:cs typeface="PMingLiU"/>
                <a:sym typeface="PMingLiU"/>
              </a:rPr>
              <a:t>資料來源</a:t>
            </a:r>
            <a:r>
              <a:rPr lang="zh-TW" sz="1000" u="sng">
                <a:solidFill>
                  <a:schemeClr val="hlink"/>
                </a:solidFill>
                <a:latin typeface="Calibri"/>
                <a:ea typeface="Calibri"/>
                <a:cs typeface="Calibri"/>
                <a:sym typeface="Calibri"/>
                <a:hlinkClick r:id="rId3"/>
              </a:rPr>
              <a:t>http://www.thenewslens.com/article/17637</a:t>
            </a:r>
            <a:endParaRPr sz="1000">
              <a:solidFill>
                <a:schemeClr val="dk1"/>
              </a:solidFill>
              <a:latin typeface="Calibri"/>
              <a:ea typeface="Calibri"/>
              <a:cs typeface="Calibri"/>
              <a:sym typeface="Calibri"/>
            </a:endParaRPr>
          </a:p>
        </p:txBody>
      </p:sp>
      <p:sp>
        <p:nvSpPr>
          <p:cNvPr id="433" name="Google Shape;433;p41"/>
          <p:cNvSpPr/>
          <p:nvPr/>
        </p:nvSpPr>
        <p:spPr>
          <a:xfrm>
            <a:off x="353568" y="160020"/>
            <a:ext cx="1447800" cy="1075943"/>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7" name="Shape 437"/>
        <p:cNvGrpSpPr/>
        <p:nvPr/>
      </p:nvGrpSpPr>
      <p:grpSpPr>
        <a:xfrm>
          <a:off x="0" y="0"/>
          <a:ext cx="0" cy="0"/>
          <a:chOff x="0" y="0"/>
          <a:chExt cx="0" cy="0"/>
        </a:xfrm>
      </p:grpSpPr>
      <p:sp>
        <p:nvSpPr>
          <p:cNvPr id="438" name="Google Shape;438;p42"/>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439" name="Google Shape;439;p42"/>
          <p:cNvSpPr txBox="1"/>
          <p:nvPr>
            <p:ph type="title"/>
          </p:nvPr>
        </p:nvSpPr>
        <p:spPr>
          <a:xfrm>
            <a:off x="242062" y="114046"/>
            <a:ext cx="8659875" cy="805861"/>
          </a:xfrm>
          <a:prstGeom prst="rect">
            <a:avLst/>
          </a:prstGeom>
          <a:noFill/>
          <a:ln>
            <a:noFill/>
          </a:ln>
        </p:spPr>
        <p:txBody>
          <a:bodyPr anchorCtr="0" anchor="t" bIns="0" lIns="0" spcFirstLastPara="1" rIns="0" wrap="square" tIns="127500">
            <a:noAutofit/>
          </a:bodyPr>
          <a:lstStyle/>
          <a:p>
            <a:pPr indent="-373887" lvl="0" marL="140335" rtl="0" algn="l">
              <a:lnSpc>
                <a:spcPct val="100000"/>
              </a:lnSpc>
              <a:spcBef>
                <a:spcPts val="0"/>
              </a:spcBef>
              <a:spcAft>
                <a:spcPts val="0"/>
              </a:spcAft>
              <a:buSzPts val="5888"/>
              <a:buChar char="*"/>
            </a:pPr>
            <a:r>
              <a:rPr lang="zh-TW">
                <a:solidFill>
                  <a:schemeClr val="dk1"/>
                </a:solidFill>
                <a:latin typeface="Arial"/>
                <a:ea typeface="Arial"/>
                <a:cs typeface="Arial"/>
                <a:sym typeface="Arial"/>
              </a:rPr>
              <a:t>科技大廠紛紛進軍綠能產業</a:t>
            </a:r>
            <a:endParaRPr>
              <a:solidFill>
                <a:schemeClr val="dk1"/>
              </a:solidFill>
              <a:latin typeface="Arial"/>
              <a:ea typeface="Arial"/>
              <a:cs typeface="Arial"/>
              <a:sym typeface="Arial"/>
            </a:endParaRPr>
          </a:p>
        </p:txBody>
      </p:sp>
      <p:sp>
        <p:nvSpPr>
          <p:cNvPr id="440" name="Google Shape;440;p42"/>
          <p:cNvSpPr txBox="1"/>
          <p:nvPr/>
        </p:nvSpPr>
        <p:spPr>
          <a:xfrm>
            <a:off x="432917" y="1514982"/>
            <a:ext cx="8383296" cy="4967514"/>
          </a:xfrm>
          <a:prstGeom prst="rect">
            <a:avLst/>
          </a:prstGeom>
          <a:noFill/>
          <a:ln>
            <a:noFill/>
          </a:ln>
        </p:spPr>
        <p:txBody>
          <a:bodyPr anchorCtr="0" anchor="t" bIns="0" lIns="0" spcFirstLastPara="1" rIns="0" wrap="square" tIns="0">
            <a:noAutofit/>
          </a:bodyPr>
          <a:lstStyle/>
          <a:p>
            <a:pPr indent="-457200" lvl="0" marL="457200" marR="0" rtl="0" algn="l">
              <a:spcBef>
                <a:spcPts val="0"/>
              </a:spcBef>
              <a:spcAft>
                <a:spcPts val="0"/>
              </a:spcAft>
              <a:buClr>
                <a:schemeClr val="dk1"/>
              </a:buClr>
              <a:buSzPts val="3200"/>
              <a:buFont typeface="Noto Sans Symbols"/>
              <a:buChar char="➢"/>
            </a:pPr>
            <a:r>
              <a:rPr lang="zh-TW" sz="3200">
                <a:solidFill>
                  <a:schemeClr val="dk1"/>
                </a:solidFill>
                <a:latin typeface="Arial"/>
                <a:ea typeface="Arial"/>
                <a:cs typeface="Arial"/>
                <a:sym typeface="Arial"/>
              </a:rPr>
              <a:t>Microsoft</a:t>
            </a:r>
            <a:endParaRPr sz="3200">
              <a:solidFill>
                <a:schemeClr val="dk1"/>
              </a:solidFill>
              <a:latin typeface="Arial"/>
              <a:ea typeface="Arial"/>
              <a:cs typeface="Arial"/>
              <a:sym typeface="Arial"/>
            </a:endParaRPr>
          </a:p>
          <a:p>
            <a:pPr indent="-457200" lvl="0" marL="457200" marR="0" rtl="0" algn="l">
              <a:spcBef>
                <a:spcPts val="0"/>
              </a:spcBef>
              <a:spcAft>
                <a:spcPts val="0"/>
              </a:spcAft>
              <a:buClr>
                <a:schemeClr val="dk1"/>
              </a:buClr>
              <a:buSzPts val="3200"/>
              <a:buFont typeface="Noto Sans Symbols"/>
              <a:buChar char="➢"/>
            </a:pPr>
            <a:r>
              <a:rPr lang="zh-TW" sz="3200">
                <a:solidFill>
                  <a:schemeClr val="dk1"/>
                </a:solidFill>
                <a:latin typeface="Arial"/>
                <a:ea typeface="Arial"/>
                <a:cs typeface="Arial"/>
                <a:sym typeface="Arial"/>
              </a:rPr>
              <a:t>Facebook</a:t>
            </a:r>
            <a:endParaRPr/>
          </a:p>
          <a:p>
            <a:pPr indent="-457200" lvl="0" marL="457200" marR="0" rtl="0" algn="l">
              <a:spcBef>
                <a:spcPts val="0"/>
              </a:spcBef>
              <a:spcAft>
                <a:spcPts val="0"/>
              </a:spcAft>
              <a:buClr>
                <a:schemeClr val="dk1"/>
              </a:buClr>
              <a:buSzPts val="3200"/>
              <a:buFont typeface="Noto Sans Symbols"/>
              <a:buChar char="➢"/>
            </a:pPr>
            <a:r>
              <a:rPr lang="zh-TW" sz="3200">
                <a:solidFill>
                  <a:schemeClr val="dk1"/>
                </a:solidFill>
                <a:latin typeface="Arial"/>
                <a:ea typeface="Arial"/>
                <a:cs typeface="Arial"/>
                <a:sym typeface="Arial"/>
              </a:rPr>
              <a:t>Amazon</a:t>
            </a:r>
            <a:endParaRPr/>
          </a:p>
          <a:p>
            <a:pPr indent="-457200" lvl="0" marL="457200" marR="0" rtl="0" algn="l">
              <a:spcBef>
                <a:spcPts val="0"/>
              </a:spcBef>
              <a:spcAft>
                <a:spcPts val="0"/>
              </a:spcAft>
              <a:buClr>
                <a:schemeClr val="dk1"/>
              </a:buClr>
              <a:buSzPts val="3200"/>
              <a:buFont typeface="Noto Sans Symbols"/>
              <a:buChar char="➢"/>
            </a:pPr>
            <a:r>
              <a:rPr lang="zh-TW" sz="3200">
                <a:solidFill>
                  <a:schemeClr val="dk1"/>
                </a:solidFill>
                <a:latin typeface="Arial"/>
                <a:ea typeface="Arial"/>
                <a:cs typeface="Arial"/>
                <a:sym typeface="Arial"/>
              </a:rPr>
              <a:t>Apple</a:t>
            </a:r>
            <a:endParaRPr/>
          </a:p>
          <a:p>
            <a:pPr indent="-457200" lvl="0" marL="457200" marR="0" rtl="0" algn="l">
              <a:spcBef>
                <a:spcPts val="0"/>
              </a:spcBef>
              <a:spcAft>
                <a:spcPts val="0"/>
              </a:spcAft>
              <a:buClr>
                <a:schemeClr val="dk1"/>
              </a:buClr>
              <a:buSzPts val="3200"/>
              <a:buFont typeface="Noto Sans Symbols"/>
              <a:buChar char="➢"/>
            </a:pPr>
            <a:r>
              <a:rPr lang="zh-TW" sz="3200">
                <a:solidFill>
                  <a:schemeClr val="dk1"/>
                </a:solidFill>
                <a:latin typeface="Arial"/>
                <a:ea typeface="Arial"/>
                <a:cs typeface="Arial"/>
                <a:sym typeface="Arial"/>
              </a:rPr>
              <a:t>Salesforce</a:t>
            </a:r>
            <a:endParaRPr/>
          </a:p>
          <a:p>
            <a:pPr indent="0" lvl="0" marL="0" marR="0" rtl="0" algn="l">
              <a:spcBef>
                <a:spcPts val="0"/>
              </a:spcBef>
              <a:spcAft>
                <a:spcPts val="0"/>
              </a:spcAft>
              <a:buNone/>
            </a:pPr>
            <a:r>
              <a:t/>
            </a:r>
            <a:endParaRPr sz="3200">
              <a:solidFill>
                <a:schemeClr val="dk1"/>
              </a:solidFill>
              <a:latin typeface="Arial"/>
              <a:ea typeface="Arial"/>
              <a:cs typeface="Arial"/>
              <a:sym typeface="Arial"/>
            </a:endParaRPr>
          </a:p>
          <a:p>
            <a:pPr indent="0" lvl="0" marL="0" marR="0" rtl="0" algn="l">
              <a:spcBef>
                <a:spcPts val="0"/>
              </a:spcBef>
              <a:spcAft>
                <a:spcPts val="0"/>
              </a:spcAft>
              <a:buNone/>
            </a:pPr>
            <a:r>
              <a:rPr lang="zh-TW" sz="3400">
                <a:solidFill>
                  <a:schemeClr val="dk1"/>
                </a:solidFill>
                <a:latin typeface="Arial"/>
                <a:ea typeface="Arial"/>
                <a:cs typeface="Arial"/>
                <a:sym typeface="Arial"/>
              </a:rPr>
              <a:t>當前環保議題日趨重要，科技大廠均熱衷於投資</a:t>
            </a:r>
            <a:r>
              <a:rPr lang="zh-TW" sz="3400">
                <a:solidFill>
                  <a:srgbClr val="FF0000"/>
                </a:solidFill>
                <a:latin typeface="Arial"/>
                <a:ea typeface="Arial"/>
                <a:cs typeface="Arial"/>
                <a:sym typeface="Arial"/>
              </a:rPr>
              <a:t>風力</a:t>
            </a:r>
            <a:r>
              <a:rPr lang="zh-TW" sz="3400">
                <a:solidFill>
                  <a:schemeClr val="dk1"/>
                </a:solidFill>
                <a:latin typeface="Arial"/>
                <a:ea typeface="Arial"/>
                <a:cs typeface="Arial"/>
                <a:sym typeface="Arial"/>
              </a:rPr>
              <a:t>及</a:t>
            </a:r>
            <a:r>
              <a:rPr lang="zh-TW" sz="3400">
                <a:solidFill>
                  <a:srgbClr val="FF0000"/>
                </a:solidFill>
                <a:latin typeface="Arial"/>
                <a:ea typeface="Arial"/>
                <a:cs typeface="Arial"/>
                <a:sym typeface="Arial"/>
              </a:rPr>
              <a:t>太陽能</a:t>
            </a:r>
            <a:r>
              <a:rPr lang="zh-TW" sz="3400">
                <a:solidFill>
                  <a:schemeClr val="dk1"/>
                </a:solidFill>
                <a:latin typeface="Arial"/>
                <a:ea typeface="Arial"/>
                <a:cs typeface="Arial"/>
                <a:sym typeface="Arial"/>
              </a:rPr>
              <a:t>電廠，做為資料中心與倉儲的電力來源。</a:t>
            </a:r>
            <a:endParaRPr/>
          </a:p>
          <a:p>
            <a:pPr indent="-229234" lvl="0" marL="241300" marR="5080" rtl="0" algn="l">
              <a:lnSpc>
                <a:spcPct val="90000"/>
              </a:lnSpc>
              <a:spcBef>
                <a:spcPts val="0"/>
              </a:spcBef>
              <a:spcAft>
                <a:spcPts val="0"/>
              </a:spcAft>
              <a:buClr>
                <a:schemeClr val="dk1"/>
              </a:buClr>
              <a:buSzPts val="3200"/>
              <a:buFont typeface="Trebuchet MS"/>
              <a:buNone/>
            </a:pPr>
            <a:r>
              <a:t/>
            </a:r>
            <a:endParaRPr b="0" i="0" sz="3200" u="none" cap="none" strike="noStrike">
              <a:solidFill>
                <a:srgbClr val="000000"/>
              </a:solidFill>
              <a:latin typeface="Arial"/>
              <a:ea typeface="Arial"/>
              <a:cs typeface="Arial"/>
              <a:sym typeface="Arial"/>
            </a:endParaRPr>
          </a:p>
        </p:txBody>
      </p:sp>
      <p:pic>
        <p:nvPicPr>
          <p:cNvPr id="441" name="Google Shape;441;p42"/>
          <p:cNvPicPr preferRelativeResize="0"/>
          <p:nvPr/>
        </p:nvPicPr>
        <p:blipFill rotWithShape="1">
          <a:blip r:embed="rId3">
            <a:alphaModFix/>
          </a:blip>
          <a:srcRect b="36000" l="286" r="-285" t="36571"/>
          <a:stretch/>
        </p:blipFill>
        <p:spPr>
          <a:xfrm>
            <a:off x="4754842" y="1454980"/>
            <a:ext cx="2352675" cy="645305"/>
          </a:xfrm>
          <a:prstGeom prst="rect">
            <a:avLst/>
          </a:prstGeom>
          <a:noFill/>
          <a:ln>
            <a:noFill/>
          </a:ln>
        </p:spPr>
      </p:pic>
      <p:pic>
        <p:nvPicPr>
          <p:cNvPr id="442" name="Google Shape;442;p42"/>
          <p:cNvPicPr preferRelativeResize="0"/>
          <p:nvPr/>
        </p:nvPicPr>
        <p:blipFill rotWithShape="1">
          <a:blip r:embed="rId4">
            <a:alphaModFix/>
          </a:blip>
          <a:srcRect b="0" l="0" r="0" t="0"/>
          <a:stretch/>
        </p:blipFill>
        <p:spPr>
          <a:xfrm>
            <a:off x="6854063" y="2118629"/>
            <a:ext cx="1962150" cy="740266"/>
          </a:xfrm>
          <a:prstGeom prst="rect">
            <a:avLst/>
          </a:prstGeom>
          <a:noFill/>
          <a:ln>
            <a:noFill/>
          </a:ln>
        </p:spPr>
      </p:pic>
      <p:pic>
        <p:nvPicPr>
          <p:cNvPr id="443" name="Google Shape;443;p42"/>
          <p:cNvPicPr preferRelativeResize="0"/>
          <p:nvPr/>
        </p:nvPicPr>
        <p:blipFill rotWithShape="1">
          <a:blip r:embed="rId5">
            <a:alphaModFix/>
          </a:blip>
          <a:srcRect b="33572" l="0" r="0" t="24523"/>
          <a:stretch/>
        </p:blipFill>
        <p:spPr>
          <a:xfrm>
            <a:off x="3680287" y="2100285"/>
            <a:ext cx="2000250" cy="838200"/>
          </a:xfrm>
          <a:prstGeom prst="rect">
            <a:avLst/>
          </a:prstGeom>
          <a:noFill/>
          <a:ln>
            <a:noFill/>
          </a:ln>
        </p:spPr>
      </p:pic>
      <p:pic>
        <p:nvPicPr>
          <p:cNvPr descr="https://tctechcrunch2011.files.wordpress.com/2014/06/apple_topic.png?w=220" id="444" name="Google Shape;444;p42"/>
          <p:cNvPicPr preferRelativeResize="0"/>
          <p:nvPr/>
        </p:nvPicPr>
        <p:blipFill rotWithShape="1">
          <a:blip r:embed="rId6">
            <a:alphaModFix/>
          </a:blip>
          <a:srcRect b="0" l="0" r="0" t="0"/>
          <a:stretch/>
        </p:blipFill>
        <p:spPr>
          <a:xfrm>
            <a:off x="4624565" y="2842993"/>
            <a:ext cx="1173171" cy="1173172"/>
          </a:xfrm>
          <a:prstGeom prst="rect">
            <a:avLst/>
          </a:prstGeom>
          <a:noFill/>
          <a:ln>
            <a:noFill/>
          </a:ln>
        </p:spPr>
      </p:pic>
      <p:pic>
        <p:nvPicPr>
          <p:cNvPr descr="https://login.salesforce.com/img/logo198.png" id="445" name="Google Shape;445;p42"/>
          <p:cNvPicPr preferRelativeResize="0"/>
          <p:nvPr/>
        </p:nvPicPr>
        <p:blipFill rotWithShape="1">
          <a:blip r:embed="rId7">
            <a:alphaModFix/>
          </a:blip>
          <a:srcRect b="0" l="0" r="0" t="0"/>
          <a:stretch/>
        </p:blipFill>
        <p:spPr>
          <a:xfrm>
            <a:off x="6581195" y="2919065"/>
            <a:ext cx="1867333" cy="117227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sp>
        <p:nvSpPr>
          <p:cNvPr id="450" name="Google Shape;450;p43"/>
          <p:cNvSpPr/>
          <p:nvPr/>
        </p:nvSpPr>
        <p:spPr>
          <a:xfrm>
            <a:off x="672809" y="1370412"/>
            <a:ext cx="7792211" cy="511759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51" name="Google Shape;451;p43"/>
          <p:cNvSpPr txBox="1"/>
          <p:nvPr>
            <p:ph type="title"/>
          </p:nvPr>
        </p:nvSpPr>
        <p:spPr>
          <a:xfrm>
            <a:off x="-58189" y="200861"/>
            <a:ext cx="9110749" cy="984885"/>
          </a:xfrm>
          <a:prstGeom prst="rect">
            <a:avLst/>
          </a:prstGeom>
          <a:noFill/>
          <a:ln>
            <a:noFill/>
          </a:ln>
        </p:spPr>
        <p:txBody>
          <a:bodyPr anchorCtr="0" anchor="t" bIns="0" lIns="0" spcFirstLastPara="1" rIns="0" wrap="square" tIns="0">
            <a:noAutofit/>
          </a:bodyPr>
          <a:lstStyle/>
          <a:p>
            <a:pPr indent="-12700" lvl="0" marL="12700" rtl="0" algn="r">
              <a:lnSpc>
                <a:spcPct val="100000"/>
              </a:lnSpc>
              <a:spcBef>
                <a:spcPts val="0"/>
              </a:spcBef>
              <a:spcAft>
                <a:spcPts val="0"/>
              </a:spcAft>
              <a:buSzPts val="4096"/>
              <a:buChar char="*"/>
            </a:pPr>
            <a:r>
              <a:rPr lang="zh-TW" sz="3200">
                <a:solidFill>
                  <a:srgbClr val="000000"/>
                </a:solidFill>
                <a:latin typeface="Arial"/>
                <a:ea typeface="Arial"/>
                <a:cs typeface="Arial"/>
                <a:sym typeface="Arial"/>
              </a:rPr>
              <a:t>2016全球直接或間接從事再生能源產業人數估值</a:t>
            </a:r>
            <a:br>
              <a:rPr lang="zh-TW" sz="3200">
                <a:solidFill>
                  <a:srgbClr val="000000"/>
                </a:solidFill>
                <a:latin typeface="Arial"/>
                <a:ea typeface="Arial"/>
                <a:cs typeface="Arial"/>
                <a:sym typeface="Arial"/>
              </a:rPr>
            </a:br>
            <a:endParaRPr sz="3200">
              <a:latin typeface="Arial"/>
              <a:ea typeface="Arial"/>
              <a:cs typeface="Arial"/>
              <a:sym typeface="Arial"/>
            </a:endParaRPr>
          </a:p>
        </p:txBody>
      </p:sp>
      <p:sp>
        <p:nvSpPr>
          <p:cNvPr id="452" name="Google Shape;452;p43"/>
          <p:cNvSpPr txBox="1"/>
          <p:nvPr>
            <p:ph idx="12" type="sldNum"/>
          </p:nvPr>
        </p:nvSpPr>
        <p:spPr>
          <a:xfrm>
            <a:off x="8754842" y="6596132"/>
            <a:ext cx="389158" cy="258762"/>
          </a:xfrm>
          <a:prstGeom prst="rect">
            <a:avLst/>
          </a:prstGeom>
          <a:noFill/>
          <a:ln>
            <a:noFill/>
          </a:ln>
        </p:spPr>
        <p:txBody>
          <a:bodyPr anchorCtr="0" anchor="ctr" bIns="0" lIns="0" spcFirstLastPara="1" rIns="0" wrap="square" tIns="0">
            <a:noAutofit/>
          </a:bodyPr>
          <a:lstStyle/>
          <a:p>
            <a:pPr indent="0" lvl="0" marL="180340" rtl="0" algn="ctr">
              <a:lnSpc>
                <a:spcPct val="100000"/>
              </a:lnSpc>
              <a:spcBef>
                <a:spcPts val="0"/>
              </a:spcBef>
              <a:spcAft>
                <a:spcPts val="0"/>
              </a:spcAft>
              <a:buNone/>
            </a:pPr>
            <a:fld id="{00000000-1234-1234-1234-123412341234}" type="slidenum">
              <a:rPr lang="zh-TW"/>
              <a:t>‹#›</a:t>
            </a:fld>
            <a:endParaRPr/>
          </a:p>
        </p:txBody>
      </p:sp>
      <p:sp>
        <p:nvSpPr>
          <p:cNvPr id="453" name="Google Shape;453;p43"/>
          <p:cNvSpPr txBox="1"/>
          <p:nvPr/>
        </p:nvSpPr>
        <p:spPr>
          <a:xfrm>
            <a:off x="1305305" y="6680327"/>
            <a:ext cx="2847975" cy="152400"/>
          </a:xfrm>
          <a:prstGeom prst="rect">
            <a:avLst/>
          </a:prstGeom>
          <a:noFill/>
          <a:ln>
            <a:noFill/>
          </a:ln>
        </p:spPr>
        <p:txBody>
          <a:bodyPr anchorCtr="0" anchor="t" bIns="0" lIns="0" spcFirstLastPara="1" rIns="0" wrap="square" tIns="0">
            <a:noAutofit/>
          </a:bodyPr>
          <a:lstStyle/>
          <a:p>
            <a:pPr indent="0" lvl="0" marL="12700" marR="0" rtl="0" algn="l">
              <a:lnSpc>
                <a:spcPct val="104499"/>
              </a:lnSpc>
              <a:spcBef>
                <a:spcPts val="0"/>
              </a:spcBef>
              <a:spcAft>
                <a:spcPts val="0"/>
              </a:spcAft>
              <a:buNone/>
            </a:pPr>
            <a:r>
              <a:rPr lang="zh-TW" sz="1000" u="sng">
                <a:solidFill>
                  <a:schemeClr val="hlink"/>
                </a:solidFill>
                <a:latin typeface="Calibri"/>
                <a:ea typeface="Calibri"/>
                <a:cs typeface="Calibri"/>
                <a:sym typeface="Calibri"/>
                <a:hlinkClick r:id="rId4"/>
              </a:rPr>
              <a:t>http://news.bjx.com.cn/html/20160526/736902.shtml</a:t>
            </a:r>
            <a:endParaRPr sz="1000">
              <a:solidFill>
                <a:schemeClr val="dk1"/>
              </a:solidFill>
              <a:latin typeface="Calibri"/>
              <a:ea typeface="Calibri"/>
              <a:cs typeface="Calibri"/>
              <a:sym typeface="Calibri"/>
            </a:endParaRPr>
          </a:p>
        </p:txBody>
      </p:sp>
      <p:sp>
        <p:nvSpPr>
          <p:cNvPr id="454" name="Google Shape;454;p43"/>
          <p:cNvSpPr txBox="1"/>
          <p:nvPr/>
        </p:nvSpPr>
        <p:spPr>
          <a:xfrm>
            <a:off x="7025036" y="1001080"/>
            <a:ext cx="15240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1800">
                <a:solidFill>
                  <a:srgbClr val="000000"/>
                </a:solidFill>
                <a:latin typeface="Arial"/>
                <a:ea typeface="Arial"/>
                <a:cs typeface="Arial"/>
                <a:sym typeface="Arial"/>
              </a:rPr>
              <a:t>單位：(千人)</a:t>
            </a:r>
            <a:endParaRPr sz="1800">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17"/>
          <p:cNvSpPr txBox="1"/>
          <p:nvPr>
            <p:ph type="title"/>
          </p:nvPr>
        </p:nvSpPr>
        <p:spPr>
          <a:xfrm>
            <a:off x="241069" y="2700868"/>
            <a:ext cx="7822276" cy="1826581"/>
          </a:xfrm>
          <a:prstGeom prst="rect">
            <a:avLst/>
          </a:prstGeom>
          <a:noFill/>
          <a:ln>
            <a:noFill/>
          </a:ln>
        </p:spPr>
        <p:txBody>
          <a:bodyPr anchorCtr="0" anchor="b" bIns="45700" lIns="91425" spcFirstLastPara="1" rIns="91425" wrap="square" tIns="45700">
            <a:noAutofit/>
          </a:bodyPr>
          <a:lstStyle/>
          <a:p>
            <a:pPr indent="-357632" lvl="0" marL="320040" rtl="0" algn="r">
              <a:spcBef>
                <a:spcPts val="0"/>
              </a:spcBef>
              <a:spcAft>
                <a:spcPts val="0"/>
              </a:spcAft>
              <a:buSzPts val="5632"/>
              <a:buChar char="*"/>
            </a:pPr>
            <a:r>
              <a:rPr lang="zh-TW" sz="4400">
                <a:solidFill>
                  <a:schemeClr val="dk1"/>
                </a:solidFill>
                <a:latin typeface="Arial"/>
                <a:ea typeface="Arial"/>
                <a:cs typeface="Arial"/>
                <a:sym typeface="Arial"/>
              </a:rPr>
              <a:t>一、綠色經濟定義與發展趨勢</a:t>
            </a:r>
            <a:br>
              <a:rPr lang="zh-TW">
                <a:latin typeface="Arial"/>
                <a:ea typeface="Arial"/>
                <a:cs typeface="Arial"/>
                <a:sym typeface="Arial"/>
              </a:rPr>
            </a:br>
            <a:endParaRPr/>
          </a:p>
        </p:txBody>
      </p:sp>
      <p:sp>
        <p:nvSpPr>
          <p:cNvPr id="129" name="Google Shape;129;p17"/>
          <p:cNvSpPr txBox="1"/>
          <p:nvPr>
            <p:ph idx="1" type="body"/>
          </p:nvPr>
        </p:nvSpPr>
        <p:spPr>
          <a:xfrm>
            <a:off x="2022438" y="4607511"/>
            <a:ext cx="5970494" cy="83546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SzPts val="2600"/>
              <a:buNone/>
            </a:pPr>
            <a:r>
              <a:t/>
            </a:r>
            <a:endParaRPr/>
          </a:p>
        </p:txBody>
      </p:sp>
      <p:sp>
        <p:nvSpPr>
          <p:cNvPr id="130" name="Google Shape;130;p17"/>
          <p:cNvSpPr txBox="1"/>
          <p:nvPr>
            <p:ph idx="12" type="sldNum"/>
          </p:nvPr>
        </p:nvSpPr>
        <p:spPr>
          <a:xfrm>
            <a:off x="8697425" y="6492875"/>
            <a:ext cx="512638"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solidFill>
                  <a:schemeClr val="dk1"/>
                </a:solidFill>
              </a:rPr>
              <a:t>‹#›</a:t>
            </a:fld>
            <a:endParaRPr>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8" name="Shape 458"/>
        <p:cNvGrpSpPr/>
        <p:nvPr/>
      </p:nvGrpSpPr>
      <p:grpSpPr>
        <a:xfrm>
          <a:off x="0" y="0"/>
          <a:ext cx="0" cy="0"/>
          <a:chOff x="0" y="0"/>
          <a:chExt cx="0" cy="0"/>
        </a:xfrm>
      </p:grpSpPr>
      <p:sp>
        <p:nvSpPr>
          <p:cNvPr id="459" name="Google Shape;459;p44"/>
          <p:cNvSpPr txBox="1"/>
          <p:nvPr>
            <p:ph idx="12" type="sldNum"/>
          </p:nvPr>
        </p:nvSpPr>
        <p:spPr>
          <a:xfrm>
            <a:off x="8674607" y="6659888"/>
            <a:ext cx="454659" cy="220345"/>
          </a:xfrm>
          <a:prstGeom prst="rect">
            <a:avLst/>
          </a:prstGeom>
          <a:noFill/>
          <a:ln>
            <a:noFill/>
          </a:ln>
        </p:spPr>
        <p:txBody>
          <a:bodyPr anchorCtr="0" anchor="ctr" bIns="45700" lIns="91425" spcFirstLastPara="1" rIns="91425" wrap="square" tIns="45700">
            <a:noAutofit/>
          </a:bodyPr>
          <a:lstStyle/>
          <a:p>
            <a:pPr indent="0" lvl="0" marL="180340" rtl="0" algn="ctr">
              <a:lnSpc>
                <a:spcPct val="100000"/>
              </a:lnSpc>
              <a:spcBef>
                <a:spcPts val="0"/>
              </a:spcBef>
              <a:spcAft>
                <a:spcPts val="0"/>
              </a:spcAft>
              <a:buNone/>
            </a:pPr>
            <a:fld id="{00000000-1234-1234-1234-123412341234}" type="slidenum">
              <a:rPr lang="zh-TW"/>
              <a:t>‹#›</a:t>
            </a:fld>
            <a:endParaRPr/>
          </a:p>
        </p:txBody>
      </p:sp>
      <p:sp>
        <p:nvSpPr>
          <p:cNvPr id="460" name="Google Shape;460;p44"/>
          <p:cNvSpPr txBox="1"/>
          <p:nvPr>
            <p:ph type="title"/>
          </p:nvPr>
        </p:nvSpPr>
        <p:spPr>
          <a:xfrm>
            <a:off x="242062" y="114046"/>
            <a:ext cx="8659875" cy="805861"/>
          </a:xfrm>
          <a:prstGeom prst="rect">
            <a:avLst/>
          </a:prstGeom>
          <a:noFill/>
          <a:ln>
            <a:noFill/>
          </a:ln>
        </p:spPr>
        <p:txBody>
          <a:bodyPr anchorCtr="0" anchor="t" bIns="0" lIns="0" spcFirstLastPara="1" rIns="0" wrap="square" tIns="127500">
            <a:noAutofit/>
          </a:bodyPr>
          <a:lstStyle/>
          <a:p>
            <a:pPr indent="-373887" lvl="0" marL="140335" rtl="0" algn="l">
              <a:lnSpc>
                <a:spcPct val="100000"/>
              </a:lnSpc>
              <a:spcBef>
                <a:spcPts val="0"/>
              </a:spcBef>
              <a:spcAft>
                <a:spcPts val="0"/>
              </a:spcAft>
              <a:buSzPts val="5888"/>
              <a:buChar char="*"/>
            </a:pPr>
            <a:r>
              <a:rPr lang="zh-TW">
                <a:solidFill>
                  <a:schemeClr val="dk1"/>
                </a:solidFill>
                <a:latin typeface="Arial"/>
                <a:ea typeface="Arial"/>
                <a:cs typeface="Arial"/>
                <a:sym typeface="Arial"/>
              </a:rPr>
              <a:t>台灣的INDC（國家自主減排貢獻）</a:t>
            </a:r>
            <a:endParaRPr>
              <a:solidFill>
                <a:schemeClr val="dk1"/>
              </a:solidFill>
              <a:latin typeface="Arial"/>
              <a:ea typeface="Arial"/>
              <a:cs typeface="Arial"/>
              <a:sym typeface="Arial"/>
            </a:endParaRPr>
          </a:p>
        </p:txBody>
      </p:sp>
      <p:sp>
        <p:nvSpPr>
          <p:cNvPr id="461" name="Google Shape;461;p44"/>
          <p:cNvSpPr txBox="1"/>
          <p:nvPr>
            <p:ph idx="1" type="body"/>
          </p:nvPr>
        </p:nvSpPr>
        <p:spPr>
          <a:xfrm>
            <a:off x="-143662" y="1333303"/>
            <a:ext cx="8986520" cy="1349086"/>
          </a:xfrm>
          <a:prstGeom prst="rect">
            <a:avLst/>
          </a:prstGeom>
          <a:noFill/>
          <a:ln>
            <a:noFill/>
          </a:ln>
        </p:spPr>
        <p:txBody>
          <a:bodyPr anchorCtr="0" anchor="t" bIns="0" lIns="0" spcFirstLastPara="1" rIns="0" wrap="square" tIns="55875">
            <a:noAutofit/>
          </a:bodyPr>
          <a:lstStyle/>
          <a:p>
            <a:pPr indent="-457199" lvl="0" marL="823595" rtl="0" algn="l">
              <a:lnSpc>
                <a:spcPct val="100000"/>
              </a:lnSpc>
              <a:spcBef>
                <a:spcPts val="0"/>
              </a:spcBef>
              <a:spcAft>
                <a:spcPts val="0"/>
              </a:spcAft>
              <a:buSzPts val="3640"/>
              <a:buFont typeface="Noto Sans Symbols"/>
              <a:buChar char="➢"/>
            </a:pPr>
            <a:r>
              <a:rPr lang="zh-TW" sz="2800">
                <a:solidFill>
                  <a:schemeClr val="dk1"/>
                </a:solidFill>
                <a:latin typeface="Arial"/>
                <a:ea typeface="Arial"/>
                <a:cs typeface="Arial"/>
                <a:sym typeface="Arial"/>
              </a:rPr>
              <a:t>2015年9月環保署提出我國INDC，預計在</a:t>
            </a:r>
            <a:r>
              <a:rPr lang="zh-TW" sz="2800">
                <a:solidFill>
                  <a:srgbClr val="FF0000"/>
                </a:solidFill>
                <a:latin typeface="Arial"/>
                <a:ea typeface="Arial"/>
                <a:cs typeface="Arial"/>
                <a:sym typeface="Arial"/>
              </a:rPr>
              <a:t>2030年</a:t>
            </a:r>
            <a:r>
              <a:rPr lang="zh-TW" sz="2800">
                <a:solidFill>
                  <a:schemeClr val="dk1"/>
                </a:solidFill>
                <a:latin typeface="Arial"/>
                <a:ea typeface="Arial"/>
                <a:cs typeface="Arial"/>
                <a:sym typeface="Arial"/>
              </a:rPr>
              <a:t>溫室氣體排放量為現況發展趨勢（BAU）</a:t>
            </a:r>
            <a:r>
              <a:rPr lang="zh-TW" sz="2800">
                <a:solidFill>
                  <a:srgbClr val="FF0000"/>
                </a:solidFill>
                <a:latin typeface="Arial"/>
                <a:ea typeface="Arial"/>
                <a:cs typeface="Arial"/>
                <a:sym typeface="Arial"/>
              </a:rPr>
              <a:t>減量50%</a:t>
            </a:r>
            <a:r>
              <a:rPr lang="zh-TW" sz="2800">
                <a:solidFill>
                  <a:schemeClr val="dk1"/>
                </a:solidFill>
                <a:latin typeface="Arial"/>
                <a:ea typeface="Arial"/>
                <a:cs typeface="Arial"/>
                <a:sym typeface="Arial"/>
              </a:rPr>
              <a:t>；相當於</a:t>
            </a:r>
            <a:r>
              <a:rPr lang="zh-TW" sz="2800">
                <a:solidFill>
                  <a:srgbClr val="FF0000"/>
                </a:solidFill>
                <a:latin typeface="Arial"/>
                <a:ea typeface="Arial"/>
                <a:cs typeface="Arial"/>
                <a:sym typeface="Arial"/>
              </a:rPr>
              <a:t>比2005年排放水準減少20%</a:t>
            </a:r>
            <a:r>
              <a:rPr lang="zh-TW" sz="2800">
                <a:solidFill>
                  <a:schemeClr val="dk1"/>
                </a:solidFill>
                <a:latin typeface="Arial"/>
                <a:ea typeface="Arial"/>
                <a:cs typeface="Arial"/>
                <a:sym typeface="Arial"/>
              </a:rPr>
              <a:t>。</a:t>
            </a:r>
            <a:endParaRPr sz="2800">
              <a:solidFill>
                <a:schemeClr val="dk1"/>
              </a:solidFill>
              <a:latin typeface="Arial"/>
              <a:ea typeface="Arial"/>
              <a:cs typeface="Arial"/>
              <a:sym typeface="Arial"/>
            </a:endParaRPr>
          </a:p>
        </p:txBody>
      </p:sp>
      <p:sp>
        <p:nvSpPr>
          <p:cNvPr id="462" name="Google Shape;462;p44"/>
          <p:cNvSpPr txBox="1"/>
          <p:nvPr/>
        </p:nvSpPr>
        <p:spPr>
          <a:xfrm>
            <a:off x="2839401" y="6680000"/>
            <a:ext cx="3465195" cy="307777"/>
          </a:xfrm>
          <a:prstGeom prst="rect">
            <a:avLst/>
          </a:prstGeom>
          <a:noFill/>
          <a:ln>
            <a:noFill/>
          </a:ln>
        </p:spPr>
        <p:txBody>
          <a:bodyPr anchorCtr="0" anchor="t" bIns="0" lIns="0" spcFirstLastPara="1" rIns="0" wrap="square" tIns="0">
            <a:noAutofit/>
          </a:bodyPr>
          <a:lstStyle/>
          <a:p>
            <a:pPr indent="0" lvl="0" marL="12700" marR="0" rtl="0" algn="l">
              <a:spcBef>
                <a:spcPts val="0"/>
              </a:spcBef>
              <a:spcAft>
                <a:spcPts val="0"/>
              </a:spcAft>
              <a:buNone/>
            </a:pPr>
            <a:r>
              <a:rPr lang="zh-TW" sz="1000">
                <a:solidFill>
                  <a:schemeClr val="dk1"/>
                </a:solidFill>
                <a:latin typeface="PMingLiU"/>
                <a:ea typeface="PMingLiU"/>
                <a:cs typeface="PMingLiU"/>
                <a:sym typeface="PMingLiU"/>
              </a:rPr>
              <a:t>資料來源</a:t>
            </a:r>
            <a:r>
              <a:rPr lang="zh-TW" sz="1000">
                <a:solidFill>
                  <a:schemeClr val="dk1"/>
                </a:solidFill>
                <a:latin typeface="Arial"/>
                <a:ea typeface="Arial"/>
                <a:cs typeface="Arial"/>
                <a:sym typeface="Arial"/>
              </a:rPr>
              <a:t>http://e-info.org.tw/node/110197</a:t>
            </a:r>
            <a:endParaRPr sz="10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t/>
            </a:r>
            <a:endParaRPr sz="1000">
              <a:solidFill>
                <a:schemeClr val="dk1"/>
              </a:solidFill>
              <a:latin typeface="Calibri"/>
              <a:ea typeface="Calibri"/>
              <a:cs typeface="Calibri"/>
              <a:sym typeface="Calibri"/>
            </a:endParaRPr>
          </a:p>
        </p:txBody>
      </p:sp>
      <p:pic>
        <p:nvPicPr>
          <p:cNvPr id="463" name="Google Shape;463;p44"/>
          <p:cNvPicPr preferRelativeResize="0"/>
          <p:nvPr/>
        </p:nvPicPr>
        <p:blipFill rotWithShape="1">
          <a:blip r:embed="rId3">
            <a:alphaModFix/>
          </a:blip>
          <a:srcRect b="0" l="0" r="0" t="0"/>
          <a:stretch/>
        </p:blipFill>
        <p:spPr>
          <a:xfrm>
            <a:off x="242062" y="2887181"/>
            <a:ext cx="8600796" cy="30355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7" name="Shape 467"/>
        <p:cNvGrpSpPr/>
        <p:nvPr/>
      </p:nvGrpSpPr>
      <p:grpSpPr>
        <a:xfrm>
          <a:off x="0" y="0"/>
          <a:ext cx="0" cy="0"/>
          <a:chOff x="0" y="0"/>
          <a:chExt cx="0" cy="0"/>
        </a:xfrm>
      </p:grpSpPr>
      <p:sp>
        <p:nvSpPr>
          <p:cNvPr id="468" name="Google Shape;468;p45"/>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469" name="Google Shape;469;p45"/>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20040" lvl="0" marL="320040" rtl="0" algn="l">
              <a:spcBef>
                <a:spcPts val="0"/>
              </a:spcBef>
              <a:spcAft>
                <a:spcPts val="0"/>
              </a:spcAft>
              <a:buSzPts val="4352"/>
              <a:buChar char="*"/>
            </a:pPr>
            <a:r>
              <a:rPr lang="zh-TW" sz="3400">
                <a:solidFill>
                  <a:schemeClr val="dk1"/>
                </a:solidFill>
                <a:latin typeface="Arial"/>
                <a:ea typeface="Arial"/>
                <a:cs typeface="Arial"/>
                <a:sym typeface="Arial"/>
              </a:rPr>
              <a:t>新舊政府再生能源目標差異比較</a:t>
            </a:r>
            <a:endParaRPr>
              <a:solidFill>
                <a:schemeClr val="dk1"/>
              </a:solidFill>
              <a:latin typeface="Arial"/>
              <a:ea typeface="Arial"/>
              <a:cs typeface="Arial"/>
              <a:sym typeface="Arial"/>
            </a:endParaRPr>
          </a:p>
        </p:txBody>
      </p:sp>
      <p:graphicFrame>
        <p:nvGraphicFramePr>
          <p:cNvPr id="470" name="Google Shape;470;p45"/>
          <p:cNvGraphicFramePr/>
          <p:nvPr/>
        </p:nvGraphicFramePr>
        <p:xfrm>
          <a:off x="107504" y="1997928"/>
          <a:ext cx="3000000" cy="3000000"/>
        </p:xfrm>
        <a:graphic>
          <a:graphicData uri="http://schemas.openxmlformats.org/drawingml/2006/table">
            <a:tbl>
              <a:tblPr>
                <a:noFill/>
                <a:tableStyleId>{E4C6089D-449F-4B4F-B304-D9F50B8AB2C8}</a:tableStyleId>
              </a:tblPr>
              <a:tblGrid>
                <a:gridCol w="1152125"/>
                <a:gridCol w="864100"/>
                <a:gridCol w="902075"/>
                <a:gridCol w="823625"/>
                <a:gridCol w="823625"/>
                <a:gridCol w="845300"/>
                <a:gridCol w="845300"/>
                <a:gridCol w="845300"/>
                <a:gridCol w="819500"/>
                <a:gridCol w="936100"/>
              </a:tblGrid>
              <a:tr h="352425">
                <a:tc rowSpan="3">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能源別</a:t>
                      </a:r>
                      <a:endParaRPr b="1" sz="1800">
                        <a:latin typeface="Times New Roman"/>
                        <a:ea typeface="Times New Roman"/>
                        <a:cs typeface="Times New Roman"/>
                        <a:sym typeface="Times New Roman"/>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BBB59"/>
                    </a:solidFill>
                  </a:tcPr>
                </a:tc>
                <a:tc gridSpan="5">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裝置容量(MW)</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BBB59"/>
                    </a:solidFill>
                  </a:tcPr>
                </a:tc>
                <a:tc hMerge="1"/>
                <a:tc hMerge="1"/>
                <a:tc hMerge="1"/>
                <a:tc hMerge="1"/>
                <a:tc gridSpan="4">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發電量(億度)</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BBB59"/>
                    </a:solidFill>
                  </a:tcPr>
                </a:tc>
                <a:tc hMerge="1"/>
                <a:tc hMerge="1"/>
                <a:tc hMerge="1"/>
              </a:tr>
              <a:tr h="282300">
                <a:tc vMerge="1"/>
                <a:tc>
                  <a:txBody>
                    <a:bodyPr>
                      <a:noAutofit/>
                    </a:bodyPr>
                    <a:lstStyle/>
                    <a:p>
                      <a:pPr indent="0" lvl="0" marL="0" marR="0" rtl="0" algn="ctr">
                        <a:lnSpc>
                          <a:spcPct val="100000"/>
                        </a:lnSpc>
                        <a:spcBef>
                          <a:spcPts val="0"/>
                        </a:spcBef>
                        <a:spcAft>
                          <a:spcPts val="0"/>
                        </a:spcAft>
                        <a:buClr>
                          <a:schemeClr val="dk1"/>
                        </a:buClr>
                        <a:buSzPts val="1800"/>
                        <a:buFont typeface="Times New Roman"/>
                        <a:buNone/>
                      </a:pPr>
                      <a:r>
                        <a:rPr b="1" lang="zh-TW" sz="1800">
                          <a:latin typeface="Times New Roman"/>
                          <a:ea typeface="Times New Roman"/>
                          <a:cs typeface="Times New Roman"/>
                          <a:sym typeface="Times New Roman"/>
                        </a:rPr>
                        <a:t>現況</a:t>
                      </a:r>
                      <a:endParaRPr b="1" sz="1800">
                        <a:latin typeface="Times New Roman"/>
                        <a:ea typeface="Times New Roman"/>
                        <a:cs typeface="Times New Roman"/>
                        <a:sym typeface="Times New Roman"/>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BBB59"/>
                    </a:solidFill>
                  </a:tcPr>
                </a:tc>
                <a:tc gridSpan="2">
                  <a:txBody>
                    <a:bodyPr>
                      <a:noAutofit/>
                    </a:bodyPr>
                    <a:lstStyle/>
                    <a:p>
                      <a:pPr indent="0" lvl="0" marL="0" marR="0" rtl="0" algn="ctr">
                        <a:lnSpc>
                          <a:spcPct val="100000"/>
                        </a:lnSpc>
                        <a:spcBef>
                          <a:spcPts val="0"/>
                        </a:spcBef>
                        <a:spcAft>
                          <a:spcPts val="0"/>
                        </a:spcAft>
                        <a:buClr>
                          <a:schemeClr val="dk1"/>
                        </a:buClr>
                        <a:buSzPts val="1800"/>
                        <a:buFont typeface="Times New Roman"/>
                        <a:buNone/>
                      </a:pPr>
                      <a:r>
                        <a:rPr b="1" lang="zh-TW" sz="1800">
                          <a:latin typeface="Times New Roman"/>
                          <a:ea typeface="Times New Roman"/>
                          <a:cs typeface="Times New Roman"/>
                          <a:sym typeface="Times New Roman"/>
                        </a:rPr>
                        <a:t>現行目標</a:t>
                      </a:r>
                      <a:endParaRPr b="1" sz="1800">
                        <a:latin typeface="Times New Roman"/>
                        <a:ea typeface="Times New Roman"/>
                        <a:cs typeface="Times New Roman"/>
                        <a:sym typeface="Times New Roman"/>
                      </a:endParaRPr>
                    </a:p>
                  </a:txBody>
                  <a:tcPr marT="45725" marB="45725" marR="91450" marL="91450" anchor="ctr">
                    <a:lnL cap="flat" cmpd="sng" w="12700">
                      <a:solidFill>
                        <a:srgbClr val="000000"/>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BBB59"/>
                    </a:solidFill>
                  </a:tcPr>
                </a:tc>
                <a:tc hMerge="1"/>
                <a:tc gridSpan="2">
                  <a:txBody>
                    <a:bodyPr>
                      <a:noAutofit/>
                    </a:bodyPr>
                    <a:lstStyle/>
                    <a:p>
                      <a:pPr indent="0" lvl="0" marL="0" marR="0" rtl="0" algn="ctr">
                        <a:lnSpc>
                          <a:spcPct val="100000"/>
                        </a:lnSpc>
                        <a:spcBef>
                          <a:spcPts val="0"/>
                        </a:spcBef>
                        <a:spcAft>
                          <a:spcPts val="0"/>
                        </a:spcAft>
                        <a:buClr>
                          <a:schemeClr val="dk1"/>
                        </a:buClr>
                        <a:buSzPts val="1800"/>
                        <a:buFont typeface="Times New Roman"/>
                        <a:buNone/>
                      </a:pPr>
                      <a:r>
                        <a:rPr b="1" lang="zh-TW" sz="1800">
                          <a:latin typeface="Times New Roman"/>
                          <a:ea typeface="Times New Roman"/>
                          <a:cs typeface="Times New Roman"/>
                          <a:sym typeface="Times New Roman"/>
                        </a:rPr>
                        <a:t>新政府</a:t>
                      </a:r>
                      <a:endParaRPr b="1" sz="1800">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BBB59"/>
                    </a:solidFill>
                  </a:tcPr>
                </a:tc>
                <a:tc hMerge="1"/>
                <a:tc>
                  <a:txBody>
                    <a:bodyPr>
                      <a:noAutofit/>
                    </a:bodyPr>
                    <a:lstStyle/>
                    <a:p>
                      <a:pPr indent="0" lvl="0" marL="0" marR="0" rtl="0" algn="ctr">
                        <a:lnSpc>
                          <a:spcPct val="100000"/>
                        </a:lnSpc>
                        <a:spcBef>
                          <a:spcPts val="0"/>
                        </a:spcBef>
                        <a:spcAft>
                          <a:spcPts val="0"/>
                        </a:spcAft>
                        <a:buClr>
                          <a:schemeClr val="dk1"/>
                        </a:buClr>
                        <a:buSzPts val="1800"/>
                        <a:buFont typeface="Times New Roman"/>
                        <a:buNone/>
                      </a:pPr>
                      <a:r>
                        <a:rPr b="1" lang="zh-TW" sz="1800">
                          <a:latin typeface="Times New Roman"/>
                          <a:ea typeface="Times New Roman"/>
                          <a:cs typeface="Times New Roman"/>
                          <a:sym typeface="Times New Roman"/>
                        </a:rPr>
                        <a:t>現況</a:t>
                      </a:r>
                      <a:endParaRPr b="1" sz="1800">
                        <a:latin typeface="Times New Roman"/>
                        <a:ea typeface="Times New Roman"/>
                        <a:cs typeface="Times New Roman"/>
                        <a:sym typeface="Times New Roman"/>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BBB59"/>
                    </a:solidFill>
                  </a:tcPr>
                </a:tc>
                <a:tc gridSpan="2">
                  <a:txBody>
                    <a:bodyPr>
                      <a:noAutofit/>
                    </a:bodyPr>
                    <a:lstStyle/>
                    <a:p>
                      <a:pPr indent="0" lvl="0" marL="0" marR="0" rtl="0" algn="ctr">
                        <a:lnSpc>
                          <a:spcPct val="100000"/>
                        </a:lnSpc>
                        <a:spcBef>
                          <a:spcPts val="0"/>
                        </a:spcBef>
                        <a:spcAft>
                          <a:spcPts val="0"/>
                        </a:spcAft>
                        <a:buClr>
                          <a:schemeClr val="dk1"/>
                        </a:buClr>
                        <a:buSzPts val="1800"/>
                        <a:buFont typeface="Times New Roman"/>
                        <a:buNone/>
                      </a:pPr>
                      <a:r>
                        <a:rPr b="1" lang="zh-TW" sz="1800">
                          <a:latin typeface="Times New Roman"/>
                          <a:ea typeface="Times New Roman"/>
                          <a:cs typeface="Times New Roman"/>
                          <a:sym typeface="Times New Roman"/>
                        </a:rPr>
                        <a:t>現行目標</a:t>
                      </a:r>
                      <a:endParaRPr b="1" sz="1800">
                        <a:latin typeface="Times New Roman"/>
                        <a:ea typeface="Times New Roman"/>
                        <a:cs typeface="Times New Roman"/>
                        <a:sym typeface="Times New Roman"/>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BBB59"/>
                    </a:solidFill>
                  </a:tcPr>
                </a:tc>
                <a:tc hMerge="1"/>
                <a:tc>
                  <a:txBody>
                    <a:bodyPr>
                      <a:noAutofit/>
                    </a:bodyPr>
                    <a:lstStyle/>
                    <a:p>
                      <a:pPr indent="0" lvl="0" marL="0" marR="0" rtl="0" algn="l">
                        <a:lnSpc>
                          <a:spcPct val="100000"/>
                        </a:lnSpc>
                        <a:spcBef>
                          <a:spcPts val="0"/>
                        </a:spcBef>
                        <a:spcAft>
                          <a:spcPts val="0"/>
                        </a:spcAft>
                        <a:buClr>
                          <a:schemeClr val="dk1"/>
                        </a:buClr>
                        <a:buSzPts val="1800"/>
                        <a:buFont typeface="Times New Roman"/>
                        <a:buNone/>
                      </a:pPr>
                      <a:r>
                        <a:rPr b="1" lang="zh-TW" sz="1800">
                          <a:latin typeface="Times New Roman"/>
                          <a:ea typeface="Times New Roman"/>
                          <a:cs typeface="Times New Roman"/>
                          <a:sym typeface="Times New Roman"/>
                        </a:rPr>
                        <a:t>新政府</a:t>
                      </a:r>
                      <a:endParaRPr sz="1800">
                        <a:latin typeface="Times New Roman"/>
                        <a:ea typeface="Times New Roman"/>
                        <a:cs typeface="Times New Roman"/>
                        <a:sym typeface="Times New Roman"/>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BBB59"/>
                    </a:solidFill>
                  </a:tcPr>
                </a:tc>
              </a:tr>
              <a:tr h="146300">
                <a:tc vMerge="1"/>
                <a:tc>
                  <a:txBody>
                    <a:bodyPr>
                      <a:noAutofit/>
                    </a:bodyPr>
                    <a:lstStyle/>
                    <a:p>
                      <a:pPr indent="0" lvl="0" marL="0" marR="0" rtl="0" algn="ctr">
                        <a:lnSpc>
                          <a:spcPct val="100000"/>
                        </a:lnSpc>
                        <a:spcBef>
                          <a:spcPts val="0"/>
                        </a:spcBef>
                        <a:spcAft>
                          <a:spcPts val="0"/>
                        </a:spcAft>
                        <a:buClr>
                          <a:schemeClr val="dk1"/>
                        </a:buClr>
                        <a:buSzPts val="1800"/>
                        <a:buFont typeface="Times New Roman"/>
                        <a:buNone/>
                      </a:pPr>
                      <a:r>
                        <a:rPr b="1" lang="zh-TW" sz="1800">
                          <a:latin typeface="Times New Roman"/>
                          <a:ea typeface="Times New Roman"/>
                          <a:cs typeface="Times New Roman"/>
                          <a:sym typeface="Times New Roman"/>
                        </a:rPr>
                        <a:t>2015</a:t>
                      </a:r>
                      <a:endParaRPr b="1" sz="1800">
                        <a:latin typeface="Times New Roman"/>
                        <a:ea typeface="Times New Roman"/>
                        <a:cs typeface="Times New Roman"/>
                        <a:sym typeface="Times New Roman"/>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BBB59"/>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2025</a:t>
                      </a:r>
                      <a:endParaRPr b="1" sz="1800">
                        <a:latin typeface="Times New Roman"/>
                        <a:ea typeface="Times New Roman"/>
                        <a:cs typeface="Times New Roman"/>
                        <a:sym typeface="Times New Roman"/>
                      </a:endParaRPr>
                    </a:p>
                  </a:txBody>
                  <a:tcPr marT="45725" marB="45725" marR="91450" marL="91450" anchor="ctr">
                    <a:lnL cap="flat" cmpd="sng" w="12700">
                      <a:solidFill>
                        <a:srgbClr val="000000"/>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BBB59"/>
                    </a:solidFill>
                  </a:tcPr>
                </a:tc>
                <a:tc>
                  <a:txBody>
                    <a:bodyPr>
                      <a:noAutofit/>
                    </a:bodyPr>
                    <a:lstStyle/>
                    <a:p>
                      <a:pPr indent="0" lvl="0" marL="0" marR="0" rtl="0" algn="ctr">
                        <a:lnSpc>
                          <a:spcPct val="100000"/>
                        </a:lnSpc>
                        <a:spcBef>
                          <a:spcPts val="0"/>
                        </a:spcBef>
                        <a:spcAft>
                          <a:spcPts val="0"/>
                        </a:spcAft>
                        <a:buClr>
                          <a:schemeClr val="dk1"/>
                        </a:buClr>
                        <a:buSzPts val="1800"/>
                        <a:buFont typeface="Times New Roman"/>
                        <a:buNone/>
                      </a:pPr>
                      <a:r>
                        <a:rPr b="1" lang="zh-TW" sz="1800">
                          <a:latin typeface="Times New Roman"/>
                          <a:ea typeface="Times New Roman"/>
                          <a:cs typeface="Times New Roman"/>
                          <a:sym typeface="Times New Roman"/>
                        </a:rPr>
                        <a:t>2030</a:t>
                      </a:r>
                      <a:endParaRPr b="1" sz="1800">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BBB59"/>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2025</a:t>
                      </a:r>
                      <a:endParaRPr b="1" sz="1800">
                        <a:solidFill>
                          <a:schemeClr val="dk1"/>
                        </a:solidFill>
                        <a:latin typeface="Times New Roman"/>
                        <a:ea typeface="Times New Roman"/>
                        <a:cs typeface="Times New Roman"/>
                        <a:sym typeface="Times New Roman"/>
                      </a:endParaRPr>
                    </a:p>
                  </a:txBody>
                  <a:tcPr marT="45725" marB="45725" marR="91450" marL="91450" anchor="ctr">
                    <a:lnL cap="flat" cmpd="sng" w="12700">
                      <a:solidFill>
                        <a:srgbClr val="000000"/>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BBB59"/>
                    </a:solidFill>
                  </a:tcPr>
                </a:tc>
                <a:tc>
                  <a:txBody>
                    <a:bodyPr>
                      <a:noAutofit/>
                    </a:bodyPr>
                    <a:lstStyle/>
                    <a:p>
                      <a:pPr indent="0" lvl="0" marL="0" marR="0" rtl="0" algn="ctr">
                        <a:lnSpc>
                          <a:spcPct val="100000"/>
                        </a:lnSpc>
                        <a:spcBef>
                          <a:spcPts val="0"/>
                        </a:spcBef>
                        <a:spcAft>
                          <a:spcPts val="0"/>
                        </a:spcAft>
                        <a:buClr>
                          <a:schemeClr val="dk1"/>
                        </a:buClr>
                        <a:buSzPts val="1800"/>
                        <a:buFont typeface="Times New Roman"/>
                        <a:buNone/>
                      </a:pPr>
                      <a:r>
                        <a:rPr b="1" lang="zh-TW" sz="1800">
                          <a:latin typeface="Times New Roman"/>
                          <a:ea typeface="Times New Roman"/>
                          <a:cs typeface="Times New Roman"/>
                          <a:sym typeface="Times New Roman"/>
                        </a:rPr>
                        <a:t>2030</a:t>
                      </a:r>
                      <a:endParaRPr b="1" sz="1800">
                        <a:solidFill>
                          <a:schemeClr val="dk1"/>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BBB59"/>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2015</a:t>
                      </a:r>
                      <a:endParaRPr b="1" sz="1800">
                        <a:latin typeface="Times New Roman"/>
                        <a:ea typeface="Times New Roman"/>
                        <a:cs typeface="Times New Roman"/>
                        <a:sym typeface="Times New Roman"/>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BBB59"/>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2025</a:t>
                      </a:r>
                      <a:endParaRPr b="1" sz="1800">
                        <a:latin typeface="Times New Roman"/>
                        <a:ea typeface="Times New Roman"/>
                        <a:cs typeface="Times New Roman"/>
                        <a:sym typeface="Times New Roman"/>
                      </a:endParaRPr>
                    </a:p>
                  </a:txBody>
                  <a:tcPr marT="45725" marB="45725" marR="91450" marL="91450" anchor="ctr">
                    <a:lnL cap="flat" cmpd="sng" w="12700">
                      <a:solidFill>
                        <a:srgbClr val="000000"/>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BBB59"/>
                    </a:solidFill>
                  </a:tcPr>
                </a:tc>
                <a:tc>
                  <a:txBody>
                    <a:bodyPr>
                      <a:noAutofit/>
                    </a:bodyPr>
                    <a:lstStyle/>
                    <a:p>
                      <a:pPr indent="0" lvl="0" marL="0" marR="0" rtl="0" algn="ctr">
                        <a:lnSpc>
                          <a:spcPct val="100000"/>
                        </a:lnSpc>
                        <a:spcBef>
                          <a:spcPts val="0"/>
                        </a:spcBef>
                        <a:spcAft>
                          <a:spcPts val="0"/>
                        </a:spcAft>
                        <a:buClr>
                          <a:schemeClr val="dk1"/>
                        </a:buClr>
                        <a:buSzPts val="1800"/>
                        <a:buFont typeface="Times New Roman"/>
                        <a:buNone/>
                      </a:pPr>
                      <a:r>
                        <a:rPr b="1" lang="zh-TW" sz="1800">
                          <a:solidFill>
                            <a:schemeClr val="dk1"/>
                          </a:solidFill>
                          <a:latin typeface="Times New Roman"/>
                          <a:ea typeface="Times New Roman"/>
                          <a:cs typeface="Times New Roman"/>
                          <a:sym typeface="Times New Roman"/>
                        </a:rPr>
                        <a:t>2030</a:t>
                      </a:r>
                      <a:endParaRPr b="1" sz="1800">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BBB59"/>
                    </a:solidFill>
                  </a:tcPr>
                </a:tc>
                <a:tc>
                  <a:txBody>
                    <a:bodyPr>
                      <a:noAutofit/>
                    </a:bodyPr>
                    <a:lstStyle/>
                    <a:p>
                      <a:pPr indent="0" lvl="0" marL="0" marR="0" rtl="0" algn="ctr">
                        <a:lnSpc>
                          <a:spcPct val="100000"/>
                        </a:lnSpc>
                        <a:spcBef>
                          <a:spcPts val="0"/>
                        </a:spcBef>
                        <a:spcAft>
                          <a:spcPts val="0"/>
                        </a:spcAft>
                        <a:buClr>
                          <a:schemeClr val="dk1"/>
                        </a:buClr>
                        <a:buSzPts val="1800"/>
                        <a:buFont typeface="Times New Roman"/>
                        <a:buNone/>
                      </a:pPr>
                      <a:r>
                        <a:rPr b="1" lang="zh-TW" sz="1800">
                          <a:latin typeface="Times New Roman"/>
                          <a:ea typeface="Times New Roman"/>
                          <a:cs typeface="Times New Roman"/>
                          <a:sym typeface="Times New Roman"/>
                        </a:rPr>
                        <a:t>2025</a:t>
                      </a:r>
                      <a:endParaRPr b="1" sz="1800">
                        <a:latin typeface="Times New Roman"/>
                        <a:ea typeface="Times New Roman"/>
                        <a:cs typeface="Times New Roman"/>
                        <a:sym typeface="Times New Roman"/>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BBB59"/>
                    </a:solidFill>
                  </a:tcPr>
                </a:tc>
              </a:tr>
              <a:tr h="352425">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太陽光電</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F1DD"/>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842</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F1DD"/>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6,200</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F1DD"/>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8,700</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F1DD"/>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20,000</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F1DD"/>
                    </a:solidFill>
                  </a:tcPr>
                </a:tc>
                <a:tc>
                  <a:txBody>
                    <a:bodyPr>
                      <a:noAutofit/>
                    </a:bodyPr>
                    <a:lstStyle/>
                    <a:p>
                      <a:pPr indent="0" lvl="0" marL="0" marR="0" rtl="0" algn="ctr">
                        <a:spcBef>
                          <a:spcPts val="0"/>
                        </a:spcBef>
                        <a:spcAft>
                          <a:spcPts val="0"/>
                        </a:spcAft>
                        <a:buNone/>
                      </a:pPr>
                      <a:r>
                        <a:rPr b="1" lang="zh-TW" sz="1800">
                          <a:solidFill>
                            <a:schemeClr val="dk1"/>
                          </a:solidFill>
                          <a:latin typeface="Times New Roman"/>
                          <a:ea typeface="Times New Roman"/>
                          <a:cs typeface="Times New Roman"/>
                          <a:sym typeface="Times New Roman"/>
                        </a:rPr>
                        <a:t>-</a:t>
                      </a:r>
                      <a:endParaRPr b="1" sz="1800">
                        <a:solidFill>
                          <a:schemeClr val="dk1"/>
                        </a:solidFill>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F1DD"/>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9</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F1DD"/>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78</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F1DD"/>
                    </a:solidFill>
                  </a:tcPr>
                </a:tc>
                <a:tc>
                  <a:txBody>
                    <a:bodyPr>
                      <a:noAutofit/>
                    </a:bodyPr>
                    <a:lstStyle/>
                    <a:p>
                      <a:pPr indent="0" lvl="0" marL="0" marR="0" rtl="0" algn="ctr">
                        <a:spcBef>
                          <a:spcPts val="0"/>
                        </a:spcBef>
                        <a:spcAft>
                          <a:spcPts val="0"/>
                        </a:spcAft>
                        <a:buNone/>
                      </a:pPr>
                      <a:r>
                        <a:rPr b="1" lang="zh-TW" sz="1800">
                          <a:solidFill>
                            <a:schemeClr val="dk1"/>
                          </a:solidFill>
                          <a:latin typeface="Times New Roman"/>
                          <a:ea typeface="Times New Roman"/>
                          <a:cs typeface="Times New Roman"/>
                          <a:sym typeface="Times New Roman"/>
                        </a:rPr>
                        <a:t>109</a:t>
                      </a:r>
                      <a:endParaRPr b="1" sz="1800">
                        <a:solidFill>
                          <a:schemeClr val="dk1"/>
                        </a:solidFill>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F1DD"/>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250</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F1DD"/>
                    </a:solidFill>
                  </a:tcPr>
                </a:tc>
              </a:tr>
              <a:tr h="352425">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風力發電</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647</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3,200</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5,200</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4,000</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noAutofit/>
                    </a:bodyPr>
                    <a:lstStyle/>
                    <a:p>
                      <a:pPr indent="0" lvl="0" marL="0" marR="0" rtl="0" algn="ctr">
                        <a:spcBef>
                          <a:spcPts val="0"/>
                        </a:spcBef>
                        <a:spcAft>
                          <a:spcPts val="0"/>
                        </a:spcAft>
                        <a:buNone/>
                      </a:pPr>
                      <a:r>
                        <a:rPr b="1" lang="zh-TW" sz="1800">
                          <a:solidFill>
                            <a:schemeClr val="dk1"/>
                          </a:solidFill>
                          <a:latin typeface="Times New Roman"/>
                          <a:ea typeface="Times New Roman"/>
                          <a:cs typeface="Times New Roman"/>
                          <a:sym typeface="Times New Roman"/>
                        </a:rPr>
                        <a:t>11,200</a:t>
                      </a:r>
                      <a:endParaRPr b="1" sz="1800">
                        <a:solidFill>
                          <a:schemeClr val="dk1"/>
                        </a:solidFill>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15</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97</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noAutofit/>
                    </a:bodyPr>
                    <a:lstStyle/>
                    <a:p>
                      <a:pPr indent="0" lvl="0" marL="0" marR="0" rtl="0" algn="ctr">
                        <a:spcBef>
                          <a:spcPts val="0"/>
                        </a:spcBef>
                        <a:spcAft>
                          <a:spcPts val="0"/>
                        </a:spcAft>
                        <a:buNone/>
                      </a:pPr>
                      <a:r>
                        <a:rPr b="1" lang="zh-TW" sz="1800">
                          <a:solidFill>
                            <a:schemeClr val="dk1"/>
                          </a:solidFill>
                          <a:latin typeface="Times New Roman"/>
                          <a:ea typeface="Times New Roman"/>
                          <a:cs typeface="Times New Roman"/>
                          <a:sym typeface="Times New Roman"/>
                        </a:rPr>
                        <a:t>165</a:t>
                      </a:r>
                      <a:endParaRPr b="1" sz="1800">
                        <a:solidFill>
                          <a:schemeClr val="dk1"/>
                        </a:solidFill>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125</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r>
              <a:tr h="352425">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水力</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F1DD"/>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2,089</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F1DD"/>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2,150</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F1DD"/>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2,200</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F1DD"/>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F1DD"/>
                    </a:solidFill>
                  </a:tcPr>
                </a:tc>
                <a:tc>
                  <a:txBody>
                    <a:bodyPr>
                      <a:noAutofit/>
                    </a:bodyPr>
                    <a:lstStyle/>
                    <a:p>
                      <a:pPr indent="0" lvl="0" marL="0" marR="0" rtl="0" algn="ctr">
                        <a:spcBef>
                          <a:spcPts val="0"/>
                        </a:spcBef>
                        <a:spcAft>
                          <a:spcPts val="0"/>
                        </a:spcAft>
                        <a:buNone/>
                      </a:pPr>
                      <a:r>
                        <a:rPr b="1" lang="zh-TW" sz="1800">
                          <a:solidFill>
                            <a:schemeClr val="dk1"/>
                          </a:solidFill>
                          <a:latin typeface="Times New Roman"/>
                          <a:ea typeface="Times New Roman"/>
                          <a:cs typeface="Times New Roman"/>
                          <a:sym typeface="Times New Roman"/>
                        </a:rPr>
                        <a:t>-</a:t>
                      </a:r>
                      <a:endParaRPr b="1" sz="1800">
                        <a:solidFill>
                          <a:schemeClr val="dk1"/>
                        </a:solidFill>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F1DD"/>
                    </a:solidFill>
                  </a:tcPr>
                </a:tc>
                <a:tc>
                  <a:txBody>
                    <a:bodyPr>
                      <a:noAutofit/>
                    </a:bodyPr>
                    <a:lstStyle/>
                    <a:p>
                      <a:pPr indent="0" lvl="0" marL="0" marR="0" rtl="0" algn="ctr">
                        <a:lnSpc>
                          <a:spcPct val="100000"/>
                        </a:lnSpc>
                        <a:spcBef>
                          <a:spcPts val="0"/>
                        </a:spcBef>
                        <a:spcAft>
                          <a:spcPts val="0"/>
                        </a:spcAft>
                        <a:buClr>
                          <a:schemeClr val="dk1"/>
                        </a:buClr>
                        <a:buSzPts val="1800"/>
                        <a:buFont typeface="Times New Roman"/>
                        <a:buNone/>
                      </a:pPr>
                      <a:r>
                        <a:rPr b="1" lang="zh-TW" sz="1800">
                          <a:latin typeface="Times New Roman"/>
                          <a:ea typeface="Times New Roman"/>
                          <a:cs typeface="Times New Roman"/>
                          <a:sym typeface="Times New Roman"/>
                        </a:rPr>
                        <a:t>45</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F1DD"/>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48</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F1DD"/>
                    </a:solidFill>
                  </a:tcPr>
                </a:tc>
                <a:tc>
                  <a:txBody>
                    <a:bodyPr>
                      <a:noAutofit/>
                    </a:bodyPr>
                    <a:lstStyle/>
                    <a:p>
                      <a:pPr indent="0" lvl="0" marL="0" marR="0" rtl="0" algn="ctr">
                        <a:spcBef>
                          <a:spcPts val="0"/>
                        </a:spcBef>
                        <a:spcAft>
                          <a:spcPts val="0"/>
                        </a:spcAft>
                        <a:buNone/>
                      </a:pPr>
                      <a:r>
                        <a:rPr b="1" lang="zh-TW" sz="1800">
                          <a:solidFill>
                            <a:schemeClr val="dk1"/>
                          </a:solidFill>
                          <a:latin typeface="Times New Roman"/>
                          <a:ea typeface="Times New Roman"/>
                          <a:cs typeface="Times New Roman"/>
                          <a:sym typeface="Times New Roman"/>
                        </a:rPr>
                        <a:t>49</a:t>
                      </a:r>
                      <a:endParaRPr b="1" sz="1800">
                        <a:solidFill>
                          <a:schemeClr val="dk1"/>
                        </a:solidFill>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F1DD"/>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F1DD"/>
                    </a:solidFill>
                  </a:tcPr>
                </a:tc>
              </a:tr>
              <a:tr h="352425">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地熱能</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0</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150</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200</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rowSpan="4">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3,000</a:t>
                      </a:r>
                      <a:endParaRPr b="1" sz="1800">
                        <a:latin typeface="Times New Roman"/>
                        <a:ea typeface="Times New Roman"/>
                        <a:cs typeface="Times New Roman"/>
                        <a:sym typeface="Times New Roman"/>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solidFill>
                      <a:srgbClr val="D6E3BC"/>
                    </a:solidFill>
                  </a:tcPr>
                </a:tc>
                <a:tc rowSpan="4">
                  <a:txBody>
                    <a:bodyPr>
                      <a:noAutofit/>
                    </a:bodyPr>
                    <a:lstStyle/>
                    <a:p>
                      <a:pPr indent="0" lvl="0" marL="0" marR="0" rtl="0" algn="ctr">
                        <a:spcBef>
                          <a:spcPts val="0"/>
                        </a:spcBef>
                        <a:spcAft>
                          <a:spcPts val="0"/>
                        </a:spcAft>
                        <a:buNone/>
                      </a:pPr>
                      <a:r>
                        <a:rPr b="1" lang="zh-TW" sz="1800">
                          <a:solidFill>
                            <a:schemeClr val="dk1"/>
                          </a:solidFill>
                          <a:latin typeface="Times New Roman"/>
                          <a:ea typeface="Times New Roman"/>
                          <a:cs typeface="Times New Roman"/>
                          <a:sym typeface="Times New Roman"/>
                        </a:rPr>
                        <a:t>-</a:t>
                      </a:r>
                      <a:endParaRPr b="1" sz="1800">
                        <a:solidFill>
                          <a:schemeClr val="dk1"/>
                        </a:solidFill>
                        <a:latin typeface="Times New Roman"/>
                        <a:ea typeface="Times New Roman"/>
                        <a:cs typeface="Times New Roman"/>
                        <a:sym typeface="Times New Roman"/>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noAutofit/>
                    </a:bodyPr>
                    <a:lstStyle/>
                    <a:p>
                      <a:pPr indent="0" lvl="0" marL="0" marR="0" rtl="0" algn="ctr">
                        <a:spcBef>
                          <a:spcPts val="0"/>
                        </a:spcBef>
                        <a:spcAft>
                          <a:spcPts val="0"/>
                        </a:spcAft>
                        <a:buNone/>
                      </a:pPr>
                      <a:r>
                        <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10</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noAutofit/>
                    </a:bodyPr>
                    <a:lstStyle/>
                    <a:p>
                      <a:pPr indent="0" lvl="0" marL="0" marR="0" rtl="0" algn="ctr">
                        <a:spcBef>
                          <a:spcPts val="0"/>
                        </a:spcBef>
                        <a:spcAft>
                          <a:spcPts val="0"/>
                        </a:spcAft>
                        <a:buNone/>
                      </a:pPr>
                      <a:r>
                        <a:rPr b="1" lang="zh-TW" sz="1800">
                          <a:solidFill>
                            <a:schemeClr val="dk1"/>
                          </a:solidFill>
                          <a:latin typeface="Times New Roman"/>
                          <a:ea typeface="Times New Roman"/>
                          <a:cs typeface="Times New Roman"/>
                          <a:sym typeface="Times New Roman"/>
                        </a:rPr>
                        <a:t>13</a:t>
                      </a:r>
                      <a:endParaRPr b="1" sz="1800">
                        <a:solidFill>
                          <a:schemeClr val="dk1"/>
                        </a:solidFill>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rowSpan="4">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157</a:t>
                      </a:r>
                      <a:endParaRPr b="1" sz="1800">
                        <a:latin typeface="Times New Roman"/>
                        <a:ea typeface="Times New Roman"/>
                        <a:cs typeface="Times New Roman"/>
                        <a:sym typeface="Times New Roman"/>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r>
              <a:tr h="352425">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生質能</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740</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813</a:t>
                      </a:r>
                      <a:endParaRPr b="1" sz="1800">
                        <a:latin typeface="Times New Roman"/>
                        <a:ea typeface="Times New Roman"/>
                        <a:cs typeface="Times New Roman"/>
                        <a:sym typeface="Times New Roman"/>
                      </a:endParaRPr>
                    </a:p>
                  </a:txBody>
                  <a:tcPr marT="45725" marB="45725" marR="91450" marL="91450">
                    <a:lnT cap="flat" cmpd="sng" w="12700">
                      <a:solidFill>
                        <a:srgbClr val="000000"/>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950</a:t>
                      </a:r>
                      <a:endParaRPr b="1" sz="1800">
                        <a:latin typeface="Times New Roman"/>
                        <a:ea typeface="Times New Roman"/>
                        <a:cs typeface="Times New Roman"/>
                        <a:sym typeface="Times New Roman"/>
                      </a:endParaRPr>
                    </a:p>
                  </a:txBody>
                  <a:tcPr marT="45725" marB="45725" marR="91450" marL="91450">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vMerge="1"/>
                <a:tc vMerge="1"/>
                <a:tc>
                  <a:txBody>
                    <a:bodyPr>
                      <a:noAutofit/>
                    </a:bodyPr>
                    <a:lstStyle/>
                    <a:p>
                      <a:pPr indent="0" lvl="0" marL="0" marR="0" rtl="0" algn="ctr">
                        <a:lnSpc>
                          <a:spcPct val="100000"/>
                        </a:lnSpc>
                        <a:spcBef>
                          <a:spcPts val="0"/>
                        </a:spcBef>
                        <a:spcAft>
                          <a:spcPts val="0"/>
                        </a:spcAft>
                        <a:buClr>
                          <a:schemeClr val="dk1"/>
                        </a:buClr>
                        <a:buSzPts val="1800"/>
                        <a:buFont typeface="Times New Roman"/>
                        <a:buNone/>
                      </a:pPr>
                      <a:r>
                        <a:rPr b="1" lang="zh-TW" sz="1800">
                          <a:latin typeface="Times New Roman"/>
                          <a:ea typeface="Times New Roman"/>
                          <a:cs typeface="Times New Roman"/>
                          <a:sym typeface="Times New Roman"/>
                        </a:rPr>
                        <a:t>36</a:t>
                      </a:r>
                      <a:endParaRPr b="1" sz="1800">
                        <a:latin typeface="Times New Roman"/>
                        <a:ea typeface="Times New Roman"/>
                        <a:cs typeface="Times New Roman"/>
                        <a:sym typeface="Times New Roman"/>
                      </a:endParaRPr>
                    </a:p>
                  </a:txBody>
                  <a:tcPr marT="45725" marB="45725" marR="91450" marL="91450">
                    <a:lnT cap="flat" cmpd="sng" w="12700">
                      <a:solidFill>
                        <a:srgbClr val="000000"/>
                      </a:solidFill>
                      <a:prstDash val="solid"/>
                      <a:round/>
                      <a:headEnd len="sm" w="sm" type="none"/>
                      <a:tailEnd len="sm" w="sm" type="none"/>
                    </a:lnT>
                    <a:solidFill>
                      <a:schemeClr val="lt1"/>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59</a:t>
                      </a:r>
                      <a:endParaRPr b="1" sz="1800">
                        <a:latin typeface="Times New Roman"/>
                        <a:ea typeface="Times New Roman"/>
                        <a:cs typeface="Times New Roman"/>
                        <a:sym typeface="Times New Roman"/>
                      </a:endParaRPr>
                    </a:p>
                  </a:txBody>
                  <a:tcPr marT="45725" marB="45725" marR="91450" marL="91450">
                    <a:lnT cap="flat" cmpd="sng" w="12700">
                      <a:solidFill>
                        <a:srgbClr val="000000"/>
                      </a:solidFill>
                      <a:prstDash val="solid"/>
                      <a:round/>
                      <a:headEnd len="sm" w="sm" type="none"/>
                      <a:tailEnd len="sm" w="sm" type="none"/>
                    </a:lnT>
                    <a:solidFill>
                      <a:schemeClr val="lt1"/>
                    </a:solidFill>
                  </a:tcPr>
                </a:tc>
                <a:tc>
                  <a:txBody>
                    <a:bodyPr>
                      <a:noAutofit/>
                    </a:bodyPr>
                    <a:lstStyle/>
                    <a:p>
                      <a:pPr indent="0" lvl="0" marL="0" marR="0" rtl="0" algn="ctr">
                        <a:spcBef>
                          <a:spcPts val="0"/>
                        </a:spcBef>
                        <a:spcAft>
                          <a:spcPts val="0"/>
                        </a:spcAft>
                        <a:buNone/>
                      </a:pPr>
                      <a:r>
                        <a:rPr b="1" lang="zh-TW" sz="1800">
                          <a:solidFill>
                            <a:schemeClr val="dk1"/>
                          </a:solidFill>
                          <a:latin typeface="Times New Roman"/>
                          <a:ea typeface="Times New Roman"/>
                          <a:cs typeface="Times New Roman"/>
                          <a:sym typeface="Times New Roman"/>
                        </a:rPr>
                        <a:t>69</a:t>
                      </a:r>
                      <a:endParaRPr b="1" sz="1800">
                        <a:solidFill>
                          <a:schemeClr val="dk1"/>
                        </a:solidFill>
                        <a:latin typeface="Times New Roman"/>
                        <a:ea typeface="Times New Roman"/>
                        <a:cs typeface="Times New Roman"/>
                        <a:sym typeface="Times New Roman"/>
                      </a:endParaRPr>
                    </a:p>
                  </a:txBody>
                  <a:tcPr marT="45725" marB="45725" marR="91450" marL="91450">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vMerge="1"/>
              </a:tr>
              <a:tr h="352425">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氫能</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a:t>
                      </a:r>
                      <a:endParaRPr b="1" sz="1800">
                        <a:latin typeface="Times New Roman"/>
                        <a:ea typeface="Times New Roman"/>
                        <a:cs typeface="Times New Roman"/>
                        <a:sym typeface="Times New Roman"/>
                      </a:endParaRPr>
                    </a:p>
                  </a:txBody>
                  <a:tcPr marT="45725" marB="45725" marR="91450" marL="91450">
                    <a:lnT cap="flat" cmpd="sng" w="12700">
                      <a:solidFill>
                        <a:schemeClr val="dk1"/>
                      </a:solidFill>
                      <a:prstDash val="solid"/>
                      <a:round/>
                      <a:headEnd len="sm" w="sm" type="none"/>
                      <a:tailEnd len="sm" w="sm" type="none"/>
                    </a:lnT>
                    <a:solidFill>
                      <a:schemeClr val="lt1"/>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a:t>
                      </a:r>
                      <a:endParaRPr b="1" sz="1800">
                        <a:latin typeface="Times New Roman"/>
                        <a:ea typeface="Times New Roman"/>
                        <a:cs typeface="Times New Roman"/>
                        <a:sym typeface="Times New Roman"/>
                      </a:endParaRPr>
                    </a:p>
                  </a:txBody>
                  <a:tcPr marT="45725" marB="45725" marR="91450" marL="91450">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vMerge="1"/>
                <a:tc vMerge="1"/>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a:t>
                      </a:r>
                      <a:endParaRPr b="1" sz="1800">
                        <a:latin typeface="Times New Roman"/>
                        <a:ea typeface="Times New Roman"/>
                        <a:cs typeface="Times New Roman"/>
                        <a:sym typeface="Times New Roman"/>
                      </a:endParaRPr>
                    </a:p>
                  </a:txBody>
                  <a:tcPr marT="45725" marB="45725" marR="91450" marL="91450">
                    <a:solidFill>
                      <a:schemeClr val="lt1"/>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a:t>
                      </a:r>
                      <a:endParaRPr b="1" sz="1800">
                        <a:latin typeface="Times New Roman"/>
                        <a:ea typeface="Times New Roman"/>
                        <a:cs typeface="Times New Roman"/>
                        <a:sym typeface="Times New Roman"/>
                      </a:endParaRPr>
                    </a:p>
                  </a:txBody>
                  <a:tcPr marT="45725" marB="45725" marR="91450" marL="91450">
                    <a:solidFill>
                      <a:schemeClr val="lt1"/>
                    </a:solidFill>
                  </a:tcPr>
                </a:tc>
                <a:tc>
                  <a:txBody>
                    <a:bodyPr>
                      <a:noAutofit/>
                    </a:bodyPr>
                    <a:lstStyle/>
                    <a:p>
                      <a:pPr indent="0" lvl="0" marL="0" marR="0" rtl="0" algn="ctr">
                        <a:spcBef>
                          <a:spcPts val="0"/>
                        </a:spcBef>
                        <a:spcAft>
                          <a:spcPts val="0"/>
                        </a:spcAft>
                        <a:buNone/>
                      </a:pPr>
                      <a:r>
                        <a:rPr b="1" lang="zh-TW" sz="1800">
                          <a:solidFill>
                            <a:schemeClr val="dk1"/>
                          </a:solidFill>
                          <a:latin typeface="Times New Roman"/>
                          <a:ea typeface="Times New Roman"/>
                          <a:cs typeface="Times New Roman"/>
                          <a:sym typeface="Times New Roman"/>
                        </a:rPr>
                        <a:t>-</a:t>
                      </a:r>
                      <a:endParaRPr b="1" sz="1800">
                        <a:solidFill>
                          <a:schemeClr val="dk1"/>
                        </a:solidFill>
                        <a:latin typeface="Times New Roman"/>
                        <a:ea typeface="Times New Roman"/>
                        <a:cs typeface="Times New Roman"/>
                        <a:sym typeface="Times New Roman"/>
                      </a:endParaRPr>
                    </a:p>
                  </a:txBody>
                  <a:tcPr marT="45725" marB="45725" marR="91450" marL="91450">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vMerge="1"/>
              </a:tr>
              <a:tr h="352425">
                <a:tc>
                  <a:txBody>
                    <a:bodyPr>
                      <a:noAutofit/>
                    </a:bodyPr>
                    <a:lstStyle/>
                    <a:p>
                      <a:pPr indent="0" lvl="0" marL="0" marR="0" rtl="0" algn="ctr">
                        <a:lnSpc>
                          <a:spcPct val="100000"/>
                        </a:lnSpc>
                        <a:spcBef>
                          <a:spcPts val="0"/>
                        </a:spcBef>
                        <a:spcAft>
                          <a:spcPts val="0"/>
                        </a:spcAft>
                        <a:buClr>
                          <a:schemeClr val="dk1"/>
                        </a:buClr>
                        <a:buSzPts val="1800"/>
                        <a:buFont typeface="Times New Roman"/>
                        <a:buNone/>
                      </a:pPr>
                      <a:r>
                        <a:rPr b="1" lang="zh-TW" sz="1800">
                          <a:latin typeface="Times New Roman"/>
                          <a:ea typeface="Times New Roman"/>
                          <a:cs typeface="Times New Roman"/>
                          <a:sym typeface="Times New Roman"/>
                        </a:rPr>
                        <a:t>海洋能</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a:t>
                      </a:r>
                      <a:endParaRPr b="1" sz="1800">
                        <a:latin typeface="Times New Roman"/>
                        <a:ea typeface="Times New Roman"/>
                        <a:cs typeface="Times New Roman"/>
                        <a:sym typeface="Times New Roman"/>
                      </a:endParaRPr>
                    </a:p>
                  </a:txBody>
                  <a:tcPr marT="45725" marB="45725" marR="91450" marL="91450">
                    <a:solidFill>
                      <a:schemeClr val="lt1"/>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a:t>
                      </a:r>
                      <a:endParaRPr b="1" sz="1800">
                        <a:latin typeface="Times New Roman"/>
                        <a:ea typeface="Times New Roman"/>
                        <a:cs typeface="Times New Roman"/>
                        <a:sym typeface="Times New Roman"/>
                      </a:endParaRPr>
                    </a:p>
                  </a:txBody>
                  <a:tcPr marT="45725" marB="45725" marR="91450" marL="91450">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vMerge="1"/>
                <a:tc vMerge="1"/>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a:t>
                      </a:r>
                      <a:endParaRPr b="1" sz="1800">
                        <a:latin typeface="Times New Roman"/>
                        <a:ea typeface="Times New Roman"/>
                        <a:cs typeface="Times New Roman"/>
                        <a:sym typeface="Times New Roman"/>
                      </a:endParaRPr>
                    </a:p>
                  </a:txBody>
                  <a:tcPr marT="45725" marB="45725" marR="91450" marL="91450">
                    <a:solidFill>
                      <a:schemeClr val="lt1"/>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a:t>
                      </a:r>
                      <a:endParaRPr b="1" sz="1800">
                        <a:latin typeface="Times New Roman"/>
                        <a:ea typeface="Times New Roman"/>
                        <a:cs typeface="Times New Roman"/>
                        <a:sym typeface="Times New Roman"/>
                      </a:endParaRPr>
                    </a:p>
                  </a:txBody>
                  <a:tcPr marT="45725" marB="45725" marR="91450" marL="91450">
                    <a:solidFill>
                      <a:schemeClr val="lt1"/>
                    </a:solidFill>
                  </a:tcPr>
                </a:tc>
                <a:tc>
                  <a:txBody>
                    <a:bodyPr>
                      <a:noAutofit/>
                    </a:bodyPr>
                    <a:lstStyle/>
                    <a:p>
                      <a:pPr indent="0" lvl="0" marL="0" marR="0" rtl="0" algn="ctr">
                        <a:spcBef>
                          <a:spcPts val="0"/>
                        </a:spcBef>
                        <a:spcAft>
                          <a:spcPts val="0"/>
                        </a:spcAft>
                        <a:buNone/>
                      </a:pPr>
                      <a:r>
                        <a:rPr b="1" lang="zh-TW" sz="1800">
                          <a:solidFill>
                            <a:schemeClr val="dk1"/>
                          </a:solidFill>
                          <a:latin typeface="Times New Roman"/>
                          <a:ea typeface="Times New Roman"/>
                          <a:cs typeface="Times New Roman"/>
                          <a:sym typeface="Times New Roman"/>
                        </a:rPr>
                        <a:t>-</a:t>
                      </a:r>
                      <a:endParaRPr b="1" sz="1800">
                        <a:solidFill>
                          <a:schemeClr val="dk1"/>
                        </a:solidFill>
                        <a:latin typeface="Times New Roman"/>
                        <a:ea typeface="Times New Roman"/>
                        <a:cs typeface="Times New Roman"/>
                        <a:sym typeface="Times New Roman"/>
                      </a:endParaRPr>
                    </a:p>
                  </a:txBody>
                  <a:tcPr marT="45725" marB="45725" marR="91450" marL="91450">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vMerge="1"/>
              </a:tr>
              <a:tr h="352425">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合計</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F1DD"/>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4,319</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F1DD"/>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12,513</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B cap="flat" cmpd="sng" w="12700">
                      <a:solidFill>
                        <a:srgbClr val="000000"/>
                      </a:solidFill>
                      <a:prstDash val="solid"/>
                      <a:round/>
                      <a:headEnd len="sm" w="sm" type="none"/>
                      <a:tailEnd len="sm" w="sm" type="none"/>
                    </a:lnB>
                    <a:solidFill>
                      <a:srgbClr val="EAF1DD"/>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17,250</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F1DD"/>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27,000</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B cap="flat" cmpd="sng" w="12700">
                      <a:solidFill>
                        <a:srgbClr val="000000"/>
                      </a:solidFill>
                      <a:prstDash val="solid"/>
                      <a:round/>
                      <a:headEnd len="sm" w="sm" type="none"/>
                      <a:tailEnd len="sm" w="sm" type="none"/>
                    </a:lnB>
                    <a:solidFill>
                      <a:srgbClr val="EAF1DD"/>
                    </a:solidFill>
                  </a:tcPr>
                </a:tc>
                <a:tc>
                  <a:txBody>
                    <a:bodyPr>
                      <a:noAutofit/>
                    </a:bodyPr>
                    <a:lstStyle/>
                    <a:p>
                      <a:pPr indent="0" lvl="0" marL="0" marR="0" rtl="0" algn="ctr">
                        <a:spcBef>
                          <a:spcPts val="0"/>
                        </a:spcBef>
                        <a:spcAft>
                          <a:spcPts val="0"/>
                        </a:spcAft>
                        <a:buNone/>
                      </a:pPr>
                      <a:r>
                        <a:rPr lang="zh-TW" sz="1800">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F1DD"/>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105</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B cap="flat" cmpd="sng" w="12700">
                      <a:solidFill>
                        <a:srgbClr val="000000"/>
                      </a:solidFill>
                      <a:prstDash val="solid"/>
                      <a:round/>
                      <a:headEnd len="sm" w="sm" type="none"/>
                      <a:tailEnd len="sm" w="sm" type="none"/>
                    </a:lnB>
                    <a:solidFill>
                      <a:srgbClr val="EAF1DD"/>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292</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B cap="flat" cmpd="sng" w="12700">
                      <a:solidFill>
                        <a:srgbClr val="000000"/>
                      </a:solidFill>
                      <a:prstDash val="solid"/>
                      <a:round/>
                      <a:headEnd len="sm" w="sm" type="none"/>
                      <a:tailEnd len="sm" w="sm" type="none"/>
                    </a:lnB>
                    <a:solidFill>
                      <a:srgbClr val="EAF1DD"/>
                    </a:solidFill>
                  </a:tcPr>
                </a:tc>
                <a:tc>
                  <a:txBody>
                    <a:bodyPr>
                      <a:noAutofit/>
                    </a:bodyPr>
                    <a:lstStyle/>
                    <a:p>
                      <a:pPr indent="0" lvl="0" marL="0" marR="0" rtl="0" algn="ctr">
                        <a:spcBef>
                          <a:spcPts val="0"/>
                        </a:spcBef>
                        <a:spcAft>
                          <a:spcPts val="0"/>
                        </a:spcAft>
                        <a:buNone/>
                      </a:pPr>
                      <a:r>
                        <a:rPr b="1" lang="zh-TW" sz="1800">
                          <a:solidFill>
                            <a:schemeClr val="dk1"/>
                          </a:solidFill>
                          <a:latin typeface="Times New Roman"/>
                          <a:ea typeface="Times New Roman"/>
                          <a:cs typeface="Times New Roman"/>
                          <a:sym typeface="Times New Roman"/>
                        </a:rPr>
                        <a:t>405</a:t>
                      </a:r>
                      <a:endParaRPr b="1" sz="1800">
                        <a:solidFill>
                          <a:schemeClr val="dk1"/>
                        </a:solidFill>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F1DD"/>
                    </a:solidFill>
                  </a:tcPr>
                </a:tc>
                <a:tc>
                  <a:txBody>
                    <a:bodyPr>
                      <a:noAutofit/>
                    </a:bodyPr>
                    <a:lstStyle/>
                    <a:p>
                      <a:pPr indent="0" lvl="0" marL="0" marR="0" rtl="0" algn="ctr">
                        <a:spcBef>
                          <a:spcPts val="0"/>
                        </a:spcBef>
                        <a:spcAft>
                          <a:spcPts val="0"/>
                        </a:spcAft>
                        <a:buNone/>
                      </a:pPr>
                      <a:r>
                        <a:rPr b="1" lang="zh-TW" sz="1800">
                          <a:latin typeface="Times New Roman"/>
                          <a:ea typeface="Times New Roman"/>
                          <a:cs typeface="Times New Roman"/>
                          <a:sym typeface="Times New Roman"/>
                        </a:rPr>
                        <a:t>532</a:t>
                      </a:r>
                      <a:endParaRPr b="1" sz="1800">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F1DD"/>
                    </a:solidFill>
                  </a:tcPr>
                </a:tc>
              </a:tr>
            </a:tbl>
          </a:graphicData>
        </a:graphic>
      </p:graphicFrame>
      <p:sp>
        <p:nvSpPr>
          <p:cNvPr id="471" name="Google Shape;471;p45"/>
          <p:cNvSpPr/>
          <p:nvPr/>
        </p:nvSpPr>
        <p:spPr>
          <a:xfrm>
            <a:off x="323529" y="836712"/>
            <a:ext cx="8640960" cy="1107996"/>
          </a:xfrm>
          <a:prstGeom prst="rect">
            <a:avLst/>
          </a:prstGeom>
          <a:noFill/>
          <a:ln>
            <a:noFill/>
          </a:ln>
        </p:spPr>
        <p:txBody>
          <a:bodyPr anchorCtr="0" anchor="t" bIns="45700" lIns="91425" spcFirstLastPara="1" rIns="91425" wrap="square" tIns="45700">
            <a:noAutofit/>
          </a:bodyPr>
          <a:lstStyle/>
          <a:p>
            <a:pPr indent="-342900" lvl="0" marL="342900" marR="0" rtl="0" algn="just">
              <a:spcBef>
                <a:spcPts val="0"/>
              </a:spcBef>
              <a:spcAft>
                <a:spcPts val="0"/>
              </a:spcAft>
              <a:buClr>
                <a:srgbClr val="000000"/>
              </a:buClr>
              <a:buSzPts val="2200"/>
              <a:buFont typeface="Noto Sans Symbols"/>
              <a:buChar char="■"/>
            </a:pPr>
            <a:r>
              <a:rPr b="1" lang="zh-TW" sz="2200">
                <a:solidFill>
                  <a:srgbClr val="000000"/>
                </a:solidFill>
                <a:latin typeface="Trebuchet MS"/>
                <a:ea typeface="Trebuchet MS"/>
                <a:cs typeface="Trebuchet MS"/>
                <a:sym typeface="Trebuchet MS"/>
              </a:rPr>
              <a:t>現今政府於2015年擴大2030年再生能源裝置容量目標達17,250MW；新政府所提方案為 2025 年創造 500 億度綠電之規劃，最遲2025年再生能源完全取代核電。</a:t>
            </a:r>
            <a:endParaRPr/>
          </a:p>
        </p:txBody>
      </p:sp>
      <p:sp>
        <p:nvSpPr>
          <p:cNvPr id="472" name="Google Shape;472;p45"/>
          <p:cNvSpPr/>
          <p:nvPr/>
        </p:nvSpPr>
        <p:spPr>
          <a:xfrm>
            <a:off x="323528" y="6095037"/>
            <a:ext cx="8280919" cy="646331"/>
          </a:xfrm>
          <a:prstGeom prst="rect">
            <a:avLst/>
          </a:prstGeom>
          <a:noFill/>
          <a:ln>
            <a:noFill/>
          </a:ln>
        </p:spPr>
        <p:txBody>
          <a:bodyPr anchorCtr="0" anchor="t" bIns="45700" lIns="91425" spcFirstLastPara="1" rIns="91425" wrap="square" tIns="45700">
            <a:noAutofit/>
          </a:bodyPr>
          <a:lstStyle/>
          <a:p>
            <a:pPr indent="-361950" lvl="0" marL="361950" marR="0" rtl="0" algn="l">
              <a:spcBef>
                <a:spcPts val="0"/>
              </a:spcBef>
              <a:spcAft>
                <a:spcPts val="0"/>
              </a:spcAft>
              <a:buNone/>
            </a:pPr>
            <a:r>
              <a:rPr b="0" i="0" lang="zh-TW" sz="1200" u="none" cap="none" strike="noStrike">
                <a:solidFill>
                  <a:srgbClr val="000000"/>
                </a:solidFill>
                <a:latin typeface="Trebuchet MS"/>
                <a:ea typeface="Trebuchet MS"/>
                <a:cs typeface="Trebuchet MS"/>
                <a:sym typeface="Trebuchet MS"/>
              </a:rPr>
              <a:t>註1：</a:t>
            </a:r>
            <a:r>
              <a:rPr lang="zh-TW" sz="1200">
                <a:solidFill>
                  <a:schemeClr val="dk1"/>
                </a:solidFill>
                <a:latin typeface="Trebuchet MS"/>
                <a:ea typeface="Trebuchet MS"/>
                <a:cs typeface="Trebuchet MS"/>
                <a:sym typeface="Trebuchet MS"/>
              </a:rPr>
              <a:t>新政府太陽光電版2025年發電量250億度，裝置容量達20GW，風力發電部分2025年發電量125億度，離岸風力2030年裝置容量達10GW，</a:t>
            </a:r>
            <a:r>
              <a:rPr lang="zh-TW" sz="1200">
                <a:solidFill>
                  <a:srgbClr val="000000"/>
                </a:solidFill>
                <a:latin typeface="Trebuchet MS"/>
                <a:ea typeface="Trebuchet MS"/>
                <a:cs typeface="Trebuchet MS"/>
                <a:sym typeface="Trebuchet MS"/>
              </a:rPr>
              <a:t>其他再生能源目標尚無規劃。</a:t>
            </a:r>
            <a:endParaRPr b="0" i="0" sz="12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200"/>
              <a:buFont typeface="Trebuchet MS"/>
              <a:buNone/>
            </a:pPr>
            <a:r>
              <a:rPr b="0" i="0" lang="zh-TW" sz="1200" u="none" cap="none" strike="noStrike">
                <a:solidFill>
                  <a:srgbClr val="000000"/>
                </a:solidFill>
                <a:latin typeface="Trebuchet MS"/>
                <a:ea typeface="Trebuchet MS"/>
                <a:cs typeface="Trebuchet MS"/>
                <a:sym typeface="Trebuchet MS"/>
              </a:rPr>
              <a:t>註2：新政府資料來源：</a:t>
            </a:r>
            <a:r>
              <a:rPr b="0" i="0" lang="zh-TW" sz="1200" u="sng" cap="none" strike="noStrike">
                <a:solidFill>
                  <a:srgbClr val="000000"/>
                </a:solidFill>
                <a:latin typeface="Trebuchet MS"/>
                <a:ea typeface="Trebuchet MS"/>
                <a:cs typeface="Trebuchet MS"/>
                <a:sym typeface="Trebuchet MS"/>
              </a:rPr>
              <a:t>http://news.ltn.com.tw/news/focus/paper/975438</a:t>
            </a:r>
            <a:r>
              <a:rPr b="0" i="0" lang="zh-TW" sz="1200" u="none" cap="none" strike="noStrike">
                <a:solidFill>
                  <a:srgbClr val="000000"/>
                </a:solidFill>
                <a:latin typeface="Trebuchet MS"/>
                <a:ea typeface="Trebuchet MS"/>
                <a:cs typeface="Trebuchet MS"/>
                <a:sym typeface="Trebuchet MS"/>
              </a:rPr>
              <a:t> (資料時間為 </a:t>
            </a:r>
            <a:r>
              <a:rPr lang="zh-TW" sz="1200">
                <a:solidFill>
                  <a:srgbClr val="000000"/>
                </a:solidFill>
                <a:latin typeface="Trebuchet MS"/>
                <a:ea typeface="Trebuchet MS"/>
                <a:cs typeface="Trebuchet MS"/>
                <a:sym typeface="Trebuchet MS"/>
              </a:rPr>
              <a:t>2016</a:t>
            </a:r>
            <a:r>
              <a:rPr b="0" i="0" lang="zh-TW" sz="1200" u="none" cap="none" strike="noStrike">
                <a:solidFill>
                  <a:srgbClr val="000000"/>
                </a:solidFill>
                <a:latin typeface="Trebuchet MS"/>
                <a:ea typeface="Trebuchet MS"/>
                <a:cs typeface="Trebuchet MS"/>
                <a:sym typeface="Trebuchet MS"/>
              </a:rPr>
              <a:t>/4/3) </a:t>
            </a:r>
            <a:endParaRPr b="0" i="0" sz="1200" u="none" cap="none" strike="noStrike">
              <a:solidFill>
                <a:srgbClr val="000000"/>
              </a:solidFill>
              <a:latin typeface="Trebuchet MS"/>
              <a:ea typeface="Trebuchet MS"/>
              <a:cs typeface="Trebuchet MS"/>
              <a:sym typeface="Trebuchet MS"/>
            </a:endParaRPr>
          </a:p>
        </p:txBody>
      </p:sp>
      <p:sp>
        <p:nvSpPr>
          <p:cNvPr id="473" name="Google Shape;473;p45"/>
          <p:cNvSpPr/>
          <p:nvPr/>
        </p:nvSpPr>
        <p:spPr>
          <a:xfrm>
            <a:off x="2123728" y="3068960"/>
            <a:ext cx="936104" cy="2952328"/>
          </a:xfrm>
          <a:prstGeom prst="rect">
            <a:avLst/>
          </a:prstGeom>
          <a:noFill/>
          <a:ln cap="flat" cmpd="sng" w="38100">
            <a:solidFill>
              <a:srgbClr val="FF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Trebuchet MS"/>
              <a:ea typeface="Trebuchet MS"/>
              <a:cs typeface="Trebuchet MS"/>
              <a:sym typeface="Trebuchet MS"/>
            </a:endParaRPr>
          </a:p>
        </p:txBody>
      </p:sp>
      <p:sp>
        <p:nvSpPr>
          <p:cNvPr id="474" name="Google Shape;474;p45"/>
          <p:cNvSpPr/>
          <p:nvPr/>
        </p:nvSpPr>
        <p:spPr>
          <a:xfrm>
            <a:off x="6372200" y="3068959"/>
            <a:ext cx="864096" cy="2952329"/>
          </a:xfrm>
          <a:prstGeom prst="rect">
            <a:avLst/>
          </a:prstGeom>
          <a:noFill/>
          <a:ln cap="flat" cmpd="sng" w="38100">
            <a:solidFill>
              <a:srgbClr val="FF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Trebuchet MS"/>
              <a:ea typeface="Trebuchet MS"/>
              <a:cs typeface="Trebuchet MS"/>
              <a:sym typeface="Trebuchet MS"/>
            </a:endParaRPr>
          </a:p>
        </p:txBody>
      </p:sp>
      <p:sp>
        <p:nvSpPr>
          <p:cNvPr id="475" name="Google Shape;475;p45"/>
          <p:cNvSpPr/>
          <p:nvPr/>
        </p:nvSpPr>
        <p:spPr>
          <a:xfrm>
            <a:off x="3851920" y="3068959"/>
            <a:ext cx="792089" cy="2952329"/>
          </a:xfrm>
          <a:prstGeom prst="rect">
            <a:avLst/>
          </a:prstGeom>
          <a:noFill/>
          <a:ln cap="flat" cmpd="sng" w="38100">
            <a:solidFill>
              <a:srgbClr val="3333CC"/>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Trebuchet MS"/>
              <a:ea typeface="Trebuchet MS"/>
              <a:cs typeface="Trebuchet MS"/>
              <a:sym typeface="Trebuchet MS"/>
            </a:endParaRPr>
          </a:p>
        </p:txBody>
      </p:sp>
      <p:sp>
        <p:nvSpPr>
          <p:cNvPr id="476" name="Google Shape;476;p45"/>
          <p:cNvSpPr/>
          <p:nvPr/>
        </p:nvSpPr>
        <p:spPr>
          <a:xfrm>
            <a:off x="8028384" y="3086099"/>
            <a:ext cx="936103" cy="2935189"/>
          </a:xfrm>
          <a:prstGeom prst="rect">
            <a:avLst/>
          </a:prstGeom>
          <a:noFill/>
          <a:ln cap="flat" cmpd="sng" w="38100">
            <a:solidFill>
              <a:srgbClr val="3333CC"/>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Trebuchet MS"/>
              <a:ea typeface="Trebuchet MS"/>
              <a:cs typeface="Trebuchet MS"/>
              <a:sym typeface="Trebuchet M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sp>
        <p:nvSpPr>
          <p:cNvPr id="481" name="Google Shape;481;p46"/>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482" name="Google Shape;482;p46"/>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20040" lvl="0" marL="320040" rtl="0" algn="l">
              <a:spcBef>
                <a:spcPts val="0"/>
              </a:spcBef>
              <a:spcAft>
                <a:spcPts val="0"/>
              </a:spcAft>
              <a:buSzPts val="4352"/>
              <a:buChar char="*"/>
            </a:pPr>
            <a:r>
              <a:rPr lang="zh-TW" sz="3400">
                <a:solidFill>
                  <a:schemeClr val="dk1"/>
                </a:solidFill>
                <a:latin typeface="Arial"/>
                <a:ea typeface="Arial"/>
                <a:cs typeface="Arial"/>
                <a:sym typeface="Arial"/>
              </a:rPr>
              <a:t>再生能源發展成果</a:t>
            </a:r>
            <a:endParaRPr sz="3400">
              <a:solidFill>
                <a:schemeClr val="dk1"/>
              </a:solidFill>
              <a:latin typeface="Arial"/>
              <a:ea typeface="Arial"/>
              <a:cs typeface="Arial"/>
              <a:sym typeface="Arial"/>
            </a:endParaRPr>
          </a:p>
        </p:txBody>
      </p:sp>
      <p:sp>
        <p:nvSpPr>
          <p:cNvPr id="483" name="Google Shape;483;p46"/>
          <p:cNvSpPr txBox="1"/>
          <p:nvPr/>
        </p:nvSpPr>
        <p:spPr>
          <a:xfrm>
            <a:off x="235644" y="975008"/>
            <a:ext cx="8679720" cy="921150"/>
          </a:xfrm>
          <a:prstGeom prst="rect">
            <a:avLst/>
          </a:prstGeom>
          <a:solidFill>
            <a:srgbClr val="C9F296"/>
          </a:solidFill>
          <a:ln cap="flat" cmpd="sng" w="9525">
            <a:solidFill>
              <a:srgbClr val="0070C0"/>
            </a:solidFill>
            <a:prstDash val="solid"/>
            <a:round/>
            <a:headEnd len="sm" w="sm" type="none"/>
            <a:tailEnd len="sm" w="sm" type="none"/>
          </a:ln>
          <a:effectLst>
            <a:outerShdw blurRad="63500" sx="98000" rotWithShape="0" dir="5400000" dist="50800" sy="98000">
              <a:srgbClr val="000000">
                <a:alpha val="20000"/>
              </a:srgbClr>
            </a:outerShdw>
          </a:effectLst>
        </p:spPr>
        <p:txBody>
          <a:bodyPr anchorCtr="0" anchor="t" bIns="45700" lIns="91425" spcFirstLastPara="1" rIns="91425" wrap="square" tIns="45700">
            <a:noAutofit/>
          </a:bodyPr>
          <a:lstStyle/>
          <a:p>
            <a:pPr indent="0" lvl="0" marL="0" marR="0" rtl="0" algn="l">
              <a:lnSpc>
                <a:spcPct val="120000"/>
              </a:lnSpc>
              <a:spcBef>
                <a:spcPts val="0"/>
              </a:spcBef>
              <a:spcAft>
                <a:spcPts val="0"/>
              </a:spcAft>
              <a:buNone/>
            </a:pPr>
            <a:r>
              <a:rPr b="1" lang="zh-TW" sz="1800">
                <a:solidFill>
                  <a:srgbClr val="000000"/>
                </a:solidFill>
                <a:latin typeface="Arial"/>
                <a:ea typeface="Arial"/>
                <a:cs typeface="Arial"/>
                <a:sym typeface="Arial"/>
              </a:rPr>
              <a:t>至2016年2月底再生能源裝置容量達</a:t>
            </a:r>
            <a:r>
              <a:rPr b="1" lang="zh-TW" sz="1800">
                <a:solidFill>
                  <a:srgbClr val="FF0000"/>
                </a:solidFill>
                <a:latin typeface="Arial"/>
                <a:ea typeface="Arial"/>
                <a:cs typeface="Arial"/>
                <a:sym typeface="Arial"/>
              </a:rPr>
              <a:t>4,391 MW</a:t>
            </a:r>
            <a:r>
              <a:rPr b="1" lang="zh-TW" sz="1800">
                <a:solidFill>
                  <a:srgbClr val="000000"/>
                </a:solidFill>
                <a:latin typeface="Arial"/>
                <a:ea typeface="Arial"/>
                <a:cs typeface="Arial"/>
                <a:sym typeface="Arial"/>
              </a:rPr>
              <a:t>，估計年發電量約</a:t>
            </a:r>
            <a:r>
              <a:rPr b="1" lang="zh-TW" sz="1800">
                <a:solidFill>
                  <a:srgbClr val="FF0000"/>
                </a:solidFill>
                <a:latin typeface="Arial"/>
                <a:ea typeface="Arial"/>
                <a:cs typeface="Arial"/>
                <a:sym typeface="Arial"/>
              </a:rPr>
              <a:t>125億度電</a:t>
            </a:r>
            <a:r>
              <a:rPr b="1" lang="zh-TW" sz="1800">
                <a:solidFill>
                  <a:srgbClr val="000000"/>
                </a:solidFill>
                <a:latin typeface="Arial"/>
                <a:ea typeface="Arial"/>
                <a:cs typeface="Arial"/>
                <a:sym typeface="Arial"/>
              </a:rPr>
              <a:t>，換算熱值相當約288萬公秉油當量，並約可</a:t>
            </a:r>
            <a:r>
              <a:rPr b="1" lang="zh-TW" sz="1800">
                <a:solidFill>
                  <a:srgbClr val="FF0000"/>
                </a:solidFill>
                <a:latin typeface="Arial"/>
                <a:ea typeface="Arial"/>
                <a:cs typeface="Arial"/>
                <a:sym typeface="Arial"/>
              </a:rPr>
              <a:t>減少652萬噸/年二氧化碳</a:t>
            </a:r>
            <a:r>
              <a:rPr b="1" lang="zh-TW" sz="1800">
                <a:solidFill>
                  <a:srgbClr val="000000"/>
                </a:solidFill>
                <a:latin typeface="Arial"/>
                <a:ea typeface="Arial"/>
                <a:cs typeface="Arial"/>
                <a:sym typeface="Arial"/>
              </a:rPr>
              <a:t>，約可</a:t>
            </a:r>
            <a:r>
              <a:rPr b="1" lang="zh-TW" sz="1800">
                <a:solidFill>
                  <a:srgbClr val="FF0000"/>
                </a:solidFill>
                <a:latin typeface="Arial"/>
                <a:ea typeface="Arial"/>
                <a:cs typeface="Arial"/>
                <a:sym typeface="Arial"/>
              </a:rPr>
              <a:t>供298萬戶年用電</a:t>
            </a:r>
            <a:r>
              <a:rPr lang="zh-TW" sz="1800">
                <a:solidFill>
                  <a:srgbClr val="3F3F3F"/>
                </a:solidFill>
                <a:latin typeface="Arial"/>
                <a:ea typeface="Arial"/>
                <a:cs typeface="Arial"/>
                <a:sym typeface="Arial"/>
              </a:rPr>
              <a:t>。</a:t>
            </a:r>
            <a:endParaRPr sz="1800">
              <a:solidFill>
                <a:srgbClr val="3F3F3F"/>
              </a:solidFill>
              <a:latin typeface="Arial"/>
              <a:ea typeface="Arial"/>
              <a:cs typeface="Arial"/>
              <a:sym typeface="Arial"/>
            </a:endParaRPr>
          </a:p>
        </p:txBody>
      </p:sp>
      <p:sp>
        <p:nvSpPr>
          <p:cNvPr id="484" name="Google Shape;484;p46"/>
          <p:cNvSpPr/>
          <p:nvPr/>
        </p:nvSpPr>
        <p:spPr>
          <a:xfrm>
            <a:off x="235644" y="2276872"/>
            <a:ext cx="8728843" cy="4365104"/>
          </a:xfrm>
          <a:prstGeom prst="rect">
            <a:avLst/>
          </a:prstGeom>
          <a:noFill/>
          <a:ln>
            <a:noFill/>
          </a:ln>
        </p:spPr>
        <p:txBody>
          <a:bodyPr anchorCtr="0" anchor="t" bIns="45700" lIns="91425" spcFirstLastPara="1" rIns="91425" wrap="square" tIns="45700">
            <a:noAutofit/>
          </a:bodyPr>
          <a:lstStyle/>
          <a:p>
            <a:pPr indent="-342900" lvl="0" marL="342900" marR="0" rtl="0" algn="l">
              <a:lnSpc>
                <a:spcPct val="110000"/>
              </a:lnSpc>
              <a:spcBef>
                <a:spcPts val="0"/>
              </a:spcBef>
              <a:spcAft>
                <a:spcPts val="0"/>
              </a:spcAft>
              <a:buClr>
                <a:srgbClr val="FF0000"/>
              </a:buClr>
              <a:buSzPts val="2000"/>
              <a:buFont typeface="Noto Sans Symbols"/>
              <a:buChar char="■"/>
            </a:pPr>
            <a:r>
              <a:rPr b="1" lang="zh-TW" sz="2000">
                <a:solidFill>
                  <a:srgbClr val="FF0000"/>
                </a:solidFill>
                <a:latin typeface="Times New Roman"/>
                <a:ea typeface="Times New Roman"/>
                <a:cs typeface="Times New Roman"/>
                <a:sym typeface="Times New Roman"/>
              </a:rPr>
              <a:t>太陽光電：914.4 MW </a:t>
            </a:r>
            <a:endParaRPr b="1" sz="2000">
              <a:solidFill>
                <a:srgbClr val="FF0000"/>
              </a:solidFill>
              <a:latin typeface="Times New Roman"/>
              <a:ea typeface="Times New Roman"/>
              <a:cs typeface="Times New Roman"/>
              <a:sym typeface="Times New Roman"/>
            </a:endParaRPr>
          </a:p>
          <a:p>
            <a:pPr indent="-285749" lvl="1" marL="534988" marR="0" rtl="0" algn="l">
              <a:lnSpc>
                <a:spcPct val="122222"/>
              </a:lnSpc>
              <a:spcBef>
                <a:spcPts val="400"/>
              </a:spcBef>
              <a:spcAft>
                <a:spcPts val="0"/>
              </a:spcAft>
              <a:buClr>
                <a:schemeClr val="dk1"/>
              </a:buClr>
              <a:buSzPts val="1800"/>
              <a:buFont typeface="Noto Sans Symbols"/>
              <a:buChar char="➢"/>
            </a:pPr>
            <a:r>
              <a:rPr b="0" i="0" lang="zh-TW" sz="1800" u="none" cap="none" strike="noStrike">
                <a:solidFill>
                  <a:schemeClr val="dk1"/>
                </a:solidFill>
                <a:latin typeface="Times New Roman"/>
                <a:ea typeface="Times New Roman"/>
                <a:cs typeface="Times New Roman"/>
                <a:sym typeface="Times New Roman"/>
              </a:rPr>
              <a:t>採「初期以推動屋頂型設置，並逐步推動地面型大規模開發」之策略進行，在太陽光電發電成本尚較市電價格為高的前期階段，以推動民宅及廠房建築物屋頂之應用為主，達到家戶普及設置之目的。</a:t>
            </a:r>
            <a:endParaRPr b="0" i="0" sz="1800" u="none" cap="none" strike="noStrike">
              <a:solidFill>
                <a:schemeClr val="dk1"/>
              </a:solidFill>
              <a:latin typeface="Times New Roman"/>
              <a:ea typeface="Times New Roman"/>
              <a:cs typeface="Times New Roman"/>
              <a:sym typeface="Times New Roman"/>
            </a:endParaRPr>
          </a:p>
          <a:p>
            <a:pPr indent="-134938" lvl="0" marL="134938" marR="0" rtl="0" algn="l">
              <a:lnSpc>
                <a:spcPct val="110000"/>
              </a:lnSpc>
              <a:spcBef>
                <a:spcPts val="400"/>
              </a:spcBef>
              <a:spcAft>
                <a:spcPts val="0"/>
              </a:spcAft>
              <a:buClr>
                <a:srgbClr val="FF0000"/>
              </a:buClr>
              <a:buSzPts val="2000"/>
              <a:buFont typeface="Noto Sans Symbols"/>
              <a:buChar char="■"/>
            </a:pPr>
            <a:r>
              <a:rPr b="1" lang="zh-TW" sz="2000">
                <a:solidFill>
                  <a:srgbClr val="FF0000"/>
                </a:solidFill>
                <a:latin typeface="Times New Roman"/>
                <a:ea typeface="Times New Roman"/>
                <a:cs typeface="Times New Roman"/>
                <a:sym typeface="Times New Roman"/>
              </a:rPr>
              <a:t>風力發電：646.7 MW </a:t>
            </a:r>
            <a:endParaRPr/>
          </a:p>
          <a:p>
            <a:pPr indent="-285749" lvl="1" marL="534988" marR="0" rtl="0" algn="l">
              <a:lnSpc>
                <a:spcPct val="122222"/>
              </a:lnSpc>
              <a:spcBef>
                <a:spcPts val="400"/>
              </a:spcBef>
              <a:spcAft>
                <a:spcPts val="0"/>
              </a:spcAft>
              <a:buClr>
                <a:schemeClr val="dk1"/>
              </a:buClr>
              <a:buSzPts val="1800"/>
              <a:buFont typeface="Noto Sans Symbols"/>
              <a:buChar char="➢"/>
            </a:pPr>
            <a:r>
              <a:rPr b="0" i="0" lang="zh-TW" sz="1800" u="none" cap="none" strike="noStrike">
                <a:solidFill>
                  <a:schemeClr val="dk1"/>
                </a:solidFill>
                <a:latin typeface="Times New Roman"/>
                <a:ea typeface="Times New Roman"/>
                <a:cs typeface="Times New Roman"/>
                <a:sym typeface="Times New Roman"/>
              </a:rPr>
              <a:t>採「先開發陸域風場，續開發離岸風場」之原則推動，目前已有330架陸域風機運行。 </a:t>
            </a:r>
            <a:endParaRPr b="1" i="0" sz="1800" u="none" cap="none" strike="noStrike">
              <a:solidFill>
                <a:schemeClr val="dk1"/>
              </a:solidFill>
              <a:latin typeface="Times New Roman"/>
              <a:ea typeface="Times New Roman"/>
              <a:cs typeface="Times New Roman"/>
              <a:sym typeface="Times New Roman"/>
            </a:endParaRPr>
          </a:p>
          <a:p>
            <a:pPr indent="-342900" lvl="0" marL="342900" marR="0" rtl="0" algn="l">
              <a:lnSpc>
                <a:spcPct val="110000"/>
              </a:lnSpc>
              <a:spcBef>
                <a:spcPts val="400"/>
              </a:spcBef>
              <a:spcAft>
                <a:spcPts val="0"/>
              </a:spcAft>
              <a:buClr>
                <a:srgbClr val="FF0000"/>
              </a:buClr>
              <a:buSzPts val="2000"/>
              <a:buFont typeface="Noto Sans Symbols"/>
              <a:buChar char="■"/>
            </a:pPr>
            <a:r>
              <a:rPr b="1" lang="zh-TW" sz="2000">
                <a:solidFill>
                  <a:srgbClr val="FF0000"/>
                </a:solidFill>
                <a:latin typeface="Times New Roman"/>
                <a:ea typeface="Times New Roman"/>
                <a:cs typeface="Times New Roman"/>
                <a:sym typeface="Times New Roman"/>
              </a:rPr>
              <a:t>水力發電： 2,089.4 MW</a:t>
            </a:r>
            <a:endParaRPr b="1" sz="2000">
              <a:solidFill>
                <a:srgbClr val="FF0000"/>
              </a:solidFill>
              <a:latin typeface="Times New Roman"/>
              <a:ea typeface="Times New Roman"/>
              <a:cs typeface="Times New Roman"/>
              <a:sym typeface="Times New Roman"/>
            </a:endParaRPr>
          </a:p>
          <a:p>
            <a:pPr indent="-285749" lvl="1" marL="534988" marR="0" rtl="0" algn="l">
              <a:lnSpc>
                <a:spcPct val="122222"/>
              </a:lnSpc>
              <a:spcBef>
                <a:spcPts val="400"/>
              </a:spcBef>
              <a:spcAft>
                <a:spcPts val="0"/>
              </a:spcAft>
              <a:buClr>
                <a:schemeClr val="dk1"/>
              </a:buClr>
              <a:buSzPts val="1800"/>
              <a:buFont typeface="Noto Sans Symbols"/>
              <a:buChar char="➢"/>
            </a:pPr>
            <a:r>
              <a:rPr b="0" i="0" lang="zh-TW" sz="1800" u="none" cap="none" strike="noStrike">
                <a:solidFill>
                  <a:schemeClr val="dk1"/>
                </a:solidFill>
                <a:latin typeface="Times New Roman"/>
                <a:ea typeface="Times New Roman"/>
                <a:cs typeface="Times New Roman"/>
                <a:sym typeface="Times New Roman"/>
              </a:rPr>
              <a:t>目前水力開發案以台灣電力公司為主，占比為98% (2,050.4 MW)；民間小水力業者為輔(39 MW)。</a:t>
            </a:r>
            <a:endParaRPr b="0" i="0" sz="1800" u="none" cap="none" strike="noStrike">
              <a:solidFill>
                <a:schemeClr val="dk1"/>
              </a:solidFill>
              <a:latin typeface="Times New Roman"/>
              <a:ea typeface="Times New Roman"/>
              <a:cs typeface="Times New Roman"/>
              <a:sym typeface="Times New Roman"/>
            </a:endParaRPr>
          </a:p>
          <a:p>
            <a:pPr indent="-342900" lvl="0" marL="342900" marR="0" rtl="0" algn="l">
              <a:lnSpc>
                <a:spcPct val="110000"/>
              </a:lnSpc>
              <a:spcBef>
                <a:spcPts val="400"/>
              </a:spcBef>
              <a:spcAft>
                <a:spcPts val="0"/>
              </a:spcAft>
              <a:buClr>
                <a:srgbClr val="FF0000"/>
              </a:buClr>
              <a:buSzPts val="2000"/>
              <a:buFont typeface="Noto Sans Symbols"/>
              <a:buChar char="■"/>
            </a:pPr>
            <a:r>
              <a:rPr b="1" lang="zh-TW" sz="2000">
                <a:solidFill>
                  <a:srgbClr val="FF0000"/>
                </a:solidFill>
                <a:latin typeface="Times New Roman"/>
                <a:ea typeface="Times New Roman"/>
                <a:cs typeface="Times New Roman"/>
                <a:sym typeface="Times New Roman"/>
              </a:rPr>
              <a:t>生質能發電：740.4 MW</a:t>
            </a:r>
            <a:endParaRPr/>
          </a:p>
          <a:p>
            <a:pPr indent="-285749" lvl="1" marL="534988" marR="0" rtl="0" algn="l">
              <a:lnSpc>
                <a:spcPct val="122222"/>
              </a:lnSpc>
              <a:spcBef>
                <a:spcPts val="400"/>
              </a:spcBef>
              <a:spcAft>
                <a:spcPts val="0"/>
              </a:spcAft>
              <a:buClr>
                <a:schemeClr val="dk1"/>
              </a:buClr>
              <a:buSzPts val="1800"/>
              <a:buFont typeface="Noto Sans Symbols"/>
              <a:buChar char="➢"/>
            </a:pPr>
            <a:r>
              <a:rPr b="0" i="0" lang="zh-TW" sz="1800" u="none" cap="none" strike="noStrike">
                <a:solidFill>
                  <a:schemeClr val="dk1"/>
                </a:solidFill>
                <a:latin typeface="Times New Roman"/>
                <a:ea typeface="Times New Roman"/>
                <a:cs typeface="Times New Roman"/>
                <a:sym typeface="Times New Roman"/>
              </a:rPr>
              <a:t>廢棄物發電 629.1 MW；生質能發電 111.3 MW。</a:t>
            </a:r>
            <a:endParaRPr b="0" i="0" sz="1800" u="none" cap="none" strike="noStrike">
              <a:solidFill>
                <a:schemeClr val="dk1"/>
              </a:solidFill>
              <a:latin typeface="Times New Roman"/>
              <a:ea typeface="Times New Roman"/>
              <a:cs typeface="Times New Roman"/>
              <a:sym typeface="Times New Roman"/>
            </a:endParaRPr>
          </a:p>
        </p:txBody>
      </p:sp>
      <p:sp>
        <p:nvSpPr>
          <p:cNvPr id="485" name="Google Shape;485;p46"/>
          <p:cNvSpPr txBox="1"/>
          <p:nvPr/>
        </p:nvSpPr>
        <p:spPr>
          <a:xfrm>
            <a:off x="66501" y="6611779"/>
            <a:ext cx="1595309"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1000">
                <a:solidFill>
                  <a:srgbClr val="000000"/>
                </a:solidFill>
                <a:latin typeface="Trebuchet MS"/>
                <a:ea typeface="Trebuchet MS"/>
                <a:cs typeface="Trebuchet MS"/>
                <a:sym typeface="Trebuchet MS"/>
              </a:rPr>
              <a:t>資料來源：經濟部能源局</a:t>
            </a:r>
            <a:endParaRPr sz="1000">
              <a:solidFill>
                <a:schemeClr val="dk1"/>
              </a:solidFill>
              <a:latin typeface="Trebuchet MS"/>
              <a:ea typeface="Trebuchet MS"/>
              <a:cs typeface="Trebuchet MS"/>
              <a:sym typeface="Trebuchet M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sp>
        <p:nvSpPr>
          <p:cNvPr id="490" name="Google Shape;490;p47"/>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491" name="Google Shape;491;p47"/>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20040" lvl="0" marL="320040" rtl="0" algn="l">
              <a:spcBef>
                <a:spcPts val="0"/>
              </a:spcBef>
              <a:spcAft>
                <a:spcPts val="0"/>
              </a:spcAft>
              <a:buSzPts val="4352"/>
              <a:buChar char="*"/>
            </a:pPr>
            <a:r>
              <a:rPr lang="zh-TW" sz="3400">
                <a:solidFill>
                  <a:schemeClr val="dk1"/>
                </a:solidFill>
                <a:latin typeface="Arial"/>
                <a:ea typeface="Arial"/>
                <a:cs typeface="Arial"/>
                <a:sym typeface="Arial"/>
              </a:rPr>
              <a:t>再生能源發展推動困難與挑戰</a:t>
            </a:r>
            <a:r>
              <a:rPr lang="zh-TW" sz="2000">
                <a:solidFill>
                  <a:schemeClr val="dk1"/>
                </a:solidFill>
                <a:latin typeface="Arial"/>
                <a:ea typeface="Arial"/>
                <a:cs typeface="Arial"/>
                <a:sym typeface="Arial"/>
              </a:rPr>
              <a:t>(1/3)</a:t>
            </a:r>
            <a:endParaRPr sz="2000">
              <a:solidFill>
                <a:schemeClr val="dk1"/>
              </a:solidFill>
              <a:latin typeface="Arial"/>
              <a:ea typeface="Arial"/>
              <a:cs typeface="Arial"/>
              <a:sym typeface="Arial"/>
            </a:endParaRPr>
          </a:p>
        </p:txBody>
      </p:sp>
      <p:graphicFrame>
        <p:nvGraphicFramePr>
          <p:cNvPr id="492" name="Google Shape;492;p47"/>
          <p:cNvGraphicFramePr/>
          <p:nvPr/>
        </p:nvGraphicFramePr>
        <p:xfrm>
          <a:off x="251520" y="1340768"/>
          <a:ext cx="3000000" cy="3000000"/>
        </p:xfrm>
        <a:graphic>
          <a:graphicData uri="http://schemas.openxmlformats.org/drawingml/2006/table">
            <a:tbl>
              <a:tblPr>
                <a:noFill/>
                <a:tableStyleId>{E4C6089D-449F-4B4F-B304-D9F50B8AB2C8}</a:tableStyleId>
              </a:tblPr>
              <a:tblGrid>
                <a:gridCol w="3384375"/>
                <a:gridCol w="5184575"/>
              </a:tblGrid>
              <a:tr h="360050">
                <a:tc>
                  <a:txBody>
                    <a:bodyPr>
                      <a:noAutofit/>
                    </a:bodyPr>
                    <a:lstStyle/>
                    <a:p>
                      <a:pPr indent="19685" lvl="0" marL="0" marR="0" rtl="0" algn="ctr">
                        <a:spcBef>
                          <a:spcPts val="0"/>
                        </a:spcBef>
                        <a:spcAft>
                          <a:spcPts val="0"/>
                        </a:spcAft>
                        <a:buNone/>
                      </a:pPr>
                      <a:r>
                        <a:rPr b="1" lang="zh-TW" sz="1600">
                          <a:solidFill>
                            <a:schemeClr val="dk1"/>
                          </a:solidFill>
                          <a:latin typeface="Times New Roman"/>
                          <a:ea typeface="Times New Roman"/>
                          <a:cs typeface="Times New Roman"/>
                          <a:sym typeface="Times New Roman"/>
                        </a:rPr>
                        <a:t>現今推動目標與困難</a:t>
                      </a:r>
                      <a:endParaRPr b="1" sz="1600">
                        <a:solidFill>
                          <a:schemeClr val="dk1"/>
                        </a:solidFill>
                        <a:latin typeface="Times New Roman"/>
                        <a:ea typeface="Times New Roman"/>
                        <a:cs typeface="Times New Roman"/>
                        <a:sym typeface="Times New Roman"/>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1F9AB"/>
                    </a:solidFill>
                  </a:tcPr>
                </a:tc>
                <a:tc>
                  <a:txBody>
                    <a:bodyPr>
                      <a:noAutofit/>
                    </a:bodyPr>
                    <a:lstStyle/>
                    <a:p>
                      <a:pPr indent="19685" lvl="0" marL="0" marR="0" rtl="0" algn="ctr">
                        <a:lnSpc>
                          <a:spcPct val="100000"/>
                        </a:lnSpc>
                        <a:spcBef>
                          <a:spcPts val="0"/>
                        </a:spcBef>
                        <a:spcAft>
                          <a:spcPts val="0"/>
                        </a:spcAft>
                        <a:buClr>
                          <a:schemeClr val="dk1"/>
                        </a:buClr>
                        <a:buSzPts val="1600"/>
                        <a:buFont typeface="Times New Roman"/>
                        <a:buNone/>
                      </a:pPr>
                      <a:r>
                        <a:rPr b="1" lang="zh-TW" sz="1600">
                          <a:solidFill>
                            <a:schemeClr val="dk1"/>
                          </a:solidFill>
                          <a:latin typeface="Times New Roman"/>
                          <a:ea typeface="Times New Roman"/>
                          <a:cs typeface="Times New Roman"/>
                          <a:sym typeface="Times New Roman"/>
                        </a:rPr>
                        <a:t>新政府目標與挑戰</a:t>
                      </a:r>
                      <a:endParaRPr b="1" sz="1600">
                        <a:solidFill>
                          <a:schemeClr val="dk1"/>
                        </a:solidFill>
                        <a:latin typeface="Times New Roman"/>
                        <a:ea typeface="Times New Roman"/>
                        <a:cs typeface="Times New Roman"/>
                        <a:sym typeface="Times New Roman"/>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1F9AB"/>
                    </a:solidFill>
                  </a:tcPr>
                </a:tc>
              </a:tr>
              <a:tr h="4824525">
                <a:tc>
                  <a:txBody>
                    <a:bodyPr>
                      <a:noAutofit/>
                    </a:bodyPr>
                    <a:lstStyle/>
                    <a:p>
                      <a:pPr indent="-177800" lvl="0" marL="177800" marR="0" rtl="0" algn="just">
                        <a:lnSpc>
                          <a:spcPct val="113333"/>
                        </a:lnSpc>
                        <a:spcBef>
                          <a:spcPts val="0"/>
                        </a:spcBef>
                        <a:spcAft>
                          <a:spcPts val="0"/>
                        </a:spcAft>
                        <a:buClr>
                          <a:schemeClr val="dk1"/>
                        </a:buClr>
                        <a:buSzPts val="1500"/>
                        <a:buFont typeface="Trebuchet MS"/>
                        <a:buAutoNum type="arabicPeriod"/>
                      </a:pPr>
                      <a:r>
                        <a:rPr b="1" lang="zh-TW" sz="1500">
                          <a:solidFill>
                            <a:schemeClr val="dk1"/>
                          </a:solidFill>
                          <a:latin typeface="Times New Roman"/>
                          <a:ea typeface="Times New Roman"/>
                          <a:cs typeface="Times New Roman"/>
                          <a:sym typeface="Times New Roman"/>
                        </a:rPr>
                        <a:t>推動目標：</a:t>
                      </a:r>
                      <a:r>
                        <a:rPr b="0" lang="zh-TW" sz="1500">
                          <a:solidFill>
                            <a:schemeClr val="dk1"/>
                          </a:solidFill>
                          <a:latin typeface="Times New Roman"/>
                          <a:ea typeface="Times New Roman"/>
                          <a:cs typeface="Times New Roman"/>
                          <a:sym typeface="Times New Roman"/>
                        </a:rPr>
                        <a:t>規劃</a:t>
                      </a:r>
                      <a:r>
                        <a:rPr b="0" lang="zh-TW" sz="1500" u="sng">
                          <a:solidFill>
                            <a:srgbClr val="FF0000"/>
                          </a:solidFill>
                          <a:latin typeface="Times New Roman"/>
                          <a:ea typeface="Times New Roman"/>
                          <a:cs typeface="Times New Roman"/>
                          <a:sym typeface="Times New Roman"/>
                        </a:rPr>
                        <a:t>至2025年太陽光電達6.2GW，2030年達8.7GW</a:t>
                      </a:r>
                      <a:r>
                        <a:rPr b="0" lang="zh-TW" sz="1500">
                          <a:solidFill>
                            <a:schemeClr val="dk1"/>
                          </a:solidFill>
                          <a:latin typeface="Times New Roman"/>
                          <a:ea typeface="Times New Roman"/>
                          <a:cs typeface="Times New Roman"/>
                          <a:sym typeface="Times New Roman"/>
                        </a:rPr>
                        <a:t>，其中屋頂型3GW，地面型5.7GW。</a:t>
                      </a:r>
                      <a:endParaRPr b="0" sz="1500">
                        <a:solidFill>
                          <a:schemeClr val="dk1"/>
                        </a:solidFill>
                        <a:latin typeface="Times New Roman"/>
                        <a:ea typeface="Times New Roman"/>
                        <a:cs typeface="Times New Roman"/>
                        <a:sym typeface="Times New Roman"/>
                      </a:endParaRPr>
                    </a:p>
                    <a:p>
                      <a:pPr indent="-177800" lvl="0" marL="177800" marR="0" rtl="0" algn="just">
                        <a:lnSpc>
                          <a:spcPct val="113333"/>
                        </a:lnSpc>
                        <a:spcBef>
                          <a:spcPts val="0"/>
                        </a:spcBef>
                        <a:spcAft>
                          <a:spcPts val="0"/>
                        </a:spcAft>
                        <a:buClr>
                          <a:schemeClr val="dk1"/>
                        </a:buClr>
                        <a:buSzPts val="1500"/>
                        <a:buFont typeface="Trebuchet MS"/>
                        <a:buAutoNum type="arabicPeriod"/>
                      </a:pPr>
                      <a:r>
                        <a:rPr b="1" lang="zh-TW" sz="1500">
                          <a:latin typeface="Times New Roman"/>
                          <a:ea typeface="Times New Roman"/>
                          <a:cs typeface="Times New Roman"/>
                          <a:sym typeface="Times New Roman"/>
                        </a:rPr>
                        <a:t>屋頂型太陽光電設置：</a:t>
                      </a:r>
                      <a:r>
                        <a:rPr b="0" lang="zh-TW" sz="1500">
                          <a:solidFill>
                            <a:schemeClr val="dk1"/>
                          </a:solidFill>
                          <a:latin typeface="Times New Roman"/>
                          <a:ea typeface="Times New Roman"/>
                          <a:cs typeface="Times New Roman"/>
                          <a:sym typeface="Times New Roman"/>
                        </a:rPr>
                        <a:t>鑑於屋頂面積有限，</a:t>
                      </a:r>
                      <a:r>
                        <a:rPr b="0" lang="zh-TW" sz="1500">
                          <a:latin typeface="Times New Roman"/>
                          <a:ea typeface="Times New Roman"/>
                          <a:cs typeface="Times New Roman"/>
                          <a:sym typeface="Times New Roman"/>
                        </a:rPr>
                        <a:t>估計設置潛能僅3GW，需再透過中央法規鼓勵與規範，提升屋頂型設置。</a:t>
                      </a:r>
                      <a:endParaRPr b="0" sz="1500">
                        <a:latin typeface="Times New Roman"/>
                        <a:ea typeface="Times New Roman"/>
                        <a:cs typeface="Times New Roman"/>
                        <a:sym typeface="Times New Roman"/>
                      </a:endParaRPr>
                    </a:p>
                    <a:p>
                      <a:pPr indent="-177800" lvl="0" marL="177800" marR="0" rtl="0" algn="just">
                        <a:lnSpc>
                          <a:spcPct val="113333"/>
                        </a:lnSpc>
                        <a:spcBef>
                          <a:spcPts val="0"/>
                        </a:spcBef>
                        <a:spcAft>
                          <a:spcPts val="0"/>
                        </a:spcAft>
                        <a:buClr>
                          <a:schemeClr val="dk1"/>
                        </a:buClr>
                        <a:buSzPts val="1500"/>
                        <a:buFont typeface="Trebuchet MS"/>
                        <a:buAutoNum type="arabicPeriod"/>
                      </a:pPr>
                      <a:r>
                        <a:rPr b="1" lang="zh-TW" sz="1500">
                          <a:solidFill>
                            <a:schemeClr val="dk1"/>
                          </a:solidFill>
                          <a:latin typeface="Times New Roman"/>
                          <a:ea typeface="Times New Roman"/>
                          <a:cs typeface="Times New Roman"/>
                          <a:sym typeface="Times New Roman"/>
                        </a:rPr>
                        <a:t>地面型太陽光電設置</a:t>
                      </a:r>
                      <a:r>
                        <a:rPr b="1" lang="zh-TW" sz="1500">
                          <a:latin typeface="Times New Roman"/>
                          <a:ea typeface="Times New Roman"/>
                          <a:cs typeface="Times New Roman"/>
                          <a:sym typeface="Times New Roman"/>
                        </a:rPr>
                        <a:t>：</a:t>
                      </a:r>
                      <a:endParaRPr b="1" sz="1500">
                        <a:latin typeface="Times New Roman"/>
                        <a:ea typeface="Times New Roman"/>
                        <a:cs typeface="Times New Roman"/>
                        <a:sym typeface="Times New Roman"/>
                      </a:endParaRPr>
                    </a:p>
                    <a:p>
                      <a:pPr indent="-285750" lvl="0" marL="285750" marR="0" rtl="0" algn="just">
                        <a:lnSpc>
                          <a:spcPct val="113333"/>
                        </a:lnSpc>
                        <a:spcBef>
                          <a:spcPts val="0"/>
                        </a:spcBef>
                        <a:spcAft>
                          <a:spcPts val="0"/>
                        </a:spcAft>
                        <a:buClr>
                          <a:schemeClr val="dk1"/>
                        </a:buClr>
                        <a:buSzPts val="1500"/>
                        <a:buFont typeface="Arial"/>
                        <a:buChar char="•"/>
                      </a:pPr>
                      <a:r>
                        <a:rPr b="1" lang="zh-TW" sz="1500">
                          <a:solidFill>
                            <a:schemeClr val="dk1"/>
                          </a:solidFill>
                          <a:latin typeface="Times New Roman"/>
                          <a:ea typeface="Times New Roman"/>
                          <a:cs typeface="Times New Roman"/>
                          <a:sym typeface="Times New Roman"/>
                        </a:rPr>
                        <a:t>土地開放問題：</a:t>
                      </a:r>
                      <a:r>
                        <a:rPr lang="zh-TW" sz="1500">
                          <a:solidFill>
                            <a:schemeClr val="dk1"/>
                          </a:solidFill>
                          <a:latin typeface="Times New Roman"/>
                          <a:ea typeface="Times New Roman"/>
                          <a:cs typeface="Times New Roman"/>
                          <a:sym typeface="Times New Roman"/>
                        </a:rPr>
                        <a:t>現階段地面型目標為</a:t>
                      </a:r>
                      <a:r>
                        <a:rPr lang="zh-TW" sz="1500" u="sng">
                          <a:solidFill>
                            <a:srgbClr val="FF0000"/>
                          </a:solidFill>
                          <a:latin typeface="Times New Roman"/>
                          <a:ea typeface="Times New Roman"/>
                          <a:cs typeface="Times New Roman"/>
                          <a:sym typeface="Times New Roman"/>
                        </a:rPr>
                        <a:t>5,700MW</a:t>
                      </a:r>
                      <a:r>
                        <a:rPr lang="zh-TW" sz="1500">
                          <a:solidFill>
                            <a:schemeClr val="dk1"/>
                          </a:solidFill>
                          <a:latin typeface="Times New Roman"/>
                          <a:ea typeface="Times New Roman"/>
                          <a:cs typeface="Times New Roman"/>
                          <a:sym typeface="Times New Roman"/>
                        </a:rPr>
                        <a:t>，約需</a:t>
                      </a:r>
                      <a:r>
                        <a:rPr lang="zh-TW" sz="1500" u="sng">
                          <a:solidFill>
                            <a:srgbClr val="FF0000"/>
                          </a:solidFill>
                          <a:latin typeface="Times New Roman"/>
                          <a:ea typeface="Times New Roman"/>
                          <a:cs typeface="Times New Roman"/>
                          <a:sym typeface="Times New Roman"/>
                        </a:rPr>
                        <a:t>8,550公頃</a:t>
                      </a:r>
                      <a:r>
                        <a:rPr lang="zh-TW" sz="1500">
                          <a:solidFill>
                            <a:schemeClr val="dk1"/>
                          </a:solidFill>
                          <a:latin typeface="Times New Roman"/>
                          <a:ea typeface="Times New Roman"/>
                          <a:cs typeface="Times New Roman"/>
                          <a:sym typeface="Times New Roman"/>
                        </a:rPr>
                        <a:t>土地，目前農委會公告18區嚴重地層下陷且不利耕作農地，可優先申設太陽光電總面積僅</a:t>
                      </a:r>
                      <a:r>
                        <a:rPr lang="zh-TW" sz="1500" u="sng">
                          <a:solidFill>
                            <a:srgbClr val="FF0000"/>
                          </a:solidFill>
                          <a:latin typeface="Times New Roman"/>
                          <a:ea typeface="Times New Roman"/>
                          <a:cs typeface="Times New Roman"/>
                          <a:sym typeface="Times New Roman"/>
                        </a:rPr>
                        <a:t>1,253公頃</a:t>
                      </a:r>
                      <a:r>
                        <a:rPr lang="zh-TW" sz="1500">
                          <a:solidFill>
                            <a:schemeClr val="dk1"/>
                          </a:solidFill>
                          <a:latin typeface="Times New Roman"/>
                          <a:ea typeface="Times New Roman"/>
                          <a:cs typeface="Times New Roman"/>
                          <a:sym typeface="Times New Roman"/>
                        </a:rPr>
                        <a:t>，仍需再開放更多土地。</a:t>
                      </a:r>
                      <a:endParaRPr sz="1500">
                        <a:solidFill>
                          <a:schemeClr val="dk1"/>
                        </a:solidFill>
                        <a:latin typeface="Times New Roman"/>
                        <a:ea typeface="Times New Roman"/>
                        <a:cs typeface="Times New Roman"/>
                        <a:sym typeface="Times New Roman"/>
                      </a:endParaRPr>
                    </a:p>
                    <a:p>
                      <a:pPr indent="-285750" lvl="0" marL="285750" marR="0" rtl="0" algn="just">
                        <a:lnSpc>
                          <a:spcPct val="113333"/>
                        </a:lnSpc>
                        <a:spcBef>
                          <a:spcPts val="0"/>
                        </a:spcBef>
                        <a:spcAft>
                          <a:spcPts val="0"/>
                        </a:spcAft>
                        <a:buClr>
                          <a:schemeClr val="dk1"/>
                        </a:buClr>
                        <a:buSzPts val="1500"/>
                        <a:buFont typeface="Arial"/>
                        <a:buChar char="•"/>
                      </a:pPr>
                      <a:r>
                        <a:rPr b="1" lang="zh-TW" sz="1500">
                          <a:solidFill>
                            <a:schemeClr val="dk1"/>
                          </a:solidFill>
                          <a:latin typeface="Times New Roman"/>
                          <a:ea typeface="Times New Roman"/>
                          <a:cs typeface="Times New Roman"/>
                          <a:sym typeface="Times New Roman"/>
                        </a:rPr>
                        <a:t>土地整合問題</a:t>
                      </a:r>
                      <a:r>
                        <a:rPr lang="zh-TW" sz="1500">
                          <a:solidFill>
                            <a:schemeClr val="dk1"/>
                          </a:solidFill>
                          <a:latin typeface="Times New Roman"/>
                          <a:ea typeface="Times New Roman"/>
                          <a:cs typeface="Times New Roman"/>
                          <a:sym typeface="Times New Roman"/>
                        </a:rPr>
                        <a:t>:由於嚴重地層下陷等不利耕作土地，多屬私人土地為主，私人土地具多人持分，</a:t>
                      </a:r>
                      <a:r>
                        <a:rPr lang="zh-TW" sz="1500" u="sng">
                          <a:solidFill>
                            <a:srgbClr val="FF0000"/>
                          </a:solidFill>
                          <a:latin typeface="Times New Roman"/>
                          <a:ea typeface="Times New Roman"/>
                          <a:cs typeface="Times New Roman"/>
                          <a:sym typeface="Times New Roman"/>
                        </a:rPr>
                        <a:t>需透過地方整合，方能提升設置意願，光電專區開發</a:t>
                      </a:r>
                      <a:r>
                        <a:rPr lang="zh-TW" sz="1500">
                          <a:solidFill>
                            <a:schemeClr val="dk1"/>
                          </a:solidFill>
                          <a:latin typeface="Times New Roman"/>
                          <a:ea typeface="Times New Roman"/>
                          <a:cs typeface="Times New Roman"/>
                          <a:sym typeface="Times New Roman"/>
                        </a:rPr>
                        <a:t>。</a:t>
                      </a:r>
                      <a:endParaRPr sz="1500">
                        <a:solidFill>
                          <a:schemeClr val="dk1"/>
                        </a:solidFill>
                        <a:latin typeface="Times New Roman"/>
                        <a:ea typeface="Times New Roman"/>
                        <a:cs typeface="Times New Roman"/>
                        <a:sym typeface="Times New Roman"/>
                      </a:endParaRPr>
                    </a:p>
                    <a:p>
                      <a:pPr indent="-285750" lvl="0" marL="285750" marR="0" rtl="0" algn="just">
                        <a:lnSpc>
                          <a:spcPct val="113333"/>
                        </a:lnSpc>
                        <a:spcBef>
                          <a:spcPts val="0"/>
                        </a:spcBef>
                        <a:spcAft>
                          <a:spcPts val="0"/>
                        </a:spcAft>
                        <a:buClr>
                          <a:schemeClr val="dk1"/>
                        </a:buClr>
                        <a:buSzPts val="1500"/>
                        <a:buFont typeface="Arial"/>
                        <a:buChar char="•"/>
                      </a:pPr>
                      <a:r>
                        <a:rPr b="1" lang="zh-TW" sz="1500">
                          <a:solidFill>
                            <a:schemeClr val="dk1"/>
                          </a:solidFill>
                          <a:latin typeface="Times New Roman"/>
                          <a:ea typeface="Times New Roman"/>
                          <a:cs typeface="Times New Roman"/>
                          <a:sym typeface="Times New Roman"/>
                        </a:rPr>
                        <a:t>併網費用：</a:t>
                      </a:r>
                      <a:r>
                        <a:rPr lang="zh-TW" sz="1500">
                          <a:solidFill>
                            <a:schemeClr val="dk1"/>
                          </a:solidFill>
                          <a:latin typeface="Times New Roman"/>
                          <a:ea typeface="Times New Roman"/>
                          <a:cs typeface="Times New Roman"/>
                          <a:sym typeface="Times New Roman"/>
                        </a:rPr>
                        <a:t>目前農委會公告18區約可設置835MW，惟可併網量僅約40MW，其增建電網費用將近100億元。</a:t>
                      </a:r>
                      <a:endParaRPr sz="1500">
                        <a:solidFill>
                          <a:schemeClr val="dk1"/>
                        </a:solidFill>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noAutofit/>
                    </a:bodyPr>
                    <a:lstStyle/>
                    <a:p>
                      <a:pPr indent="-177800" lvl="0" marL="177800" marR="0" rtl="0" algn="just">
                        <a:lnSpc>
                          <a:spcPct val="113333"/>
                        </a:lnSpc>
                        <a:spcBef>
                          <a:spcPts val="0"/>
                        </a:spcBef>
                        <a:spcAft>
                          <a:spcPts val="0"/>
                        </a:spcAft>
                        <a:buClr>
                          <a:schemeClr val="dk1"/>
                        </a:buClr>
                        <a:buSzPts val="1500"/>
                        <a:buFont typeface="Trebuchet MS"/>
                        <a:buAutoNum type="arabicPeriod"/>
                      </a:pPr>
                      <a:r>
                        <a:rPr b="1" lang="zh-TW" sz="1500">
                          <a:solidFill>
                            <a:schemeClr val="dk1"/>
                          </a:solidFill>
                          <a:latin typeface="Times New Roman"/>
                          <a:ea typeface="Times New Roman"/>
                          <a:cs typeface="Times New Roman"/>
                          <a:sym typeface="Times New Roman"/>
                        </a:rPr>
                        <a:t>推動目標：</a:t>
                      </a:r>
                      <a:r>
                        <a:rPr b="0" lang="zh-TW" sz="1500">
                          <a:solidFill>
                            <a:schemeClr val="dk1"/>
                          </a:solidFill>
                          <a:latin typeface="Times New Roman"/>
                          <a:ea typeface="Times New Roman"/>
                          <a:cs typeface="Times New Roman"/>
                          <a:sym typeface="Times New Roman"/>
                        </a:rPr>
                        <a:t>每年增設2 GW，</a:t>
                      </a:r>
                      <a:r>
                        <a:rPr b="0" lang="zh-TW" sz="1500" u="sng">
                          <a:solidFill>
                            <a:srgbClr val="FF0000"/>
                          </a:solidFill>
                          <a:latin typeface="Times New Roman"/>
                          <a:ea typeface="Times New Roman"/>
                          <a:cs typeface="Times New Roman"/>
                          <a:sym typeface="Times New Roman"/>
                        </a:rPr>
                        <a:t>2025年可超過 20 GW。</a:t>
                      </a:r>
                      <a:endParaRPr b="0" sz="1500" u="sng">
                        <a:solidFill>
                          <a:srgbClr val="FF0000"/>
                        </a:solidFill>
                        <a:latin typeface="Times New Roman"/>
                        <a:ea typeface="Times New Roman"/>
                        <a:cs typeface="Times New Roman"/>
                        <a:sym typeface="Times New Roman"/>
                      </a:endParaRPr>
                    </a:p>
                    <a:p>
                      <a:pPr indent="-177800" lvl="0" marL="177800" marR="0" rtl="0" algn="just">
                        <a:lnSpc>
                          <a:spcPct val="113333"/>
                        </a:lnSpc>
                        <a:spcBef>
                          <a:spcPts val="0"/>
                        </a:spcBef>
                        <a:spcAft>
                          <a:spcPts val="0"/>
                        </a:spcAft>
                        <a:buClr>
                          <a:schemeClr val="dk1"/>
                        </a:buClr>
                        <a:buSzPts val="1500"/>
                        <a:buFont typeface="Trebuchet MS"/>
                        <a:buAutoNum type="arabicPeriod"/>
                      </a:pPr>
                      <a:r>
                        <a:rPr b="1" lang="zh-TW" sz="1500">
                          <a:solidFill>
                            <a:schemeClr val="dk1"/>
                          </a:solidFill>
                          <a:latin typeface="Times New Roman"/>
                          <a:ea typeface="Times New Roman"/>
                          <a:cs typeface="Times New Roman"/>
                          <a:sym typeface="Times New Roman"/>
                        </a:rPr>
                        <a:t>地面型太陽光電之</a:t>
                      </a:r>
                      <a:r>
                        <a:rPr b="1" lang="zh-TW" sz="1500">
                          <a:latin typeface="Times New Roman"/>
                          <a:ea typeface="Times New Roman"/>
                          <a:cs typeface="Times New Roman"/>
                          <a:sym typeface="Times New Roman"/>
                        </a:rPr>
                        <a:t>土地取得：</a:t>
                      </a:r>
                      <a:r>
                        <a:rPr b="0" lang="zh-TW" sz="1500">
                          <a:solidFill>
                            <a:schemeClr val="dk1"/>
                          </a:solidFill>
                          <a:latin typeface="Times New Roman"/>
                          <a:ea typeface="Times New Roman"/>
                          <a:cs typeface="Times New Roman"/>
                          <a:sym typeface="Times New Roman"/>
                        </a:rPr>
                        <a:t>2025年累積需設置容量達17GW，較現有目標需再增加設置13.8GW，以設置1MW地面型太陽光電約需1.5公頃土地面積評估，約需20,700公頃土地面積，挑戰更為嚴峻。</a:t>
                      </a:r>
                      <a:endParaRPr b="0" sz="1500">
                        <a:solidFill>
                          <a:schemeClr val="dk1"/>
                        </a:solidFill>
                        <a:latin typeface="Times New Roman"/>
                        <a:ea typeface="Times New Roman"/>
                        <a:cs typeface="Times New Roman"/>
                        <a:sym typeface="Times New Roman"/>
                      </a:endParaRPr>
                    </a:p>
                    <a:p>
                      <a:pPr indent="-177800" lvl="0" marL="177800" marR="0" rtl="0" algn="just">
                        <a:lnSpc>
                          <a:spcPct val="113333"/>
                        </a:lnSpc>
                        <a:spcBef>
                          <a:spcPts val="0"/>
                        </a:spcBef>
                        <a:spcAft>
                          <a:spcPts val="0"/>
                        </a:spcAft>
                        <a:buClr>
                          <a:schemeClr val="dk1"/>
                        </a:buClr>
                        <a:buSzPts val="1500"/>
                        <a:buFont typeface="Trebuchet MS"/>
                        <a:buAutoNum type="arabicPeriod"/>
                      </a:pPr>
                      <a:r>
                        <a:rPr b="1" lang="zh-TW" sz="1500">
                          <a:solidFill>
                            <a:schemeClr val="dk1"/>
                          </a:solidFill>
                          <a:latin typeface="Times New Roman"/>
                          <a:ea typeface="Times New Roman"/>
                          <a:cs typeface="Times New Roman"/>
                          <a:sym typeface="Times New Roman"/>
                        </a:rPr>
                        <a:t>大規模設置之電網問題</a:t>
                      </a:r>
                      <a:endParaRPr b="1" sz="1500">
                        <a:solidFill>
                          <a:schemeClr val="dk1"/>
                        </a:solidFill>
                        <a:latin typeface="Times New Roman"/>
                        <a:ea typeface="Times New Roman"/>
                        <a:cs typeface="Times New Roman"/>
                        <a:sym typeface="Times New Roman"/>
                      </a:endParaRPr>
                    </a:p>
                    <a:p>
                      <a:pPr indent="-174625" lvl="0" marL="363538" marR="0" rtl="0" algn="just">
                        <a:lnSpc>
                          <a:spcPct val="113333"/>
                        </a:lnSpc>
                        <a:spcBef>
                          <a:spcPts val="0"/>
                        </a:spcBef>
                        <a:spcAft>
                          <a:spcPts val="0"/>
                        </a:spcAft>
                        <a:buClr>
                          <a:schemeClr val="dk1"/>
                        </a:buClr>
                        <a:buSzPts val="1500"/>
                        <a:buFont typeface="Arial"/>
                        <a:buChar char="•"/>
                      </a:pPr>
                      <a:r>
                        <a:rPr b="1" lang="zh-TW" sz="1500">
                          <a:solidFill>
                            <a:schemeClr val="dk1"/>
                          </a:solidFill>
                          <a:latin typeface="Times New Roman"/>
                          <a:ea typeface="Times New Roman"/>
                          <a:cs typeface="Times New Roman"/>
                          <a:sym typeface="Times New Roman"/>
                        </a:rPr>
                        <a:t>併網問題:</a:t>
                      </a:r>
                      <a:r>
                        <a:rPr lang="zh-TW" sz="1500">
                          <a:solidFill>
                            <a:schemeClr val="dk1"/>
                          </a:solidFill>
                          <a:latin typeface="Times New Roman"/>
                          <a:ea typeface="Times New Roman"/>
                          <a:cs typeface="Times New Roman"/>
                          <a:sym typeface="Times New Roman"/>
                        </a:rPr>
                        <a:t>依台電公司公布之饋線併網情形，全台饋線可併聯容量尚餘17.8GW，其中北部約4.6GW、中部約5.8GW、南部約7GW，惟主要集中在人口或工業密集之區域，並非坐落於ㄧ般農業區或空曠區域，</a:t>
                      </a:r>
                      <a:r>
                        <a:rPr lang="zh-TW" sz="1500" u="sng">
                          <a:solidFill>
                            <a:srgbClr val="FF0000"/>
                          </a:solidFill>
                          <a:latin typeface="Times New Roman"/>
                          <a:ea typeface="Times New Roman"/>
                          <a:cs typeface="Times New Roman"/>
                          <a:sym typeface="Times New Roman"/>
                        </a:rPr>
                        <a:t>需建置新電網及加強電網調度能力來增加饋線太陽光電可併聯容量</a:t>
                      </a:r>
                      <a:r>
                        <a:rPr lang="zh-TW" sz="1500">
                          <a:solidFill>
                            <a:schemeClr val="dk1"/>
                          </a:solidFill>
                          <a:latin typeface="Times New Roman"/>
                          <a:ea typeface="Times New Roman"/>
                          <a:cs typeface="Times New Roman"/>
                          <a:sym typeface="Times New Roman"/>
                        </a:rPr>
                        <a:t>。</a:t>
                      </a:r>
                      <a:endParaRPr sz="1500">
                        <a:solidFill>
                          <a:schemeClr val="dk1"/>
                        </a:solidFill>
                        <a:latin typeface="Times New Roman"/>
                        <a:ea typeface="Times New Roman"/>
                        <a:cs typeface="Times New Roman"/>
                        <a:sym typeface="Times New Roman"/>
                      </a:endParaRPr>
                    </a:p>
                    <a:p>
                      <a:pPr indent="-174625" lvl="0" marL="363538" marR="0" rtl="0" algn="just">
                        <a:lnSpc>
                          <a:spcPct val="113333"/>
                        </a:lnSpc>
                        <a:spcBef>
                          <a:spcPts val="0"/>
                        </a:spcBef>
                        <a:spcAft>
                          <a:spcPts val="0"/>
                        </a:spcAft>
                        <a:buClr>
                          <a:schemeClr val="dk1"/>
                        </a:buClr>
                        <a:buSzPts val="1500"/>
                        <a:buFont typeface="Arial"/>
                        <a:buChar char="•"/>
                      </a:pPr>
                      <a:r>
                        <a:rPr b="1" lang="zh-TW" sz="1500">
                          <a:solidFill>
                            <a:schemeClr val="dk1"/>
                          </a:solidFill>
                          <a:latin typeface="Times New Roman"/>
                          <a:ea typeface="Times New Roman"/>
                          <a:cs typeface="Times New Roman"/>
                          <a:sym typeface="Times New Roman"/>
                        </a:rPr>
                        <a:t>電網穩定問題</a:t>
                      </a:r>
                      <a:r>
                        <a:rPr lang="zh-TW" sz="1500">
                          <a:solidFill>
                            <a:schemeClr val="dk1"/>
                          </a:solidFill>
                          <a:latin typeface="Times New Roman"/>
                          <a:ea typeface="Times New Roman"/>
                          <a:cs typeface="Times New Roman"/>
                          <a:sym typeface="Times New Roman"/>
                        </a:rPr>
                        <a:t>:臺灣為孤島電力系統，當太陽光電占比提升，</a:t>
                      </a:r>
                      <a:r>
                        <a:rPr b="0" lang="zh-TW" sz="1500" u="sng">
                          <a:solidFill>
                            <a:srgbClr val="FF0000"/>
                          </a:solidFill>
                          <a:latin typeface="Times New Roman"/>
                          <a:ea typeface="Times New Roman"/>
                          <a:cs typeface="Times New Roman"/>
                          <a:sym typeface="Times New Roman"/>
                        </a:rPr>
                        <a:t>需同步增設基載與替換快速啟動發電機、智慧電網與儲能設施</a:t>
                      </a:r>
                      <a:r>
                        <a:rPr lang="zh-TW" sz="1500">
                          <a:solidFill>
                            <a:schemeClr val="dk1"/>
                          </a:solidFill>
                          <a:latin typeface="Times New Roman"/>
                          <a:ea typeface="Times New Roman"/>
                          <a:cs typeface="Times New Roman"/>
                          <a:sym typeface="Times New Roman"/>
                        </a:rPr>
                        <a:t>，方能穩定電網調度，提供安全無虞電源。</a:t>
                      </a:r>
                      <a:endParaRPr sz="1500">
                        <a:solidFill>
                          <a:schemeClr val="dk1"/>
                        </a:solidFill>
                        <a:latin typeface="Times New Roman"/>
                        <a:ea typeface="Times New Roman"/>
                        <a:cs typeface="Times New Roman"/>
                        <a:sym typeface="Times New Roman"/>
                      </a:endParaRPr>
                    </a:p>
                    <a:p>
                      <a:pPr indent="0" lvl="0" marL="0" marR="0" rtl="0" algn="just">
                        <a:lnSpc>
                          <a:spcPct val="113333"/>
                        </a:lnSpc>
                        <a:spcBef>
                          <a:spcPts val="0"/>
                        </a:spcBef>
                        <a:spcAft>
                          <a:spcPts val="0"/>
                        </a:spcAft>
                        <a:buClr>
                          <a:schemeClr val="dk1"/>
                        </a:buClr>
                        <a:buSzPts val="1500"/>
                        <a:buFont typeface="Trebuchet MS"/>
                        <a:buNone/>
                      </a:pPr>
                      <a:r>
                        <a:rPr b="1" lang="zh-TW" sz="1500">
                          <a:solidFill>
                            <a:schemeClr val="dk1"/>
                          </a:solidFill>
                          <a:latin typeface="Times New Roman"/>
                          <a:ea typeface="Times New Roman"/>
                          <a:cs typeface="Times New Roman"/>
                          <a:sym typeface="Times New Roman"/>
                        </a:rPr>
                        <a:t>4.民怨議題:</a:t>
                      </a:r>
                      <a:endParaRPr/>
                    </a:p>
                    <a:p>
                      <a:pPr indent="-201612" lvl="1" marL="358775" marR="0" rtl="0" algn="just">
                        <a:lnSpc>
                          <a:spcPct val="113333"/>
                        </a:lnSpc>
                        <a:spcBef>
                          <a:spcPts val="0"/>
                        </a:spcBef>
                        <a:spcAft>
                          <a:spcPts val="0"/>
                        </a:spcAft>
                        <a:buClr>
                          <a:srgbClr val="FF0000"/>
                        </a:buClr>
                        <a:buSzPts val="1500"/>
                        <a:buFont typeface="Arial"/>
                        <a:buChar char="•"/>
                      </a:pPr>
                      <a:r>
                        <a:rPr b="0" i="0" lang="zh-TW" sz="1500" u="sng" cap="none" strike="noStrike">
                          <a:solidFill>
                            <a:srgbClr val="FF0000"/>
                          </a:solidFill>
                          <a:latin typeface="Times New Roman"/>
                          <a:ea typeface="Times New Roman"/>
                          <a:cs typeface="Times New Roman"/>
                          <a:sym typeface="Times New Roman"/>
                        </a:rPr>
                        <a:t>鄰避設施</a:t>
                      </a:r>
                      <a:r>
                        <a:rPr b="1" lang="zh-TW" sz="1500" u="none" cap="none" strike="noStrike">
                          <a:solidFill>
                            <a:schemeClr val="dk1"/>
                          </a:solidFill>
                          <a:latin typeface="Times New Roman"/>
                          <a:ea typeface="Times New Roman"/>
                          <a:cs typeface="Times New Roman"/>
                          <a:sym typeface="Times New Roman"/>
                        </a:rPr>
                        <a:t>:</a:t>
                      </a:r>
                      <a:r>
                        <a:rPr lang="zh-TW" sz="1500" u="none" cap="none" strike="noStrike">
                          <a:solidFill>
                            <a:schemeClr val="dk1"/>
                          </a:solidFill>
                          <a:latin typeface="Times New Roman"/>
                          <a:ea typeface="Times New Roman"/>
                          <a:cs typeface="Times New Roman"/>
                          <a:sym typeface="Times New Roman"/>
                        </a:rPr>
                        <a:t>需額外建置變電所、輸配電電塔等設施，將遭遇地方民眾阻礙。</a:t>
                      </a:r>
                      <a:endParaRPr sz="1500" u="none" cap="none" strike="noStrike">
                        <a:solidFill>
                          <a:schemeClr val="dk1"/>
                        </a:solidFill>
                        <a:latin typeface="Times New Roman"/>
                        <a:ea typeface="Times New Roman"/>
                        <a:cs typeface="Times New Roman"/>
                        <a:sym typeface="Times New Roman"/>
                      </a:endParaRPr>
                    </a:p>
                    <a:p>
                      <a:pPr indent="-201612" lvl="1" marL="358775" marR="0" rtl="0" algn="just">
                        <a:lnSpc>
                          <a:spcPct val="113333"/>
                        </a:lnSpc>
                        <a:spcBef>
                          <a:spcPts val="0"/>
                        </a:spcBef>
                        <a:spcAft>
                          <a:spcPts val="0"/>
                        </a:spcAft>
                        <a:buClr>
                          <a:srgbClr val="FF0000"/>
                        </a:buClr>
                        <a:buSzPts val="1500"/>
                        <a:buFont typeface="Arial"/>
                        <a:buChar char="•"/>
                      </a:pPr>
                      <a:r>
                        <a:rPr lang="zh-TW" sz="1500" u="sng" cap="none" strike="noStrike">
                          <a:solidFill>
                            <a:srgbClr val="FF0000"/>
                          </a:solidFill>
                          <a:latin typeface="Times New Roman"/>
                          <a:ea typeface="Times New Roman"/>
                          <a:cs typeface="Times New Roman"/>
                          <a:sym typeface="Times New Roman"/>
                        </a:rPr>
                        <a:t>農地議題</a:t>
                      </a:r>
                      <a:r>
                        <a:rPr lang="zh-TW" sz="1500" u="none" cap="none" strike="noStrike">
                          <a:solidFill>
                            <a:schemeClr val="dk1"/>
                          </a:solidFill>
                          <a:latin typeface="Times New Roman"/>
                          <a:ea typeface="Times New Roman"/>
                          <a:cs typeface="Times New Roman"/>
                          <a:sym typeface="Times New Roman"/>
                        </a:rPr>
                        <a:t>:需額外開放大量農地使用，恐引發滅農之負面觀感，並與糧食生產競合。</a:t>
                      </a:r>
                      <a:endParaRPr sz="1500" u="none" cap="none" strike="noStrike">
                        <a:solidFill>
                          <a:schemeClr val="dk1"/>
                        </a:solidFill>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bl>
          </a:graphicData>
        </a:graphic>
      </p:graphicFrame>
      <p:sp>
        <p:nvSpPr>
          <p:cNvPr id="493" name="Google Shape;493;p47"/>
          <p:cNvSpPr/>
          <p:nvPr/>
        </p:nvSpPr>
        <p:spPr>
          <a:xfrm>
            <a:off x="323529" y="837873"/>
            <a:ext cx="8640960" cy="430887"/>
          </a:xfrm>
          <a:prstGeom prst="rect">
            <a:avLst/>
          </a:prstGeom>
          <a:noFill/>
          <a:ln>
            <a:noFill/>
          </a:ln>
        </p:spPr>
        <p:txBody>
          <a:bodyPr anchorCtr="0" anchor="t" bIns="45700" lIns="91425" spcFirstLastPara="1" rIns="91425" wrap="square" tIns="45700">
            <a:noAutofit/>
          </a:bodyPr>
          <a:lstStyle/>
          <a:p>
            <a:pPr indent="-342900" lvl="0" marL="342900" marR="0" rtl="0" algn="just">
              <a:spcBef>
                <a:spcPts val="0"/>
              </a:spcBef>
              <a:spcAft>
                <a:spcPts val="0"/>
              </a:spcAft>
              <a:buClr>
                <a:srgbClr val="000000"/>
              </a:buClr>
              <a:buSzPts val="2200"/>
              <a:buFont typeface="Noto Sans Symbols"/>
              <a:buChar char="■"/>
            </a:pPr>
            <a:r>
              <a:rPr lang="zh-TW" sz="2200">
                <a:solidFill>
                  <a:srgbClr val="000000"/>
                </a:solidFill>
                <a:latin typeface="Arial"/>
                <a:ea typeface="Arial"/>
                <a:cs typeface="Arial"/>
                <a:sym typeface="Arial"/>
              </a:rPr>
              <a:t>太陽光電</a:t>
            </a:r>
            <a:endParaRPr sz="2200">
              <a:solidFill>
                <a:srgbClr val="000000"/>
              </a:solidFill>
              <a:latin typeface="Arial"/>
              <a:ea typeface="Arial"/>
              <a:cs typeface="Arial"/>
              <a:sym typeface="Arial"/>
            </a:endParaRPr>
          </a:p>
        </p:txBody>
      </p:sp>
      <p:sp>
        <p:nvSpPr>
          <p:cNvPr id="494" name="Google Shape;494;p47"/>
          <p:cNvSpPr txBox="1"/>
          <p:nvPr/>
        </p:nvSpPr>
        <p:spPr>
          <a:xfrm>
            <a:off x="66501" y="6611779"/>
            <a:ext cx="1595309"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1000">
                <a:solidFill>
                  <a:srgbClr val="000000"/>
                </a:solidFill>
                <a:latin typeface="Trebuchet MS"/>
                <a:ea typeface="Trebuchet MS"/>
                <a:cs typeface="Trebuchet MS"/>
                <a:sym typeface="Trebuchet MS"/>
              </a:rPr>
              <a:t>資料來源：經濟部能源局</a:t>
            </a:r>
            <a:endParaRPr sz="1000">
              <a:solidFill>
                <a:schemeClr val="dk1"/>
              </a:solidFill>
              <a:latin typeface="Trebuchet MS"/>
              <a:ea typeface="Trebuchet MS"/>
              <a:cs typeface="Trebuchet MS"/>
              <a:sym typeface="Trebuchet M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8" name="Shape 498"/>
        <p:cNvGrpSpPr/>
        <p:nvPr/>
      </p:nvGrpSpPr>
      <p:grpSpPr>
        <a:xfrm>
          <a:off x="0" y="0"/>
          <a:ext cx="0" cy="0"/>
          <a:chOff x="0" y="0"/>
          <a:chExt cx="0" cy="0"/>
        </a:xfrm>
      </p:grpSpPr>
      <p:sp>
        <p:nvSpPr>
          <p:cNvPr id="499" name="Google Shape;499;p48"/>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500" name="Google Shape;500;p48"/>
          <p:cNvSpPr txBox="1"/>
          <p:nvPr>
            <p:ph type="title"/>
          </p:nvPr>
        </p:nvSpPr>
        <p:spPr>
          <a:xfrm>
            <a:off x="518864" y="0"/>
            <a:ext cx="8229600" cy="771525"/>
          </a:xfrm>
          <a:prstGeom prst="rect">
            <a:avLst/>
          </a:prstGeom>
          <a:noFill/>
          <a:ln>
            <a:noFill/>
          </a:ln>
        </p:spPr>
        <p:txBody>
          <a:bodyPr anchorCtr="0" anchor="t" bIns="45700" lIns="91425" spcFirstLastPara="1" rIns="91425" wrap="square" tIns="45700">
            <a:noAutofit/>
          </a:bodyPr>
          <a:lstStyle/>
          <a:p>
            <a:pPr indent="-320040" lvl="0" marL="320040" rtl="0" algn="l">
              <a:spcBef>
                <a:spcPts val="0"/>
              </a:spcBef>
              <a:spcAft>
                <a:spcPts val="0"/>
              </a:spcAft>
              <a:buSzPts val="4352"/>
              <a:buChar char="*"/>
            </a:pPr>
            <a:r>
              <a:rPr lang="zh-TW" sz="3400">
                <a:solidFill>
                  <a:schemeClr val="dk1"/>
                </a:solidFill>
                <a:latin typeface="Arial"/>
                <a:ea typeface="Arial"/>
                <a:cs typeface="Arial"/>
                <a:sym typeface="Arial"/>
              </a:rPr>
              <a:t>再生能源發展推動困難與挑戰</a:t>
            </a:r>
            <a:r>
              <a:rPr lang="zh-TW" sz="2000">
                <a:solidFill>
                  <a:schemeClr val="dk1"/>
                </a:solidFill>
                <a:latin typeface="Arial"/>
                <a:ea typeface="Arial"/>
                <a:cs typeface="Arial"/>
                <a:sym typeface="Arial"/>
              </a:rPr>
              <a:t>(2/3)</a:t>
            </a:r>
            <a:endParaRPr sz="2000">
              <a:solidFill>
                <a:schemeClr val="dk1"/>
              </a:solidFill>
              <a:latin typeface="Arial"/>
              <a:ea typeface="Arial"/>
              <a:cs typeface="Arial"/>
              <a:sym typeface="Arial"/>
            </a:endParaRPr>
          </a:p>
        </p:txBody>
      </p:sp>
      <p:graphicFrame>
        <p:nvGraphicFramePr>
          <p:cNvPr id="501" name="Google Shape;501;p48"/>
          <p:cNvGraphicFramePr/>
          <p:nvPr/>
        </p:nvGraphicFramePr>
        <p:xfrm>
          <a:off x="179512" y="1271612"/>
          <a:ext cx="3000000" cy="3000000"/>
        </p:xfrm>
        <a:graphic>
          <a:graphicData uri="http://schemas.openxmlformats.org/drawingml/2006/table">
            <a:tbl>
              <a:tblPr>
                <a:noFill/>
                <a:tableStyleId>{E4C6089D-449F-4B4F-B304-D9F50B8AB2C8}</a:tableStyleId>
              </a:tblPr>
              <a:tblGrid>
                <a:gridCol w="6624725"/>
                <a:gridCol w="2160250"/>
              </a:tblGrid>
              <a:tr h="360050">
                <a:tc>
                  <a:txBody>
                    <a:bodyPr>
                      <a:noAutofit/>
                    </a:bodyPr>
                    <a:lstStyle/>
                    <a:p>
                      <a:pPr indent="19685" lvl="0" marL="0" marR="0" rtl="0" algn="ctr">
                        <a:spcBef>
                          <a:spcPts val="0"/>
                        </a:spcBef>
                        <a:spcAft>
                          <a:spcPts val="0"/>
                        </a:spcAft>
                        <a:buNone/>
                      </a:pPr>
                      <a:r>
                        <a:rPr b="1" lang="zh-TW" sz="1600">
                          <a:solidFill>
                            <a:schemeClr val="dk1"/>
                          </a:solidFill>
                          <a:latin typeface="Times New Roman"/>
                          <a:ea typeface="Times New Roman"/>
                          <a:cs typeface="Times New Roman"/>
                          <a:sym typeface="Times New Roman"/>
                        </a:rPr>
                        <a:t>現今推動目標與困難</a:t>
                      </a:r>
                      <a:endParaRPr b="1" sz="1600">
                        <a:solidFill>
                          <a:schemeClr val="dk1"/>
                        </a:solidFill>
                        <a:latin typeface="Times New Roman"/>
                        <a:ea typeface="Times New Roman"/>
                        <a:cs typeface="Times New Roman"/>
                        <a:sym typeface="Times New Roman"/>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1F9AB"/>
                    </a:solidFill>
                  </a:tcPr>
                </a:tc>
                <a:tc>
                  <a:txBody>
                    <a:bodyPr>
                      <a:noAutofit/>
                    </a:bodyPr>
                    <a:lstStyle/>
                    <a:p>
                      <a:pPr indent="19685" lvl="0" marL="0" marR="0" rtl="0" algn="ctr">
                        <a:lnSpc>
                          <a:spcPct val="100000"/>
                        </a:lnSpc>
                        <a:spcBef>
                          <a:spcPts val="0"/>
                        </a:spcBef>
                        <a:spcAft>
                          <a:spcPts val="0"/>
                        </a:spcAft>
                        <a:buClr>
                          <a:schemeClr val="dk1"/>
                        </a:buClr>
                        <a:buSzPts val="1600"/>
                        <a:buFont typeface="Times New Roman"/>
                        <a:buNone/>
                      </a:pPr>
                      <a:r>
                        <a:rPr b="1" lang="zh-TW" sz="1600">
                          <a:solidFill>
                            <a:schemeClr val="dk1"/>
                          </a:solidFill>
                          <a:latin typeface="Times New Roman"/>
                          <a:ea typeface="Times New Roman"/>
                          <a:cs typeface="Times New Roman"/>
                          <a:sym typeface="Times New Roman"/>
                        </a:rPr>
                        <a:t>新政府目標與挑戰</a:t>
                      </a:r>
                      <a:endParaRPr b="1" sz="1600">
                        <a:solidFill>
                          <a:schemeClr val="dk1"/>
                        </a:solidFill>
                        <a:latin typeface="Times New Roman"/>
                        <a:ea typeface="Times New Roman"/>
                        <a:cs typeface="Times New Roman"/>
                        <a:sym typeface="Times New Roman"/>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1F9AB"/>
                    </a:solidFill>
                  </a:tcPr>
                </a:tc>
              </a:tr>
              <a:tr h="5037700">
                <a:tc>
                  <a:txBody>
                    <a:bodyPr>
                      <a:noAutofit/>
                    </a:bodyPr>
                    <a:lstStyle/>
                    <a:p>
                      <a:pPr indent="-177800" lvl="0" marL="177800" marR="0" rtl="0" algn="just">
                        <a:lnSpc>
                          <a:spcPct val="113333"/>
                        </a:lnSpc>
                        <a:spcBef>
                          <a:spcPts val="0"/>
                        </a:spcBef>
                        <a:spcAft>
                          <a:spcPts val="0"/>
                        </a:spcAft>
                        <a:buClr>
                          <a:schemeClr val="dk1"/>
                        </a:buClr>
                        <a:buSzPts val="1500"/>
                        <a:buFont typeface="Trebuchet MS"/>
                        <a:buAutoNum type="arabicPeriod"/>
                      </a:pPr>
                      <a:r>
                        <a:rPr b="1" lang="zh-TW" sz="1500">
                          <a:latin typeface="Times New Roman"/>
                          <a:ea typeface="Times New Roman"/>
                          <a:cs typeface="Times New Roman"/>
                          <a:sym typeface="Times New Roman"/>
                        </a:rPr>
                        <a:t>推動目標：</a:t>
                      </a:r>
                      <a:r>
                        <a:rPr b="0" lang="zh-TW" sz="1500">
                          <a:solidFill>
                            <a:schemeClr val="dk1"/>
                          </a:solidFill>
                          <a:latin typeface="Times New Roman"/>
                          <a:ea typeface="Times New Roman"/>
                          <a:cs typeface="Times New Roman"/>
                          <a:sym typeface="Times New Roman"/>
                        </a:rPr>
                        <a:t>規劃</a:t>
                      </a:r>
                      <a:r>
                        <a:rPr b="0" lang="zh-TW" sz="1500" u="sng">
                          <a:solidFill>
                            <a:srgbClr val="FF0000"/>
                          </a:solidFill>
                          <a:latin typeface="Times New Roman"/>
                          <a:ea typeface="Times New Roman"/>
                          <a:cs typeface="Times New Roman"/>
                          <a:sym typeface="Times New Roman"/>
                        </a:rPr>
                        <a:t>至2030年風力發電達5.2 GW</a:t>
                      </a:r>
                      <a:r>
                        <a:rPr b="0" lang="zh-TW" sz="1500">
                          <a:solidFill>
                            <a:schemeClr val="dk1"/>
                          </a:solidFill>
                          <a:latin typeface="Times New Roman"/>
                          <a:ea typeface="Times New Roman"/>
                          <a:cs typeface="Times New Roman"/>
                          <a:sym typeface="Times New Roman"/>
                        </a:rPr>
                        <a:t>，其中離岸風電4 GW(2025年風力發電4.2GW，其中離岸風電3GW)</a:t>
                      </a:r>
                      <a:endParaRPr b="1" sz="1500">
                        <a:latin typeface="Times New Roman"/>
                        <a:ea typeface="Times New Roman"/>
                        <a:cs typeface="Times New Roman"/>
                        <a:sym typeface="Times New Roman"/>
                      </a:endParaRPr>
                    </a:p>
                    <a:p>
                      <a:pPr indent="-177800" lvl="0" marL="177800" marR="0" rtl="0" algn="just">
                        <a:lnSpc>
                          <a:spcPct val="113333"/>
                        </a:lnSpc>
                        <a:spcBef>
                          <a:spcPts val="0"/>
                        </a:spcBef>
                        <a:spcAft>
                          <a:spcPts val="0"/>
                        </a:spcAft>
                        <a:buClr>
                          <a:schemeClr val="dk1"/>
                        </a:buClr>
                        <a:buSzPts val="1500"/>
                        <a:buFont typeface="Trebuchet MS"/>
                        <a:buAutoNum type="arabicPeriod"/>
                      </a:pPr>
                      <a:r>
                        <a:rPr b="1" lang="zh-TW" sz="1500">
                          <a:solidFill>
                            <a:schemeClr val="dk1"/>
                          </a:solidFill>
                          <a:latin typeface="Times New Roman"/>
                          <a:ea typeface="Times New Roman"/>
                          <a:cs typeface="Times New Roman"/>
                          <a:sym typeface="Times New Roman"/>
                        </a:rPr>
                        <a:t>風能發電尖峰並非用電需求尖峰：</a:t>
                      </a:r>
                      <a:r>
                        <a:rPr lang="zh-TW" sz="1500" u="none">
                          <a:solidFill>
                            <a:schemeClr val="dk1"/>
                          </a:solidFill>
                          <a:latin typeface="Times New Roman"/>
                          <a:ea typeface="Times New Roman"/>
                          <a:cs typeface="Times New Roman"/>
                          <a:sym typeface="Times New Roman"/>
                        </a:rPr>
                        <a:t>我國受東北季風影響，澎湖群島冬季月平均風速最高可達 18 m/s，但夏季月平均風速最低僅約 4 m/s，難以因應夏季用電龐大需求。</a:t>
                      </a:r>
                      <a:endParaRPr sz="1500" u="none">
                        <a:solidFill>
                          <a:schemeClr val="dk1"/>
                        </a:solidFill>
                        <a:latin typeface="Times New Roman"/>
                        <a:ea typeface="Times New Roman"/>
                        <a:cs typeface="Times New Roman"/>
                        <a:sym typeface="Times New Roman"/>
                      </a:endParaRPr>
                    </a:p>
                    <a:p>
                      <a:pPr indent="-177800" lvl="0" marL="177800" marR="0" rtl="0" algn="just">
                        <a:lnSpc>
                          <a:spcPct val="113333"/>
                        </a:lnSpc>
                        <a:spcBef>
                          <a:spcPts val="0"/>
                        </a:spcBef>
                        <a:spcAft>
                          <a:spcPts val="0"/>
                        </a:spcAft>
                        <a:buClr>
                          <a:schemeClr val="dk1"/>
                        </a:buClr>
                        <a:buSzPts val="1500"/>
                        <a:buFont typeface="Trebuchet MS"/>
                        <a:buAutoNum type="arabicPeriod"/>
                      </a:pPr>
                      <a:r>
                        <a:rPr b="1" lang="zh-TW" sz="1500">
                          <a:solidFill>
                            <a:schemeClr val="dk1"/>
                          </a:solidFill>
                          <a:latin typeface="Times New Roman"/>
                          <a:ea typeface="Times New Roman"/>
                          <a:cs typeface="Times New Roman"/>
                          <a:sym typeface="Times New Roman"/>
                        </a:rPr>
                        <a:t>陸域風電：</a:t>
                      </a:r>
                      <a:r>
                        <a:rPr lang="zh-TW" sz="1500">
                          <a:solidFill>
                            <a:schemeClr val="dk1"/>
                          </a:solidFill>
                          <a:latin typeface="Times New Roman"/>
                          <a:ea typeface="Times New Roman"/>
                          <a:cs typeface="Times New Roman"/>
                          <a:sym typeface="Times New Roman"/>
                        </a:rPr>
                        <a:t>臺灣地狹人稠，</a:t>
                      </a:r>
                      <a:r>
                        <a:rPr lang="zh-TW" sz="1500" u="sng">
                          <a:solidFill>
                            <a:srgbClr val="FF0000"/>
                          </a:solidFill>
                          <a:latin typeface="Times New Roman"/>
                          <a:ea typeface="Times New Roman"/>
                          <a:cs typeface="Times New Roman"/>
                          <a:sym typeface="Times New Roman"/>
                        </a:rPr>
                        <a:t>陸上</a:t>
                      </a:r>
                      <a:r>
                        <a:rPr lang="zh-TW" sz="1500">
                          <a:solidFill>
                            <a:schemeClr val="dk1"/>
                          </a:solidFill>
                          <a:latin typeface="Times New Roman"/>
                          <a:ea typeface="Times New Roman"/>
                          <a:cs typeface="Times New Roman"/>
                          <a:sym typeface="Times New Roman"/>
                        </a:rPr>
                        <a:t>風場選址與民眾生活空間產生競合，易生抗爭。</a:t>
                      </a:r>
                      <a:endParaRPr sz="1500">
                        <a:solidFill>
                          <a:schemeClr val="dk1"/>
                        </a:solidFill>
                        <a:latin typeface="Times New Roman"/>
                        <a:ea typeface="Times New Roman"/>
                        <a:cs typeface="Times New Roman"/>
                        <a:sym typeface="Times New Roman"/>
                      </a:endParaRPr>
                    </a:p>
                    <a:p>
                      <a:pPr indent="-169862" lvl="1" marL="358775" marR="0" rtl="0" algn="just">
                        <a:lnSpc>
                          <a:spcPct val="113333"/>
                        </a:lnSpc>
                        <a:spcBef>
                          <a:spcPts val="0"/>
                        </a:spcBef>
                        <a:spcAft>
                          <a:spcPts val="0"/>
                        </a:spcAft>
                        <a:buClr>
                          <a:schemeClr val="dk1"/>
                        </a:buClr>
                        <a:buSzPts val="1500"/>
                        <a:buFont typeface="Arial"/>
                        <a:buChar char="•"/>
                      </a:pPr>
                      <a:r>
                        <a:rPr lang="zh-TW" sz="1500" u="none" cap="none" strike="noStrike">
                          <a:solidFill>
                            <a:schemeClr val="dk1"/>
                          </a:solidFill>
                          <a:latin typeface="Times New Roman"/>
                          <a:ea typeface="Times New Roman"/>
                          <a:cs typeface="Times New Roman"/>
                          <a:sym typeface="Times New Roman"/>
                        </a:rPr>
                        <a:t>民眾擔心風力機可能產生</a:t>
                      </a:r>
                      <a:r>
                        <a:rPr lang="zh-TW" sz="1500" u="sng" cap="none" strike="noStrike">
                          <a:solidFill>
                            <a:srgbClr val="FF0000"/>
                          </a:solidFill>
                          <a:latin typeface="Times New Roman"/>
                          <a:ea typeface="Times New Roman"/>
                          <a:cs typeface="Times New Roman"/>
                          <a:sym typeface="Times New Roman"/>
                        </a:rPr>
                        <a:t>低頻噪音</a:t>
                      </a:r>
                      <a:r>
                        <a:rPr lang="zh-TW" sz="1500" u="none" cap="none" strike="noStrike">
                          <a:solidFill>
                            <a:schemeClr val="dk1"/>
                          </a:solidFill>
                          <a:latin typeface="Times New Roman"/>
                          <a:ea typeface="Times New Roman"/>
                          <a:cs typeface="Times New Roman"/>
                          <a:sym typeface="Times New Roman"/>
                        </a:rPr>
                        <a:t>及</a:t>
                      </a:r>
                      <a:r>
                        <a:rPr lang="zh-TW" sz="1500" u="sng" cap="none" strike="noStrike">
                          <a:solidFill>
                            <a:srgbClr val="FF0000"/>
                          </a:solidFill>
                          <a:latin typeface="Times New Roman"/>
                          <a:ea typeface="Times New Roman"/>
                          <a:cs typeface="Times New Roman"/>
                          <a:sym typeface="Times New Roman"/>
                        </a:rPr>
                        <a:t>眩影</a:t>
                      </a:r>
                      <a:r>
                        <a:rPr lang="zh-TW" sz="1500" u="none" cap="none" strike="noStrike">
                          <a:solidFill>
                            <a:schemeClr val="dk1"/>
                          </a:solidFill>
                          <a:latin typeface="Times New Roman"/>
                          <a:ea typeface="Times New Roman"/>
                          <a:cs typeface="Times New Roman"/>
                          <a:sym typeface="Times New Roman"/>
                        </a:rPr>
                        <a:t>，影響居民生活品質。</a:t>
                      </a:r>
                      <a:endParaRPr sz="1500" u="none" cap="none" strike="noStrike">
                        <a:solidFill>
                          <a:schemeClr val="dk1"/>
                        </a:solidFill>
                        <a:latin typeface="Times New Roman"/>
                        <a:ea typeface="Times New Roman"/>
                        <a:cs typeface="Times New Roman"/>
                        <a:sym typeface="Times New Roman"/>
                      </a:endParaRPr>
                    </a:p>
                    <a:p>
                      <a:pPr indent="-169862" lvl="1" marL="358775" marR="0" rtl="0" algn="just">
                        <a:lnSpc>
                          <a:spcPct val="113333"/>
                        </a:lnSpc>
                        <a:spcBef>
                          <a:spcPts val="0"/>
                        </a:spcBef>
                        <a:spcAft>
                          <a:spcPts val="0"/>
                        </a:spcAft>
                        <a:buClr>
                          <a:schemeClr val="dk1"/>
                        </a:buClr>
                        <a:buSzPts val="1500"/>
                        <a:buFont typeface="Arial"/>
                        <a:buChar char="•"/>
                      </a:pPr>
                      <a:r>
                        <a:rPr lang="zh-TW" sz="1500" u="none" cap="none" strike="noStrike">
                          <a:solidFill>
                            <a:schemeClr val="dk1"/>
                          </a:solidFill>
                          <a:latin typeface="Times New Roman"/>
                          <a:ea typeface="Times New Roman"/>
                          <a:cs typeface="Times New Roman"/>
                          <a:sym typeface="Times New Roman"/>
                        </a:rPr>
                        <a:t>設置風力機將長期改變地貌景觀並造成</a:t>
                      </a:r>
                      <a:r>
                        <a:rPr lang="zh-TW" sz="1500" u="sng" cap="none" strike="noStrike">
                          <a:solidFill>
                            <a:srgbClr val="FF0000"/>
                          </a:solidFill>
                          <a:latin typeface="Times New Roman"/>
                          <a:ea typeface="Times New Roman"/>
                          <a:cs typeface="Times New Roman"/>
                          <a:sym typeface="Times New Roman"/>
                        </a:rPr>
                        <a:t>視覺衝擊</a:t>
                      </a:r>
                      <a:r>
                        <a:rPr lang="zh-TW" sz="1500" u="none" cap="none" strike="noStrike">
                          <a:solidFill>
                            <a:schemeClr val="dk1"/>
                          </a:solidFill>
                          <a:latin typeface="Times New Roman"/>
                          <a:ea typeface="Times New Roman"/>
                          <a:cs typeface="Times New Roman"/>
                          <a:sym typeface="Times New Roman"/>
                        </a:rPr>
                        <a:t>，影響當地自然環境發展。</a:t>
                      </a:r>
                      <a:endParaRPr sz="1500" u="none" cap="none" strike="noStrike">
                        <a:solidFill>
                          <a:schemeClr val="dk1"/>
                        </a:solidFill>
                        <a:latin typeface="Times New Roman"/>
                        <a:ea typeface="Times New Roman"/>
                        <a:cs typeface="Times New Roman"/>
                        <a:sym typeface="Times New Roman"/>
                      </a:endParaRPr>
                    </a:p>
                    <a:p>
                      <a:pPr indent="-169862" lvl="1" marL="358775" marR="0" rtl="0" algn="just">
                        <a:lnSpc>
                          <a:spcPct val="113333"/>
                        </a:lnSpc>
                        <a:spcBef>
                          <a:spcPts val="0"/>
                        </a:spcBef>
                        <a:spcAft>
                          <a:spcPts val="0"/>
                        </a:spcAft>
                        <a:buClr>
                          <a:schemeClr val="dk1"/>
                        </a:buClr>
                        <a:buSzPts val="1500"/>
                        <a:buFont typeface="Arial"/>
                        <a:buChar char="•"/>
                      </a:pPr>
                      <a:r>
                        <a:rPr lang="zh-TW" sz="1500" u="none" cap="none" strike="noStrike">
                          <a:solidFill>
                            <a:schemeClr val="dk1"/>
                          </a:solidFill>
                          <a:latin typeface="Times New Roman"/>
                          <a:ea typeface="Times New Roman"/>
                          <a:cs typeface="Times New Roman"/>
                          <a:sym typeface="Times New Roman"/>
                        </a:rPr>
                        <a:t>台灣位處國際候鳥遷徙之重要路線，設置風力機將影響</a:t>
                      </a:r>
                      <a:r>
                        <a:rPr lang="zh-TW" sz="1500" u="sng" cap="none" strike="noStrike">
                          <a:solidFill>
                            <a:srgbClr val="FF0000"/>
                          </a:solidFill>
                          <a:latin typeface="Times New Roman"/>
                          <a:ea typeface="Times New Roman"/>
                          <a:cs typeface="Times New Roman"/>
                          <a:sym typeface="Times New Roman"/>
                        </a:rPr>
                        <a:t>鳥類生態</a:t>
                      </a:r>
                      <a:r>
                        <a:rPr lang="zh-TW" sz="1500" u="none" cap="none" strike="noStrike">
                          <a:solidFill>
                            <a:schemeClr val="dk1"/>
                          </a:solidFill>
                          <a:latin typeface="Times New Roman"/>
                          <a:ea typeface="Times New Roman"/>
                          <a:cs typeface="Times New Roman"/>
                          <a:sym typeface="Times New Roman"/>
                        </a:rPr>
                        <a:t>甚至造成鳥擊。</a:t>
                      </a:r>
                      <a:endParaRPr b="1" sz="1500" u="none" cap="none" strike="noStrike">
                        <a:solidFill>
                          <a:schemeClr val="dk1"/>
                        </a:solidFill>
                        <a:latin typeface="Times New Roman"/>
                        <a:ea typeface="Times New Roman"/>
                        <a:cs typeface="Times New Roman"/>
                        <a:sym typeface="Times New Roman"/>
                      </a:endParaRPr>
                    </a:p>
                    <a:p>
                      <a:pPr indent="-169863" lvl="1" marL="169863" marR="0" rtl="0" algn="just">
                        <a:lnSpc>
                          <a:spcPct val="113333"/>
                        </a:lnSpc>
                        <a:spcBef>
                          <a:spcPts val="0"/>
                        </a:spcBef>
                        <a:spcAft>
                          <a:spcPts val="0"/>
                        </a:spcAft>
                        <a:buClr>
                          <a:schemeClr val="dk1"/>
                        </a:buClr>
                        <a:buSzPts val="1500"/>
                        <a:buFont typeface="Trebuchet MS"/>
                        <a:buAutoNum type="arabicPeriod" startAt="6"/>
                      </a:pPr>
                      <a:r>
                        <a:rPr b="1" lang="zh-TW" sz="1500" u="none" cap="none" strike="noStrike">
                          <a:solidFill>
                            <a:schemeClr val="dk1"/>
                          </a:solidFill>
                          <a:latin typeface="Times New Roman"/>
                          <a:ea typeface="Times New Roman"/>
                          <a:cs typeface="Times New Roman"/>
                          <a:sym typeface="Times New Roman"/>
                        </a:rPr>
                        <a:t>離岸風電：</a:t>
                      </a:r>
                      <a:r>
                        <a:rPr b="0" lang="zh-TW" sz="1500" u="none" cap="none" strike="noStrike">
                          <a:solidFill>
                            <a:schemeClr val="dk1"/>
                          </a:solidFill>
                          <a:latin typeface="Times New Roman"/>
                          <a:ea typeface="Times New Roman"/>
                          <a:cs typeface="Times New Roman"/>
                          <a:sym typeface="Times New Roman"/>
                        </a:rPr>
                        <a:t>104 年公布 36 處離岸風電潛力場 址，開發潛能雖可達 23 GW，惟與相關部會業管法規、推動或管制規劃之競合情形尚待協商調整。</a:t>
                      </a:r>
                      <a:endParaRPr sz="1500" u="none" cap="none" strike="noStrike">
                        <a:solidFill>
                          <a:schemeClr val="dk1"/>
                        </a:solidFill>
                        <a:latin typeface="Times New Roman"/>
                        <a:ea typeface="Times New Roman"/>
                        <a:cs typeface="Times New Roman"/>
                        <a:sym typeface="Times New Roman"/>
                      </a:endParaRPr>
                    </a:p>
                    <a:p>
                      <a:pPr indent="-180975" lvl="1" marL="361950" marR="0" rtl="0" algn="just">
                        <a:lnSpc>
                          <a:spcPct val="113333"/>
                        </a:lnSpc>
                        <a:spcBef>
                          <a:spcPts val="0"/>
                        </a:spcBef>
                        <a:spcAft>
                          <a:spcPts val="0"/>
                        </a:spcAft>
                        <a:buClr>
                          <a:schemeClr val="dk1"/>
                        </a:buClr>
                        <a:buSzPts val="1500"/>
                        <a:buFont typeface="Arial"/>
                        <a:buChar char="•"/>
                      </a:pPr>
                      <a:r>
                        <a:rPr b="1" lang="zh-TW" sz="1500" u="none" cap="none" strike="noStrike">
                          <a:solidFill>
                            <a:schemeClr val="dk1"/>
                          </a:solidFill>
                          <a:latin typeface="Times New Roman"/>
                          <a:ea typeface="Times New Roman"/>
                          <a:cs typeface="Times New Roman"/>
                          <a:sym typeface="Times New Roman"/>
                        </a:rPr>
                        <a:t>航運安全</a:t>
                      </a:r>
                      <a:r>
                        <a:rPr lang="zh-TW" sz="1500" u="none" cap="none" strike="noStrike">
                          <a:solidFill>
                            <a:schemeClr val="dk1"/>
                          </a:solidFill>
                          <a:latin typeface="Times New Roman"/>
                          <a:ea typeface="Times New Roman"/>
                          <a:cs typeface="Times New Roman"/>
                          <a:sym typeface="Times New Roman"/>
                        </a:rPr>
                        <a:t>：受既有兩岸直航航道、船舶累計穿行率大於10%區域不得設置等</a:t>
                      </a:r>
                      <a:r>
                        <a:rPr lang="zh-TW" sz="1500" u="sng" cap="none" strike="noStrike">
                          <a:solidFill>
                            <a:srgbClr val="FF0000"/>
                          </a:solidFill>
                          <a:latin typeface="Times New Roman"/>
                          <a:ea typeface="Times New Roman"/>
                          <a:cs typeface="Times New Roman"/>
                          <a:sym typeface="Times New Roman"/>
                        </a:rPr>
                        <a:t>開發限制，</a:t>
                      </a:r>
                      <a:r>
                        <a:rPr lang="zh-TW" sz="1400" u="none" cap="none" strike="noStrike">
                          <a:solidFill>
                            <a:schemeClr val="dk1"/>
                          </a:solidFill>
                          <a:latin typeface="Times New Roman"/>
                          <a:ea typeface="Times New Roman"/>
                          <a:cs typeface="Times New Roman"/>
                          <a:sym typeface="Times New Roman"/>
                        </a:rPr>
                        <a:t>可設置容量僅 </a:t>
                      </a:r>
                      <a:r>
                        <a:rPr lang="zh-TW" sz="1400" u="sng" cap="none" strike="noStrike">
                          <a:solidFill>
                            <a:srgbClr val="FF0000"/>
                          </a:solidFill>
                          <a:latin typeface="Times New Roman"/>
                          <a:ea typeface="Times New Roman"/>
                          <a:cs typeface="Times New Roman"/>
                          <a:sym typeface="Times New Roman"/>
                        </a:rPr>
                        <a:t>2 GW</a:t>
                      </a:r>
                      <a:r>
                        <a:rPr lang="zh-TW" sz="1400" u="none" cap="none" strike="noStrike">
                          <a:solidFill>
                            <a:schemeClr val="dk1"/>
                          </a:solidFill>
                          <a:latin typeface="Times New Roman"/>
                          <a:ea typeface="Times New Roman"/>
                          <a:cs typeface="Times New Roman"/>
                          <a:sym typeface="Times New Roman"/>
                        </a:rPr>
                        <a:t>。</a:t>
                      </a:r>
                      <a:endParaRPr b="0" sz="1500" u="none" cap="none" strike="noStrike">
                        <a:solidFill>
                          <a:schemeClr val="dk1"/>
                        </a:solidFill>
                        <a:latin typeface="Times New Roman"/>
                        <a:ea typeface="Times New Roman"/>
                        <a:cs typeface="Times New Roman"/>
                        <a:sym typeface="Times New Roman"/>
                      </a:endParaRPr>
                    </a:p>
                    <a:p>
                      <a:pPr indent="-180975" lvl="1" marL="361950" marR="0" rtl="0" algn="just">
                        <a:lnSpc>
                          <a:spcPct val="113333"/>
                        </a:lnSpc>
                        <a:spcBef>
                          <a:spcPts val="0"/>
                        </a:spcBef>
                        <a:spcAft>
                          <a:spcPts val="0"/>
                        </a:spcAft>
                        <a:buClr>
                          <a:schemeClr val="dk1"/>
                        </a:buClr>
                        <a:buSzPts val="1500"/>
                        <a:buFont typeface="Arial"/>
                        <a:buChar char="•"/>
                      </a:pPr>
                      <a:r>
                        <a:rPr b="1" lang="zh-TW" sz="1500" u="none" cap="none" strike="noStrike">
                          <a:solidFill>
                            <a:schemeClr val="dk1"/>
                          </a:solidFill>
                          <a:latin typeface="Times New Roman"/>
                          <a:ea typeface="Times New Roman"/>
                          <a:cs typeface="Times New Roman"/>
                          <a:sym typeface="Times New Roman"/>
                        </a:rPr>
                        <a:t>港埠碼頭</a:t>
                      </a:r>
                      <a:r>
                        <a:rPr lang="zh-TW" sz="1500" u="none" cap="none" strike="noStrike">
                          <a:solidFill>
                            <a:schemeClr val="dk1"/>
                          </a:solidFill>
                          <a:latin typeface="Times New Roman"/>
                          <a:ea typeface="Times New Roman"/>
                          <a:cs typeface="Times New Roman"/>
                          <a:sym typeface="Times New Roman"/>
                        </a:rPr>
                        <a:t>：離岸風電設備沉重，需要專用</a:t>
                      </a:r>
                      <a:r>
                        <a:rPr lang="zh-TW" sz="1500" u="sng" cap="none" strike="noStrike">
                          <a:solidFill>
                            <a:srgbClr val="FF0000"/>
                          </a:solidFill>
                          <a:latin typeface="Times New Roman"/>
                          <a:ea typeface="Times New Roman"/>
                          <a:cs typeface="Times New Roman"/>
                          <a:sym typeface="Times New Roman"/>
                        </a:rPr>
                        <a:t>重件碼頭</a:t>
                      </a:r>
                      <a:r>
                        <a:rPr lang="zh-TW" sz="1500" u="none" cap="none" strike="noStrike">
                          <a:solidFill>
                            <a:schemeClr val="dk1"/>
                          </a:solidFill>
                          <a:latin typeface="Times New Roman"/>
                          <a:ea typeface="Times New Roman"/>
                          <a:cs typeface="Times New Roman"/>
                          <a:sym typeface="Times New Roman"/>
                        </a:rPr>
                        <a:t>提供運送組裝所需之整備場地，相關基礎建設需要龐大資金及工程時間，非短期內可完成。</a:t>
                      </a:r>
                      <a:endParaRPr sz="1500" u="none" cap="none" strike="noStrike">
                        <a:solidFill>
                          <a:schemeClr val="dk1"/>
                        </a:solidFill>
                        <a:latin typeface="Times New Roman"/>
                        <a:ea typeface="Times New Roman"/>
                        <a:cs typeface="Times New Roman"/>
                        <a:sym typeface="Times New Roman"/>
                      </a:endParaRPr>
                    </a:p>
                    <a:p>
                      <a:pPr indent="-188913" lvl="1" marL="366713" marR="0" rtl="0" algn="just">
                        <a:lnSpc>
                          <a:spcPct val="113333"/>
                        </a:lnSpc>
                        <a:spcBef>
                          <a:spcPts val="0"/>
                        </a:spcBef>
                        <a:spcAft>
                          <a:spcPts val="0"/>
                        </a:spcAft>
                        <a:buClr>
                          <a:schemeClr val="dk1"/>
                        </a:buClr>
                        <a:buSzPts val="1500"/>
                        <a:buFont typeface="Arial"/>
                        <a:buChar char="•"/>
                      </a:pPr>
                      <a:r>
                        <a:rPr b="1" lang="zh-TW" sz="1500" u="none" cap="none" strike="noStrike">
                          <a:solidFill>
                            <a:schemeClr val="dk1"/>
                          </a:solidFill>
                          <a:latin typeface="Times New Roman"/>
                          <a:ea typeface="Times New Roman"/>
                          <a:cs typeface="Times New Roman"/>
                          <a:sym typeface="Times New Roman"/>
                        </a:rPr>
                        <a:t>漁業協商</a:t>
                      </a:r>
                      <a:r>
                        <a:rPr lang="zh-TW" sz="1500" u="none" cap="none" strike="noStrike">
                          <a:solidFill>
                            <a:schemeClr val="dk1"/>
                          </a:solidFill>
                          <a:latin typeface="Times New Roman"/>
                          <a:ea typeface="Times New Roman"/>
                          <a:cs typeface="Times New Roman"/>
                          <a:sym typeface="Times New Roman"/>
                        </a:rPr>
                        <a:t>：離岸風電開發與</a:t>
                      </a:r>
                      <a:r>
                        <a:rPr lang="zh-TW" sz="1500" u="sng" cap="none" strike="noStrike">
                          <a:solidFill>
                            <a:srgbClr val="FF0000"/>
                          </a:solidFill>
                          <a:latin typeface="Times New Roman"/>
                          <a:ea typeface="Times New Roman"/>
                          <a:cs typeface="Times New Roman"/>
                          <a:sym typeface="Times New Roman"/>
                        </a:rPr>
                        <a:t>傳統漁業經濟活動</a:t>
                      </a:r>
                      <a:r>
                        <a:rPr lang="zh-TW" sz="1500" u="none" cap="none" strike="noStrike">
                          <a:solidFill>
                            <a:schemeClr val="dk1"/>
                          </a:solidFill>
                          <a:latin typeface="Times New Roman"/>
                          <a:ea typeface="Times New Roman"/>
                          <a:cs typeface="Times New Roman"/>
                          <a:sym typeface="Times New Roman"/>
                        </a:rPr>
                        <a:t>產生空間競合，相關補償及回饋機制尚無明確法制化規範可供業者遵循，協商耗時冗長。</a:t>
                      </a:r>
                      <a:endParaRPr sz="1500" u="none" cap="none" strike="noStrike">
                        <a:solidFill>
                          <a:schemeClr val="dk1"/>
                        </a:solidFill>
                        <a:latin typeface="Times New Roman"/>
                        <a:ea typeface="Times New Roman"/>
                        <a:cs typeface="Times New Roman"/>
                        <a:sym typeface="Times New Roman"/>
                      </a:endParaRPr>
                    </a:p>
                    <a:p>
                      <a:pPr indent="-188913" lvl="1" marL="366713" marR="0" rtl="0" algn="just">
                        <a:lnSpc>
                          <a:spcPct val="113333"/>
                        </a:lnSpc>
                        <a:spcBef>
                          <a:spcPts val="0"/>
                        </a:spcBef>
                        <a:spcAft>
                          <a:spcPts val="0"/>
                        </a:spcAft>
                        <a:buClr>
                          <a:schemeClr val="dk1"/>
                        </a:buClr>
                        <a:buSzPts val="1500"/>
                        <a:buFont typeface="Arial"/>
                        <a:buChar char="•"/>
                      </a:pPr>
                      <a:r>
                        <a:rPr b="1" lang="zh-TW" sz="1500" u="none" cap="none" strike="noStrike">
                          <a:solidFill>
                            <a:schemeClr val="dk1"/>
                          </a:solidFill>
                          <a:latin typeface="Times New Roman"/>
                          <a:ea typeface="Times New Roman"/>
                          <a:cs typeface="Times New Roman"/>
                          <a:sym typeface="Times New Roman"/>
                        </a:rPr>
                        <a:t>融資保險</a:t>
                      </a:r>
                      <a:r>
                        <a:rPr lang="zh-TW" sz="1500" u="none" cap="none" strike="noStrike">
                          <a:solidFill>
                            <a:schemeClr val="dk1"/>
                          </a:solidFill>
                          <a:latin typeface="Times New Roman"/>
                          <a:ea typeface="Times New Roman"/>
                          <a:cs typeface="Times New Roman"/>
                          <a:sym typeface="Times New Roman"/>
                        </a:rPr>
                        <a:t>：國內金融界缺乏對離岸風電所需</a:t>
                      </a:r>
                      <a:r>
                        <a:rPr lang="zh-TW" sz="1500" u="sng" cap="none" strike="noStrike">
                          <a:solidFill>
                            <a:srgbClr val="FF0000"/>
                          </a:solidFill>
                          <a:latin typeface="Times New Roman"/>
                          <a:ea typeface="Times New Roman"/>
                          <a:cs typeface="Times New Roman"/>
                          <a:sym typeface="Times New Roman"/>
                        </a:rPr>
                        <a:t>專案融資</a:t>
                      </a:r>
                      <a:r>
                        <a:rPr lang="zh-TW" sz="1500" u="none" cap="none" strike="noStrike">
                          <a:solidFill>
                            <a:schemeClr val="dk1"/>
                          </a:solidFill>
                          <a:latin typeface="Times New Roman"/>
                          <a:ea typeface="Times New Roman"/>
                          <a:cs typeface="Times New Roman"/>
                          <a:sym typeface="Times New Roman"/>
                        </a:rPr>
                        <a:t>及</a:t>
                      </a:r>
                      <a:r>
                        <a:rPr lang="zh-TW" sz="1500" u="sng" cap="none" strike="noStrike">
                          <a:solidFill>
                            <a:srgbClr val="FF0000"/>
                          </a:solidFill>
                          <a:latin typeface="Times New Roman"/>
                          <a:ea typeface="Times New Roman"/>
                          <a:cs typeface="Times New Roman"/>
                          <a:sym typeface="Times New Roman"/>
                        </a:rPr>
                        <a:t>保險</a:t>
                      </a:r>
                      <a:r>
                        <a:rPr lang="zh-TW" sz="1500" u="none" cap="none" strike="noStrike">
                          <a:solidFill>
                            <a:schemeClr val="dk1"/>
                          </a:solidFill>
                          <a:latin typeface="Times New Roman"/>
                          <a:ea typeface="Times New Roman"/>
                          <a:cs typeface="Times New Roman"/>
                          <a:sym typeface="Times New Roman"/>
                        </a:rPr>
                        <a:t>所需之</a:t>
                      </a:r>
                      <a:r>
                        <a:rPr lang="zh-TW" sz="1500" u="sng" cap="none" strike="noStrike">
                          <a:solidFill>
                            <a:srgbClr val="FF0000"/>
                          </a:solidFill>
                          <a:latin typeface="Times New Roman"/>
                          <a:ea typeface="Times New Roman"/>
                          <a:cs typeface="Times New Roman"/>
                          <a:sym typeface="Times New Roman"/>
                        </a:rPr>
                        <a:t>風險管控</a:t>
                      </a:r>
                      <a:r>
                        <a:rPr lang="zh-TW" sz="1500" u="none" cap="none" strike="noStrike">
                          <a:solidFill>
                            <a:schemeClr val="dk1"/>
                          </a:solidFill>
                          <a:latin typeface="Times New Roman"/>
                          <a:ea typeface="Times New Roman"/>
                          <a:cs typeface="Times New Roman"/>
                          <a:sym typeface="Times New Roman"/>
                        </a:rPr>
                        <a:t>經驗。</a:t>
                      </a:r>
                      <a:endParaRPr b="0" sz="1500" u="none" cap="none" strike="noStrike">
                        <a:solidFill>
                          <a:schemeClr val="dk1"/>
                        </a:solidFill>
                        <a:latin typeface="Times New Roman"/>
                        <a:ea typeface="Times New Roman"/>
                        <a:cs typeface="Times New Roman"/>
                        <a:sym typeface="Times New Roman"/>
                      </a:endParaRPr>
                    </a:p>
                    <a:p>
                      <a:pPr indent="-180975" lvl="1" marL="361950" marR="0" rtl="0" algn="just">
                        <a:lnSpc>
                          <a:spcPct val="113333"/>
                        </a:lnSpc>
                        <a:spcBef>
                          <a:spcPts val="0"/>
                        </a:spcBef>
                        <a:spcAft>
                          <a:spcPts val="0"/>
                        </a:spcAft>
                        <a:buClr>
                          <a:schemeClr val="dk1"/>
                        </a:buClr>
                        <a:buSzPts val="1500"/>
                        <a:buFont typeface="Arial"/>
                        <a:buChar char="•"/>
                      </a:pPr>
                      <a:r>
                        <a:rPr b="1" lang="zh-TW" sz="1500" u="none" cap="none" strike="noStrike">
                          <a:solidFill>
                            <a:schemeClr val="dk1"/>
                          </a:solidFill>
                          <a:latin typeface="Times New Roman"/>
                          <a:ea typeface="Times New Roman"/>
                          <a:cs typeface="Times New Roman"/>
                          <a:sym typeface="Times New Roman"/>
                        </a:rPr>
                        <a:t>跨部會協商：</a:t>
                      </a:r>
                      <a:r>
                        <a:rPr lang="zh-TW" sz="1500" u="none" cap="none" strike="noStrike">
                          <a:solidFill>
                            <a:schemeClr val="dk1"/>
                          </a:solidFill>
                          <a:latin typeface="Times New Roman"/>
                          <a:ea typeface="Times New Roman"/>
                          <a:cs typeface="Times New Roman"/>
                          <a:sym typeface="Times New Roman"/>
                        </a:rPr>
                        <a:t>離岸風電推動及</a:t>
                      </a:r>
                      <a:r>
                        <a:rPr lang="zh-TW" sz="1500" u="sng" cap="none" strike="noStrike">
                          <a:solidFill>
                            <a:srgbClr val="FF0000"/>
                          </a:solidFill>
                          <a:latin typeface="Times New Roman"/>
                          <a:ea typeface="Times New Roman"/>
                          <a:cs typeface="Times New Roman"/>
                          <a:sym typeface="Times New Roman"/>
                        </a:rPr>
                        <a:t>海域資源整體利用</a:t>
                      </a:r>
                      <a:r>
                        <a:rPr lang="zh-TW" sz="1500" u="none" cap="none" strike="noStrike">
                          <a:solidFill>
                            <a:schemeClr val="dk1"/>
                          </a:solidFill>
                          <a:latin typeface="Times New Roman"/>
                          <a:ea typeface="Times New Roman"/>
                          <a:cs typeface="Times New Roman"/>
                          <a:sym typeface="Times New Roman"/>
                        </a:rPr>
                        <a:t>涉及眾多主管機關權管業務，需要各部會間協調、理解、溝通及合作，以利排除相關行政障礙。</a:t>
                      </a:r>
                      <a:endParaRPr sz="1500" u="none" cap="none" strike="noStrike">
                        <a:solidFill>
                          <a:schemeClr val="dk1"/>
                        </a:solidFill>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noAutofit/>
                    </a:bodyPr>
                    <a:lstStyle/>
                    <a:p>
                      <a:pPr indent="-177800" lvl="0" marL="177800" marR="0" rtl="0" algn="just">
                        <a:lnSpc>
                          <a:spcPct val="113333"/>
                        </a:lnSpc>
                        <a:spcBef>
                          <a:spcPts val="0"/>
                        </a:spcBef>
                        <a:spcAft>
                          <a:spcPts val="0"/>
                        </a:spcAft>
                        <a:buClr>
                          <a:schemeClr val="dk1"/>
                        </a:buClr>
                        <a:buSzPts val="1500"/>
                        <a:buFont typeface="Trebuchet MS"/>
                        <a:buAutoNum type="arabicPeriod"/>
                      </a:pPr>
                      <a:r>
                        <a:rPr b="1" lang="zh-TW" sz="1500">
                          <a:latin typeface="Times New Roman"/>
                          <a:ea typeface="Times New Roman"/>
                          <a:cs typeface="Times New Roman"/>
                          <a:sym typeface="Times New Roman"/>
                        </a:rPr>
                        <a:t>推動目標：</a:t>
                      </a:r>
                      <a:r>
                        <a:rPr b="0" lang="zh-TW" sz="1500">
                          <a:solidFill>
                            <a:schemeClr val="dk1"/>
                          </a:solidFill>
                          <a:latin typeface="Times New Roman"/>
                          <a:ea typeface="Times New Roman"/>
                          <a:cs typeface="Times New Roman"/>
                          <a:sym typeface="Times New Roman"/>
                        </a:rPr>
                        <a:t>規劃</a:t>
                      </a:r>
                      <a:r>
                        <a:rPr b="0" lang="zh-TW" sz="1500" u="sng">
                          <a:solidFill>
                            <a:srgbClr val="FF0000"/>
                          </a:solidFill>
                          <a:latin typeface="Times New Roman"/>
                          <a:ea typeface="Times New Roman"/>
                          <a:cs typeface="Times New Roman"/>
                          <a:sym typeface="Times New Roman"/>
                        </a:rPr>
                        <a:t>至2025年風力發電發電量達125億度(約4GW)</a:t>
                      </a:r>
                      <a:r>
                        <a:rPr b="0" lang="zh-TW" sz="1500">
                          <a:solidFill>
                            <a:schemeClr val="dk1"/>
                          </a:solidFill>
                          <a:latin typeface="Times New Roman"/>
                          <a:ea typeface="Times New Roman"/>
                          <a:cs typeface="Times New Roman"/>
                          <a:sym typeface="Times New Roman"/>
                        </a:rPr>
                        <a:t>，至</a:t>
                      </a:r>
                      <a:r>
                        <a:rPr b="0" lang="zh-TW" sz="1500" u="sng">
                          <a:solidFill>
                            <a:srgbClr val="FF0000"/>
                          </a:solidFill>
                          <a:latin typeface="Times New Roman"/>
                          <a:ea typeface="Times New Roman"/>
                          <a:cs typeface="Times New Roman"/>
                          <a:sym typeface="Times New Roman"/>
                        </a:rPr>
                        <a:t>2030年離岸風力增加至10GW</a:t>
                      </a:r>
                      <a:r>
                        <a:rPr b="0" lang="zh-TW" sz="1500">
                          <a:solidFill>
                            <a:schemeClr val="dk1"/>
                          </a:solidFill>
                          <a:latin typeface="Times New Roman"/>
                          <a:ea typeface="Times New Roman"/>
                          <a:cs typeface="Times New Roman"/>
                          <a:sym typeface="Times New Roman"/>
                        </a:rPr>
                        <a:t>。</a:t>
                      </a:r>
                      <a:endParaRPr b="1" sz="1500">
                        <a:latin typeface="Times New Roman"/>
                        <a:ea typeface="Times New Roman"/>
                        <a:cs typeface="Times New Roman"/>
                        <a:sym typeface="Times New Roman"/>
                      </a:endParaRPr>
                    </a:p>
                    <a:p>
                      <a:pPr indent="-177800" lvl="0" marL="177800" marR="0" rtl="0" algn="just">
                        <a:lnSpc>
                          <a:spcPct val="113333"/>
                        </a:lnSpc>
                        <a:spcBef>
                          <a:spcPts val="0"/>
                        </a:spcBef>
                        <a:spcAft>
                          <a:spcPts val="0"/>
                        </a:spcAft>
                        <a:buClr>
                          <a:schemeClr val="dk1"/>
                        </a:buClr>
                        <a:buSzPts val="1500"/>
                        <a:buFont typeface="Trebuchet MS"/>
                        <a:buAutoNum type="arabicPeriod"/>
                      </a:pPr>
                      <a:r>
                        <a:rPr b="1" lang="zh-TW" sz="1500">
                          <a:solidFill>
                            <a:schemeClr val="dk1"/>
                          </a:solidFill>
                          <a:latin typeface="Times New Roman"/>
                          <a:ea typeface="Times New Roman"/>
                          <a:cs typeface="Times New Roman"/>
                          <a:sym typeface="Times New Roman"/>
                        </a:rPr>
                        <a:t>離岸風電之推動挑戰：</a:t>
                      </a:r>
                      <a:r>
                        <a:rPr b="1" lang="zh-TW" sz="1500">
                          <a:solidFill>
                            <a:srgbClr val="FF0000"/>
                          </a:solidFill>
                          <a:latin typeface="Times New Roman"/>
                          <a:ea typeface="Times New Roman"/>
                          <a:cs typeface="Times New Roman"/>
                          <a:sym typeface="Times New Roman"/>
                        </a:rPr>
                        <a:t> </a:t>
                      </a:r>
                      <a:endParaRPr sz="1500">
                        <a:solidFill>
                          <a:schemeClr val="dk1"/>
                        </a:solidFill>
                        <a:latin typeface="Times New Roman"/>
                        <a:ea typeface="Times New Roman"/>
                        <a:cs typeface="Times New Roman"/>
                        <a:sym typeface="Times New Roman"/>
                      </a:endParaRPr>
                    </a:p>
                    <a:p>
                      <a:pPr indent="-285750" lvl="1" marL="285750" marR="0" rtl="0" algn="l">
                        <a:lnSpc>
                          <a:spcPct val="100000"/>
                        </a:lnSpc>
                        <a:spcBef>
                          <a:spcPts val="0"/>
                        </a:spcBef>
                        <a:spcAft>
                          <a:spcPts val="0"/>
                        </a:spcAft>
                        <a:buClr>
                          <a:schemeClr val="dk1"/>
                        </a:buClr>
                        <a:buSzPts val="1500"/>
                        <a:buFont typeface="Arial"/>
                        <a:buChar char="•"/>
                      </a:pPr>
                      <a:r>
                        <a:rPr b="1" lang="zh-TW" sz="1500" u="none" cap="none" strike="noStrike">
                          <a:solidFill>
                            <a:schemeClr val="dk1"/>
                          </a:solidFill>
                          <a:latin typeface="Times New Roman"/>
                          <a:ea typeface="Times New Roman"/>
                          <a:cs typeface="Times New Roman"/>
                          <a:sym typeface="Times New Roman"/>
                        </a:rPr>
                        <a:t>可設置容量不足: </a:t>
                      </a:r>
                      <a:r>
                        <a:rPr lang="zh-TW" sz="1500" u="none" cap="none" strike="noStrike">
                          <a:solidFill>
                            <a:schemeClr val="dk1"/>
                          </a:solidFill>
                          <a:latin typeface="Times New Roman"/>
                          <a:ea typeface="Times New Roman"/>
                          <a:cs typeface="Times New Roman"/>
                          <a:sym typeface="Times New Roman"/>
                        </a:rPr>
                        <a:t>目前</a:t>
                      </a:r>
                      <a:r>
                        <a:rPr b="0" lang="zh-TW" sz="1500" u="none" cap="none" strike="noStrike">
                          <a:solidFill>
                            <a:schemeClr val="dk1"/>
                          </a:solidFill>
                          <a:latin typeface="Times New Roman"/>
                          <a:ea typeface="Times New Roman"/>
                          <a:cs typeface="Times New Roman"/>
                          <a:sym typeface="Times New Roman"/>
                        </a:rPr>
                        <a:t>公告 36 處場址之</a:t>
                      </a:r>
                      <a:r>
                        <a:rPr lang="zh-TW" sz="1500" u="none" cap="none" strike="noStrike">
                          <a:solidFill>
                            <a:schemeClr val="dk1"/>
                          </a:solidFill>
                          <a:latin typeface="Times New Roman"/>
                          <a:ea typeface="Times New Roman"/>
                          <a:cs typeface="Times New Roman"/>
                          <a:sym typeface="Times New Roman"/>
                        </a:rPr>
                        <a:t>可設置容量僅 </a:t>
                      </a:r>
                      <a:r>
                        <a:rPr lang="zh-TW" sz="1500" u="sng" cap="none" strike="noStrike">
                          <a:solidFill>
                            <a:srgbClr val="FF0000"/>
                          </a:solidFill>
                          <a:latin typeface="Times New Roman"/>
                          <a:ea typeface="Times New Roman"/>
                          <a:cs typeface="Times New Roman"/>
                          <a:sym typeface="Times New Roman"/>
                        </a:rPr>
                        <a:t>2 GW</a:t>
                      </a:r>
                      <a:r>
                        <a:rPr lang="zh-TW" sz="1500" u="none" cap="none" strike="noStrike">
                          <a:solidFill>
                            <a:schemeClr val="dk1"/>
                          </a:solidFill>
                          <a:latin typeface="Times New Roman"/>
                          <a:ea typeface="Times New Roman"/>
                          <a:cs typeface="Times New Roman"/>
                          <a:sym typeface="Times New Roman"/>
                        </a:rPr>
                        <a:t>，未來應協商</a:t>
                      </a:r>
                      <a:r>
                        <a:rPr lang="zh-TW" sz="1500" u="sng" cap="none" strike="noStrike">
                          <a:solidFill>
                            <a:srgbClr val="FF0000"/>
                          </a:solidFill>
                          <a:latin typeface="Times New Roman"/>
                          <a:ea typeface="Times New Roman"/>
                          <a:cs typeface="Times New Roman"/>
                          <a:sym typeface="Times New Roman"/>
                        </a:rPr>
                        <a:t>放寬航道、船舶累計穿行率、漁業權等</a:t>
                      </a:r>
                      <a:r>
                        <a:rPr lang="zh-TW" sz="1500" u="none" cap="none" strike="noStrike">
                          <a:solidFill>
                            <a:schemeClr val="dk1"/>
                          </a:solidFill>
                          <a:latin typeface="Times New Roman"/>
                          <a:ea typeface="Times New Roman"/>
                          <a:cs typeface="Times New Roman"/>
                          <a:sym typeface="Times New Roman"/>
                        </a:rPr>
                        <a:t>限制，以達成10GW目標。 </a:t>
                      </a:r>
                      <a:endParaRPr/>
                    </a:p>
                    <a:p>
                      <a:pPr indent="-285750" lvl="0" marL="285750" marR="0" rtl="0" algn="l">
                        <a:lnSpc>
                          <a:spcPct val="100000"/>
                        </a:lnSpc>
                        <a:spcBef>
                          <a:spcPts val="0"/>
                        </a:spcBef>
                        <a:spcAft>
                          <a:spcPts val="0"/>
                        </a:spcAft>
                        <a:buClr>
                          <a:schemeClr val="dk1"/>
                        </a:buClr>
                        <a:buSzPts val="1500"/>
                        <a:buFont typeface="Arial"/>
                        <a:buChar char="•"/>
                      </a:pPr>
                      <a:r>
                        <a:rPr b="1" lang="zh-TW" sz="1500">
                          <a:solidFill>
                            <a:schemeClr val="dk1"/>
                          </a:solidFill>
                          <a:latin typeface="Times New Roman"/>
                          <a:ea typeface="Times New Roman"/>
                          <a:cs typeface="Times New Roman"/>
                          <a:sym typeface="Times New Roman"/>
                        </a:rPr>
                        <a:t>陸上基礎設施建置時程: </a:t>
                      </a:r>
                      <a:r>
                        <a:rPr lang="zh-TW" sz="1500">
                          <a:solidFill>
                            <a:schemeClr val="dk1"/>
                          </a:solidFill>
                          <a:latin typeface="Times New Roman"/>
                          <a:ea typeface="Times New Roman"/>
                          <a:cs typeface="Times New Roman"/>
                          <a:sym typeface="Times New Roman"/>
                        </a:rPr>
                        <a:t>離岸風電開發尚需陸上基礎設施配合, 例如電網併接點、專用港埠、施工碼頭、陸上組裝廠等，</a:t>
                      </a:r>
                      <a:r>
                        <a:rPr lang="zh-TW" sz="1500" u="sng">
                          <a:solidFill>
                            <a:srgbClr val="FF0000"/>
                          </a:solidFill>
                          <a:latin typeface="Times New Roman"/>
                          <a:ea typeface="Times New Roman"/>
                          <a:cs typeface="Times New Roman"/>
                          <a:sym typeface="Times New Roman"/>
                        </a:rPr>
                        <a:t>目前規劃建置時程均係以 2030年4 GW目標為原則</a:t>
                      </a:r>
                      <a:r>
                        <a:rPr lang="zh-TW" sz="1500">
                          <a:solidFill>
                            <a:schemeClr val="dk1"/>
                          </a:solidFill>
                          <a:latin typeface="Times New Roman"/>
                          <a:ea typeface="Times New Roman"/>
                          <a:cs typeface="Times New Roman"/>
                          <a:sym typeface="Times New Roman"/>
                        </a:rPr>
                        <a:t>。</a:t>
                      </a:r>
                      <a:endParaRPr sz="1500">
                        <a:solidFill>
                          <a:schemeClr val="dk1"/>
                        </a:solidFill>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bl>
          </a:graphicData>
        </a:graphic>
      </p:graphicFrame>
      <p:sp>
        <p:nvSpPr>
          <p:cNvPr id="502" name="Google Shape;502;p48"/>
          <p:cNvSpPr/>
          <p:nvPr/>
        </p:nvSpPr>
        <p:spPr>
          <a:xfrm>
            <a:off x="323529" y="837873"/>
            <a:ext cx="8640960" cy="430887"/>
          </a:xfrm>
          <a:prstGeom prst="rect">
            <a:avLst/>
          </a:prstGeom>
          <a:noFill/>
          <a:ln>
            <a:noFill/>
          </a:ln>
        </p:spPr>
        <p:txBody>
          <a:bodyPr anchorCtr="0" anchor="t" bIns="45700" lIns="91425" spcFirstLastPara="1" rIns="91425" wrap="square" tIns="45700">
            <a:noAutofit/>
          </a:bodyPr>
          <a:lstStyle/>
          <a:p>
            <a:pPr indent="-342900" lvl="0" marL="342900" marR="0" rtl="0" algn="just">
              <a:spcBef>
                <a:spcPts val="0"/>
              </a:spcBef>
              <a:spcAft>
                <a:spcPts val="0"/>
              </a:spcAft>
              <a:buClr>
                <a:srgbClr val="000000"/>
              </a:buClr>
              <a:buSzPts val="2200"/>
              <a:buFont typeface="Noto Sans Symbols"/>
              <a:buChar char="■"/>
            </a:pPr>
            <a:r>
              <a:rPr lang="zh-TW" sz="2200">
                <a:solidFill>
                  <a:srgbClr val="000000"/>
                </a:solidFill>
                <a:latin typeface="Arial"/>
                <a:ea typeface="Arial"/>
                <a:cs typeface="Arial"/>
                <a:sym typeface="Arial"/>
              </a:rPr>
              <a:t>風力發電</a:t>
            </a:r>
            <a:endParaRPr sz="2200">
              <a:solidFill>
                <a:srgbClr val="000000"/>
              </a:solidFill>
              <a:latin typeface="Arial"/>
              <a:ea typeface="Arial"/>
              <a:cs typeface="Arial"/>
              <a:sym typeface="Arial"/>
            </a:endParaRPr>
          </a:p>
        </p:txBody>
      </p:sp>
      <p:sp>
        <p:nvSpPr>
          <p:cNvPr id="503" name="Google Shape;503;p48"/>
          <p:cNvSpPr txBox="1"/>
          <p:nvPr/>
        </p:nvSpPr>
        <p:spPr>
          <a:xfrm>
            <a:off x="-99753" y="6621262"/>
            <a:ext cx="1595309"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1000">
                <a:solidFill>
                  <a:srgbClr val="000000"/>
                </a:solidFill>
                <a:latin typeface="Trebuchet MS"/>
                <a:ea typeface="Trebuchet MS"/>
                <a:cs typeface="Trebuchet MS"/>
                <a:sym typeface="Trebuchet MS"/>
              </a:rPr>
              <a:t>資料來源：經濟部能源局</a:t>
            </a:r>
            <a:endParaRPr sz="1000">
              <a:solidFill>
                <a:schemeClr val="dk1"/>
              </a:solidFill>
              <a:latin typeface="Trebuchet MS"/>
              <a:ea typeface="Trebuchet MS"/>
              <a:cs typeface="Trebuchet MS"/>
              <a:sym typeface="Trebuchet M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7" name="Shape 507"/>
        <p:cNvGrpSpPr/>
        <p:nvPr/>
      </p:nvGrpSpPr>
      <p:grpSpPr>
        <a:xfrm>
          <a:off x="0" y="0"/>
          <a:ext cx="0" cy="0"/>
          <a:chOff x="0" y="0"/>
          <a:chExt cx="0" cy="0"/>
        </a:xfrm>
      </p:grpSpPr>
      <p:sp>
        <p:nvSpPr>
          <p:cNvPr id="508" name="Google Shape;508;p49"/>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509" name="Google Shape;509;p49"/>
          <p:cNvSpPr txBox="1"/>
          <p:nvPr>
            <p:ph type="title"/>
          </p:nvPr>
        </p:nvSpPr>
        <p:spPr>
          <a:xfrm>
            <a:off x="518864" y="0"/>
            <a:ext cx="8229600" cy="771525"/>
          </a:xfrm>
          <a:prstGeom prst="rect">
            <a:avLst/>
          </a:prstGeom>
          <a:noFill/>
          <a:ln>
            <a:noFill/>
          </a:ln>
        </p:spPr>
        <p:txBody>
          <a:bodyPr anchorCtr="0" anchor="t" bIns="45700" lIns="91425" spcFirstLastPara="1" rIns="91425" wrap="square" tIns="45700">
            <a:noAutofit/>
          </a:bodyPr>
          <a:lstStyle/>
          <a:p>
            <a:pPr indent="-320040" lvl="0" marL="320040" rtl="0" algn="l">
              <a:spcBef>
                <a:spcPts val="0"/>
              </a:spcBef>
              <a:spcAft>
                <a:spcPts val="0"/>
              </a:spcAft>
              <a:buSzPts val="4352"/>
              <a:buChar char="*"/>
            </a:pPr>
            <a:r>
              <a:rPr lang="zh-TW" sz="3400">
                <a:solidFill>
                  <a:schemeClr val="dk1"/>
                </a:solidFill>
                <a:latin typeface="Arial"/>
                <a:ea typeface="Arial"/>
                <a:cs typeface="Arial"/>
                <a:sym typeface="Arial"/>
              </a:rPr>
              <a:t>再生能源發展推動困難與挑戰</a:t>
            </a:r>
            <a:r>
              <a:rPr lang="zh-TW" sz="2000">
                <a:solidFill>
                  <a:schemeClr val="dk1"/>
                </a:solidFill>
                <a:latin typeface="Arial"/>
                <a:ea typeface="Arial"/>
                <a:cs typeface="Arial"/>
                <a:sym typeface="Arial"/>
              </a:rPr>
              <a:t>(2/3)</a:t>
            </a:r>
            <a:endParaRPr sz="2000">
              <a:solidFill>
                <a:schemeClr val="dk1"/>
              </a:solidFill>
              <a:latin typeface="Arial"/>
              <a:ea typeface="Arial"/>
              <a:cs typeface="Arial"/>
              <a:sym typeface="Arial"/>
            </a:endParaRPr>
          </a:p>
        </p:txBody>
      </p:sp>
      <p:sp>
        <p:nvSpPr>
          <p:cNvPr id="510" name="Google Shape;510;p49"/>
          <p:cNvSpPr/>
          <p:nvPr/>
        </p:nvSpPr>
        <p:spPr>
          <a:xfrm>
            <a:off x="323529" y="837873"/>
            <a:ext cx="8640960" cy="430887"/>
          </a:xfrm>
          <a:prstGeom prst="rect">
            <a:avLst/>
          </a:prstGeom>
          <a:noFill/>
          <a:ln>
            <a:noFill/>
          </a:ln>
        </p:spPr>
        <p:txBody>
          <a:bodyPr anchorCtr="0" anchor="t" bIns="45700" lIns="91425" spcFirstLastPara="1" rIns="91425" wrap="square" tIns="45700">
            <a:noAutofit/>
          </a:bodyPr>
          <a:lstStyle/>
          <a:p>
            <a:pPr indent="-342900" lvl="0" marL="342900" marR="0" rtl="0" algn="just">
              <a:spcBef>
                <a:spcPts val="0"/>
              </a:spcBef>
              <a:spcAft>
                <a:spcPts val="0"/>
              </a:spcAft>
              <a:buClr>
                <a:srgbClr val="000000"/>
              </a:buClr>
              <a:buSzPts val="2200"/>
              <a:buFont typeface="Noto Sans Symbols"/>
              <a:buChar char="■"/>
            </a:pPr>
            <a:r>
              <a:rPr lang="zh-TW" sz="2200">
                <a:solidFill>
                  <a:srgbClr val="000000"/>
                </a:solidFill>
                <a:latin typeface="Arial"/>
                <a:ea typeface="Arial"/>
                <a:cs typeface="Arial"/>
                <a:sym typeface="Arial"/>
              </a:rPr>
              <a:t>其他再生能源</a:t>
            </a:r>
            <a:endParaRPr sz="2200">
              <a:solidFill>
                <a:srgbClr val="000000"/>
              </a:solidFill>
              <a:latin typeface="Arial"/>
              <a:ea typeface="Arial"/>
              <a:cs typeface="Arial"/>
              <a:sym typeface="Arial"/>
            </a:endParaRPr>
          </a:p>
        </p:txBody>
      </p:sp>
      <p:graphicFrame>
        <p:nvGraphicFramePr>
          <p:cNvPr id="511" name="Google Shape;511;p49"/>
          <p:cNvGraphicFramePr/>
          <p:nvPr/>
        </p:nvGraphicFramePr>
        <p:xfrm>
          <a:off x="273598" y="1470095"/>
          <a:ext cx="3000000" cy="3000000"/>
        </p:xfrm>
        <a:graphic>
          <a:graphicData uri="http://schemas.openxmlformats.org/drawingml/2006/table">
            <a:tbl>
              <a:tblPr>
                <a:noFill/>
                <a:tableStyleId>{E4C6089D-449F-4B4F-B304-D9F50B8AB2C8}</a:tableStyleId>
              </a:tblPr>
              <a:tblGrid>
                <a:gridCol w="1274075"/>
                <a:gridCol w="5328600"/>
                <a:gridCol w="1957625"/>
              </a:tblGrid>
              <a:tr h="448725">
                <a:tc>
                  <a:txBody>
                    <a:bodyPr>
                      <a:noAutofit/>
                    </a:bodyPr>
                    <a:lstStyle/>
                    <a:p>
                      <a:pPr indent="19685" lvl="0" marL="0" marR="0" rtl="0" algn="ctr">
                        <a:lnSpc>
                          <a:spcPct val="100000"/>
                        </a:lnSpc>
                        <a:spcBef>
                          <a:spcPts val="0"/>
                        </a:spcBef>
                        <a:spcAft>
                          <a:spcPts val="0"/>
                        </a:spcAft>
                        <a:buClr>
                          <a:schemeClr val="dk1"/>
                        </a:buClr>
                        <a:buSzPts val="1600"/>
                        <a:buFont typeface="Times New Roman"/>
                        <a:buNone/>
                      </a:pPr>
                      <a:r>
                        <a:rPr b="1" lang="zh-TW" sz="1600">
                          <a:solidFill>
                            <a:schemeClr val="dk1"/>
                          </a:solidFill>
                          <a:latin typeface="Times New Roman"/>
                          <a:ea typeface="Times New Roman"/>
                          <a:cs typeface="Times New Roman"/>
                          <a:sym typeface="Times New Roman"/>
                        </a:rPr>
                        <a:t>能源別</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1F9AB"/>
                    </a:solidFill>
                  </a:tcPr>
                </a:tc>
                <a:tc>
                  <a:txBody>
                    <a:bodyPr>
                      <a:noAutofit/>
                    </a:bodyPr>
                    <a:lstStyle/>
                    <a:p>
                      <a:pPr indent="19685" lvl="0" marL="0" marR="0" rtl="0" algn="ctr">
                        <a:spcBef>
                          <a:spcPts val="0"/>
                        </a:spcBef>
                        <a:spcAft>
                          <a:spcPts val="0"/>
                        </a:spcAft>
                        <a:buNone/>
                      </a:pPr>
                      <a:r>
                        <a:rPr b="1" lang="zh-TW" sz="1600">
                          <a:solidFill>
                            <a:schemeClr val="dk1"/>
                          </a:solidFill>
                          <a:latin typeface="Times New Roman"/>
                          <a:ea typeface="Times New Roman"/>
                          <a:cs typeface="Times New Roman"/>
                          <a:sym typeface="Times New Roman"/>
                        </a:rPr>
                        <a:t>現今推動目標與困難</a:t>
                      </a:r>
                      <a:endParaRPr b="1" sz="1600">
                        <a:solidFill>
                          <a:schemeClr val="dk1"/>
                        </a:solidFill>
                        <a:latin typeface="Times New Roman"/>
                        <a:ea typeface="Times New Roman"/>
                        <a:cs typeface="Times New Roman"/>
                        <a:sym typeface="Times New Roman"/>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1F9AB"/>
                    </a:solidFill>
                  </a:tcPr>
                </a:tc>
                <a:tc>
                  <a:txBody>
                    <a:bodyPr>
                      <a:noAutofit/>
                    </a:bodyPr>
                    <a:lstStyle/>
                    <a:p>
                      <a:pPr indent="19685" lvl="0" marL="0" marR="0" rtl="0" algn="ctr">
                        <a:lnSpc>
                          <a:spcPct val="100000"/>
                        </a:lnSpc>
                        <a:spcBef>
                          <a:spcPts val="0"/>
                        </a:spcBef>
                        <a:spcAft>
                          <a:spcPts val="0"/>
                        </a:spcAft>
                        <a:buClr>
                          <a:schemeClr val="dk1"/>
                        </a:buClr>
                        <a:buSzPts val="1600"/>
                        <a:buFont typeface="Times New Roman"/>
                        <a:buNone/>
                      </a:pPr>
                      <a:r>
                        <a:rPr b="1" lang="zh-TW" sz="1600">
                          <a:solidFill>
                            <a:schemeClr val="dk1"/>
                          </a:solidFill>
                          <a:latin typeface="Times New Roman"/>
                          <a:ea typeface="Times New Roman"/>
                          <a:cs typeface="Times New Roman"/>
                          <a:sym typeface="Times New Roman"/>
                        </a:rPr>
                        <a:t>新政府目標與挑戰</a:t>
                      </a:r>
                      <a:endParaRPr b="1" sz="1600">
                        <a:solidFill>
                          <a:schemeClr val="dk1"/>
                        </a:solidFill>
                        <a:latin typeface="Times New Roman"/>
                        <a:ea typeface="Times New Roman"/>
                        <a:cs typeface="Times New Roman"/>
                        <a:sym typeface="Times New Roman"/>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1F9AB"/>
                    </a:solidFill>
                  </a:tcPr>
                </a:tc>
              </a:tr>
              <a:tr h="1654200">
                <a:tc>
                  <a:txBody>
                    <a:bodyPr>
                      <a:noAutofit/>
                    </a:bodyPr>
                    <a:lstStyle/>
                    <a:p>
                      <a:pPr indent="19685" lvl="0" marL="0" marR="0" rtl="0" algn="ctr">
                        <a:lnSpc>
                          <a:spcPct val="125000"/>
                        </a:lnSpc>
                        <a:spcBef>
                          <a:spcPts val="0"/>
                        </a:spcBef>
                        <a:spcAft>
                          <a:spcPts val="0"/>
                        </a:spcAft>
                        <a:buNone/>
                      </a:pPr>
                      <a:r>
                        <a:rPr lang="zh-TW" sz="1600">
                          <a:solidFill>
                            <a:schemeClr val="dk1"/>
                          </a:solidFill>
                          <a:latin typeface="Times New Roman"/>
                          <a:ea typeface="Times New Roman"/>
                          <a:cs typeface="Times New Roman"/>
                          <a:sym typeface="Times New Roman"/>
                        </a:rPr>
                        <a:t>地熱</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noAutofit/>
                    </a:bodyPr>
                    <a:lstStyle/>
                    <a:p>
                      <a:pPr indent="-177800" lvl="0" marL="177800" marR="0" rtl="0" algn="l">
                        <a:lnSpc>
                          <a:spcPct val="100000"/>
                        </a:lnSpc>
                        <a:spcBef>
                          <a:spcPts val="0"/>
                        </a:spcBef>
                        <a:spcAft>
                          <a:spcPts val="0"/>
                        </a:spcAft>
                        <a:buClr>
                          <a:schemeClr val="dk1"/>
                        </a:buClr>
                        <a:buSzPts val="1500"/>
                        <a:buFont typeface="Trebuchet MS"/>
                        <a:buAutoNum type="arabicPeriod"/>
                      </a:pPr>
                      <a:r>
                        <a:rPr b="1" lang="zh-TW" sz="1500">
                          <a:latin typeface="Times New Roman"/>
                          <a:ea typeface="Times New Roman"/>
                          <a:cs typeface="Times New Roman"/>
                          <a:sym typeface="Times New Roman"/>
                        </a:rPr>
                        <a:t>推動目標：</a:t>
                      </a:r>
                      <a:r>
                        <a:rPr b="0" lang="zh-TW" sz="1500">
                          <a:solidFill>
                            <a:schemeClr val="dk1"/>
                          </a:solidFill>
                          <a:latin typeface="Times New Roman"/>
                          <a:ea typeface="Times New Roman"/>
                          <a:cs typeface="Times New Roman"/>
                          <a:sym typeface="Times New Roman"/>
                        </a:rPr>
                        <a:t>規劃</a:t>
                      </a:r>
                      <a:r>
                        <a:rPr b="0" lang="zh-TW" sz="1500" u="sng">
                          <a:solidFill>
                            <a:srgbClr val="FF0000"/>
                          </a:solidFill>
                          <a:latin typeface="Times New Roman"/>
                          <a:ea typeface="Times New Roman"/>
                          <a:cs typeface="Times New Roman"/>
                          <a:sym typeface="Times New Roman"/>
                        </a:rPr>
                        <a:t>至2030年地熱發電達200 MW</a:t>
                      </a:r>
                      <a:r>
                        <a:rPr b="0" lang="zh-TW" sz="1500">
                          <a:solidFill>
                            <a:schemeClr val="dk1"/>
                          </a:solidFill>
                          <a:latin typeface="Times New Roman"/>
                          <a:ea typeface="Times New Roman"/>
                          <a:cs typeface="Times New Roman"/>
                          <a:sym typeface="Times New Roman"/>
                        </a:rPr>
                        <a:t>，其中淺層地熱發電150 MW，深層地熱發電50 MW。</a:t>
                      </a:r>
                      <a:endParaRPr b="1" sz="1500">
                        <a:latin typeface="Times New Roman"/>
                        <a:ea typeface="Times New Roman"/>
                        <a:cs typeface="Times New Roman"/>
                        <a:sym typeface="Times New Roman"/>
                      </a:endParaRPr>
                    </a:p>
                    <a:p>
                      <a:pPr indent="-177800" lvl="0" marL="177800" marR="0" rtl="0" algn="l">
                        <a:lnSpc>
                          <a:spcPct val="100000"/>
                        </a:lnSpc>
                        <a:spcBef>
                          <a:spcPts val="0"/>
                        </a:spcBef>
                        <a:spcAft>
                          <a:spcPts val="0"/>
                        </a:spcAft>
                        <a:buClr>
                          <a:schemeClr val="dk1"/>
                        </a:buClr>
                        <a:buSzPts val="1500"/>
                        <a:buFont typeface="Trebuchet MS"/>
                        <a:buAutoNum type="arabicPeriod"/>
                      </a:pPr>
                      <a:r>
                        <a:rPr b="1" lang="zh-TW" sz="1500">
                          <a:solidFill>
                            <a:schemeClr val="dk1"/>
                          </a:solidFill>
                          <a:latin typeface="Times New Roman"/>
                          <a:ea typeface="Times New Roman"/>
                          <a:cs typeface="Times New Roman"/>
                          <a:sym typeface="Times New Roman"/>
                        </a:rPr>
                        <a:t>淺層地熱發電成本仍高：</a:t>
                      </a:r>
                      <a:r>
                        <a:rPr lang="zh-TW" sz="1500">
                          <a:solidFill>
                            <a:schemeClr val="dk1"/>
                          </a:solidFill>
                          <a:latin typeface="Times New Roman"/>
                          <a:ea typeface="Times New Roman"/>
                          <a:cs typeface="Times New Roman"/>
                          <a:sym typeface="Times New Roman"/>
                        </a:rPr>
                        <a:t>屬</a:t>
                      </a:r>
                      <a:r>
                        <a:rPr lang="zh-TW" sz="1500" u="sng">
                          <a:solidFill>
                            <a:srgbClr val="FF0000"/>
                          </a:solidFill>
                          <a:latin typeface="Times New Roman"/>
                          <a:ea typeface="Times New Roman"/>
                          <a:cs typeface="Times New Roman"/>
                          <a:sym typeface="Times New Roman"/>
                        </a:rPr>
                        <a:t>變質岩裂隙地型</a:t>
                      </a:r>
                      <a:r>
                        <a:rPr lang="zh-TW" sz="1500">
                          <a:solidFill>
                            <a:schemeClr val="dk1"/>
                          </a:solidFill>
                          <a:latin typeface="Times New Roman"/>
                          <a:ea typeface="Times New Roman"/>
                          <a:cs typeface="Times New Roman"/>
                          <a:sym typeface="Times New Roman"/>
                        </a:rPr>
                        <a:t>，效益低，且場址大多位於</a:t>
                      </a:r>
                      <a:r>
                        <a:rPr lang="zh-TW" sz="1500" u="sng">
                          <a:solidFill>
                            <a:srgbClr val="FF0000"/>
                          </a:solidFill>
                          <a:latin typeface="Times New Roman"/>
                          <a:ea typeface="Times New Roman"/>
                          <a:cs typeface="Times New Roman"/>
                          <a:sym typeface="Times New Roman"/>
                        </a:rPr>
                        <a:t>國家公園</a:t>
                      </a:r>
                      <a:r>
                        <a:rPr lang="zh-TW" sz="1500">
                          <a:solidFill>
                            <a:schemeClr val="dk1"/>
                          </a:solidFill>
                          <a:latin typeface="Times New Roman"/>
                          <a:ea typeface="Times New Roman"/>
                          <a:cs typeface="Times New Roman"/>
                          <a:sym typeface="Times New Roman"/>
                        </a:rPr>
                        <a:t>(如大屯山)開發限制較多，經評估可開發量約</a:t>
                      </a:r>
                      <a:r>
                        <a:rPr lang="zh-TW" sz="1500" u="sng">
                          <a:solidFill>
                            <a:srgbClr val="FF0000"/>
                          </a:solidFill>
                          <a:latin typeface="Times New Roman"/>
                          <a:ea typeface="Times New Roman"/>
                          <a:cs typeface="Times New Roman"/>
                          <a:sym typeface="Times New Roman"/>
                        </a:rPr>
                        <a:t>150MW</a:t>
                      </a:r>
                      <a:r>
                        <a:rPr lang="zh-TW" sz="1500">
                          <a:solidFill>
                            <a:schemeClr val="dk1"/>
                          </a:solidFill>
                          <a:latin typeface="Times New Roman"/>
                          <a:ea typeface="Times New Roman"/>
                          <a:cs typeface="Times New Roman"/>
                          <a:sym typeface="Times New Roman"/>
                        </a:rPr>
                        <a:t>，發電成本達</a:t>
                      </a:r>
                      <a:r>
                        <a:rPr lang="zh-TW" sz="1500" u="sng">
                          <a:solidFill>
                            <a:srgbClr val="FF0000"/>
                          </a:solidFill>
                          <a:latin typeface="Times New Roman"/>
                          <a:ea typeface="Times New Roman"/>
                          <a:cs typeface="Times New Roman"/>
                          <a:sym typeface="Times New Roman"/>
                        </a:rPr>
                        <a:t>4.94元/度</a:t>
                      </a:r>
                      <a:r>
                        <a:rPr lang="zh-TW" sz="1500">
                          <a:solidFill>
                            <a:schemeClr val="dk1"/>
                          </a:solidFill>
                          <a:latin typeface="Times New Roman"/>
                          <a:ea typeface="Times New Roman"/>
                          <a:cs typeface="Times New Roman"/>
                          <a:sym typeface="Times New Roman"/>
                        </a:rPr>
                        <a:t>。</a:t>
                      </a:r>
                      <a:endParaRPr sz="1500">
                        <a:solidFill>
                          <a:schemeClr val="dk1"/>
                        </a:solidFill>
                        <a:latin typeface="Times New Roman"/>
                        <a:ea typeface="Times New Roman"/>
                        <a:cs typeface="Times New Roman"/>
                        <a:sym typeface="Times New Roman"/>
                      </a:endParaRPr>
                    </a:p>
                    <a:p>
                      <a:pPr indent="-177800" lvl="0" marL="177800" marR="0" rtl="0" algn="l">
                        <a:lnSpc>
                          <a:spcPct val="100000"/>
                        </a:lnSpc>
                        <a:spcBef>
                          <a:spcPts val="0"/>
                        </a:spcBef>
                        <a:spcAft>
                          <a:spcPts val="0"/>
                        </a:spcAft>
                        <a:buClr>
                          <a:schemeClr val="dk1"/>
                        </a:buClr>
                        <a:buSzPts val="1500"/>
                        <a:buFont typeface="Trebuchet MS"/>
                        <a:buAutoNum type="arabicPeriod"/>
                      </a:pPr>
                      <a:r>
                        <a:rPr b="1" lang="zh-TW" sz="1500">
                          <a:solidFill>
                            <a:schemeClr val="dk1"/>
                          </a:solidFill>
                          <a:latin typeface="Times New Roman"/>
                          <a:ea typeface="Times New Roman"/>
                          <a:cs typeface="Times New Roman"/>
                          <a:sym typeface="Times New Roman"/>
                        </a:rPr>
                        <a:t>深層地熱技術及條件限制：</a:t>
                      </a:r>
                      <a:r>
                        <a:rPr lang="zh-TW" sz="1500" u="sng">
                          <a:solidFill>
                            <a:srgbClr val="FF0000"/>
                          </a:solidFill>
                          <a:latin typeface="Times New Roman"/>
                          <a:ea typeface="Times New Roman"/>
                          <a:cs typeface="Times New Roman"/>
                          <a:sym typeface="Times New Roman"/>
                        </a:rPr>
                        <a:t>深層地熱</a:t>
                      </a:r>
                      <a:r>
                        <a:rPr lang="zh-TW" sz="1500">
                          <a:solidFill>
                            <a:schemeClr val="dk1"/>
                          </a:solidFill>
                          <a:latin typeface="Times New Roman"/>
                          <a:ea typeface="Times New Roman"/>
                          <a:cs typeface="Times New Roman"/>
                          <a:sym typeface="Times New Roman"/>
                        </a:rPr>
                        <a:t>仍在研發階段，目前國際</a:t>
                      </a:r>
                      <a:r>
                        <a:rPr lang="zh-TW" sz="1500" u="sng">
                          <a:solidFill>
                            <a:srgbClr val="FF0000"/>
                          </a:solidFill>
                          <a:latin typeface="Times New Roman"/>
                          <a:ea typeface="Times New Roman"/>
                          <a:cs typeface="Times New Roman"/>
                          <a:sym typeface="Times New Roman"/>
                        </a:rPr>
                        <a:t>尚無大型商轉</a:t>
                      </a:r>
                      <a:r>
                        <a:rPr lang="zh-TW" sz="1500">
                          <a:solidFill>
                            <a:schemeClr val="dk1"/>
                          </a:solidFill>
                          <a:latin typeface="Times New Roman"/>
                          <a:ea typeface="Times New Roman"/>
                          <a:cs typeface="Times New Roman"/>
                          <a:sym typeface="Times New Roman"/>
                        </a:rPr>
                        <a:t>電廠。</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rowSpan="4">
                  <a:txBody>
                    <a:bodyPr>
                      <a:noAutofit/>
                    </a:bodyPr>
                    <a:lstStyle/>
                    <a:p>
                      <a:pPr indent="-177800" lvl="0" marL="177800" marR="0" rtl="0" algn="l">
                        <a:lnSpc>
                          <a:spcPct val="100000"/>
                        </a:lnSpc>
                        <a:spcBef>
                          <a:spcPts val="0"/>
                        </a:spcBef>
                        <a:spcAft>
                          <a:spcPts val="0"/>
                        </a:spcAft>
                        <a:buClr>
                          <a:schemeClr val="dk1"/>
                        </a:buClr>
                        <a:buSzPts val="1500"/>
                        <a:buFont typeface="Trebuchet MS"/>
                        <a:buAutoNum type="arabicPeriod"/>
                      </a:pPr>
                      <a:r>
                        <a:rPr b="1" lang="zh-TW" sz="1500">
                          <a:latin typeface="Times New Roman"/>
                          <a:ea typeface="Times New Roman"/>
                          <a:cs typeface="Times New Roman"/>
                          <a:sym typeface="Times New Roman"/>
                        </a:rPr>
                        <a:t>推動目標：規劃</a:t>
                      </a:r>
                      <a:r>
                        <a:rPr b="0" lang="zh-TW" sz="1500" u="sng">
                          <a:solidFill>
                            <a:srgbClr val="FF0000"/>
                          </a:solidFill>
                          <a:latin typeface="Times New Roman"/>
                          <a:ea typeface="Times New Roman"/>
                          <a:cs typeface="Times New Roman"/>
                          <a:sym typeface="Times New Roman"/>
                        </a:rPr>
                        <a:t>至2025年共計3GW。</a:t>
                      </a:r>
                      <a:endParaRPr b="0" sz="1500" u="sng">
                        <a:solidFill>
                          <a:srgbClr val="FF0000"/>
                        </a:solidFill>
                        <a:latin typeface="Times New Roman"/>
                        <a:ea typeface="Times New Roman"/>
                        <a:cs typeface="Times New Roman"/>
                        <a:sym typeface="Times New Roman"/>
                      </a:endParaRPr>
                    </a:p>
                    <a:p>
                      <a:pPr indent="-177800" lvl="0" marL="177800" marR="0" rtl="0" algn="l">
                        <a:lnSpc>
                          <a:spcPct val="100000"/>
                        </a:lnSpc>
                        <a:spcBef>
                          <a:spcPts val="0"/>
                        </a:spcBef>
                        <a:spcAft>
                          <a:spcPts val="0"/>
                        </a:spcAft>
                        <a:buClr>
                          <a:schemeClr val="dk1"/>
                        </a:buClr>
                        <a:buSzPts val="1500"/>
                        <a:buFont typeface="Trebuchet MS"/>
                        <a:buAutoNum type="arabicPeriod"/>
                      </a:pPr>
                      <a:r>
                        <a:rPr b="1" lang="zh-TW" sz="1500" u="sng">
                          <a:solidFill>
                            <a:schemeClr val="dk1"/>
                          </a:solidFill>
                          <a:latin typeface="Times New Roman"/>
                          <a:ea typeface="Times New Roman"/>
                          <a:cs typeface="Times New Roman"/>
                          <a:sym typeface="Times New Roman"/>
                        </a:rPr>
                        <a:t>面臨挑戰: </a:t>
                      </a:r>
                      <a:r>
                        <a:rPr b="0" lang="zh-TW" sz="1500" u="sng">
                          <a:solidFill>
                            <a:srgbClr val="FF0000"/>
                          </a:solidFill>
                          <a:latin typeface="Times New Roman"/>
                          <a:ea typeface="Times New Roman"/>
                          <a:cs typeface="Times New Roman"/>
                          <a:sym typeface="Times New Roman"/>
                        </a:rPr>
                        <a:t>與現行困難相仿</a:t>
                      </a:r>
                      <a:r>
                        <a:rPr b="0" lang="zh-TW" sz="1500" u="none">
                          <a:solidFill>
                            <a:schemeClr val="dk1"/>
                          </a:solidFill>
                          <a:latin typeface="Times New Roman"/>
                          <a:ea typeface="Times New Roman"/>
                          <a:cs typeface="Times New Roman"/>
                          <a:sym typeface="Times New Roman"/>
                        </a:rPr>
                        <a:t>，請參照左欄分析。</a:t>
                      </a:r>
                      <a:endParaRPr sz="1500" u="none">
                        <a:solidFill>
                          <a:schemeClr val="dk1"/>
                        </a:solidFill>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862975">
                <a:tc>
                  <a:txBody>
                    <a:bodyPr>
                      <a:noAutofit/>
                    </a:bodyPr>
                    <a:lstStyle/>
                    <a:p>
                      <a:pPr indent="19685" lvl="0" marL="0" marR="0" rtl="0" algn="ctr">
                        <a:lnSpc>
                          <a:spcPct val="125000"/>
                        </a:lnSpc>
                        <a:spcBef>
                          <a:spcPts val="0"/>
                        </a:spcBef>
                        <a:spcAft>
                          <a:spcPts val="0"/>
                        </a:spcAft>
                        <a:buNone/>
                      </a:pPr>
                      <a:r>
                        <a:rPr lang="zh-TW" sz="1600">
                          <a:solidFill>
                            <a:schemeClr val="dk1"/>
                          </a:solidFill>
                          <a:latin typeface="Times New Roman"/>
                          <a:ea typeface="Times New Roman"/>
                          <a:cs typeface="Times New Roman"/>
                          <a:sym typeface="Times New Roman"/>
                        </a:rPr>
                        <a:t>水力發電</a:t>
                      </a:r>
                      <a:endParaRPr sz="1600">
                        <a:solidFill>
                          <a:schemeClr val="dk1"/>
                        </a:solidFill>
                        <a:latin typeface="Times New Roman"/>
                        <a:ea typeface="Times New Roman"/>
                        <a:cs typeface="Times New Roman"/>
                        <a:sym typeface="Times New Roman"/>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noAutofit/>
                    </a:bodyPr>
                    <a:lstStyle/>
                    <a:p>
                      <a:pPr indent="-179388" lvl="0" marL="179388" marR="0" rtl="0" algn="l">
                        <a:lnSpc>
                          <a:spcPct val="100000"/>
                        </a:lnSpc>
                        <a:spcBef>
                          <a:spcPts val="0"/>
                        </a:spcBef>
                        <a:spcAft>
                          <a:spcPts val="0"/>
                        </a:spcAft>
                        <a:buClr>
                          <a:schemeClr val="dk1"/>
                        </a:buClr>
                        <a:buSzPts val="1500"/>
                        <a:buFont typeface="Trebuchet MS"/>
                        <a:buAutoNum type="arabicPeriod"/>
                      </a:pPr>
                      <a:r>
                        <a:rPr b="1" lang="zh-TW" sz="1500">
                          <a:latin typeface="Times New Roman"/>
                          <a:ea typeface="Times New Roman"/>
                          <a:cs typeface="Times New Roman"/>
                          <a:sym typeface="Times New Roman"/>
                        </a:rPr>
                        <a:t>推動目標：</a:t>
                      </a:r>
                      <a:r>
                        <a:rPr b="0" lang="zh-TW" sz="1500">
                          <a:solidFill>
                            <a:schemeClr val="dk1"/>
                          </a:solidFill>
                          <a:latin typeface="Times New Roman"/>
                          <a:ea typeface="Times New Roman"/>
                          <a:cs typeface="Times New Roman"/>
                          <a:sym typeface="Times New Roman"/>
                        </a:rPr>
                        <a:t>規劃</a:t>
                      </a:r>
                      <a:r>
                        <a:rPr b="0" lang="zh-TW" sz="1500" u="sng">
                          <a:solidFill>
                            <a:srgbClr val="FF0000"/>
                          </a:solidFill>
                          <a:latin typeface="Times New Roman"/>
                          <a:ea typeface="Times New Roman"/>
                          <a:cs typeface="Times New Roman"/>
                          <a:sym typeface="Times New Roman"/>
                        </a:rPr>
                        <a:t>至2030年水力發電達2,200</a:t>
                      </a:r>
                      <a:r>
                        <a:rPr b="0" lang="zh-TW" sz="1500" u="sng">
                          <a:solidFill>
                            <a:srgbClr val="FF0000"/>
                          </a:solidFill>
                          <a:latin typeface="Times New Roman"/>
                          <a:ea typeface="Times New Roman"/>
                          <a:cs typeface="Times New Roman"/>
                          <a:sym typeface="Times New Roman"/>
                        </a:rPr>
                        <a:t> M</a:t>
                      </a:r>
                      <a:r>
                        <a:rPr b="0" lang="zh-TW" sz="1500" u="sng">
                          <a:solidFill>
                            <a:srgbClr val="FF0000"/>
                          </a:solidFill>
                          <a:latin typeface="Times New Roman"/>
                          <a:ea typeface="Times New Roman"/>
                          <a:cs typeface="Times New Roman"/>
                          <a:sym typeface="Times New Roman"/>
                        </a:rPr>
                        <a:t>W</a:t>
                      </a:r>
                      <a:r>
                        <a:rPr b="0" lang="zh-TW" sz="1500">
                          <a:solidFill>
                            <a:schemeClr val="dk1"/>
                          </a:solidFill>
                          <a:latin typeface="Times New Roman"/>
                          <a:ea typeface="Times New Roman"/>
                          <a:cs typeface="Times New Roman"/>
                          <a:sym typeface="Times New Roman"/>
                        </a:rPr>
                        <a:t>。</a:t>
                      </a:r>
                      <a:endParaRPr b="1" sz="1500">
                        <a:latin typeface="Times New Roman"/>
                        <a:ea typeface="Times New Roman"/>
                        <a:cs typeface="Times New Roman"/>
                        <a:sym typeface="Times New Roman"/>
                      </a:endParaRPr>
                    </a:p>
                    <a:p>
                      <a:pPr indent="-179388" lvl="0" marL="179388" marR="0" rtl="0" algn="l">
                        <a:lnSpc>
                          <a:spcPct val="100000"/>
                        </a:lnSpc>
                        <a:spcBef>
                          <a:spcPts val="0"/>
                        </a:spcBef>
                        <a:spcAft>
                          <a:spcPts val="0"/>
                        </a:spcAft>
                        <a:buClr>
                          <a:schemeClr val="dk1"/>
                        </a:buClr>
                        <a:buSzPts val="1500"/>
                        <a:buFont typeface="Trebuchet MS"/>
                        <a:buAutoNum type="arabicPeriod"/>
                      </a:pPr>
                      <a:r>
                        <a:rPr b="1" lang="zh-TW" sz="1500">
                          <a:solidFill>
                            <a:schemeClr val="dk1"/>
                          </a:solidFill>
                          <a:latin typeface="Times New Roman"/>
                          <a:ea typeface="Times New Roman"/>
                          <a:cs typeface="Times New Roman"/>
                          <a:sym typeface="Times New Roman"/>
                        </a:rPr>
                        <a:t>發展場址受限：</a:t>
                      </a:r>
                      <a:r>
                        <a:rPr lang="zh-TW" sz="1500" u="sng">
                          <a:solidFill>
                            <a:srgbClr val="FF0000"/>
                          </a:solidFill>
                          <a:latin typeface="Times New Roman"/>
                          <a:ea typeface="Times New Roman"/>
                          <a:cs typeface="Times New Roman"/>
                          <a:sym typeface="Times New Roman"/>
                        </a:rPr>
                        <a:t>優良場址多已開發</a:t>
                      </a:r>
                      <a:r>
                        <a:rPr lang="zh-TW" sz="1500">
                          <a:latin typeface="Times New Roman"/>
                          <a:ea typeface="Times New Roman"/>
                          <a:cs typeface="Times New Roman"/>
                          <a:sym typeface="Times New Roman"/>
                        </a:rPr>
                        <a:t>利用，未來慣常</a:t>
                      </a:r>
                      <a:r>
                        <a:rPr lang="zh-TW" sz="1500" u="sng">
                          <a:solidFill>
                            <a:srgbClr val="FF0000"/>
                          </a:solidFill>
                          <a:latin typeface="Times New Roman"/>
                          <a:ea typeface="Times New Roman"/>
                          <a:cs typeface="Times New Roman"/>
                          <a:sym typeface="Times New Roman"/>
                        </a:rPr>
                        <a:t>大型水力</a:t>
                      </a:r>
                      <a:r>
                        <a:rPr lang="zh-TW" sz="1500">
                          <a:latin typeface="Times New Roman"/>
                          <a:ea typeface="Times New Roman"/>
                          <a:cs typeface="Times New Roman"/>
                          <a:sym typeface="Times New Roman"/>
                        </a:rPr>
                        <a:t>發電</a:t>
                      </a:r>
                      <a:r>
                        <a:rPr lang="zh-TW" sz="1500">
                          <a:solidFill>
                            <a:schemeClr val="dk1"/>
                          </a:solidFill>
                          <a:latin typeface="Times New Roman"/>
                          <a:ea typeface="Times New Roman"/>
                          <a:cs typeface="Times New Roman"/>
                          <a:sym typeface="Times New Roman"/>
                        </a:rPr>
                        <a:t>開發</a:t>
                      </a:r>
                      <a:r>
                        <a:rPr lang="zh-TW" sz="1500" u="sng">
                          <a:solidFill>
                            <a:srgbClr val="FF0000"/>
                          </a:solidFill>
                          <a:latin typeface="Times New Roman"/>
                          <a:ea typeface="Times New Roman"/>
                          <a:cs typeface="Times New Roman"/>
                          <a:sym typeface="Times New Roman"/>
                        </a:rPr>
                        <a:t>成長有限</a:t>
                      </a:r>
                      <a:r>
                        <a:rPr lang="zh-TW" sz="1500">
                          <a:latin typeface="Times New Roman"/>
                          <a:ea typeface="Times New Roman"/>
                          <a:cs typeface="Times New Roman"/>
                          <a:sym typeface="Times New Roman"/>
                        </a:rPr>
                        <a:t>。</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vMerge="1"/>
              </a:tr>
              <a:tr h="1439425">
                <a:tc>
                  <a:txBody>
                    <a:bodyPr>
                      <a:noAutofit/>
                    </a:bodyPr>
                    <a:lstStyle/>
                    <a:p>
                      <a:pPr indent="19685" lvl="0" marL="0" marR="0" rtl="0" algn="ctr">
                        <a:lnSpc>
                          <a:spcPct val="125000"/>
                        </a:lnSpc>
                        <a:spcBef>
                          <a:spcPts val="0"/>
                        </a:spcBef>
                        <a:spcAft>
                          <a:spcPts val="0"/>
                        </a:spcAft>
                        <a:buNone/>
                      </a:pPr>
                      <a:r>
                        <a:rPr lang="zh-TW" sz="1600">
                          <a:solidFill>
                            <a:schemeClr val="dk1"/>
                          </a:solidFill>
                          <a:latin typeface="Times New Roman"/>
                          <a:ea typeface="Times New Roman"/>
                          <a:cs typeface="Times New Roman"/>
                          <a:sym typeface="Times New Roman"/>
                        </a:rPr>
                        <a:t>廢棄物與</a:t>
                      </a:r>
                      <a:endParaRPr sz="1600">
                        <a:solidFill>
                          <a:schemeClr val="dk1"/>
                        </a:solidFill>
                        <a:latin typeface="Times New Roman"/>
                        <a:ea typeface="Times New Roman"/>
                        <a:cs typeface="Times New Roman"/>
                        <a:sym typeface="Times New Roman"/>
                      </a:endParaRPr>
                    </a:p>
                    <a:p>
                      <a:pPr indent="19685" lvl="0" marL="0" marR="0" rtl="0" algn="ctr">
                        <a:lnSpc>
                          <a:spcPct val="125000"/>
                        </a:lnSpc>
                        <a:spcBef>
                          <a:spcPts val="600"/>
                        </a:spcBef>
                        <a:spcAft>
                          <a:spcPts val="0"/>
                        </a:spcAft>
                        <a:buNone/>
                      </a:pPr>
                      <a:r>
                        <a:rPr lang="zh-TW" sz="1600">
                          <a:solidFill>
                            <a:schemeClr val="dk1"/>
                          </a:solidFill>
                          <a:latin typeface="Times New Roman"/>
                          <a:ea typeface="Times New Roman"/>
                          <a:cs typeface="Times New Roman"/>
                          <a:sym typeface="Times New Roman"/>
                        </a:rPr>
                        <a:t>生質能發電</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noAutofit/>
                    </a:bodyPr>
                    <a:lstStyle/>
                    <a:p>
                      <a:pPr indent="-177800" lvl="0" marL="177800" marR="0" rtl="0" algn="l">
                        <a:lnSpc>
                          <a:spcPct val="100000"/>
                        </a:lnSpc>
                        <a:spcBef>
                          <a:spcPts val="0"/>
                        </a:spcBef>
                        <a:spcAft>
                          <a:spcPts val="0"/>
                        </a:spcAft>
                        <a:buClr>
                          <a:schemeClr val="dk1"/>
                        </a:buClr>
                        <a:buSzPts val="1500"/>
                        <a:buFont typeface="Trebuchet MS"/>
                        <a:buAutoNum type="arabicPeriod"/>
                      </a:pPr>
                      <a:r>
                        <a:rPr b="1" lang="zh-TW" sz="1500">
                          <a:latin typeface="Times New Roman"/>
                          <a:ea typeface="Times New Roman"/>
                          <a:cs typeface="Times New Roman"/>
                          <a:sym typeface="Times New Roman"/>
                        </a:rPr>
                        <a:t>推動目標：</a:t>
                      </a:r>
                      <a:r>
                        <a:rPr b="0" lang="zh-TW" sz="1500">
                          <a:solidFill>
                            <a:schemeClr val="dk1"/>
                          </a:solidFill>
                          <a:latin typeface="Times New Roman"/>
                          <a:ea typeface="Times New Roman"/>
                          <a:cs typeface="Times New Roman"/>
                          <a:sym typeface="Times New Roman"/>
                        </a:rPr>
                        <a:t>規劃</a:t>
                      </a:r>
                      <a:r>
                        <a:rPr b="0" lang="zh-TW" sz="1500" u="sng">
                          <a:solidFill>
                            <a:srgbClr val="FF0000"/>
                          </a:solidFill>
                          <a:latin typeface="Times New Roman"/>
                          <a:ea typeface="Times New Roman"/>
                          <a:cs typeface="Times New Roman"/>
                          <a:sym typeface="Times New Roman"/>
                        </a:rPr>
                        <a:t>至2030年</a:t>
                      </a:r>
                      <a:r>
                        <a:rPr b="0" lang="zh-TW" sz="1500">
                          <a:solidFill>
                            <a:schemeClr val="dk1"/>
                          </a:solidFill>
                          <a:latin typeface="Times New Roman"/>
                          <a:ea typeface="Times New Roman"/>
                          <a:cs typeface="Times New Roman"/>
                          <a:sym typeface="Times New Roman"/>
                        </a:rPr>
                        <a:t>廢棄物發電達793</a:t>
                      </a:r>
                      <a:r>
                        <a:rPr b="0" lang="zh-TW" sz="1500">
                          <a:solidFill>
                            <a:schemeClr val="dk1"/>
                          </a:solidFill>
                          <a:latin typeface="Times New Roman"/>
                          <a:ea typeface="Times New Roman"/>
                          <a:cs typeface="Times New Roman"/>
                          <a:sym typeface="Times New Roman"/>
                        </a:rPr>
                        <a:t> M</a:t>
                      </a:r>
                      <a:r>
                        <a:rPr b="0" lang="zh-TW" sz="1500">
                          <a:solidFill>
                            <a:schemeClr val="dk1"/>
                          </a:solidFill>
                          <a:latin typeface="Times New Roman"/>
                          <a:ea typeface="Times New Roman"/>
                          <a:cs typeface="Times New Roman"/>
                          <a:sym typeface="Times New Roman"/>
                        </a:rPr>
                        <a:t>W、生質能發電157MW，合計共</a:t>
                      </a:r>
                      <a:r>
                        <a:rPr b="0" lang="zh-TW" sz="1500" u="sng">
                          <a:solidFill>
                            <a:srgbClr val="FF0000"/>
                          </a:solidFill>
                          <a:latin typeface="Times New Roman"/>
                          <a:ea typeface="Times New Roman"/>
                          <a:cs typeface="Times New Roman"/>
                          <a:sym typeface="Times New Roman"/>
                        </a:rPr>
                        <a:t>950 MW</a:t>
                      </a:r>
                      <a:r>
                        <a:rPr b="0" lang="zh-TW" sz="1500">
                          <a:solidFill>
                            <a:schemeClr val="dk1"/>
                          </a:solidFill>
                          <a:latin typeface="Times New Roman"/>
                          <a:ea typeface="Times New Roman"/>
                          <a:cs typeface="Times New Roman"/>
                          <a:sym typeface="Times New Roman"/>
                        </a:rPr>
                        <a:t>。</a:t>
                      </a:r>
                      <a:endParaRPr b="1" sz="1500">
                        <a:latin typeface="Times New Roman"/>
                        <a:ea typeface="Times New Roman"/>
                        <a:cs typeface="Times New Roman"/>
                        <a:sym typeface="Times New Roman"/>
                      </a:endParaRPr>
                    </a:p>
                    <a:p>
                      <a:pPr indent="-177800" lvl="0" marL="177800" marR="0" rtl="0" algn="l">
                        <a:lnSpc>
                          <a:spcPct val="100000"/>
                        </a:lnSpc>
                        <a:spcBef>
                          <a:spcPts val="0"/>
                        </a:spcBef>
                        <a:spcAft>
                          <a:spcPts val="0"/>
                        </a:spcAft>
                        <a:buClr>
                          <a:schemeClr val="dk1"/>
                        </a:buClr>
                        <a:buSzPts val="1500"/>
                        <a:buFont typeface="Trebuchet MS"/>
                        <a:buAutoNum type="arabicPeriod"/>
                      </a:pPr>
                      <a:r>
                        <a:rPr b="1" lang="zh-TW" sz="1500">
                          <a:latin typeface="Times New Roman"/>
                          <a:ea typeface="Times New Roman"/>
                          <a:cs typeface="Times New Roman"/>
                          <a:sym typeface="Times New Roman"/>
                        </a:rPr>
                        <a:t>廢棄物成長有限：</a:t>
                      </a:r>
                      <a:r>
                        <a:rPr lang="zh-TW" sz="1500">
                          <a:latin typeface="Times New Roman"/>
                          <a:ea typeface="Times New Roman"/>
                          <a:cs typeface="Times New Roman"/>
                          <a:sym typeface="Times New Roman"/>
                        </a:rPr>
                        <a:t>近年家戶</a:t>
                      </a:r>
                      <a:r>
                        <a:rPr lang="zh-TW" sz="1500" u="sng">
                          <a:solidFill>
                            <a:srgbClr val="FF0000"/>
                          </a:solidFill>
                          <a:latin typeface="Times New Roman"/>
                          <a:ea typeface="Times New Roman"/>
                          <a:cs typeface="Times New Roman"/>
                          <a:sym typeface="Times New Roman"/>
                        </a:rPr>
                        <a:t>垃圾量銳減</a:t>
                      </a:r>
                      <a:r>
                        <a:rPr lang="zh-TW" sz="1500">
                          <a:latin typeface="Times New Roman"/>
                          <a:ea typeface="Times New Roman"/>
                          <a:cs typeface="Times New Roman"/>
                          <a:sym typeface="Times New Roman"/>
                        </a:rPr>
                        <a:t>，</a:t>
                      </a:r>
                      <a:r>
                        <a:rPr lang="zh-TW" sz="1500">
                          <a:solidFill>
                            <a:schemeClr val="dk1"/>
                          </a:solidFill>
                          <a:latin typeface="Times New Roman"/>
                          <a:ea typeface="Times New Roman"/>
                          <a:cs typeface="Times New Roman"/>
                          <a:sym typeface="Times New Roman"/>
                        </a:rPr>
                        <a:t>廢棄物直接</a:t>
                      </a:r>
                      <a:r>
                        <a:rPr lang="zh-TW" sz="1500" u="sng">
                          <a:solidFill>
                            <a:srgbClr val="FF0000"/>
                          </a:solidFill>
                          <a:latin typeface="Times New Roman"/>
                          <a:ea typeface="Times New Roman"/>
                          <a:cs typeface="Times New Roman"/>
                          <a:sym typeface="Times New Roman"/>
                        </a:rPr>
                        <a:t>焚化發電量</a:t>
                      </a:r>
                      <a:r>
                        <a:rPr lang="zh-TW" sz="1500">
                          <a:latin typeface="Times New Roman"/>
                          <a:ea typeface="Times New Roman"/>
                          <a:cs typeface="Times New Roman"/>
                          <a:sym typeface="Times New Roman"/>
                        </a:rPr>
                        <a:t>成長率</a:t>
                      </a:r>
                      <a:r>
                        <a:rPr lang="zh-TW" sz="1500" u="sng">
                          <a:solidFill>
                            <a:srgbClr val="FF0000"/>
                          </a:solidFill>
                          <a:latin typeface="Times New Roman"/>
                          <a:ea typeface="Times New Roman"/>
                          <a:cs typeface="Times New Roman"/>
                          <a:sym typeface="Times New Roman"/>
                        </a:rPr>
                        <a:t>已趨緩</a:t>
                      </a:r>
                      <a:r>
                        <a:rPr lang="zh-TW" sz="1500">
                          <a:latin typeface="Times New Roman"/>
                          <a:ea typeface="Times New Roman"/>
                          <a:cs typeface="Times New Roman"/>
                          <a:sym typeface="Times New Roman"/>
                        </a:rPr>
                        <a:t>。</a:t>
                      </a:r>
                      <a:endParaRPr/>
                    </a:p>
                    <a:p>
                      <a:pPr indent="-177800" lvl="0" marL="177800" marR="0" rtl="0" algn="l">
                        <a:lnSpc>
                          <a:spcPct val="100000"/>
                        </a:lnSpc>
                        <a:spcBef>
                          <a:spcPts val="0"/>
                        </a:spcBef>
                        <a:spcAft>
                          <a:spcPts val="0"/>
                        </a:spcAft>
                        <a:buClr>
                          <a:schemeClr val="dk1"/>
                        </a:buClr>
                        <a:buSzPts val="1500"/>
                        <a:buFont typeface="Trebuchet MS"/>
                        <a:buAutoNum type="arabicPeriod"/>
                      </a:pPr>
                      <a:r>
                        <a:rPr b="1" lang="zh-TW" sz="1500">
                          <a:latin typeface="Times New Roman"/>
                          <a:ea typeface="Times New Roman"/>
                          <a:cs typeface="Times New Roman"/>
                          <a:sym typeface="Times New Roman"/>
                        </a:rPr>
                        <a:t>生質能料源受限：</a:t>
                      </a:r>
                      <a:r>
                        <a:rPr lang="zh-TW" sz="1500">
                          <a:latin typeface="Times New Roman"/>
                          <a:ea typeface="Times New Roman"/>
                          <a:cs typeface="Times New Roman"/>
                          <a:sym typeface="Times New Roman"/>
                        </a:rPr>
                        <a:t>受限於</a:t>
                      </a:r>
                      <a:r>
                        <a:rPr lang="zh-TW" sz="1500" u="sng">
                          <a:solidFill>
                            <a:srgbClr val="FF0000"/>
                          </a:solidFill>
                          <a:latin typeface="Times New Roman"/>
                          <a:ea typeface="Times New Roman"/>
                          <a:cs typeface="Times New Roman"/>
                          <a:sym typeface="Times New Roman"/>
                        </a:rPr>
                        <a:t>料源供應不穩</a:t>
                      </a:r>
                      <a:r>
                        <a:rPr lang="zh-TW" sz="1500">
                          <a:latin typeface="Times New Roman"/>
                          <a:ea typeface="Times New Roman"/>
                          <a:cs typeface="Times New Roman"/>
                          <a:sym typeface="Times New Roman"/>
                        </a:rPr>
                        <a:t>與</a:t>
                      </a:r>
                      <a:r>
                        <a:rPr lang="zh-TW" sz="1500" u="sng">
                          <a:solidFill>
                            <a:srgbClr val="FF0000"/>
                          </a:solidFill>
                          <a:latin typeface="Times New Roman"/>
                          <a:ea typeface="Times New Roman"/>
                          <a:cs typeface="Times New Roman"/>
                          <a:sym typeface="Times New Roman"/>
                        </a:rPr>
                        <a:t>燃料成本</a:t>
                      </a:r>
                      <a:r>
                        <a:rPr lang="zh-TW" sz="1500">
                          <a:latin typeface="Times New Roman"/>
                          <a:ea typeface="Times New Roman"/>
                          <a:cs typeface="Times New Roman"/>
                          <a:sym typeface="Times New Roman"/>
                        </a:rPr>
                        <a:t>等因素，生質能發電</a:t>
                      </a:r>
                      <a:r>
                        <a:rPr lang="zh-TW" sz="1500" u="sng">
                          <a:solidFill>
                            <a:srgbClr val="FF0000"/>
                          </a:solidFill>
                          <a:latin typeface="Times New Roman"/>
                          <a:ea typeface="Times New Roman"/>
                          <a:cs typeface="Times New Roman"/>
                          <a:sym typeface="Times New Roman"/>
                        </a:rPr>
                        <a:t>成長有限</a:t>
                      </a:r>
                      <a:r>
                        <a:rPr lang="zh-TW" sz="1500">
                          <a:latin typeface="Times New Roman"/>
                          <a:ea typeface="Times New Roman"/>
                          <a:cs typeface="Times New Roman"/>
                          <a:sym typeface="Times New Roman"/>
                        </a:rPr>
                        <a:t>。</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vMerge="1"/>
              </a:tr>
              <a:tr h="648075">
                <a:tc>
                  <a:txBody>
                    <a:bodyPr>
                      <a:noAutofit/>
                    </a:bodyPr>
                    <a:lstStyle/>
                    <a:p>
                      <a:pPr indent="19685" lvl="0" marL="0" marR="0" rtl="0" algn="ctr">
                        <a:lnSpc>
                          <a:spcPct val="125000"/>
                        </a:lnSpc>
                        <a:spcBef>
                          <a:spcPts val="0"/>
                        </a:spcBef>
                        <a:spcAft>
                          <a:spcPts val="0"/>
                        </a:spcAft>
                        <a:buNone/>
                      </a:pPr>
                      <a:r>
                        <a:rPr lang="zh-TW" sz="1600">
                          <a:solidFill>
                            <a:schemeClr val="dk1"/>
                          </a:solidFill>
                          <a:latin typeface="Times New Roman"/>
                          <a:ea typeface="Times New Roman"/>
                          <a:cs typeface="Times New Roman"/>
                          <a:sym typeface="Times New Roman"/>
                        </a:rPr>
                        <a:t>海洋能</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noAutofit/>
                    </a:bodyPr>
                    <a:lstStyle/>
                    <a:p>
                      <a:pPr indent="21590" lvl="0" marL="0" marR="0" rtl="0" algn="l">
                        <a:lnSpc>
                          <a:spcPct val="100000"/>
                        </a:lnSpc>
                        <a:spcBef>
                          <a:spcPts val="0"/>
                        </a:spcBef>
                        <a:spcAft>
                          <a:spcPts val="0"/>
                        </a:spcAft>
                        <a:buNone/>
                      </a:pPr>
                      <a:r>
                        <a:rPr b="1" lang="zh-TW" sz="1500">
                          <a:solidFill>
                            <a:schemeClr val="dk1"/>
                          </a:solidFill>
                          <a:latin typeface="Times New Roman"/>
                          <a:ea typeface="Times New Roman"/>
                          <a:cs typeface="Times New Roman"/>
                          <a:sym typeface="Times New Roman"/>
                        </a:rPr>
                        <a:t>技術受限：</a:t>
                      </a:r>
                      <a:r>
                        <a:rPr lang="zh-TW" sz="1500">
                          <a:latin typeface="Times New Roman"/>
                          <a:ea typeface="Times New Roman"/>
                          <a:cs typeface="Times New Roman"/>
                          <a:sym typeface="Times New Roman"/>
                        </a:rPr>
                        <a:t>海洋能(潮汐除外)</a:t>
                      </a:r>
                      <a:r>
                        <a:rPr lang="zh-TW" sz="1500" u="sng">
                          <a:solidFill>
                            <a:srgbClr val="FF0000"/>
                          </a:solidFill>
                          <a:latin typeface="Times New Roman"/>
                          <a:ea typeface="Times New Roman"/>
                          <a:cs typeface="Times New Roman"/>
                          <a:sym typeface="Times New Roman"/>
                        </a:rPr>
                        <a:t>技術尚未成熟</a:t>
                      </a:r>
                      <a:r>
                        <a:rPr lang="zh-TW" sz="1500">
                          <a:latin typeface="Times New Roman"/>
                          <a:ea typeface="Times New Roman"/>
                          <a:cs typeface="Times New Roman"/>
                          <a:sym typeface="Times New Roman"/>
                        </a:rPr>
                        <a:t>，國際</a:t>
                      </a:r>
                      <a:r>
                        <a:rPr lang="zh-TW" sz="1500" u="sng">
                          <a:solidFill>
                            <a:srgbClr val="FF0000"/>
                          </a:solidFill>
                          <a:latin typeface="Times New Roman"/>
                          <a:ea typeface="Times New Roman"/>
                          <a:cs typeface="Times New Roman"/>
                          <a:sym typeface="Times New Roman"/>
                        </a:rPr>
                        <a:t>尚無大型商轉機組</a:t>
                      </a:r>
                      <a:r>
                        <a:rPr lang="zh-TW" sz="1500">
                          <a:latin typeface="Times New Roman"/>
                          <a:ea typeface="Times New Roman"/>
                          <a:cs typeface="Times New Roman"/>
                          <a:sym typeface="Times New Roman"/>
                        </a:rPr>
                        <a:t>，短期發展受限。</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vMerge="1"/>
              </a:tr>
            </a:tbl>
          </a:graphicData>
        </a:graphic>
      </p:graphicFrame>
      <p:sp>
        <p:nvSpPr>
          <p:cNvPr id="512" name="Google Shape;512;p49"/>
          <p:cNvSpPr txBox="1"/>
          <p:nvPr/>
        </p:nvSpPr>
        <p:spPr>
          <a:xfrm>
            <a:off x="66501" y="6611779"/>
            <a:ext cx="1595309"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1000">
                <a:solidFill>
                  <a:srgbClr val="000000"/>
                </a:solidFill>
                <a:latin typeface="Trebuchet MS"/>
                <a:ea typeface="Trebuchet MS"/>
                <a:cs typeface="Trebuchet MS"/>
                <a:sym typeface="Trebuchet MS"/>
              </a:rPr>
              <a:t>資料來源：經濟部能源局</a:t>
            </a:r>
            <a:endParaRPr sz="1000">
              <a:solidFill>
                <a:schemeClr val="dk1"/>
              </a:solidFill>
              <a:latin typeface="Trebuchet MS"/>
              <a:ea typeface="Trebuchet MS"/>
              <a:cs typeface="Trebuchet MS"/>
              <a:sym typeface="Trebuchet M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6" name="Shape 516"/>
        <p:cNvGrpSpPr/>
        <p:nvPr/>
      </p:nvGrpSpPr>
      <p:grpSpPr>
        <a:xfrm>
          <a:off x="0" y="0"/>
          <a:ext cx="0" cy="0"/>
          <a:chOff x="0" y="0"/>
          <a:chExt cx="0" cy="0"/>
        </a:xfrm>
      </p:grpSpPr>
      <p:sp>
        <p:nvSpPr>
          <p:cNvPr id="517" name="Google Shape;517;p50"/>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518" name="Google Shape;518;p50"/>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20040" lvl="0" marL="320040" rtl="0" algn="l">
              <a:spcBef>
                <a:spcPts val="0"/>
              </a:spcBef>
              <a:spcAft>
                <a:spcPts val="0"/>
              </a:spcAft>
              <a:buSzPts val="4352"/>
              <a:buChar char="*"/>
            </a:pPr>
            <a:r>
              <a:rPr lang="zh-TW" sz="3400">
                <a:solidFill>
                  <a:schemeClr val="dk1"/>
                </a:solidFill>
                <a:latin typeface="Arial"/>
                <a:ea typeface="Arial"/>
                <a:cs typeface="Arial"/>
                <a:sym typeface="Arial"/>
              </a:rPr>
              <a:t>擴大再生能源對電價之影響</a:t>
            </a:r>
            <a:endParaRPr sz="3400">
              <a:solidFill>
                <a:schemeClr val="dk1"/>
              </a:solidFill>
              <a:latin typeface="Arial"/>
              <a:ea typeface="Arial"/>
              <a:cs typeface="Arial"/>
              <a:sym typeface="Arial"/>
            </a:endParaRPr>
          </a:p>
        </p:txBody>
      </p:sp>
      <p:sp>
        <p:nvSpPr>
          <p:cNvPr id="519" name="Google Shape;519;p50"/>
          <p:cNvSpPr/>
          <p:nvPr/>
        </p:nvSpPr>
        <p:spPr>
          <a:xfrm>
            <a:off x="107504" y="908720"/>
            <a:ext cx="8856984" cy="1631216"/>
          </a:xfrm>
          <a:prstGeom prst="rect">
            <a:avLst/>
          </a:prstGeom>
          <a:noFill/>
          <a:ln>
            <a:noFill/>
          </a:ln>
        </p:spPr>
        <p:txBody>
          <a:bodyPr anchorCtr="0" anchor="t" bIns="45700" lIns="91425" spcFirstLastPara="1" rIns="91425" wrap="square" tIns="45700">
            <a:noAutofit/>
          </a:bodyPr>
          <a:lstStyle/>
          <a:p>
            <a:pPr indent="-317500" lvl="0" marL="679450" marR="0" rtl="0" algn="l">
              <a:spcBef>
                <a:spcPts val="0"/>
              </a:spcBef>
              <a:spcAft>
                <a:spcPts val="0"/>
              </a:spcAft>
              <a:buClr>
                <a:schemeClr val="dk1"/>
              </a:buClr>
              <a:buSzPts val="2000"/>
              <a:buFont typeface="Noto Sans Symbols"/>
              <a:buChar char="■"/>
            </a:pPr>
            <a:r>
              <a:rPr lang="zh-TW" sz="2000">
                <a:solidFill>
                  <a:schemeClr val="dk1"/>
                </a:solidFill>
                <a:latin typeface="Arial"/>
                <a:ea typeface="Arial"/>
                <a:cs typeface="Arial"/>
                <a:sym typeface="Arial"/>
              </a:rPr>
              <a:t>總基金支出：新舊政府差距為4,124億元，平均每年約125億元。</a:t>
            </a:r>
            <a:endParaRPr sz="2000">
              <a:solidFill>
                <a:schemeClr val="dk1"/>
              </a:solidFill>
              <a:latin typeface="Arial"/>
              <a:ea typeface="Arial"/>
              <a:cs typeface="Arial"/>
              <a:sym typeface="Arial"/>
            </a:endParaRPr>
          </a:p>
          <a:p>
            <a:pPr indent="-317500" lvl="0" marL="679450" marR="0" rtl="0" algn="l">
              <a:spcBef>
                <a:spcPts val="0"/>
              </a:spcBef>
              <a:spcAft>
                <a:spcPts val="0"/>
              </a:spcAft>
              <a:buClr>
                <a:schemeClr val="dk1"/>
              </a:buClr>
              <a:buSzPts val="2000"/>
              <a:buFont typeface="Noto Sans Symbols"/>
              <a:buChar char="■"/>
            </a:pPr>
            <a:r>
              <a:rPr lang="zh-TW" sz="2000">
                <a:solidFill>
                  <a:schemeClr val="dk1"/>
                </a:solidFill>
                <a:latin typeface="Arial"/>
                <a:ea typeface="Arial"/>
                <a:cs typeface="Arial"/>
                <a:sym typeface="Arial"/>
              </a:rPr>
              <a:t>電價影響程度：新舊政府電價影響程度最大值分別出現在2028年和2029年，兩者差距為2.6%。</a:t>
            </a:r>
            <a:endParaRPr sz="2000">
              <a:solidFill>
                <a:schemeClr val="dk1"/>
              </a:solidFill>
              <a:latin typeface="Arial"/>
              <a:ea typeface="Arial"/>
              <a:cs typeface="Arial"/>
              <a:sym typeface="Arial"/>
            </a:endParaRPr>
          </a:p>
          <a:p>
            <a:pPr indent="-317500" lvl="0" marL="679450" marR="0" rtl="0" algn="l">
              <a:spcBef>
                <a:spcPts val="0"/>
              </a:spcBef>
              <a:spcAft>
                <a:spcPts val="0"/>
              </a:spcAft>
              <a:buClr>
                <a:schemeClr val="dk1"/>
              </a:buClr>
              <a:buSzPts val="2000"/>
              <a:buFont typeface="Noto Sans Symbols"/>
              <a:buChar char="■"/>
            </a:pPr>
            <a:r>
              <a:rPr lang="zh-TW" sz="2000">
                <a:solidFill>
                  <a:schemeClr val="dk1"/>
                </a:solidFill>
                <a:latin typeface="Arial"/>
                <a:ea typeface="Arial"/>
                <a:cs typeface="Arial"/>
                <a:sym typeface="Arial"/>
              </a:rPr>
              <a:t>家庭附加電費：新舊政府家庭附加電費最大值出現在2029年，兩者差距33.34元/月。</a:t>
            </a:r>
            <a:endParaRPr sz="2000">
              <a:solidFill>
                <a:schemeClr val="dk1"/>
              </a:solidFill>
              <a:latin typeface="Arial"/>
              <a:ea typeface="Arial"/>
              <a:cs typeface="Arial"/>
              <a:sym typeface="Arial"/>
            </a:endParaRPr>
          </a:p>
        </p:txBody>
      </p:sp>
      <p:graphicFrame>
        <p:nvGraphicFramePr>
          <p:cNvPr id="520" name="Google Shape;520;p50"/>
          <p:cNvGraphicFramePr/>
          <p:nvPr/>
        </p:nvGraphicFramePr>
        <p:xfrm>
          <a:off x="323528" y="2492896"/>
          <a:ext cx="3000000" cy="3000000"/>
        </p:xfrm>
        <a:graphic>
          <a:graphicData uri="http://schemas.openxmlformats.org/drawingml/2006/table">
            <a:tbl>
              <a:tblPr>
                <a:noFill/>
                <a:tableStyleId>{E4C6089D-449F-4B4F-B304-D9F50B8AB2C8}</a:tableStyleId>
              </a:tblPr>
              <a:tblGrid>
                <a:gridCol w="1368150"/>
                <a:gridCol w="2088225"/>
                <a:gridCol w="2049850"/>
                <a:gridCol w="2198625"/>
                <a:gridCol w="864100"/>
              </a:tblGrid>
              <a:tr h="150200">
                <a:tc gridSpan="2">
                  <a:txBody>
                    <a:bodyPr>
                      <a:noAutofit/>
                    </a:bodyPr>
                    <a:lstStyle/>
                    <a:p>
                      <a:pPr indent="0" lvl="0" marL="0" marR="0" rtl="0" algn="ctr">
                        <a:lnSpc>
                          <a:spcPct val="100000"/>
                        </a:lnSpc>
                        <a:spcBef>
                          <a:spcPts val="0"/>
                        </a:spcBef>
                        <a:spcAft>
                          <a:spcPts val="0"/>
                        </a:spcAft>
                        <a:buNone/>
                      </a:pPr>
                      <a:r>
                        <a:t/>
                      </a:r>
                      <a:endParaRPr b="1" sz="1600">
                        <a:solidFill>
                          <a:schemeClr val="dk1"/>
                        </a:solidFill>
                        <a:latin typeface="Times New Roman"/>
                        <a:ea typeface="Times New Roman"/>
                        <a:cs typeface="Times New Roman"/>
                        <a:sym typeface="Times New Roman"/>
                      </a:endParaRPr>
                    </a:p>
                  </a:txBody>
                  <a:tcPr marT="45700" marB="45700" marR="91425" marL="9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99"/>
                    </a:solidFill>
                  </a:tcPr>
                </a:tc>
                <a:tc hMerge="1"/>
                <a:tc>
                  <a:txBody>
                    <a:bodyPr>
                      <a:noAutofit/>
                    </a:bodyPr>
                    <a:lstStyle/>
                    <a:p>
                      <a:pPr indent="0" lvl="0" marL="0" marR="0" rtl="0" algn="ctr">
                        <a:lnSpc>
                          <a:spcPct val="100000"/>
                        </a:lnSpc>
                        <a:spcBef>
                          <a:spcPts val="0"/>
                        </a:spcBef>
                        <a:spcAft>
                          <a:spcPts val="0"/>
                        </a:spcAft>
                        <a:buNone/>
                      </a:pPr>
                      <a:r>
                        <a:rPr b="1" lang="zh-TW" sz="1600">
                          <a:solidFill>
                            <a:schemeClr val="dk1"/>
                          </a:solidFill>
                          <a:latin typeface="Times New Roman"/>
                          <a:ea typeface="Times New Roman"/>
                          <a:cs typeface="Times New Roman"/>
                          <a:sym typeface="Times New Roman"/>
                        </a:rPr>
                        <a:t>現今政府</a:t>
                      </a:r>
                      <a:endParaRPr b="1" sz="1600">
                        <a:solidFill>
                          <a:schemeClr val="dk1"/>
                        </a:solidFill>
                        <a:latin typeface="Times New Roman"/>
                        <a:ea typeface="Times New Roman"/>
                        <a:cs typeface="Times New Roman"/>
                        <a:sym typeface="Times New Roman"/>
                      </a:endParaRPr>
                    </a:p>
                  </a:txBody>
                  <a:tcPr marT="45700" marB="45700" marR="91425" marL="9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99"/>
                    </a:solidFill>
                  </a:tcPr>
                </a:tc>
                <a:tc>
                  <a:txBody>
                    <a:bodyPr>
                      <a:noAutofit/>
                    </a:bodyPr>
                    <a:lstStyle/>
                    <a:p>
                      <a:pPr indent="0" lvl="0" marL="0" marR="0" rtl="0" algn="ctr">
                        <a:lnSpc>
                          <a:spcPct val="100000"/>
                        </a:lnSpc>
                        <a:spcBef>
                          <a:spcPts val="0"/>
                        </a:spcBef>
                        <a:spcAft>
                          <a:spcPts val="0"/>
                        </a:spcAft>
                        <a:buNone/>
                      </a:pPr>
                      <a:r>
                        <a:rPr b="1" lang="zh-TW" sz="1600">
                          <a:solidFill>
                            <a:schemeClr val="dk1"/>
                          </a:solidFill>
                          <a:latin typeface="Times New Roman"/>
                          <a:ea typeface="Times New Roman"/>
                          <a:cs typeface="Times New Roman"/>
                          <a:sym typeface="Times New Roman"/>
                        </a:rPr>
                        <a:t>新政府</a:t>
                      </a:r>
                      <a:endParaRPr b="1" sz="1600">
                        <a:solidFill>
                          <a:schemeClr val="dk1"/>
                        </a:solidFill>
                        <a:latin typeface="Times New Roman"/>
                        <a:ea typeface="Times New Roman"/>
                        <a:cs typeface="Times New Roman"/>
                        <a:sym typeface="Times New Roman"/>
                      </a:endParaRPr>
                    </a:p>
                  </a:txBody>
                  <a:tcPr marT="45700" marB="45700" marR="91425" marL="9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99"/>
                    </a:solidFill>
                  </a:tcPr>
                </a:tc>
                <a:tc>
                  <a:txBody>
                    <a:bodyPr>
                      <a:noAutofit/>
                    </a:bodyPr>
                    <a:lstStyle/>
                    <a:p>
                      <a:pPr indent="0" lvl="0" marL="0" marR="0" rtl="0" algn="ctr">
                        <a:lnSpc>
                          <a:spcPct val="100000"/>
                        </a:lnSpc>
                        <a:spcBef>
                          <a:spcPts val="0"/>
                        </a:spcBef>
                        <a:spcAft>
                          <a:spcPts val="0"/>
                        </a:spcAft>
                        <a:buNone/>
                      </a:pPr>
                      <a:r>
                        <a:rPr b="1" lang="zh-TW" sz="1600">
                          <a:solidFill>
                            <a:schemeClr val="dk1"/>
                          </a:solidFill>
                          <a:latin typeface="Times New Roman"/>
                          <a:ea typeface="Times New Roman"/>
                          <a:cs typeface="Times New Roman"/>
                          <a:sym typeface="Times New Roman"/>
                        </a:rPr>
                        <a:t>差距</a:t>
                      </a:r>
                      <a:endParaRPr b="1" sz="1600">
                        <a:solidFill>
                          <a:schemeClr val="dk1"/>
                        </a:solidFill>
                        <a:latin typeface="Times New Roman"/>
                        <a:ea typeface="Times New Roman"/>
                        <a:cs typeface="Times New Roman"/>
                        <a:sym typeface="Times New Roman"/>
                      </a:endParaRPr>
                    </a:p>
                  </a:txBody>
                  <a:tcPr marT="45700" marB="45700" marR="91425" marL="9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99"/>
                    </a:solidFill>
                  </a:tcPr>
                </a:tc>
              </a:tr>
              <a:tr h="190250">
                <a:tc rowSpan="2">
                  <a:txBody>
                    <a:bodyPr>
                      <a:noAutofit/>
                    </a:bodyPr>
                    <a:lstStyle/>
                    <a:p>
                      <a:pPr indent="0" lvl="0" marL="0" marR="0" rtl="0" algn="ctr">
                        <a:lnSpc>
                          <a:spcPct val="100000"/>
                        </a:lnSpc>
                        <a:spcBef>
                          <a:spcPts val="0"/>
                        </a:spcBef>
                        <a:spcAft>
                          <a:spcPts val="0"/>
                        </a:spcAft>
                        <a:buClr>
                          <a:schemeClr val="dk1"/>
                        </a:buClr>
                        <a:buSzPts val="1600"/>
                        <a:buFont typeface="Times New Roman"/>
                        <a:buNone/>
                      </a:pPr>
                      <a:r>
                        <a:rPr b="1" lang="zh-TW" sz="1600">
                          <a:solidFill>
                            <a:schemeClr val="dk1"/>
                          </a:solidFill>
                          <a:latin typeface="Times New Roman"/>
                          <a:ea typeface="Times New Roman"/>
                          <a:cs typeface="Times New Roman"/>
                          <a:sym typeface="Times New Roman"/>
                        </a:rPr>
                        <a:t>總基金支出</a:t>
                      </a:r>
                      <a:endParaRPr b="1" sz="160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1600"/>
                        <a:buFont typeface="Times New Roman"/>
                        <a:buNone/>
                      </a:pPr>
                      <a:r>
                        <a:rPr b="1" lang="zh-TW" sz="1600">
                          <a:solidFill>
                            <a:schemeClr val="dk1"/>
                          </a:solidFill>
                          <a:latin typeface="Times New Roman"/>
                          <a:ea typeface="Times New Roman"/>
                          <a:cs typeface="Times New Roman"/>
                          <a:sym typeface="Times New Roman"/>
                        </a:rPr>
                        <a:t>(億元)</a:t>
                      </a:r>
                      <a:endParaRPr b="1" sz="1600">
                        <a:solidFill>
                          <a:schemeClr val="dk1"/>
                        </a:solidFill>
                        <a:latin typeface="Times New Roman"/>
                        <a:ea typeface="Times New Roman"/>
                        <a:cs typeface="Times New Roman"/>
                        <a:sym typeface="Times New Roman"/>
                      </a:endParaRPr>
                    </a:p>
                  </a:txBody>
                  <a:tcPr marT="45700" marB="45700" marR="91425" marL="9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99"/>
                    </a:solidFill>
                  </a:tcPr>
                </a:tc>
                <a:tc>
                  <a:txBody>
                    <a:bodyPr>
                      <a:noAutofit/>
                    </a:bodyPr>
                    <a:lstStyle/>
                    <a:p>
                      <a:pPr indent="0" lvl="0" marL="0" marR="0" rtl="0" algn="ctr">
                        <a:lnSpc>
                          <a:spcPct val="100000"/>
                        </a:lnSpc>
                        <a:spcBef>
                          <a:spcPts val="0"/>
                        </a:spcBef>
                        <a:spcAft>
                          <a:spcPts val="0"/>
                        </a:spcAft>
                        <a:buNone/>
                      </a:pPr>
                      <a:r>
                        <a:rPr b="1" lang="zh-TW" sz="1600">
                          <a:solidFill>
                            <a:schemeClr val="dk1"/>
                          </a:solidFill>
                          <a:latin typeface="Times New Roman"/>
                          <a:ea typeface="Times New Roman"/>
                          <a:cs typeface="Times New Roman"/>
                          <a:sym typeface="Times New Roman"/>
                        </a:rPr>
                        <a:t>預估躉購期間基金支出總額</a:t>
                      </a:r>
                      <a:endParaRPr b="1" sz="1600">
                        <a:solidFill>
                          <a:schemeClr val="dk1"/>
                        </a:solidFill>
                        <a:latin typeface="Times New Roman"/>
                        <a:ea typeface="Times New Roman"/>
                        <a:cs typeface="Times New Roman"/>
                        <a:sym typeface="Times New Roman"/>
                      </a:endParaRPr>
                    </a:p>
                  </a:txBody>
                  <a:tcPr marT="45700" marB="45700" marR="91425" marL="9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99"/>
                    </a:solidFill>
                  </a:tcPr>
                </a:tc>
                <a:tc>
                  <a:txBody>
                    <a:bodyPr>
                      <a:noAutofit/>
                    </a:bodyPr>
                    <a:lstStyle/>
                    <a:p>
                      <a:pPr indent="0" lvl="0" marL="0" marR="0" rtl="0" algn="ctr">
                        <a:lnSpc>
                          <a:spcPct val="100000"/>
                        </a:lnSpc>
                        <a:spcBef>
                          <a:spcPts val="0"/>
                        </a:spcBef>
                        <a:spcAft>
                          <a:spcPts val="0"/>
                        </a:spcAft>
                        <a:buNone/>
                      </a:pPr>
                      <a:r>
                        <a:rPr b="1" lang="zh-TW" sz="1600">
                          <a:latin typeface="Times New Roman"/>
                          <a:ea typeface="Times New Roman"/>
                          <a:cs typeface="Times New Roman"/>
                          <a:sym typeface="Times New Roman"/>
                        </a:rPr>
                        <a:t>4,356</a:t>
                      </a:r>
                      <a:endParaRPr b="1" sz="1400">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lang="zh-TW" sz="1600">
                          <a:latin typeface="Times New Roman"/>
                          <a:ea typeface="Times New Roman"/>
                          <a:cs typeface="Times New Roman"/>
                          <a:sym typeface="Times New Roman"/>
                        </a:rPr>
                        <a:t>(太陽光電：1,842；風力發電：2,514)</a:t>
                      </a:r>
                      <a:endParaRPr b="1" sz="1400">
                        <a:latin typeface="Times New Roman"/>
                        <a:ea typeface="Times New Roman"/>
                        <a:cs typeface="Times New Roman"/>
                        <a:sym typeface="Times New Roman"/>
                      </a:endParaRPr>
                    </a:p>
                  </a:txBody>
                  <a:tcPr marT="44700" marB="44700" marR="89375" marL="893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CC"/>
                    </a:solidFill>
                  </a:tcPr>
                </a:tc>
                <a:tc>
                  <a:txBody>
                    <a:bodyPr>
                      <a:noAutofit/>
                    </a:bodyPr>
                    <a:lstStyle/>
                    <a:p>
                      <a:pPr indent="0" lvl="0" marL="0" marR="0" rtl="0" algn="ctr">
                        <a:lnSpc>
                          <a:spcPct val="100000"/>
                        </a:lnSpc>
                        <a:spcBef>
                          <a:spcPts val="0"/>
                        </a:spcBef>
                        <a:spcAft>
                          <a:spcPts val="0"/>
                        </a:spcAft>
                        <a:buNone/>
                      </a:pPr>
                      <a:r>
                        <a:rPr b="1" lang="zh-TW" sz="1600">
                          <a:latin typeface="Times New Roman"/>
                          <a:ea typeface="Times New Roman"/>
                          <a:cs typeface="Times New Roman"/>
                          <a:sym typeface="Times New Roman"/>
                        </a:rPr>
                        <a:t>8,480</a:t>
                      </a:r>
                      <a:endParaRPr b="1" sz="1400">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lang="zh-TW" sz="1600">
                          <a:latin typeface="Times New Roman"/>
                          <a:ea typeface="Times New Roman"/>
                          <a:cs typeface="Times New Roman"/>
                          <a:sym typeface="Times New Roman"/>
                        </a:rPr>
                        <a:t>(太陽光電：4,084；</a:t>
                      </a:r>
                      <a:endParaRPr b="1" sz="1600">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lang="zh-TW" sz="1600">
                          <a:latin typeface="Times New Roman"/>
                          <a:ea typeface="Times New Roman"/>
                          <a:cs typeface="Times New Roman"/>
                          <a:sym typeface="Times New Roman"/>
                        </a:rPr>
                        <a:t>風力發電：4,396)</a:t>
                      </a:r>
                      <a:endParaRPr b="1" sz="1400">
                        <a:latin typeface="Times New Roman"/>
                        <a:ea typeface="Times New Roman"/>
                        <a:cs typeface="Times New Roman"/>
                        <a:sym typeface="Times New Roman"/>
                      </a:endParaRPr>
                    </a:p>
                  </a:txBody>
                  <a:tcPr marT="44700" marB="44700" marR="89375" marL="893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CC"/>
                    </a:solidFill>
                  </a:tcPr>
                </a:tc>
                <a:tc>
                  <a:txBody>
                    <a:bodyPr>
                      <a:noAutofit/>
                    </a:bodyPr>
                    <a:lstStyle/>
                    <a:p>
                      <a:pPr indent="0" lvl="0" marL="0" marR="0" rtl="0" algn="ctr">
                        <a:lnSpc>
                          <a:spcPct val="100000"/>
                        </a:lnSpc>
                        <a:spcBef>
                          <a:spcPts val="0"/>
                        </a:spcBef>
                        <a:spcAft>
                          <a:spcPts val="0"/>
                        </a:spcAft>
                        <a:buNone/>
                      </a:pPr>
                      <a:r>
                        <a:rPr b="1" lang="zh-TW" sz="1600" u="sng">
                          <a:solidFill>
                            <a:srgbClr val="FF0000"/>
                          </a:solidFill>
                          <a:latin typeface="Times New Roman"/>
                          <a:ea typeface="Times New Roman"/>
                          <a:cs typeface="Times New Roman"/>
                          <a:sym typeface="Times New Roman"/>
                        </a:rPr>
                        <a:t>+4,124</a:t>
                      </a:r>
                      <a:endParaRPr b="1" sz="1400" u="sng">
                        <a:solidFill>
                          <a:srgbClr val="FF0000"/>
                        </a:solidFill>
                        <a:latin typeface="Times New Roman"/>
                        <a:ea typeface="Times New Roman"/>
                        <a:cs typeface="Times New Roman"/>
                        <a:sym typeface="Times New Roman"/>
                      </a:endParaRPr>
                    </a:p>
                  </a:txBody>
                  <a:tcPr marT="44700" marB="44700" marR="89375" marL="893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CC"/>
                    </a:solidFill>
                  </a:tcPr>
                </a:tc>
              </a:tr>
              <a:tr h="135125">
                <a:tc vMerge="1"/>
                <a:tc>
                  <a:txBody>
                    <a:bodyPr>
                      <a:noAutofit/>
                    </a:bodyPr>
                    <a:lstStyle/>
                    <a:p>
                      <a:pPr indent="0" lvl="0" marL="0" marR="0" rtl="0" algn="ctr">
                        <a:lnSpc>
                          <a:spcPct val="100000"/>
                        </a:lnSpc>
                        <a:spcBef>
                          <a:spcPts val="0"/>
                        </a:spcBef>
                        <a:spcAft>
                          <a:spcPts val="0"/>
                        </a:spcAft>
                        <a:buNone/>
                      </a:pPr>
                      <a:r>
                        <a:rPr b="1" lang="zh-TW" sz="1600">
                          <a:solidFill>
                            <a:schemeClr val="dk1"/>
                          </a:solidFill>
                          <a:latin typeface="Times New Roman"/>
                          <a:ea typeface="Times New Roman"/>
                          <a:cs typeface="Times New Roman"/>
                          <a:sym typeface="Times New Roman"/>
                        </a:rPr>
                        <a:t>平均每年基金支出</a:t>
                      </a:r>
                      <a:endParaRPr b="1" sz="1600">
                        <a:solidFill>
                          <a:schemeClr val="dk1"/>
                        </a:solidFill>
                        <a:latin typeface="Times New Roman"/>
                        <a:ea typeface="Times New Roman"/>
                        <a:cs typeface="Times New Roman"/>
                        <a:sym typeface="Times New Roman"/>
                      </a:endParaRPr>
                    </a:p>
                  </a:txBody>
                  <a:tcPr marT="45700" marB="45700" marR="91425" marL="9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99"/>
                    </a:solidFill>
                  </a:tcPr>
                </a:tc>
                <a:tc>
                  <a:txBody>
                    <a:bodyPr>
                      <a:noAutofit/>
                    </a:bodyPr>
                    <a:lstStyle/>
                    <a:p>
                      <a:pPr indent="0" lvl="0" marL="0" marR="0" rtl="0" algn="ctr">
                        <a:lnSpc>
                          <a:spcPct val="100000"/>
                        </a:lnSpc>
                        <a:spcBef>
                          <a:spcPts val="0"/>
                        </a:spcBef>
                        <a:spcAft>
                          <a:spcPts val="0"/>
                        </a:spcAft>
                        <a:buNone/>
                      </a:pPr>
                      <a:r>
                        <a:rPr b="1" lang="zh-TW" sz="1600">
                          <a:latin typeface="Times New Roman"/>
                          <a:ea typeface="Times New Roman"/>
                          <a:cs typeface="Times New Roman"/>
                          <a:sym typeface="Times New Roman"/>
                        </a:rPr>
                        <a:t>132</a:t>
                      </a:r>
                      <a:endParaRPr b="1" sz="1400">
                        <a:latin typeface="Times New Roman"/>
                        <a:ea typeface="Times New Roman"/>
                        <a:cs typeface="Times New Roman"/>
                        <a:sym typeface="Times New Roman"/>
                      </a:endParaRPr>
                    </a:p>
                  </a:txBody>
                  <a:tcPr marT="44700" marB="44700" marR="89375" marL="893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CC"/>
                    </a:solidFill>
                  </a:tcPr>
                </a:tc>
                <a:tc>
                  <a:txBody>
                    <a:bodyPr>
                      <a:noAutofit/>
                    </a:bodyPr>
                    <a:lstStyle/>
                    <a:p>
                      <a:pPr indent="0" lvl="0" marL="0" marR="0" rtl="0" algn="ctr">
                        <a:lnSpc>
                          <a:spcPct val="100000"/>
                        </a:lnSpc>
                        <a:spcBef>
                          <a:spcPts val="0"/>
                        </a:spcBef>
                        <a:spcAft>
                          <a:spcPts val="0"/>
                        </a:spcAft>
                        <a:buNone/>
                      </a:pPr>
                      <a:r>
                        <a:rPr b="1" lang="zh-TW" sz="1600">
                          <a:latin typeface="Times New Roman"/>
                          <a:ea typeface="Times New Roman"/>
                          <a:cs typeface="Times New Roman"/>
                          <a:sym typeface="Times New Roman"/>
                        </a:rPr>
                        <a:t>257</a:t>
                      </a:r>
                      <a:endParaRPr b="1" sz="1400">
                        <a:latin typeface="Times New Roman"/>
                        <a:ea typeface="Times New Roman"/>
                        <a:cs typeface="Times New Roman"/>
                        <a:sym typeface="Times New Roman"/>
                      </a:endParaRPr>
                    </a:p>
                  </a:txBody>
                  <a:tcPr marT="44700" marB="44700" marR="89375" marL="893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CC"/>
                    </a:solidFill>
                  </a:tcPr>
                </a:tc>
                <a:tc>
                  <a:txBody>
                    <a:bodyPr>
                      <a:noAutofit/>
                    </a:bodyPr>
                    <a:lstStyle/>
                    <a:p>
                      <a:pPr indent="0" lvl="0" marL="0" marR="0" rtl="0" algn="ctr">
                        <a:lnSpc>
                          <a:spcPct val="100000"/>
                        </a:lnSpc>
                        <a:spcBef>
                          <a:spcPts val="0"/>
                        </a:spcBef>
                        <a:spcAft>
                          <a:spcPts val="0"/>
                        </a:spcAft>
                        <a:buNone/>
                      </a:pPr>
                      <a:r>
                        <a:rPr b="1" lang="zh-TW" sz="1600" u="sng">
                          <a:solidFill>
                            <a:srgbClr val="FF0000"/>
                          </a:solidFill>
                          <a:latin typeface="Times New Roman"/>
                          <a:ea typeface="Times New Roman"/>
                          <a:cs typeface="Times New Roman"/>
                          <a:sym typeface="Times New Roman"/>
                        </a:rPr>
                        <a:t>+125</a:t>
                      </a:r>
                      <a:endParaRPr b="1" sz="1400" u="sng">
                        <a:solidFill>
                          <a:srgbClr val="FF0000"/>
                        </a:solidFill>
                        <a:latin typeface="Times New Roman"/>
                        <a:ea typeface="Times New Roman"/>
                        <a:cs typeface="Times New Roman"/>
                        <a:sym typeface="Times New Roman"/>
                      </a:endParaRPr>
                    </a:p>
                  </a:txBody>
                  <a:tcPr marT="44700" marB="44700" marR="89375" marL="893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CC"/>
                    </a:solidFill>
                  </a:tcPr>
                </a:tc>
              </a:tr>
              <a:tr h="203200">
                <a:tc rowSpan="2">
                  <a:txBody>
                    <a:bodyPr>
                      <a:noAutofit/>
                    </a:bodyPr>
                    <a:lstStyle/>
                    <a:p>
                      <a:pPr indent="0" lvl="0" marL="0" marR="0" rtl="0" algn="ctr">
                        <a:lnSpc>
                          <a:spcPct val="100000"/>
                        </a:lnSpc>
                        <a:spcBef>
                          <a:spcPts val="0"/>
                        </a:spcBef>
                        <a:spcAft>
                          <a:spcPts val="0"/>
                        </a:spcAft>
                        <a:buNone/>
                      </a:pPr>
                      <a:r>
                        <a:rPr b="1" lang="zh-TW" sz="1600">
                          <a:solidFill>
                            <a:schemeClr val="dk1"/>
                          </a:solidFill>
                          <a:latin typeface="Times New Roman"/>
                          <a:ea typeface="Times New Roman"/>
                          <a:cs typeface="Times New Roman"/>
                          <a:sym typeface="Times New Roman"/>
                        </a:rPr>
                        <a:t>電價影響程度(%)</a:t>
                      </a:r>
                      <a:endParaRPr b="1" sz="1600">
                        <a:solidFill>
                          <a:schemeClr val="dk1"/>
                        </a:solidFill>
                        <a:latin typeface="Times New Roman"/>
                        <a:ea typeface="Times New Roman"/>
                        <a:cs typeface="Times New Roman"/>
                        <a:sym typeface="Times New Roman"/>
                      </a:endParaRPr>
                    </a:p>
                  </a:txBody>
                  <a:tcPr marT="45700" marB="45700" marR="91425" marL="9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99"/>
                    </a:solidFill>
                  </a:tcPr>
                </a:tc>
                <a:tc>
                  <a:txBody>
                    <a:bodyPr>
                      <a:noAutofit/>
                    </a:bodyPr>
                    <a:lstStyle/>
                    <a:p>
                      <a:pPr indent="0" lvl="0" marL="0" marR="0" rtl="0" algn="ctr">
                        <a:lnSpc>
                          <a:spcPct val="100000"/>
                        </a:lnSpc>
                        <a:spcBef>
                          <a:spcPts val="0"/>
                        </a:spcBef>
                        <a:spcAft>
                          <a:spcPts val="0"/>
                        </a:spcAft>
                        <a:buNone/>
                      </a:pPr>
                      <a:r>
                        <a:rPr b="1" lang="zh-TW" sz="1600">
                          <a:solidFill>
                            <a:schemeClr val="dk1"/>
                          </a:solidFill>
                          <a:latin typeface="Times New Roman"/>
                          <a:ea typeface="Times New Roman"/>
                          <a:cs typeface="Times New Roman"/>
                          <a:sym typeface="Times New Roman"/>
                        </a:rPr>
                        <a:t>最大值</a:t>
                      </a:r>
                      <a:endParaRPr b="1" sz="160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lang="zh-TW" sz="1600">
                          <a:solidFill>
                            <a:schemeClr val="dk1"/>
                          </a:solidFill>
                          <a:latin typeface="Times New Roman"/>
                          <a:ea typeface="Times New Roman"/>
                          <a:cs typeface="Times New Roman"/>
                          <a:sym typeface="Times New Roman"/>
                        </a:rPr>
                        <a:t>(年度)</a:t>
                      </a:r>
                      <a:endParaRPr b="1" sz="1600">
                        <a:solidFill>
                          <a:schemeClr val="dk1"/>
                        </a:solidFill>
                        <a:latin typeface="Times New Roman"/>
                        <a:ea typeface="Times New Roman"/>
                        <a:cs typeface="Times New Roman"/>
                        <a:sym typeface="Times New Roman"/>
                      </a:endParaRPr>
                    </a:p>
                  </a:txBody>
                  <a:tcPr marT="45700" marB="45700" marR="91425" marL="9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99"/>
                    </a:solidFill>
                  </a:tcPr>
                </a:tc>
                <a:tc>
                  <a:txBody>
                    <a:bodyPr>
                      <a:noAutofit/>
                    </a:bodyPr>
                    <a:lstStyle/>
                    <a:p>
                      <a:pPr indent="0" lvl="0" marL="0" marR="0" rtl="0" algn="ctr">
                        <a:lnSpc>
                          <a:spcPct val="100000"/>
                        </a:lnSpc>
                        <a:spcBef>
                          <a:spcPts val="0"/>
                        </a:spcBef>
                        <a:spcAft>
                          <a:spcPts val="0"/>
                        </a:spcAft>
                        <a:buNone/>
                      </a:pPr>
                      <a:r>
                        <a:rPr b="1" lang="zh-TW" sz="1600">
                          <a:latin typeface="Times New Roman"/>
                          <a:ea typeface="Times New Roman"/>
                          <a:cs typeface="Times New Roman"/>
                          <a:sym typeface="Times New Roman"/>
                        </a:rPr>
                        <a:t>2.49</a:t>
                      </a:r>
                      <a:endParaRPr b="1" sz="1400">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lang="zh-TW" sz="1600">
                          <a:latin typeface="Times New Roman"/>
                          <a:ea typeface="Times New Roman"/>
                          <a:cs typeface="Times New Roman"/>
                          <a:sym typeface="Times New Roman"/>
                        </a:rPr>
                        <a:t>(2028)</a:t>
                      </a:r>
                      <a:endParaRPr b="1" sz="1400">
                        <a:latin typeface="Times New Roman"/>
                        <a:ea typeface="Times New Roman"/>
                        <a:cs typeface="Times New Roman"/>
                        <a:sym typeface="Times New Roman"/>
                      </a:endParaRPr>
                    </a:p>
                  </a:txBody>
                  <a:tcPr marT="44700" marB="44700" marR="89375" marL="893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CC"/>
                    </a:solidFill>
                  </a:tcPr>
                </a:tc>
                <a:tc>
                  <a:txBody>
                    <a:bodyPr>
                      <a:noAutofit/>
                    </a:bodyPr>
                    <a:lstStyle/>
                    <a:p>
                      <a:pPr indent="0" lvl="0" marL="0" marR="0" rtl="0" algn="ctr">
                        <a:lnSpc>
                          <a:spcPct val="100000"/>
                        </a:lnSpc>
                        <a:spcBef>
                          <a:spcPts val="0"/>
                        </a:spcBef>
                        <a:spcAft>
                          <a:spcPts val="0"/>
                        </a:spcAft>
                        <a:buNone/>
                      </a:pPr>
                      <a:r>
                        <a:rPr b="1" lang="zh-TW" sz="1600">
                          <a:latin typeface="Times New Roman"/>
                          <a:ea typeface="Times New Roman"/>
                          <a:cs typeface="Times New Roman"/>
                          <a:sym typeface="Times New Roman"/>
                        </a:rPr>
                        <a:t>5.09</a:t>
                      </a:r>
                      <a:endParaRPr b="1" sz="1400">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lang="zh-TW" sz="1600">
                          <a:latin typeface="Times New Roman"/>
                          <a:ea typeface="Times New Roman"/>
                          <a:cs typeface="Times New Roman"/>
                          <a:sym typeface="Times New Roman"/>
                        </a:rPr>
                        <a:t>(2029)</a:t>
                      </a:r>
                      <a:endParaRPr b="1" sz="1400">
                        <a:latin typeface="Times New Roman"/>
                        <a:ea typeface="Times New Roman"/>
                        <a:cs typeface="Times New Roman"/>
                        <a:sym typeface="Times New Roman"/>
                      </a:endParaRPr>
                    </a:p>
                  </a:txBody>
                  <a:tcPr marT="44700" marB="44700" marR="89375" marL="893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CC"/>
                    </a:solidFill>
                  </a:tcPr>
                </a:tc>
                <a:tc>
                  <a:txBody>
                    <a:bodyPr>
                      <a:noAutofit/>
                    </a:bodyPr>
                    <a:lstStyle/>
                    <a:p>
                      <a:pPr indent="0" lvl="0" marL="0" marR="0" rtl="0" algn="ctr">
                        <a:lnSpc>
                          <a:spcPct val="100000"/>
                        </a:lnSpc>
                        <a:spcBef>
                          <a:spcPts val="0"/>
                        </a:spcBef>
                        <a:spcAft>
                          <a:spcPts val="0"/>
                        </a:spcAft>
                        <a:buNone/>
                      </a:pPr>
                      <a:r>
                        <a:rPr b="1" lang="zh-TW" sz="1600" u="sng">
                          <a:solidFill>
                            <a:srgbClr val="FF0000"/>
                          </a:solidFill>
                          <a:latin typeface="Times New Roman"/>
                          <a:ea typeface="Times New Roman"/>
                          <a:cs typeface="Times New Roman"/>
                          <a:sym typeface="Times New Roman"/>
                        </a:rPr>
                        <a:t>+2.60</a:t>
                      </a:r>
                      <a:endParaRPr b="1" sz="1400" u="sng">
                        <a:solidFill>
                          <a:srgbClr val="FF0000"/>
                        </a:solidFill>
                        <a:latin typeface="Times New Roman"/>
                        <a:ea typeface="Times New Roman"/>
                        <a:cs typeface="Times New Roman"/>
                        <a:sym typeface="Times New Roman"/>
                      </a:endParaRPr>
                    </a:p>
                  </a:txBody>
                  <a:tcPr marT="44700" marB="44700" marR="89375" marL="893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CC"/>
                    </a:solidFill>
                  </a:tcPr>
                </a:tc>
              </a:tr>
              <a:tr h="348900">
                <a:tc vMerge="1"/>
                <a:tc>
                  <a:txBody>
                    <a:bodyPr>
                      <a:noAutofit/>
                    </a:bodyPr>
                    <a:lstStyle/>
                    <a:p>
                      <a:pPr indent="0" lvl="0" marL="0" marR="0" rtl="0" algn="ctr">
                        <a:lnSpc>
                          <a:spcPct val="100000"/>
                        </a:lnSpc>
                        <a:spcBef>
                          <a:spcPts val="0"/>
                        </a:spcBef>
                        <a:spcAft>
                          <a:spcPts val="0"/>
                        </a:spcAft>
                        <a:buNone/>
                      </a:pPr>
                      <a:r>
                        <a:rPr b="1" lang="zh-TW" sz="1600">
                          <a:solidFill>
                            <a:schemeClr val="dk1"/>
                          </a:solidFill>
                          <a:latin typeface="Times New Roman"/>
                          <a:ea typeface="Times New Roman"/>
                          <a:cs typeface="Times New Roman"/>
                          <a:sym typeface="Times New Roman"/>
                        </a:rPr>
                        <a:t>平均值</a:t>
                      </a:r>
                      <a:endParaRPr b="1" sz="1600">
                        <a:solidFill>
                          <a:schemeClr val="dk1"/>
                        </a:solidFill>
                        <a:latin typeface="Times New Roman"/>
                        <a:ea typeface="Times New Roman"/>
                        <a:cs typeface="Times New Roman"/>
                        <a:sym typeface="Times New Roman"/>
                      </a:endParaRPr>
                    </a:p>
                  </a:txBody>
                  <a:tcPr marT="45700" marB="45700" marR="91425" marL="9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99"/>
                    </a:solidFill>
                  </a:tcPr>
                </a:tc>
                <a:tc>
                  <a:txBody>
                    <a:bodyPr>
                      <a:noAutofit/>
                    </a:bodyPr>
                    <a:lstStyle/>
                    <a:p>
                      <a:pPr indent="0" lvl="0" marL="0" marR="0" rtl="0" algn="ctr">
                        <a:lnSpc>
                          <a:spcPct val="100000"/>
                        </a:lnSpc>
                        <a:spcBef>
                          <a:spcPts val="0"/>
                        </a:spcBef>
                        <a:spcAft>
                          <a:spcPts val="0"/>
                        </a:spcAft>
                        <a:buNone/>
                      </a:pPr>
                      <a:r>
                        <a:rPr b="1" lang="zh-TW" sz="1600">
                          <a:latin typeface="Times New Roman"/>
                          <a:ea typeface="Times New Roman"/>
                          <a:cs typeface="Times New Roman"/>
                          <a:sym typeface="Times New Roman"/>
                        </a:rPr>
                        <a:t>1.24</a:t>
                      </a:r>
                      <a:endParaRPr b="1" sz="1400">
                        <a:latin typeface="Times New Roman"/>
                        <a:ea typeface="Times New Roman"/>
                        <a:cs typeface="Times New Roman"/>
                        <a:sym typeface="Times New Roman"/>
                      </a:endParaRPr>
                    </a:p>
                  </a:txBody>
                  <a:tcPr marT="44700" marB="44700" marR="89375" marL="893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CC"/>
                    </a:solidFill>
                  </a:tcPr>
                </a:tc>
                <a:tc>
                  <a:txBody>
                    <a:bodyPr>
                      <a:noAutofit/>
                    </a:bodyPr>
                    <a:lstStyle/>
                    <a:p>
                      <a:pPr indent="0" lvl="0" marL="0" marR="0" rtl="0" algn="ctr">
                        <a:lnSpc>
                          <a:spcPct val="100000"/>
                        </a:lnSpc>
                        <a:spcBef>
                          <a:spcPts val="0"/>
                        </a:spcBef>
                        <a:spcAft>
                          <a:spcPts val="0"/>
                        </a:spcAft>
                        <a:buNone/>
                      </a:pPr>
                      <a:r>
                        <a:rPr b="1" lang="zh-TW" sz="1600">
                          <a:latin typeface="Times New Roman"/>
                          <a:ea typeface="Times New Roman"/>
                          <a:cs typeface="Times New Roman"/>
                          <a:sym typeface="Times New Roman"/>
                        </a:rPr>
                        <a:t>2.38</a:t>
                      </a:r>
                      <a:endParaRPr b="1" sz="1400">
                        <a:latin typeface="Times New Roman"/>
                        <a:ea typeface="Times New Roman"/>
                        <a:cs typeface="Times New Roman"/>
                        <a:sym typeface="Times New Roman"/>
                      </a:endParaRPr>
                    </a:p>
                  </a:txBody>
                  <a:tcPr marT="44700" marB="44700" marR="89375" marL="893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CC"/>
                    </a:solidFill>
                  </a:tcPr>
                </a:tc>
                <a:tc>
                  <a:txBody>
                    <a:bodyPr>
                      <a:noAutofit/>
                    </a:bodyPr>
                    <a:lstStyle/>
                    <a:p>
                      <a:pPr indent="0" lvl="0" marL="0" marR="0" rtl="0" algn="ctr">
                        <a:lnSpc>
                          <a:spcPct val="100000"/>
                        </a:lnSpc>
                        <a:spcBef>
                          <a:spcPts val="0"/>
                        </a:spcBef>
                        <a:spcAft>
                          <a:spcPts val="0"/>
                        </a:spcAft>
                        <a:buNone/>
                      </a:pPr>
                      <a:r>
                        <a:rPr b="1" lang="zh-TW" sz="1600" u="sng">
                          <a:solidFill>
                            <a:srgbClr val="FF0000"/>
                          </a:solidFill>
                          <a:latin typeface="Times New Roman"/>
                          <a:ea typeface="Times New Roman"/>
                          <a:cs typeface="Times New Roman"/>
                          <a:sym typeface="Times New Roman"/>
                        </a:rPr>
                        <a:t>+1.14</a:t>
                      </a:r>
                      <a:endParaRPr b="1" sz="1400" u="sng">
                        <a:solidFill>
                          <a:srgbClr val="FF0000"/>
                        </a:solidFill>
                        <a:latin typeface="Times New Roman"/>
                        <a:ea typeface="Times New Roman"/>
                        <a:cs typeface="Times New Roman"/>
                        <a:sym typeface="Times New Roman"/>
                      </a:endParaRPr>
                    </a:p>
                  </a:txBody>
                  <a:tcPr marT="44700" marB="44700" marR="89375" marL="893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CC"/>
                    </a:solidFill>
                  </a:tcPr>
                </a:tc>
              </a:tr>
              <a:tr h="141775">
                <a:tc rowSpan="2">
                  <a:txBody>
                    <a:bodyPr>
                      <a:noAutofit/>
                    </a:bodyPr>
                    <a:lstStyle/>
                    <a:p>
                      <a:pPr indent="0" lvl="0" marL="0" marR="0" rtl="0" algn="ctr">
                        <a:lnSpc>
                          <a:spcPct val="100000"/>
                        </a:lnSpc>
                        <a:spcBef>
                          <a:spcPts val="0"/>
                        </a:spcBef>
                        <a:spcAft>
                          <a:spcPts val="0"/>
                        </a:spcAft>
                        <a:buNone/>
                      </a:pPr>
                      <a:r>
                        <a:rPr b="1" lang="zh-TW" sz="1600">
                          <a:solidFill>
                            <a:schemeClr val="dk1"/>
                          </a:solidFill>
                          <a:latin typeface="Times New Roman"/>
                          <a:ea typeface="Times New Roman"/>
                          <a:cs typeface="Times New Roman"/>
                          <a:sym typeface="Times New Roman"/>
                        </a:rPr>
                        <a:t>家庭附加電費(元/月)</a:t>
                      </a:r>
                      <a:endParaRPr b="1" sz="1600">
                        <a:solidFill>
                          <a:schemeClr val="dk1"/>
                        </a:solidFill>
                        <a:latin typeface="Times New Roman"/>
                        <a:ea typeface="Times New Roman"/>
                        <a:cs typeface="Times New Roman"/>
                        <a:sym typeface="Times New Roman"/>
                      </a:endParaRPr>
                    </a:p>
                  </a:txBody>
                  <a:tcPr marT="45700" marB="45700" marR="91425" marL="9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99"/>
                    </a:solidFill>
                  </a:tcPr>
                </a:tc>
                <a:tc>
                  <a:txBody>
                    <a:bodyPr>
                      <a:noAutofit/>
                    </a:bodyPr>
                    <a:lstStyle/>
                    <a:p>
                      <a:pPr indent="0" lvl="0" marL="0" marR="0" rtl="0" algn="ctr">
                        <a:lnSpc>
                          <a:spcPct val="100000"/>
                        </a:lnSpc>
                        <a:spcBef>
                          <a:spcPts val="0"/>
                        </a:spcBef>
                        <a:spcAft>
                          <a:spcPts val="0"/>
                        </a:spcAft>
                        <a:buNone/>
                      </a:pPr>
                      <a:r>
                        <a:rPr b="1" lang="zh-TW" sz="1600">
                          <a:solidFill>
                            <a:schemeClr val="dk1"/>
                          </a:solidFill>
                          <a:latin typeface="Times New Roman"/>
                          <a:ea typeface="Times New Roman"/>
                          <a:cs typeface="Times New Roman"/>
                          <a:sym typeface="Times New Roman"/>
                        </a:rPr>
                        <a:t>最大值</a:t>
                      </a:r>
                      <a:endParaRPr b="1" sz="160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lang="zh-TW" sz="1600">
                          <a:solidFill>
                            <a:schemeClr val="dk1"/>
                          </a:solidFill>
                          <a:latin typeface="Times New Roman"/>
                          <a:ea typeface="Times New Roman"/>
                          <a:cs typeface="Times New Roman"/>
                          <a:sym typeface="Times New Roman"/>
                        </a:rPr>
                        <a:t>(年度)</a:t>
                      </a:r>
                      <a:endParaRPr b="1" sz="1600">
                        <a:solidFill>
                          <a:schemeClr val="dk1"/>
                        </a:solidFill>
                        <a:latin typeface="Times New Roman"/>
                        <a:ea typeface="Times New Roman"/>
                        <a:cs typeface="Times New Roman"/>
                        <a:sym typeface="Times New Roman"/>
                      </a:endParaRPr>
                    </a:p>
                  </a:txBody>
                  <a:tcPr marT="45700" marB="45700" marR="91425" marL="9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99"/>
                    </a:solidFill>
                  </a:tcPr>
                </a:tc>
                <a:tc>
                  <a:txBody>
                    <a:bodyPr>
                      <a:noAutofit/>
                    </a:bodyPr>
                    <a:lstStyle/>
                    <a:p>
                      <a:pPr indent="0" lvl="0" marL="0" marR="0" rtl="0" algn="ctr">
                        <a:lnSpc>
                          <a:spcPct val="100000"/>
                        </a:lnSpc>
                        <a:spcBef>
                          <a:spcPts val="0"/>
                        </a:spcBef>
                        <a:spcAft>
                          <a:spcPts val="0"/>
                        </a:spcAft>
                        <a:buNone/>
                      </a:pPr>
                      <a:r>
                        <a:rPr b="1" lang="zh-TW" sz="1600">
                          <a:latin typeface="Times New Roman"/>
                          <a:ea typeface="Times New Roman"/>
                          <a:cs typeface="Times New Roman"/>
                          <a:sym typeface="Times New Roman"/>
                        </a:rPr>
                        <a:t>31.09</a:t>
                      </a:r>
                      <a:endParaRPr b="1" sz="1400">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lang="zh-TW" sz="1600">
                          <a:latin typeface="Times New Roman"/>
                          <a:ea typeface="Times New Roman"/>
                          <a:cs typeface="Times New Roman"/>
                          <a:sym typeface="Times New Roman"/>
                        </a:rPr>
                        <a:t>(2029)</a:t>
                      </a:r>
                      <a:endParaRPr b="1" sz="1400">
                        <a:latin typeface="Times New Roman"/>
                        <a:ea typeface="Times New Roman"/>
                        <a:cs typeface="Times New Roman"/>
                        <a:sym typeface="Times New Roman"/>
                      </a:endParaRPr>
                    </a:p>
                  </a:txBody>
                  <a:tcPr marT="44700" marB="44700" marR="89375" marL="893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CC"/>
                    </a:solidFill>
                  </a:tcPr>
                </a:tc>
                <a:tc>
                  <a:txBody>
                    <a:bodyPr>
                      <a:noAutofit/>
                    </a:bodyPr>
                    <a:lstStyle/>
                    <a:p>
                      <a:pPr indent="0" lvl="0" marL="0" marR="0" rtl="0" algn="ctr">
                        <a:lnSpc>
                          <a:spcPct val="100000"/>
                        </a:lnSpc>
                        <a:spcBef>
                          <a:spcPts val="0"/>
                        </a:spcBef>
                        <a:spcAft>
                          <a:spcPts val="0"/>
                        </a:spcAft>
                        <a:buNone/>
                      </a:pPr>
                      <a:r>
                        <a:rPr b="1" lang="zh-TW" sz="1600">
                          <a:latin typeface="Times New Roman"/>
                          <a:ea typeface="Times New Roman"/>
                          <a:cs typeface="Times New Roman"/>
                          <a:sym typeface="Times New Roman"/>
                        </a:rPr>
                        <a:t>64.43</a:t>
                      </a:r>
                      <a:endParaRPr b="1" sz="1400">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lang="zh-TW" sz="1600">
                          <a:latin typeface="Times New Roman"/>
                          <a:ea typeface="Times New Roman"/>
                          <a:cs typeface="Times New Roman"/>
                          <a:sym typeface="Times New Roman"/>
                        </a:rPr>
                        <a:t>(2029)</a:t>
                      </a:r>
                      <a:endParaRPr b="1" sz="1400">
                        <a:latin typeface="Times New Roman"/>
                        <a:ea typeface="Times New Roman"/>
                        <a:cs typeface="Times New Roman"/>
                        <a:sym typeface="Times New Roman"/>
                      </a:endParaRPr>
                    </a:p>
                  </a:txBody>
                  <a:tcPr marT="44700" marB="44700" marR="89375" marL="893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CC"/>
                    </a:solidFill>
                  </a:tcPr>
                </a:tc>
                <a:tc>
                  <a:txBody>
                    <a:bodyPr>
                      <a:noAutofit/>
                    </a:bodyPr>
                    <a:lstStyle/>
                    <a:p>
                      <a:pPr indent="0" lvl="0" marL="0" marR="0" rtl="0" algn="ctr">
                        <a:lnSpc>
                          <a:spcPct val="100000"/>
                        </a:lnSpc>
                        <a:spcBef>
                          <a:spcPts val="0"/>
                        </a:spcBef>
                        <a:spcAft>
                          <a:spcPts val="0"/>
                        </a:spcAft>
                        <a:buNone/>
                      </a:pPr>
                      <a:r>
                        <a:rPr b="1" lang="zh-TW" sz="1600" u="sng">
                          <a:solidFill>
                            <a:srgbClr val="FF0000"/>
                          </a:solidFill>
                          <a:latin typeface="Times New Roman"/>
                          <a:ea typeface="Times New Roman"/>
                          <a:cs typeface="Times New Roman"/>
                          <a:sym typeface="Times New Roman"/>
                        </a:rPr>
                        <a:t>+33.34</a:t>
                      </a:r>
                      <a:endParaRPr b="1" sz="1400" u="sng">
                        <a:solidFill>
                          <a:srgbClr val="FF0000"/>
                        </a:solidFill>
                        <a:latin typeface="Times New Roman"/>
                        <a:ea typeface="Times New Roman"/>
                        <a:cs typeface="Times New Roman"/>
                        <a:sym typeface="Times New Roman"/>
                      </a:endParaRPr>
                    </a:p>
                  </a:txBody>
                  <a:tcPr marT="44700" marB="44700" marR="89375" marL="893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CC"/>
                    </a:solidFill>
                  </a:tcPr>
                </a:tc>
              </a:tr>
              <a:tr h="203200">
                <a:tc vMerge="1"/>
                <a:tc>
                  <a:txBody>
                    <a:bodyPr>
                      <a:noAutofit/>
                    </a:bodyPr>
                    <a:lstStyle/>
                    <a:p>
                      <a:pPr indent="0" lvl="0" marL="0" marR="0" rtl="0" algn="ctr">
                        <a:lnSpc>
                          <a:spcPct val="100000"/>
                        </a:lnSpc>
                        <a:spcBef>
                          <a:spcPts val="0"/>
                        </a:spcBef>
                        <a:spcAft>
                          <a:spcPts val="0"/>
                        </a:spcAft>
                        <a:buNone/>
                      </a:pPr>
                      <a:r>
                        <a:rPr b="1" lang="zh-TW" sz="1600">
                          <a:solidFill>
                            <a:schemeClr val="dk1"/>
                          </a:solidFill>
                          <a:latin typeface="Times New Roman"/>
                          <a:ea typeface="Times New Roman"/>
                          <a:cs typeface="Times New Roman"/>
                          <a:sym typeface="Times New Roman"/>
                        </a:rPr>
                        <a:t>平均值</a:t>
                      </a:r>
                      <a:endParaRPr b="1" sz="1600">
                        <a:solidFill>
                          <a:schemeClr val="dk1"/>
                        </a:solidFill>
                        <a:latin typeface="Times New Roman"/>
                        <a:ea typeface="Times New Roman"/>
                        <a:cs typeface="Times New Roman"/>
                        <a:sym typeface="Times New Roman"/>
                      </a:endParaRPr>
                    </a:p>
                  </a:txBody>
                  <a:tcPr marT="45700" marB="45700" marR="91425" marL="9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99"/>
                    </a:solidFill>
                  </a:tcPr>
                </a:tc>
                <a:tc>
                  <a:txBody>
                    <a:bodyPr>
                      <a:noAutofit/>
                    </a:bodyPr>
                    <a:lstStyle/>
                    <a:p>
                      <a:pPr indent="0" lvl="0" marL="0" marR="0" rtl="0" algn="ctr">
                        <a:lnSpc>
                          <a:spcPct val="100000"/>
                        </a:lnSpc>
                        <a:spcBef>
                          <a:spcPts val="0"/>
                        </a:spcBef>
                        <a:spcAft>
                          <a:spcPts val="0"/>
                        </a:spcAft>
                        <a:buNone/>
                      </a:pPr>
                      <a:r>
                        <a:rPr b="1" lang="zh-TW" sz="1600">
                          <a:latin typeface="Times New Roman"/>
                          <a:ea typeface="Times New Roman"/>
                          <a:cs typeface="Times New Roman"/>
                          <a:sym typeface="Times New Roman"/>
                        </a:rPr>
                        <a:t>15.08</a:t>
                      </a:r>
                      <a:endParaRPr b="1" sz="1400">
                        <a:latin typeface="Times New Roman"/>
                        <a:ea typeface="Times New Roman"/>
                        <a:cs typeface="Times New Roman"/>
                        <a:sym typeface="Times New Roman"/>
                      </a:endParaRPr>
                    </a:p>
                  </a:txBody>
                  <a:tcPr marT="44700" marB="44700" marR="89375" marL="893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CC"/>
                    </a:solidFill>
                  </a:tcPr>
                </a:tc>
                <a:tc>
                  <a:txBody>
                    <a:bodyPr>
                      <a:noAutofit/>
                    </a:bodyPr>
                    <a:lstStyle/>
                    <a:p>
                      <a:pPr indent="0" lvl="0" marL="0" marR="0" rtl="0" algn="ctr">
                        <a:lnSpc>
                          <a:spcPct val="100000"/>
                        </a:lnSpc>
                        <a:spcBef>
                          <a:spcPts val="0"/>
                        </a:spcBef>
                        <a:spcAft>
                          <a:spcPts val="0"/>
                        </a:spcAft>
                        <a:buNone/>
                      </a:pPr>
                      <a:r>
                        <a:rPr b="1" lang="zh-TW" sz="1600">
                          <a:latin typeface="Times New Roman"/>
                          <a:ea typeface="Times New Roman"/>
                          <a:cs typeface="Times New Roman"/>
                          <a:sym typeface="Times New Roman"/>
                        </a:rPr>
                        <a:t>29.16</a:t>
                      </a:r>
                      <a:endParaRPr b="1" sz="1400">
                        <a:latin typeface="Times New Roman"/>
                        <a:ea typeface="Times New Roman"/>
                        <a:cs typeface="Times New Roman"/>
                        <a:sym typeface="Times New Roman"/>
                      </a:endParaRPr>
                    </a:p>
                  </a:txBody>
                  <a:tcPr marT="44700" marB="44700" marR="89375" marL="893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CC"/>
                    </a:solidFill>
                  </a:tcPr>
                </a:tc>
                <a:tc>
                  <a:txBody>
                    <a:bodyPr>
                      <a:noAutofit/>
                    </a:bodyPr>
                    <a:lstStyle/>
                    <a:p>
                      <a:pPr indent="0" lvl="0" marL="0" marR="0" rtl="0" algn="ctr">
                        <a:lnSpc>
                          <a:spcPct val="100000"/>
                        </a:lnSpc>
                        <a:spcBef>
                          <a:spcPts val="0"/>
                        </a:spcBef>
                        <a:spcAft>
                          <a:spcPts val="0"/>
                        </a:spcAft>
                        <a:buNone/>
                      </a:pPr>
                      <a:r>
                        <a:rPr b="1" lang="zh-TW" sz="1600" u="sng">
                          <a:solidFill>
                            <a:srgbClr val="FF0000"/>
                          </a:solidFill>
                          <a:latin typeface="Times New Roman"/>
                          <a:ea typeface="Times New Roman"/>
                          <a:cs typeface="Times New Roman"/>
                          <a:sym typeface="Times New Roman"/>
                        </a:rPr>
                        <a:t>+14.08</a:t>
                      </a:r>
                      <a:endParaRPr b="1" sz="1400" u="sng">
                        <a:solidFill>
                          <a:srgbClr val="FF0000"/>
                        </a:solidFill>
                        <a:latin typeface="Times New Roman"/>
                        <a:ea typeface="Times New Roman"/>
                        <a:cs typeface="Times New Roman"/>
                        <a:sym typeface="Times New Roman"/>
                      </a:endParaRPr>
                    </a:p>
                  </a:txBody>
                  <a:tcPr marT="44700" marB="44700" marR="89375" marL="893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CC"/>
                    </a:solidFill>
                  </a:tcPr>
                </a:tc>
              </a:tr>
            </a:tbl>
          </a:graphicData>
        </a:graphic>
      </p:graphicFrame>
      <p:sp>
        <p:nvSpPr>
          <p:cNvPr id="521" name="Google Shape;521;p50"/>
          <p:cNvSpPr/>
          <p:nvPr/>
        </p:nvSpPr>
        <p:spPr>
          <a:xfrm>
            <a:off x="323528" y="5842663"/>
            <a:ext cx="8640960" cy="1054135"/>
          </a:xfrm>
          <a:prstGeom prst="rect">
            <a:avLst/>
          </a:prstGeom>
          <a:noFill/>
          <a:ln>
            <a:noFill/>
          </a:ln>
        </p:spPr>
        <p:txBody>
          <a:bodyPr anchorCtr="0" anchor="t" bIns="45700" lIns="91425" spcFirstLastPara="1" rIns="91425" wrap="square" tIns="45700">
            <a:noAutofit/>
          </a:bodyPr>
          <a:lstStyle/>
          <a:p>
            <a:pPr indent="0" lvl="0" marL="0" marR="0" rtl="0" algn="l">
              <a:lnSpc>
                <a:spcPct val="125000"/>
              </a:lnSpc>
              <a:spcBef>
                <a:spcPts val="0"/>
              </a:spcBef>
              <a:spcAft>
                <a:spcPts val="0"/>
              </a:spcAft>
              <a:buNone/>
            </a:pPr>
            <a:r>
              <a:rPr lang="zh-TW" sz="1200">
                <a:solidFill>
                  <a:schemeClr val="dk1"/>
                </a:solidFill>
                <a:latin typeface="Arial"/>
                <a:ea typeface="Arial"/>
                <a:cs typeface="Arial"/>
                <a:sym typeface="Arial"/>
              </a:rPr>
              <a:t>註1：迴避成本採2015年數值2.07元/度，此後每年成長3%。</a:t>
            </a:r>
            <a:endParaRPr sz="1200">
              <a:solidFill>
                <a:schemeClr val="dk1"/>
              </a:solidFill>
              <a:latin typeface="Arial"/>
              <a:ea typeface="Arial"/>
              <a:cs typeface="Arial"/>
              <a:sym typeface="Arial"/>
            </a:endParaRPr>
          </a:p>
          <a:p>
            <a:pPr indent="0" lvl="0" marL="0" marR="0" rtl="0" algn="l">
              <a:lnSpc>
                <a:spcPct val="125000"/>
              </a:lnSpc>
              <a:spcBef>
                <a:spcPts val="0"/>
              </a:spcBef>
              <a:spcAft>
                <a:spcPts val="0"/>
              </a:spcAft>
              <a:buNone/>
            </a:pPr>
            <a:r>
              <a:rPr lang="zh-TW" sz="1200">
                <a:solidFill>
                  <a:schemeClr val="dk1"/>
                </a:solidFill>
                <a:latin typeface="Arial"/>
                <a:ea typeface="Arial"/>
                <a:cs typeface="Arial"/>
                <a:sym typeface="Arial"/>
              </a:rPr>
              <a:t>註2：自2042年起迴避成本高於躉購費率後，再無基金支出，因此採33年平均。</a:t>
            </a:r>
            <a:endParaRPr sz="1200">
              <a:solidFill>
                <a:schemeClr val="dk1"/>
              </a:solidFill>
              <a:latin typeface="Arial"/>
              <a:ea typeface="Arial"/>
              <a:cs typeface="Arial"/>
              <a:sym typeface="Arial"/>
            </a:endParaRPr>
          </a:p>
          <a:p>
            <a:pPr indent="0" lvl="0" marL="0" marR="0" rtl="0" algn="l">
              <a:lnSpc>
                <a:spcPct val="125000"/>
              </a:lnSpc>
              <a:spcBef>
                <a:spcPts val="0"/>
              </a:spcBef>
              <a:spcAft>
                <a:spcPts val="0"/>
              </a:spcAft>
              <a:buNone/>
            </a:pPr>
            <a:r>
              <a:rPr lang="zh-TW" sz="1200">
                <a:solidFill>
                  <a:schemeClr val="dk1"/>
                </a:solidFill>
                <a:latin typeface="Arial"/>
                <a:ea typeface="Arial"/>
                <a:cs typeface="Arial"/>
                <a:sym typeface="Arial"/>
              </a:rPr>
              <a:t>註3：基於新政府方案中部分能源別無細部設置容量規畫，故僅針對太陽光電及風力發電分析財務影響評估。</a:t>
            </a:r>
            <a:endParaRPr/>
          </a:p>
          <a:p>
            <a:pPr indent="-377825" lvl="0" marL="377825" marR="0" rtl="0" algn="l">
              <a:lnSpc>
                <a:spcPct val="125000"/>
              </a:lnSpc>
              <a:spcBef>
                <a:spcPts val="0"/>
              </a:spcBef>
              <a:spcAft>
                <a:spcPts val="0"/>
              </a:spcAft>
              <a:buNone/>
            </a:pPr>
            <a:r>
              <a:rPr lang="zh-TW" sz="1200">
                <a:solidFill>
                  <a:schemeClr val="dk1"/>
                </a:solidFill>
                <a:latin typeface="Arial"/>
                <a:ea typeface="Arial"/>
                <a:cs typeface="Arial"/>
                <a:sym typeface="Arial"/>
              </a:rPr>
              <a:t>註4：新政府太陽光電版2025年發電量250億度，裝置容量達20GW，風力發電部分2025年發電量125億度，離岸風力2030年裝置容量達10GW。</a:t>
            </a:r>
            <a:endParaRPr sz="1200">
              <a:solidFill>
                <a:schemeClr val="dk1"/>
              </a:solidFill>
              <a:latin typeface="Arial"/>
              <a:ea typeface="Arial"/>
              <a:cs typeface="Arial"/>
              <a:sym typeface="Arial"/>
            </a:endParaRPr>
          </a:p>
        </p:txBody>
      </p:sp>
      <p:sp>
        <p:nvSpPr>
          <p:cNvPr id="522" name="Google Shape;522;p50"/>
          <p:cNvSpPr txBox="1"/>
          <p:nvPr/>
        </p:nvSpPr>
        <p:spPr>
          <a:xfrm>
            <a:off x="7190508" y="6620487"/>
            <a:ext cx="1595309"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1000">
                <a:solidFill>
                  <a:srgbClr val="000000"/>
                </a:solidFill>
                <a:latin typeface="Trebuchet MS"/>
                <a:ea typeface="Trebuchet MS"/>
                <a:cs typeface="Trebuchet MS"/>
                <a:sym typeface="Trebuchet MS"/>
              </a:rPr>
              <a:t>資料來源：經濟部能源局</a:t>
            </a:r>
            <a:endParaRPr sz="1000">
              <a:solidFill>
                <a:schemeClr val="dk1"/>
              </a:solidFill>
              <a:latin typeface="Trebuchet MS"/>
              <a:ea typeface="Trebuchet MS"/>
              <a:cs typeface="Trebuchet MS"/>
              <a:sym typeface="Trebuchet M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sp>
        <p:nvSpPr>
          <p:cNvPr id="527" name="Google Shape;527;p51"/>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solidFill>
                  <a:srgbClr val="000000"/>
                </a:solidFill>
              </a:rPr>
              <a:t>‹#›</a:t>
            </a:fld>
            <a:endParaRPr>
              <a:solidFill>
                <a:srgbClr val="000000"/>
              </a:solidFill>
            </a:endParaRPr>
          </a:p>
        </p:txBody>
      </p:sp>
      <p:graphicFrame>
        <p:nvGraphicFramePr>
          <p:cNvPr id="528" name="Google Shape;528;p51"/>
          <p:cNvGraphicFramePr/>
          <p:nvPr/>
        </p:nvGraphicFramePr>
        <p:xfrm>
          <a:off x="72981" y="1628796"/>
          <a:ext cx="3000000" cy="3000000"/>
        </p:xfrm>
        <a:graphic>
          <a:graphicData uri="http://schemas.openxmlformats.org/drawingml/2006/table">
            <a:tbl>
              <a:tblPr bandRow="1" firstCol="1" firstRow="1">
                <a:noFill/>
                <a:tableStyleId>{0A2126F8-C045-4C17-9993-C562F8AA9F0F}</a:tableStyleId>
              </a:tblPr>
              <a:tblGrid>
                <a:gridCol w="538575"/>
                <a:gridCol w="936100"/>
                <a:gridCol w="1512175"/>
                <a:gridCol w="1296150"/>
                <a:gridCol w="606200"/>
                <a:gridCol w="1194000"/>
                <a:gridCol w="1658025"/>
                <a:gridCol w="1222300"/>
              </a:tblGrid>
              <a:tr h="775825">
                <a:tc>
                  <a:txBody>
                    <a:bodyPr>
                      <a:noAutofit/>
                    </a:bodyPr>
                    <a:lstStyle/>
                    <a:p>
                      <a:pPr indent="0" lvl="0" marL="0" marR="0" rtl="0" algn="ctr">
                        <a:lnSpc>
                          <a:spcPct val="110000"/>
                        </a:lnSpc>
                        <a:spcBef>
                          <a:spcPts val="0"/>
                        </a:spcBef>
                        <a:spcAft>
                          <a:spcPts val="0"/>
                        </a:spcAft>
                        <a:buNone/>
                      </a:pPr>
                      <a:r>
                        <a:rPr lang="zh-TW" sz="2000">
                          <a:latin typeface="Arial"/>
                          <a:ea typeface="Arial"/>
                          <a:cs typeface="Arial"/>
                          <a:sym typeface="Arial"/>
                        </a:rPr>
                        <a:t>個數</a:t>
                      </a:r>
                      <a:endParaRPr sz="20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10000"/>
                        </a:lnSpc>
                        <a:spcBef>
                          <a:spcPts val="0"/>
                        </a:spcBef>
                        <a:spcAft>
                          <a:spcPts val="0"/>
                        </a:spcAft>
                        <a:buNone/>
                      </a:pPr>
                      <a:r>
                        <a:rPr lang="zh-TW" sz="2000">
                          <a:latin typeface="Arial"/>
                          <a:ea typeface="Arial"/>
                          <a:cs typeface="Arial"/>
                          <a:sym typeface="Arial"/>
                        </a:rPr>
                        <a:t>能源別</a:t>
                      </a:r>
                      <a:endParaRPr sz="20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10000"/>
                        </a:lnSpc>
                        <a:spcBef>
                          <a:spcPts val="0"/>
                        </a:spcBef>
                        <a:spcAft>
                          <a:spcPts val="0"/>
                        </a:spcAft>
                        <a:buNone/>
                      </a:pPr>
                      <a:r>
                        <a:rPr lang="zh-TW" sz="2000">
                          <a:latin typeface="Arial"/>
                          <a:ea typeface="Arial"/>
                          <a:cs typeface="Arial"/>
                          <a:sym typeface="Arial"/>
                        </a:rPr>
                        <a:t>公司名稱</a:t>
                      </a:r>
                      <a:endParaRPr sz="20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10000"/>
                        </a:lnSpc>
                        <a:spcBef>
                          <a:spcPts val="0"/>
                        </a:spcBef>
                        <a:spcAft>
                          <a:spcPts val="0"/>
                        </a:spcAft>
                        <a:buNone/>
                      </a:pPr>
                      <a:r>
                        <a:rPr lang="zh-TW" sz="2000">
                          <a:latin typeface="Arial"/>
                          <a:ea typeface="Arial"/>
                          <a:cs typeface="Arial"/>
                          <a:sym typeface="Arial"/>
                        </a:rPr>
                        <a:t>總和裝置容量(MW)</a:t>
                      </a:r>
                      <a:endParaRPr sz="20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10000"/>
                        </a:lnSpc>
                        <a:spcBef>
                          <a:spcPts val="0"/>
                        </a:spcBef>
                        <a:spcAft>
                          <a:spcPts val="0"/>
                        </a:spcAft>
                        <a:buNone/>
                      </a:pPr>
                      <a:r>
                        <a:rPr lang="zh-TW" sz="2000">
                          <a:latin typeface="Arial"/>
                          <a:ea typeface="Arial"/>
                          <a:cs typeface="Arial"/>
                          <a:sym typeface="Arial"/>
                        </a:rPr>
                        <a:t>個數</a:t>
                      </a:r>
                      <a:endParaRPr sz="20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5667B1"/>
                    </a:solidFill>
                  </a:tcPr>
                </a:tc>
                <a:tc>
                  <a:txBody>
                    <a:bodyPr>
                      <a:noAutofit/>
                    </a:bodyPr>
                    <a:lstStyle/>
                    <a:p>
                      <a:pPr indent="0" lvl="0" marL="0" marR="0" rtl="0" algn="ctr">
                        <a:lnSpc>
                          <a:spcPct val="110000"/>
                        </a:lnSpc>
                        <a:spcBef>
                          <a:spcPts val="0"/>
                        </a:spcBef>
                        <a:spcAft>
                          <a:spcPts val="0"/>
                        </a:spcAft>
                        <a:buNone/>
                      </a:pPr>
                      <a:r>
                        <a:rPr lang="zh-TW" sz="2000">
                          <a:latin typeface="Arial"/>
                          <a:ea typeface="Arial"/>
                          <a:cs typeface="Arial"/>
                          <a:sym typeface="Arial"/>
                        </a:rPr>
                        <a:t>能源別</a:t>
                      </a:r>
                      <a:endParaRPr sz="20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10000"/>
                        </a:lnSpc>
                        <a:spcBef>
                          <a:spcPts val="0"/>
                        </a:spcBef>
                        <a:spcAft>
                          <a:spcPts val="0"/>
                        </a:spcAft>
                        <a:buNone/>
                      </a:pPr>
                      <a:r>
                        <a:rPr lang="zh-TW" sz="2000">
                          <a:latin typeface="Arial"/>
                          <a:ea typeface="Arial"/>
                          <a:cs typeface="Arial"/>
                          <a:sym typeface="Arial"/>
                        </a:rPr>
                        <a:t>公司名稱</a:t>
                      </a:r>
                      <a:endParaRPr sz="20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10000"/>
                        </a:lnSpc>
                        <a:spcBef>
                          <a:spcPts val="0"/>
                        </a:spcBef>
                        <a:spcAft>
                          <a:spcPts val="0"/>
                        </a:spcAft>
                        <a:buNone/>
                      </a:pPr>
                      <a:r>
                        <a:rPr lang="zh-TW" sz="2000">
                          <a:latin typeface="Arial"/>
                          <a:ea typeface="Arial"/>
                          <a:cs typeface="Arial"/>
                          <a:sym typeface="Arial"/>
                        </a:rPr>
                        <a:t>總和裝置容量(MW)</a:t>
                      </a:r>
                      <a:endParaRPr sz="20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85050">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1</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風力發電</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鹿威風力發電</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96.60</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b="1" lang="zh-TW" sz="1600">
                          <a:solidFill>
                            <a:schemeClr val="lt1"/>
                          </a:solidFill>
                          <a:latin typeface="Arial"/>
                          <a:ea typeface="Arial"/>
                          <a:cs typeface="Arial"/>
                          <a:sym typeface="Arial"/>
                        </a:rPr>
                        <a:t>12</a:t>
                      </a:r>
                      <a:endParaRPr b="1" sz="1600">
                        <a:solidFill>
                          <a:schemeClr val="lt1"/>
                        </a:solidFill>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5667B1"/>
                    </a:solidFill>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風力發電</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東鋼風力公司</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8.92</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85050">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2</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風力發電</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中威風力發電</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82.80</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b="1" lang="zh-TW" sz="1600">
                          <a:solidFill>
                            <a:schemeClr val="lt1"/>
                          </a:solidFill>
                          <a:latin typeface="Arial"/>
                          <a:ea typeface="Arial"/>
                          <a:cs typeface="Arial"/>
                          <a:sym typeface="Arial"/>
                        </a:rPr>
                        <a:t>13</a:t>
                      </a:r>
                      <a:endParaRPr b="1" sz="1600">
                        <a:solidFill>
                          <a:schemeClr val="lt1"/>
                        </a:solidFill>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5667B1"/>
                    </a:solidFill>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風力發電</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崎威風力公司</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6.90</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85050">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3</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風力發電</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苗栗風力發電</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49.80</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b="1" lang="zh-TW" sz="1600">
                          <a:solidFill>
                            <a:schemeClr val="lt1"/>
                          </a:solidFill>
                          <a:latin typeface="Arial"/>
                          <a:ea typeface="Arial"/>
                          <a:cs typeface="Arial"/>
                          <a:sym typeface="Arial"/>
                        </a:rPr>
                        <a:t>14</a:t>
                      </a:r>
                      <a:endParaRPr b="1" sz="1600">
                        <a:solidFill>
                          <a:schemeClr val="lt1"/>
                        </a:solidFill>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5667B1"/>
                    </a:solidFill>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太陽光電</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昱鼎電業公司</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6.80</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85050">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4</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風力發電</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龍威風力公司</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44.10</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b="1" lang="zh-TW" sz="1600">
                          <a:solidFill>
                            <a:schemeClr val="lt1"/>
                          </a:solidFill>
                          <a:latin typeface="Arial"/>
                          <a:ea typeface="Arial"/>
                          <a:cs typeface="Arial"/>
                          <a:sym typeface="Arial"/>
                        </a:rPr>
                        <a:t>15</a:t>
                      </a:r>
                      <a:endParaRPr b="1" sz="1600">
                        <a:solidFill>
                          <a:schemeClr val="lt1"/>
                        </a:solidFill>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5667B1"/>
                    </a:solidFill>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風力發電</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桃威風力公司</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4.60</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85050">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5</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風力發電</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觀威風力發電</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43.70</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b="1" lang="zh-TW" sz="1600">
                          <a:solidFill>
                            <a:schemeClr val="lt1"/>
                          </a:solidFill>
                          <a:latin typeface="Arial"/>
                          <a:ea typeface="Arial"/>
                          <a:cs typeface="Arial"/>
                          <a:sym typeface="Arial"/>
                        </a:rPr>
                        <a:t>16</a:t>
                      </a:r>
                      <a:endParaRPr b="1" sz="1600">
                        <a:solidFill>
                          <a:schemeClr val="lt1"/>
                        </a:solidFill>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5667B1"/>
                    </a:solidFill>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風力發電</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清風風力公司</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2.30</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85050">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6</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風力發電</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通威風力發電</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27.60</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b="1" lang="zh-TW" sz="1600">
                          <a:solidFill>
                            <a:schemeClr val="lt1"/>
                          </a:solidFill>
                          <a:latin typeface="Arial"/>
                          <a:ea typeface="Arial"/>
                          <a:cs typeface="Arial"/>
                          <a:sym typeface="Arial"/>
                        </a:rPr>
                        <a:t>17</a:t>
                      </a:r>
                      <a:endParaRPr b="1" sz="1600">
                        <a:solidFill>
                          <a:schemeClr val="lt1"/>
                        </a:solidFill>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5667B1"/>
                    </a:solidFill>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風力發電</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安威風力公司</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2.30</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85050">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7</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太陽光電</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大聚電業公司</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23.92</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b="1" lang="zh-TW" sz="1600">
                          <a:solidFill>
                            <a:schemeClr val="lt1"/>
                          </a:solidFill>
                          <a:latin typeface="Arial"/>
                          <a:ea typeface="Arial"/>
                          <a:cs typeface="Arial"/>
                          <a:sym typeface="Arial"/>
                        </a:rPr>
                        <a:t>18</a:t>
                      </a:r>
                      <a:endParaRPr b="1" sz="1600">
                        <a:solidFill>
                          <a:schemeClr val="lt1"/>
                        </a:solidFill>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5667B1"/>
                    </a:solidFill>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水力發電</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聚電企業開發公司</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1.98</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85050">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8</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水力發電</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嘉南實業公司</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20.27</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b="1" lang="zh-TW" sz="1600">
                          <a:solidFill>
                            <a:schemeClr val="lt1"/>
                          </a:solidFill>
                          <a:latin typeface="Arial"/>
                          <a:ea typeface="Arial"/>
                          <a:cs typeface="Arial"/>
                          <a:sym typeface="Arial"/>
                        </a:rPr>
                        <a:t>19</a:t>
                      </a:r>
                      <a:endParaRPr b="1" sz="1600">
                        <a:solidFill>
                          <a:schemeClr val="lt1"/>
                        </a:solidFill>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5667B1"/>
                    </a:solidFill>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太陽光電</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摩特電力公司</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0.85</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85050">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9</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水力發電</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名間電力公司</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16.70</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b="1" lang="zh-TW" sz="1600">
                          <a:solidFill>
                            <a:schemeClr val="lt1"/>
                          </a:solidFill>
                          <a:latin typeface="Arial"/>
                          <a:ea typeface="Arial"/>
                          <a:cs typeface="Arial"/>
                          <a:sym typeface="Arial"/>
                        </a:rPr>
                        <a:t>20</a:t>
                      </a:r>
                      <a:endParaRPr b="1" sz="1600">
                        <a:solidFill>
                          <a:schemeClr val="lt1"/>
                        </a:solidFill>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5667B1"/>
                    </a:solidFill>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太陽光電</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新天然電力公司</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0.82</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85050">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10</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太陽光電</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森勁電力公司</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16.37</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b="1" lang="zh-TW" sz="1600">
                          <a:solidFill>
                            <a:schemeClr val="lt1"/>
                          </a:solidFill>
                          <a:latin typeface="Arial"/>
                          <a:ea typeface="Arial"/>
                          <a:cs typeface="Arial"/>
                          <a:sym typeface="Arial"/>
                        </a:rPr>
                        <a:t>21</a:t>
                      </a:r>
                      <a:endParaRPr b="1" sz="1600">
                        <a:solidFill>
                          <a:schemeClr val="lt1"/>
                        </a:solidFill>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5667B1"/>
                    </a:solidFill>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太陽光電</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廣進矽能電力公司</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0.69</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85050">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11</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風力發電</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豐威風力發電</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11.50</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b="1" lang="zh-TW" sz="1600">
                          <a:solidFill>
                            <a:schemeClr val="lt1"/>
                          </a:solidFill>
                          <a:latin typeface="Arial"/>
                          <a:ea typeface="Arial"/>
                          <a:cs typeface="Arial"/>
                          <a:sym typeface="Arial"/>
                        </a:rPr>
                        <a:t>22</a:t>
                      </a:r>
                      <a:endParaRPr b="1" sz="1600">
                        <a:solidFill>
                          <a:schemeClr val="lt1"/>
                        </a:solidFill>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5667B1"/>
                    </a:solidFill>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太陽光電</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冠威電力公司</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37500"/>
                        </a:lnSpc>
                        <a:spcBef>
                          <a:spcPts val="0"/>
                        </a:spcBef>
                        <a:spcAft>
                          <a:spcPts val="0"/>
                        </a:spcAft>
                        <a:buNone/>
                      </a:pPr>
                      <a:r>
                        <a:rPr lang="zh-TW" sz="1600">
                          <a:latin typeface="Arial"/>
                          <a:ea typeface="Arial"/>
                          <a:cs typeface="Arial"/>
                          <a:sym typeface="Arial"/>
                        </a:rPr>
                        <a:t>0.38</a:t>
                      </a:r>
                      <a:endParaRPr sz="1600">
                        <a:latin typeface="Arial"/>
                        <a:ea typeface="Arial"/>
                        <a:cs typeface="Arial"/>
                        <a:sym typeface="Arial"/>
                      </a:endParaRPr>
                    </a:p>
                  </a:txBody>
                  <a:tcPr marT="0" marB="0" marR="3075" marL="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529" name="Google Shape;529;p51"/>
          <p:cNvSpPr/>
          <p:nvPr/>
        </p:nvSpPr>
        <p:spPr>
          <a:xfrm>
            <a:off x="72981" y="920910"/>
            <a:ext cx="8712968" cy="707886"/>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285750" lvl="1" marL="285750" marR="0" rtl="0" algn="l">
              <a:spcBef>
                <a:spcPts val="0"/>
              </a:spcBef>
              <a:spcAft>
                <a:spcPts val="0"/>
              </a:spcAft>
              <a:buClr>
                <a:srgbClr val="000000"/>
              </a:buClr>
              <a:buSzPts val="2000"/>
              <a:buFont typeface="Noto Sans Symbols"/>
              <a:buChar char="■"/>
            </a:pPr>
            <a:r>
              <a:rPr b="0" i="0" lang="zh-TW" sz="2000" u="none" cap="none" strike="noStrike">
                <a:solidFill>
                  <a:srgbClr val="000000"/>
                </a:solidFill>
                <a:latin typeface="Arial"/>
                <a:ea typeface="Arial"/>
                <a:cs typeface="Arial"/>
                <a:sym typeface="Arial"/>
              </a:rPr>
              <a:t>105年再生能源發電公司家數與發電種類如下，再生能源發電業共22家，</a:t>
            </a:r>
            <a:r>
              <a:rPr b="1" i="0" lang="zh-TW" sz="2000" u="sng" cap="none" strike="noStrike">
                <a:solidFill>
                  <a:srgbClr val="000000"/>
                </a:solidFill>
                <a:latin typeface="Arial"/>
                <a:ea typeface="Arial"/>
                <a:cs typeface="Arial"/>
                <a:sym typeface="Arial"/>
              </a:rPr>
              <a:t>風力發電12家</a:t>
            </a:r>
            <a:r>
              <a:rPr b="1" i="0" lang="zh-TW" sz="2000" u="none" cap="none" strike="noStrike">
                <a:solidFill>
                  <a:srgbClr val="000000"/>
                </a:solidFill>
                <a:latin typeface="Arial"/>
                <a:ea typeface="Arial"/>
                <a:cs typeface="Arial"/>
                <a:sym typeface="Arial"/>
              </a:rPr>
              <a:t>，</a:t>
            </a:r>
            <a:r>
              <a:rPr b="1" i="0" lang="zh-TW" sz="2000" u="sng" cap="none" strike="noStrike">
                <a:solidFill>
                  <a:srgbClr val="000000"/>
                </a:solidFill>
                <a:latin typeface="Arial"/>
                <a:ea typeface="Arial"/>
                <a:cs typeface="Arial"/>
                <a:sym typeface="Arial"/>
              </a:rPr>
              <a:t>太陽光電7家及水力發電3家</a:t>
            </a:r>
            <a:r>
              <a:rPr b="0" i="0" lang="zh-TW" sz="2000" u="none" cap="none" strike="noStrike">
                <a:solidFill>
                  <a:srgbClr val="000000"/>
                </a:solidFill>
                <a:latin typeface="Arial"/>
                <a:ea typeface="Arial"/>
                <a:cs typeface="Arial"/>
                <a:sym typeface="Arial"/>
              </a:rPr>
              <a:t>。</a:t>
            </a:r>
            <a:endParaRPr/>
          </a:p>
        </p:txBody>
      </p:sp>
      <p:sp>
        <p:nvSpPr>
          <p:cNvPr id="530" name="Google Shape;530;p51"/>
          <p:cNvSpPr/>
          <p:nvPr/>
        </p:nvSpPr>
        <p:spPr>
          <a:xfrm>
            <a:off x="37709" y="116379"/>
            <a:ext cx="7704856"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zh-TW" sz="2800">
                <a:solidFill>
                  <a:srgbClr val="0000FF"/>
                </a:solidFill>
                <a:latin typeface="Arial"/>
                <a:ea typeface="Arial"/>
                <a:cs typeface="Arial"/>
                <a:sym typeface="Arial"/>
              </a:rPr>
              <a:t>(1)現行民營再生能源發電業種類與個數</a:t>
            </a:r>
            <a:endParaRPr/>
          </a:p>
        </p:txBody>
      </p:sp>
      <p:sp>
        <p:nvSpPr>
          <p:cNvPr id="531" name="Google Shape;531;p51"/>
          <p:cNvSpPr txBox="1"/>
          <p:nvPr/>
        </p:nvSpPr>
        <p:spPr>
          <a:xfrm>
            <a:off x="66501" y="6611779"/>
            <a:ext cx="1595309"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1000">
                <a:solidFill>
                  <a:srgbClr val="000000"/>
                </a:solidFill>
                <a:latin typeface="Trebuchet MS"/>
                <a:ea typeface="Trebuchet MS"/>
                <a:cs typeface="Trebuchet MS"/>
                <a:sym typeface="Trebuchet MS"/>
              </a:rPr>
              <a:t>資料來源：經濟部能源局</a:t>
            </a:r>
            <a:endParaRPr sz="1000">
              <a:solidFill>
                <a:schemeClr val="dk1"/>
              </a:solidFill>
              <a:latin typeface="Trebuchet MS"/>
              <a:ea typeface="Trebuchet MS"/>
              <a:cs typeface="Trebuchet MS"/>
              <a:sym typeface="Trebuchet M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5" name="Shape 535"/>
        <p:cNvGrpSpPr/>
        <p:nvPr/>
      </p:nvGrpSpPr>
      <p:grpSpPr>
        <a:xfrm>
          <a:off x="0" y="0"/>
          <a:ext cx="0" cy="0"/>
          <a:chOff x="0" y="0"/>
          <a:chExt cx="0" cy="0"/>
        </a:xfrm>
      </p:grpSpPr>
      <p:sp>
        <p:nvSpPr>
          <p:cNvPr id="536" name="Google Shape;536;p52"/>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solidFill>
                  <a:srgbClr val="000000"/>
                </a:solidFill>
              </a:rPr>
              <a:t>‹#›</a:t>
            </a:fld>
            <a:endParaRPr>
              <a:solidFill>
                <a:srgbClr val="000000"/>
              </a:solidFill>
            </a:endParaRPr>
          </a:p>
        </p:txBody>
      </p:sp>
      <p:sp>
        <p:nvSpPr>
          <p:cNvPr id="537" name="Google Shape;537;p52"/>
          <p:cNvSpPr txBox="1"/>
          <p:nvPr>
            <p:ph idx="1" type="body"/>
          </p:nvPr>
        </p:nvSpPr>
        <p:spPr>
          <a:xfrm>
            <a:off x="323528" y="1124744"/>
            <a:ext cx="8352928" cy="547260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198120" lvl="1" marL="377825" rtl="0" algn="l">
              <a:spcBef>
                <a:spcPts val="0"/>
              </a:spcBef>
              <a:spcAft>
                <a:spcPts val="0"/>
              </a:spcAft>
              <a:buSzPts val="3120"/>
              <a:buFont typeface="Noto Sans Symbols"/>
              <a:buChar char="■"/>
            </a:pPr>
            <a:r>
              <a:rPr lang="zh-TW" sz="2400">
                <a:latin typeface="Arial"/>
                <a:ea typeface="Arial"/>
                <a:cs typeface="Arial"/>
                <a:sym typeface="Arial"/>
              </a:rPr>
              <a:t>依據公司法第三百六十九條之一，</a:t>
            </a:r>
            <a:r>
              <a:rPr b="1" lang="zh-TW" sz="2400" u="sng">
                <a:solidFill>
                  <a:srgbClr val="C00000"/>
                </a:solidFill>
                <a:latin typeface="Arial"/>
                <a:ea typeface="Arial"/>
                <a:cs typeface="Arial"/>
                <a:sym typeface="Arial"/>
              </a:rPr>
              <a:t>關係企業定義指獨立存在而相互間具有控制與從屬關係之公司</a:t>
            </a:r>
            <a:r>
              <a:rPr b="1" lang="zh-TW" sz="2400">
                <a:solidFill>
                  <a:srgbClr val="C00000"/>
                </a:solidFill>
                <a:latin typeface="Arial"/>
                <a:ea typeface="Arial"/>
                <a:cs typeface="Arial"/>
                <a:sym typeface="Arial"/>
              </a:rPr>
              <a:t>、</a:t>
            </a:r>
            <a:r>
              <a:rPr b="1" lang="zh-TW" sz="2400" u="sng">
                <a:solidFill>
                  <a:srgbClr val="C00000"/>
                </a:solidFill>
                <a:latin typeface="Arial"/>
                <a:ea typeface="Arial"/>
                <a:cs typeface="Arial"/>
                <a:sym typeface="Arial"/>
              </a:rPr>
              <a:t>相互投資之公司</a:t>
            </a:r>
            <a:r>
              <a:rPr lang="zh-TW" sz="2400">
                <a:latin typeface="Arial"/>
                <a:ea typeface="Arial"/>
                <a:cs typeface="Arial"/>
                <a:sym typeface="Arial"/>
              </a:rPr>
              <a:t>。</a:t>
            </a:r>
            <a:endParaRPr sz="2400">
              <a:latin typeface="Arial"/>
              <a:ea typeface="Arial"/>
              <a:cs typeface="Arial"/>
              <a:sym typeface="Arial"/>
            </a:endParaRPr>
          </a:p>
          <a:p>
            <a:pPr indent="-198120" lvl="1" marL="377825" rtl="0" algn="l">
              <a:spcBef>
                <a:spcPts val="780"/>
              </a:spcBef>
              <a:spcAft>
                <a:spcPts val="0"/>
              </a:spcAft>
              <a:buSzPts val="3120"/>
              <a:buFont typeface="Noto Sans Symbols"/>
              <a:buChar char="■"/>
            </a:pPr>
            <a:r>
              <a:rPr lang="zh-TW" sz="2400">
                <a:latin typeface="Arial"/>
                <a:ea typeface="Arial"/>
                <a:cs typeface="Arial"/>
                <a:sym typeface="Arial"/>
              </a:rPr>
              <a:t>依據有第三百六十九條之三，</a:t>
            </a:r>
            <a:r>
              <a:rPr b="1" lang="zh-TW" sz="2400" u="sng">
                <a:solidFill>
                  <a:srgbClr val="C00000"/>
                </a:solidFill>
                <a:latin typeface="Arial"/>
                <a:ea typeface="Arial"/>
                <a:cs typeface="Arial"/>
                <a:sym typeface="Arial"/>
              </a:rPr>
              <a:t>公司與他公司之執行業務股東或董事有半數以上相同者</a:t>
            </a:r>
            <a:r>
              <a:rPr b="1" lang="zh-TW" sz="2400">
                <a:solidFill>
                  <a:srgbClr val="C00000"/>
                </a:solidFill>
                <a:latin typeface="Arial"/>
                <a:ea typeface="Arial"/>
                <a:cs typeface="Arial"/>
                <a:sym typeface="Arial"/>
              </a:rPr>
              <a:t>，</a:t>
            </a:r>
            <a:r>
              <a:rPr b="1" lang="zh-TW" sz="2400" u="sng">
                <a:solidFill>
                  <a:srgbClr val="C00000"/>
                </a:solidFill>
                <a:latin typeface="Arial"/>
                <a:ea typeface="Arial"/>
                <a:cs typeface="Arial"/>
                <a:sym typeface="Arial"/>
              </a:rPr>
              <a:t>推定為有控制與從屬關係</a:t>
            </a:r>
            <a:r>
              <a:rPr b="1" lang="zh-TW" sz="2400">
                <a:solidFill>
                  <a:srgbClr val="C00000"/>
                </a:solidFill>
                <a:latin typeface="Arial"/>
                <a:ea typeface="Arial"/>
                <a:cs typeface="Arial"/>
                <a:sym typeface="Arial"/>
              </a:rPr>
              <a:t>。</a:t>
            </a:r>
            <a:endParaRPr b="1" sz="2400">
              <a:solidFill>
                <a:srgbClr val="C00000"/>
              </a:solidFill>
              <a:latin typeface="Arial"/>
              <a:ea typeface="Arial"/>
              <a:cs typeface="Arial"/>
              <a:sym typeface="Arial"/>
            </a:endParaRPr>
          </a:p>
          <a:p>
            <a:pPr indent="-457200" lvl="1" marL="549275" rtl="0" algn="l">
              <a:spcBef>
                <a:spcPts val="780"/>
              </a:spcBef>
              <a:spcAft>
                <a:spcPts val="0"/>
              </a:spcAft>
              <a:buSzPts val="3120"/>
              <a:buFont typeface="Noto Sans Symbols"/>
              <a:buChar char="✓"/>
            </a:pPr>
            <a:r>
              <a:rPr lang="zh-TW" sz="2400">
                <a:latin typeface="Arial"/>
                <a:ea typeface="Arial"/>
                <a:cs typeface="Arial"/>
                <a:sym typeface="Arial"/>
              </a:rPr>
              <a:t>英華威風力發電集團(鹿威、中威、龍威、觀威、通威、豐威、桃威、崎威、安威、清風共10家)皆有共同董事長與董事，屬關係企業。</a:t>
            </a:r>
            <a:endParaRPr sz="2400">
              <a:latin typeface="Arial"/>
              <a:ea typeface="Arial"/>
              <a:cs typeface="Arial"/>
              <a:sym typeface="Arial"/>
            </a:endParaRPr>
          </a:p>
          <a:p>
            <a:pPr indent="-457200" lvl="1" marL="549275" rtl="0" algn="l">
              <a:spcBef>
                <a:spcPts val="780"/>
              </a:spcBef>
              <a:spcAft>
                <a:spcPts val="0"/>
              </a:spcAft>
              <a:buSzPts val="3120"/>
              <a:buFont typeface="Noto Sans Symbols"/>
              <a:buChar char="✓"/>
            </a:pPr>
            <a:r>
              <a:rPr lang="zh-TW" sz="2400">
                <a:latin typeface="Arial"/>
                <a:ea typeface="Arial"/>
                <a:cs typeface="Arial"/>
                <a:sym typeface="Arial"/>
              </a:rPr>
              <a:t>廣進矽能與冠威太陽光電公司皆有共同董事長與董事，屬關係企業。</a:t>
            </a:r>
            <a:endParaRPr sz="2400">
              <a:latin typeface="Arial"/>
              <a:ea typeface="Arial"/>
              <a:cs typeface="Arial"/>
              <a:sym typeface="Arial"/>
            </a:endParaRPr>
          </a:p>
          <a:p>
            <a:pPr indent="0" lvl="1" marL="92075" rtl="0" algn="l">
              <a:spcBef>
                <a:spcPts val="700"/>
              </a:spcBef>
              <a:spcAft>
                <a:spcPts val="0"/>
              </a:spcAft>
              <a:buSzPts val="2600"/>
              <a:buNone/>
            </a:pPr>
            <a:r>
              <a:t/>
            </a:r>
            <a:endParaRPr>
              <a:latin typeface="Arial"/>
              <a:ea typeface="Arial"/>
              <a:cs typeface="Arial"/>
              <a:sym typeface="Arial"/>
            </a:endParaRPr>
          </a:p>
        </p:txBody>
      </p:sp>
      <p:sp>
        <p:nvSpPr>
          <p:cNvPr id="538" name="Google Shape;538;p52"/>
          <p:cNvSpPr/>
          <p:nvPr/>
        </p:nvSpPr>
        <p:spPr>
          <a:xfrm>
            <a:off x="107504" y="44624"/>
            <a:ext cx="7704856"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zh-TW" sz="2800">
                <a:solidFill>
                  <a:srgbClr val="0000FF"/>
                </a:solidFill>
                <a:latin typeface="Arial"/>
                <a:ea typeface="Arial"/>
                <a:cs typeface="Arial"/>
                <a:sym typeface="Arial"/>
              </a:rPr>
              <a:t>(2)公司法-關係企業確認與容量計算</a:t>
            </a:r>
            <a:endParaRPr b="1" sz="2800">
              <a:solidFill>
                <a:srgbClr val="0000FF"/>
              </a:solidFill>
              <a:latin typeface="Arial"/>
              <a:ea typeface="Arial"/>
              <a:cs typeface="Arial"/>
              <a:sym typeface="Arial"/>
            </a:endParaRPr>
          </a:p>
        </p:txBody>
      </p:sp>
      <p:sp>
        <p:nvSpPr>
          <p:cNvPr id="539" name="Google Shape;539;p52"/>
          <p:cNvSpPr/>
          <p:nvPr/>
        </p:nvSpPr>
        <p:spPr>
          <a:xfrm>
            <a:off x="105664" y="567844"/>
            <a:ext cx="2331087"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zh-TW" sz="2400">
                <a:solidFill>
                  <a:srgbClr val="000000"/>
                </a:solidFill>
                <a:latin typeface="Arial"/>
                <a:ea typeface="Arial"/>
                <a:cs typeface="Arial"/>
                <a:sym typeface="Arial"/>
              </a:rPr>
              <a:t>A.關係企業確認</a:t>
            </a:r>
            <a:endParaRPr/>
          </a:p>
        </p:txBody>
      </p:sp>
      <p:sp>
        <p:nvSpPr>
          <p:cNvPr id="540" name="Google Shape;540;p52"/>
          <p:cNvSpPr txBox="1"/>
          <p:nvPr/>
        </p:nvSpPr>
        <p:spPr>
          <a:xfrm>
            <a:off x="66501" y="6611779"/>
            <a:ext cx="1595309"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1000">
                <a:solidFill>
                  <a:srgbClr val="000000"/>
                </a:solidFill>
                <a:latin typeface="Trebuchet MS"/>
                <a:ea typeface="Trebuchet MS"/>
                <a:cs typeface="Trebuchet MS"/>
                <a:sym typeface="Trebuchet MS"/>
              </a:rPr>
              <a:t>資料來源：經濟部能源局</a:t>
            </a:r>
            <a:endParaRPr sz="1000">
              <a:solidFill>
                <a:schemeClr val="dk1"/>
              </a:solidFill>
              <a:latin typeface="Trebuchet MS"/>
              <a:ea typeface="Trebuchet MS"/>
              <a:cs typeface="Trebuchet MS"/>
              <a:sym typeface="Trebuchet M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4" name="Shape 544"/>
        <p:cNvGrpSpPr/>
        <p:nvPr/>
      </p:nvGrpSpPr>
      <p:grpSpPr>
        <a:xfrm>
          <a:off x="0" y="0"/>
          <a:ext cx="0" cy="0"/>
          <a:chOff x="0" y="0"/>
          <a:chExt cx="0" cy="0"/>
        </a:xfrm>
      </p:grpSpPr>
      <p:sp>
        <p:nvSpPr>
          <p:cNvPr id="545" name="Google Shape;545;p53"/>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solidFill>
                  <a:srgbClr val="000000"/>
                </a:solidFill>
              </a:rPr>
              <a:t>‹#›</a:t>
            </a:fld>
            <a:endParaRPr>
              <a:solidFill>
                <a:srgbClr val="000000"/>
              </a:solidFill>
            </a:endParaRPr>
          </a:p>
        </p:txBody>
      </p:sp>
      <p:graphicFrame>
        <p:nvGraphicFramePr>
          <p:cNvPr id="546" name="Google Shape;546;p53"/>
          <p:cNvGraphicFramePr/>
          <p:nvPr/>
        </p:nvGraphicFramePr>
        <p:xfrm>
          <a:off x="252028" y="1427206"/>
          <a:ext cx="3000000" cy="3000000"/>
        </p:xfrm>
        <a:graphic>
          <a:graphicData uri="http://schemas.openxmlformats.org/drawingml/2006/table">
            <a:tbl>
              <a:tblPr bandRow="1" firstCol="1" firstRow="1">
                <a:noFill/>
                <a:tableStyleId>{0A2126F8-C045-4C17-9993-C562F8AA9F0F}</a:tableStyleId>
              </a:tblPr>
              <a:tblGrid>
                <a:gridCol w="554900"/>
                <a:gridCol w="795250"/>
                <a:gridCol w="1050125"/>
                <a:gridCol w="1200125"/>
              </a:tblGrid>
              <a:tr h="752175">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個數</a:t>
                      </a:r>
                      <a:endParaRPr sz="1800">
                        <a:latin typeface="Arial"/>
                        <a:ea typeface="Arial"/>
                        <a:cs typeface="Arial"/>
                        <a:sym typeface="Arial"/>
                      </a:endParaRPr>
                    </a:p>
                  </a:txBody>
                  <a:tcPr marT="0" marB="0" marR="5075" marL="5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能源別</a:t>
                      </a:r>
                      <a:endParaRPr sz="1800">
                        <a:latin typeface="Arial"/>
                        <a:ea typeface="Arial"/>
                        <a:cs typeface="Arial"/>
                        <a:sym typeface="Arial"/>
                      </a:endParaRPr>
                    </a:p>
                  </a:txBody>
                  <a:tcPr marT="0" marB="0" marR="5075" marL="5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公司</a:t>
                      </a:r>
                      <a:endParaRPr sz="1800">
                        <a:latin typeface="Arial"/>
                        <a:ea typeface="Arial"/>
                        <a:cs typeface="Arial"/>
                        <a:sym typeface="Arial"/>
                      </a:endParaRPr>
                    </a:p>
                  </a:txBody>
                  <a:tcPr marT="0" marB="0" marR="5075" marL="5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關係企業</a:t>
                      </a:r>
                      <a:endParaRPr sz="1800">
                        <a:latin typeface="Arial"/>
                        <a:ea typeface="Arial"/>
                        <a:cs typeface="Arial"/>
                        <a:sym typeface="Arial"/>
                      </a:endParaRPr>
                    </a:p>
                    <a:p>
                      <a:pPr indent="0" lvl="0" marL="0" marR="0" rtl="0" algn="ctr">
                        <a:lnSpc>
                          <a:spcPct val="122222"/>
                        </a:lnSpc>
                        <a:spcBef>
                          <a:spcPts val="0"/>
                        </a:spcBef>
                        <a:spcAft>
                          <a:spcPts val="0"/>
                        </a:spcAft>
                        <a:buNone/>
                      </a:pPr>
                      <a:r>
                        <a:rPr lang="zh-TW" sz="1800">
                          <a:latin typeface="Arial"/>
                          <a:ea typeface="Arial"/>
                          <a:cs typeface="Arial"/>
                          <a:sym typeface="Arial"/>
                        </a:rPr>
                        <a:t>容量(MW)</a:t>
                      </a:r>
                      <a:endParaRPr sz="1800">
                        <a:latin typeface="Arial"/>
                        <a:ea typeface="Arial"/>
                        <a:cs typeface="Arial"/>
                        <a:sym typeface="Arial"/>
                      </a:endParaRPr>
                    </a:p>
                  </a:txBody>
                  <a:tcPr marT="0" marB="0" marR="5075" marL="5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43250">
                <a:tc rowSpan="10">
                  <a:txBody>
                    <a:bodyPr>
                      <a:noAutofit/>
                    </a:bodyPr>
                    <a:lstStyle/>
                    <a:p>
                      <a:pPr indent="0" lvl="0" marL="0" marR="0" rtl="0" algn="ctr">
                        <a:lnSpc>
                          <a:spcPct val="122222"/>
                        </a:lnSpc>
                        <a:spcBef>
                          <a:spcPts val="0"/>
                        </a:spcBef>
                        <a:spcAft>
                          <a:spcPts val="0"/>
                        </a:spcAft>
                        <a:buNone/>
                      </a:pPr>
                      <a:r>
                        <a:rPr b="1" lang="zh-TW" sz="1800">
                          <a:solidFill>
                            <a:srgbClr val="C00000"/>
                          </a:solidFill>
                          <a:latin typeface="Arial"/>
                          <a:ea typeface="Arial"/>
                          <a:cs typeface="Arial"/>
                          <a:sym typeface="Arial"/>
                        </a:rPr>
                        <a:t>1</a:t>
                      </a:r>
                      <a:endParaRPr b="1" sz="1800">
                        <a:solidFill>
                          <a:srgbClr val="C00000"/>
                        </a:solidFill>
                        <a:latin typeface="Arial"/>
                        <a:ea typeface="Arial"/>
                        <a:cs typeface="Arial"/>
                        <a:sym typeface="Arial"/>
                      </a:endParaRPr>
                    </a:p>
                  </a:txBody>
                  <a:tcPr marT="0" marB="0" marR="5075" marL="5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b="1" lang="zh-TW" sz="1800">
                          <a:solidFill>
                            <a:srgbClr val="C00000"/>
                          </a:solidFill>
                          <a:latin typeface="Arial"/>
                          <a:ea typeface="Arial"/>
                          <a:cs typeface="Arial"/>
                          <a:sym typeface="Arial"/>
                        </a:rPr>
                        <a:t>風力</a:t>
                      </a:r>
                      <a:endParaRPr b="1" sz="1800">
                        <a:solidFill>
                          <a:srgbClr val="C00000"/>
                        </a:solidFill>
                        <a:latin typeface="Arial"/>
                        <a:ea typeface="Arial"/>
                        <a:cs typeface="Arial"/>
                        <a:sym typeface="Arial"/>
                      </a:endParaRPr>
                    </a:p>
                  </a:txBody>
                  <a:tcPr marT="0" marB="0" marR="5075" marL="5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b="1" lang="zh-TW" sz="1800">
                          <a:solidFill>
                            <a:srgbClr val="C00000"/>
                          </a:solidFill>
                          <a:latin typeface="Arial"/>
                          <a:ea typeface="Arial"/>
                          <a:cs typeface="Arial"/>
                          <a:sym typeface="Arial"/>
                        </a:rPr>
                        <a:t>鹿威風力</a:t>
                      </a:r>
                      <a:endParaRPr b="1" sz="1800">
                        <a:solidFill>
                          <a:srgbClr val="C00000"/>
                        </a:solidFill>
                        <a:latin typeface="Arial"/>
                        <a:ea typeface="Arial"/>
                        <a:cs typeface="Arial"/>
                        <a:sym typeface="Arial"/>
                      </a:endParaRPr>
                    </a:p>
                  </a:txBody>
                  <a:tcPr marT="0" marB="0" marR="5075" marL="5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rowSpan="10">
                  <a:txBody>
                    <a:bodyPr>
                      <a:noAutofit/>
                    </a:bodyPr>
                    <a:lstStyle/>
                    <a:p>
                      <a:pPr indent="0" lvl="0" marL="0" marR="0" rtl="0" algn="ctr">
                        <a:lnSpc>
                          <a:spcPct val="122222"/>
                        </a:lnSpc>
                        <a:spcBef>
                          <a:spcPts val="0"/>
                        </a:spcBef>
                        <a:spcAft>
                          <a:spcPts val="0"/>
                        </a:spcAft>
                        <a:buNone/>
                      </a:pPr>
                      <a:r>
                        <a:rPr b="1" lang="zh-TW" sz="1800">
                          <a:solidFill>
                            <a:srgbClr val="C00000"/>
                          </a:solidFill>
                          <a:latin typeface="Arial"/>
                          <a:ea typeface="Arial"/>
                          <a:cs typeface="Arial"/>
                          <a:sym typeface="Arial"/>
                        </a:rPr>
                        <a:t>322.40</a:t>
                      </a:r>
                      <a:endParaRPr b="1" sz="1800">
                        <a:solidFill>
                          <a:srgbClr val="C00000"/>
                        </a:solidFill>
                        <a:latin typeface="Arial"/>
                        <a:ea typeface="Arial"/>
                        <a:cs typeface="Arial"/>
                        <a:sym typeface="Arial"/>
                      </a:endParaRPr>
                    </a:p>
                  </a:txBody>
                  <a:tcPr marT="0" marB="0" marR="5075" marL="5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43250">
                <a:tc vMerge="1"/>
                <a:tc>
                  <a:txBody>
                    <a:bodyPr>
                      <a:noAutofit/>
                    </a:bodyPr>
                    <a:lstStyle/>
                    <a:p>
                      <a:pPr indent="0" lvl="0" marL="0" marR="0" rtl="0" algn="ctr">
                        <a:lnSpc>
                          <a:spcPct val="122222"/>
                        </a:lnSpc>
                        <a:spcBef>
                          <a:spcPts val="0"/>
                        </a:spcBef>
                        <a:spcAft>
                          <a:spcPts val="0"/>
                        </a:spcAft>
                        <a:buNone/>
                      </a:pPr>
                      <a:r>
                        <a:rPr b="1" lang="zh-TW" sz="1800">
                          <a:solidFill>
                            <a:srgbClr val="C00000"/>
                          </a:solidFill>
                          <a:latin typeface="Arial"/>
                          <a:ea typeface="Arial"/>
                          <a:cs typeface="Arial"/>
                          <a:sym typeface="Arial"/>
                        </a:rPr>
                        <a:t>風力</a:t>
                      </a:r>
                      <a:endParaRPr b="1" sz="1800">
                        <a:solidFill>
                          <a:srgbClr val="C00000"/>
                        </a:solidFill>
                        <a:latin typeface="Arial"/>
                        <a:ea typeface="Arial"/>
                        <a:cs typeface="Arial"/>
                        <a:sym typeface="Arial"/>
                      </a:endParaRPr>
                    </a:p>
                  </a:txBody>
                  <a:tcPr marT="0" marB="0" marR="5075" marL="5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b="1" lang="zh-TW" sz="1800">
                          <a:solidFill>
                            <a:srgbClr val="C00000"/>
                          </a:solidFill>
                          <a:latin typeface="Arial"/>
                          <a:ea typeface="Arial"/>
                          <a:cs typeface="Arial"/>
                          <a:sym typeface="Arial"/>
                        </a:rPr>
                        <a:t>中威風力</a:t>
                      </a:r>
                      <a:endParaRPr b="1" sz="1800">
                        <a:solidFill>
                          <a:srgbClr val="C00000"/>
                        </a:solidFill>
                        <a:latin typeface="Arial"/>
                        <a:ea typeface="Arial"/>
                        <a:cs typeface="Arial"/>
                        <a:sym typeface="Arial"/>
                      </a:endParaRPr>
                    </a:p>
                  </a:txBody>
                  <a:tcPr marT="0" marB="0" marR="5075" marL="5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vMerge="1"/>
              </a:tr>
              <a:tr h="443250">
                <a:tc vMerge="1"/>
                <a:tc>
                  <a:txBody>
                    <a:bodyPr>
                      <a:noAutofit/>
                    </a:bodyPr>
                    <a:lstStyle/>
                    <a:p>
                      <a:pPr indent="0" lvl="0" marL="0" marR="0" rtl="0" algn="ctr">
                        <a:lnSpc>
                          <a:spcPct val="122222"/>
                        </a:lnSpc>
                        <a:spcBef>
                          <a:spcPts val="0"/>
                        </a:spcBef>
                        <a:spcAft>
                          <a:spcPts val="0"/>
                        </a:spcAft>
                        <a:buNone/>
                      </a:pPr>
                      <a:r>
                        <a:rPr b="1" lang="zh-TW" sz="1800">
                          <a:solidFill>
                            <a:srgbClr val="C00000"/>
                          </a:solidFill>
                          <a:latin typeface="Arial"/>
                          <a:ea typeface="Arial"/>
                          <a:cs typeface="Arial"/>
                          <a:sym typeface="Arial"/>
                        </a:rPr>
                        <a:t>風力</a:t>
                      </a:r>
                      <a:endParaRPr b="1" sz="1800">
                        <a:solidFill>
                          <a:srgbClr val="C00000"/>
                        </a:solidFill>
                        <a:latin typeface="Arial"/>
                        <a:ea typeface="Arial"/>
                        <a:cs typeface="Arial"/>
                        <a:sym typeface="Arial"/>
                      </a:endParaRPr>
                    </a:p>
                  </a:txBody>
                  <a:tcPr marT="0" marB="0" marR="5075" marL="5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b="1" lang="zh-TW" sz="1800">
                          <a:solidFill>
                            <a:srgbClr val="C00000"/>
                          </a:solidFill>
                          <a:latin typeface="Arial"/>
                          <a:ea typeface="Arial"/>
                          <a:cs typeface="Arial"/>
                          <a:sym typeface="Arial"/>
                        </a:rPr>
                        <a:t>龍威風力</a:t>
                      </a:r>
                      <a:endParaRPr b="1" sz="1800">
                        <a:solidFill>
                          <a:srgbClr val="C00000"/>
                        </a:solidFill>
                        <a:latin typeface="Arial"/>
                        <a:ea typeface="Arial"/>
                        <a:cs typeface="Arial"/>
                        <a:sym typeface="Arial"/>
                      </a:endParaRPr>
                    </a:p>
                  </a:txBody>
                  <a:tcPr marT="0" marB="0" marR="5075" marL="5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vMerge="1"/>
              </a:tr>
              <a:tr h="443250">
                <a:tc vMerge="1"/>
                <a:tc>
                  <a:txBody>
                    <a:bodyPr>
                      <a:noAutofit/>
                    </a:bodyPr>
                    <a:lstStyle/>
                    <a:p>
                      <a:pPr indent="0" lvl="0" marL="0" marR="0" rtl="0" algn="ctr">
                        <a:lnSpc>
                          <a:spcPct val="122222"/>
                        </a:lnSpc>
                        <a:spcBef>
                          <a:spcPts val="0"/>
                        </a:spcBef>
                        <a:spcAft>
                          <a:spcPts val="0"/>
                        </a:spcAft>
                        <a:buNone/>
                      </a:pPr>
                      <a:r>
                        <a:rPr b="1" lang="zh-TW" sz="1800">
                          <a:solidFill>
                            <a:srgbClr val="C00000"/>
                          </a:solidFill>
                          <a:latin typeface="Arial"/>
                          <a:ea typeface="Arial"/>
                          <a:cs typeface="Arial"/>
                          <a:sym typeface="Arial"/>
                        </a:rPr>
                        <a:t>風力</a:t>
                      </a:r>
                      <a:endParaRPr b="1" sz="1800">
                        <a:solidFill>
                          <a:srgbClr val="C00000"/>
                        </a:solidFill>
                        <a:latin typeface="Arial"/>
                        <a:ea typeface="Arial"/>
                        <a:cs typeface="Arial"/>
                        <a:sym typeface="Arial"/>
                      </a:endParaRPr>
                    </a:p>
                  </a:txBody>
                  <a:tcPr marT="0" marB="0" marR="5075" marL="5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b="1" lang="zh-TW" sz="1800">
                          <a:solidFill>
                            <a:srgbClr val="C00000"/>
                          </a:solidFill>
                          <a:latin typeface="Arial"/>
                          <a:ea typeface="Arial"/>
                          <a:cs typeface="Arial"/>
                          <a:sym typeface="Arial"/>
                        </a:rPr>
                        <a:t>觀威風力</a:t>
                      </a:r>
                      <a:endParaRPr b="1" sz="1800">
                        <a:solidFill>
                          <a:srgbClr val="C00000"/>
                        </a:solidFill>
                        <a:latin typeface="Arial"/>
                        <a:ea typeface="Arial"/>
                        <a:cs typeface="Arial"/>
                        <a:sym typeface="Arial"/>
                      </a:endParaRPr>
                    </a:p>
                  </a:txBody>
                  <a:tcPr marT="0" marB="0" marR="5075" marL="5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vMerge="1"/>
              </a:tr>
              <a:tr h="443250">
                <a:tc vMerge="1"/>
                <a:tc>
                  <a:txBody>
                    <a:bodyPr>
                      <a:noAutofit/>
                    </a:bodyPr>
                    <a:lstStyle/>
                    <a:p>
                      <a:pPr indent="0" lvl="0" marL="0" marR="0" rtl="0" algn="ctr">
                        <a:lnSpc>
                          <a:spcPct val="122222"/>
                        </a:lnSpc>
                        <a:spcBef>
                          <a:spcPts val="0"/>
                        </a:spcBef>
                        <a:spcAft>
                          <a:spcPts val="0"/>
                        </a:spcAft>
                        <a:buNone/>
                      </a:pPr>
                      <a:r>
                        <a:rPr b="1" lang="zh-TW" sz="1800">
                          <a:solidFill>
                            <a:srgbClr val="C00000"/>
                          </a:solidFill>
                          <a:latin typeface="Arial"/>
                          <a:ea typeface="Arial"/>
                          <a:cs typeface="Arial"/>
                          <a:sym typeface="Arial"/>
                        </a:rPr>
                        <a:t>風力</a:t>
                      </a:r>
                      <a:endParaRPr b="1" sz="1800">
                        <a:solidFill>
                          <a:srgbClr val="C00000"/>
                        </a:solidFill>
                        <a:latin typeface="Arial"/>
                        <a:ea typeface="Arial"/>
                        <a:cs typeface="Arial"/>
                        <a:sym typeface="Arial"/>
                      </a:endParaRPr>
                    </a:p>
                  </a:txBody>
                  <a:tcPr marT="0" marB="0" marR="5075" marL="5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b="1" lang="zh-TW" sz="1800">
                          <a:solidFill>
                            <a:srgbClr val="C00000"/>
                          </a:solidFill>
                          <a:latin typeface="Arial"/>
                          <a:ea typeface="Arial"/>
                          <a:cs typeface="Arial"/>
                          <a:sym typeface="Arial"/>
                        </a:rPr>
                        <a:t>通威風力</a:t>
                      </a:r>
                      <a:endParaRPr b="1" sz="1800">
                        <a:solidFill>
                          <a:srgbClr val="C00000"/>
                        </a:solidFill>
                        <a:latin typeface="Arial"/>
                        <a:ea typeface="Arial"/>
                        <a:cs typeface="Arial"/>
                        <a:sym typeface="Arial"/>
                      </a:endParaRPr>
                    </a:p>
                  </a:txBody>
                  <a:tcPr marT="0" marB="0" marR="5075" marL="5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vMerge="1"/>
              </a:tr>
              <a:tr h="443250">
                <a:tc vMerge="1"/>
                <a:tc>
                  <a:txBody>
                    <a:bodyPr>
                      <a:noAutofit/>
                    </a:bodyPr>
                    <a:lstStyle/>
                    <a:p>
                      <a:pPr indent="0" lvl="0" marL="0" marR="0" rtl="0" algn="ctr">
                        <a:lnSpc>
                          <a:spcPct val="122222"/>
                        </a:lnSpc>
                        <a:spcBef>
                          <a:spcPts val="0"/>
                        </a:spcBef>
                        <a:spcAft>
                          <a:spcPts val="0"/>
                        </a:spcAft>
                        <a:buNone/>
                      </a:pPr>
                      <a:r>
                        <a:rPr b="1" lang="zh-TW" sz="1800">
                          <a:solidFill>
                            <a:srgbClr val="C00000"/>
                          </a:solidFill>
                          <a:latin typeface="Arial"/>
                          <a:ea typeface="Arial"/>
                          <a:cs typeface="Arial"/>
                          <a:sym typeface="Arial"/>
                        </a:rPr>
                        <a:t>風力</a:t>
                      </a:r>
                      <a:endParaRPr b="1" sz="1800">
                        <a:solidFill>
                          <a:srgbClr val="C00000"/>
                        </a:solidFill>
                        <a:latin typeface="Arial"/>
                        <a:ea typeface="Arial"/>
                        <a:cs typeface="Arial"/>
                        <a:sym typeface="Arial"/>
                      </a:endParaRPr>
                    </a:p>
                  </a:txBody>
                  <a:tcPr marT="0" marB="0" marR="5075" marL="5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b="1" lang="zh-TW" sz="1800">
                          <a:solidFill>
                            <a:srgbClr val="C00000"/>
                          </a:solidFill>
                          <a:latin typeface="Arial"/>
                          <a:ea typeface="Arial"/>
                          <a:cs typeface="Arial"/>
                          <a:sym typeface="Arial"/>
                        </a:rPr>
                        <a:t>豐威風力</a:t>
                      </a:r>
                      <a:endParaRPr b="1" sz="1800">
                        <a:solidFill>
                          <a:srgbClr val="C00000"/>
                        </a:solidFill>
                        <a:latin typeface="Arial"/>
                        <a:ea typeface="Arial"/>
                        <a:cs typeface="Arial"/>
                        <a:sym typeface="Arial"/>
                      </a:endParaRPr>
                    </a:p>
                  </a:txBody>
                  <a:tcPr marT="0" marB="0" marR="5075" marL="5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vMerge="1"/>
              </a:tr>
              <a:tr h="443250">
                <a:tc vMerge="1"/>
                <a:tc>
                  <a:txBody>
                    <a:bodyPr>
                      <a:noAutofit/>
                    </a:bodyPr>
                    <a:lstStyle/>
                    <a:p>
                      <a:pPr indent="0" lvl="0" marL="0" marR="0" rtl="0" algn="ctr">
                        <a:lnSpc>
                          <a:spcPct val="122222"/>
                        </a:lnSpc>
                        <a:spcBef>
                          <a:spcPts val="0"/>
                        </a:spcBef>
                        <a:spcAft>
                          <a:spcPts val="0"/>
                        </a:spcAft>
                        <a:buNone/>
                      </a:pPr>
                      <a:r>
                        <a:rPr b="1" lang="zh-TW" sz="1800">
                          <a:solidFill>
                            <a:srgbClr val="C00000"/>
                          </a:solidFill>
                          <a:latin typeface="Arial"/>
                          <a:ea typeface="Arial"/>
                          <a:cs typeface="Arial"/>
                          <a:sym typeface="Arial"/>
                        </a:rPr>
                        <a:t>風力</a:t>
                      </a:r>
                      <a:endParaRPr b="1" sz="1800">
                        <a:solidFill>
                          <a:srgbClr val="C00000"/>
                        </a:solidFill>
                        <a:latin typeface="Arial"/>
                        <a:ea typeface="Arial"/>
                        <a:cs typeface="Arial"/>
                        <a:sym typeface="Arial"/>
                      </a:endParaRPr>
                    </a:p>
                  </a:txBody>
                  <a:tcPr marT="0" marB="0" marR="5075" marL="5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b="1" lang="zh-TW" sz="1800">
                          <a:solidFill>
                            <a:srgbClr val="C00000"/>
                          </a:solidFill>
                          <a:latin typeface="Arial"/>
                          <a:ea typeface="Arial"/>
                          <a:cs typeface="Arial"/>
                          <a:sym typeface="Arial"/>
                        </a:rPr>
                        <a:t>桃威風力</a:t>
                      </a:r>
                      <a:endParaRPr b="1" sz="1800">
                        <a:solidFill>
                          <a:srgbClr val="C00000"/>
                        </a:solidFill>
                        <a:latin typeface="Arial"/>
                        <a:ea typeface="Arial"/>
                        <a:cs typeface="Arial"/>
                        <a:sym typeface="Arial"/>
                      </a:endParaRPr>
                    </a:p>
                  </a:txBody>
                  <a:tcPr marT="0" marB="0" marR="5075" marL="5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vMerge="1"/>
              </a:tr>
              <a:tr h="443250">
                <a:tc vMerge="1"/>
                <a:tc>
                  <a:txBody>
                    <a:bodyPr>
                      <a:noAutofit/>
                    </a:bodyPr>
                    <a:lstStyle/>
                    <a:p>
                      <a:pPr indent="0" lvl="0" marL="0" marR="0" rtl="0" algn="ctr">
                        <a:lnSpc>
                          <a:spcPct val="122222"/>
                        </a:lnSpc>
                        <a:spcBef>
                          <a:spcPts val="0"/>
                        </a:spcBef>
                        <a:spcAft>
                          <a:spcPts val="0"/>
                        </a:spcAft>
                        <a:buNone/>
                      </a:pPr>
                      <a:r>
                        <a:rPr b="1" lang="zh-TW" sz="1800">
                          <a:solidFill>
                            <a:srgbClr val="C00000"/>
                          </a:solidFill>
                          <a:latin typeface="Arial"/>
                          <a:ea typeface="Arial"/>
                          <a:cs typeface="Arial"/>
                          <a:sym typeface="Arial"/>
                        </a:rPr>
                        <a:t>風力</a:t>
                      </a:r>
                      <a:endParaRPr b="1" sz="1800">
                        <a:solidFill>
                          <a:srgbClr val="C00000"/>
                        </a:solidFill>
                        <a:latin typeface="Arial"/>
                        <a:ea typeface="Arial"/>
                        <a:cs typeface="Arial"/>
                        <a:sym typeface="Arial"/>
                      </a:endParaRPr>
                    </a:p>
                  </a:txBody>
                  <a:tcPr marT="0" marB="0" marR="5075" marL="5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b="1" lang="zh-TW" sz="1800">
                          <a:solidFill>
                            <a:srgbClr val="C00000"/>
                          </a:solidFill>
                          <a:latin typeface="Arial"/>
                          <a:ea typeface="Arial"/>
                          <a:cs typeface="Arial"/>
                          <a:sym typeface="Arial"/>
                        </a:rPr>
                        <a:t>崎威風力</a:t>
                      </a:r>
                      <a:endParaRPr b="1" sz="1800">
                        <a:solidFill>
                          <a:srgbClr val="C00000"/>
                        </a:solidFill>
                        <a:latin typeface="Arial"/>
                        <a:ea typeface="Arial"/>
                        <a:cs typeface="Arial"/>
                        <a:sym typeface="Arial"/>
                      </a:endParaRPr>
                    </a:p>
                  </a:txBody>
                  <a:tcPr marT="0" marB="0" marR="5075" marL="5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vMerge="1"/>
              </a:tr>
              <a:tr h="443250">
                <a:tc vMerge="1"/>
                <a:tc>
                  <a:txBody>
                    <a:bodyPr>
                      <a:noAutofit/>
                    </a:bodyPr>
                    <a:lstStyle/>
                    <a:p>
                      <a:pPr indent="0" lvl="0" marL="0" marR="0" rtl="0" algn="ctr">
                        <a:lnSpc>
                          <a:spcPct val="122222"/>
                        </a:lnSpc>
                        <a:spcBef>
                          <a:spcPts val="0"/>
                        </a:spcBef>
                        <a:spcAft>
                          <a:spcPts val="0"/>
                        </a:spcAft>
                        <a:buNone/>
                      </a:pPr>
                      <a:r>
                        <a:rPr b="1" lang="zh-TW" sz="1800">
                          <a:solidFill>
                            <a:srgbClr val="C00000"/>
                          </a:solidFill>
                          <a:latin typeface="Arial"/>
                          <a:ea typeface="Arial"/>
                          <a:cs typeface="Arial"/>
                          <a:sym typeface="Arial"/>
                        </a:rPr>
                        <a:t>風力</a:t>
                      </a:r>
                      <a:endParaRPr b="1" sz="1800">
                        <a:solidFill>
                          <a:srgbClr val="C00000"/>
                        </a:solidFill>
                        <a:latin typeface="Arial"/>
                        <a:ea typeface="Arial"/>
                        <a:cs typeface="Arial"/>
                        <a:sym typeface="Arial"/>
                      </a:endParaRPr>
                    </a:p>
                  </a:txBody>
                  <a:tcPr marT="0" marB="0" marR="5075" marL="5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b="1" lang="zh-TW" sz="1800">
                          <a:solidFill>
                            <a:srgbClr val="C00000"/>
                          </a:solidFill>
                          <a:latin typeface="Arial"/>
                          <a:ea typeface="Arial"/>
                          <a:cs typeface="Arial"/>
                          <a:sym typeface="Arial"/>
                        </a:rPr>
                        <a:t>安威風力</a:t>
                      </a:r>
                      <a:endParaRPr b="1" sz="1800">
                        <a:solidFill>
                          <a:srgbClr val="C00000"/>
                        </a:solidFill>
                        <a:latin typeface="Arial"/>
                        <a:ea typeface="Arial"/>
                        <a:cs typeface="Arial"/>
                        <a:sym typeface="Arial"/>
                      </a:endParaRPr>
                    </a:p>
                  </a:txBody>
                  <a:tcPr marT="0" marB="0" marR="5075" marL="5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vMerge="1"/>
              </a:tr>
              <a:tr h="443250">
                <a:tc vMerge="1"/>
                <a:tc>
                  <a:txBody>
                    <a:bodyPr>
                      <a:noAutofit/>
                    </a:bodyPr>
                    <a:lstStyle/>
                    <a:p>
                      <a:pPr indent="0" lvl="0" marL="0" marR="0" rtl="0" algn="ctr">
                        <a:lnSpc>
                          <a:spcPct val="122222"/>
                        </a:lnSpc>
                        <a:spcBef>
                          <a:spcPts val="0"/>
                        </a:spcBef>
                        <a:spcAft>
                          <a:spcPts val="0"/>
                        </a:spcAft>
                        <a:buNone/>
                      </a:pPr>
                      <a:r>
                        <a:rPr b="1" lang="zh-TW" sz="1800">
                          <a:solidFill>
                            <a:srgbClr val="C00000"/>
                          </a:solidFill>
                          <a:latin typeface="Arial"/>
                          <a:ea typeface="Arial"/>
                          <a:cs typeface="Arial"/>
                          <a:sym typeface="Arial"/>
                        </a:rPr>
                        <a:t>風力</a:t>
                      </a:r>
                      <a:endParaRPr b="1" sz="1800">
                        <a:solidFill>
                          <a:srgbClr val="C00000"/>
                        </a:solidFill>
                        <a:latin typeface="Arial"/>
                        <a:ea typeface="Arial"/>
                        <a:cs typeface="Arial"/>
                        <a:sym typeface="Arial"/>
                      </a:endParaRPr>
                    </a:p>
                  </a:txBody>
                  <a:tcPr marT="0" marB="0" marR="5075" marL="5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b="1" lang="zh-TW" sz="1800">
                          <a:solidFill>
                            <a:srgbClr val="C00000"/>
                          </a:solidFill>
                          <a:latin typeface="Arial"/>
                          <a:ea typeface="Arial"/>
                          <a:cs typeface="Arial"/>
                          <a:sym typeface="Arial"/>
                        </a:rPr>
                        <a:t>清風風力</a:t>
                      </a:r>
                      <a:endParaRPr b="1" sz="1800">
                        <a:solidFill>
                          <a:srgbClr val="C00000"/>
                        </a:solidFill>
                        <a:latin typeface="Arial"/>
                        <a:ea typeface="Arial"/>
                        <a:cs typeface="Arial"/>
                        <a:sym typeface="Arial"/>
                      </a:endParaRPr>
                    </a:p>
                  </a:txBody>
                  <a:tcPr marT="0" marB="0" marR="5075" marL="5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vMerge="1"/>
              </a:tr>
            </a:tbl>
          </a:graphicData>
        </a:graphic>
      </p:graphicFrame>
      <p:graphicFrame>
        <p:nvGraphicFramePr>
          <p:cNvPr id="547" name="Google Shape;547;p53"/>
          <p:cNvGraphicFramePr/>
          <p:nvPr/>
        </p:nvGraphicFramePr>
        <p:xfrm>
          <a:off x="3948867" y="1427211"/>
          <a:ext cx="3000000" cy="3000000"/>
        </p:xfrm>
        <a:graphic>
          <a:graphicData uri="http://schemas.openxmlformats.org/drawingml/2006/table">
            <a:tbl>
              <a:tblPr bandRow="1" firstCol="1" firstRow="1">
                <a:noFill/>
                <a:tableStyleId>{0A2126F8-C045-4C17-9993-C562F8AA9F0F}</a:tableStyleId>
              </a:tblPr>
              <a:tblGrid>
                <a:gridCol w="676875"/>
                <a:gridCol w="1286050"/>
                <a:gridCol w="1692175"/>
                <a:gridCol w="1313450"/>
              </a:tblGrid>
              <a:tr h="728425">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個數</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能源別</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公司</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關係企業</a:t>
                      </a:r>
                      <a:endParaRPr sz="1800">
                        <a:latin typeface="Arial"/>
                        <a:ea typeface="Arial"/>
                        <a:cs typeface="Arial"/>
                        <a:sym typeface="Arial"/>
                      </a:endParaRPr>
                    </a:p>
                    <a:p>
                      <a:pPr indent="0" lvl="0" marL="0" marR="0" rtl="0" algn="ctr">
                        <a:lnSpc>
                          <a:spcPct val="122222"/>
                        </a:lnSpc>
                        <a:spcBef>
                          <a:spcPts val="0"/>
                        </a:spcBef>
                        <a:spcAft>
                          <a:spcPts val="0"/>
                        </a:spcAft>
                        <a:buNone/>
                      </a:pPr>
                      <a:r>
                        <a:rPr lang="zh-TW" sz="1800">
                          <a:latin typeface="Arial"/>
                          <a:ea typeface="Arial"/>
                          <a:cs typeface="Arial"/>
                          <a:sym typeface="Arial"/>
                        </a:rPr>
                        <a:t>容量(MW)</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71350">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2</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風力</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苗栗風力</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49.80</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71350">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3</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太陽光電</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大聚電業</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23.92</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71350">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4</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水力</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嘉南實業</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20.27</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71350">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5</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水力</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名間電力</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16.70</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71350">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6</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太陽光電</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森勁電力</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16.37</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71350">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7</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風力</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東鋼風力發電</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8.92</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71350">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8</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太陽光電</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昱鼎電業</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6.80</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71350">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9</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水力</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聚電企業</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1.98</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71350">
                <a:tc rowSpan="2">
                  <a:txBody>
                    <a:bodyPr>
                      <a:noAutofit/>
                    </a:bodyPr>
                    <a:lstStyle/>
                    <a:p>
                      <a:pPr indent="0" lvl="0" marL="0" marR="0" rtl="0" algn="ctr">
                        <a:lnSpc>
                          <a:spcPct val="122222"/>
                        </a:lnSpc>
                        <a:spcBef>
                          <a:spcPts val="0"/>
                        </a:spcBef>
                        <a:spcAft>
                          <a:spcPts val="0"/>
                        </a:spcAft>
                        <a:buNone/>
                      </a:pPr>
                      <a:r>
                        <a:rPr b="1" lang="zh-TW" sz="1800">
                          <a:solidFill>
                            <a:srgbClr val="C00000"/>
                          </a:solidFill>
                          <a:latin typeface="Arial"/>
                          <a:ea typeface="Arial"/>
                          <a:cs typeface="Arial"/>
                          <a:sym typeface="Arial"/>
                        </a:rPr>
                        <a:t>10</a:t>
                      </a:r>
                      <a:endParaRPr b="1" sz="1800">
                        <a:solidFill>
                          <a:srgbClr val="C00000"/>
                        </a:solidFill>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rowSpan="2">
                  <a:txBody>
                    <a:bodyPr>
                      <a:noAutofit/>
                    </a:bodyPr>
                    <a:lstStyle/>
                    <a:p>
                      <a:pPr indent="0" lvl="0" marL="0" marR="0" rtl="0" algn="ctr">
                        <a:lnSpc>
                          <a:spcPct val="122222"/>
                        </a:lnSpc>
                        <a:spcBef>
                          <a:spcPts val="0"/>
                        </a:spcBef>
                        <a:spcAft>
                          <a:spcPts val="0"/>
                        </a:spcAft>
                        <a:buNone/>
                      </a:pPr>
                      <a:r>
                        <a:rPr b="1" lang="zh-TW" sz="1800">
                          <a:solidFill>
                            <a:srgbClr val="C00000"/>
                          </a:solidFill>
                          <a:latin typeface="Arial"/>
                          <a:ea typeface="Arial"/>
                          <a:cs typeface="Arial"/>
                          <a:sym typeface="Arial"/>
                        </a:rPr>
                        <a:t>太陽光電</a:t>
                      </a:r>
                      <a:endParaRPr b="1" sz="1800">
                        <a:solidFill>
                          <a:srgbClr val="C00000"/>
                        </a:solidFill>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b="1" lang="zh-TW" sz="1800">
                          <a:solidFill>
                            <a:srgbClr val="C00000"/>
                          </a:solidFill>
                          <a:latin typeface="Arial"/>
                          <a:ea typeface="Arial"/>
                          <a:cs typeface="Arial"/>
                          <a:sym typeface="Arial"/>
                        </a:rPr>
                        <a:t>廣進矽能電力</a:t>
                      </a:r>
                      <a:endParaRPr b="1" sz="1800">
                        <a:solidFill>
                          <a:srgbClr val="C00000"/>
                        </a:solidFill>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rowSpan="2">
                  <a:txBody>
                    <a:bodyPr>
                      <a:noAutofit/>
                    </a:bodyPr>
                    <a:lstStyle/>
                    <a:p>
                      <a:pPr indent="0" lvl="0" marL="0" marR="0" rtl="0" algn="ctr">
                        <a:lnSpc>
                          <a:spcPct val="122222"/>
                        </a:lnSpc>
                        <a:spcBef>
                          <a:spcPts val="0"/>
                        </a:spcBef>
                        <a:spcAft>
                          <a:spcPts val="0"/>
                        </a:spcAft>
                        <a:buNone/>
                      </a:pPr>
                      <a:r>
                        <a:rPr b="1" lang="zh-TW" sz="1800">
                          <a:solidFill>
                            <a:srgbClr val="C00000"/>
                          </a:solidFill>
                          <a:latin typeface="Arial"/>
                          <a:ea typeface="Arial"/>
                          <a:cs typeface="Arial"/>
                          <a:sym typeface="Arial"/>
                        </a:rPr>
                        <a:t>1.07</a:t>
                      </a:r>
                      <a:endParaRPr b="1" sz="1800">
                        <a:solidFill>
                          <a:srgbClr val="C00000"/>
                        </a:solidFill>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71350">
                <a:tc vMerge="1"/>
                <a:tc vMerge="1"/>
                <a:tc>
                  <a:txBody>
                    <a:bodyPr>
                      <a:noAutofit/>
                    </a:bodyPr>
                    <a:lstStyle/>
                    <a:p>
                      <a:pPr indent="0" lvl="0" marL="0" marR="0" rtl="0" algn="ctr">
                        <a:lnSpc>
                          <a:spcPct val="122222"/>
                        </a:lnSpc>
                        <a:spcBef>
                          <a:spcPts val="0"/>
                        </a:spcBef>
                        <a:spcAft>
                          <a:spcPts val="0"/>
                        </a:spcAft>
                        <a:buNone/>
                      </a:pPr>
                      <a:r>
                        <a:rPr b="1" lang="zh-TW" sz="1800">
                          <a:solidFill>
                            <a:srgbClr val="C00000"/>
                          </a:solidFill>
                          <a:latin typeface="Arial"/>
                          <a:ea typeface="Arial"/>
                          <a:cs typeface="Arial"/>
                          <a:sym typeface="Arial"/>
                        </a:rPr>
                        <a:t>冠威電力</a:t>
                      </a:r>
                      <a:endParaRPr b="1" sz="1800">
                        <a:solidFill>
                          <a:srgbClr val="C00000"/>
                        </a:solidFill>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vMerge="1"/>
              </a:tr>
              <a:tr h="371350">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11</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太陽光電</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摩特電力</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0.85</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71350">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12</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太陽光電</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新天然電力</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noAutofit/>
                    </a:bodyPr>
                    <a:lstStyle/>
                    <a:p>
                      <a:pPr indent="0" lvl="0" marL="0" marR="0" rtl="0" algn="ctr">
                        <a:lnSpc>
                          <a:spcPct val="122222"/>
                        </a:lnSpc>
                        <a:spcBef>
                          <a:spcPts val="0"/>
                        </a:spcBef>
                        <a:spcAft>
                          <a:spcPts val="0"/>
                        </a:spcAft>
                        <a:buNone/>
                      </a:pPr>
                      <a:r>
                        <a:rPr lang="zh-TW" sz="1800">
                          <a:latin typeface="Arial"/>
                          <a:ea typeface="Arial"/>
                          <a:cs typeface="Arial"/>
                          <a:sym typeface="Arial"/>
                        </a:rPr>
                        <a:t>0.82</a:t>
                      </a:r>
                      <a:endParaRPr sz="1800">
                        <a:latin typeface="Arial"/>
                        <a:ea typeface="Arial"/>
                        <a:cs typeface="Arial"/>
                        <a:sym typeface="Arial"/>
                      </a:endParaRPr>
                    </a:p>
                  </a:txBody>
                  <a:tcPr marT="0" marB="0" marR="17775" marL="177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548" name="Google Shape;548;p53"/>
          <p:cNvSpPr/>
          <p:nvPr/>
        </p:nvSpPr>
        <p:spPr>
          <a:xfrm>
            <a:off x="107504" y="632010"/>
            <a:ext cx="8935239" cy="707886"/>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285750" lvl="1" marL="377825" marR="0" rtl="0" algn="l">
              <a:spcBef>
                <a:spcPts val="0"/>
              </a:spcBef>
              <a:spcAft>
                <a:spcPts val="0"/>
              </a:spcAft>
              <a:buClr>
                <a:srgbClr val="000000"/>
              </a:buClr>
              <a:buSzPts val="2000"/>
              <a:buFont typeface="Noto Sans Symbols"/>
              <a:buChar char="■"/>
            </a:pPr>
            <a:r>
              <a:rPr b="0" i="0" lang="zh-TW" sz="2000" u="none" cap="none" strike="noStrike">
                <a:solidFill>
                  <a:srgbClr val="000000"/>
                </a:solidFill>
                <a:latin typeface="Arial"/>
                <a:ea typeface="Arial"/>
                <a:cs typeface="Arial"/>
                <a:sym typeface="Arial"/>
              </a:rPr>
              <a:t>關係企業認定再生能源發電業家數由</a:t>
            </a:r>
            <a:r>
              <a:rPr b="1" i="0" lang="zh-TW" sz="2000" u="sng" cap="none" strike="noStrike">
                <a:solidFill>
                  <a:srgbClr val="000000"/>
                </a:solidFill>
                <a:latin typeface="Arial"/>
                <a:ea typeface="Arial"/>
                <a:cs typeface="Arial"/>
                <a:sym typeface="Arial"/>
              </a:rPr>
              <a:t>22家縮減為12家</a:t>
            </a:r>
            <a:r>
              <a:rPr b="0" i="0" lang="zh-TW" sz="2000" u="none" cap="none" strike="noStrike">
                <a:solidFill>
                  <a:srgbClr val="000000"/>
                </a:solidFill>
                <a:latin typeface="Arial"/>
                <a:ea typeface="Arial"/>
                <a:cs typeface="Arial"/>
                <a:sym typeface="Arial"/>
              </a:rPr>
              <a:t>，太陽光電共6家，水力維持3家，風力發電由12家縮減為3家。</a:t>
            </a:r>
            <a:endParaRPr/>
          </a:p>
        </p:txBody>
      </p:sp>
      <p:sp>
        <p:nvSpPr>
          <p:cNvPr id="549" name="Google Shape;549;p53"/>
          <p:cNvSpPr/>
          <p:nvPr/>
        </p:nvSpPr>
        <p:spPr>
          <a:xfrm>
            <a:off x="0" y="65165"/>
            <a:ext cx="7704856"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zh-TW" sz="2400">
                <a:solidFill>
                  <a:srgbClr val="000000"/>
                </a:solidFill>
                <a:latin typeface="Arial"/>
                <a:ea typeface="Arial"/>
                <a:cs typeface="Arial"/>
                <a:sym typeface="Arial"/>
              </a:rPr>
              <a:t>B.關係企業容量認定</a:t>
            </a:r>
            <a:endParaRPr b="1" sz="2400">
              <a:solidFill>
                <a:srgbClr val="000000"/>
              </a:solidFill>
              <a:latin typeface="Arial"/>
              <a:ea typeface="Arial"/>
              <a:cs typeface="Arial"/>
              <a:sym typeface="Arial"/>
            </a:endParaRPr>
          </a:p>
        </p:txBody>
      </p:sp>
      <p:sp>
        <p:nvSpPr>
          <p:cNvPr id="550" name="Google Shape;550;p53"/>
          <p:cNvSpPr txBox="1"/>
          <p:nvPr/>
        </p:nvSpPr>
        <p:spPr>
          <a:xfrm>
            <a:off x="66501" y="6611779"/>
            <a:ext cx="1595309"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1000">
                <a:solidFill>
                  <a:srgbClr val="000000"/>
                </a:solidFill>
                <a:latin typeface="Trebuchet MS"/>
                <a:ea typeface="Trebuchet MS"/>
                <a:cs typeface="Trebuchet MS"/>
                <a:sym typeface="Trebuchet MS"/>
              </a:rPr>
              <a:t>資料來源：經濟部能源局</a:t>
            </a:r>
            <a:endParaRPr sz="1000">
              <a:solidFill>
                <a:schemeClr val="dk1"/>
              </a:solidFill>
              <a:latin typeface="Trebuchet MS"/>
              <a:ea typeface="Trebuchet MS"/>
              <a:cs typeface="Trebuchet MS"/>
              <a:sym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18"/>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36" name="Google Shape;136;p18"/>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37" name="Google Shape;137;p18"/>
          <p:cNvSpPr txBox="1"/>
          <p:nvPr>
            <p:ph idx="12" type="sldNum"/>
          </p:nvPr>
        </p:nvSpPr>
        <p:spPr>
          <a:xfrm>
            <a:off x="8740346" y="6614984"/>
            <a:ext cx="403654" cy="243016"/>
          </a:xfrm>
          <a:prstGeom prst="rect">
            <a:avLst/>
          </a:prstGeom>
          <a:noFill/>
          <a:ln>
            <a:noFill/>
          </a:ln>
        </p:spPr>
        <p:txBody>
          <a:bodyPr anchorCtr="0" anchor="ctr" bIns="0" lIns="0" spcFirstLastPara="1" rIns="0" wrap="square" tIns="0">
            <a:noAutofit/>
          </a:bodyPr>
          <a:lstStyle/>
          <a:p>
            <a:pPr indent="0" lvl="0" marL="86270" rtl="0" algn="ctr">
              <a:spcBef>
                <a:spcPts val="0"/>
              </a:spcBef>
              <a:spcAft>
                <a:spcPts val="0"/>
              </a:spcAft>
              <a:buNone/>
            </a:pPr>
            <a:fld id="{00000000-1234-1234-1234-123412341234}" type="slidenum">
              <a:rPr lang="zh-TW"/>
              <a:t>‹#›</a:t>
            </a:fld>
            <a:endParaRPr/>
          </a:p>
        </p:txBody>
      </p:sp>
      <p:sp>
        <p:nvSpPr>
          <p:cNvPr id="138" name="Google Shape;138;p18"/>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73888" lvl="0" marL="320040" rtl="0" algn="l">
              <a:spcBef>
                <a:spcPts val="0"/>
              </a:spcBef>
              <a:spcAft>
                <a:spcPts val="0"/>
              </a:spcAft>
              <a:buSzPts val="5888"/>
              <a:buChar char="*"/>
            </a:pPr>
            <a:r>
              <a:rPr lang="zh-TW">
                <a:latin typeface="Trebuchet MS"/>
                <a:ea typeface="Trebuchet MS"/>
                <a:cs typeface="Trebuchet MS"/>
                <a:sym typeface="Trebuchet MS"/>
              </a:rPr>
              <a:t>Green Economic </a:t>
            </a:r>
            <a:r>
              <a:rPr lang="zh-TW" sz="3600">
                <a:latin typeface="Trebuchet MS"/>
                <a:ea typeface="Trebuchet MS"/>
                <a:cs typeface="Trebuchet MS"/>
                <a:sym typeface="Trebuchet MS"/>
              </a:rPr>
              <a:t>(1/2)</a:t>
            </a:r>
            <a:endParaRPr sz="3600">
              <a:latin typeface="Trebuchet MS"/>
              <a:ea typeface="Trebuchet MS"/>
              <a:cs typeface="Trebuchet MS"/>
              <a:sym typeface="Trebuchet MS"/>
            </a:endParaRPr>
          </a:p>
        </p:txBody>
      </p:sp>
      <p:sp>
        <p:nvSpPr>
          <p:cNvPr id="139" name="Google Shape;139;p18"/>
          <p:cNvSpPr txBox="1"/>
          <p:nvPr>
            <p:ph idx="1" type="body"/>
          </p:nvPr>
        </p:nvSpPr>
        <p:spPr>
          <a:xfrm>
            <a:off x="123565" y="973516"/>
            <a:ext cx="8546610" cy="5211153"/>
          </a:xfrm>
          <a:prstGeom prst="rect">
            <a:avLst/>
          </a:prstGeom>
          <a:noFill/>
          <a:ln>
            <a:noFill/>
          </a:ln>
        </p:spPr>
        <p:txBody>
          <a:bodyPr anchorCtr="0" anchor="t" bIns="45700" lIns="91425" spcFirstLastPara="1" rIns="91425" wrap="square" tIns="45700">
            <a:noAutofit/>
          </a:bodyPr>
          <a:lstStyle/>
          <a:p>
            <a:pPr indent="-231140" lvl="0" marL="228600" rtl="0" algn="l">
              <a:spcBef>
                <a:spcPts val="0"/>
              </a:spcBef>
              <a:spcAft>
                <a:spcPts val="0"/>
              </a:spcAft>
              <a:buSzPts val="3640"/>
              <a:buChar char="*"/>
            </a:pPr>
            <a:r>
              <a:rPr lang="zh-TW" sz="2800"/>
              <a:t>The green economy is defined as an economy that aims at </a:t>
            </a:r>
            <a:r>
              <a:rPr lang="zh-TW" sz="2800">
                <a:solidFill>
                  <a:srgbClr val="FF0000"/>
                </a:solidFill>
              </a:rPr>
              <a:t>reducing environmental risks and ecological scarcities</a:t>
            </a:r>
            <a:r>
              <a:rPr lang="zh-TW" sz="2800"/>
              <a:t>, and that aims for </a:t>
            </a:r>
            <a:r>
              <a:rPr lang="zh-TW" sz="2800">
                <a:solidFill>
                  <a:srgbClr val="FF0000"/>
                </a:solidFill>
              </a:rPr>
              <a:t>sustainable development without degrading the environment</a:t>
            </a:r>
            <a:r>
              <a:rPr lang="zh-TW" sz="2800"/>
              <a:t>. It is closely related with ecological economics, but has a more politically applied focus. The 2011 UNEP Green Economy Report argues "that to be green, an economy must not only be efficient, but also fair. Fairness implies recognising global and country level equity dimensions, particularly in assuring a just transition to an economy that is low-carbon, resource efficient, and socially inclusive." </a:t>
            </a:r>
            <a:endParaRPr/>
          </a:p>
        </p:txBody>
      </p:sp>
      <p:sp>
        <p:nvSpPr>
          <p:cNvPr id="140" name="Google Shape;140;p18"/>
          <p:cNvSpPr txBox="1"/>
          <p:nvPr/>
        </p:nvSpPr>
        <p:spPr>
          <a:xfrm>
            <a:off x="339593" y="6687637"/>
            <a:ext cx="3801493" cy="107722"/>
          </a:xfrm>
          <a:prstGeom prst="rect">
            <a:avLst/>
          </a:prstGeom>
          <a:noFill/>
          <a:ln>
            <a:noFill/>
          </a:ln>
        </p:spPr>
        <p:txBody>
          <a:bodyPr anchorCtr="0" anchor="t" bIns="0" lIns="0" spcFirstLastPara="1" rIns="0" wrap="square" tIns="0">
            <a:noAutofit/>
          </a:bodyPr>
          <a:lstStyle/>
          <a:p>
            <a:pPr indent="0" lvl="0" marL="11132" marR="0" rtl="0" algn="l">
              <a:spcBef>
                <a:spcPts val="0"/>
              </a:spcBef>
              <a:spcAft>
                <a:spcPts val="0"/>
              </a:spcAft>
              <a:buNone/>
            </a:pPr>
            <a:r>
              <a:rPr lang="zh-TW" sz="700">
                <a:solidFill>
                  <a:schemeClr val="dk1"/>
                </a:solidFill>
                <a:latin typeface="Arial"/>
                <a:ea typeface="Arial"/>
                <a:cs typeface="Arial"/>
                <a:sym typeface="Arial"/>
              </a:rPr>
              <a:t>資料來源：https://en.wikipedia.org/wiki/Green_economy</a:t>
            </a:r>
            <a:endParaRPr sz="700">
              <a:solidFill>
                <a:schemeClr val="dk1"/>
              </a:solidFill>
              <a:latin typeface="Trebuchet MS"/>
              <a:ea typeface="Trebuchet MS"/>
              <a:cs typeface="Trebuchet MS"/>
              <a:sym typeface="Trebuchet M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4" name="Shape 554"/>
        <p:cNvGrpSpPr/>
        <p:nvPr/>
      </p:nvGrpSpPr>
      <p:grpSpPr>
        <a:xfrm>
          <a:off x="0" y="0"/>
          <a:ext cx="0" cy="0"/>
          <a:chOff x="0" y="0"/>
          <a:chExt cx="0" cy="0"/>
        </a:xfrm>
      </p:grpSpPr>
      <p:sp>
        <p:nvSpPr>
          <p:cNvPr id="555" name="Google Shape;555;p54"/>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556" name="Google Shape;556;p54"/>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557" name="Google Shape;557;p54"/>
          <p:cNvSpPr txBox="1"/>
          <p:nvPr/>
        </p:nvSpPr>
        <p:spPr>
          <a:xfrm>
            <a:off x="8987075" y="6749061"/>
            <a:ext cx="156925" cy="123111"/>
          </a:xfrm>
          <a:prstGeom prst="rect">
            <a:avLst/>
          </a:prstGeom>
          <a:noFill/>
          <a:ln>
            <a:noFill/>
          </a:ln>
        </p:spPr>
        <p:txBody>
          <a:bodyPr anchorCtr="0" anchor="t" bIns="0" lIns="0" spcFirstLastPara="1" rIns="0" wrap="square" tIns="0">
            <a:noAutofit/>
          </a:bodyPr>
          <a:lstStyle/>
          <a:p>
            <a:pPr indent="0" lvl="0" marL="22263" marR="0" rtl="0" algn="l">
              <a:spcBef>
                <a:spcPts val="0"/>
              </a:spcBef>
              <a:spcAft>
                <a:spcPts val="0"/>
              </a:spcAft>
              <a:buNone/>
            </a:pPr>
            <a:fld id="{00000000-1234-1234-1234-123412341234}" type="slidenum">
              <a:rPr lang="zh-TW" sz="800">
                <a:solidFill>
                  <a:schemeClr val="dk1"/>
                </a:solidFill>
                <a:latin typeface="Trebuchet MS"/>
                <a:ea typeface="Trebuchet MS"/>
                <a:cs typeface="Trebuchet MS"/>
                <a:sym typeface="Trebuchet MS"/>
              </a:rPr>
              <a:t>‹#›</a:t>
            </a:fld>
            <a:endParaRPr sz="800">
              <a:solidFill>
                <a:schemeClr val="dk1"/>
              </a:solidFill>
              <a:latin typeface="Trebuchet MS"/>
              <a:ea typeface="Trebuchet MS"/>
              <a:cs typeface="Trebuchet MS"/>
              <a:sym typeface="Trebuchet MS"/>
            </a:endParaRPr>
          </a:p>
        </p:txBody>
      </p:sp>
      <p:sp>
        <p:nvSpPr>
          <p:cNvPr id="558" name="Google Shape;558;p54"/>
          <p:cNvSpPr txBox="1"/>
          <p:nvPr>
            <p:ph type="title"/>
          </p:nvPr>
        </p:nvSpPr>
        <p:spPr>
          <a:xfrm>
            <a:off x="590204" y="2172648"/>
            <a:ext cx="7409657" cy="2423346"/>
          </a:xfrm>
          <a:prstGeom prst="rect">
            <a:avLst/>
          </a:prstGeom>
          <a:noFill/>
          <a:ln>
            <a:noFill/>
          </a:ln>
        </p:spPr>
        <p:txBody>
          <a:bodyPr anchorCtr="0" anchor="b" bIns="45700" lIns="91425" spcFirstLastPara="1" rIns="91425" wrap="square" tIns="45700">
            <a:noAutofit/>
          </a:bodyPr>
          <a:lstStyle/>
          <a:p>
            <a:pPr indent="-373888" lvl="0" marL="320040" rtl="0" algn="l">
              <a:spcBef>
                <a:spcPts val="0"/>
              </a:spcBef>
              <a:spcAft>
                <a:spcPts val="0"/>
              </a:spcAft>
              <a:buSzPts val="5888"/>
              <a:buChar char="*"/>
            </a:pPr>
            <a:r>
              <a:rPr lang="zh-TW"/>
              <a:t>三、數位經濟與循環經濟</a:t>
            </a:r>
            <a:br>
              <a:rPr lang="zh-TW"/>
            </a:br>
            <a:endParaRPr/>
          </a:p>
        </p:txBody>
      </p:sp>
      <p:sp>
        <p:nvSpPr>
          <p:cNvPr id="559" name="Google Shape;559;p54"/>
          <p:cNvSpPr txBox="1"/>
          <p:nvPr>
            <p:ph idx="1" type="body"/>
          </p:nvPr>
        </p:nvSpPr>
        <p:spPr>
          <a:xfrm>
            <a:off x="2022438" y="4607511"/>
            <a:ext cx="5970494" cy="83546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SzPts val="2600"/>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3" name="Shape 563"/>
        <p:cNvGrpSpPr/>
        <p:nvPr/>
      </p:nvGrpSpPr>
      <p:grpSpPr>
        <a:xfrm>
          <a:off x="0" y="0"/>
          <a:ext cx="0" cy="0"/>
          <a:chOff x="0" y="0"/>
          <a:chExt cx="0" cy="0"/>
        </a:xfrm>
      </p:grpSpPr>
      <p:sp>
        <p:nvSpPr>
          <p:cNvPr id="564" name="Google Shape;564;p55"/>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565" name="Google Shape;565;p55"/>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566" name="Google Shape;566;p55"/>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567" name="Google Shape;567;p55"/>
          <p:cNvSpPr txBox="1"/>
          <p:nvPr>
            <p:ph type="title"/>
          </p:nvPr>
        </p:nvSpPr>
        <p:spPr>
          <a:xfrm>
            <a:off x="186910" y="80030"/>
            <a:ext cx="8059166" cy="1143000"/>
          </a:xfrm>
          <a:prstGeom prst="rect">
            <a:avLst/>
          </a:prstGeom>
          <a:noFill/>
          <a:ln>
            <a:noFill/>
          </a:ln>
        </p:spPr>
        <p:txBody>
          <a:bodyPr anchorCtr="0" anchor="t" bIns="0" lIns="0" spcFirstLastPara="1" rIns="0" wrap="square" tIns="212150">
            <a:noAutofit/>
          </a:bodyPr>
          <a:lstStyle/>
          <a:p>
            <a:pPr indent="-373887" lvl="0" marL="153615" rtl="0" algn="l">
              <a:lnSpc>
                <a:spcPct val="110043"/>
              </a:lnSpc>
              <a:spcBef>
                <a:spcPts val="0"/>
              </a:spcBef>
              <a:spcAft>
                <a:spcPts val="0"/>
              </a:spcAft>
              <a:buSzPts val="5888"/>
              <a:buChar char="*"/>
            </a:pPr>
            <a:r>
              <a:rPr lang="zh-TW"/>
              <a:t>數位經濟</a:t>
            </a:r>
            <a:endParaRPr/>
          </a:p>
        </p:txBody>
      </p:sp>
      <p:sp>
        <p:nvSpPr>
          <p:cNvPr id="568" name="Google Shape;568;p55"/>
          <p:cNvSpPr txBox="1"/>
          <p:nvPr>
            <p:ph idx="1" type="body"/>
          </p:nvPr>
        </p:nvSpPr>
        <p:spPr>
          <a:xfrm>
            <a:off x="237138" y="1061324"/>
            <a:ext cx="7885670" cy="4730167"/>
          </a:xfrm>
          <a:prstGeom prst="rect">
            <a:avLst/>
          </a:prstGeom>
          <a:noFill/>
          <a:ln>
            <a:noFill/>
          </a:ln>
        </p:spPr>
        <p:txBody>
          <a:bodyPr anchorCtr="0" anchor="t" bIns="45700" lIns="91425" spcFirstLastPara="1" rIns="91425" wrap="square" tIns="45700">
            <a:noAutofit/>
          </a:bodyPr>
          <a:lstStyle/>
          <a:p>
            <a:pPr indent="-247650" lvl="0" marL="228600" rtl="0" algn="l">
              <a:spcBef>
                <a:spcPts val="0"/>
              </a:spcBef>
              <a:spcAft>
                <a:spcPts val="0"/>
              </a:spcAft>
              <a:buSzPts val="3900"/>
              <a:buChar char="*"/>
            </a:pPr>
            <a:r>
              <a:rPr lang="zh-TW" sz="3000"/>
              <a:t>「數位經濟」(Digital Economy)即指奠基於數位科技的經濟模式，包含</a:t>
            </a:r>
            <a:r>
              <a:rPr lang="zh-TW" sz="3000">
                <a:solidFill>
                  <a:srgbClr val="FF0000"/>
                </a:solidFill>
              </a:rPr>
              <a:t>三個關鍵要素：科技基礎設施</a:t>
            </a:r>
            <a:r>
              <a:rPr lang="zh-TW" sz="3000"/>
              <a:t>（硬體、軟體、網路）、</a:t>
            </a:r>
            <a:r>
              <a:rPr lang="zh-TW" sz="3000">
                <a:solidFill>
                  <a:srgbClr val="FF0000"/>
                </a:solidFill>
              </a:rPr>
              <a:t>企業</a:t>
            </a:r>
            <a:r>
              <a:rPr lang="zh-TW" sz="3000"/>
              <a:t>運用網路進行</a:t>
            </a:r>
            <a:r>
              <a:rPr lang="zh-TW" sz="3000">
                <a:solidFill>
                  <a:srgbClr val="FF0000"/>
                </a:solidFill>
              </a:rPr>
              <a:t>革新的電子商業</a:t>
            </a:r>
            <a:r>
              <a:rPr lang="zh-TW" sz="3000"/>
              <a:t>（e-business）、產生</a:t>
            </a:r>
            <a:r>
              <a:rPr lang="zh-TW" sz="3000">
                <a:solidFill>
                  <a:srgbClr val="FF0000"/>
                </a:solidFill>
              </a:rPr>
              <a:t>線上交易的電子商務</a:t>
            </a:r>
            <a:r>
              <a:rPr lang="zh-TW" sz="3000"/>
              <a:t>（e-commerce）。傳統經濟的企業，主要投資在「交易關係」；數位經濟的企業，則投資在「互動關係」－在數位經濟裡，長期小量而多次的交易所產生的價值，要大於一次買足的大血拼交易。更可讓廠商更密切掌握消費者的需求，</a:t>
            </a:r>
            <a:r>
              <a:rPr lang="zh-TW" sz="3000">
                <a:solidFill>
                  <a:srgbClr val="FF0000"/>
                </a:solidFill>
              </a:rPr>
              <a:t>顧客是企業價值的一部份，有「信任」，網路才有價值</a:t>
            </a:r>
            <a:r>
              <a:rPr lang="zh-TW" sz="3000"/>
              <a:t>。</a:t>
            </a:r>
            <a:endParaRPr sz="3000"/>
          </a:p>
        </p:txBody>
      </p:sp>
      <p:sp>
        <p:nvSpPr>
          <p:cNvPr id="569" name="Google Shape;569;p55"/>
          <p:cNvSpPr txBox="1"/>
          <p:nvPr/>
        </p:nvSpPr>
        <p:spPr>
          <a:xfrm>
            <a:off x="310271" y="6662761"/>
            <a:ext cx="4527735" cy="107722"/>
          </a:xfrm>
          <a:prstGeom prst="rect">
            <a:avLst/>
          </a:prstGeom>
          <a:noFill/>
          <a:ln>
            <a:noFill/>
          </a:ln>
        </p:spPr>
        <p:txBody>
          <a:bodyPr anchorCtr="0" anchor="t" bIns="0" lIns="0" spcFirstLastPara="1" rIns="0" wrap="square" tIns="0">
            <a:noAutofit/>
          </a:bodyPr>
          <a:lstStyle/>
          <a:p>
            <a:pPr indent="0" lvl="0" marL="11132" marR="0" rtl="0" algn="l">
              <a:spcBef>
                <a:spcPts val="0"/>
              </a:spcBef>
              <a:spcAft>
                <a:spcPts val="0"/>
              </a:spcAft>
              <a:buNone/>
            </a:pPr>
            <a:r>
              <a:rPr lang="zh-TW" sz="700">
                <a:solidFill>
                  <a:schemeClr val="dk1"/>
                </a:solidFill>
                <a:latin typeface="Arial"/>
                <a:ea typeface="Arial"/>
                <a:cs typeface="Arial"/>
                <a:sym typeface="Arial"/>
              </a:rPr>
              <a:t>資料來源：https://www.bnext.com.tw/search/tag/%E6%95%B8%E4%BD%8D%E7%B6%93%E6%BF%9F</a:t>
            </a:r>
            <a:endParaRPr sz="700">
              <a:solidFill>
                <a:schemeClr val="dk1"/>
              </a:solidFill>
              <a:latin typeface="Trebuchet MS"/>
              <a:ea typeface="Trebuchet MS"/>
              <a:cs typeface="Trebuchet MS"/>
              <a:sym typeface="Trebuchet M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3" name="Shape 573"/>
        <p:cNvGrpSpPr/>
        <p:nvPr/>
      </p:nvGrpSpPr>
      <p:grpSpPr>
        <a:xfrm>
          <a:off x="0" y="0"/>
          <a:ext cx="0" cy="0"/>
          <a:chOff x="0" y="0"/>
          <a:chExt cx="0" cy="0"/>
        </a:xfrm>
      </p:grpSpPr>
      <p:sp>
        <p:nvSpPr>
          <p:cNvPr id="574" name="Google Shape;574;p56"/>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575" name="Google Shape;575;p56"/>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576" name="Google Shape;576;p56"/>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577" name="Google Shape;577;p56"/>
          <p:cNvSpPr txBox="1"/>
          <p:nvPr>
            <p:ph type="title"/>
          </p:nvPr>
        </p:nvSpPr>
        <p:spPr>
          <a:xfrm>
            <a:off x="140041" y="172995"/>
            <a:ext cx="7084542" cy="868939"/>
          </a:xfrm>
          <a:prstGeom prst="rect">
            <a:avLst/>
          </a:prstGeom>
          <a:noFill/>
          <a:ln>
            <a:noFill/>
          </a:ln>
        </p:spPr>
        <p:txBody>
          <a:bodyPr anchorCtr="0" anchor="t" bIns="0" lIns="0" spcFirstLastPara="1" rIns="0" wrap="square" tIns="212825">
            <a:noAutofit/>
          </a:bodyPr>
          <a:lstStyle/>
          <a:p>
            <a:pPr indent="-373888" lvl="0" marL="154729" rtl="0" algn="l">
              <a:lnSpc>
                <a:spcPct val="110043"/>
              </a:lnSpc>
              <a:spcBef>
                <a:spcPts val="0"/>
              </a:spcBef>
              <a:spcAft>
                <a:spcPts val="0"/>
              </a:spcAft>
              <a:buSzPts val="5888"/>
              <a:buChar char="*"/>
            </a:pPr>
            <a:r>
              <a:rPr lang="zh-TW"/>
              <a:t>循環經濟 </a:t>
            </a:r>
            <a:r>
              <a:rPr lang="zh-TW" sz="3600"/>
              <a:t>(1/5)</a:t>
            </a:r>
            <a:endParaRPr sz="3600">
              <a:latin typeface="Trebuchet MS"/>
              <a:ea typeface="Trebuchet MS"/>
              <a:cs typeface="Trebuchet MS"/>
              <a:sym typeface="Trebuchet MS"/>
            </a:endParaRPr>
          </a:p>
        </p:txBody>
      </p:sp>
      <p:sp>
        <p:nvSpPr>
          <p:cNvPr id="578" name="Google Shape;578;p56"/>
          <p:cNvSpPr txBox="1"/>
          <p:nvPr>
            <p:ph idx="1" type="body"/>
          </p:nvPr>
        </p:nvSpPr>
        <p:spPr>
          <a:xfrm>
            <a:off x="203887" y="1324643"/>
            <a:ext cx="7885670" cy="4730167"/>
          </a:xfrm>
          <a:prstGeom prst="rect">
            <a:avLst/>
          </a:prstGeom>
          <a:noFill/>
          <a:ln>
            <a:noFill/>
          </a:ln>
        </p:spPr>
        <p:txBody>
          <a:bodyPr anchorCtr="0" anchor="t" bIns="45700" lIns="91425" spcFirstLastPara="1" rIns="91425" wrap="square" tIns="45700">
            <a:noAutofit/>
          </a:bodyPr>
          <a:lstStyle/>
          <a:p>
            <a:pPr indent="-247650" lvl="0" marL="228600" rtl="0" algn="l">
              <a:spcBef>
                <a:spcPts val="0"/>
              </a:spcBef>
              <a:spcAft>
                <a:spcPts val="0"/>
              </a:spcAft>
              <a:buSzPts val="3900"/>
              <a:buChar char="*"/>
            </a:pPr>
            <a:r>
              <a:rPr lang="zh-TW" sz="3000"/>
              <a:t>循環經濟是一個可恢復且可再生的產業體系：相較於線性經濟中產品”壽終正寢”的概念，循環經濟講求的是“再生恢復”、使用可再生能源、拒絕使用妨礙再利用的有毒化學物質，並藉由重新設計材料、產品、及商務模式，以消除廢棄物並使得資源能夠更有效率地被利用。</a:t>
            </a:r>
            <a:endParaRPr/>
          </a:p>
          <a:p>
            <a:pPr indent="0" lvl="0" marL="228600" rtl="0" algn="l">
              <a:spcBef>
                <a:spcPts val="740"/>
              </a:spcBef>
              <a:spcAft>
                <a:spcPts val="0"/>
              </a:spcAft>
              <a:buSzPts val="2860"/>
              <a:buNone/>
            </a:pPr>
            <a:r>
              <a:t/>
            </a:r>
            <a:endParaRPr/>
          </a:p>
        </p:txBody>
      </p:sp>
      <p:pic>
        <p:nvPicPr>
          <p:cNvPr id="579" name="Google Shape;579;p56">
            <a:hlinkClick r:id="rId3"/>
          </p:cNvPr>
          <p:cNvPicPr preferRelativeResize="0"/>
          <p:nvPr/>
        </p:nvPicPr>
        <p:blipFill rotWithShape="1">
          <a:blip r:embed="rId4">
            <a:alphaModFix/>
          </a:blip>
          <a:srcRect b="0" l="0" r="0" t="0"/>
          <a:stretch/>
        </p:blipFill>
        <p:spPr>
          <a:xfrm>
            <a:off x="6068143" y="5764316"/>
            <a:ext cx="484132" cy="513400"/>
          </a:xfrm>
          <a:prstGeom prst="rect">
            <a:avLst/>
          </a:prstGeom>
          <a:noFill/>
          <a:ln>
            <a:noFill/>
          </a:ln>
        </p:spPr>
      </p:pic>
      <p:sp>
        <p:nvSpPr>
          <p:cNvPr id="580" name="Google Shape;580;p56"/>
          <p:cNvSpPr/>
          <p:nvPr/>
        </p:nvSpPr>
        <p:spPr>
          <a:xfrm>
            <a:off x="2419044" y="4400834"/>
            <a:ext cx="3482993" cy="2338603"/>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581" name="Google Shape;581;p56"/>
          <p:cNvSpPr txBox="1"/>
          <p:nvPr/>
        </p:nvSpPr>
        <p:spPr>
          <a:xfrm>
            <a:off x="107488" y="6464208"/>
            <a:ext cx="1346079" cy="323165"/>
          </a:xfrm>
          <a:prstGeom prst="rect">
            <a:avLst/>
          </a:prstGeom>
          <a:noFill/>
          <a:ln>
            <a:noFill/>
          </a:ln>
        </p:spPr>
        <p:txBody>
          <a:bodyPr anchorCtr="0" anchor="t" bIns="0" lIns="0" spcFirstLastPara="1" rIns="0" wrap="square" tIns="0">
            <a:noAutofit/>
          </a:bodyPr>
          <a:lstStyle/>
          <a:p>
            <a:pPr indent="0" lvl="0" marL="11132" marR="0" rtl="0" algn="l">
              <a:spcBef>
                <a:spcPts val="0"/>
              </a:spcBef>
              <a:spcAft>
                <a:spcPts val="0"/>
              </a:spcAft>
              <a:buNone/>
            </a:pPr>
            <a:r>
              <a:rPr lang="zh-TW" sz="700">
                <a:solidFill>
                  <a:schemeClr val="dk1"/>
                </a:solidFill>
                <a:latin typeface="Arial"/>
                <a:ea typeface="Arial"/>
                <a:cs typeface="Arial"/>
                <a:sym typeface="Arial"/>
              </a:rPr>
              <a:t>資料來源：http://www.cw.com.tw/article/article.action?id=5078544</a:t>
            </a:r>
            <a:endParaRPr sz="700">
              <a:solidFill>
                <a:schemeClr val="dk1"/>
              </a:solidFill>
              <a:latin typeface="Trebuchet MS"/>
              <a:ea typeface="Trebuchet MS"/>
              <a:cs typeface="Trebuchet MS"/>
              <a:sym typeface="Trebuchet M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5" name="Shape 585"/>
        <p:cNvGrpSpPr/>
        <p:nvPr/>
      </p:nvGrpSpPr>
      <p:grpSpPr>
        <a:xfrm>
          <a:off x="0" y="0"/>
          <a:ext cx="0" cy="0"/>
          <a:chOff x="0" y="0"/>
          <a:chExt cx="0" cy="0"/>
        </a:xfrm>
      </p:grpSpPr>
      <p:sp>
        <p:nvSpPr>
          <p:cNvPr id="586" name="Google Shape;586;p57"/>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587" name="Google Shape;587;p57"/>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588" name="Google Shape;588;p57"/>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589" name="Google Shape;589;p57"/>
          <p:cNvSpPr txBox="1"/>
          <p:nvPr>
            <p:ph type="title"/>
          </p:nvPr>
        </p:nvSpPr>
        <p:spPr>
          <a:xfrm>
            <a:off x="140041" y="172995"/>
            <a:ext cx="7084542" cy="654025"/>
          </a:xfrm>
          <a:prstGeom prst="rect">
            <a:avLst/>
          </a:prstGeom>
          <a:noFill/>
          <a:ln>
            <a:noFill/>
          </a:ln>
        </p:spPr>
        <p:txBody>
          <a:bodyPr anchorCtr="0" anchor="t" bIns="0" lIns="0" spcFirstLastPara="1" rIns="0" wrap="square" tIns="0">
            <a:noAutofit/>
          </a:bodyPr>
          <a:lstStyle/>
          <a:p>
            <a:pPr indent="-373888" lvl="0" marL="130239" rtl="0" algn="l">
              <a:lnSpc>
                <a:spcPct val="110043"/>
              </a:lnSpc>
              <a:spcBef>
                <a:spcPts val="0"/>
              </a:spcBef>
              <a:spcAft>
                <a:spcPts val="0"/>
              </a:spcAft>
              <a:buSzPts val="5888"/>
              <a:buChar char="*"/>
            </a:pPr>
            <a:r>
              <a:rPr lang="zh-TW"/>
              <a:t>循環經濟 </a:t>
            </a:r>
            <a:r>
              <a:rPr lang="zh-TW" sz="3600"/>
              <a:t>(2/5)</a:t>
            </a:r>
            <a:endParaRPr sz="3600">
              <a:latin typeface="Trebuchet MS"/>
              <a:ea typeface="Trebuchet MS"/>
              <a:cs typeface="Trebuchet MS"/>
              <a:sym typeface="Trebuchet MS"/>
            </a:endParaRPr>
          </a:p>
        </p:txBody>
      </p:sp>
      <p:sp>
        <p:nvSpPr>
          <p:cNvPr id="590" name="Google Shape;590;p57"/>
          <p:cNvSpPr txBox="1"/>
          <p:nvPr>
            <p:ph idx="1" type="body"/>
          </p:nvPr>
        </p:nvSpPr>
        <p:spPr>
          <a:xfrm>
            <a:off x="123565" y="886172"/>
            <a:ext cx="7930322" cy="5080471"/>
          </a:xfrm>
          <a:prstGeom prst="rect">
            <a:avLst/>
          </a:prstGeom>
          <a:noFill/>
          <a:ln>
            <a:noFill/>
          </a:ln>
        </p:spPr>
        <p:txBody>
          <a:bodyPr anchorCtr="0" anchor="t" bIns="45700" lIns="91425" spcFirstLastPara="1" rIns="91425" wrap="square" tIns="45700">
            <a:noAutofit/>
          </a:bodyPr>
          <a:lstStyle/>
          <a:p>
            <a:pPr indent="-231140" lvl="0" marL="228600" rtl="0" algn="l">
              <a:spcBef>
                <a:spcPts val="0"/>
              </a:spcBef>
              <a:spcAft>
                <a:spcPts val="0"/>
              </a:spcAft>
              <a:buSzPts val="3640"/>
              <a:buChar char="*"/>
            </a:pPr>
            <a:r>
              <a:rPr lang="zh-TW" sz="2800"/>
              <a:t>2016年麥肯錫顧問公司、世界經濟論壇與艾倫‧麥克 阿瑟基金會共同出版的報告指出，循環經 濟可在五年內創造5億美金的淨收益、10萬個新工作，並節省1億噸的材料浪費；此外還有 讓全球每年省下1兆美元材料成本的潛力、在全球的回收製造業、歐洲的回收產業超過100 萬個潛在就業機會。</a:t>
            </a:r>
            <a:endParaRPr/>
          </a:p>
          <a:p>
            <a:pPr indent="-181610" lvl="0" marL="228600" rtl="0" algn="l">
              <a:spcBef>
                <a:spcPts val="740"/>
              </a:spcBef>
              <a:spcAft>
                <a:spcPts val="0"/>
              </a:spcAft>
              <a:buSzPts val="2860"/>
              <a:buChar char="*"/>
            </a:pPr>
            <a:r>
              <a:rPr lang="zh-TW"/>
              <a:t> 循環經濟概念-5R</a:t>
            </a:r>
            <a:endParaRPr/>
          </a:p>
          <a:p>
            <a:pPr indent="-182880" lvl="1" marL="548640" rtl="0" algn="l">
              <a:spcBef>
                <a:spcPts val="700"/>
              </a:spcBef>
              <a:spcAft>
                <a:spcPts val="0"/>
              </a:spcAft>
              <a:buSzPts val="2600"/>
              <a:buChar char="*"/>
            </a:pPr>
            <a:r>
              <a:rPr lang="zh-TW"/>
              <a:t></a:t>
            </a:r>
            <a:r>
              <a:rPr lang="zh-TW" sz="1800"/>
              <a:t>	Reduce（減少）</a:t>
            </a:r>
            <a:endParaRPr/>
          </a:p>
          <a:p>
            <a:pPr indent="-182880" lvl="1" marL="548640" rtl="0" algn="l">
              <a:spcBef>
                <a:spcPts val="660"/>
              </a:spcBef>
              <a:spcAft>
                <a:spcPts val="0"/>
              </a:spcAft>
              <a:buSzPts val="2340"/>
              <a:buChar char="*"/>
            </a:pPr>
            <a:r>
              <a:rPr lang="zh-TW" sz="1800"/>
              <a:t>	Reuse（再利用）</a:t>
            </a:r>
            <a:endParaRPr/>
          </a:p>
          <a:p>
            <a:pPr indent="-182880" lvl="1" marL="548640" rtl="0" algn="l">
              <a:spcBef>
                <a:spcPts val="660"/>
              </a:spcBef>
              <a:spcAft>
                <a:spcPts val="0"/>
              </a:spcAft>
              <a:buSzPts val="2340"/>
              <a:buChar char="*"/>
            </a:pPr>
            <a:r>
              <a:rPr lang="zh-TW" sz="1800"/>
              <a:t>	Recycle（可回收)</a:t>
            </a:r>
            <a:endParaRPr/>
          </a:p>
          <a:p>
            <a:pPr indent="-182880" lvl="1" marL="548640" rtl="0" algn="l">
              <a:spcBef>
                <a:spcPts val="660"/>
              </a:spcBef>
              <a:spcAft>
                <a:spcPts val="0"/>
              </a:spcAft>
              <a:buSzPts val="2340"/>
              <a:buChar char="*"/>
            </a:pPr>
            <a:r>
              <a:rPr lang="zh-TW" sz="1800"/>
              <a:t>	Repair（修理）</a:t>
            </a:r>
            <a:endParaRPr/>
          </a:p>
          <a:p>
            <a:pPr indent="-182880" lvl="1" marL="548640" rtl="0" algn="l">
              <a:spcBef>
                <a:spcPts val="660"/>
              </a:spcBef>
              <a:spcAft>
                <a:spcPts val="0"/>
              </a:spcAft>
              <a:buSzPts val="2340"/>
              <a:buChar char="*"/>
            </a:pPr>
            <a:r>
              <a:rPr lang="zh-TW" sz="1800"/>
              <a:t>	Recovery（回復）</a:t>
            </a:r>
            <a:endParaRPr/>
          </a:p>
          <a:p>
            <a:pPr indent="0" lvl="0" marL="228600" rtl="0" algn="l">
              <a:spcBef>
                <a:spcPts val="740"/>
              </a:spcBef>
              <a:spcAft>
                <a:spcPts val="0"/>
              </a:spcAft>
              <a:buSzPts val="2860"/>
              <a:buNone/>
            </a:pPr>
            <a:r>
              <a:t/>
            </a:r>
            <a:endParaRPr/>
          </a:p>
        </p:txBody>
      </p:sp>
      <p:sp>
        <p:nvSpPr>
          <p:cNvPr id="591" name="Google Shape;591;p57"/>
          <p:cNvSpPr/>
          <p:nvPr/>
        </p:nvSpPr>
        <p:spPr>
          <a:xfrm>
            <a:off x="4070394" y="4062976"/>
            <a:ext cx="4546804" cy="2691375"/>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592" name="Google Shape;592;p57"/>
          <p:cNvSpPr txBox="1"/>
          <p:nvPr/>
        </p:nvSpPr>
        <p:spPr>
          <a:xfrm>
            <a:off x="340245" y="6694546"/>
            <a:ext cx="3033701" cy="107722"/>
          </a:xfrm>
          <a:prstGeom prst="rect">
            <a:avLst/>
          </a:prstGeom>
          <a:noFill/>
          <a:ln>
            <a:noFill/>
          </a:ln>
        </p:spPr>
        <p:txBody>
          <a:bodyPr anchorCtr="0" anchor="t" bIns="0" lIns="0" spcFirstLastPara="1" rIns="0" wrap="square" tIns="0">
            <a:noAutofit/>
          </a:bodyPr>
          <a:lstStyle/>
          <a:p>
            <a:pPr indent="0" lvl="0" marL="11132" marR="0" rtl="0" algn="l">
              <a:spcBef>
                <a:spcPts val="0"/>
              </a:spcBef>
              <a:spcAft>
                <a:spcPts val="0"/>
              </a:spcAft>
              <a:buNone/>
            </a:pPr>
            <a:r>
              <a:rPr lang="zh-TW" sz="700">
                <a:solidFill>
                  <a:schemeClr val="dk1"/>
                </a:solidFill>
                <a:latin typeface="Arial"/>
                <a:ea typeface="Arial"/>
                <a:cs typeface="Arial"/>
                <a:sym typeface="Arial"/>
              </a:rPr>
              <a:t>資料來源：</a:t>
            </a:r>
            <a:r>
              <a:rPr lang="zh-TW" sz="700" u="sng">
                <a:solidFill>
                  <a:schemeClr val="hlink"/>
                </a:solidFill>
                <a:latin typeface="Trebuchet MS"/>
                <a:ea typeface="Trebuchet MS"/>
                <a:cs typeface="Trebuchet MS"/>
                <a:sym typeface="Trebuchet MS"/>
                <a:hlinkClick r:id="rId4"/>
              </a:rPr>
              <a:t>http://www.cw.com.tw/article/article.action?id=5078544</a:t>
            </a:r>
            <a:endParaRPr sz="700">
              <a:solidFill>
                <a:schemeClr val="dk1"/>
              </a:solidFill>
              <a:latin typeface="Trebuchet MS"/>
              <a:ea typeface="Trebuchet MS"/>
              <a:cs typeface="Trebuchet MS"/>
              <a:sym typeface="Trebuchet M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6" name="Shape 596"/>
        <p:cNvGrpSpPr/>
        <p:nvPr/>
      </p:nvGrpSpPr>
      <p:grpSpPr>
        <a:xfrm>
          <a:off x="0" y="0"/>
          <a:ext cx="0" cy="0"/>
          <a:chOff x="0" y="0"/>
          <a:chExt cx="0" cy="0"/>
        </a:xfrm>
      </p:grpSpPr>
      <p:sp>
        <p:nvSpPr>
          <p:cNvPr id="597" name="Google Shape;597;p58"/>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598" name="Google Shape;598;p58"/>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599" name="Google Shape;599;p58"/>
          <p:cNvSpPr txBox="1"/>
          <p:nvPr/>
        </p:nvSpPr>
        <p:spPr>
          <a:xfrm>
            <a:off x="349135" y="547171"/>
            <a:ext cx="1160933" cy="3185487"/>
          </a:xfrm>
          <a:prstGeom prst="rect">
            <a:avLst/>
          </a:prstGeom>
          <a:noFill/>
          <a:ln>
            <a:noFill/>
          </a:ln>
        </p:spPr>
        <p:txBody>
          <a:bodyPr anchorCtr="0" anchor="t" bIns="0" lIns="0" spcFirstLastPara="1" rIns="0" wrap="square" tIns="0">
            <a:noAutofit/>
          </a:bodyPr>
          <a:lstStyle/>
          <a:p>
            <a:pPr indent="0" lvl="0" marL="11132" marR="4453" rtl="0" algn="l">
              <a:lnSpc>
                <a:spcPct val="100099"/>
              </a:lnSpc>
              <a:spcBef>
                <a:spcPts val="0"/>
              </a:spcBef>
              <a:spcAft>
                <a:spcPts val="0"/>
              </a:spcAft>
              <a:buNone/>
            </a:pPr>
            <a:r>
              <a:rPr lang="zh-TW" sz="4300">
                <a:solidFill>
                  <a:srgbClr val="90C226"/>
                </a:solidFill>
                <a:latin typeface="Arial"/>
                <a:ea typeface="Arial"/>
                <a:cs typeface="Arial"/>
                <a:sym typeface="Arial"/>
              </a:rPr>
              <a:t>循 環 經 濟 </a:t>
            </a:r>
            <a:endParaRPr sz="4300">
              <a:solidFill>
                <a:srgbClr val="90C226"/>
              </a:solidFill>
              <a:latin typeface="Arial"/>
              <a:ea typeface="Arial"/>
              <a:cs typeface="Arial"/>
              <a:sym typeface="Arial"/>
            </a:endParaRPr>
          </a:p>
          <a:p>
            <a:pPr indent="0" lvl="0" marL="11132" marR="4453" rtl="0" algn="l">
              <a:lnSpc>
                <a:spcPct val="100099"/>
              </a:lnSpc>
              <a:spcBef>
                <a:spcPts val="0"/>
              </a:spcBef>
              <a:spcAft>
                <a:spcPts val="0"/>
              </a:spcAft>
              <a:buNone/>
            </a:pPr>
            <a:r>
              <a:rPr lang="zh-TW" sz="3600">
                <a:solidFill>
                  <a:srgbClr val="90C226"/>
                </a:solidFill>
                <a:latin typeface="Trebuchet MS"/>
                <a:ea typeface="Trebuchet MS"/>
                <a:cs typeface="Trebuchet MS"/>
                <a:sym typeface="Trebuchet MS"/>
              </a:rPr>
              <a:t>(3/5)</a:t>
            </a:r>
            <a:endParaRPr sz="3600">
              <a:solidFill>
                <a:schemeClr val="dk1"/>
              </a:solidFill>
              <a:latin typeface="Trebuchet MS"/>
              <a:ea typeface="Trebuchet MS"/>
              <a:cs typeface="Trebuchet MS"/>
              <a:sym typeface="Trebuchet MS"/>
            </a:endParaRPr>
          </a:p>
        </p:txBody>
      </p:sp>
      <p:sp>
        <p:nvSpPr>
          <p:cNvPr id="600" name="Google Shape;600;p58"/>
          <p:cNvSpPr/>
          <p:nvPr/>
        </p:nvSpPr>
        <p:spPr>
          <a:xfrm>
            <a:off x="1628880" y="0"/>
            <a:ext cx="5666239" cy="685247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01" name="Google Shape;601;p58"/>
          <p:cNvSpPr txBox="1"/>
          <p:nvPr/>
        </p:nvSpPr>
        <p:spPr>
          <a:xfrm>
            <a:off x="6758" y="6518069"/>
            <a:ext cx="1346079" cy="323165"/>
          </a:xfrm>
          <a:prstGeom prst="rect">
            <a:avLst/>
          </a:prstGeom>
          <a:noFill/>
          <a:ln>
            <a:noFill/>
          </a:ln>
        </p:spPr>
        <p:txBody>
          <a:bodyPr anchorCtr="0" anchor="t" bIns="0" lIns="0" spcFirstLastPara="1" rIns="0" wrap="square" tIns="0">
            <a:noAutofit/>
          </a:bodyPr>
          <a:lstStyle/>
          <a:p>
            <a:pPr indent="0" lvl="0" marL="11132" marR="0" rtl="0" algn="l">
              <a:spcBef>
                <a:spcPts val="0"/>
              </a:spcBef>
              <a:spcAft>
                <a:spcPts val="0"/>
              </a:spcAft>
              <a:buNone/>
            </a:pPr>
            <a:r>
              <a:rPr lang="zh-TW" sz="700">
                <a:solidFill>
                  <a:schemeClr val="dk1"/>
                </a:solidFill>
                <a:latin typeface="Arial"/>
                <a:ea typeface="Arial"/>
                <a:cs typeface="Arial"/>
                <a:sym typeface="Arial"/>
              </a:rPr>
              <a:t>資料來源：http://www.cw.com.tw/article/article.action?id=5078544</a:t>
            </a:r>
            <a:endParaRPr sz="700">
              <a:solidFill>
                <a:schemeClr val="dk1"/>
              </a:solidFill>
              <a:latin typeface="Trebuchet MS"/>
              <a:ea typeface="Trebuchet MS"/>
              <a:cs typeface="Trebuchet MS"/>
              <a:sym typeface="Trebuchet MS"/>
            </a:endParaRPr>
          </a:p>
        </p:txBody>
      </p:sp>
      <p:sp>
        <p:nvSpPr>
          <p:cNvPr id="602" name="Google Shape;602;p58"/>
          <p:cNvSpPr txBox="1"/>
          <p:nvPr>
            <p:ph idx="12" type="sldNum"/>
          </p:nvPr>
        </p:nvSpPr>
        <p:spPr>
          <a:xfrm>
            <a:off x="8631362" y="6518069"/>
            <a:ext cx="512638" cy="365125"/>
          </a:xfrm>
          <a:prstGeom prst="rect">
            <a:avLst/>
          </a:prstGeom>
          <a:noFill/>
          <a:ln>
            <a:noFill/>
          </a:ln>
        </p:spPr>
        <p:txBody>
          <a:bodyPr anchorCtr="0" anchor="ctr" bIns="0" lIns="0" spcFirstLastPara="1" rIns="0" wrap="square" tIns="0">
            <a:noAutofit/>
          </a:bodyPr>
          <a:lstStyle/>
          <a:p>
            <a:pPr indent="0" lvl="0" marL="86270" rtl="0" algn="ctr">
              <a:spcBef>
                <a:spcPts val="0"/>
              </a:spcBef>
              <a:spcAft>
                <a:spcPts val="0"/>
              </a:spcAft>
              <a:buNone/>
            </a:pPr>
            <a:fld id="{00000000-1234-1234-1234-123412341234}" type="slidenum">
              <a:rPr lang="zh-TW"/>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6" name="Shape 606"/>
        <p:cNvGrpSpPr/>
        <p:nvPr/>
      </p:nvGrpSpPr>
      <p:grpSpPr>
        <a:xfrm>
          <a:off x="0" y="0"/>
          <a:ext cx="0" cy="0"/>
          <a:chOff x="0" y="0"/>
          <a:chExt cx="0" cy="0"/>
        </a:xfrm>
      </p:grpSpPr>
      <p:sp>
        <p:nvSpPr>
          <p:cNvPr id="607" name="Google Shape;607;p59"/>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08" name="Google Shape;608;p59"/>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09" name="Google Shape;609;p59"/>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610" name="Google Shape;610;p59"/>
          <p:cNvSpPr txBox="1"/>
          <p:nvPr>
            <p:ph type="title"/>
          </p:nvPr>
        </p:nvSpPr>
        <p:spPr>
          <a:xfrm>
            <a:off x="140041" y="172995"/>
            <a:ext cx="7084542" cy="748893"/>
          </a:xfrm>
          <a:prstGeom prst="rect">
            <a:avLst/>
          </a:prstGeom>
          <a:noFill/>
          <a:ln>
            <a:noFill/>
          </a:ln>
        </p:spPr>
        <p:txBody>
          <a:bodyPr anchorCtr="0" anchor="t" bIns="0" lIns="0" spcFirstLastPara="1" rIns="0" wrap="square" tIns="93950">
            <a:noAutofit/>
          </a:bodyPr>
          <a:lstStyle/>
          <a:p>
            <a:pPr indent="-373888" lvl="0" marL="154729" rtl="0" algn="l">
              <a:lnSpc>
                <a:spcPct val="110043"/>
              </a:lnSpc>
              <a:spcBef>
                <a:spcPts val="0"/>
              </a:spcBef>
              <a:spcAft>
                <a:spcPts val="0"/>
              </a:spcAft>
              <a:buSzPts val="5888"/>
              <a:buChar char="*"/>
            </a:pPr>
            <a:r>
              <a:rPr lang="zh-TW"/>
              <a:t>循環經濟 </a:t>
            </a:r>
            <a:r>
              <a:rPr lang="zh-TW" sz="3600"/>
              <a:t>(4/5)</a:t>
            </a:r>
            <a:endParaRPr sz="3600">
              <a:latin typeface="Trebuchet MS"/>
              <a:ea typeface="Trebuchet MS"/>
              <a:cs typeface="Trebuchet MS"/>
              <a:sym typeface="Trebuchet MS"/>
            </a:endParaRPr>
          </a:p>
        </p:txBody>
      </p:sp>
      <p:sp>
        <p:nvSpPr>
          <p:cNvPr id="611" name="Google Shape;611;p59"/>
          <p:cNvSpPr txBox="1"/>
          <p:nvPr>
            <p:ph idx="1" type="body"/>
          </p:nvPr>
        </p:nvSpPr>
        <p:spPr>
          <a:xfrm>
            <a:off x="198381" y="1081581"/>
            <a:ext cx="7957362" cy="5080471"/>
          </a:xfrm>
          <a:prstGeom prst="rect">
            <a:avLst/>
          </a:prstGeom>
          <a:noFill/>
          <a:ln>
            <a:noFill/>
          </a:ln>
        </p:spPr>
        <p:txBody>
          <a:bodyPr anchorCtr="0" anchor="t" bIns="45700" lIns="91425" spcFirstLastPara="1" rIns="91425" wrap="square" tIns="45700">
            <a:noAutofit/>
          </a:bodyPr>
          <a:lstStyle/>
          <a:p>
            <a:pPr indent="-247650" lvl="0" marL="228600" rtl="0" algn="l">
              <a:spcBef>
                <a:spcPts val="0"/>
              </a:spcBef>
              <a:spcAft>
                <a:spcPts val="0"/>
              </a:spcAft>
              <a:buSzPts val="3900"/>
              <a:buChar char="*"/>
            </a:pPr>
            <a:r>
              <a:rPr lang="zh-TW" sz="3000"/>
              <a:t>比爾與美琳達蓋茲基金會，提出</a:t>
            </a:r>
            <a:r>
              <a:rPr lang="zh-TW" sz="3000">
                <a:solidFill>
                  <a:srgbClr val="FF0000"/>
                </a:solidFill>
              </a:rPr>
              <a:t>「創新馬桶 挑戰」</a:t>
            </a:r>
            <a:r>
              <a:rPr lang="zh-TW" sz="3000"/>
              <a:t>（Reinvent the Toilet Challenge）</a:t>
            </a:r>
            <a:endParaRPr/>
          </a:p>
          <a:p>
            <a:pPr indent="-247650" lvl="0" marL="228600" rtl="0" algn="l">
              <a:spcBef>
                <a:spcPts val="900"/>
              </a:spcBef>
              <a:spcAft>
                <a:spcPts val="0"/>
              </a:spcAft>
              <a:buSzPts val="3900"/>
              <a:buChar char="*"/>
            </a:pPr>
            <a:r>
              <a:rPr lang="zh-TW" sz="3000"/>
              <a:t>第三世界國家，既無水電，也無公共下水道系統</a:t>
            </a:r>
            <a:endParaRPr sz="3000"/>
          </a:p>
          <a:p>
            <a:pPr indent="-247650" lvl="0" marL="228600" rtl="0" algn="l">
              <a:spcBef>
                <a:spcPts val="900"/>
              </a:spcBef>
              <a:spcAft>
                <a:spcPts val="0"/>
              </a:spcAft>
              <a:buSzPts val="3900"/>
              <a:buChar char="*"/>
            </a:pPr>
            <a:r>
              <a:rPr lang="zh-TW" sz="3000">
                <a:solidFill>
                  <a:srgbClr val="FF0000"/>
                </a:solidFill>
              </a:rPr>
              <a:t>創新馬桶不須用水、不需電力，也不需要下水道系統</a:t>
            </a:r>
            <a:endParaRPr/>
          </a:p>
          <a:p>
            <a:pPr indent="0" lvl="0" marL="228600" rtl="0" algn="l">
              <a:spcBef>
                <a:spcPts val="740"/>
              </a:spcBef>
              <a:spcAft>
                <a:spcPts val="0"/>
              </a:spcAft>
              <a:buSzPts val="2860"/>
              <a:buNone/>
            </a:pPr>
            <a:r>
              <a:t/>
            </a:r>
            <a:endParaRPr/>
          </a:p>
        </p:txBody>
      </p:sp>
      <p:sp>
        <p:nvSpPr>
          <p:cNvPr id="612" name="Google Shape;612;p59"/>
          <p:cNvSpPr/>
          <p:nvPr/>
        </p:nvSpPr>
        <p:spPr>
          <a:xfrm>
            <a:off x="3333405" y="3962677"/>
            <a:ext cx="4455622" cy="2640031"/>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13" name="Google Shape;613;p59"/>
          <p:cNvSpPr txBox="1"/>
          <p:nvPr/>
        </p:nvSpPr>
        <p:spPr>
          <a:xfrm>
            <a:off x="280950" y="6688329"/>
            <a:ext cx="4495438" cy="107722"/>
          </a:xfrm>
          <a:prstGeom prst="rect">
            <a:avLst/>
          </a:prstGeom>
          <a:noFill/>
          <a:ln>
            <a:noFill/>
          </a:ln>
        </p:spPr>
        <p:txBody>
          <a:bodyPr anchorCtr="0" anchor="t" bIns="0" lIns="0" spcFirstLastPara="1" rIns="0" wrap="square" tIns="0">
            <a:noAutofit/>
          </a:bodyPr>
          <a:lstStyle/>
          <a:p>
            <a:pPr indent="0" lvl="0" marL="11132" marR="0" rtl="0" algn="l">
              <a:spcBef>
                <a:spcPts val="0"/>
              </a:spcBef>
              <a:spcAft>
                <a:spcPts val="0"/>
              </a:spcAft>
              <a:buNone/>
            </a:pPr>
            <a:r>
              <a:rPr lang="zh-TW" sz="700">
                <a:solidFill>
                  <a:schemeClr val="dk1"/>
                </a:solidFill>
                <a:latin typeface="Arial"/>
                <a:ea typeface="Arial"/>
                <a:cs typeface="Arial"/>
                <a:sym typeface="Arial"/>
              </a:rPr>
              <a:t>資料來源：</a:t>
            </a:r>
            <a:r>
              <a:rPr lang="zh-TW" sz="700" u="sng">
                <a:solidFill>
                  <a:schemeClr val="hlink"/>
                </a:solidFill>
                <a:latin typeface="Trebuchet MS"/>
                <a:ea typeface="Trebuchet MS"/>
                <a:cs typeface="Trebuchet MS"/>
                <a:sym typeface="Trebuchet MS"/>
                <a:hlinkClick r:id="rId4"/>
              </a:rPr>
              <a:t>http://technews.tw/2016/08/02/waterless-toilet-turns-waste-into-clean-water-and-power/</a:t>
            </a:r>
            <a:endParaRPr sz="700">
              <a:solidFill>
                <a:schemeClr val="dk1"/>
              </a:solidFill>
              <a:latin typeface="Trebuchet MS"/>
              <a:ea typeface="Trebuchet MS"/>
              <a:cs typeface="Trebuchet MS"/>
              <a:sym typeface="Trebuchet M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7" name="Shape 617"/>
        <p:cNvGrpSpPr/>
        <p:nvPr/>
      </p:nvGrpSpPr>
      <p:grpSpPr>
        <a:xfrm>
          <a:off x="0" y="0"/>
          <a:ext cx="0" cy="0"/>
          <a:chOff x="0" y="0"/>
          <a:chExt cx="0" cy="0"/>
        </a:xfrm>
      </p:grpSpPr>
      <p:sp>
        <p:nvSpPr>
          <p:cNvPr id="618" name="Google Shape;618;p60"/>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19" name="Google Shape;619;p60"/>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20" name="Google Shape;620;p60"/>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621" name="Google Shape;621;p60"/>
          <p:cNvSpPr txBox="1"/>
          <p:nvPr>
            <p:ph type="title"/>
          </p:nvPr>
        </p:nvSpPr>
        <p:spPr>
          <a:xfrm>
            <a:off x="140041" y="172995"/>
            <a:ext cx="7084542" cy="654025"/>
          </a:xfrm>
          <a:prstGeom prst="rect">
            <a:avLst/>
          </a:prstGeom>
          <a:noFill/>
          <a:ln>
            <a:noFill/>
          </a:ln>
        </p:spPr>
        <p:txBody>
          <a:bodyPr anchorCtr="0" anchor="t" bIns="0" lIns="0" spcFirstLastPara="1" rIns="0" wrap="square" tIns="0">
            <a:noAutofit/>
          </a:bodyPr>
          <a:lstStyle/>
          <a:p>
            <a:pPr indent="-373888" lvl="0" marL="101297" rtl="0" algn="l">
              <a:lnSpc>
                <a:spcPct val="110043"/>
              </a:lnSpc>
              <a:spcBef>
                <a:spcPts val="0"/>
              </a:spcBef>
              <a:spcAft>
                <a:spcPts val="0"/>
              </a:spcAft>
              <a:buSzPts val="5888"/>
              <a:buChar char="*"/>
            </a:pPr>
            <a:r>
              <a:rPr lang="zh-TW"/>
              <a:t>循環經濟 </a:t>
            </a:r>
            <a:r>
              <a:rPr lang="zh-TW" sz="3600"/>
              <a:t>(5/5)</a:t>
            </a:r>
            <a:endParaRPr sz="3600">
              <a:latin typeface="Trebuchet MS"/>
              <a:ea typeface="Trebuchet MS"/>
              <a:cs typeface="Trebuchet MS"/>
              <a:sym typeface="Trebuchet MS"/>
            </a:endParaRPr>
          </a:p>
        </p:txBody>
      </p:sp>
      <p:sp>
        <p:nvSpPr>
          <p:cNvPr id="622" name="Google Shape;622;p60"/>
          <p:cNvSpPr txBox="1"/>
          <p:nvPr>
            <p:ph idx="1" type="body"/>
          </p:nvPr>
        </p:nvSpPr>
        <p:spPr>
          <a:xfrm>
            <a:off x="124851" y="886000"/>
            <a:ext cx="8437258" cy="5793652"/>
          </a:xfrm>
          <a:prstGeom prst="rect">
            <a:avLst/>
          </a:prstGeom>
          <a:noFill/>
          <a:ln>
            <a:noFill/>
          </a:ln>
        </p:spPr>
        <p:txBody>
          <a:bodyPr anchorCtr="0" anchor="t" bIns="45700" lIns="91425" spcFirstLastPara="1" rIns="91425" wrap="square" tIns="45700">
            <a:noAutofit/>
          </a:bodyPr>
          <a:lstStyle/>
          <a:p>
            <a:pPr indent="-231140" lvl="0" marL="228600" rtl="0" algn="l">
              <a:spcBef>
                <a:spcPts val="0"/>
              </a:spcBef>
              <a:spcAft>
                <a:spcPts val="0"/>
              </a:spcAft>
              <a:buSzPts val="3640"/>
              <a:buChar char="*"/>
            </a:pPr>
            <a:r>
              <a:rPr lang="zh-TW" sz="2800"/>
              <a:t>奈米膜馬桶採「人力」動力排除排泄物，馬桶底部 有個</a:t>
            </a:r>
            <a:r>
              <a:rPr lang="zh-TW" sz="2800">
                <a:solidFill>
                  <a:srgbClr val="FF0000"/>
                </a:solidFill>
              </a:rPr>
              <a:t>轉盤</a:t>
            </a:r>
            <a:r>
              <a:rPr lang="zh-TW" sz="2800"/>
              <a:t>，當使用者上完廁所，蓋上馬桶蓋時，其 動作會帶動轉盤旋轉，把排泄物推到容納區，容納 區中，排泄物</a:t>
            </a:r>
            <a:r>
              <a:rPr lang="zh-TW" sz="2800">
                <a:solidFill>
                  <a:srgbClr val="FF0000"/>
                </a:solidFill>
              </a:rPr>
              <a:t>固態與液態分離</a:t>
            </a:r>
            <a:r>
              <a:rPr lang="zh-TW" sz="2800"/>
              <a:t>，分開到不同儲藏區， 以便進一步處理。</a:t>
            </a:r>
            <a:endParaRPr/>
          </a:p>
          <a:p>
            <a:pPr indent="-231140" lvl="0" marL="228600" rtl="0" algn="l">
              <a:spcBef>
                <a:spcPts val="860"/>
              </a:spcBef>
              <a:spcAft>
                <a:spcPts val="0"/>
              </a:spcAft>
              <a:buSzPts val="3640"/>
              <a:buChar char="*"/>
            </a:pPr>
            <a:r>
              <a:rPr lang="zh-TW" sz="2800"/>
              <a:t>液態排泄物中的水，蒸發為水蒸氣時，通過特製的 </a:t>
            </a:r>
            <a:r>
              <a:rPr lang="zh-TW" sz="2800">
                <a:solidFill>
                  <a:srgbClr val="FF0000"/>
                </a:solidFill>
              </a:rPr>
              <a:t>空心纖維膜過濾</a:t>
            </a:r>
            <a:r>
              <a:rPr lang="zh-TW" sz="2800"/>
              <a:t>，之後凝結流入儲存槽，經過這樣 的程序，</a:t>
            </a:r>
            <a:r>
              <a:rPr lang="zh-TW" sz="2800">
                <a:solidFill>
                  <a:srgbClr val="FF0000"/>
                </a:solidFill>
              </a:rPr>
              <a:t>淨化為淨水</a:t>
            </a:r>
            <a:r>
              <a:rPr lang="zh-TW" sz="2800"/>
              <a:t>，之後可用來澆花或洗衣。</a:t>
            </a:r>
            <a:endParaRPr/>
          </a:p>
          <a:p>
            <a:pPr indent="-231140" lvl="0" marL="228600" rtl="0" algn="l">
              <a:spcBef>
                <a:spcPts val="860"/>
              </a:spcBef>
              <a:spcAft>
                <a:spcPts val="0"/>
              </a:spcAft>
              <a:buSzPts val="3640"/>
              <a:buChar char="*"/>
            </a:pPr>
            <a:r>
              <a:rPr lang="zh-TW" sz="2800"/>
              <a:t>而乾燥化的固態排泄物，則在轉盤底部，由螺旋推 進器帶上乾燥管道，並經</a:t>
            </a:r>
            <a:r>
              <a:rPr lang="zh-TW" sz="2800">
                <a:solidFill>
                  <a:srgbClr val="FF0000"/>
                </a:solidFill>
              </a:rPr>
              <a:t>高溫氣化</a:t>
            </a:r>
            <a:r>
              <a:rPr lang="zh-TW" sz="2800"/>
              <a:t>，其中的有機物 </a:t>
            </a:r>
            <a:r>
              <a:rPr lang="zh-TW" sz="2800">
                <a:solidFill>
                  <a:srgbClr val="FF0000"/>
                </a:solidFill>
              </a:rPr>
              <a:t>轉化為一氧化碳與氫氣混合的合成氣，合成氣可做 為燃料</a:t>
            </a:r>
            <a:r>
              <a:rPr lang="zh-TW" sz="2800"/>
              <a:t>，提供前述水處理裝置所需的能源，此外還 有多餘能源</a:t>
            </a:r>
            <a:r>
              <a:rPr lang="zh-TW" sz="2800">
                <a:solidFill>
                  <a:srgbClr val="FF0000"/>
                </a:solidFill>
              </a:rPr>
              <a:t>可發電</a:t>
            </a:r>
            <a:r>
              <a:rPr lang="zh-TW" sz="2800"/>
              <a:t>，供手機充電使用</a:t>
            </a:r>
            <a:endParaRPr/>
          </a:p>
        </p:txBody>
      </p:sp>
      <p:sp>
        <p:nvSpPr>
          <p:cNvPr id="623" name="Google Shape;623;p60"/>
          <p:cNvSpPr txBox="1"/>
          <p:nvPr/>
        </p:nvSpPr>
        <p:spPr>
          <a:xfrm>
            <a:off x="0" y="6771800"/>
            <a:ext cx="4495438" cy="107722"/>
          </a:xfrm>
          <a:prstGeom prst="rect">
            <a:avLst/>
          </a:prstGeom>
          <a:noFill/>
          <a:ln>
            <a:noFill/>
          </a:ln>
        </p:spPr>
        <p:txBody>
          <a:bodyPr anchorCtr="0" anchor="t" bIns="0" lIns="0" spcFirstLastPara="1" rIns="0" wrap="square" tIns="0">
            <a:noAutofit/>
          </a:bodyPr>
          <a:lstStyle/>
          <a:p>
            <a:pPr indent="0" lvl="0" marL="11132" marR="0" rtl="0" algn="l">
              <a:spcBef>
                <a:spcPts val="0"/>
              </a:spcBef>
              <a:spcAft>
                <a:spcPts val="0"/>
              </a:spcAft>
              <a:buNone/>
            </a:pPr>
            <a:r>
              <a:rPr lang="zh-TW" sz="700">
                <a:solidFill>
                  <a:schemeClr val="dk1"/>
                </a:solidFill>
                <a:latin typeface="Arial"/>
                <a:ea typeface="Arial"/>
                <a:cs typeface="Arial"/>
                <a:sym typeface="Arial"/>
              </a:rPr>
              <a:t>資料來源：</a:t>
            </a:r>
            <a:r>
              <a:rPr lang="zh-TW" sz="700" u="sng">
                <a:solidFill>
                  <a:schemeClr val="hlink"/>
                </a:solidFill>
                <a:latin typeface="Trebuchet MS"/>
                <a:ea typeface="Trebuchet MS"/>
                <a:cs typeface="Trebuchet MS"/>
                <a:sym typeface="Trebuchet MS"/>
                <a:hlinkClick r:id="rId3"/>
              </a:rPr>
              <a:t>http://technews.tw/2016/08/02/waterless-toilet-turns-waste-into-clean-water-and-power/</a:t>
            </a:r>
            <a:endParaRPr sz="700">
              <a:solidFill>
                <a:schemeClr val="dk1"/>
              </a:solidFill>
              <a:latin typeface="Trebuchet MS"/>
              <a:ea typeface="Trebuchet MS"/>
              <a:cs typeface="Trebuchet MS"/>
              <a:sym typeface="Trebuchet MS"/>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7" name="Shape 627"/>
        <p:cNvGrpSpPr/>
        <p:nvPr/>
      </p:nvGrpSpPr>
      <p:grpSpPr>
        <a:xfrm>
          <a:off x="0" y="0"/>
          <a:ext cx="0" cy="0"/>
          <a:chOff x="0" y="0"/>
          <a:chExt cx="0" cy="0"/>
        </a:xfrm>
      </p:grpSpPr>
      <p:sp>
        <p:nvSpPr>
          <p:cNvPr id="628" name="Google Shape;628;p61"/>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29" name="Google Shape;629;p61"/>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30" name="Google Shape;630;p61"/>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631" name="Google Shape;631;p61"/>
          <p:cNvSpPr txBox="1"/>
          <p:nvPr>
            <p:ph type="title"/>
          </p:nvPr>
        </p:nvSpPr>
        <p:spPr>
          <a:xfrm>
            <a:off x="140041" y="172995"/>
            <a:ext cx="8006432" cy="589905"/>
          </a:xfrm>
          <a:prstGeom prst="rect">
            <a:avLst/>
          </a:prstGeom>
          <a:noFill/>
          <a:ln>
            <a:noFill/>
          </a:ln>
        </p:spPr>
        <p:txBody>
          <a:bodyPr anchorCtr="0" anchor="t" bIns="0" lIns="0" spcFirstLastPara="1" rIns="0" wrap="square" tIns="0">
            <a:noAutofit/>
          </a:bodyPr>
          <a:lstStyle/>
          <a:p>
            <a:pPr indent="-373888" lvl="0" marL="41743" rtl="0" algn="l">
              <a:lnSpc>
                <a:spcPct val="99934"/>
              </a:lnSpc>
              <a:spcBef>
                <a:spcPts val="0"/>
              </a:spcBef>
              <a:spcAft>
                <a:spcPts val="0"/>
              </a:spcAft>
              <a:buSzPts val="5888"/>
              <a:buChar char="*"/>
            </a:pPr>
            <a:r>
              <a:rPr lang="zh-TW">
                <a:latin typeface="Trebuchet MS"/>
                <a:ea typeface="Trebuchet MS"/>
                <a:cs typeface="Trebuchet MS"/>
                <a:sym typeface="Trebuchet MS"/>
              </a:rPr>
              <a:t>循環經濟案例-生質燃料 </a:t>
            </a:r>
            <a:r>
              <a:rPr lang="zh-TW" sz="3600">
                <a:latin typeface="Trebuchet MS"/>
                <a:ea typeface="Trebuchet MS"/>
                <a:cs typeface="Trebuchet MS"/>
                <a:sym typeface="Trebuchet MS"/>
              </a:rPr>
              <a:t>(1/2)</a:t>
            </a:r>
            <a:endParaRPr sz="3600">
              <a:latin typeface="Trebuchet MS"/>
              <a:ea typeface="Trebuchet MS"/>
              <a:cs typeface="Trebuchet MS"/>
              <a:sym typeface="Trebuchet MS"/>
            </a:endParaRPr>
          </a:p>
        </p:txBody>
      </p:sp>
      <p:sp>
        <p:nvSpPr>
          <p:cNvPr id="632" name="Google Shape;632;p61"/>
          <p:cNvSpPr txBox="1"/>
          <p:nvPr>
            <p:ph idx="1" type="body"/>
          </p:nvPr>
        </p:nvSpPr>
        <p:spPr>
          <a:xfrm>
            <a:off x="123566" y="1064955"/>
            <a:ext cx="8247350" cy="5410660"/>
          </a:xfrm>
          <a:prstGeom prst="rect">
            <a:avLst/>
          </a:prstGeom>
          <a:noFill/>
          <a:ln>
            <a:noFill/>
          </a:ln>
        </p:spPr>
        <p:txBody>
          <a:bodyPr anchorCtr="0" anchor="t" bIns="45700" lIns="91425" spcFirstLastPara="1" rIns="91425" wrap="square" tIns="45700">
            <a:noAutofit/>
          </a:bodyPr>
          <a:lstStyle/>
          <a:p>
            <a:pPr indent="-247650" lvl="0" marL="228600" rtl="0" algn="l">
              <a:spcBef>
                <a:spcPts val="0"/>
              </a:spcBef>
              <a:spcAft>
                <a:spcPts val="0"/>
              </a:spcAft>
              <a:buSzPts val="3900"/>
              <a:buChar char="*"/>
            </a:pPr>
            <a:r>
              <a:rPr lang="zh-TW" sz="3000">
                <a:solidFill>
                  <a:srgbClr val="FF0000"/>
                </a:solidFill>
              </a:rPr>
              <a:t>第一代生質燃料</a:t>
            </a:r>
            <a:r>
              <a:rPr lang="zh-TW" sz="3000"/>
              <a:t>的省思</a:t>
            </a:r>
            <a:endParaRPr/>
          </a:p>
          <a:p>
            <a:pPr indent="-247650" lvl="0" marL="228600" rtl="0" algn="l">
              <a:spcBef>
                <a:spcPts val="900"/>
              </a:spcBef>
              <a:spcAft>
                <a:spcPts val="0"/>
              </a:spcAft>
              <a:buSzPts val="3900"/>
              <a:buChar char="*"/>
            </a:pPr>
            <a:r>
              <a:rPr lang="zh-TW" sz="3000"/>
              <a:t>第一代生質燃料指以</a:t>
            </a:r>
            <a:r>
              <a:rPr lang="zh-TW" sz="3000">
                <a:solidFill>
                  <a:srgbClr val="FF0000"/>
                </a:solidFill>
              </a:rPr>
              <a:t>油脂類作物</a:t>
            </a:r>
            <a:r>
              <a:rPr lang="zh-TW" sz="3000"/>
              <a:t>（大豆、種子 等）轉換成</a:t>
            </a:r>
            <a:r>
              <a:rPr lang="zh-TW" sz="3000">
                <a:solidFill>
                  <a:srgbClr val="FF0000"/>
                </a:solidFill>
              </a:rPr>
              <a:t>生質柴油</a:t>
            </a:r>
            <a:r>
              <a:rPr lang="zh-TW" sz="3000"/>
              <a:t>，以及</a:t>
            </a:r>
            <a:r>
              <a:rPr lang="zh-TW" sz="3000">
                <a:solidFill>
                  <a:srgbClr val="FF0000"/>
                </a:solidFill>
              </a:rPr>
              <a:t>糖類、澱粉作物</a:t>
            </a:r>
            <a:r>
              <a:rPr lang="zh-TW" sz="3000"/>
              <a:t>（甘蔗、玉米等）轉換成</a:t>
            </a:r>
            <a:r>
              <a:rPr lang="zh-TW" sz="3000">
                <a:solidFill>
                  <a:srgbClr val="FF0000"/>
                </a:solidFill>
              </a:rPr>
              <a:t>酒精</a:t>
            </a:r>
            <a:r>
              <a:rPr lang="zh-TW" sz="3000"/>
              <a:t>。其需廣大面積 栽種能源作物，連帶造成缺糧與物價上漲等問 題。此外，</a:t>
            </a:r>
            <a:r>
              <a:rPr lang="zh-TW" sz="3000">
                <a:solidFill>
                  <a:srgbClr val="FF0000"/>
                </a:solidFill>
              </a:rPr>
              <a:t>因化學肥料被大量施用</a:t>
            </a:r>
            <a:r>
              <a:rPr lang="zh-TW" sz="3000"/>
              <a:t>，</a:t>
            </a:r>
            <a:r>
              <a:rPr lang="zh-TW" sz="3000">
                <a:solidFill>
                  <a:srgbClr val="FF0000"/>
                </a:solidFill>
              </a:rPr>
              <a:t>肥料中的氮會轉成氧化亞氮（N2O）排放，其全球增溫潛勢（GWP）是二氧化碳的296倍</a:t>
            </a:r>
            <a:r>
              <a:rPr lang="zh-TW" sz="3000"/>
              <a:t>，為生質能發展帶來新的挑戰。</a:t>
            </a:r>
            <a:endParaRPr/>
          </a:p>
          <a:p>
            <a:pPr indent="0" lvl="0" marL="228600" rtl="0" algn="l">
              <a:spcBef>
                <a:spcPts val="740"/>
              </a:spcBef>
              <a:spcAft>
                <a:spcPts val="0"/>
              </a:spcAft>
              <a:buSzPts val="2860"/>
              <a:buNone/>
            </a:pPr>
            <a:r>
              <a:t/>
            </a:r>
            <a:endParaRPr/>
          </a:p>
        </p:txBody>
      </p:sp>
      <p:sp>
        <p:nvSpPr>
          <p:cNvPr id="633" name="Google Shape;633;p61"/>
          <p:cNvSpPr txBox="1"/>
          <p:nvPr/>
        </p:nvSpPr>
        <p:spPr>
          <a:xfrm>
            <a:off x="339593" y="6662761"/>
            <a:ext cx="4168556" cy="107722"/>
          </a:xfrm>
          <a:prstGeom prst="rect">
            <a:avLst/>
          </a:prstGeom>
          <a:noFill/>
          <a:ln>
            <a:noFill/>
          </a:ln>
        </p:spPr>
        <p:txBody>
          <a:bodyPr anchorCtr="0" anchor="t" bIns="0" lIns="0" spcFirstLastPara="1" rIns="0" wrap="square" tIns="0">
            <a:noAutofit/>
          </a:bodyPr>
          <a:lstStyle/>
          <a:p>
            <a:pPr indent="0" lvl="0" marL="11132" marR="0" rtl="0" algn="l">
              <a:spcBef>
                <a:spcPts val="0"/>
              </a:spcBef>
              <a:spcAft>
                <a:spcPts val="0"/>
              </a:spcAft>
              <a:buNone/>
            </a:pPr>
            <a:r>
              <a:rPr lang="zh-TW" sz="700">
                <a:solidFill>
                  <a:schemeClr val="dk1"/>
                </a:solidFill>
                <a:latin typeface="Arial"/>
                <a:ea typeface="Arial"/>
                <a:cs typeface="Arial"/>
                <a:sym typeface="Arial"/>
              </a:rPr>
              <a:t>資料來源：</a:t>
            </a:r>
            <a:r>
              <a:rPr lang="zh-TW" sz="700" u="sng">
                <a:solidFill>
                  <a:schemeClr val="hlink"/>
                </a:solidFill>
                <a:latin typeface="Trebuchet MS"/>
                <a:ea typeface="Trebuchet MS"/>
                <a:cs typeface="Trebuchet MS"/>
                <a:sym typeface="Trebuchet MS"/>
                <a:hlinkClick r:id="rId3"/>
              </a:rPr>
              <a:t>http://energymonthly.tier.org.tw/outdatecontent.asp?ReportIssue=200805&amp;Page=12</a:t>
            </a:r>
            <a:endParaRPr sz="700">
              <a:solidFill>
                <a:schemeClr val="dk1"/>
              </a:solidFill>
              <a:latin typeface="Trebuchet MS"/>
              <a:ea typeface="Trebuchet MS"/>
              <a:cs typeface="Trebuchet MS"/>
              <a:sym typeface="Trebuchet M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7" name="Shape 637"/>
        <p:cNvGrpSpPr/>
        <p:nvPr/>
      </p:nvGrpSpPr>
      <p:grpSpPr>
        <a:xfrm>
          <a:off x="0" y="0"/>
          <a:ext cx="0" cy="0"/>
          <a:chOff x="0" y="0"/>
          <a:chExt cx="0" cy="0"/>
        </a:xfrm>
      </p:grpSpPr>
      <p:sp>
        <p:nvSpPr>
          <p:cNvPr id="638" name="Google Shape;638;p62"/>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39" name="Google Shape;639;p62"/>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40" name="Google Shape;640;p62"/>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641" name="Google Shape;641;p62"/>
          <p:cNvSpPr txBox="1"/>
          <p:nvPr>
            <p:ph type="title"/>
          </p:nvPr>
        </p:nvSpPr>
        <p:spPr>
          <a:xfrm>
            <a:off x="140041" y="172995"/>
            <a:ext cx="8014744" cy="787983"/>
          </a:xfrm>
          <a:prstGeom prst="rect">
            <a:avLst/>
          </a:prstGeom>
          <a:noFill/>
          <a:ln>
            <a:noFill/>
          </a:ln>
        </p:spPr>
        <p:txBody>
          <a:bodyPr anchorCtr="0" anchor="t" bIns="0" lIns="0" spcFirstLastPara="1" rIns="0" wrap="square" tIns="196150">
            <a:noAutofit/>
          </a:bodyPr>
          <a:lstStyle/>
          <a:p>
            <a:pPr indent="-373888" lvl="0" marL="41743" rtl="0" algn="l">
              <a:lnSpc>
                <a:spcPct val="99934"/>
              </a:lnSpc>
              <a:spcBef>
                <a:spcPts val="0"/>
              </a:spcBef>
              <a:spcAft>
                <a:spcPts val="0"/>
              </a:spcAft>
              <a:buSzPts val="5888"/>
              <a:buChar char="*"/>
            </a:pPr>
            <a:r>
              <a:rPr lang="zh-TW"/>
              <a:t>循環經濟案例-生質燃料 </a:t>
            </a:r>
            <a:r>
              <a:rPr lang="zh-TW" sz="3600"/>
              <a:t>(2/2)</a:t>
            </a:r>
            <a:endParaRPr sz="3600">
              <a:latin typeface="Trebuchet MS"/>
              <a:ea typeface="Trebuchet MS"/>
              <a:cs typeface="Trebuchet MS"/>
              <a:sym typeface="Trebuchet MS"/>
            </a:endParaRPr>
          </a:p>
        </p:txBody>
      </p:sp>
      <p:sp>
        <p:nvSpPr>
          <p:cNvPr id="642" name="Google Shape;642;p62"/>
          <p:cNvSpPr txBox="1"/>
          <p:nvPr>
            <p:ph idx="1" type="body"/>
          </p:nvPr>
        </p:nvSpPr>
        <p:spPr>
          <a:xfrm>
            <a:off x="123565" y="1064956"/>
            <a:ext cx="8139285" cy="5080471"/>
          </a:xfrm>
          <a:prstGeom prst="rect">
            <a:avLst/>
          </a:prstGeom>
          <a:noFill/>
          <a:ln>
            <a:noFill/>
          </a:ln>
        </p:spPr>
        <p:txBody>
          <a:bodyPr anchorCtr="0" anchor="t" bIns="45700" lIns="91425" spcFirstLastPara="1" rIns="91425" wrap="square" tIns="45700">
            <a:noAutofit/>
          </a:bodyPr>
          <a:lstStyle/>
          <a:p>
            <a:pPr indent="-247650" lvl="0" marL="228600" rtl="0" algn="l">
              <a:spcBef>
                <a:spcPts val="0"/>
              </a:spcBef>
              <a:spcAft>
                <a:spcPts val="0"/>
              </a:spcAft>
              <a:buSzPts val="3900"/>
              <a:buChar char="*"/>
            </a:pPr>
            <a:r>
              <a:rPr lang="zh-TW" sz="3000">
                <a:solidFill>
                  <a:srgbClr val="FF0000"/>
                </a:solidFill>
              </a:rPr>
              <a:t>第二代技術</a:t>
            </a:r>
            <a:r>
              <a:rPr lang="zh-TW" sz="3000"/>
              <a:t>上場</a:t>
            </a:r>
            <a:endParaRPr/>
          </a:p>
          <a:p>
            <a:pPr indent="-247650" lvl="0" marL="228600" rtl="0" algn="l">
              <a:spcBef>
                <a:spcPts val="900"/>
              </a:spcBef>
              <a:spcAft>
                <a:spcPts val="0"/>
              </a:spcAft>
              <a:buSzPts val="3900"/>
              <a:buChar char="*"/>
            </a:pPr>
            <a:r>
              <a:rPr lang="zh-TW" sz="3000"/>
              <a:t>使用</a:t>
            </a:r>
            <a:r>
              <a:rPr lang="zh-TW" sz="3000">
                <a:solidFill>
                  <a:srgbClr val="FF0000"/>
                </a:solidFill>
              </a:rPr>
              <a:t>木質纖維素（Lignocellulose）</a:t>
            </a:r>
            <a:r>
              <a:rPr lang="zh-TW" sz="3000"/>
              <a:t>為原料製 作生質燃料，被稱為第二代生質燃料技術。與糖類、澱粉類作物不同的是，木質纖維素</a:t>
            </a:r>
            <a:r>
              <a:rPr lang="zh-TW" sz="3000">
                <a:solidFill>
                  <a:srgbClr val="FF0000"/>
                </a:solidFill>
              </a:rPr>
              <a:t>大量存在於地球上的草本與木本植物間</a:t>
            </a:r>
            <a:r>
              <a:rPr lang="zh-TW" sz="3000"/>
              <a:t>，以及各式農業、木材與其他廢棄物之中，使得生質能發展不需要大量使用現有的糧食作物，且因其</a:t>
            </a:r>
            <a:r>
              <a:rPr lang="zh-TW" sz="3000">
                <a:solidFill>
                  <a:srgbClr val="FF0000"/>
                </a:solidFill>
              </a:rPr>
              <a:t>來源多且廣</a:t>
            </a:r>
            <a:r>
              <a:rPr lang="zh-TW" sz="3000"/>
              <a:t>，將</a:t>
            </a:r>
            <a:r>
              <a:rPr lang="zh-TW" sz="3000">
                <a:solidFill>
                  <a:srgbClr val="FF0000"/>
                </a:solidFill>
              </a:rPr>
              <a:t>可減緩糧食與能源間的衝突</a:t>
            </a:r>
            <a:r>
              <a:rPr lang="zh-TW" sz="3000"/>
              <a:t>，並使</a:t>
            </a:r>
            <a:r>
              <a:rPr lang="zh-TW" sz="3000">
                <a:solidFill>
                  <a:srgbClr val="FF0000"/>
                </a:solidFill>
              </a:rPr>
              <a:t>過度開墾問題也得以減緩</a:t>
            </a:r>
            <a:endParaRPr/>
          </a:p>
          <a:p>
            <a:pPr indent="0" lvl="0" marL="228600" rtl="0" algn="l">
              <a:spcBef>
                <a:spcPts val="740"/>
              </a:spcBef>
              <a:spcAft>
                <a:spcPts val="0"/>
              </a:spcAft>
              <a:buSzPts val="2860"/>
              <a:buNone/>
            </a:pPr>
            <a:r>
              <a:t/>
            </a:r>
            <a:endParaRPr/>
          </a:p>
        </p:txBody>
      </p:sp>
      <p:sp>
        <p:nvSpPr>
          <p:cNvPr id="643" name="Google Shape;643;p62"/>
          <p:cNvSpPr txBox="1"/>
          <p:nvPr/>
        </p:nvSpPr>
        <p:spPr>
          <a:xfrm>
            <a:off x="0" y="6716622"/>
            <a:ext cx="4168556" cy="107722"/>
          </a:xfrm>
          <a:prstGeom prst="rect">
            <a:avLst/>
          </a:prstGeom>
          <a:noFill/>
          <a:ln>
            <a:noFill/>
          </a:ln>
        </p:spPr>
        <p:txBody>
          <a:bodyPr anchorCtr="0" anchor="t" bIns="0" lIns="0" spcFirstLastPara="1" rIns="0" wrap="square" tIns="0">
            <a:noAutofit/>
          </a:bodyPr>
          <a:lstStyle/>
          <a:p>
            <a:pPr indent="0" lvl="0" marL="11132" marR="0" rtl="0" algn="l">
              <a:spcBef>
                <a:spcPts val="0"/>
              </a:spcBef>
              <a:spcAft>
                <a:spcPts val="0"/>
              </a:spcAft>
              <a:buNone/>
            </a:pPr>
            <a:r>
              <a:rPr lang="zh-TW" sz="700">
                <a:solidFill>
                  <a:schemeClr val="dk1"/>
                </a:solidFill>
                <a:latin typeface="Arial"/>
                <a:ea typeface="Arial"/>
                <a:cs typeface="Arial"/>
                <a:sym typeface="Arial"/>
              </a:rPr>
              <a:t>資料來源：</a:t>
            </a:r>
            <a:r>
              <a:rPr lang="zh-TW" sz="700" u="sng">
                <a:solidFill>
                  <a:schemeClr val="hlink"/>
                </a:solidFill>
                <a:latin typeface="Trebuchet MS"/>
                <a:ea typeface="Trebuchet MS"/>
                <a:cs typeface="Trebuchet MS"/>
                <a:sym typeface="Trebuchet MS"/>
                <a:hlinkClick r:id="rId3"/>
              </a:rPr>
              <a:t>http://energymonthly.tier.org.tw/outdatecontent.asp?ReportIssue=200805&amp;Page=12</a:t>
            </a:r>
            <a:endParaRPr sz="700">
              <a:solidFill>
                <a:schemeClr val="dk1"/>
              </a:solidFill>
              <a:latin typeface="Trebuchet MS"/>
              <a:ea typeface="Trebuchet MS"/>
              <a:cs typeface="Trebuchet MS"/>
              <a:sym typeface="Trebuchet M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7" name="Shape 647"/>
        <p:cNvGrpSpPr/>
        <p:nvPr/>
      </p:nvGrpSpPr>
      <p:grpSpPr>
        <a:xfrm>
          <a:off x="0" y="0"/>
          <a:ext cx="0" cy="0"/>
          <a:chOff x="0" y="0"/>
          <a:chExt cx="0" cy="0"/>
        </a:xfrm>
      </p:grpSpPr>
      <p:sp>
        <p:nvSpPr>
          <p:cNvPr id="648" name="Google Shape;648;p63"/>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649" name="Google Shape;649;p63"/>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73888" lvl="0" marL="320040" rtl="0" algn="l">
              <a:spcBef>
                <a:spcPts val="0"/>
              </a:spcBef>
              <a:spcAft>
                <a:spcPts val="0"/>
              </a:spcAft>
              <a:buSzPts val="5888"/>
              <a:buChar char="*"/>
            </a:pPr>
            <a:r>
              <a:rPr lang="zh-TW"/>
              <a:t>循環經濟案例-舊金山 (1/4)</a:t>
            </a:r>
            <a:endParaRPr sz="3600"/>
          </a:p>
        </p:txBody>
      </p:sp>
      <p:sp>
        <p:nvSpPr>
          <p:cNvPr id="650" name="Google Shape;650;p63"/>
          <p:cNvSpPr txBox="1"/>
          <p:nvPr>
            <p:ph idx="1" type="body"/>
          </p:nvPr>
        </p:nvSpPr>
        <p:spPr>
          <a:xfrm>
            <a:off x="123566" y="1006767"/>
            <a:ext cx="8313852" cy="5080471"/>
          </a:xfrm>
          <a:prstGeom prst="rect">
            <a:avLst/>
          </a:prstGeom>
          <a:noFill/>
          <a:ln>
            <a:noFill/>
          </a:ln>
        </p:spPr>
        <p:txBody>
          <a:bodyPr anchorCtr="0" anchor="t" bIns="45700" lIns="91425" spcFirstLastPara="1" rIns="91425" wrap="square" tIns="45700">
            <a:noAutofit/>
          </a:bodyPr>
          <a:lstStyle/>
          <a:p>
            <a:pPr indent="-231140" lvl="0" marL="228600" rtl="0" algn="l">
              <a:lnSpc>
                <a:spcPct val="121428"/>
              </a:lnSpc>
              <a:spcBef>
                <a:spcPts val="0"/>
              </a:spcBef>
              <a:spcAft>
                <a:spcPts val="0"/>
              </a:spcAft>
              <a:buSzPts val="3640"/>
              <a:buChar char="*"/>
            </a:pPr>
            <a:r>
              <a:rPr lang="zh-TW" sz="2800"/>
              <a:t>舊金山東灣市立公用事業行政區，共有六座廢水處理廠，每日可處理3億7千5百萬加侖（gallon）廢水，服務範圍涵蓋柏克萊（Berkeley）、奧克蘭（Oakland）、列治文（Richmond）與其他灣區多個城市。東灣市立公用事業行政區廢水處理廠主要藉由</a:t>
            </a:r>
            <a:r>
              <a:rPr lang="zh-TW" sz="2800">
                <a:solidFill>
                  <a:srgbClr val="FF0000"/>
                </a:solidFill>
              </a:rPr>
              <a:t>三道手續將污水中的雜質與水分離</a:t>
            </a:r>
            <a:r>
              <a:rPr lang="zh-TW" sz="2800"/>
              <a:t>。第一道為放慢水流、使沉積物緩慢下降之後過濾分離。第二道手續為廢水處理廠甚為自豪的</a:t>
            </a:r>
            <a:r>
              <a:rPr lang="zh-TW" sz="2800">
                <a:solidFill>
                  <a:srgbClr val="FF0000"/>
                </a:solidFill>
              </a:rPr>
              <a:t>「生物分解法」</a:t>
            </a:r>
            <a:r>
              <a:rPr lang="zh-TW" sz="2800"/>
              <a:t>，將細菌放入廢水中，藉由</a:t>
            </a:r>
            <a:r>
              <a:rPr lang="zh-TW" sz="2800">
                <a:solidFill>
                  <a:srgbClr val="FF0000"/>
                </a:solidFill>
              </a:rPr>
              <a:t>細菌分解，將水中的固體雜質（solid）與水分離，以達廢水淨化</a:t>
            </a:r>
            <a:r>
              <a:rPr lang="zh-TW" sz="2800"/>
              <a:t>。</a:t>
            </a:r>
            <a:r>
              <a:rPr lang="zh-TW" sz="2800">
                <a:solidFill>
                  <a:srgbClr val="FF0000"/>
                </a:solidFill>
              </a:rPr>
              <a:t>此細菌從1977年一直在廠內培養至今</a:t>
            </a:r>
            <a:r>
              <a:rPr lang="zh-TW" sz="2800"/>
              <a:t>，相當</a:t>
            </a:r>
            <a:r>
              <a:rPr lang="zh-TW" sz="2800">
                <a:solidFill>
                  <a:srgbClr val="FF0000"/>
                </a:solidFill>
              </a:rPr>
              <a:t>天然環保</a:t>
            </a:r>
            <a:r>
              <a:rPr lang="zh-TW" sz="2800"/>
              <a:t>，廢水處理廠還自建大型儀器設備製造大量氧氣，以供細菌食用、進行廢水分解。</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19"/>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46" name="Google Shape;146;p19"/>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73888" lvl="0" marL="320040" rtl="0" algn="l">
              <a:spcBef>
                <a:spcPts val="0"/>
              </a:spcBef>
              <a:spcAft>
                <a:spcPts val="0"/>
              </a:spcAft>
              <a:buSzPts val="5888"/>
              <a:buChar char="*"/>
            </a:pPr>
            <a:r>
              <a:rPr lang="zh-TW">
                <a:latin typeface="Trebuchet MS"/>
                <a:ea typeface="Trebuchet MS"/>
                <a:cs typeface="Trebuchet MS"/>
                <a:sym typeface="Trebuchet MS"/>
              </a:rPr>
              <a:t>Green Economic </a:t>
            </a:r>
            <a:r>
              <a:rPr lang="zh-TW" sz="3600">
                <a:latin typeface="Trebuchet MS"/>
                <a:ea typeface="Trebuchet MS"/>
                <a:cs typeface="Trebuchet MS"/>
                <a:sym typeface="Trebuchet MS"/>
              </a:rPr>
              <a:t>(2/2)</a:t>
            </a:r>
            <a:endParaRPr/>
          </a:p>
        </p:txBody>
      </p:sp>
      <p:sp>
        <p:nvSpPr>
          <p:cNvPr id="147" name="Google Shape;147;p19"/>
          <p:cNvSpPr txBox="1"/>
          <p:nvPr>
            <p:ph idx="1" type="body"/>
          </p:nvPr>
        </p:nvSpPr>
        <p:spPr>
          <a:xfrm>
            <a:off x="106837" y="857138"/>
            <a:ext cx="8471795" cy="5080471"/>
          </a:xfrm>
          <a:prstGeom prst="rect">
            <a:avLst/>
          </a:prstGeom>
          <a:noFill/>
          <a:ln>
            <a:noFill/>
          </a:ln>
        </p:spPr>
        <p:txBody>
          <a:bodyPr anchorCtr="0" anchor="t" bIns="45700" lIns="91425" spcFirstLastPara="1" rIns="91425" wrap="square" tIns="45700">
            <a:noAutofit/>
          </a:bodyPr>
          <a:lstStyle/>
          <a:p>
            <a:pPr indent="-214630" lvl="0" marL="228600" rtl="0" algn="l">
              <a:spcBef>
                <a:spcPts val="0"/>
              </a:spcBef>
              <a:spcAft>
                <a:spcPts val="0"/>
              </a:spcAft>
              <a:buSzPts val="3380"/>
              <a:buChar char="*"/>
            </a:pPr>
            <a:r>
              <a:rPr lang="zh-TW" sz="2600">
                <a:latin typeface="Arial"/>
                <a:ea typeface="Arial"/>
                <a:cs typeface="Arial"/>
                <a:sym typeface="Arial"/>
              </a:rPr>
              <a:t>A feature distinguishing it from prior economic regimes is the direct valuation of natural capital and ecological services as having economic value and a full cost accounting regime in which costs externalized onto society via ecosystems are reliably traced back to, and accounted for as liabilities of, the entity that does the harm or neglects an asset.</a:t>
            </a:r>
            <a:endParaRPr/>
          </a:p>
          <a:p>
            <a:pPr indent="-214630" lvl="0" marL="228600" rtl="0" algn="l">
              <a:spcBef>
                <a:spcPts val="820"/>
              </a:spcBef>
              <a:spcAft>
                <a:spcPts val="0"/>
              </a:spcAft>
              <a:buSzPts val="3380"/>
              <a:buChar char="*"/>
            </a:pPr>
            <a:r>
              <a:rPr lang="zh-TW" sz="2600">
                <a:solidFill>
                  <a:srgbClr val="FF0000"/>
                </a:solidFill>
                <a:latin typeface="Arial"/>
                <a:ea typeface="Arial"/>
                <a:cs typeface="Arial"/>
                <a:sym typeface="Arial"/>
              </a:rPr>
              <a:t>Green Sticker and ecolabel practices have emerged as consumer facing measurements of friendliness to the environment and sustainable development. </a:t>
            </a:r>
            <a:r>
              <a:rPr lang="zh-TW" sz="2600">
                <a:latin typeface="Arial"/>
                <a:ea typeface="Arial"/>
                <a:cs typeface="Arial"/>
                <a:sym typeface="Arial"/>
              </a:rPr>
              <a:t>Many industries are starting to adopt these standards as a viable way to promote their greening practices in a globalizing economy.</a:t>
            </a:r>
            <a:endParaRPr/>
          </a:p>
          <a:p>
            <a:pPr indent="0" lvl="0" marL="228600" rtl="0" algn="l">
              <a:spcBef>
                <a:spcPts val="820"/>
              </a:spcBef>
              <a:spcAft>
                <a:spcPts val="0"/>
              </a:spcAft>
              <a:buSzPts val="3380"/>
              <a:buNone/>
            </a:pPr>
            <a:r>
              <a:t/>
            </a:r>
            <a:endParaRPr sz="2600"/>
          </a:p>
        </p:txBody>
      </p:sp>
      <p:sp>
        <p:nvSpPr>
          <p:cNvPr id="148" name="Google Shape;148;p19"/>
          <p:cNvSpPr txBox="1"/>
          <p:nvPr/>
        </p:nvSpPr>
        <p:spPr>
          <a:xfrm>
            <a:off x="106837" y="6737390"/>
            <a:ext cx="3801493" cy="107722"/>
          </a:xfrm>
          <a:prstGeom prst="rect">
            <a:avLst/>
          </a:prstGeom>
          <a:noFill/>
          <a:ln>
            <a:noFill/>
          </a:ln>
        </p:spPr>
        <p:txBody>
          <a:bodyPr anchorCtr="0" anchor="t" bIns="0" lIns="0" spcFirstLastPara="1" rIns="0" wrap="square" tIns="0">
            <a:noAutofit/>
          </a:bodyPr>
          <a:lstStyle/>
          <a:p>
            <a:pPr indent="0" lvl="0" marL="11132" marR="0" rtl="0" algn="l">
              <a:spcBef>
                <a:spcPts val="0"/>
              </a:spcBef>
              <a:spcAft>
                <a:spcPts val="0"/>
              </a:spcAft>
              <a:buNone/>
            </a:pPr>
            <a:r>
              <a:rPr lang="zh-TW" sz="700">
                <a:solidFill>
                  <a:schemeClr val="dk1"/>
                </a:solidFill>
                <a:latin typeface="Arial"/>
                <a:ea typeface="Arial"/>
                <a:cs typeface="Arial"/>
                <a:sym typeface="Arial"/>
              </a:rPr>
              <a:t>資料來源：https://en.wikipedia.org/wiki/Green_economy</a:t>
            </a:r>
            <a:endParaRPr sz="700">
              <a:solidFill>
                <a:schemeClr val="dk1"/>
              </a:solidFill>
              <a:latin typeface="Trebuchet MS"/>
              <a:ea typeface="Trebuchet MS"/>
              <a:cs typeface="Trebuchet MS"/>
              <a:sym typeface="Trebuchet MS"/>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4" name="Shape 654"/>
        <p:cNvGrpSpPr/>
        <p:nvPr/>
      </p:nvGrpSpPr>
      <p:grpSpPr>
        <a:xfrm>
          <a:off x="0" y="0"/>
          <a:ext cx="0" cy="0"/>
          <a:chOff x="0" y="0"/>
          <a:chExt cx="0" cy="0"/>
        </a:xfrm>
      </p:grpSpPr>
      <p:sp>
        <p:nvSpPr>
          <p:cNvPr id="655" name="Google Shape;655;p64"/>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656" name="Google Shape;656;p64"/>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73888" lvl="0" marL="320040" rtl="0" algn="l">
              <a:spcBef>
                <a:spcPts val="0"/>
              </a:spcBef>
              <a:spcAft>
                <a:spcPts val="0"/>
              </a:spcAft>
              <a:buSzPts val="5888"/>
              <a:buChar char="*"/>
            </a:pPr>
            <a:r>
              <a:rPr lang="zh-TW"/>
              <a:t>循環經濟案例-舊金山 </a:t>
            </a:r>
            <a:r>
              <a:rPr lang="zh-TW" sz="3600"/>
              <a:t>(2/4)</a:t>
            </a:r>
            <a:endParaRPr sz="3600"/>
          </a:p>
        </p:txBody>
      </p:sp>
      <p:sp>
        <p:nvSpPr>
          <p:cNvPr id="657" name="Google Shape;657;p64"/>
          <p:cNvSpPr txBox="1"/>
          <p:nvPr>
            <p:ph idx="1" type="body"/>
          </p:nvPr>
        </p:nvSpPr>
        <p:spPr>
          <a:xfrm>
            <a:off x="123566" y="1064956"/>
            <a:ext cx="8172536" cy="5080471"/>
          </a:xfrm>
          <a:prstGeom prst="rect">
            <a:avLst/>
          </a:prstGeom>
          <a:noFill/>
          <a:ln>
            <a:noFill/>
          </a:ln>
        </p:spPr>
        <p:txBody>
          <a:bodyPr anchorCtr="0" anchor="t" bIns="45700" lIns="91425" spcFirstLastPara="1" rIns="91425" wrap="square" tIns="45700">
            <a:noAutofit/>
          </a:bodyPr>
          <a:lstStyle/>
          <a:p>
            <a:pPr indent="-247650" lvl="0" marL="228600" rtl="0" algn="l">
              <a:spcBef>
                <a:spcPts val="0"/>
              </a:spcBef>
              <a:spcAft>
                <a:spcPts val="0"/>
              </a:spcAft>
              <a:buSzPts val="3900"/>
              <a:buChar char="*"/>
            </a:pPr>
            <a:r>
              <a:rPr lang="zh-TW" sz="3000"/>
              <a:t>在</a:t>
            </a:r>
            <a:r>
              <a:rPr lang="zh-TW" sz="3000">
                <a:solidFill>
                  <a:srgbClr val="FF0000"/>
                </a:solidFill>
              </a:rPr>
              <a:t>第二道淨水手續</a:t>
            </a:r>
            <a:r>
              <a:rPr lang="zh-TW" sz="3000"/>
              <a:t>中，</a:t>
            </a:r>
            <a:r>
              <a:rPr lang="zh-TW" sz="3000">
                <a:solidFill>
                  <a:srgbClr val="FF0000"/>
                </a:solidFill>
              </a:rPr>
              <a:t>細菌分解時會產生甲烷</a:t>
            </a:r>
            <a:r>
              <a:rPr lang="zh-TW" sz="3000"/>
              <a:t>。廢水處理廠充分利用此副產品，建造了</a:t>
            </a:r>
            <a:r>
              <a:rPr lang="zh-TW" sz="3000">
                <a:solidFill>
                  <a:srgbClr val="FF0000"/>
                </a:solidFill>
              </a:rPr>
              <a:t>甲烷儲存槽與總發電量達10 MW的發電機組</a:t>
            </a:r>
            <a:r>
              <a:rPr lang="zh-TW" sz="3000"/>
              <a:t>。扣除每日營運所需的4.5 MW，廢水處理廠還與PG&amp;E電力公司簽訂合約，將剩餘沼氣電力賣給PG&amp;E。惟廢水處理廠無法完美控制產生甲烷的速度，有時甲烷產生過多、過快，廢水處理廠只好將甲烷燒掉，寧可以二氧化碳的形式排入大氣。據現場人員表示，</a:t>
            </a:r>
            <a:r>
              <a:rPr lang="zh-TW" sz="3000">
                <a:solidFill>
                  <a:srgbClr val="FF0000"/>
                </a:solidFill>
              </a:rPr>
              <a:t>甲烷所造成的溫室氣體效應比二氧化碳來得嚴重220倍</a:t>
            </a:r>
            <a:r>
              <a:rPr lang="zh-TW" sz="3000"/>
              <a:t>，在「</a:t>
            </a:r>
            <a:r>
              <a:rPr lang="zh-TW" sz="3000">
                <a:solidFill>
                  <a:srgbClr val="FF0000"/>
                </a:solidFill>
              </a:rPr>
              <a:t>兩害相權取其輕」</a:t>
            </a:r>
            <a:r>
              <a:rPr lang="zh-TW" sz="3000"/>
              <a:t>的情況下，</a:t>
            </a:r>
            <a:r>
              <a:rPr lang="zh-TW" sz="3000">
                <a:solidFill>
                  <a:srgbClr val="FF0000"/>
                </a:solidFill>
              </a:rPr>
              <a:t>廢水處理廠選擇燃燒過剩的甲烷，而非直接將甲烷排入大氣中</a:t>
            </a:r>
            <a:r>
              <a:rPr lang="zh-TW" sz="3000"/>
              <a:t>。</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1" name="Shape 661"/>
        <p:cNvGrpSpPr/>
        <p:nvPr/>
      </p:nvGrpSpPr>
      <p:grpSpPr>
        <a:xfrm>
          <a:off x="0" y="0"/>
          <a:ext cx="0" cy="0"/>
          <a:chOff x="0" y="0"/>
          <a:chExt cx="0" cy="0"/>
        </a:xfrm>
      </p:grpSpPr>
      <p:sp>
        <p:nvSpPr>
          <p:cNvPr id="662" name="Google Shape;662;p65"/>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663" name="Google Shape;663;p65"/>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73888" lvl="0" marL="320040" rtl="0" algn="l">
              <a:spcBef>
                <a:spcPts val="0"/>
              </a:spcBef>
              <a:spcAft>
                <a:spcPts val="0"/>
              </a:spcAft>
              <a:buSzPts val="5888"/>
              <a:buChar char="*"/>
            </a:pPr>
            <a:r>
              <a:rPr lang="zh-TW"/>
              <a:t>循環經濟案例-舊金山 </a:t>
            </a:r>
            <a:r>
              <a:rPr lang="zh-TW" sz="3600"/>
              <a:t>(3/4)</a:t>
            </a:r>
            <a:endParaRPr/>
          </a:p>
        </p:txBody>
      </p:sp>
      <p:sp>
        <p:nvSpPr>
          <p:cNvPr id="664" name="Google Shape;664;p65"/>
          <p:cNvSpPr txBox="1"/>
          <p:nvPr>
            <p:ph idx="1" type="body"/>
          </p:nvPr>
        </p:nvSpPr>
        <p:spPr>
          <a:xfrm>
            <a:off x="123565" y="1064956"/>
            <a:ext cx="8189161" cy="5080471"/>
          </a:xfrm>
          <a:prstGeom prst="rect">
            <a:avLst/>
          </a:prstGeom>
          <a:noFill/>
          <a:ln>
            <a:noFill/>
          </a:ln>
        </p:spPr>
        <p:txBody>
          <a:bodyPr anchorCtr="0" anchor="t" bIns="45700" lIns="91425" spcFirstLastPara="1" rIns="91425" wrap="square" tIns="45700">
            <a:noAutofit/>
          </a:bodyPr>
          <a:lstStyle/>
          <a:p>
            <a:pPr indent="-247650" lvl="0" marL="228600" rtl="0" algn="l">
              <a:spcBef>
                <a:spcPts val="0"/>
              </a:spcBef>
              <a:spcAft>
                <a:spcPts val="0"/>
              </a:spcAft>
              <a:buSzPts val="3900"/>
              <a:buChar char="*"/>
            </a:pPr>
            <a:r>
              <a:rPr lang="zh-TW" sz="3000"/>
              <a:t>廢水在處理之後達到加州環保局（California Environmental Protection Agency）的標準，排放至灣區內（the Bay）。</a:t>
            </a:r>
            <a:r>
              <a:rPr lang="zh-TW" sz="3000">
                <a:solidFill>
                  <a:srgbClr val="FF0000"/>
                </a:solidFill>
              </a:rPr>
              <a:t>廢水處理的最終產品是深黑色的乾燥軟爛泥（sludge），</a:t>
            </a:r>
            <a:r>
              <a:rPr lang="zh-TW" sz="3000"/>
              <a:t>已沒有酸臭味。每日約可產生軟爛泥共50萬磅（約22.7萬公斤），</a:t>
            </a:r>
            <a:r>
              <a:rPr lang="zh-TW" sz="3000">
                <a:solidFill>
                  <a:srgbClr val="FF0000"/>
                </a:solidFill>
              </a:rPr>
              <a:t>一半運去垃圾掩埋場</a:t>
            </a:r>
            <a:r>
              <a:rPr lang="zh-TW" sz="3000"/>
              <a:t>，鋪在垃圾上防臭並防止垃圾暴露兼顧衛生（廢水處理廠自付運費），</a:t>
            </a:r>
            <a:r>
              <a:rPr lang="zh-TW" sz="3000">
                <a:solidFill>
                  <a:srgbClr val="FF0000"/>
                </a:solidFill>
              </a:rPr>
              <a:t>另外一半送去作為非人類食用的作物的堆肥</a:t>
            </a:r>
            <a:r>
              <a:rPr lang="zh-TW" sz="3000"/>
              <a:t>，由農場付費購買，為廢水處理廠帶來一些</a:t>
            </a:r>
            <a:r>
              <a:rPr lang="zh-TW" sz="3000">
                <a:solidFill>
                  <a:srgbClr val="FF0000"/>
                </a:solidFill>
              </a:rPr>
              <a:t>營業外收入</a:t>
            </a:r>
            <a:r>
              <a:rPr lang="zh-TW" sz="3000"/>
              <a:t>。</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8" name="Shape 668"/>
        <p:cNvGrpSpPr/>
        <p:nvPr/>
      </p:nvGrpSpPr>
      <p:grpSpPr>
        <a:xfrm>
          <a:off x="0" y="0"/>
          <a:ext cx="0" cy="0"/>
          <a:chOff x="0" y="0"/>
          <a:chExt cx="0" cy="0"/>
        </a:xfrm>
      </p:grpSpPr>
      <p:sp>
        <p:nvSpPr>
          <p:cNvPr id="669" name="Google Shape;669;p66"/>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670" name="Google Shape;670;p66"/>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73888" lvl="0" marL="320040" rtl="0" algn="l">
              <a:spcBef>
                <a:spcPts val="0"/>
              </a:spcBef>
              <a:spcAft>
                <a:spcPts val="0"/>
              </a:spcAft>
              <a:buSzPts val="5888"/>
              <a:buChar char="*"/>
            </a:pPr>
            <a:r>
              <a:rPr lang="zh-TW"/>
              <a:t>循環經濟案例-舊金山 </a:t>
            </a:r>
            <a:r>
              <a:rPr lang="zh-TW" sz="3600"/>
              <a:t>(4/4)</a:t>
            </a:r>
            <a:endParaRPr/>
          </a:p>
        </p:txBody>
      </p:sp>
      <p:sp>
        <p:nvSpPr>
          <p:cNvPr id="671" name="Google Shape;671;p66"/>
          <p:cNvSpPr txBox="1"/>
          <p:nvPr>
            <p:ph idx="1" type="body"/>
          </p:nvPr>
        </p:nvSpPr>
        <p:spPr>
          <a:xfrm>
            <a:off x="123565" y="1064956"/>
            <a:ext cx="8322165" cy="5080471"/>
          </a:xfrm>
          <a:prstGeom prst="rect">
            <a:avLst/>
          </a:prstGeom>
          <a:noFill/>
          <a:ln>
            <a:noFill/>
          </a:ln>
        </p:spPr>
        <p:txBody>
          <a:bodyPr anchorCtr="0" anchor="t" bIns="45700" lIns="91425" spcFirstLastPara="1" rIns="91425" wrap="square" tIns="45700">
            <a:noAutofit/>
          </a:bodyPr>
          <a:lstStyle/>
          <a:p>
            <a:pPr indent="-247650" lvl="0" marL="228600" rtl="0" algn="l">
              <a:spcBef>
                <a:spcPts val="0"/>
              </a:spcBef>
              <a:spcAft>
                <a:spcPts val="0"/>
              </a:spcAft>
              <a:buSzPts val="3900"/>
              <a:buChar char="*"/>
            </a:pPr>
            <a:r>
              <a:rPr lang="zh-TW" sz="3000"/>
              <a:t>除了日常業務外，亦接收某些</a:t>
            </a:r>
            <a:r>
              <a:rPr lang="zh-TW" sz="3000">
                <a:solidFill>
                  <a:srgbClr val="FF0000"/>
                </a:solidFill>
              </a:rPr>
              <a:t>特殊廢水</a:t>
            </a:r>
            <a:r>
              <a:rPr lang="zh-TW" sz="3000"/>
              <a:t>。例如酒廠、起士製造廠載來一車一車釀酒與製造起士後的剩餘廢水，以及附近牲口屠宰場所載來的血，都帶給廢水處理廠</a:t>
            </a:r>
            <a:r>
              <a:rPr lang="zh-TW" sz="3000">
                <a:solidFill>
                  <a:srgbClr val="FF0000"/>
                </a:solidFill>
              </a:rPr>
              <a:t>額外的業務收入</a:t>
            </a:r>
            <a:r>
              <a:rPr lang="zh-TW" sz="3000"/>
              <a:t>。</a:t>
            </a:r>
            <a:r>
              <a:rPr lang="zh-TW" sz="3000">
                <a:solidFill>
                  <a:srgbClr val="FF0000"/>
                </a:solidFill>
              </a:rPr>
              <a:t>廢水廠其實很歡迎屠宰場的血</a:t>
            </a:r>
            <a:r>
              <a:rPr lang="zh-TW" sz="3000"/>
              <a:t>，因為血很純淨，沒有其他雜質，又是</a:t>
            </a:r>
            <a:r>
              <a:rPr lang="zh-TW" sz="3000">
                <a:solidFill>
                  <a:srgbClr val="FF0000"/>
                </a:solidFill>
              </a:rPr>
              <a:t>細菌極好的食物來源</a:t>
            </a:r>
            <a:r>
              <a:rPr lang="zh-TW" sz="3000"/>
              <a:t>，有利於產生甲烷發電，還可充分利用閒置淨水設備，</a:t>
            </a:r>
            <a:r>
              <a:rPr lang="zh-TW" sz="3000">
                <a:solidFill>
                  <a:srgbClr val="FF0000"/>
                </a:solidFill>
              </a:rPr>
              <a:t>又環保又效率又可帶來收入，可謂「循環經濟」之典範，一舉數得</a:t>
            </a:r>
            <a:r>
              <a:rPr lang="zh-TW" sz="3000"/>
              <a:t>。</a:t>
            </a:r>
            <a:endParaRPr/>
          </a:p>
        </p:txBody>
      </p:sp>
      <p:pic>
        <p:nvPicPr>
          <p:cNvPr id="672" name="Google Shape;672;p66"/>
          <p:cNvPicPr preferRelativeResize="0"/>
          <p:nvPr/>
        </p:nvPicPr>
        <p:blipFill rotWithShape="1">
          <a:blip r:embed="rId3">
            <a:alphaModFix/>
          </a:blip>
          <a:srcRect b="0" l="0" r="0" t="0"/>
          <a:stretch/>
        </p:blipFill>
        <p:spPr>
          <a:xfrm>
            <a:off x="5586153" y="4868692"/>
            <a:ext cx="2734887" cy="198930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6" name="Shape 676"/>
        <p:cNvGrpSpPr/>
        <p:nvPr/>
      </p:nvGrpSpPr>
      <p:grpSpPr>
        <a:xfrm>
          <a:off x="0" y="0"/>
          <a:ext cx="0" cy="0"/>
          <a:chOff x="0" y="0"/>
          <a:chExt cx="0" cy="0"/>
        </a:xfrm>
      </p:grpSpPr>
      <p:sp>
        <p:nvSpPr>
          <p:cNvPr id="677" name="Google Shape;677;p67"/>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78" name="Google Shape;678;p67"/>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79" name="Google Shape;679;p67"/>
          <p:cNvSpPr txBox="1"/>
          <p:nvPr>
            <p:ph type="title"/>
          </p:nvPr>
        </p:nvSpPr>
        <p:spPr>
          <a:xfrm>
            <a:off x="83126" y="2172648"/>
            <a:ext cx="8927869" cy="2423346"/>
          </a:xfrm>
          <a:prstGeom prst="rect">
            <a:avLst/>
          </a:prstGeom>
          <a:noFill/>
          <a:ln>
            <a:noFill/>
          </a:ln>
        </p:spPr>
        <p:txBody>
          <a:bodyPr anchorCtr="0" anchor="b" bIns="45700" lIns="91425" spcFirstLastPara="1" rIns="91425" wrap="square" tIns="45700">
            <a:noAutofit/>
          </a:bodyPr>
          <a:lstStyle/>
          <a:p>
            <a:pPr indent="-373888" lvl="0" marL="320040" rtl="0" algn="l">
              <a:spcBef>
                <a:spcPts val="0"/>
              </a:spcBef>
              <a:spcAft>
                <a:spcPts val="0"/>
              </a:spcAft>
              <a:buSzPts val="5888"/>
              <a:buChar char="*"/>
            </a:pPr>
            <a:r>
              <a:rPr lang="zh-TW"/>
              <a:t>四、綠色經濟新興產業發展案例</a:t>
            </a:r>
            <a:br>
              <a:rPr lang="zh-TW"/>
            </a:br>
            <a:endParaRPr/>
          </a:p>
        </p:txBody>
      </p:sp>
      <p:sp>
        <p:nvSpPr>
          <p:cNvPr id="680" name="Google Shape;680;p67"/>
          <p:cNvSpPr txBox="1"/>
          <p:nvPr>
            <p:ph idx="1" type="body"/>
          </p:nvPr>
        </p:nvSpPr>
        <p:spPr>
          <a:xfrm>
            <a:off x="2022438" y="4607511"/>
            <a:ext cx="5970494" cy="83546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SzPts val="2600"/>
              <a:buNone/>
            </a:pPr>
            <a:r>
              <a:t/>
            </a:r>
            <a:endParaRPr/>
          </a:p>
        </p:txBody>
      </p:sp>
      <p:sp>
        <p:nvSpPr>
          <p:cNvPr id="681" name="Google Shape;681;p67"/>
          <p:cNvSpPr txBox="1"/>
          <p:nvPr>
            <p:ph idx="12" type="sldNum"/>
          </p:nvPr>
        </p:nvSpPr>
        <p:spPr>
          <a:xfrm>
            <a:off x="8727989" y="6540243"/>
            <a:ext cx="416011" cy="317757"/>
          </a:xfrm>
          <a:prstGeom prst="rect">
            <a:avLst/>
          </a:prstGeom>
          <a:noFill/>
          <a:ln>
            <a:noFill/>
          </a:ln>
        </p:spPr>
        <p:txBody>
          <a:bodyPr anchorCtr="0" anchor="ctr" bIns="45700" lIns="91425" spcFirstLastPara="1" rIns="91425" wrap="square" tIns="45700">
            <a:noAutofit/>
          </a:bodyPr>
          <a:lstStyle/>
          <a:p>
            <a:pPr indent="0" lvl="0" marL="86270" rtl="0" algn="ctr">
              <a:spcBef>
                <a:spcPts val="0"/>
              </a:spcBef>
              <a:spcAft>
                <a:spcPts val="0"/>
              </a:spcAft>
              <a:buNone/>
            </a:pPr>
            <a:fld id="{00000000-1234-1234-1234-123412341234}" type="slidenum">
              <a:rPr lang="zh-TW"/>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5" name="Shape 685"/>
        <p:cNvGrpSpPr/>
        <p:nvPr/>
      </p:nvGrpSpPr>
      <p:grpSpPr>
        <a:xfrm>
          <a:off x="0" y="0"/>
          <a:ext cx="0" cy="0"/>
          <a:chOff x="0" y="0"/>
          <a:chExt cx="0" cy="0"/>
        </a:xfrm>
      </p:grpSpPr>
      <p:sp>
        <p:nvSpPr>
          <p:cNvPr id="686" name="Google Shape;686;p68"/>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87" name="Google Shape;687;p68"/>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88" name="Google Shape;688;p68"/>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689" name="Google Shape;689;p68"/>
          <p:cNvSpPr txBox="1"/>
          <p:nvPr>
            <p:ph type="title"/>
          </p:nvPr>
        </p:nvSpPr>
        <p:spPr>
          <a:xfrm>
            <a:off x="140041" y="172995"/>
            <a:ext cx="7084542" cy="674681"/>
          </a:xfrm>
          <a:prstGeom prst="rect">
            <a:avLst/>
          </a:prstGeom>
          <a:noFill/>
          <a:ln>
            <a:noFill/>
          </a:ln>
        </p:spPr>
        <p:txBody>
          <a:bodyPr anchorCtr="0" anchor="t" bIns="0" lIns="0" spcFirstLastPara="1" rIns="0" wrap="square" tIns="83950">
            <a:noAutofit/>
          </a:bodyPr>
          <a:lstStyle/>
          <a:p>
            <a:pPr indent="-320040" lvl="0" marL="320040" rtl="0" algn="l">
              <a:lnSpc>
                <a:spcPct val="117871"/>
              </a:lnSpc>
              <a:spcBef>
                <a:spcPts val="0"/>
              </a:spcBef>
              <a:spcAft>
                <a:spcPts val="0"/>
              </a:spcAft>
              <a:buSzPts val="4992"/>
              <a:buChar char="*"/>
            </a:pPr>
            <a:r>
              <a:rPr lang="zh-TW" sz="3900"/>
              <a:t>綠色經濟新興產業發展案例-產</a:t>
            </a:r>
            <a:endParaRPr sz="3900">
              <a:latin typeface="Trebuchet MS"/>
              <a:ea typeface="Trebuchet MS"/>
              <a:cs typeface="Trebuchet MS"/>
              <a:sym typeface="Trebuchet MS"/>
            </a:endParaRPr>
          </a:p>
        </p:txBody>
      </p:sp>
      <p:sp>
        <p:nvSpPr>
          <p:cNvPr id="690" name="Google Shape;690;p68"/>
          <p:cNvSpPr txBox="1"/>
          <p:nvPr>
            <p:ph idx="1" type="body"/>
          </p:nvPr>
        </p:nvSpPr>
        <p:spPr>
          <a:xfrm>
            <a:off x="123565" y="1064956"/>
            <a:ext cx="8214099" cy="5080471"/>
          </a:xfrm>
          <a:prstGeom prst="rect">
            <a:avLst/>
          </a:prstGeom>
          <a:noFill/>
          <a:ln>
            <a:noFill/>
          </a:ln>
        </p:spPr>
        <p:txBody>
          <a:bodyPr anchorCtr="0" anchor="t" bIns="45700" lIns="91425" spcFirstLastPara="1" rIns="91425" wrap="square" tIns="45700">
            <a:noAutofit/>
          </a:bodyPr>
          <a:lstStyle/>
          <a:p>
            <a:pPr indent="-247650" lvl="0" marL="228600" rtl="0" algn="l">
              <a:spcBef>
                <a:spcPts val="0"/>
              </a:spcBef>
              <a:spcAft>
                <a:spcPts val="0"/>
              </a:spcAft>
              <a:buSzPts val="3900"/>
              <a:buChar char="*"/>
            </a:pPr>
            <a:r>
              <a:rPr lang="zh-TW" sz="3000"/>
              <a:t>美國德州的電力市場競爭激烈，有民營電力公司「ＴＸＵ能源」推出</a:t>
            </a:r>
            <a:r>
              <a:rPr lang="zh-TW" sz="3000">
                <a:solidFill>
                  <a:srgbClr val="FF0000"/>
                </a:solidFill>
              </a:rPr>
              <a:t>風力發電晚上九點到清晨六點用電免費</a:t>
            </a:r>
            <a:r>
              <a:rPr lang="zh-TW" sz="3000"/>
              <a:t>，客戶省錢，電力公司也能降低因發電量太多產生的成本，可謂</a:t>
            </a:r>
            <a:r>
              <a:rPr lang="zh-TW" sz="3000">
                <a:solidFill>
                  <a:srgbClr val="FF0000"/>
                </a:solidFill>
              </a:rPr>
              <a:t>雙贏</a:t>
            </a:r>
            <a:r>
              <a:rPr lang="zh-TW" sz="3000"/>
              <a:t>。</a:t>
            </a:r>
            <a:endParaRPr/>
          </a:p>
          <a:p>
            <a:pPr indent="0" lvl="0" marL="0" rtl="0" algn="l">
              <a:spcBef>
                <a:spcPts val="740"/>
              </a:spcBef>
              <a:spcAft>
                <a:spcPts val="0"/>
              </a:spcAft>
              <a:buSzPts val="2860"/>
              <a:buNone/>
            </a:pPr>
            <a:r>
              <a:t/>
            </a:r>
            <a:endParaRPr/>
          </a:p>
        </p:txBody>
      </p:sp>
      <p:sp>
        <p:nvSpPr>
          <p:cNvPr id="691" name="Google Shape;691;p68"/>
          <p:cNvSpPr txBox="1"/>
          <p:nvPr/>
        </p:nvSpPr>
        <p:spPr>
          <a:xfrm>
            <a:off x="0" y="6758737"/>
            <a:ext cx="3816119" cy="107722"/>
          </a:xfrm>
          <a:prstGeom prst="rect">
            <a:avLst/>
          </a:prstGeom>
          <a:noFill/>
          <a:ln>
            <a:noFill/>
          </a:ln>
        </p:spPr>
        <p:txBody>
          <a:bodyPr anchorCtr="0" anchor="t" bIns="0" lIns="0" spcFirstLastPara="1" rIns="0" wrap="square" tIns="0">
            <a:noAutofit/>
          </a:bodyPr>
          <a:lstStyle/>
          <a:p>
            <a:pPr indent="0" lvl="0" marL="11132" marR="0" rtl="0" algn="l">
              <a:spcBef>
                <a:spcPts val="0"/>
              </a:spcBef>
              <a:spcAft>
                <a:spcPts val="0"/>
              </a:spcAft>
              <a:buNone/>
            </a:pPr>
            <a:r>
              <a:rPr lang="zh-TW" sz="700">
                <a:solidFill>
                  <a:schemeClr val="dk1"/>
                </a:solidFill>
                <a:latin typeface="Arial"/>
                <a:ea typeface="Arial"/>
                <a:cs typeface="Arial"/>
                <a:sym typeface="Arial"/>
              </a:rPr>
              <a:t>資料來源：http://paper.udn.com/udnpaper/PID0006/288200/web/#3L-6673837L</a:t>
            </a:r>
            <a:endParaRPr sz="700">
              <a:solidFill>
                <a:schemeClr val="dk1"/>
              </a:solidFill>
              <a:latin typeface="Trebuchet MS"/>
              <a:ea typeface="Trebuchet MS"/>
              <a:cs typeface="Trebuchet MS"/>
              <a:sym typeface="Trebuchet MS"/>
            </a:endParaRPr>
          </a:p>
        </p:txBody>
      </p:sp>
      <p:pic>
        <p:nvPicPr>
          <p:cNvPr id="692" name="Google Shape;692;p68"/>
          <p:cNvPicPr preferRelativeResize="0"/>
          <p:nvPr/>
        </p:nvPicPr>
        <p:blipFill rotWithShape="1">
          <a:blip r:embed="rId3">
            <a:alphaModFix/>
          </a:blip>
          <a:srcRect b="0" l="0" r="0" t="0"/>
          <a:stretch/>
        </p:blipFill>
        <p:spPr>
          <a:xfrm>
            <a:off x="462496" y="3616036"/>
            <a:ext cx="8089778" cy="248385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6" name="Shape 696"/>
        <p:cNvGrpSpPr/>
        <p:nvPr/>
      </p:nvGrpSpPr>
      <p:grpSpPr>
        <a:xfrm>
          <a:off x="0" y="0"/>
          <a:ext cx="0" cy="0"/>
          <a:chOff x="0" y="0"/>
          <a:chExt cx="0" cy="0"/>
        </a:xfrm>
      </p:grpSpPr>
      <p:sp>
        <p:nvSpPr>
          <p:cNvPr id="697" name="Google Shape;697;p69"/>
          <p:cNvSpPr txBox="1"/>
          <p:nvPr>
            <p:ph type="title"/>
          </p:nvPr>
        </p:nvSpPr>
        <p:spPr>
          <a:xfrm>
            <a:off x="0" y="376920"/>
            <a:ext cx="9072554" cy="1008112"/>
          </a:xfrm>
          <a:prstGeom prst="rect">
            <a:avLst/>
          </a:prstGeom>
          <a:noFill/>
          <a:ln>
            <a:noFill/>
          </a:ln>
        </p:spPr>
        <p:txBody>
          <a:bodyPr anchorCtr="0" anchor="t" bIns="45700" lIns="91425" spcFirstLastPara="1" rIns="91425" wrap="square" tIns="45700">
            <a:noAutofit/>
          </a:bodyPr>
          <a:lstStyle/>
          <a:p>
            <a:pPr indent="-320040" lvl="0" marL="320040" rtl="0" algn="l">
              <a:spcBef>
                <a:spcPts val="0"/>
              </a:spcBef>
              <a:spcAft>
                <a:spcPts val="0"/>
              </a:spcAft>
              <a:buSzPts val="4992"/>
              <a:buChar char="*"/>
            </a:pPr>
            <a:r>
              <a:rPr lang="zh-TW" sz="3900"/>
              <a:t>綠色經濟新興產業發展案例-產</a:t>
            </a:r>
            <a:endParaRPr sz="3900"/>
          </a:p>
        </p:txBody>
      </p:sp>
      <p:graphicFrame>
        <p:nvGraphicFramePr>
          <p:cNvPr id="698" name="Google Shape;698;p69"/>
          <p:cNvGraphicFramePr/>
          <p:nvPr/>
        </p:nvGraphicFramePr>
        <p:xfrm>
          <a:off x="395536" y="1628800"/>
          <a:ext cx="3000000" cy="3000000"/>
        </p:xfrm>
        <a:graphic>
          <a:graphicData uri="http://schemas.openxmlformats.org/drawingml/2006/table">
            <a:tbl>
              <a:tblPr bandRow="1" firstCol="1" firstRow="1">
                <a:noFill/>
                <a:tableStyleId>{0A2126F8-C045-4C17-9993-C562F8AA9F0F}</a:tableStyleId>
              </a:tblPr>
              <a:tblGrid>
                <a:gridCol w="1986700"/>
                <a:gridCol w="1049050"/>
                <a:gridCol w="1049050"/>
                <a:gridCol w="1049050"/>
                <a:gridCol w="1049050"/>
                <a:gridCol w="1049050"/>
                <a:gridCol w="1049050"/>
              </a:tblGrid>
              <a:tr h="919625">
                <a:tc>
                  <a:txBody>
                    <a:bodyPr>
                      <a:noAutofit/>
                    </a:bodyPr>
                    <a:lstStyle/>
                    <a:p>
                      <a:pPr indent="0" lvl="0" marL="0" marR="0" rtl="0" algn="ctr">
                        <a:lnSpc>
                          <a:spcPct val="67500"/>
                        </a:lnSpc>
                        <a:spcBef>
                          <a:spcPts val="0"/>
                        </a:spcBef>
                        <a:spcAft>
                          <a:spcPts val="0"/>
                        </a:spcAft>
                        <a:buNone/>
                      </a:pPr>
                      <a:r>
                        <a:rPr lang="zh-TW" sz="2400"/>
                        <a:t> </a:t>
                      </a:r>
                      <a:endParaRPr sz="2400">
                        <a:latin typeface="Calibri"/>
                        <a:ea typeface="Calibri"/>
                        <a:cs typeface="Calibri"/>
                        <a:sym typeface="Calibri"/>
                      </a:endParaRPr>
                    </a:p>
                  </a:txBody>
                  <a:tcPr marT="0" marB="0" marR="68575" marL="68575" anchor="ctr"/>
                </a:tc>
                <a:tc>
                  <a:txBody>
                    <a:bodyPr>
                      <a:noAutofit/>
                    </a:bodyPr>
                    <a:lstStyle/>
                    <a:p>
                      <a:pPr indent="0" lvl="0" marL="0" marR="0" rtl="0" algn="ctr">
                        <a:lnSpc>
                          <a:spcPct val="67500"/>
                        </a:lnSpc>
                        <a:spcBef>
                          <a:spcPts val="0"/>
                        </a:spcBef>
                        <a:spcAft>
                          <a:spcPts val="0"/>
                        </a:spcAft>
                        <a:buNone/>
                      </a:pPr>
                      <a:r>
                        <a:rPr lang="zh-TW" sz="2400"/>
                        <a:t>2020</a:t>
                      </a:r>
                      <a:endParaRPr sz="2400">
                        <a:latin typeface="Calibri"/>
                        <a:ea typeface="Calibri"/>
                        <a:cs typeface="Calibri"/>
                        <a:sym typeface="Calibri"/>
                      </a:endParaRPr>
                    </a:p>
                  </a:txBody>
                  <a:tcPr marT="0" marB="0" marR="68575" marL="68575" anchor="ctr"/>
                </a:tc>
                <a:tc>
                  <a:txBody>
                    <a:bodyPr>
                      <a:noAutofit/>
                    </a:bodyPr>
                    <a:lstStyle/>
                    <a:p>
                      <a:pPr indent="0" lvl="0" marL="0" marR="0" rtl="0" algn="ctr">
                        <a:lnSpc>
                          <a:spcPct val="67500"/>
                        </a:lnSpc>
                        <a:spcBef>
                          <a:spcPts val="0"/>
                        </a:spcBef>
                        <a:spcAft>
                          <a:spcPts val="0"/>
                        </a:spcAft>
                        <a:buNone/>
                      </a:pPr>
                      <a:r>
                        <a:rPr lang="zh-TW" sz="2400"/>
                        <a:t>2025</a:t>
                      </a:r>
                      <a:endParaRPr sz="2400">
                        <a:latin typeface="Calibri"/>
                        <a:ea typeface="Calibri"/>
                        <a:cs typeface="Calibri"/>
                        <a:sym typeface="Calibri"/>
                      </a:endParaRPr>
                    </a:p>
                  </a:txBody>
                  <a:tcPr marT="0" marB="0" marR="68575" marL="68575" anchor="ctr"/>
                </a:tc>
                <a:tc>
                  <a:txBody>
                    <a:bodyPr>
                      <a:noAutofit/>
                    </a:bodyPr>
                    <a:lstStyle/>
                    <a:p>
                      <a:pPr indent="0" lvl="0" marL="0" marR="0" rtl="0" algn="ctr">
                        <a:lnSpc>
                          <a:spcPct val="67500"/>
                        </a:lnSpc>
                        <a:spcBef>
                          <a:spcPts val="0"/>
                        </a:spcBef>
                        <a:spcAft>
                          <a:spcPts val="0"/>
                        </a:spcAft>
                        <a:buNone/>
                      </a:pPr>
                      <a:r>
                        <a:rPr lang="zh-TW" sz="2400"/>
                        <a:t>2030</a:t>
                      </a:r>
                      <a:endParaRPr sz="2400">
                        <a:latin typeface="Calibri"/>
                        <a:ea typeface="Calibri"/>
                        <a:cs typeface="Calibri"/>
                        <a:sym typeface="Calibri"/>
                      </a:endParaRPr>
                    </a:p>
                  </a:txBody>
                  <a:tcPr marT="0" marB="0" marR="68575" marL="68575" anchor="ctr"/>
                </a:tc>
                <a:tc>
                  <a:txBody>
                    <a:bodyPr>
                      <a:noAutofit/>
                    </a:bodyPr>
                    <a:lstStyle/>
                    <a:p>
                      <a:pPr indent="0" lvl="0" marL="0" marR="0" rtl="0" algn="ctr">
                        <a:lnSpc>
                          <a:spcPct val="67500"/>
                        </a:lnSpc>
                        <a:spcBef>
                          <a:spcPts val="0"/>
                        </a:spcBef>
                        <a:spcAft>
                          <a:spcPts val="0"/>
                        </a:spcAft>
                        <a:buNone/>
                      </a:pPr>
                      <a:r>
                        <a:rPr lang="zh-TW" sz="2400"/>
                        <a:t>2040</a:t>
                      </a:r>
                      <a:endParaRPr sz="2400">
                        <a:latin typeface="Calibri"/>
                        <a:ea typeface="Calibri"/>
                        <a:cs typeface="Calibri"/>
                        <a:sym typeface="Calibri"/>
                      </a:endParaRPr>
                    </a:p>
                  </a:txBody>
                  <a:tcPr marT="0" marB="0" marR="68575" marL="68575" anchor="ctr"/>
                </a:tc>
                <a:tc>
                  <a:txBody>
                    <a:bodyPr>
                      <a:noAutofit/>
                    </a:bodyPr>
                    <a:lstStyle/>
                    <a:p>
                      <a:pPr indent="0" lvl="0" marL="0" marR="0" rtl="0" algn="ctr">
                        <a:lnSpc>
                          <a:spcPct val="67500"/>
                        </a:lnSpc>
                        <a:spcBef>
                          <a:spcPts val="0"/>
                        </a:spcBef>
                        <a:spcAft>
                          <a:spcPts val="0"/>
                        </a:spcAft>
                        <a:buNone/>
                      </a:pPr>
                      <a:r>
                        <a:rPr lang="zh-TW" sz="2400"/>
                        <a:t>2045</a:t>
                      </a:r>
                      <a:endParaRPr sz="2400">
                        <a:latin typeface="Calibri"/>
                        <a:ea typeface="Calibri"/>
                        <a:cs typeface="Calibri"/>
                        <a:sym typeface="Calibri"/>
                      </a:endParaRPr>
                    </a:p>
                  </a:txBody>
                  <a:tcPr marT="0" marB="0" marR="68575" marL="68575" anchor="ctr"/>
                </a:tc>
                <a:tc>
                  <a:txBody>
                    <a:bodyPr>
                      <a:noAutofit/>
                    </a:bodyPr>
                    <a:lstStyle/>
                    <a:p>
                      <a:pPr indent="0" lvl="0" marL="0" marR="0" rtl="0" algn="ctr">
                        <a:lnSpc>
                          <a:spcPct val="67500"/>
                        </a:lnSpc>
                        <a:spcBef>
                          <a:spcPts val="0"/>
                        </a:spcBef>
                        <a:spcAft>
                          <a:spcPts val="0"/>
                        </a:spcAft>
                        <a:buNone/>
                      </a:pPr>
                      <a:r>
                        <a:rPr lang="zh-TW" sz="2400"/>
                        <a:t>2050</a:t>
                      </a:r>
                      <a:endParaRPr sz="2400">
                        <a:latin typeface="Calibri"/>
                        <a:ea typeface="Calibri"/>
                        <a:cs typeface="Calibri"/>
                        <a:sym typeface="Calibri"/>
                      </a:endParaRPr>
                    </a:p>
                  </a:txBody>
                  <a:tcPr marT="0" marB="0" marR="68575" marL="68575" anchor="ctr"/>
                </a:tc>
              </a:tr>
              <a:tr h="886225">
                <a:tc>
                  <a:txBody>
                    <a:bodyPr>
                      <a:noAutofit/>
                    </a:bodyPr>
                    <a:lstStyle/>
                    <a:p>
                      <a:pPr indent="0" lvl="0" marL="0" marR="0" rtl="0" algn="ctr">
                        <a:lnSpc>
                          <a:spcPct val="67500"/>
                        </a:lnSpc>
                        <a:spcBef>
                          <a:spcPts val="0"/>
                        </a:spcBef>
                        <a:spcAft>
                          <a:spcPts val="0"/>
                        </a:spcAft>
                        <a:buNone/>
                      </a:pPr>
                      <a:r>
                        <a:rPr lang="zh-TW" sz="2400"/>
                        <a:t>Germany</a:t>
                      </a:r>
                      <a:endParaRPr sz="2400">
                        <a:latin typeface="Calibri"/>
                        <a:ea typeface="Calibri"/>
                        <a:cs typeface="Calibri"/>
                        <a:sym typeface="Calibri"/>
                      </a:endParaRPr>
                    </a:p>
                  </a:txBody>
                  <a:tcPr marT="0" marB="0" marR="68575" marL="68575" anchor="ctr"/>
                </a:tc>
                <a:tc>
                  <a:txBody>
                    <a:bodyPr>
                      <a:noAutofit/>
                    </a:bodyPr>
                    <a:lstStyle/>
                    <a:p>
                      <a:pPr indent="0" lvl="0" marL="0" marR="0" rtl="0" algn="ctr">
                        <a:lnSpc>
                          <a:spcPct val="67500"/>
                        </a:lnSpc>
                        <a:spcBef>
                          <a:spcPts val="0"/>
                        </a:spcBef>
                        <a:spcAft>
                          <a:spcPts val="0"/>
                        </a:spcAft>
                        <a:buNone/>
                      </a:pPr>
                      <a:r>
                        <a:rPr lang="zh-TW" sz="2400">
                          <a:solidFill>
                            <a:srgbClr val="FF0000"/>
                          </a:solidFill>
                        </a:rPr>
                        <a:t>35%</a:t>
                      </a:r>
                      <a:endParaRPr/>
                    </a:p>
                    <a:p>
                      <a:pPr indent="0" lvl="0" marL="0" marR="0" rtl="0" algn="ctr">
                        <a:lnSpc>
                          <a:spcPct val="115714"/>
                        </a:lnSpc>
                        <a:spcBef>
                          <a:spcPts val="0"/>
                        </a:spcBef>
                        <a:spcAft>
                          <a:spcPts val="0"/>
                        </a:spcAft>
                        <a:buClr>
                          <a:schemeClr val="dk1"/>
                        </a:buClr>
                        <a:buSzPts val="1400"/>
                        <a:buFont typeface="Trebuchet MS"/>
                        <a:buNone/>
                      </a:pPr>
                      <a:r>
                        <a:rPr lang="zh-TW" sz="1400"/>
                        <a:t>(Generated)</a:t>
                      </a:r>
                      <a:endParaRPr sz="1400">
                        <a:latin typeface="Trebuchet MS"/>
                        <a:ea typeface="Trebuchet MS"/>
                        <a:cs typeface="Trebuchet MS"/>
                        <a:sym typeface="Trebuchet MS"/>
                      </a:endParaRPr>
                    </a:p>
                  </a:txBody>
                  <a:tcPr marT="0" marB="0" marR="68575" marL="68575" anchor="ctr"/>
                </a:tc>
                <a:tc>
                  <a:txBody>
                    <a:bodyPr>
                      <a:noAutofit/>
                    </a:bodyPr>
                    <a:lstStyle/>
                    <a:p>
                      <a:pPr indent="0" lvl="0" marL="0" marR="0" rtl="0" algn="ctr">
                        <a:lnSpc>
                          <a:spcPct val="67500"/>
                        </a:lnSpc>
                        <a:spcBef>
                          <a:spcPts val="0"/>
                        </a:spcBef>
                        <a:spcAft>
                          <a:spcPts val="0"/>
                        </a:spcAft>
                        <a:buNone/>
                      </a:pPr>
                      <a:r>
                        <a:rPr lang="zh-TW" sz="2400"/>
                        <a:t> 45%</a:t>
                      </a:r>
                      <a:endParaRPr/>
                    </a:p>
                    <a:p>
                      <a:pPr indent="0" lvl="0" marL="0" marR="0" rtl="0" algn="ctr">
                        <a:lnSpc>
                          <a:spcPct val="115714"/>
                        </a:lnSpc>
                        <a:spcBef>
                          <a:spcPts val="0"/>
                        </a:spcBef>
                        <a:spcAft>
                          <a:spcPts val="0"/>
                        </a:spcAft>
                        <a:buClr>
                          <a:schemeClr val="dk1"/>
                        </a:buClr>
                        <a:buSzPts val="1400"/>
                        <a:buFont typeface="Trebuchet MS"/>
                        <a:buNone/>
                      </a:pPr>
                      <a:r>
                        <a:rPr lang="zh-TW" sz="1400"/>
                        <a:t>(Generated)</a:t>
                      </a:r>
                      <a:endParaRPr sz="1400">
                        <a:latin typeface="Trebuchet MS"/>
                        <a:ea typeface="Trebuchet MS"/>
                        <a:cs typeface="Trebuchet MS"/>
                        <a:sym typeface="Trebuchet MS"/>
                      </a:endParaRPr>
                    </a:p>
                  </a:txBody>
                  <a:tcPr marT="0" marB="0" marR="68575" marL="68575" anchor="ctr"/>
                </a:tc>
                <a:tc>
                  <a:txBody>
                    <a:bodyPr>
                      <a:noAutofit/>
                    </a:bodyPr>
                    <a:lstStyle/>
                    <a:p>
                      <a:pPr indent="0" lvl="0" marL="0" marR="0" rtl="0" algn="ctr">
                        <a:lnSpc>
                          <a:spcPct val="67500"/>
                        </a:lnSpc>
                        <a:spcBef>
                          <a:spcPts val="0"/>
                        </a:spcBef>
                        <a:spcAft>
                          <a:spcPts val="0"/>
                        </a:spcAft>
                        <a:buClr>
                          <a:srgbClr val="FF0000"/>
                        </a:buClr>
                        <a:buSzPts val="2400"/>
                        <a:buFont typeface="Trebuchet MS"/>
                        <a:buNone/>
                      </a:pPr>
                      <a:r>
                        <a:rPr lang="zh-TW" sz="2400">
                          <a:solidFill>
                            <a:srgbClr val="FF0000"/>
                          </a:solidFill>
                        </a:rPr>
                        <a:t>55%</a:t>
                      </a:r>
                      <a:endParaRPr/>
                    </a:p>
                    <a:p>
                      <a:pPr indent="0" lvl="0" marL="0" marR="0" rtl="0" algn="ctr">
                        <a:lnSpc>
                          <a:spcPct val="115714"/>
                        </a:lnSpc>
                        <a:spcBef>
                          <a:spcPts val="0"/>
                        </a:spcBef>
                        <a:spcAft>
                          <a:spcPts val="0"/>
                        </a:spcAft>
                        <a:buClr>
                          <a:schemeClr val="dk1"/>
                        </a:buClr>
                        <a:buSzPts val="1400"/>
                        <a:buFont typeface="Trebuchet MS"/>
                        <a:buNone/>
                      </a:pPr>
                      <a:r>
                        <a:rPr lang="zh-TW" sz="1400">
                          <a:solidFill>
                            <a:schemeClr val="dk1"/>
                          </a:solidFill>
                        </a:rPr>
                        <a:t>(Generated)</a:t>
                      </a:r>
                      <a:endParaRPr sz="2400">
                        <a:solidFill>
                          <a:schemeClr val="dk1"/>
                        </a:solidFill>
                      </a:endParaRPr>
                    </a:p>
                  </a:txBody>
                  <a:tcPr marT="0" marB="0" marR="68575" marL="68575" anchor="ctr"/>
                </a:tc>
                <a:tc>
                  <a:txBody>
                    <a:bodyPr>
                      <a:noAutofit/>
                    </a:bodyPr>
                    <a:lstStyle/>
                    <a:p>
                      <a:pPr indent="0" lvl="0" marL="0" marR="0" rtl="0" algn="ctr">
                        <a:lnSpc>
                          <a:spcPct val="67500"/>
                        </a:lnSpc>
                        <a:spcBef>
                          <a:spcPts val="0"/>
                        </a:spcBef>
                        <a:spcAft>
                          <a:spcPts val="0"/>
                        </a:spcAft>
                        <a:buNone/>
                      </a:pPr>
                      <a:r>
                        <a:rPr lang="zh-TW" sz="2400"/>
                        <a:t> </a:t>
                      </a:r>
                      <a:endParaRPr sz="2400">
                        <a:latin typeface="Calibri"/>
                        <a:ea typeface="Calibri"/>
                        <a:cs typeface="Calibri"/>
                        <a:sym typeface="Calibri"/>
                      </a:endParaRPr>
                    </a:p>
                  </a:txBody>
                  <a:tcPr marT="0" marB="0" marR="68575" marL="68575" anchor="ctr"/>
                </a:tc>
                <a:tc>
                  <a:txBody>
                    <a:bodyPr>
                      <a:noAutofit/>
                    </a:bodyPr>
                    <a:lstStyle/>
                    <a:p>
                      <a:pPr indent="0" lvl="0" marL="0" marR="0" rtl="0" algn="ctr">
                        <a:lnSpc>
                          <a:spcPct val="67500"/>
                        </a:lnSpc>
                        <a:spcBef>
                          <a:spcPts val="0"/>
                        </a:spcBef>
                        <a:spcAft>
                          <a:spcPts val="0"/>
                        </a:spcAft>
                        <a:buNone/>
                      </a:pPr>
                      <a:r>
                        <a:rPr lang="zh-TW" sz="2400"/>
                        <a:t> </a:t>
                      </a:r>
                      <a:endParaRPr sz="2400">
                        <a:latin typeface="Calibri"/>
                        <a:ea typeface="Calibri"/>
                        <a:cs typeface="Calibri"/>
                        <a:sym typeface="Calibri"/>
                      </a:endParaRPr>
                    </a:p>
                  </a:txBody>
                  <a:tcPr marT="0" marB="0" marR="68575" marL="68575" anchor="ctr"/>
                </a:tc>
                <a:tc>
                  <a:txBody>
                    <a:bodyPr>
                      <a:noAutofit/>
                    </a:bodyPr>
                    <a:lstStyle/>
                    <a:p>
                      <a:pPr indent="0" lvl="0" marL="0" marR="0" rtl="0" algn="ctr">
                        <a:lnSpc>
                          <a:spcPct val="67500"/>
                        </a:lnSpc>
                        <a:spcBef>
                          <a:spcPts val="0"/>
                        </a:spcBef>
                        <a:spcAft>
                          <a:spcPts val="0"/>
                        </a:spcAft>
                        <a:buNone/>
                      </a:pPr>
                      <a:r>
                        <a:rPr lang="zh-TW" sz="2400">
                          <a:solidFill>
                            <a:srgbClr val="FF0000"/>
                          </a:solidFill>
                        </a:rPr>
                        <a:t>80%</a:t>
                      </a:r>
                      <a:endParaRPr/>
                    </a:p>
                    <a:p>
                      <a:pPr indent="0" lvl="0" marL="0" marR="0" rtl="0" algn="ctr">
                        <a:lnSpc>
                          <a:spcPct val="115714"/>
                        </a:lnSpc>
                        <a:spcBef>
                          <a:spcPts val="0"/>
                        </a:spcBef>
                        <a:spcAft>
                          <a:spcPts val="0"/>
                        </a:spcAft>
                        <a:buClr>
                          <a:schemeClr val="dk1"/>
                        </a:buClr>
                        <a:buSzPts val="1400"/>
                        <a:buFont typeface="Trebuchet MS"/>
                        <a:buNone/>
                      </a:pPr>
                      <a:r>
                        <a:rPr lang="zh-TW" sz="1400"/>
                        <a:t>(Generated)</a:t>
                      </a:r>
                      <a:endParaRPr sz="1400">
                        <a:latin typeface="Trebuchet MS"/>
                        <a:ea typeface="Trebuchet MS"/>
                        <a:cs typeface="Trebuchet MS"/>
                        <a:sym typeface="Trebuchet MS"/>
                      </a:endParaRPr>
                    </a:p>
                  </a:txBody>
                  <a:tcPr marT="0" marB="0" marR="68575" marL="68575" anchor="ctr"/>
                </a:tc>
              </a:tr>
              <a:tr h="886225">
                <a:tc>
                  <a:txBody>
                    <a:bodyPr>
                      <a:noAutofit/>
                    </a:bodyPr>
                    <a:lstStyle/>
                    <a:p>
                      <a:pPr indent="0" lvl="0" marL="0" marR="0" rtl="0" algn="ctr">
                        <a:lnSpc>
                          <a:spcPct val="67500"/>
                        </a:lnSpc>
                        <a:spcBef>
                          <a:spcPts val="0"/>
                        </a:spcBef>
                        <a:spcAft>
                          <a:spcPts val="0"/>
                        </a:spcAft>
                        <a:buNone/>
                      </a:pPr>
                      <a:r>
                        <a:rPr lang="zh-TW" sz="2400"/>
                        <a:t>Hawaii</a:t>
                      </a:r>
                      <a:endParaRPr sz="2400">
                        <a:latin typeface="Calibri"/>
                        <a:ea typeface="Calibri"/>
                        <a:cs typeface="Calibri"/>
                        <a:sym typeface="Calibri"/>
                      </a:endParaRPr>
                    </a:p>
                  </a:txBody>
                  <a:tcPr marT="0" marB="0" marR="68575" marL="68575" anchor="ctr"/>
                </a:tc>
                <a:tc>
                  <a:txBody>
                    <a:bodyPr>
                      <a:noAutofit/>
                    </a:bodyPr>
                    <a:lstStyle/>
                    <a:p>
                      <a:pPr indent="0" lvl="0" marL="0" marR="0" rtl="0" algn="ctr">
                        <a:lnSpc>
                          <a:spcPct val="67500"/>
                        </a:lnSpc>
                        <a:spcBef>
                          <a:spcPts val="0"/>
                        </a:spcBef>
                        <a:spcAft>
                          <a:spcPts val="0"/>
                        </a:spcAft>
                        <a:buNone/>
                      </a:pPr>
                      <a:r>
                        <a:rPr lang="zh-TW" sz="2400">
                          <a:solidFill>
                            <a:srgbClr val="FF0000"/>
                          </a:solidFill>
                        </a:rPr>
                        <a:t>30%</a:t>
                      </a:r>
                      <a:endParaRPr sz="1800">
                        <a:solidFill>
                          <a:srgbClr val="FF0000"/>
                        </a:solidFill>
                        <a:latin typeface="Calibri"/>
                        <a:ea typeface="Calibri"/>
                        <a:cs typeface="Calibri"/>
                        <a:sym typeface="Calibri"/>
                      </a:endParaRPr>
                    </a:p>
                    <a:p>
                      <a:pPr indent="0" lvl="0" marL="0" marR="0" rtl="0" algn="ctr">
                        <a:lnSpc>
                          <a:spcPct val="115714"/>
                        </a:lnSpc>
                        <a:spcBef>
                          <a:spcPts val="0"/>
                        </a:spcBef>
                        <a:spcAft>
                          <a:spcPts val="0"/>
                        </a:spcAft>
                        <a:buClr>
                          <a:schemeClr val="dk1"/>
                        </a:buClr>
                        <a:buSzPts val="1400"/>
                        <a:buFont typeface="Trebuchet MS"/>
                        <a:buNone/>
                      </a:pPr>
                      <a:r>
                        <a:rPr lang="zh-TW" sz="1400"/>
                        <a:t>(Generated)</a:t>
                      </a:r>
                      <a:endParaRPr sz="1400">
                        <a:latin typeface="Trebuchet MS"/>
                        <a:ea typeface="Trebuchet MS"/>
                        <a:cs typeface="Trebuchet MS"/>
                        <a:sym typeface="Trebuchet MS"/>
                      </a:endParaRPr>
                    </a:p>
                  </a:txBody>
                  <a:tcPr marT="0" marB="0" marR="68575" marL="68575" anchor="ctr"/>
                </a:tc>
                <a:tc>
                  <a:txBody>
                    <a:bodyPr>
                      <a:noAutofit/>
                    </a:bodyPr>
                    <a:lstStyle/>
                    <a:p>
                      <a:pPr indent="0" lvl="0" marL="0" marR="0" rtl="0" algn="ctr">
                        <a:lnSpc>
                          <a:spcPct val="67500"/>
                        </a:lnSpc>
                        <a:spcBef>
                          <a:spcPts val="0"/>
                        </a:spcBef>
                        <a:spcAft>
                          <a:spcPts val="0"/>
                        </a:spcAft>
                        <a:buNone/>
                      </a:pPr>
                      <a:r>
                        <a:rPr lang="zh-TW" sz="2400"/>
                        <a:t> </a:t>
                      </a:r>
                      <a:endParaRPr sz="2400">
                        <a:latin typeface="Calibri"/>
                        <a:ea typeface="Calibri"/>
                        <a:cs typeface="Calibri"/>
                        <a:sym typeface="Calibri"/>
                      </a:endParaRPr>
                    </a:p>
                  </a:txBody>
                  <a:tcPr marT="0" marB="0" marR="68575" marL="68575" anchor="ctr"/>
                </a:tc>
                <a:tc>
                  <a:txBody>
                    <a:bodyPr>
                      <a:noAutofit/>
                    </a:bodyPr>
                    <a:lstStyle/>
                    <a:p>
                      <a:pPr indent="0" lvl="0" marL="0" marR="0" rtl="0" algn="ctr">
                        <a:lnSpc>
                          <a:spcPct val="67500"/>
                        </a:lnSpc>
                        <a:spcBef>
                          <a:spcPts val="0"/>
                        </a:spcBef>
                        <a:spcAft>
                          <a:spcPts val="0"/>
                        </a:spcAft>
                        <a:buNone/>
                      </a:pPr>
                      <a:r>
                        <a:rPr lang="zh-TW" sz="2400">
                          <a:solidFill>
                            <a:srgbClr val="FF0000"/>
                          </a:solidFill>
                        </a:rPr>
                        <a:t>40%</a:t>
                      </a:r>
                      <a:endParaRPr/>
                    </a:p>
                    <a:p>
                      <a:pPr indent="0" lvl="0" marL="0" marR="0" rtl="0" algn="ctr">
                        <a:lnSpc>
                          <a:spcPct val="115714"/>
                        </a:lnSpc>
                        <a:spcBef>
                          <a:spcPts val="0"/>
                        </a:spcBef>
                        <a:spcAft>
                          <a:spcPts val="0"/>
                        </a:spcAft>
                        <a:buClr>
                          <a:schemeClr val="dk1"/>
                        </a:buClr>
                        <a:buSzPts val="1400"/>
                        <a:buFont typeface="Trebuchet MS"/>
                        <a:buNone/>
                      </a:pPr>
                      <a:r>
                        <a:rPr lang="zh-TW" sz="1400"/>
                        <a:t>(Generated)</a:t>
                      </a:r>
                      <a:endParaRPr sz="1400">
                        <a:latin typeface="Trebuchet MS"/>
                        <a:ea typeface="Trebuchet MS"/>
                        <a:cs typeface="Trebuchet MS"/>
                        <a:sym typeface="Trebuchet MS"/>
                      </a:endParaRPr>
                    </a:p>
                  </a:txBody>
                  <a:tcPr marT="0" marB="0" marR="68575" marL="68575" anchor="ctr"/>
                </a:tc>
                <a:tc>
                  <a:txBody>
                    <a:bodyPr>
                      <a:noAutofit/>
                    </a:bodyPr>
                    <a:lstStyle/>
                    <a:p>
                      <a:pPr indent="0" lvl="0" marL="0" marR="0" rtl="0" algn="ctr">
                        <a:lnSpc>
                          <a:spcPct val="67500"/>
                        </a:lnSpc>
                        <a:spcBef>
                          <a:spcPts val="0"/>
                        </a:spcBef>
                        <a:spcAft>
                          <a:spcPts val="0"/>
                        </a:spcAft>
                        <a:buNone/>
                      </a:pPr>
                      <a:r>
                        <a:rPr lang="zh-TW" sz="2400"/>
                        <a:t>70%</a:t>
                      </a:r>
                      <a:endParaRPr/>
                    </a:p>
                    <a:p>
                      <a:pPr indent="0" lvl="0" marL="0" marR="0" rtl="0" algn="ctr">
                        <a:lnSpc>
                          <a:spcPct val="115714"/>
                        </a:lnSpc>
                        <a:spcBef>
                          <a:spcPts val="0"/>
                        </a:spcBef>
                        <a:spcAft>
                          <a:spcPts val="0"/>
                        </a:spcAft>
                        <a:buClr>
                          <a:schemeClr val="dk1"/>
                        </a:buClr>
                        <a:buSzPts val="1400"/>
                        <a:buFont typeface="Trebuchet MS"/>
                        <a:buNone/>
                      </a:pPr>
                      <a:r>
                        <a:rPr lang="zh-TW" sz="1400"/>
                        <a:t>(Generated)</a:t>
                      </a:r>
                      <a:endParaRPr sz="1400">
                        <a:latin typeface="Trebuchet MS"/>
                        <a:ea typeface="Trebuchet MS"/>
                        <a:cs typeface="Trebuchet MS"/>
                        <a:sym typeface="Trebuchet MS"/>
                      </a:endParaRPr>
                    </a:p>
                  </a:txBody>
                  <a:tcPr marT="0" marB="0" marR="68575" marL="68575" anchor="ctr"/>
                </a:tc>
                <a:tc>
                  <a:txBody>
                    <a:bodyPr>
                      <a:noAutofit/>
                    </a:bodyPr>
                    <a:lstStyle/>
                    <a:p>
                      <a:pPr indent="0" lvl="0" marL="0" marR="0" rtl="0" algn="ctr">
                        <a:lnSpc>
                          <a:spcPct val="67500"/>
                        </a:lnSpc>
                        <a:spcBef>
                          <a:spcPts val="0"/>
                        </a:spcBef>
                        <a:spcAft>
                          <a:spcPts val="0"/>
                        </a:spcAft>
                        <a:buNone/>
                      </a:pPr>
                      <a:r>
                        <a:rPr lang="zh-TW" sz="2400"/>
                        <a:t>100%</a:t>
                      </a:r>
                      <a:endParaRPr/>
                    </a:p>
                  </a:txBody>
                  <a:tcPr marT="0" marB="0" marR="68575" marL="68575" anchor="ctr"/>
                </a:tc>
                <a:tc>
                  <a:txBody>
                    <a:bodyPr>
                      <a:noAutofit/>
                    </a:bodyPr>
                    <a:lstStyle/>
                    <a:p>
                      <a:pPr indent="0" lvl="0" marL="0" marR="0" rtl="0" algn="ctr">
                        <a:lnSpc>
                          <a:spcPct val="67500"/>
                        </a:lnSpc>
                        <a:spcBef>
                          <a:spcPts val="0"/>
                        </a:spcBef>
                        <a:spcAft>
                          <a:spcPts val="0"/>
                        </a:spcAft>
                        <a:buNone/>
                      </a:pPr>
                      <a:r>
                        <a:rPr lang="zh-TW" sz="2400">
                          <a:solidFill>
                            <a:srgbClr val="FF0000"/>
                          </a:solidFill>
                        </a:rPr>
                        <a:t> 100%</a:t>
                      </a:r>
                      <a:endParaRPr sz="2400">
                        <a:solidFill>
                          <a:srgbClr val="FF0000"/>
                        </a:solidFill>
                        <a:latin typeface="Calibri"/>
                        <a:ea typeface="Calibri"/>
                        <a:cs typeface="Calibri"/>
                        <a:sym typeface="Calibri"/>
                      </a:endParaRPr>
                    </a:p>
                  </a:txBody>
                  <a:tcPr marT="0" marB="0" marR="68575" marL="68575" anchor="ctr"/>
                </a:tc>
              </a:tr>
              <a:tr h="886225">
                <a:tc>
                  <a:txBody>
                    <a:bodyPr>
                      <a:noAutofit/>
                    </a:bodyPr>
                    <a:lstStyle/>
                    <a:p>
                      <a:pPr indent="0" lvl="0" marL="0" marR="0" rtl="0" algn="ctr">
                        <a:lnSpc>
                          <a:spcPct val="67500"/>
                        </a:lnSpc>
                        <a:spcBef>
                          <a:spcPts val="0"/>
                        </a:spcBef>
                        <a:spcAft>
                          <a:spcPts val="0"/>
                        </a:spcAft>
                        <a:buNone/>
                      </a:pPr>
                      <a:r>
                        <a:rPr lang="zh-TW" sz="2400"/>
                        <a:t>Denmark</a:t>
                      </a:r>
                      <a:endParaRPr sz="2400">
                        <a:latin typeface="Calibri"/>
                        <a:ea typeface="Calibri"/>
                        <a:cs typeface="Calibri"/>
                        <a:sym typeface="Calibri"/>
                      </a:endParaRPr>
                    </a:p>
                  </a:txBody>
                  <a:tcPr marT="0" marB="0" marR="68575" marL="68575" anchor="ctr"/>
                </a:tc>
                <a:tc>
                  <a:txBody>
                    <a:bodyPr>
                      <a:noAutofit/>
                    </a:bodyPr>
                    <a:lstStyle/>
                    <a:p>
                      <a:pPr indent="0" lvl="0" marL="0" marR="0" rtl="0" algn="ctr">
                        <a:lnSpc>
                          <a:spcPct val="67500"/>
                        </a:lnSpc>
                        <a:spcBef>
                          <a:spcPts val="0"/>
                        </a:spcBef>
                        <a:spcAft>
                          <a:spcPts val="0"/>
                        </a:spcAft>
                        <a:buNone/>
                      </a:pPr>
                      <a:r>
                        <a:rPr lang="zh-TW" sz="2400">
                          <a:solidFill>
                            <a:srgbClr val="FF0000"/>
                          </a:solidFill>
                        </a:rPr>
                        <a:t>50%</a:t>
                      </a:r>
                      <a:endParaRPr/>
                    </a:p>
                    <a:p>
                      <a:pPr indent="0" lvl="0" marL="0" marR="0" rtl="0" algn="ctr">
                        <a:lnSpc>
                          <a:spcPct val="90000"/>
                        </a:lnSpc>
                        <a:spcBef>
                          <a:spcPts val="0"/>
                        </a:spcBef>
                        <a:spcAft>
                          <a:spcPts val="0"/>
                        </a:spcAft>
                        <a:buNone/>
                      </a:pPr>
                      <a:r>
                        <a:rPr lang="zh-TW" sz="1800">
                          <a:latin typeface="Calibri"/>
                          <a:ea typeface="Calibri"/>
                          <a:cs typeface="Calibri"/>
                          <a:sym typeface="Calibri"/>
                        </a:rPr>
                        <a:t>(Installed)</a:t>
                      </a:r>
                      <a:endParaRPr sz="1800">
                        <a:latin typeface="Calibri"/>
                        <a:ea typeface="Calibri"/>
                        <a:cs typeface="Calibri"/>
                        <a:sym typeface="Calibri"/>
                      </a:endParaRPr>
                    </a:p>
                  </a:txBody>
                  <a:tcPr marT="0" marB="0" marR="68575" marL="68575" anchor="ctr"/>
                </a:tc>
                <a:tc>
                  <a:txBody>
                    <a:bodyPr>
                      <a:noAutofit/>
                    </a:bodyPr>
                    <a:lstStyle/>
                    <a:p>
                      <a:pPr indent="0" lvl="0" marL="0" marR="0" rtl="0" algn="ctr">
                        <a:lnSpc>
                          <a:spcPct val="67500"/>
                        </a:lnSpc>
                        <a:spcBef>
                          <a:spcPts val="0"/>
                        </a:spcBef>
                        <a:spcAft>
                          <a:spcPts val="0"/>
                        </a:spcAft>
                        <a:buNone/>
                      </a:pPr>
                      <a:r>
                        <a:rPr lang="zh-TW" sz="2400"/>
                        <a:t> </a:t>
                      </a:r>
                      <a:endParaRPr sz="2400">
                        <a:latin typeface="Calibri"/>
                        <a:ea typeface="Calibri"/>
                        <a:cs typeface="Calibri"/>
                        <a:sym typeface="Calibri"/>
                      </a:endParaRPr>
                    </a:p>
                  </a:txBody>
                  <a:tcPr marT="0" marB="0" marR="68575" marL="68575" anchor="ctr"/>
                </a:tc>
                <a:tc>
                  <a:txBody>
                    <a:bodyPr>
                      <a:noAutofit/>
                    </a:bodyPr>
                    <a:lstStyle/>
                    <a:p>
                      <a:pPr indent="0" lvl="0" marL="0" marR="0" rtl="0" algn="ctr">
                        <a:lnSpc>
                          <a:spcPct val="67500"/>
                        </a:lnSpc>
                        <a:spcBef>
                          <a:spcPts val="0"/>
                        </a:spcBef>
                        <a:spcAft>
                          <a:spcPts val="0"/>
                        </a:spcAft>
                        <a:buNone/>
                      </a:pPr>
                      <a:r>
                        <a:rPr lang="zh-TW" sz="2400">
                          <a:solidFill>
                            <a:srgbClr val="FF0000"/>
                          </a:solidFill>
                        </a:rPr>
                        <a:t> </a:t>
                      </a:r>
                      <a:endParaRPr sz="2400">
                        <a:solidFill>
                          <a:srgbClr val="FF0000"/>
                        </a:solidFill>
                        <a:latin typeface="Calibri"/>
                        <a:ea typeface="Calibri"/>
                        <a:cs typeface="Calibri"/>
                        <a:sym typeface="Calibri"/>
                      </a:endParaRPr>
                    </a:p>
                  </a:txBody>
                  <a:tcPr marT="0" marB="0" marR="68575" marL="68575" anchor="ctr"/>
                </a:tc>
                <a:tc>
                  <a:txBody>
                    <a:bodyPr>
                      <a:noAutofit/>
                    </a:bodyPr>
                    <a:lstStyle/>
                    <a:p>
                      <a:pPr indent="0" lvl="0" marL="0" marR="0" rtl="0" algn="ctr">
                        <a:lnSpc>
                          <a:spcPct val="67500"/>
                        </a:lnSpc>
                        <a:spcBef>
                          <a:spcPts val="0"/>
                        </a:spcBef>
                        <a:spcAft>
                          <a:spcPts val="0"/>
                        </a:spcAft>
                        <a:buNone/>
                      </a:pPr>
                      <a:r>
                        <a:rPr lang="zh-TW" sz="2400"/>
                        <a:t> </a:t>
                      </a:r>
                      <a:endParaRPr sz="2400">
                        <a:latin typeface="Calibri"/>
                        <a:ea typeface="Calibri"/>
                        <a:cs typeface="Calibri"/>
                        <a:sym typeface="Calibri"/>
                      </a:endParaRPr>
                    </a:p>
                  </a:txBody>
                  <a:tcPr marT="0" marB="0" marR="68575" marL="68575" anchor="ctr"/>
                </a:tc>
                <a:tc>
                  <a:txBody>
                    <a:bodyPr>
                      <a:noAutofit/>
                    </a:bodyPr>
                    <a:lstStyle/>
                    <a:p>
                      <a:pPr indent="0" lvl="0" marL="0" marR="0" rtl="0" algn="ctr">
                        <a:lnSpc>
                          <a:spcPct val="67500"/>
                        </a:lnSpc>
                        <a:spcBef>
                          <a:spcPts val="0"/>
                        </a:spcBef>
                        <a:spcAft>
                          <a:spcPts val="0"/>
                        </a:spcAft>
                        <a:buNone/>
                      </a:pPr>
                      <a:r>
                        <a:rPr lang="zh-TW" sz="2400"/>
                        <a:t> </a:t>
                      </a:r>
                      <a:endParaRPr sz="2400">
                        <a:latin typeface="Calibri"/>
                        <a:ea typeface="Calibri"/>
                        <a:cs typeface="Calibri"/>
                        <a:sym typeface="Calibri"/>
                      </a:endParaRPr>
                    </a:p>
                  </a:txBody>
                  <a:tcPr marT="0" marB="0" marR="68575" marL="68575" anchor="ctr"/>
                </a:tc>
                <a:tc>
                  <a:txBody>
                    <a:bodyPr>
                      <a:noAutofit/>
                    </a:bodyPr>
                    <a:lstStyle/>
                    <a:p>
                      <a:pPr indent="0" lvl="0" marL="0" marR="0" rtl="0" algn="ctr">
                        <a:lnSpc>
                          <a:spcPct val="67500"/>
                        </a:lnSpc>
                        <a:spcBef>
                          <a:spcPts val="0"/>
                        </a:spcBef>
                        <a:spcAft>
                          <a:spcPts val="0"/>
                        </a:spcAft>
                        <a:buNone/>
                      </a:pPr>
                      <a:r>
                        <a:rPr lang="zh-TW" sz="2400">
                          <a:solidFill>
                            <a:srgbClr val="FF0000"/>
                          </a:solidFill>
                        </a:rPr>
                        <a:t>100%</a:t>
                      </a:r>
                      <a:endParaRPr sz="2400">
                        <a:solidFill>
                          <a:srgbClr val="FF0000"/>
                        </a:solidFill>
                        <a:latin typeface="Calibri"/>
                        <a:ea typeface="Calibri"/>
                        <a:cs typeface="Calibri"/>
                        <a:sym typeface="Calibri"/>
                      </a:endParaRPr>
                    </a:p>
                  </a:txBody>
                  <a:tcPr marT="0" marB="0" marR="68575" marL="68575" anchor="ctr"/>
                </a:tc>
              </a:tr>
              <a:tr h="886225">
                <a:tc>
                  <a:txBody>
                    <a:bodyPr>
                      <a:noAutofit/>
                    </a:bodyPr>
                    <a:lstStyle/>
                    <a:p>
                      <a:pPr indent="0" lvl="0" marL="0" marR="0" rtl="0" algn="ctr">
                        <a:lnSpc>
                          <a:spcPct val="67500"/>
                        </a:lnSpc>
                        <a:spcBef>
                          <a:spcPts val="0"/>
                        </a:spcBef>
                        <a:spcAft>
                          <a:spcPts val="0"/>
                        </a:spcAft>
                        <a:buNone/>
                      </a:pPr>
                      <a:r>
                        <a:rPr lang="zh-TW" sz="2400"/>
                        <a:t>California</a:t>
                      </a:r>
                      <a:endParaRPr sz="2400">
                        <a:latin typeface="Calibri"/>
                        <a:ea typeface="Calibri"/>
                        <a:cs typeface="Calibri"/>
                        <a:sym typeface="Calibri"/>
                      </a:endParaRPr>
                    </a:p>
                  </a:txBody>
                  <a:tcPr marT="0" marB="0" marR="68575" marL="68575" anchor="ctr"/>
                </a:tc>
                <a:tc>
                  <a:txBody>
                    <a:bodyPr>
                      <a:noAutofit/>
                    </a:bodyPr>
                    <a:lstStyle/>
                    <a:p>
                      <a:pPr indent="0" lvl="0" marL="0" marR="0" rtl="0" algn="ctr">
                        <a:lnSpc>
                          <a:spcPct val="67500"/>
                        </a:lnSpc>
                        <a:spcBef>
                          <a:spcPts val="0"/>
                        </a:spcBef>
                        <a:spcAft>
                          <a:spcPts val="0"/>
                        </a:spcAft>
                        <a:buNone/>
                      </a:pPr>
                      <a:r>
                        <a:rPr lang="zh-TW" sz="2400">
                          <a:solidFill>
                            <a:srgbClr val="FF0000"/>
                          </a:solidFill>
                        </a:rPr>
                        <a:t>33%</a:t>
                      </a:r>
                      <a:endParaRPr/>
                    </a:p>
                    <a:p>
                      <a:pPr indent="0" lvl="0" marL="0" marR="0" rtl="0" algn="ctr">
                        <a:lnSpc>
                          <a:spcPct val="115714"/>
                        </a:lnSpc>
                        <a:spcBef>
                          <a:spcPts val="0"/>
                        </a:spcBef>
                        <a:spcAft>
                          <a:spcPts val="0"/>
                        </a:spcAft>
                        <a:buClr>
                          <a:schemeClr val="dk1"/>
                        </a:buClr>
                        <a:buSzPts val="1400"/>
                        <a:buFont typeface="Trebuchet MS"/>
                        <a:buNone/>
                      </a:pPr>
                      <a:r>
                        <a:rPr lang="zh-TW" sz="1400"/>
                        <a:t>(Generated)</a:t>
                      </a:r>
                      <a:endParaRPr sz="1400">
                        <a:latin typeface="Trebuchet MS"/>
                        <a:ea typeface="Trebuchet MS"/>
                        <a:cs typeface="Trebuchet MS"/>
                        <a:sym typeface="Trebuchet MS"/>
                      </a:endParaRPr>
                    </a:p>
                  </a:txBody>
                  <a:tcPr marT="0" marB="0" marR="68575" marL="68575" anchor="ctr"/>
                </a:tc>
                <a:tc>
                  <a:txBody>
                    <a:bodyPr>
                      <a:noAutofit/>
                    </a:bodyPr>
                    <a:lstStyle/>
                    <a:p>
                      <a:pPr indent="0" lvl="0" marL="0" marR="0" rtl="0" algn="ctr">
                        <a:lnSpc>
                          <a:spcPct val="67500"/>
                        </a:lnSpc>
                        <a:spcBef>
                          <a:spcPts val="0"/>
                        </a:spcBef>
                        <a:spcAft>
                          <a:spcPts val="0"/>
                        </a:spcAft>
                        <a:buClr>
                          <a:schemeClr val="dk1"/>
                        </a:buClr>
                        <a:buSzPts val="2400"/>
                        <a:buFont typeface="Trebuchet MS"/>
                        <a:buNone/>
                      </a:pPr>
                      <a:r>
                        <a:rPr lang="zh-TW" sz="2400"/>
                        <a:t>45%</a:t>
                      </a:r>
                      <a:endParaRPr/>
                    </a:p>
                    <a:p>
                      <a:pPr indent="0" lvl="0" marL="0" marR="0" rtl="0" algn="ctr">
                        <a:lnSpc>
                          <a:spcPct val="115714"/>
                        </a:lnSpc>
                        <a:spcBef>
                          <a:spcPts val="0"/>
                        </a:spcBef>
                        <a:spcAft>
                          <a:spcPts val="0"/>
                        </a:spcAft>
                        <a:buClr>
                          <a:schemeClr val="dk1"/>
                        </a:buClr>
                        <a:buSzPts val="1400"/>
                        <a:buFont typeface="Trebuchet MS"/>
                        <a:buNone/>
                      </a:pPr>
                      <a:r>
                        <a:rPr lang="zh-TW" sz="1400"/>
                        <a:t>(Generated)</a:t>
                      </a:r>
                      <a:endParaRPr sz="2400"/>
                    </a:p>
                  </a:txBody>
                  <a:tcPr marT="0" marB="0" marR="68575" marL="68575" anchor="ctr"/>
                </a:tc>
                <a:tc>
                  <a:txBody>
                    <a:bodyPr>
                      <a:noAutofit/>
                    </a:bodyPr>
                    <a:lstStyle/>
                    <a:p>
                      <a:pPr indent="0" lvl="0" marL="0" marR="0" rtl="0" algn="ctr">
                        <a:lnSpc>
                          <a:spcPct val="67500"/>
                        </a:lnSpc>
                        <a:spcBef>
                          <a:spcPts val="0"/>
                        </a:spcBef>
                        <a:spcAft>
                          <a:spcPts val="0"/>
                        </a:spcAft>
                        <a:buClr>
                          <a:srgbClr val="FF0000"/>
                        </a:buClr>
                        <a:buSzPts val="2400"/>
                        <a:buFont typeface="Trebuchet MS"/>
                        <a:buNone/>
                      </a:pPr>
                      <a:r>
                        <a:rPr lang="zh-TW" sz="2400">
                          <a:solidFill>
                            <a:srgbClr val="FF0000"/>
                          </a:solidFill>
                        </a:rPr>
                        <a:t>50%</a:t>
                      </a:r>
                      <a:endParaRPr/>
                    </a:p>
                    <a:p>
                      <a:pPr indent="0" lvl="0" marL="0" marR="0" rtl="0" algn="ctr">
                        <a:lnSpc>
                          <a:spcPct val="115714"/>
                        </a:lnSpc>
                        <a:spcBef>
                          <a:spcPts val="0"/>
                        </a:spcBef>
                        <a:spcAft>
                          <a:spcPts val="0"/>
                        </a:spcAft>
                        <a:buClr>
                          <a:schemeClr val="dk1"/>
                        </a:buClr>
                        <a:buSzPts val="1400"/>
                        <a:buFont typeface="Trebuchet MS"/>
                        <a:buNone/>
                      </a:pPr>
                      <a:r>
                        <a:rPr lang="zh-TW" sz="1400">
                          <a:solidFill>
                            <a:schemeClr val="dk1"/>
                          </a:solidFill>
                        </a:rPr>
                        <a:t>(Generated)</a:t>
                      </a:r>
                      <a:endParaRPr sz="1400">
                        <a:solidFill>
                          <a:schemeClr val="dk1"/>
                        </a:solidFill>
                        <a:latin typeface="Trebuchet MS"/>
                        <a:ea typeface="Trebuchet MS"/>
                        <a:cs typeface="Trebuchet MS"/>
                        <a:sym typeface="Trebuchet MS"/>
                      </a:endParaRPr>
                    </a:p>
                  </a:txBody>
                  <a:tcPr marT="0" marB="0" marR="68575" marL="68575" anchor="ctr"/>
                </a:tc>
                <a:tc>
                  <a:txBody>
                    <a:bodyPr>
                      <a:noAutofit/>
                    </a:bodyPr>
                    <a:lstStyle/>
                    <a:p>
                      <a:pPr indent="0" lvl="0" marL="0" marR="0" rtl="0" algn="ctr">
                        <a:lnSpc>
                          <a:spcPct val="67500"/>
                        </a:lnSpc>
                        <a:spcBef>
                          <a:spcPts val="0"/>
                        </a:spcBef>
                        <a:spcAft>
                          <a:spcPts val="0"/>
                        </a:spcAft>
                        <a:buNone/>
                      </a:pPr>
                      <a:r>
                        <a:rPr lang="zh-TW" sz="2400"/>
                        <a:t> </a:t>
                      </a:r>
                      <a:endParaRPr sz="2400">
                        <a:latin typeface="Calibri"/>
                        <a:ea typeface="Calibri"/>
                        <a:cs typeface="Calibri"/>
                        <a:sym typeface="Calibri"/>
                      </a:endParaRPr>
                    </a:p>
                  </a:txBody>
                  <a:tcPr marT="0" marB="0" marR="68575" marL="68575" anchor="ctr"/>
                </a:tc>
                <a:tc>
                  <a:txBody>
                    <a:bodyPr>
                      <a:noAutofit/>
                    </a:bodyPr>
                    <a:lstStyle/>
                    <a:p>
                      <a:pPr indent="0" lvl="0" marL="0" marR="0" rtl="0" algn="ctr">
                        <a:lnSpc>
                          <a:spcPct val="67500"/>
                        </a:lnSpc>
                        <a:spcBef>
                          <a:spcPts val="0"/>
                        </a:spcBef>
                        <a:spcAft>
                          <a:spcPts val="0"/>
                        </a:spcAft>
                        <a:buNone/>
                      </a:pPr>
                      <a:r>
                        <a:rPr lang="zh-TW" sz="2400"/>
                        <a:t> </a:t>
                      </a:r>
                      <a:endParaRPr sz="2400">
                        <a:latin typeface="Calibri"/>
                        <a:ea typeface="Calibri"/>
                        <a:cs typeface="Calibri"/>
                        <a:sym typeface="Calibri"/>
                      </a:endParaRPr>
                    </a:p>
                  </a:txBody>
                  <a:tcPr marT="0" marB="0" marR="68575" marL="68575" anchor="ctr"/>
                </a:tc>
                <a:tc>
                  <a:txBody>
                    <a:bodyPr>
                      <a:noAutofit/>
                    </a:bodyPr>
                    <a:lstStyle/>
                    <a:p>
                      <a:pPr indent="0" lvl="0" marL="0" marR="0" rtl="0" algn="ctr">
                        <a:lnSpc>
                          <a:spcPct val="67500"/>
                        </a:lnSpc>
                        <a:spcBef>
                          <a:spcPts val="0"/>
                        </a:spcBef>
                        <a:spcAft>
                          <a:spcPts val="0"/>
                        </a:spcAft>
                        <a:buNone/>
                      </a:pPr>
                      <a:r>
                        <a:rPr lang="zh-TW" sz="2400">
                          <a:solidFill>
                            <a:srgbClr val="FF0000"/>
                          </a:solidFill>
                        </a:rPr>
                        <a:t> </a:t>
                      </a:r>
                      <a:endParaRPr sz="2400">
                        <a:solidFill>
                          <a:srgbClr val="FF0000"/>
                        </a:solidFill>
                        <a:latin typeface="Calibri"/>
                        <a:ea typeface="Calibri"/>
                        <a:cs typeface="Calibri"/>
                        <a:sym typeface="Calibri"/>
                      </a:endParaRPr>
                    </a:p>
                  </a:txBody>
                  <a:tcPr marT="0" marB="0" marR="68575" marL="68575" anchor="ctr"/>
                </a:tc>
              </a:tr>
            </a:tbl>
          </a:graphicData>
        </a:graphic>
      </p:graphicFrame>
      <p:sp>
        <p:nvSpPr>
          <p:cNvPr id="699" name="Google Shape;699;p69"/>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3" name="Shape 703"/>
        <p:cNvGrpSpPr/>
        <p:nvPr/>
      </p:nvGrpSpPr>
      <p:grpSpPr>
        <a:xfrm>
          <a:off x="0" y="0"/>
          <a:ext cx="0" cy="0"/>
          <a:chOff x="0" y="0"/>
          <a:chExt cx="0" cy="0"/>
        </a:xfrm>
      </p:grpSpPr>
      <p:sp>
        <p:nvSpPr>
          <p:cNvPr id="704" name="Google Shape;704;p70"/>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05" name="Google Shape;705;p70"/>
          <p:cNvSpPr/>
          <p:nvPr/>
        </p:nvSpPr>
        <p:spPr>
          <a:xfrm>
            <a:off x="483975" y="3020421"/>
            <a:ext cx="5451311" cy="383216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06" name="Google Shape;706;p70"/>
          <p:cNvSpPr/>
          <p:nvPr/>
        </p:nvSpPr>
        <p:spPr>
          <a:xfrm>
            <a:off x="6146363" y="3199247"/>
            <a:ext cx="2914509" cy="1888142"/>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pic>
        <p:nvPicPr>
          <p:cNvPr id="707" name="Google Shape;707;p70">
            <a:hlinkClick r:id="rId5"/>
          </p:cNvPr>
          <p:cNvPicPr preferRelativeResize="0"/>
          <p:nvPr/>
        </p:nvPicPr>
        <p:blipFill rotWithShape="1">
          <a:blip r:embed="rId6">
            <a:alphaModFix/>
          </a:blip>
          <a:srcRect b="0" l="0" r="0" t="0"/>
          <a:stretch/>
        </p:blipFill>
        <p:spPr>
          <a:xfrm>
            <a:off x="6146363" y="5809906"/>
            <a:ext cx="484132" cy="513400"/>
          </a:xfrm>
          <a:prstGeom prst="rect">
            <a:avLst/>
          </a:prstGeom>
          <a:noFill/>
          <a:ln>
            <a:noFill/>
          </a:ln>
        </p:spPr>
      </p:pic>
      <p:sp>
        <p:nvSpPr>
          <p:cNvPr id="708" name="Google Shape;708;p70"/>
          <p:cNvSpPr txBox="1"/>
          <p:nvPr>
            <p:ph idx="12" type="sldNum"/>
          </p:nvPr>
        </p:nvSpPr>
        <p:spPr>
          <a:xfrm>
            <a:off x="8740346" y="6614984"/>
            <a:ext cx="403654" cy="243016"/>
          </a:xfrm>
          <a:prstGeom prst="rect">
            <a:avLst/>
          </a:prstGeom>
          <a:noFill/>
          <a:ln>
            <a:noFill/>
          </a:ln>
        </p:spPr>
        <p:txBody>
          <a:bodyPr anchorCtr="0" anchor="ctr" bIns="0" lIns="0" spcFirstLastPara="1" rIns="0" wrap="square" tIns="0">
            <a:noAutofit/>
          </a:bodyPr>
          <a:lstStyle/>
          <a:p>
            <a:pPr indent="0" lvl="0" marL="22263" rtl="0" algn="ctr">
              <a:spcBef>
                <a:spcPts val="0"/>
              </a:spcBef>
              <a:spcAft>
                <a:spcPts val="0"/>
              </a:spcAft>
              <a:buNone/>
            </a:pPr>
            <a:fld id="{00000000-1234-1234-1234-123412341234}" type="slidenum">
              <a:rPr lang="zh-TW"/>
              <a:t>‹#›</a:t>
            </a:fld>
            <a:endParaRPr/>
          </a:p>
        </p:txBody>
      </p:sp>
      <p:sp>
        <p:nvSpPr>
          <p:cNvPr id="709" name="Google Shape;709;p70"/>
          <p:cNvSpPr txBox="1"/>
          <p:nvPr>
            <p:ph type="title"/>
          </p:nvPr>
        </p:nvSpPr>
        <p:spPr>
          <a:xfrm>
            <a:off x="81851" y="138288"/>
            <a:ext cx="7972036" cy="864972"/>
          </a:xfrm>
          <a:prstGeom prst="rect">
            <a:avLst/>
          </a:prstGeom>
          <a:noFill/>
          <a:ln>
            <a:noFill/>
          </a:ln>
        </p:spPr>
        <p:txBody>
          <a:bodyPr anchorCtr="0" anchor="t" bIns="45700" lIns="91425" spcFirstLastPara="1" rIns="91425" wrap="square" tIns="45700">
            <a:noAutofit/>
          </a:bodyPr>
          <a:lstStyle/>
          <a:p>
            <a:pPr indent="-325120" lvl="0" marL="320040" rtl="0" algn="l">
              <a:spcBef>
                <a:spcPts val="0"/>
              </a:spcBef>
              <a:spcAft>
                <a:spcPts val="0"/>
              </a:spcAft>
              <a:buSzPts val="5120"/>
              <a:buChar char="*"/>
            </a:pPr>
            <a:r>
              <a:rPr lang="zh-TW" sz="4000"/>
              <a:t>綠色經濟新興產業發展案例-銷</a:t>
            </a:r>
            <a:endParaRPr sz="4000"/>
          </a:p>
        </p:txBody>
      </p:sp>
      <p:sp>
        <p:nvSpPr>
          <p:cNvPr id="710" name="Google Shape;710;p70"/>
          <p:cNvSpPr txBox="1"/>
          <p:nvPr>
            <p:ph idx="1" type="body"/>
          </p:nvPr>
        </p:nvSpPr>
        <p:spPr>
          <a:xfrm>
            <a:off x="123565" y="1064956"/>
            <a:ext cx="8455169" cy="3872113"/>
          </a:xfrm>
          <a:prstGeom prst="rect">
            <a:avLst/>
          </a:prstGeom>
          <a:noFill/>
          <a:ln>
            <a:noFill/>
          </a:ln>
        </p:spPr>
        <p:txBody>
          <a:bodyPr anchorCtr="0" anchor="t" bIns="45700" lIns="91425" spcFirstLastPara="1" rIns="91425" wrap="square" tIns="45700">
            <a:noAutofit/>
          </a:bodyPr>
          <a:lstStyle/>
          <a:p>
            <a:pPr indent="-247650" lvl="0" marL="228600" rtl="0" algn="l">
              <a:spcBef>
                <a:spcPts val="0"/>
              </a:spcBef>
              <a:spcAft>
                <a:spcPts val="0"/>
              </a:spcAft>
              <a:buSzPts val="3900"/>
              <a:buChar char="*"/>
            </a:pPr>
            <a:r>
              <a:rPr lang="zh-TW" sz="3000"/>
              <a:t>日本Lawson便利商店於2015年起就經常推出</a:t>
            </a:r>
            <a:r>
              <a:rPr lang="zh-TW" sz="3000">
                <a:solidFill>
                  <a:srgbClr val="FF0000"/>
                </a:solidFill>
              </a:rPr>
              <a:t>購電贈送</a:t>
            </a:r>
            <a:r>
              <a:rPr lang="zh-TW" sz="3000"/>
              <a:t>各式</a:t>
            </a:r>
            <a:r>
              <a:rPr lang="zh-TW" sz="3000">
                <a:solidFill>
                  <a:srgbClr val="FF0000"/>
                </a:solidFill>
              </a:rPr>
              <a:t>商品兌換卷或折價券</a:t>
            </a:r>
            <a:r>
              <a:rPr lang="zh-TW" sz="3000"/>
              <a:t>之優惠方案，未來民眾將會自己尋找便宜的電力購買。</a:t>
            </a:r>
            <a:endParaRPr/>
          </a:p>
          <a:p>
            <a:pPr indent="0" lvl="0" marL="0" rtl="0" algn="l">
              <a:spcBef>
                <a:spcPts val="740"/>
              </a:spcBef>
              <a:spcAft>
                <a:spcPts val="0"/>
              </a:spcAft>
              <a:buSzPts val="2860"/>
              <a:buNone/>
            </a:pPr>
            <a:r>
              <a:t/>
            </a:r>
            <a:endParaRPr/>
          </a:p>
        </p:txBody>
      </p:sp>
      <p:sp>
        <p:nvSpPr>
          <p:cNvPr id="711" name="Google Shape;711;p70"/>
          <p:cNvSpPr txBox="1"/>
          <p:nvPr/>
        </p:nvSpPr>
        <p:spPr>
          <a:xfrm>
            <a:off x="6276108" y="6600648"/>
            <a:ext cx="1978427"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800">
                <a:solidFill>
                  <a:schemeClr val="dk1"/>
                </a:solidFill>
                <a:latin typeface="Trebuchet MS"/>
                <a:ea typeface="Trebuchet MS"/>
                <a:cs typeface="Trebuchet MS"/>
                <a:sym typeface="Trebuchet MS"/>
              </a:rPr>
              <a:t>資料來源：http://www.machi-ene.jp/</a:t>
            </a:r>
            <a:endParaRPr sz="800">
              <a:solidFill>
                <a:schemeClr val="dk1"/>
              </a:solidFill>
              <a:latin typeface="Trebuchet MS"/>
              <a:ea typeface="Trebuchet MS"/>
              <a:cs typeface="Trebuchet MS"/>
              <a:sym typeface="Trebuchet MS"/>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5" name="Shape 715"/>
        <p:cNvGrpSpPr/>
        <p:nvPr/>
      </p:nvGrpSpPr>
      <p:grpSpPr>
        <a:xfrm>
          <a:off x="0" y="0"/>
          <a:ext cx="0" cy="0"/>
          <a:chOff x="0" y="0"/>
          <a:chExt cx="0" cy="0"/>
        </a:xfrm>
      </p:grpSpPr>
      <p:sp>
        <p:nvSpPr>
          <p:cNvPr id="716" name="Google Shape;716;p71"/>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17" name="Google Shape;717;p71"/>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18" name="Google Shape;718;p71"/>
          <p:cNvSpPr/>
          <p:nvPr/>
        </p:nvSpPr>
        <p:spPr>
          <a:xfrm>
            <a:off x="3483962" y="3715788"/>
            <a:ext cx="4870329" cy="2952191"/>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19" name="Google Shape;719;p71"/>
          <p:cNvSpPr/>
          <p:nvPr/>
        </p:nvSpPr>
        <p:spPr>
          <a:xfrm>
            <a:off x="1634745" y="3620895"/>
            <a:ext cx="1685548" cy="1475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20" name="Google Shape;720;p71"/>
          <p:cNvSpPr/>
          <p:nvPr/>
        </p:nvSpPr>
        <p:spPr>
          <a:xfrm>
            <a:off x="360232" y="5170622"/>
            <a:ext cx="2549026" cy="168185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21" name="Google Shape;721;p71"/>
          <p:cNvSpPr/>
          <p:nvPr/>
        </p:nvSpPr>
        <p:spPr>
          <a:xfrm>
            <a:off x="6895683" y="2670794"/>
            <a:ext cx="2072723" cy="950101"/>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22" name="Google Shape;722;p71"/>
          <p:cNvSpPr txBox="1"/>
          <p:nvPr>
            <p:ph idx="12" type="sldNum"/>
          </p:nvPr>
        </p:nvSpPr>
        <p:spPr>
          <a:xfrm>
            <a:off x="8740346" y="6614984"/>
            <a:ext cx="403654" cy="243016"/>
          </a:xfrm>
          <a:prstGeom prst="rect">
            <a:avLst/>
          </a:prstGeom>
          <a:noFill/>
          <a:ln>
            <a:noFill/>
          </a:ln>
        </p:spPr>
        <p:txBody>
          <a:bodyPr anchorCtr="0" anchor="ctr" bIns="0" lIns="0" spcFirstLastPara="1" rIns="0" wrap="square" tIns="0">
            <a:noAutofit/>
          </a:bodyPr>
          <a:lstStyle/>
          <a:p>
            <a:pPr indent="0" lvl="0" marL="22819" rtl="0" algn="ctr">
              <a:spcBef>
                <a:spcPts val="0"/>
              </a:spcBef>
              <a:spcAft>
                <a:spcPts val="0"/>
              </a:spcAft>
              <a:buNone/>
            </a:pPr>
            <a:fld id="{00000000-1234-1234-1234-123412341234}" type="slidenum">
              <a:rPr lang="zh-TW"/>
              <a:t>‹#›</a:t>
            </a:fld>
            <a:endParaRPr/>
          </a:p>
        </p:txBody>
      </p:sp>
      <p:sp>
        <p:nvSpPr>
          <p:cNvPr id="723" name="Google Shape;723;p71"/>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36499" lvl="0" marL="320040" rtl="0" algn="l">
              <a:spcBef>
                <a:spcPts val="0"/>
              </a:spcBef>
              <a:spcAft>
                <a:spcPts val="0"/>
              </a:spcAft>
              <a:buSzPts val="5299"/>
              <a:buChar char="*"/>
            </a:pPr>
            <a:r>
              <a:rPr lang="zh-TW" sz="4140"/>
              <a:t>綠色經濟新興產業發展案例-銷</a:t>
            </a:r>
            <a:br>
              <a:rPr lang="zh-TW" sz="4140"/>
            </a:br>
            <a:endParaRPr sz="4140"/>
          </a:p>
        </p:txBody>
      </p:sp>
      <p:sp>
        <p:nvSpPr>
          <p:cNvPr id="724" name="Google Shape;724;p71"/>
          <p:cNvSpPr txBox="1"/>
          <p:nvPr>
            <p:ph idx="1" type="body"/>
          </p:nvPr>
        </p:nvSpPr>
        <p:spPr>
          <a:xfrm>
            <a:off x="209044" y="983774"/>
            <a:ext cx="7694142" cy="5080471"/>
          </a:xfrm>
          <a:prstGeom prst="rect">
            <a:avLst/>
          </a:prstGeom>
          <a:noFill/>
          <a:ln>
            <a:noFill/>
          </a:ln>
        </p:spPr>
        <p:txBody>
          <a:bodyPr anchorCtr="0" anchor="t" bIns="45700" lIns="91425" spcFirstLastPara="1" rIns="91425" wrap="square" tIns="45700">
            <a:noAutofit/>
          </a:bodyPr>
          <a:lstStyle/>
          <a:p>
            <a:pPr indent="-231140" lvl="0" marL="228600" rtl="0" algn="l">
              <a:spcBef>
                <a:spcPts val="0"/>
              </a:spcBef>
              <a:spcAft>
                <a:spcPts val="0"/>
              </a:spcAft>
              <a:buSzPts val="3640"/>
              <a:buChar char="*"/>
            </a:pPr>
            <a:r>
              <a:rPr lang="zh-TW" sz="2800">
                <a:solidFill>
                  <a:srgbClr val="FF0000"/>
                </a:solidFill>
              </a:rPr>
              <a:t>Windows Holographic「全息影像系統」</a:t>
            </a:r>
            <a:endParaRPr/>
          </a:p>
          <a:p>
            <a:pPr indent="-231140" lvl="0" marL="228600" rtl="0" algn="l">
              <a:spcBef>
                <a:spcPts val="860"/>
              </a:spcBef>
              <a:spcAft>
                <a:spcPts val="0"/>
              </a:spcAft>
              <a:buSzPts val="3640"/>
              <a:buChar char="*"/>
            </a:pPr>
            <a:r>
              <a:rPr lang="zh-TW" sz="2800"/>
              <a:t>虛擬影像透射式鏡片、模擬音源位置立體聲空 間系統、各種的感應器，甚至在 CPU 和 GPU 之外，還有一顆專門的全息處理器</a:t>
            </a:r>
            <a:endParaRPr/>
          </a:p>
          <a:p>
            <a:pPr indent="0" lvl="0" marL="0" rtl="0" algn="l">
              <a:spcBef>
                <a:spcPts val="860"/>
              </a:spcBef>
              <a:spcAft>
                <a:spcPts val="0"/>
              </a:spcAft>
              <a:buSzPts val="3640"/>
              <a:buNone/>
            </a:pPr>
            <a:r>
              <a:rPr lang="zh-TW" sz="2800"/>
              <a:t>（Holographic Processing Unit，HPU）。</a:t>
            </a:r>
            <a:endParaRPr/>
          </a:p>
          <a:p>
            <a:pPr indent="0" lvl="0" marL="0" rtl="0" algn="l">
              <a:spcBef>
                <a:spcPts val="740"/>
              </a:spcBef>
              <a:spcAft>
                <a:spcPts val="0"/>
              </a:spcAft>
              <a:buSzPts val="2860"/>
              <a:buNone/>
            </a:pPr>
            <a:r>
              <a:t/>
            </a:r>
            <a:endParaRPr/>
          </a:p>
        </p:txBody>
      </p:sp>
      <p:sp>
        <p:nvSpPr>
          <p:cNvPr id="725" name="Google Shape;725;p71">
            <a:hlinkClick r:id="rId7"/>
          </p:cNvPr>
          <p:cNvSpPr/>
          <p:nvPr/>
        </p:nvSpPr>
        <p:spPr>
          <a:xfrm>
            <a:off x="666750" y="4358445"/>
            <a:ext cx="484132" cy="5134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9" name="Shape 729"/>
        <p:cNvGrpSpPr/>
        <p:nvPr/>
      </p:nvGrpSpPr>
      <p:grpSpPr>
        <a:xfrm>
          <a:off x="0" y="0"/>
          <a:ext cx="0" cy="0"/>
          <a:chOff x="0" y="0"/>
          <a:chExt cx="0" cy="0"/>
        </a:xfrm>
      </p:grpSpPr>
      <p:sp>
        <p:nvSpPr>
          <p:cNvPr id="730" name="Google Shape;730;p72"/>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31" name="Google Shape;731;p72"/>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32" name="Google Shape;732;p72"/>
          <p:cNvSpPr txBox="1"/>
          <p:nvPr/>
        </p:nvSpPr>
        <p:spPr>
          <a:xfrm>
            <a:off x="712955" y="6505908"/>
            <a:ext cx="5884957" cy="107722"/>
          </a:xfrm>
          <a:prstGeom prst="rect">
            <a:avLst/>
          </a:prstGeom>
          <a:noFill/>
          <a:ln>
            <a:noFill/>
          </a:ln>
        </p:spPr>
        <p:txBody>
          <a:bodyPr anchorCtr="0" anchor="t" bIns="0" lIns="0" spcFirstLastPara="1" rIns="0" wrap="square" tIns="0">
            <a:noAutofit/>
          </a:bodyPr>
          <a:lstStyle/>
          <a:p>
            <a:pPr indent="0" lvl="0" marL="11132" marR="0" rtl="0" algn="l">
              <a:spcBef>
                <a:spcPts val="0"/>
              </a:spcBef>
              <a:spcAft>
                <a:spcPts val="0"/>
              </a:spcAft>
              <a:buNone/>
            </a:pPr>
            <a:r>
              <a:rPr lang="zh-TW" sz="700">
                <a:solidFill>
                  <a:schemeClr val="dk1"/>
                </a:solidFill>
                <a:latin typeface="Arial"/>
                <a:ea typeface="Arial"/>
                <a:cs typeface="Arial"/>
                <a:sym typeface="Arial"/>
              </a:rPr>
              <a:t>資料來源  </a:t>
            </a:r>
            <a:r>
              <a:rPr lang="zh-TW" sz="700" u="sng">
                <a:solidFill>
                  <a:schemeClr val="hlink"/>
                </a:solidFill>
                <a:latin typeface="Trebuchet MS"/>
                <a:ea typeface="Trebuchet MS"/>
                <a:cs typeface="Trebuchet MS"/>
                <a:sym typeface="Trebuchet MS"/>
                <a:hlinkClick r:id="rId3"/>
              </a:rPr>
              <a:t>http://technews.tw/2014/06/17/recruiting-by-big-data-analysis/ </a:t>
            </a:r>
            <a:r>
              <a:rPr lang="zh-TW" sz="700">
                <a:solidFill>
                  <a:schemeClr val="dk1"/>
                </a:solidFill>
                <a:latin typeface="Arial"/>
                <a:ea typeface="Arial"/>
                <a:cs typeface="Arial"/>
                <a:sym typeface="Arial"/>
              </a:rPr>
              <a:t>、</a:t>
            </a:r>
            <a:r>
              <a:rPr lang="zh-TW" sz="700" u="sng">
                <a:solidFill>
                  <a:schemeClr val="hlink"/>
                </a:solidFill>
                <a:latin typeface="Trebuchet MS"/>
                <a:ea typeface="Trebuchet MS"/>
                <a:cs typeface="Trebuchet MS"/>
                <a:sym typeface="Trebuchet MS"/>
                <a:hlinkClick r:id="rId4"/>
              </a:rPr>
              <a:t>http://www.slideshare.net/laurentkinet/big-data-for-hr</a:t>
            </a:r>
            <a:endParaRPr sz="700">
              <a:solidFill>
                <a:schemeClr val="dk1"/>
              </a:solidFill>
              <a:latin typeface="Trebuchet MS"/>
              <a:ea typeface="Trebuchet MS"/>
              <a:cs typeface="Trebuchet MS"/>
              <a:sym typeface="Trebuchet MS"/>
            </a:endParaRPr>
          </a:p>
        </p:txBody>
      </p:sp>
      <p:sp>
        <p:nvSpPr>
          <p:cNvPr id="733" name="Google Shape;733;p72"/>
          <p:cNvSpPr/>
          <p:nvPr/>
        </p:nvSpPr>
        <p:spPr>
          <a:xfrm>
            <a:off x="985759" y="3874339"/>
            <a:ext cx="3387624" cy="2578745"/>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34" name="Google Shape;734;p72"/>
          <p:cNvSpPr/>
          <p:nvPr/>
        </p:nvSpPr>
        <p:spPr>
          <a:xfrm>
            <a:off x="4873806" y="3874339"/>
            <a:ext cx="2943238" cy="2514484"/>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35" name="Google Shape;735;p72"/>
          <p:cNvSpPr txBox="1"/>
          <p:nvPr>
            <p:ph idx="12" type="sldNum"/>
          </p:nvPr>
        </p:nvSpPr>
        <p:spPr>
          <a:xfrm>
            <a:off x="8740346" y="6614984"/>
            <a:ext cx="403654" cy="243016"/>
          </a:xfrm>
          <a:prstGeom prst="rect">
            <a:avLst/>
          </a:prstGeom>
          <a:noFill/>
          <a:ln>
            <a:noFill/>
          </a:ln>
        </p:spPr>
        <p:txBody>
          <a:bodyPr anchorCtr="0" anchor="ctr" bIns="0" lIns="0" spcFirstLastPara="1" rIns="0" wrap="square" tIns="0">
            <a:noAutofit/>
          </a:bodyPr>
          <a:lstStyle/>
          <a:p>
            <a:pPr indent="0" lvl="0" marL="22819" rtl="0" algn="ctr">
              <a:spcBef>
                <a:spcPts val="0"/>
              </a:spcBef>
              <a:spcAft>
                <a:spcPts val="0"/>
              </a:spcAft>
              <a:buNone/>
            </a:pPr>
            <a:fld id="{00000000-1234-1234-1234-123412341234}" type="slidenum">
              <a:rPr lang="zh-TW"/>
              <a:t>‹#›</a:t>
            </a:fld>
            <a:endParaRPr/>
          </a:p>
        </p:txBody>
      </p:sp>
      <p:sp>
        <p:nvSpPr>
          <p:cNvPr id="736" name="Google Shape;736;p72"/>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36499" lvl="0" marL="320040" rtl="0" algn="l">
              <a:spcBef>
                <a:spcPts val="0"/>
              </a:spcBef>
              <a:spcAft>
                <a:spcPts val="0"/>
              </a:spcAft>
              <a:buSzPts val="5299"/>
              <a:buChar char="*"/>
            </a:pPr>
            <a:r>
              <a:rPr lang="zh-TW" sz="4140"/>
              <a:t>綠色經濟新興產業發展案例-人</a:t>
            </a:r>
            <a:endParaRPr sz="4140"/>
          </a:p>
        </p:txBody>
      </p:sp>
      <p:sp>
        <p:nvSpPr>
          <p:cNvPr id="737" name="Google Shape;737;p72"/>
          <p:cNvSpPr txBox="1"/>
          <p:nvPr>
            <p:ph idx="1" type="body"/>
          </p:nvPr>
        </p:nvSpPr>
        <p:spPr>
          <a:xfrm>
            <a:off x="131878" y="948577"/>
            <a:ext cx="8089409" cy="5080471"/>
          </a:xfrm>
          <a:prstGeom prst="rect">
            <a:avLst/>
          </a:prstGeom>
          <a:noFill/>
          <a:ln>
            <a:noFill/>
          </a:ln>
        </p:spPr>
        <p:txBody>
          <a:bodyPr anchorCtr="0" anchor="t" bIns="45700" lIns="91425" spcFirstLastPara="1" rIns="91425" wrap="square" tIns="45700">
            <a:noAutofit/>
          </a:bodyPr>
          <a:lstStyle/>
          <a:p>
            <a:pPr indent="-181610" lvl="0" marL="228600" rtl="0" algn="l">
              <a:spcBef>
                <a:spcPts val="0"/>
              </a:spcBef>
              <a:spcAft>
                <a:spcPts val="0"/>
              </a:spcAft>
              <a:buSzPts val="2860"/>
              <a:buChar char="*"/>
            </a:pPr>
            <a:r>
              <a:rPr lang="zh-TW">
                <a:solidFill>
                  <a:srgbClr val="0070C0"/>
                </a:solidFill>
                <a:latin typeface="Arial"/>
                <a:ea typeface="Arial"/>
                <a:cs typeface="Arial"/>
                <a:sym typeface="Arial"/>
              </a:rPr>
              <a:t>社交履歷 </a:t>
            </a:r>
            <a:r>
              <a:rPr lang="zh-TW">
                <a:solidFill>
                  <a:srgbClr val="FF0000"/>
                </a:solidFill>
              </a:rPr>
              <a:t>LinkedIn</a:t>
            </a:r>
            <a:r>
              <a:rPr lang="zh-TW">
                <a:solidFill>
                  <a:srgbClr val="3F3F3F"/>
                </a:solidFill>
                <a:latin typeface="Arial"/>
                <a:ea typeface="Arial"/>
                <a:cs typeface="Arial"/>
                <a:sym typeface="Arial"/>
              </a:rPr>
              <a:t>，</a:t>
            </a:r>
            <a:r>
              <a:rPr lang="zh-TW">
                <a:solidFill>
                  <a:srgbClr val="FF0000"/>
                </a:solidFill>
              </a:rPr>
              <a:t>FB</a:t>
            </a:r>
            <a:r>
              <a:rPr lang="zh-TW">
                <a:solidFill>
                  <a:srgbClr val="3F3F3F"/>
                </a:solidFill>
                <a:latin typeface="Arial"/>
                <a:ea typeface="Arial"/>
                <a:cs typeface="Arial"/>
                <a:sym typeface="Arial"/>
              </a:rPr>
              <a:t>、</a:t>
            </a:r>
            <a:r>
              <a:rPr lang="zh-TW">
                <a:solidFill>
                  <a:srgbClr val="FF0000"/>
                </a:solidFill>
              </a:rPr>
              <a:t>Twitter</a:t>
            </a:r>
            <a:r>
              <a:rPr lang="zh-TW">
                <a:solidFill>
                  <a:srgbClr val="3F3F3F"/>
                </a:solidFill>
                <a:latin typeface="Arial"/>
                <a:ea typeface="Arial"/>
                <a:cs typeface="Arial"/>
                <a:sym typeface="Arial"/>
              </a:rPr>
              <a:t>等社群帳號可透 露個人不少資訊，更別提其他能成千上百的平台。 網路時代人資在社群網站搜尋符合資格的人才而 且需要與其他公司搶人才，</a:t>
            </a:r>
            <a:r>
              <a:rPr lang="zh-TW">
                <a:solidFill>
                  <a:srgbClr val="FF0000"/>
                </a:solidFill>
              </a:rPr>
              <a:t>big data </a:t>
            </a:r>
            <a:r>
              <a:rPr lang="zh-TW">
                <a:solidFill>
                  <a:srgbClr val="3F3F3F"/>
                </a:solidFill>
                <a:latin typeface="Arial"/>
                <a:ea typeface="Arial"/>
                <a:cs typeface="Arial"/>
                <a:sym typeface="Arial"/>
              </a:rPr>
              <a:t>技術會扮演 重要的角色，協助人資判斷適當的人選。</a:t>
            </a:r>
            <a:endParaRPr>
              <a:latin typeface="Arial"/>
              <a:ea typeface="Arial"/>
              <a:cs typeface="Arial"/>
              <a:sym typeface="Arial"/>
            </a:endParaRPr>
          </a:p>
          <a:p>
            <a:pPr indent="0" lvl="0" marL="228600" rtl="0" algn="l">
              <a:spcBef>
                <a:spcPts val="740"/>
              </a:spcBef>
              <a:spcAft>
                <a:spcPts val="0"/>
              </a:spcAft>
              <a:buSzPts val="2860"/>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1" name="Shape 741"/>
        <p:cNvGrpSpPr/>
        <p:nvPr/>
      </p:nvGrpSpPr>
      <p:grpSpPr>
        <a:xfrm>
          <a:off x="0" y="0"/>
          <a:ext cx="0" cy="0"/>
          <a:chOff x="0" y="0"/>
          <a:chExt cx="0" cy="0"/>
        </a:xfrm>
      </p:grpSpPr>
      <p:sp>
        <p:nvSpPr>
          <p:cNvPr id="742" name="Google Shape;742;p73"/>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43" name="Google Shape;743;p73"/>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44" name="Google Shape;744;p73"/>
          <p:cNvSpPr txBox="1"/>
          <p:nvPr>
            <p:ph idx="12" type="sldNum"/>
          </p:nvPr>
        </p:nvSpPr>
        <p:spPr>
          <a:xfrm>
            <a:off x="8740346" y="6614984"/>
            <a:ext cx="403654" cy="243016"/>
          </a:xfrm>
          <a:prstGeom prst="rect">
            <a:avLst/>
          </a:prstGeom>
          <a:noFill/>
          <a:ln>
            <a:noFill/>
          </a:ln>
        </p:spPr>
        <p:txBody>
          <a:bodyPr anchorCtr="0" anchor="ctr" bIns="0" lIns="0" spcFirstLastPara="1" rIns="0" wrap="square" tIns="0">
            <a:noAutofit/>
          </a:bodyPr>
          <a:lstStyle/>
          <a:p>
            <a:pPr indent="0" lvl="0" marL="22819" rtl="0" algn="ctr">
              <a:spcBef>
                <a:spcPts val="0"/>
              </a:spcBef>
              <a:spcAft>
                <a:spcPts val="0"/>
              </a:spcAft>
              <a:buNone/>
            </a:pPr>
            <a:fld id="{00000000-1234-1234-1234-123412341234}" type="slidenum">
              <a:rPr lang="zh-TW"/>
              <a:t>‹#›</a:t>
            </a:fld>
            <a:endParaRPr/>
          </a:p>
        </p:txBody>
      </p:sp>
      <p:sp>
        <p:nvSpPr>
          <p:cNvPr id="745" name="Google Shape;745;p73"/>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36499" lvl="0" marL="320040" rtl="0" algn="l">
              <a:spcBef>
                <a:spcPts val="0"/>
              </a:spcBef>
              <a:spcAft>
                <a:spcPts val="0"/>
              </a:spcAft>
              <a:buSzPts val="5299"/>
              <a:buChar char="*"/>
            </a:pPr>
            <a:r>
              <a:rPr lang="zh-TW" sz="4140"/>
              <a:t>綠色經濟新興產業發展案例-人</a:t>
            </a:r>
            <a:endParaRPr/>
          </a:p>
        </p:txBody>
      </p:sp>
      <p:sp>
        <p:nvSpPr>
          <p:cNvPr id="746" name="Google Shape;746;p73"/>
          <p:cNvSpPr txBox="1"/>
          <p:nvPr>
            <p:ph idx="1" type="body"/>
          </p:nvPr>
        </p:nvSpPr>
        <p:spPr>
          <a:xfrm>
            <a:off x="123565" y="1064956"/>
            <a:ext cx="7930321" cy="5080471"/>
          </a:xfrm>
          <a:prstGeom prst="rect">
            <a:avLst/>
          </a:prstGeom>
          <a:noFill/>
          <a:ln>
            <a:noFill/>
          </a:ln>
        </p:spPr>
        <p:txBody>
          <a:bodyPr anchorCtr="0" anchor="t" bIns="45700" lIns="91425" spcFirstLastPara="1" rIns="91425" wrap="square" tIns="45700">
            <a:noAutofit/>
          </a:bodyPr>
          <a:lstStyle/>
          <a:p>
            <a:pPr indent="-331720" lvl="0" marL="342295" marR="106863" rtl="0" algn="just">
              <a:lnSpc>
                <a:spcPct val="101099"/>
              </a:lnSpc>
              <a:spcBef>
                <a:spcPts val="0"/>
              </a:spcBef>
              <a:spcAft>
                <a:spcPts val="0"/>
              </a:spcAft>
              <a:buSzPts val="3380"/>
              <a:buChar char="*"/>
            </a:pPr>
            <a:r>
              <a:rPr lang="zh-TW" sz="2600">
                <a:solidFill>
                  <a:srgbClr val="FF0000"/>
                </a:solidFill>
              </a:rPr>
              <a:t>LinkedIn </a:t>
            </a:r>
            <a:r>
              <a:rPr lang="zh-TW" sz="2600">
                <a:solidFill>
                  <a:srgbClr val="3F3F3F"/>
                </a:solidFill>
                <a:latin typeface="Arial"/>
                <a:ea typeface="Arial"/>
                <a:cs typeface="Arial"/>
                <a:sym typeface="Arial"/>
              </a:rPr>
              <a:t>按會員提供的個人資料，如學歷、履歷 做配對，自動篩走不合適的求職者之餘，還能向 公司客戶提供獵頭功能，找尋適合的挖角目標。</a:t>
            </a:r>
            <a:endParaRPr sz="2600">
              <a:latin typeface="Arial"/>
              <a:ea typeface="Arial"/>
              <a:cs typeface="Arial"/>
              <a:sym typeface="Arial"/>
            </a:endParaRPr>
          </a:p>
          <a:p>
            <a:pPr indent="0" lvl="0" marL="228600" rtl="0" algn="l">
              <a:spcBef>
                <a:spcPts val="311"/>
              </a:spcBef>
              <a:spcAft>
                <a:spcPts val="0"/>
              </a:spcAft>
              <a:buSzPts val="3380"/>
              <a:buNone/>
            </a:pPr>
            <a:r>
              <a:t/>
            </a:r>
            <a:endParaRPr sz="2600">
              <a:latin typeface="Times New Roman"/>
              <a:ea typeface="Times New Roman"/>
              <a:cs typeface="Times New Roman"/>
              <a:sym typeface="Times New Roman"/>
            </a:endParaRPr>
          </a:p>
          <a:p>
            <a:pPr indent="-214630" lvl="0" marL="11132" rtl="0" algn="l">
              <a:spcBef>
                <a:spcPts val="820"/>
              </a:spcBef>
              <a:spcAft>
                <a:spcPts val="0"/>
              </a:spcAft>
              <a:buSzPts val="3380"/>
              <a:buChar char="*"/>
            </a:pPr>
            <a:r>
              <a:rPr lang="zh-TW" sz="2600">
                <a:solidFill>
                  <a:srgbClr val="FF0000"/>
                </a:solidFill>
              </a:rPr>
              <a:t>LinkedIn </a:t>
            </a:r>
            <a:r>
              <a:rPr lang="zh-TW" sz="2600">
                <a:solidFill>
                  <a:srgbClr val="3F3F3F"/>
                </a:solidFill>
                <a:latin typeface="Arial"/>
                <a:ea typeface="Arial"/>
                <a:cs typeface="Arial"/>
                <a:sym typeface="Arial"/>
              </a:rPr>
              <a:t>在求職者頁面會加這一欄</a:t>
            </a:r>
            <a:endParaRPr sz="2600">
              <a:latin typeface="Arial"/>
              <a:ea typeface="Arial"/>
              <a:cs typeface="Arial"/>
              <a:sym typeface="Arial"/>
            </a:endParaRPr>
          </a:p>
          <a:p>
            <a:pPr indent="0" lvl="0" marL="307183" rtl="0" algn="l">
              <a:spcBef>
                <a:spcPts val="331"/>
              </a:spcBef>
              <a:spcAft>
                <a:spcPts val="0"/>
              </a:spcAft>
              <a:buSzPts val="3380"/>
              <a:buNone/>
            </a:pPr>
            <a:r>
              <a:rPr lang="zh-TW" sz="2600">
                <a:solidFill>
                  <a:srgbClr val="3F3F3F"/>
                </a:solidFill>
              </a:rPr>
              <a:t>"</a:t>
            </a:r>
            <a:r>
              <a:rPr lang="zh-TW" sz="2600">
                <a:solidFill>
                  <a:srgbClr val="FF0000"/>
                </a:solidFill>
              </a:rPr>
              <a:t>Jobs you might be interested in </a:t>
            </a:r>
            <a:r>
              <a:rPr lang="zh-TW" sz="2600">
                <a:solidFill>
                  <a:srgbClr val="3F3F3F"/>
                </a:solidFill>
              </a:rPr>
              <a:t>"</a:t>
            </a:r>
            <a:endParaRPr sz="2600"/>
          </a:p>
          <a:p>
            <a:pPr indent="0" lvl="0" marL="228600" rtl="0" algn="l">
              <a:spcBef>
                <a:spcPts val="326"/>
              </a:spcBef>
              <a:spcAft>
                <a:spcPts val="0"/>
              </a:spcAft>
              <a:buSzPts val="3380"/>
              <a:buNone/>
            </a:pPr>
            <a:r>
              <a:t/>
            </a:r>
            <a:endParaRPr sz="2600">
              <a:latin typeface="Times New Roman"/>
              <a:ea typeface="Times New Roman"/>
              <a:cs typeface="Times New Roman"/>
              <a:sym typeface="Times New Roman"/>
            </a:endParaRPr>
          </a:p>
          <a:p>
            <a:pPr indent="-331720" lvl="0" marL="342295" marR="4453" rtl="0" algn="l">
              <a:lnSpc>
                <a:spcPct val="101099"/>
              </a:lnSpc>
              <a:spcBef>
                <a:spcPts val="820"/>
              </a:spcBef>
              <a:spcAft>
                <a:spcPts val="0"/>
              </a:spcAft>
              <a:buSzPts val="3380"/>
              <a:buChar char="*"/>
            </a:pPr>
            <a:r>
              <a:rPr lang="zh-TW" sz="2600">
                <a:solidFill>
                  <a:srgbClr val="3F3F3F"/>
                </a:solidFill>
                <a:latin typeface="Arial"/>
                <a:ea typeface="Arial"/>
                <a:cs typeface="Arial"/>
                <a:sym typeface="Arial"/>
              </a:rPr>
              <a:t>求職者可看到由 </a:t>
            </a:r>
            <a:r>
              <a:rPr lang="zh-TW" sz="2600">
                <a:solidFill>
                  <a:srgbClr val="FF0000"/>
                </a:solidFill>
              </a:rPr>
              <a:t>LinkedIn </a:t>
            </a:r>
            <a:r>
              <a:rPr lang="zh-TW" sz="2600">
                <a:solidFill>
                  <a:srgbClr val="3F3F3F"/>
                </a:solidFill>
                <a:latin typeface="Arial"/>
                <a:ea typeface="Arial"/>
                <a:cs typeface="Arial"/>
                <a:sym typeface="Arial"/>
              </a:rPr>
              <a:t>分析配對的功能，但同 時也可像一般求職網站般搜尋其他行業的職位。 使用 </a:t>
            </a:r>
            <a:r>
              <a:rPr lang="zh-TW" sz="2600">
                <a:solidFill>
                  <a:srgbClr val="3F3F3F"/>
                </a:solidFill>
              </a:rPr>
              <a:t>LinkedIn </a:t>
            </a:r>
            <a:r>
              <a:rPr lang="zh-TW" sz="2600">
                <a:solidFill>
                  <a:srgbClr val="3F3F3F"/>
                </a:solidFill>
                <a:latin typeface="Arial"/>
                <a:ea typeface="Arial"/>
                <a:cs typeface="Arial"/>
                <a:sym typeface="Arial"/>
              </a:rPr>
              <a:t>就能在面試前知道公司背景。另一 方面，招聘者不僅能事前了解面試者的背景，藉 公司專屬網頁向關注者展示公司形象，愈多關注 者的公司專屬網頁，自然對求職者更有吸引力。</a:t>
            </a:r>
            <a:endParaRPr sz="2600">
              <a:latin typeface="Arial"/>
              <a:ea typeface="Arial"/>
              <a:cs typeface="Arial"/>
              <a:sym typeface="Arial"/>
            </a:endParaRPr>
          </a:p>
          <a:p>
            <a:pPr indent="0" lvl="0" marL="228600" rtl="0" algn="l">
              <a:spcBef>
                <a:spcPts val="820"/>
              </a:spcBef>
              <a:spcAft>
                <a:spcPts val="0"/>
              </a:spcAft>
              <a:buSzPts val="3380"/>
              <a:buNone/>
            </a:pPr>
            <a:r>
              <a:t/>
            </a:r>
            <a:endParaRPr sz="2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0"/>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54" name="Google Shape;154;p20"/>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55" name="Google Shape;155;p20"/>
          <p:cNvSpPr txBox="1"/>
          <p:nvPr>
            <p:ph idx="12" type="sldNum"/>
          </p:nvPr>
        </p:nvSpPr>
        <p:spPr>
          <a:xfrm>
            <a:off x="8740346" y="6614984"/>
            <a:ext cx="403654" cy="243016"/>
          </a:xfrm>
          <a:prstGeom prst="rect">
            <a:avLst/>
          </a:prstGeom>
          <a:noFill/>
          <a:ln>
            <a:noFill/>
          </a:ln>
        </p:spPr>
        <p:txBody>
          <a:bodyPr anchorCtr="0" anchor="ctr" bIns="0" lIns="0" spcFirstLastPara="1" rIns="0" wrap="square" tIns="0">
            <a:noAutofit/>
          </a:bodyPr>
          <a:lstStyle/>
          <a:p>
            <a:pPr indent="0" lvl="0" marL="86270" rtl="0" algn="ctr">
              <a:spcBef>
                <a:spcPts val="0"/>
              </a:spcBef>
              <a:spcAft>
                <a:spcPts val="0"/>
              </a:spcAft>
              <a:buNone/>
            </a:pPr>
            <a:fld id="{00000000-1234-1234-1234-123412341234}" type="slidenum">
              <a:rPr lang="zh-TW"/>
              <a:t>‹#›</a:t>
            </a:fld>
            <a:endParaRPr/>
          </a:p>
        </p:txBody>
      </p:sp>
      <p:sp>
        <p:nvSpPr>
          <p:cNvPr id="156" name="Google Shape;156;p20"/>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73888" lvl="0" marL="320040" rtl="0" algn="l">
              <a:spcBef>
                <a:spcPts val="0"/>
              </a:spcBef>
              <a:spcAft>
                <a:spcPts val="0"/>
              </a:spcAft>
              <a:buSzPts val="5888"/>
              <a:buChar char="*"/>
            </a:pPr>
            <a:r>
              <a:rPr lang="zh-TW"/>
              <a:t>綠色經濟</a:t>
            </a:r>
            <a:endParaRPr/>
          </a:p>
        </p:txBody>
      </p:sp>
      <p:sp>
        <p:nvSpPr>
          <p:cNvPr id="157" name="Google Shape;157;p20"/>
          <p:cNvSpPr txBox="1"/>
          <p:nvPr>
            <p:ph idx="1" type="body"/>
          </p:nvPr>
        </p:nvSpPr>
        <p:spPr>
          <a:xfrm>
            <a:off x="203887" y="1324643"/>
            <a:ext cx="7885670" cy="4730167"/>
          </a:xfrm>
          <a:prstGeom prst="rect">
            <a:avLst/>
          </a:prstGeom>
          <a:noFill/>
          <a:ln>
            <a:noFill/>
          </a:ln>
        </p:spPr>
        <p:txBody>
          <a:bodyPr anchorCtr="0" anchor="t" bIns="45700" lIns="91425" spcFirstLastPara="1" rIns="91425" wrap="square" tIns="45700">
            <a:noAutofit/>
          </a:bodyPr>
          <a:lstStyle/>
          <a:p>
            <a:pPr indent="-247650" lvl="0" marL="228600" rtl="0" algn="l">
              <a:lnSpc>
                <a:spcPct val="150000"/>
              </a:lnSpc>
              <a:spcBef>
                <a:spcPts val="0"/>
              </a:spcBef>
              <a:spcAft>
                <a:spcPts val="0"/>
              </a:spcAft>
              <a:buSzPts val="3900"/>
              <a:buChar char="*"/>
            </a:pPr>
            <a:r>
              <a:rPr lang="zh-TW" sz="3000"/>
              <a:t>綠色經濟是以市場為導向、以傳統產業經濟為基礎、以經濟與環境的和諧為目的而發展的一種</a:t>
            </a:r>
            <a:r>
              <a:rPr lang="zh-TW" sz="3000">
                <a:solidFill>
                  <a:srgbClr val="FF0000"/>
                </a:solidFill>
              </a:rPr>
              <a:t>創新經濟形式</a:t>
            </a:r>
            <a:r>
              <a:rPr lang="zh-TW" sz="3000"/>
              <a:t>，是產業經濟為</a:t>
            </a:r>
            <a:r>
              <a:rPr lang="zh-TW" sz="3000">
                <a:solidFill>
                  <a:srgbClr val="FF0000"/>
                </a:solidFill>
              </a:rPr>
              <a:t>適應人類環保與健康</a:t>
            </a:r>
            <a:r>
              <a:rPr lang="zh-TW" sz="3000"/>
              <a:t>需要而產生並表現出來的一種發展狀態。</a:t>
            </a:r>
            <a:endParaRPr/>
          </a:p>
          <a:p>
            <a:pPr indent="0" lvl="0" marL="228600" rtl="0" algn="l">
              <a:spcBef>
                <a:spcPts val="740"/>
              </a:spcBef>
              <a:spcAft>
                <a:spcPts val="0"/>
              </a:spcAft>
              <a:buSzPts val="2860"/>
              <a:buNone/>
            </a:pPr>
            <a:r>
              <a:t/>
            </a:r>
            <a:endParaRPr/>
          </a:p>
        </p:txBody>
      </p:sp>
      <p:sp>
        <p:nvSpPr>
          <p:cNvPr id="158" name="Google Shape;158;p20"/>
          <p:cNvSpPr txBox="1"/>
          <p:nvPr/>
        </p:nvSpPr>
        <p:spPr>
          <a:xfrm>
            <a:off x="339593" y="6687637"/>
            <a:ext cx="3801493" cy="107722"/>
          </a:xfrm>
          <a:prstGeom prst="rect">
            <a:avLst/>
          </a:prstGeom>
          <a:noFill/>
          <a:ln>
            <a:noFill/>
          </a:ln>
        </p:spPr>
        <p:txBody>
          <a:bodyPr anchorCtr="0" anchor="t" bIns="0" lIns="0" spcFirstLastPara="1" rIns="0" wrap="square" tIns="0">
            <a:noAutofit/>
          </a:bodyPr>
          <a:lstStyle/>
          <a:p>
            <a:pPr indent="0" lvl="0" marL="11132" marR="0" rtl="0" algn="l">
              <a:spcBef>
                <a:spcPts val="0"/>
              </a:spcBef>
              <a:spcAft>
                <a:spcPts val="0"/>
              </a:spcAft>
              <a:buNone/>
            </a:pPr>
            <a:r>
              <a:rPr lang="zh-TW" sz="700">
                <a:solidFill>
                  <a:schemeClr val="dk1"/>
                </a:solidFill>
                <a:latin typeface="Arial"/>
                <a:ea typeface="Arial"/>
                <a:cs typeface="Arial"/>
                <a:sym typeface="Arial"/>
              </a:rPr>
              <a:t>資料來源：</a:t>
            </a:r>
            <a:r>
              <a:rPr lang="zh-TW" sz="700" u="sng">
                <a:solidFill>
                  <a:schemeClr val="hlink"/>
                </a:solidFill>
                <a:latin typeface="Trebuchet MS"/>
                <a:ea typeface="Trebuchet MS"/>
                <a:cs typeface="Trebuchet MS"/>
                <a:sym typeface="Trebuchet MS"/>
                <a:hlinkClick r:id="rId3"/>
              </a:rPr>
              <a:t>http://wiki.mbalib.com/zh-tw/%E7%BB%BF%E8%89%B2%E7%BB%8F%E6%B5%8E</a:t>
            </a:r>
            <a:endParaRPr sz="700">
              <a:solidFill>
                <a:schemeClr val="dk1"/>
              </a:solidFill>
              <a:latin typeface="Trebuchet MS"/>
              <a:ea typeface="Trebuchet MS"/>
              <a:cs typeface="Trebuchet MS"/>
              <a:sym typeface="Trebuchet MS"/>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0" name="Shape 750"/>
        <p:cNvGrpSpPr/>
        <p:nvPr/>
      </p:nvGrpSpPr>
      <p:grpSpPr>
        <a:xfrm>
          <a:off x="0" y="0"/>
          <a:ext cx="0" cy="0"/>
          <a:chOff x="0" y="0"/>
          <a:chExt cx="0" cy="0"/>
        </a:xfrm>
      </p:grpSpPr>
      <p:sp>
        <p:nvSpPr>
          <p:cNvPr id="751" name="Google Shape;751;p74"/>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52" name="Google Shape;752;p74"/>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53" name="Google Shape;753;p74"/>
          <p:cNvSpPr txBox="1"/>
          <p:nvPr>
            <p:ph type="title"/>
          </p:nvPr>
        </p:nvSpPr>
        <p:spPr>
          <a:xfrm>
            <a:off x="410482" y="144087"/>
            <a:ext cx="8276317" cy="795806"/>
          </a:xfrm>
          <a:prstGeom prst="rect">
            <a:avLst/>
          </a:prstGeom>
          <a:noFill/>
          <a:ln>
            <a:noFill/>
          </a:ln>
        </p:spPr>
        <p:txBody>
          <a:bodyPr anchorCtr="0" anchor="t" bIns="0" lIns="0" spcFirstLastPara="1" rIns="0" wrap="square" tIns="193750">
            <a:noAutofit/>
          </a:bodyPr>
          <a:lstStyle/>
          <a:p>
            <a:pPr indent="-154729" lvl="0" marL="154729" rtl="0" algn="l">
              <a:spcBef>
                <a:spcPts val="0"/>
              </a:spcBef>
              <a:spcAft>
                <a:spcPts val="0"/>
              </a:spcAft>
              <a:buSzPts val="4992"/>
              <a:buChar char="*"/>
            </a:pPr>
            <a:r>
              <a:rPr lang="zh-TW" sz="3900">
                <a:latin typeface="Trebuchet MS"/>
                <a:ea typeface="Trebuchet MS"/>
                <a:cs typeface="Trebuchet MS"/>
                <a:sym typeface="Trebuchet MS"/>
              </a:rPr>
              <a:t>LinkedIn Talent Pool Report</a:t>
            </a:r>
            <a:endParaRPr sz="3900">
              <a:latin typeface="Trebuchet MS"/>
              <a:ea typeface="Trebuchet MS"/>
              <a:cs typeface="Trebuchet MS"/>
              <a:sym typeface="Trebuchet MS"/>
            </a:endParaRPr>
          </a:p>
        </p:txBody>
      </p:sp>
      <p:sp>
        <p:nvSpPr>
          <p:cNvPr id="754" name="Google Shape;754;p74"/>
          <p:cNvSpPr txBox="1"/>
          <p:nvPr>
            <p:ph idx="12" type="sldNum"/>
          </p:nvPr>
        </p:nvSpPr>
        <p:spPr>
          <a:xfrm>
            <a:off x="8631362" y="6714089"/>
            <a:ext cx="512638" cy="138499"/>
          </a:xfrm>
          <a:prstGeom prst="rect">
            <a:avLst/>
          </a:prstGeom>
          <a:noFill/>
          <a:ln>
            <a:noFill/>
          </a:ln>
        </p:spPr>
        <p:txBody>
          <a:bodyPr anchorCtr="0" anchor="ctr" bIns="0" lIns="0" spcFirstLastPara="1" rIns="0" wrap="square" tIns="0">
            <a:noAutofit/>
          </a:bodyPr>
          <a:lstStyle/>
          <a:p>
            <a:pPr indent="0" lvl="0" marL="22819" rtl="0" algn="ctr">
              <a:spcBef>
                <a:spcPts val="0"/>
              </a:spcBef>
              <a:spcAft>
                <a:spcPts val="0"/>
              </a:spcAft>
              <a:buNone/>
            </a:pPr>
            <a:fld id="{00000000-1234-1234-1234-123412341234}" type="slidenum">
              <a:rPr lang="zh-TW">
                <a:solidFill>
                  <a:schemeClr val="dk1"/>
                </a:solidFill>
              </a:rPr>
              <a:t>‹#›</a:t>
            </a:fld>
            <a:endParaRPr>
              <a:solidFill>
                <a:schemeClr val="dk1"/>
              </a:solidFill>
            </a:endParaRPr>
          </a:p>
        </p:txBody>
      </p:sp>
      <p:pic>
        <p:nvPicPr>
          <p:cNvPr id="755" name="Google Shape;755;p74"/>
          <p:cNvPicPr preferRelativeResize="0"/>
          <p:nvPr/>
        </p:nvPicPr>
        <p:blipFill rotWithShape="1">
          <a:blip r:embed="rId3">
            <a:alphaModFix/>
          </a:blip>
          <a:srcRect b="0" l="0" r="0" t="0"/>
          <a:stretch/>
        </p:blipFill>
        <p:spPr>
          <a:xfrm>
            <a:off x="58189" y="1169714"/>
            <a:ext cx="9010996" cy="5311872"/>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9" name="Shape 759"/>
        <p:cNvGrpSpPr/>
        <p:nvPr/>
      </p:nvGrpSpPr>
      <p:grpSpPr>
        <a:xfrm>
          <a:off x="0" y="0"/>
          <a:ext cx="0" cy="0"/>
          <a:chOff x="0" y="0"/>
          <a:chExt cx="0" cy="0"/>
        </a:xfrm>
      </p:grpSpPr>
      <p:sp>
        <p:nvSpPr>
          <p:cNvPr id="760" name="Google Shape;760;p75"/>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61" name="Google Shape;761;p75"/>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62" name="Google Shape;762;p75">
            <a:hlinkClick r:id="rId3"/>
          </p:cNvPr>
          <p:cNvSpPr/>
          <p:nvPr/>
        </p:nvSpPr>
        <p:spPr>
          <a:xfrm>
            <a:off x="786373" y="1898108"/>
            <a:ext cx="484132" cy="513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63" name="Google Shape;763;p75"/>
          <p:cNvSpPr/>
          <p:nvPr/>
        </p:nvSpPr>
        <p:spPr>
          <a:xfrm>
            <a:off x="586868" y="2673160"/>
            <a:ext cx="3686704" cy="3377521"/>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64" name="Google Shape;764;p75"/>
          <p:cNvSpPr/>
          <p:nvPr/>
        </p:nvSpPr>
        <p:spPr>
          <a:xfrm>
            <a:off x="4804757" y="1273481"/>
            <a:ext cx="3751844" cy="2276054"/>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65" name="Google Shape;765;p75"/>
          <p:cNvSpPr/>
          <p:nvPr/>
        </p:nvSpPr>
        <p:spPr>
          <a:xfrm>
            <a:off x="4611827" y="3794873"/>
            <a:ext cx="3878271" cy="2703123"/>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66" name="Google Shape;766;p75"/>
          <p:cNvSpPr txBox="1"/>
          <p:nvPr>
            <p:ph idx="12" type="sldNum"/>
          </p:nvPr>
        </p:nvSpPr>
        <p:spPr>
          <a:xfrm>
            <a:off x="8740346" y="6614984"/>
            <a:ext cx="403654" cy="243016"/>
          </a:xfrm>
          <a:prstGeom prst="rect">
            <a:avLst/>
          </a:prstGeom>
          <a:noFill/>
          <a:ln>
            <a:noFill/>
          </a:ln>
        </p:spPr>
        <p:txBody>
          <a:bodyPr anchorCtr="0" anchor="ctr" bIns="0" lIns="0" spcFirstLastPara="1" rIns="0" wrap="square" tIns="0">
            <a:noAutofit/>
          </a:bodyPr>
          <a:lstStyle/>
          <a:p>
            <a:pPr indent="0" lvl="0" marL="22819" rtl="0" algn="ctr">
              <a:spcBef>
                <a:spcPts val="0"/>
              </a:spcBef>
              <a:spcAft>
                <a:spcPts val="0"/>
              </a:spcAft>
              <a:buNone/>
            </a:pPr>
            <a:fld id="{00000000-1234-1234-1234-123412341234}" type="slidenum">
              <a:rPr lang="zh-TW">
                <a:solidFill>
                  <a:schemeClr val="dk1"/>
                </a:solidFill>
              </a:rPr>
              <a:t>‹#›</a:t>
            </a:fld>
            <a:endParaRPr>
              <a:solidFill>
                <a:schemeClr val="dk1"/>
              </a:solidFill>
            </a:endParaRPr>
          </a:p>
        </p:txBody>
      </p:sp>
      <p:sp>
        <p:nvSpPr>
          <p:cNvPr id="767" name="Google Shape;767;p75"/>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36499" lvl="0" marL="320040" rtl="0" algn="l">
              <a:spcBef>
                <a:spcPts val="0"/>
              </a:spcBef>
              <a:spcAft>
                <a:spcPts val="0"/>
              </a:spcAft>
              <a:buSzPts val="5299"/>
              <a:buChar char="*"/>
            </a:pPr>
            <a:r>
              <a:rPr lang="zh-TW" sz="4140"/>
              <a:t>綠色經濟新興產業發展案例-發</a:t>
            </a:r>
            <a:br>
              <a:rPr lang="zh-TW" sz="4140"/>
            </a:br>
            <a:endParaRPr sz="4140"/>
          </a:p>
        </p:txBody>
      </p:sp>
      <p:sp>
        <p:nvSpPr>
          <p:cNvPr id="768" name="Google Shape;768;p75"/>
          <p:cNvSpPr txBox="1"/>
          <p:nvPr>
            <p:ph idx="1" type="body"/>
          </p:nvPr>
        </p:nvSpPr>
        <p:spPr>
          <a:xfrm>
            <a:off x="359744" y="1088612"/>
            <a:ext cx="3962873" cy="731876"/>
          </a:xfrm>
          <a:prstGeom prst="rect">
            <a:avLst/>
          </a:prstGeom>
          <a:noFill/>
          <a:ln>
            <a:noFill/>
          </a:ln>
        </p:spPr>
        <p:txBody>
          <a:bodyPr anchorCtr="0" anchor="t" bIns="45700" lIns="91425" spcFirstLastPara="1" rIns="91425" wrap="square" tIns="45700">
            <a:noAutofit/>
          </a:bodyPr>
          <a:lstStyle/>
          <a:p>
            <a:pPr indent="-181610" lvl="0" marL="228600" rtl="0" algn="l">
              <a:spcBef>
                <a:spcPts val="0"/>
              </a:spcBef>
              <a:spcAft>
                <a:spcPts val="0"/>
              </a:spcAft>
              <a:buSzPts val="2860"/>
              <a:buChar char="*"/>
            </a:pPr>
            <a:r>
              <a:rPr lang="zh-TW"/>
              <a:t>Microsoft HoloLens</a:t>
            </a:r>
            <a:endParaRPr/>
          </a:p>
          <a:p>
            <a:pPr indent="0" lvl="0" marL="228600" rtl="0" algn="l">
              <a:spcBef>
                <a:spcPts val="740"/>
              </a:spcBef>
              <a:spcAft>
                <a:spcPts val="0"/>
              </a:spcAft>
              <a:buSzPts val="2860"/>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2" name="Shape 772"/>
        <p:cNvGrpSpPr/>
        <p:nvPr/>
      </p:nvGrpSpPr>
      <p:grpSpPr>
        <a:xfrm>
          <a:off x="0" y="0"/>
          <a:ext cx="0" cy="0"/>
          <a:chOff x="0" y="0"/>
          <a:chExt cx="0" cy="0"/>
        </a:xfrm>
      </p:grpSpPr>
      <p:sp>
        <p:nvSpPr>
          <p:cNvPr id="773" name="Google Shape;773;p76"/>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74" name="Google Shape;774;p76"/>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75" name="Google Shape;775;p76"/>
          <p:cNvSpPr/>
          <p:nvPr/>
        </p:nvSpPr>
        <p:spPr>
          <a:xfrm>
            <a:off x="424069" y="1977385"/>
            <a:ext cx="7450296" cy="4391838"/>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76" name="Google Shape;776;p76"/>
          <p:cNvSpPr/>
          <p:nvPr/>
        </p:nvSpPr>
        <p:spPr>
          <a:xfrm>
            <a:off x="7763058" y="832115"/>
            <a:ext cx="1298844" cy="114527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77" name="Google Shape;777;p76"/>
          <p:cNvSpPr txBox="1"/>
          <p:nvPr>
            <p:ph idx="12" type="sldNum"/>
          </p:nvPr>
        </p:nvSpPr>
        <p:spPr>
          <a:xfrm>
            <a:off x="8740346" y="6614984"/>
            <a:ext cx="403654" cy="243016"/>
          </a:xfrm>
          <a:prstGeom prst="rect">
            <a:avLst/>
          </a:prstGeom>
          <a:noFill/>
          <a:ln>
            <a:noFill/>
          </a:ln>
        </p:spPr>
        <p:txBody>
          <a:bodyPr anchorCtr="0" anchor="ctr" bIns="0" lIns="0" spcFirstLastPara="1" rIns="0" wrap="square" tIns="0">
            <a:noAutofit/>
          </a:bodyPr>
          <a:lstStyle/>
          <a:p>
            <a:pPr indent="0" lvl="0" marL="22819" rtl="0" algn="ctr">
              <a:spcBef>
                <a:spcPts val="0"/>
              </a:spcBef>
              <a:spcAft>
                <a:spcPts val="0"/>
              </a:spcAft>
              <a:buNone/>
            </a:pPr>
            <a:fld id="{00000000-1234-1234-1234-123412341234}" type="slidenum">
              <a:rPr lang="zh-TW"/>
              <a:t>‹#›</a:t>
            </a:fld>
            <a:endParaRPr/>
          </a:p>
        </p:txBody>
      </p:sp>
      <p:sp>
        <p:nvSpPr>
          <p:cNvPr id="778" name="Google Shape;778;p76"/>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36499" lvl="0" marL="320040" rtl="0" algn="l">
              <a:spcBef>
                <a:spcPts val="0"/>
              </a:spcBef>
              <a:spcAft>
                <a:spcPts val="0"/>
              </a:spcAft>
              <a:buSzPts val="5299"/>
              <a:buChar char="*"/>
            </a:pPr>
            <a:r>
              <a:rPr lang="zh-TW" sz="4140"/>
              <a:t>綠色經濟新興產業發展案例-財</a:t>
            </a:r>
            <a:br>
              <a:rPr lang="zh-TW" sz="4140"/>
            </a:br>
            <a:endParaRPr sz="4140"/>
          </a:p>
        </p:txBody>
      </p:sp>
      <p:sp>
        <p:nvSpPr>
          <p:cNvPr id="779" name="Google Shape;779;p76"/>
          <p:cNvSpPr txBox="1"/>
          <p:nvPr>
            <p:ph idx="1" type="body"/>
          </p:nvPr>
        </p:nvSpPr>
        <p:spPr>
          <a:xfrm>
            <a:off x="217047" y="1148461"/>
            <a:ext cx="7694142" cy="828924"/>
          </a:xfrm>
          <a:prstGeom prst="rect">
            <a:avLst/>
          </a:prstGeom>
          <a:noFill/>
          <a:ln>
            <a:noFill/>
          </a:ln>
        </p:spPr>
        <p:txBody>
          <a:bodyPr anchorCtr="0" anchor="t" bIns="45700" lIns="91425" spcFirstLastPara="1" rIns="91425" wrap="square" tIns="45700">
            <a:noAutofit/>
          </a:bodyPr>
          <a:lstStyle/>
          <a:p>
            <a:pPr indent="-247650" lvl="0" marL="228600" rtl="0" algn="l">
              <a:spcBef>
                <a:spcPts val="0"/>
              </a:spcBef>
              <a:spcAft>
                <a:spcPts val="0"/>
              </a:spcAft>
              <a:buSzPts val="3900"/>
              <a:buChar char="*"/>
            </a:pPr>
            <a:r>
              <a:rPr lang="zh-TW" sz="3000"/>
              <a:t> 全球前十名數位貨幣 </a:t>
            </a:r>
            <a:r>
              <a:rPr lang="zh-TW" sz="1600"/>
              <a:t>(2017/2/20)</a:t>
            </a:r>
            <a:endParaRPr/>
          </a:p>
          <a:p>
            <a:pPr indent="0" lvl="0" marL="228600" rtl="0" algn="l">
              <a:spcBef>
                <a:spcPts val="740"/>
              </a:spcBef>
              <a:spcAft>
                <a:spcPts val="0"/>
              </a:spcAft>
              <a:buSzPts val="2860"/>
              <a:buNone/>
            </a:pPr>
            <a:r>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4" name="Shape 784"/>
        <p:cNvGrpSpPr/>
        <p:nvPr/>
      </p:nvGrpSpPr>
      <p:grpSpPr>
        <a:xfrm>
          <a:off x="0" y="0"/>
          <a:ext cx="0" cy="0"/>
          <a:chOff x="0" y="0"/>
          <a:chExt cx="0" cy="0"/>
        </a:xfrm>
      </p:grpSpPr>
      <p:sp>
        <p:nvSpPr>
          <p:cNvPr id="785" name="Google Shape;785;p77"/>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786" name="Google Shape;786;p77"/>
          <p:cNvSpPr txBox="1"/>
          <p:nvPr>
            <p:ph type="title"/>
          </p:nvPr>
        </p:nvSpPr>
        <p:spPr>
          <a:xfrm>
            <a:off x="365752" y="1233496"/>
            <a:ext cx="8384460" cy="1070992"/>
          </a:xfrm>
          <a:prstGeom prst="rect">
            <a:avLst/>
          </a:prstGeom>
          <a:noFill/>
          <a:ln>
            <a:noFill/>
          </a:ln>
        </p:spPr>
        <p:txBody>
          <a:bodyPr anchorCtr="0" anchor="t" bIns="45700" lIns="91425" spcFirstLastPara="1" rIns="91425" wrap="square" tIns="45700">
            <a:noAutofit/>
          </a:bodyPr>
          <a:lstStyle/>
          <a:p>
            <a:pPr indent="-457200" lvl="0" marL="457200" rtl="0" algn="ctr">
              <a:spcBef>
                <a:spcPts val="0"/>
              </a:spcBef>
              <a:spcAft>
                <a:spcPts val="0"/>
              </a:spcAft>
              <a:buSzPts val="4352"/>
              <a:buFont typeface="Arial"/>
              <a:buChar char="•"/>
            </a:pPr>
            <a:r>
              <a:rPr lang="zh-TW" sz="3400">
                <a:solidFill>
                  <a:schemeClr val="dk1"/>
                </a:solidFill>
                <a:latin typeface="Arial"/>
                <a:ea typeface="Arial"/>
                <a:cs typeface="Arial"/>
                <a:sym typeface="Arial"/>
              </a:rPr>
              <a:t>區塊鏈信任機器（Trust Machine）</a:t>
            </a:r>
            <a:endParaRPr sz="3400">
              <a:solidFill>
                <a:schemeClr val="dk1"/>
              </a:solidFill>
              <a:latin typeface="Arial"/>
              <a:ea typeface="Arial"/>
              <a:cs typeface="Arial"/>
              <a:sym typeface="Arial"/>
            </a:endParaRPr>
          </a:p>
        </p:txBody>
      </p:sp>
      <p:sp>
        <p:nvSpPr>
          <p:cNvPr id="787" name="Google Shape;787;p77"/>
          <p:cNvSpPr txBox="1"/>
          <p:nvPr>
            <p:ph idx="1" type="body"/>
          </p:nvPr>
        </p:nvSpPr>
        <p:spPr>
          <a:xfrm>
            <a:off x="3825131" y="2348880"/>
            <a:ext cx="5040560" cy="2520280"/>
          </a:xfrm>
          <a:prstGeom prst="rect">
            <a:avLst/>
          </a:prstGeom>
          <a:noFill/>
          <a:ln>
            <a:noFill/>
          </a:ln>
        </p:spPr>
        <p:txBody>
          <a:bodyPr anchorCtr="0" anchor="t" bIns="45700" lIns="91425" spcFirstLastPara="1" rIns="91425" wrap="square" tIns="45700">
            <a:noAutofit/>
          </a:bodyPr>
          <a:lstStyle/>
          <a:p>
            <a:pPr indent="-247650" lvl="0" marL="228600" rtl="0" algn="l">
              <a:spcBef>
                <a:spcPts val="0"/>
              </a:spcBef>
              <a:spcAft>
                <a:spcPts val="0"/>
              </a:spcAft>
              <a:buSzPts val="3900"/>
              <a:buChar char="*"/>
            </a:pPr>
            <a:r>
              <a:rPr lang="zh-TW" sz="3000"/>
              <a:t>2015年11月《經濟學人》封面，以信任機器</a:t>
            </a:r>
            <a:r>
              <a:rPr lang="zh-TW" sz="3000">
                <a:latin typeface="Times New Roman"/>
                <a:ea typeface="Times New Roman"/>
                <a:cs typeface="Times New Roman"/>
                <a:sym typeface="Times New Roman"/>
              </a:rPr>
              <a:t>（Trust Machine）</a:t>
            </a:r>
            <a:r>
              <a:rPr lang="zh-TW" sz="3000"/>
              <a:t>定義區塊鏈。</a:t>
            </a:r>
            <a:endParaRPr sz="3000"/>
          </a:p>
        </p:txBody>
      </p:sp>
      <p:sp>
        <p:nvSpPr>
          <p:cNvPr id="788" name="Google Shape;788;p77"/>
          <p:cNvSpPr txBox="1"/>
          <p:nvPr/>
        </p:nvSpPr>
        <p:spPr>
          <a:xfrm>
            <a:off x="3759674" y="4182641"/>
            <a:ext cx="5184576" cy="2400657"/>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3000"/>
              <a:buFont typeface="Arial"/>
              <a:buChar char="•"/>
            </a:pPr>
            <a:r>
              <a:rPr lang="zh-TW" sz="3000">
                <a:solidFill>
                  <a:schemeClr val="dk1"/>
                </a:solidFill>
                <a:latin typeface="Arial"/>
                <a:ea typeface="Arial"/>
                <a:cs typeface="Arial"/>
                <a:sym typeface="Arial"/>
              </a:rPr>
              <a:t>區塊鏈主要優勢，在於</a:t>
            </a:r>
            <a:r>
              <a:rPr lang="zh-TW" sz="3000">
                <a:solidFill>
                  <a:srgbClr val="0070C0"/>
                </a:solidFill>
                <a:latin typeface="Arial"/>
                <a:ea typeface="Arial"/>
                <a:cs typeface="Arial"/>
                <a:sym typeface="Arial"/>
              </a:rPr>
              <a:t>其資訊串連的模式可被信賴</a:t>
            </a:r>
            <a:r>
              <a:rPr lang="zh-TW" sz="3000">
                <a:solidFill>
                  <a:schemeClr val="dk1"/>
                </a:solidFill>
                <a:latin typeface="Arial"/>
                <a:ea typeface="Arial"/>
                <a:cs typeface="Arial"/>
                <a:sym typeface="Arial"/>
              </a:rPr>
              <a:t>，更重要的是，</a:t>
            </a:r>
            <a:r>
              <a:rPr lang="zh-TW" sz="3000">
                <a:solidFill>
                  <a:srgbClr val="FF0000"/>
                </a:solidFill>
                <a:latin typeface="Arial"/>
                <a:ea typeface="Arial"/>
                <a:cs typeface="Arial"/>
                <a:sym typeface="Arial"/>
              </a:rPr>
              <a:t>原本我們付給中介者或代理商的費用將會大幅縮減。</a:t>
            </a:r>
            <a:endParaRPr sz="3000">
              <a:solidFill>
                <a:srgbClr val="FF0000"/>
              </a:solidFill>
              <a:latin typeface="Arial"/>
              <a:ea typeface="Arial"/>
              <a:cs typeface="Arial"/>
              <a:sym typeface="Arial"/>
            </a:endParaRPr>
          </a:p>
        </p:txBody>
      </p:sp>
      <p:pic>
        <p:nvPicPr>
          <p:cNvPr id="789" name="Google Shape;789;p77"/>
          <p:cNvPicPr preferRelativeResize="0"/>
          <p:nvPr/>
        </p:nvPicPr>
        <p:blipFill rotWithShape="1">
          <a:blip r:embed="rId3">
            <a:alphaModFix/>
          </a:blip>
          <a:srcRect b="0" l="0" r="0" t="0"/>
          <a:stretch/>
        </p:blipFill>
        <p:spPr>
          <a:xfrm>
            <a:off x="327414" y="2132856"/>
            <a:ext cx="3497717" cy="4438304"/>
          </a:xfrm>
          <a:prstGeom prst="rect">
            <a:avLst/>
          </a:prstGeom>
          <a:noFill/>
          <a:ln>
            <a:noFill/>
          </a:ln>
        </p:spPr>
      </p:pic>
      <p:sp>
        <p:nvSpPr>
          <p:cNvPr id="790" name="Google Shape;790;p77"/>
          <p:cNvSpPr txBox="1"/>
          <p:nvPr/>
        </p:nvSpPr>
        <p:spPr>
          <a:xfrm>
            <a:off x="251520" y="364966"/>
            <a:ext cx="6340197" cy="646331"/>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2D050"/>
              </a:buClr>
              <a:buSzPts val="3600"/>
              <a:buFont typeface="Arial"/>
              <a:buNone/>
            </a:pPr>
            <a:r>
              <a:rPr lang="zh-TW" sz="3600">
                <a:solidFill>
                  <a:srgbClr val="92D050"/>
                </a:solidFill>
                <a:latin typeface="Arial"/>
                <a:ea typeface="Arial"/>
                <a:cs typeface="Arial"/>
                <a:sym typeface="Arial"/>
              </a:rPr>
              <a:t>綠色經濟新興產業發展案例-財</a:t>
            </a:r>
            <a:endParaRPr sz="3400">
              <a:solidFill>
                <a:srgbClr val="92D050"/>
              </a:solidFill>
              <a:latin typeface="Arial"/>
              <a:ea typeface="Arial"/>
              <a:cs typeface="Arial"/>
              <a:sym typeface="Arial"/>
            </a:endParaRPr>
          </a:p>
        </p:txBody>
      </p:sp>
      <p:sp>
        <p:nvSpPr>
          <p:cNvPr id="791" name="Google Shape;791;p77"/>
          <p:cNvSpPr/>
          <p:nvPr/>
        </p:nvSpPr>
        <p:spPr>
          <a:xfrm>
            <a:off x="17055" y="6669360"/>
            <a:ext cx="2149948"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800">
                <a:solidFill>
                  <a:schemeClr val="dk1"/>
                </a:solidFill>
                <a:latin typeface="Trebuchet MS"/>
                <a:ea typeface="Trebuchet MS"/>
                <a:cs typeface="Trebuchet MS"/>
                <a:sym typeface="Trebuchet MS"/>
              </a:rPr>
              <a:t>資料來源：http://startupbeat.hkej.com/?p=29803</a:t>
            </a:r>
            <a:endParaRPr sz="800">
              <a:solidFill>
                <a:schemeClr val="dk1"/>
              </a:solidFill>
              <a:latin typeface="Trebuchet MS"/>
              <a:ea typeface="Trebuchet MS"/>
              <a:cs typeface="Trebuchet MS"/>
              <a:sym typeface="Trebuchet MS"/>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6" name="Shape 796"/>
        <p:cNvGrpSpPr/>
        <p:nvPr/>
      </p:nvGrpSpPr>
      <p:grpSpPr>
        <a:xfrm>
          <a:off x="0" y="0"/>
          <a:ext cx="0" cy="0"/>
          <a:chOff x="0" y="0"/>
          <a:chExt cx="0" cy="0"/>
        </a:xfrm>
      </p:grpSpPr>
      <p:sp>
        <p:nvSpPr>
          <p:cNvPr id="797" name="Google Shape;797;p78"/>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798" name="Google Shape;798;p78"/>
          <p:cNvSpPr txBox="1"/>
          <p:nvPr>
            <p:ph type="title"/>
          </p:nvPr>
        </p:nvSpPr>
        <p:spPr>
          <a:xfrm>
            <a:off x="168897" y="923293"/>
            <a:ext cx="5050904" cy="667902"/>
          </a:xfrm>
          <a:prstGeom prst="rect">
            <a:avLst/>
          </a:prstGeom>
          <a:noFill/>
          <a:ln>
            <a:noFill/>
          </a:ln>
        </p:spPr>
        <p:txBody>
          <a:bodyPr anchorCtr="0" anchor="t" bIns="45700" lIns="91425" spcFirstLastPara="1" rIns="91425" wrap="square" tIns="45700">
            <a:noAutofit/>
          </a:bodyPr>
          <a:lstStyle/>
          <a:p>
            <a:pPr indent="-457200" lvl="0" marL="457200" rtl="0" algn="l">
              <a:spcBef>
                <a:spcPts val="0"/>
              </a:spcBef>
              <a:spcAft>
                <a:spcPts val="0"/>
              </a:spcAft>
              <a:buSzPts val="3584"/>
              <a:buFont typeface="Arial"/>
              <a:buChar char="•"/>
            </a:pPr>
            <a:r>
              <a:rPr lang="zh-TW" sz="2800">
                <a:solidFill>
                  <a:schemeClr val="dk1"/>
                </a:solidFill>
                <a:latin typeface="Arial"/>
                <a:ea typeface="Arial"/>
                <a:cs typeface="Arial"/>
                <a:sym typeface="Arial"/>
              </a:rPr>
              <a:t>「區塊鏈」之應用</a:t>
            </a:r>
            <a:endParaRPr sz="2800">
              <a:solidFill>
                <a:schemeClr val="dk1"/>
              </a:solidFill>
              <a:latin typeface="Arial"/>
              <a:ea typeface="Arial"/>
              <a:cs typeface="Arial"/>
              <a:sym typeface="Arial"/>
            </a:endParaRPr>
          </a:p>
        </p:txBody>
      </p:sp>
      <p:sp>
        <p:nvSpPr>
          <p:cNvPr id="799" name="Google Shape;799;p78"/>
          <p:cNvSpPr txBox="1"/>
          <p:nvPr>
            <p:ph idx="1" type="body"/>
          </p:nvPr>
        </p:nvSpPr>
        <p:spPr>
          <a:xfrm>
            <a:off x="251520" y="3356992"/>
            <a:ext cx="8640960" cy="3555776"/>
          </a:xfrm>
          <a:prstGeom prst="rect">
            <a:avLst/>
          </a:prstGeom>
          <a:noFill/>
          <a:ln>
            <a:noFill/>
          </a:ln>
        </p:spPr>
        <p:txBody>
          <a:bodyPr anchorCtr="0" anchor="t" bIns="45700" lIns="91425" spcFirstLastPara="1" rIns="91425" wrap="square" tIns="45700">
            <a:noAutofit/>
          </a:bodyPr>
          <a:lstStyle/>
          <a:p>
            <a:pPr indent="-231140" lvl="0" marL="228600" rtl="0" algn="l">
              <a:spcBef>
                <a:spcPts val="0"/>
              </a:spcBef>
              <a:spcAft>
                <a:spcPts val="0"/>
              </a:spcAft>
              <a:buSzPts val="3640"/>
              <a:buChar char="*"/>
            </a:pPr>
            <a:r>
              <a:rPr lang="zh-TW" sz="2800"/>
              <a:t>特色：</a:t>
            </a:r>
            <a:r>
              <a:rPr lang="zh-TW" sz="2800">
                <a:solidFill>
                  <a:srgbClr val="FF0000"/>
                </a:solidFill>
              </a:rPr>
              <a:t>「信任機器」</a:t>
            </a:r>
            <a:br>
              <a:rPr lang="zh-TW" sz="2800">
                <a:solidFill>
                  <a:srgbClr val="FF0000"/>
                </a:solidFill>
              </a:rPr>
            </a:br>
            <a:r>
              <a:rPr lang="zh-TW" sz="2800"/>
              <a:t>→</a:t>
            </a:r>
            <a:r>
              <a:rPr lang="zh-TW" sz="2800">
                <a:solidFill>
                  <a:srgbClr val="0070C0"/>
                </a:solidFill>
              </a:rPr>
              <a:t>參與者均有驗證權限，透過網路串連，共享及檢視更新紀錄，可避免第三方從中干預或竄改。</a:t>
            </a:r>
            <a:endParaRPr sz="2800">
              <a:solidFill>
                <a:srgbClr val="0070C0"/>
              </a:solidFill>
            </a:endParaRPr>
          </a:p>
          <a:p>
            <a:pPr indent="-231140" lvl="0" marL="228600" rtl="0" algn="l">
              <a:spcBef>
                <a:spcPts val="2300"/>
              </a:spcBef>
              <a:spcAft>
                <a:spcPts val="0"/>
              </a:spcAft>
              <a:buSzPts val="3640"/>
              <a:buChar char="*"/>
            </a:pPr>
            <a:r>
              <a:rPr lang="zh-TW" sz="2800"/>
              <a:t>又可理解為一個進階的網路世界；在這區塊中</a:t>
            </a:r>
            <a:r>
              <a:rPr lang="zh-TW" sz="2800">
                <a:solidFill>
                  <a:srgbClr val="FF0000"/>
                </a:solidFill>
              </a:rPr>
              <a:t>所有的行為都被完整記錄</a:t>
            </a:r>
            <a:r>
              <a:rPr lang="zh-TW" sz="2800"/>
              <a:t>，並由所有參與者</a:t>
            </a:r>
            <a:r>
              <a:rPr lang="zh-TW" sz="2800">
                <a:solidFill>
                  <a:srgbClr val="FF0000"/>
                </a:solidFill>
              </a:rPr>
              <a:t>共同認證形成一種「信任關係」</a:t>
            </a:r>
            <a:r>
              <a:rPr lang="zh-TW" sz="2800"/>
              <a:t>；</a:t>
            </a:r>
            <a:r>
              <a:rPr lang="zh-TW" sz="2800">
                <a:solidFill>
                  <a:srgbClr val="0070C0"/>
                </a:solidFill>
              </a:rPr>
              <a:t>參與者愈多就愈安全，遭受駭客攻擊而改變資訊的可能性就愈低。</a:t>
            </a:r>
            <a:endParaRPr sz="2800">
              <a:solidFill>
                <a:srgbClr val="0070C0"/>
              </a:solidFill>
            </a:endParaRPr>
          </a:p>
        </p:txBody>
      </p:sp>
      <p:pic>
        <p:nvPicPr>
          <p:cNvPr id="800" name="Google Shape;800;p78"/>
          <p:cNvPicPr preferRelativeResize="0"/>
          <p:nvPr/>
        </p:nvPicPr>
        <p:blipFill rotWithShape="1">
          <a:blip r:embed="rId3">
            <a:alphaModFix/>
          </a:blip>
          <a:srcRect b="0" l="0" r="0" t="0"/>
          <a:stretch/>
        </p:blipFill>
        <p:spPr>
          <a:xfrm>
            <a:off x="5229695" y="1518580"/>
            <a:ext cx="3662785" cy="2232248"/>
          </a:xfrm>
          <a:prstGeom prst="rect">
            <a:avLst/>
          </a:prstGeom>
          <a:noFill/>
          <a:ln>
            <a:noFill/>
          </a:ln>
        </p:spPr>
      </p:pic>
      <p:sp>
        <p:nvSpPr>
          <p:cNvPr id="801" name="Google Shape;801;p78"/>
          <p:cNvSpPr txBox="1"/>
          <p:nvPr/>
        </p:nvSpPr>
        <p:spPr>
          <a:xfrm>
            <a:off x="168897" y="1518580"/>
            <a:ext cx="5112568" cy="1815882"/>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FF0000"/>
              </a:buClr>
              <a:buSzPts val="2800"/>
              <a:buFont typeface="Arial"/>
              <a:buChar char="•"/>
            </a:pPr>
            <a:r>
              <a:rPr lang="zh-TW" sz="2800">
                <a:solidFill>
                  <a:srgbClr val="FF0000"/>
                </a:solidFill>
                <a:latin typeface="Arial"/>
                <a:ea typeface="Arial"/>
                <a:cs typeface="Arial"/>
                <a:sym typeface="Arial"/>
              </a:rPr>
              <a:t>基於</a:t>
            </a:r>
            <a:r>
              <a:rPr lang="zh-TW" sz="2800" u="sng">
                <a:solidFill>
                  <a:srgbClr val="FF0000"/>
                </a:solidFill>
                <a:latin typeface="Arial"/>
                <a:ea typeface="Arial"/>
                <a:cs typeface="Arial"/>
                <a:sym typeface="Arial"/>
              </a:rPr>
              <a:t>隱私安全</a:t>
            </a:r>
            <a:r>
              <a:rPr lang="zh-TW" sz="2800">
                <a:solidFill>
                  <a:srgbClr val="FF0000"/>
                </a:solidFill>
                <a:latin typeface="Arial"/>
                <a:ea typeface="Arial"/>
                <a:cs typeface="Arial"/>
                <a:sym typeface="Arial"/>
              </a:rPr>
              <a:t>、</a:t>
            </a:r>
            <a:r>
              <a:rPr lang="zh-TW" sz="2800" u="sng">
                <a:solidFill>
                  <a:srgbClr val="FF0000"/>
                </a:solidFill>
                <a:latin typeface="Arial"/>
                <a:ea typeface="Arial"/>
                <a:cs typeface="Arial"/>
                <a:sym typeface="Arial"/>
              </a:rPr>
              <a:t>密碼學</a:t>
            </a:r>
            <a:r>
              <a:rPr lang="zh-TW" sz="2800">
                <a:solidFill>
                  <a:srgbClr val="FF0000"/>
                </a:solidFill>
                <a:latin typeface="Arial"/>
                <a:ea typeface="Arial"/>
                <a:cs typeface="Arial"/>
                <a:sym typeface="Arial"/>
              </a:rPr>
              <a:t>和</a:t>
            </a:r>
            <a:r>
              <a:rPr lang="zh-TW" sz="2800" u="sng">
                <a:solidFill>
                  <a:srgbClr val="FF0000"/>
                </a:solidFill>
                <a:latin typeface="Arial"/>
                <a:ea typeface="Arial"/>
                <a:cs typeface="Arial"/>
                <a:sym typeface="Arial"/>
              </a:rPr>
              <a:t>共識演算法</a:t>
            </a:r>
            <a:r>
              <a:rPr lang="zh-TW" sz="2800">
                <a:solidFill>
                  <a:srgbClr val="FF0000"/>
                </a:solidFill>
                <a:latin typeface="Arial"/>
                <a:ea typeface="Arial"/>
                <a:cs typeface="Arial"/>
                <a:sym typeface="Arial"/>
              </a:rPr>
              <a:t>建構的超大型分布式帳本、巨大資產數據庫，</a:t>
            </a:r>
            <a:r>
              <a:rPr lang="zh-TW" sz="2800">
                <a:solidFill>
                  <a:schemeClr val="dk1"/>
                </a:solidFill>
                <a:latin typeface="Arial"/>
                <a:ea typeface="Arial"/>
                <a:cs typeface="Arial"/>
                <a:sym typeface="Arial"/>
              </a:rPr>
              <a:t>不符「共識規則」就會無效。</a:t>
            </a:r>
            <a:endParaRPr sz="2800">
              <a:solidFill>
                <a:schemeClr val="dk1"/>
              </a:solidFill>
              <a:latin typeface="Arial"/>
              <a:ea typeface="Arial"/>
              <a:cs typeface="Arial"/>
              <a:sym typeface="Arial"/>
            </a:endParaRPr>
          </a:p>
        </p:txBody>
      </p:sp>
      <p:sp>
        <p:nvSpPr>
          <p:cNvPr id="802" name="Google Shape;802;p78"/>
          <p:cNvSpPr/>
          <p:nvPr/>
        </p:nvSpPr>
        <p:spPr>
          <a:xfrm>
            <a:off x="17055" y="6669360"/>
            <a:ext cx="2149948"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800">
                <a:solidFill>
                  <a:schemeClr val="dk1"/>
                </a:solidFill>
                <a:latin typeface="Trebuchet MS"/>
                <a:ea typeface="Trebuchet MS"/>
                <a:cs typeface="Trebuchet MS"/>
                <a:sym typeface="Trebuchet MS"/>
              </a:rPr>
              <a:t>資料來源：http://startupbeat.hkej.com/?p=29803</a:t>
            </a:r>
            <a:endParaRPr sz="800">
              <a:solidFill>
                <a:schemeClr val="dk1"/>
              </a:solidFill>
              <a:latin typeface="Trebuchet MS"/>
              <a:ea typeface="Trebuchet MS"/>
              <a:cs typeface="Trebuchet MS"/>
              <a:sym typeface="Trebuchet MS"/>
            </a:endParaRPr>
          </a:p>
        </p:txBody>
      </p:sp>
      <p:sp>
        <p:nvSpPr>
          <p:cNvPr id="803" name="Google Shape;803;p78"/>
          <p:cNvSpPr txBox="1"/>
          <p:nvPr/>
        </p:nvSpPr>
        <p:spPr>
          <a:xfrm>
            <a:off x="251520" y="364966"/>
            <a:ext cx="6340197" cy="646331"/>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2D050"/>
              </a:buClr>
              <a:buSzPts val="3600"/>
              <a:buFont typeface="Arial"/>
              <a:buNone/>
            </a:pPr>
            <a:r>
              <a:rPr lang="zh-TW" sz="3600">
                <a:solidFill>
                  <a:srgbClr val="92D050"/>
                </a:solidFill>
                <a:latin typeface="Arial"/>
                <a:ea typeface="Arial"/>
                <a:cs typeface="Arial"/>
                <a:sym typeface="Arial"/>
              </a:rPr>
              <a:t>綠色經濟新興產業發展案例-財</a:t>
            </a:r>
            <a:endParaRPr sz="3400">
              <a:solidFill>
                <a:srgbClr val="92D05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7" name="Shape 807"/>
        <p:cNvGrpSpPr/>
        <p:nvPr/>
      </p:nvGrpSpPr>
      <p:grpSpPr>
        <a:xfrm>
          <a:off x="0" y="0"/>
          <a:ext cx="0" cy="0"/>
          <a:chOff x="0" y="0"/>
          <a:chExt cx="0" cy="0"/>
        </a:xfrm>
      </p:grpSpPr>
      <p:pic>
        <p:nvPicPr>
          <p:cNvPr id="808" name="Google Shape;808;p79"/>
          <p:cNvPicPr preferRelativeResize="0"/>
          <p:nvPr/>
        </p:nvPicPr>
        <p:blipFill rotWithShape="1">
          <a:blip r:embed="rId3">
            <a:alphaModFix/>
          </a:blip>
          <a:srcRect b="0" l="0" r="0" t="0"/>
          <a:stretch/>
        </p:blipFill>
        <p:spPr>
          <a:xfrm>
            <a:off x="4355976" y="1412775"/>
            <a:ext cx="4473681" cy="4512809"/>
          </a:xfrm>
          <a:prstGeom prst="rect">
            <a:avLst/>
          </a:prstGeom>
          <a:noFill/>
          <a:ln>
            <a:noFill/>
          </a:ln>
        </p:spPr>
      </p:pic>
      <p:sp>
        <p:nvSpPr>
          <p:cNvPr id="809" name="Google Shape;809;p79"/>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810" name="Google Shape;810;p79"/>
          <p:cNvSpPr txBox="1"/>
          <p:nvPr>
            <p:ph type="title"/>
          </p:nvPr>
        </p:nvSpPr>
        <p:spPr>
          <a:xfrm>
            <a:off x="395536" y="260648"/>
            <a:ext cx="8229600" cy="1143000"/>
          </a:xfrm>
          <a:prstGeom prst="rect">
            <a:avLst/>
          </a:prstGeom>
          <a:noFill/>
          <a:ln>
            <a:noFill/>
          </a:ln>
        </p:spPr>
        <p:txBody>
          <a:bodyPr anchorCtr="0" anchor="t" bIns="45700" lIns="91425" spcFirstLastPara="1" rIns="91425" wrap="square" tIns="45700">
            <a:noAutofit/>
          </a:bodyPr>
          <a:lstStyle/>
          <a:p>
            <a:pPr indent="-373888" lvl="0" marL="320040" rtl="0" algn="l">
              <a:spcBef>
                <a:spcPts val="0"/>
              </a:spcBef>
              <a:spcAft>
                <a:spcPts val="0"/>
              </a:spcAft>
              <a:buSzPts val="5888"/>
              <a:buChar char="*"/>
            </a:pPr>
            <a:r>
              <a:rPr b="0" lang="zh-TW">
                <a:latin typeface="Microsoft JhengHei"/>
                <a:ea typeface="Microsoft JhengHei"/>
                <a:cs typeface="Microsoft JhengHei"/>
                <a:sym typeface="Microsoft JhengHei"/>
              </a:rPr>
              <a:t>為什麼使用區塊鏈？</a:t>
            </a:r>
            <a:endParaRPr/>
          </a:p>
        </p:txBody>
      </p:sp>
      <p:sp>
        <p:nvSpPr>
          <p:cNvPr id="811" name="Google Shape;811;p79"/>
          <p:cNvSpPr txBox="1"/>
          <p:nvPr>
            <p:ph idx="1" type="body"/>
          </p:nvPr>
        </p:nvSpPr>
        <p:spPr>
          <a:xfrm>
            <a:off x="203887" y="1324643"/>
            <a:ext cx="7885670" cy="4730167"/>
          </a:xfrm>
          <a:prstGeom prst="rect">
            <a:avLst/>
          </a:prstGeom>
          <a:noFill/>
          <a:ln>
            <a:noFill/>
          </a:ln>
        </p:spPr>
        <p:txBody>
          <a:bodyPr anchorCtr="0" anchor="t" bIns="45700" lIns="91425" spcFirstLastPara="1" rIns="91425" wrap="square" tIns="45700">
            <a:noAutofit/>
          </a:bodyPr>
          <a:lstStyle/>
          <a:p>
            <a:pPr indent="-514350" lvl="0" marL="514350" rtl="0" algn="l">
              <a:spcBef>
                <a:spcPts val="0"/>
              </a:spcBef>
              <a:spcAft>
                <a:spcPts val="0"/>
              </a:spcAft>
              <a:buSzPts val="2860"/>
              <a:buFont typeface="Trebuchet MS"/>
              <a:buAutoNum type="arabicPeriod"/>
            </a:pPr>
            <a:r>
              <a:rPr lang="zh-TW"/>
              <a:t>低手續費</a:t>
            </a:r>
            <a:endParaRPr/>
          </a:p>
          <a:p>
            <a:pPr indent="-514350" lvl="0" marL="514350" rtl="0" algn="l">
              <a:spcBef>
                <a:spcPts val="740"/>
              </a:spcBef>
              <a:spcAft>
                <a:spcPts val="0"/>
              </a:spcAft>
              <a:buSzPts val="2860"/>
              <a:buFont typeface="Trebuchet MS"/>
              <a:buAutoNum type="arabicPeriod"/>
            </a:pPr>
            <a:r>
              <a:rPr lang="zh-TW"/>
              <a:t>保證付款</a:t>
            </a:r>
            <a:br>
              <a:rPr lang="zh-TW"/>
            </a:br>
            <a:r>
              <a:rPr lang="zh-TW"/>
              <a:t>（</a:t>
            </a:r>
            <a:r>
              <a:rPr lang="zh-TW">
                <a:solidFill>
                  <a:srgbClr val="FF0000"/>
                </a:solidFill>
              </a:rPr>
              <a:t>零信任</a:t>
            </a:r>
            <a:r>
              <a:rPr lang="zh-TW"/>
              <a:t>的情況下）</a:t>
            </a:r>
            <a:endParaRPr/>
          </a:p>
          <a:p>
            <a:pPr indent="-514350" lvl="0" marL="514350" rtl="0" algn="l">
              <a:spcBef>
                <a:spcPts val="740"/>
              </a:spcBef>
              <a:spcAft>
                <a:spcPts val="0"/>
              </a:spcAft>
              <a:buSzPts val="2860"/>
              <a:buFont typeface="Trebuchet MS"/>
              <a:buAutoNum type="arabicPeriod"/>
            </a:pPr>
            <a:r>
              <a:rPr lang="zh-TW"/>
              <a:t>微交易</a:t>
            </a:r>
            <a:endParaRPr/>
          </a:p>
          <a:p>
            <a:pPr indent="-514350" lvl="0" marL="514350" rtl="0" algn="l">
              <a:spcBef>
                <a:spcPts val="740"/>
              </a:spcBef>
              <a:spcAft>
                <a:spcPts val="0"/>
              </a:spcAft>
              <a:buSzPts val="2860"/>
              <a:buFont typeface="Trebuchet MS"/>
              <a:buAutoNum type="arabicPeriod"/>
            </a:pPr>
            <a:r>
              <a:rPr lang="zh-TW"/>
              <a:t>抗通脹</a:t>
            </a:r>
            <a:endParaRPr/>
          </a:p>
          <a:p>
            <a:pPr indent="-514350" lvl="0" marL="514350" rtl="0" algn="l">
              <a:spcBef>
                <a:spcPts val="740"/>
              </a:spcBef>
              <a:spcAft>
                <a:spcPts val="0"/>
              </a:spcAft>
              <a:buSzPts val="2860"/>
              <a:buFont typeface="Trebuchet MS"/>
              <a:buAutoNum type="arabicPeriod"/>
            </a:pPr>
            <a:r>
              <a:rPr lang="zh-TW"/>
              <a:t>國際匯率</a:t>
            </a:r>
            <a:endParaRPr/>
          </a:p>
          <a:p>
            <a:pPr indent="-514350" lvl="0" marL="514350" rtl="0" algn="l">
              <a:spcBef>
                <a:spcPts val="740"/>
              </a:spcBef>
              <a:spcAft>
                <a:spcPts val="0"/>
              </a:spcAft>
              <a:buSzPts val="2860"/>
              <a:buFont typeface="Trebuchet MS"/>
              <a:buAutoNum type="arabicPeriod"/>
            </a:pPr>
            <a:r>
              <a:rPr lang="zh-TW">
                <a:solidFill>
                  <a:srgbClr val="FF0000"/>
                </a:solidFill>
              </a:rPr>
              <a:t>每個國家皆可使用</a:t>
            </a:r>
            <a:endParaRPr/>
          </a:p>
          <a:p>
            <a:pPr indent="-514350" lvl="0" marL="514350" rtl="0" algn="l">
              <a:spcBef>
                <a:spcPts val="740"/>
              </a:spcBef>
              <a:spcAft>
                <a:spcPts val="0"/>
              </a:spcAft>
              <a:buSzPts val="2860"/>
              <a:buFont typeface="Trebuchet MS"/>
              <a:buAutoNum type="arabicPeriod"/>
            </a:pPr>
            <a:r>
              <a:rPr lang="zh-TW"/>
              <a:t>其他</a:t>
            </a:r>
            <a:endParaRPr/>
          </a:p>
          <a:p>
            <a:pPr indent="0" lvl="0" marL="228600" rtl="0" algn="l">
              <a:spcBef>
                <a:spcPts val="740"/>
              </a:spcBef>
              <a:spcAft>
                <a:spcPts val="0"/>
              </a:spcAft>
              <a:buSzPts val="2860"/>
              <a:buNone/>
            </a:pPr>
            <a:r>
              <a:t/>
            </a:r>
            <a:endParaRPr/>
          </a:p>
        </p:txBody>
      </p:sp>
      <p:sp>
        <p:nvSpPr>
          <p:cNvPr id="812" name="Google Shape;812;p79"/>
          <p:cNvSpPr/>
          <p:nvPr/>
        </p:nvSpPr>
        <p:spPr>
          <a:xfrm>
            <a:off x="179512" y="6669360"/>
            <a:ext cx="2327881"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800">
                <a:solidFill>
                  <a:schemeClr val="dk1"/>
                </a:solidFill>
                <a:latin typeface="Trebuchet MS"/>
                <a:ea typeface="Trebuchet MS"/>
                <a:cs typeface="Trebuchet MS"/>
                <a:sym typeface="Trebuchet MS"/>
              </a:rPr>
              <a:t>資料來源：http://www.ithome.com.tw/article/105368</a:t>
            </a:r>
            <a:endParaRPr sz="800">
              <a:solidFill>
                <a:schemeClr val="dk1"/>
              </a:solidFill>
              <a:latin typeface="Trebuchet MS"/>
              <a:ea typeface="Trebuchet MS"/>
              <a:cs typeface="Trebuchet MS"/>
              <a:sym typeface="Trebuchet MS"/>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6" name="Shape 816"/>
        <p:cNvGrpSpPr/>
        <p:nvPr/>
      </p:nvGrpSpPr>
      <p:grpSpPr>
        <a:xfrm>
          <a:off x="0" y="0"/>
          <a:ext cx="0" cy="0"/>
          <a:chOff x="0" y="0"/>
          <a:chExt cx="0" cy="0"/>
        </a:xfrm>
      </p:grpSpPr>
      <p:sp>
        <p:nvSpPr>
          <p:cNvPr id="817" name="Google Shape;817;p80"/>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818" name="Google Shape;818;p80"/>
          <p:cNvSpPr txBox="1"/>
          <p:nvPr>
            <p:ph type="title"/>
          </p:nvPr>
        </p:nvSpPr>
        <p:spPr>
          <a:xfrm>
            <a:off x="467544" y="332656"/>
            <a:ext cx="8229600" cy="1143000"/>
          </a:xfrm>
          <a:prstGeom prst="rect">
            <a:avLst/>
          </a:prstGeom>
          <a:noFill/>
          <a:ln>
            <a:noFill/>
          </a:ln>
        </p:spPr>
        <p:txBody>
          <a:bodyPr anchorCtr="0" anchor="t" bIns="45700" lIns="91425" spcFirstLastPara="1" rIns="91425" wrap="square" tIns="45700">
            <a:noAutofit/>
          </a:bodyPr>
          <a:lstStyle/>
          <a:p>
            <a:pPr indent="-373888" lvl="0" marL="320040" rtl="0" algn="l">
              <a:spcBef>
                <a:spcPts val="0"/>
              </a:spcBef>
              <a:spcAft>
                <a:spcPts val="0"/>
              </a:spcAft>
              <a:buSzPts val="5888"/>
              <a:buChar char="*"/>
            </a:pPr>
            <a:r>
              <a:rPr lang="zh-TW"/>
              <a:t>Ethereum</a:t>
            </a:r>
            <a:r>
              <a:rPr lang="zh-TW">
                <a:latin typeface="Microsoft JhengHei"/>
                <a:ea typeface="Microsoft JhengHei"/>
                <a:cs typeface="Microsoft JhengHei"/>
                <a:sym typeface="Microsoft JhengHei"/>
              </a:rPr>
              <a:t>是什麼</a:t>
            </a:r>
            <a:r>
              <a:rPr lang="zh-TW"/>
              <a:t>?</a:t>
            </a:r>
            <a:endParaRPr/>
          </a:p>
        </p:txBody>
      </p:sp>
      <p:sp>
        <p:nvSpPr>
          <p:cNvPr id="819" name="Google Shape;819;p80"/>
          <p:cNvSpPr txBox="1"/>
          <p:nvPr>
            <p:ph idx="1" type="body"/>
          </p:nvPr>
        </p:nvSpPr>
        <p:spPr>
          <a:xfrm>
            <a:off x="251520" y="1268760"/>
            <a:ext cx="8229600" cy="4525963"/>
          </a:xfrm>
          <a:prstGeom prst="rect">
            <a:avLst/>
          </a:prstGeom>
          <a:noFill/>
          <a:ln>
            <a:noFill/>
          </a:ln>
        </p:spPr>
        <p:txBody>
          <a:bodyPr anchorCtr="0" anchor="t" bIns="45700" lIns="91425" spcFirstLastPara="1" rIns="91425" wrap="square" tIns="45700">
            <a:noAutofit/>
          </a:bodyPr>
          <a:lstStyle/>
          <a:p>
            <a:pPr indent="-231140" lvl="0" marL="228600" rtl="0" algn="l">
              <a:spcBef>
                <a:spcPts val="0"/>
              </a:spcBef>
              <a:spcAft>
                <a:spcPts val="0"/>
              </a:spcAft>
              <a:buSzPts val="3640"/>
              <a:buChar char="*"/>
            </a:pPr>
            <a:r>
              <a:rPr lang="zh-TW" sz="2800">
                <a:solidFill>
                  <a:srgbClr val="FF0000"/>
                </a:solidFill>
                <a:latin typeface="Microsoft JhengHei"/>
                <a:ea typeface="Microsoft JhengHei"/>
                <a:cs typeface="Microsoft JhengHei"/>
                <a:sym typeface="Microsoft JhengHei"/>
              </a:rPr>
              <a:t>分散式</a:t>
            </a:r>
            <a:r>
              <a:rPr lang="zh-TW" sz="2800">
                <a:latin typeface="Microsoft JhengHei"/>
                <a:ea typeface="Microsoft JhengHei"/>
                <a:cs typeface="Microsoft JhengHei"/>
                <a:sym typeface="Microsoft JhengHei"/>
              </a:rPr>
              <a:t>區塊鏈平台</a:t>
            </a:r>
            <a:endParaRPr/>
          </a:p>
          <a:p>
            <a:pPr indent="-231140" lvl="0" marL="228600" rtl="0" algn="l">
              <a:spcBef>
                <a:spcPts val="800"/>
              </a:spcBef>
              <a:spcAft>
                <a:spcPts val="0"/>
              </a:spcAft>
              <a:buSzPts val="3640"/>
              <a:buChar char="*"/>
            </a:pPr>
            <a:r>
              <a:rPr lang="zh-TW" sz="2800">
                <a:latin typeface="Microsoft JhengHei"/>
                <a:ea typeface="Microsoft JhengHei"/>
                <a:cs typeface="Microsoft JhengHei"/>
                <a:sym typeface="Microsoft JhengHei"/>
              </a:rPr>
              <a:t>提供</a:t>
            </a:r>
            <a:r>
              <a:rPr lang="zh-TW" sz="2800">
                <a:solidFill>
                  <a:srgbClr val="FF0000"/>
                </a:solidFill>
                <a:latin typeface="Microsoft JhengHei"/>
                <a:ea typeface="Microsoft JhengHei"/>
                <a:cs typeface="Microsoft JhengHei"/>
                <a:sym typeface="Microsoft JhengHei"/>
              </a:rPr>
              <a:t>智能合約</a:t>
            </a:r>
            <a:r>
              <a:rPr lang="zh-TW" sz="2800">
                <a:solidFill>
                  <a:srgbClr val="FF0000"/>
                </a:solidFill>
                <a:latin typeface="Arial"/>
                <a:ea typeface="Arial"/>
                <a:cs typeface="Arial"/>
                <a:sym typeface="Arial"/>
              </a:rPr>
              <a:t>(smart contract)</a:t>
            </a:r>
            <a:r>
              <a:rPr lang="zh-TW" sz="2800">
                <a:latin typeface="Microsoft JhengHei"/>
                <a:ea typeface="Microsoft JhengHei"/>
                <a:cs typeface="Microsoft JhengHei"/>
                <a:sym typeface="Microsoft JhengHei"/>
              </a:rPr>
              <a:t>在平台上撰寫</a:t>
            </a:r>
            <a:endParaRPr/>
          </a:p>
          <a:p>
            <a:pPr indent="-231140" lvl="0" marL="228600" rtl="0" algn="l">
              <a:spcBef>
                <a:spcPts val="800"/>
              </a:spcBef>
              <a:spcAft>
                <a:spcPts val="0"/>
              </a:spcAft>
              <a:buSzPts val="3640"/>
              <a:buChar char="*"/>
            </a:pPr>
            <a:r>
              <a:rPr lang="zh-TW" sz="2800">
                <a:latin typeface="Microsoft JhengHei"/>
                <a:ea typeface="Microsoft JhengHei"/>
                <a:cs typeface="Microsoft JhengHei"/>
                <a:sym typeface="Microsoft JhengHei"/>
              </a:rPr>
              <a:t>將資產所有權可以移轉，去除中間仲介的服務交易成本與風險</a:t>
            </a:r>
            <a:endParaRPr sz="2800">
              <a:latin typeface="Microsoft JhengHei"/>
              <a:ea typeface="Microsoft JhengHei"/>
              <a:cs typeface="Microsoft JhengHei"/>
              <a:sym typeface="Microsoft JhengHei"/>
            </a:endParaRPr>
          </a:p>
          <a:p>
            <a:pPr indent="-231140" lvl="0" marL="228600" rtl="0" algn="l">
              <a:spcBef>
                <a:spcPts val="800"/>
              </a:spcBef>
              <a:spcAft>
                <a:spcPts val="0"/>
              </a:spcAft>
              <a:buSzPts val="3640"/>
              <a:buChar char="*"/>
            </a:pPr>
            <a:r>
              <a:rPr lang="zh-TW" sz="2800">
                <a:solidFill>
                  <a:srgbClr val="FF0000"/>
                </a:solidFill>
                <a:latin typeface="Arial"/>
                <a:ea typeface="Arial"/>
                <a:cs typeface="Arial"/>
                <a:sym typeface="Arial"/>
              </a:rPr>
              <a:t>Ethereum</a:t>
            </a:r>
            <a:r>
              <a:rPr lang="zh-TW" sz="2800">
                <a:solidFill>
                  <a:srgbClr val="FF0000"/>
                </a:solidFill>
                <a:latin typeface="Microsoft JhengHei"/>
                <a:ea typeface="Microsoft JhengHei"/>
                <a:cs typeface="Microsoft JhengHei"/>
                <a:sym typeface="Microsoft JhengHei"/>
              </a:rPr>
              <a:t>是</a:t>
            </a:r>
            <a:r>
              <a:rPr lang="zh-TW" sz="2800">
                <a:solidFill>
                  <a:srgbClr val="FF0000"/>
                </a:solidFill>
                <a:latin typeface="Arial"/>
                <a:ea typeface="Arial"/>
                <a:cs typeface="Arial"/>
                <a:sym typeface="Arial"/>
              </a:rPr>
              <a:t>Bitcoin</a:t>
            </a:r>
            <a:r>
              <a:rPr lang="zh-TW" sz="2800">
                <a:solidFill>
                  <a:srgbClr val="FF0000"/>
                </a:solidFill>
                <a:latin typeface="Microsoft JhengHei"/>
                <a:ea typeface="Microsoft JhengHei"/>
                <a:cs typeface="Microsoft JhengHei"/>
                <a:sym typeface="Microsoft JhengHei"/>
              </a:rPr>
              <a:t>最大競爭者</a:t>
            </a:r>
            <a:endParaRPr sz="2800">
              <a:solidFill>
                <a:srgbClr val="FF0000"/>
              </a:solidFill>
              <a:latin typeface="Microsoft JhengHei"/>
              <a:ea typeface="Microsoft JhengHei"/>
              <a:cs typeface="Microsoft JhengHei"/>
              <a:sym typeface="Microsoft JhengHei"/>
            </a:endParaRPr>
          </a:p>
          <a:p>
            <a:pPr indent="-231140" lvl="0" marL="228600" rtl="0" algn="l">
              <a:spcBef>
                <a:spcPts val="800"/>
              </a:spcBef>
              <a:spcAft>
                <a:spcPts val="0"/>
              </a:spcAft>
              <a:buSzPts val="3640"/>
              <a:buChar char="*"/>
            </a:pPr>
            <a:r>
              <a:rPr lang="zh-TW" sz="2800">
                <a:latin typeface="Microsoft JhengHei"/>
                <a:ea typeface="Microsoft JhengHei"/>
                <a:cs typeface="Microsoft JhengHei"/>
                <a:sym typeface="Microsoft JhengHei"/>
              </a:rPr>
              <a:t>國際上區塊鏈主流</a:t>
            </a:r>
            <a:r>
              <a:rPr lang="zh-TW" sz="2800">
                <a:latin typeface="Arial"/>
                <a:ea typeface="Arial"/>
                <a:cs typeface="Arial"/>
                <a:sym typeface="Arial"/>
              </a:rPr>
              <a:t>3</a:t>
            </a:r>
            <a:r>
              <a:rPr lang="zh-TW" sz="2800">
                <a:latin typeface="Microsoft JhengHei"/>
                <a:ea typeface="Microsoft JhengHei"/>
                <a:cs typeface="Microsoft JhengHei"/>
                <a:sym typeface="Microsoft JhengHei"/>
              </a:rPr>
              <a:t>大技術</a:t>
            </a:r>
            <a:r>
              <a:rPr lang="zh-TW" sz="2800">
                <a:latin typeface="Arial"/>
                <a:ea typeface="Arial"/>
                <a:cs typeface="Arial"/>
                <a:sym typeface="Arial"/>
              </a:rPr>
              <a:t>: </a:t>
            </a:r>
            <a:endParaRPr sz="2800">
              <a:latin typeface="Arial"/>
              <a:ea typeface="Arial"/>
              <a:cs typeface="Arial"/>
              <a:sym typeface="Arial"/>
            </a:endParaRPr>
          </a:p>
          <a:p>
            <a:pPr indent="-198120" lvl="1" marL="548640" rtl="0" algn="l">
              <a:spcBef>
                <a:spcPts val="800"/>
              </a:spcBef>
              <a:spcAft>
                <a:spcPts val="0"/>
              </a:spcAft>
              <a:buSzPts val="3120"/>
              <a:buChar char="*"/>
            </a:pPr>
            <a:r>
              <a:rPr lang="zh-TW" sz="2400">
                <a:latin typeface="Arial"/>
                <a:ea typeface="Arial"/>
                <a:cs typeface="Arial"/>
                <a:sym typeface="Arial"/>
              </a:rPr>
              <a:t>R3</a:t>
            </a:r>
            <a:r>
              <a:rPr lang="zh-TW" sz="2400">
                <a:latin typeface="Microsoft JhengHei"/>
                <a:ea typeface="Microsoft JhengHei"/>
                <a:cs typeface="Microsoft JhengHei"/>
                <a:sym typeface="Microsoft JhengHei"/>
              </a:rPr>
              <a:t>聯盟所開發的</a:t>
            </a:r>
            <a:r>
              <a:rPr lang="zh-TW" sz="2400">
                <a:latin typeface="Arial"/>
                <a:ea typeface="Arial"/>
                <a:cs typeface="Arial"/>
                <a:sym typeface="Arial"/>
              </a:rPr>
              <a:t>Corda</a:t>
            </a:r>
            <a:endParaRPr sz="2400">
              <a:latin typeface="Microsoft JhengHei"/>
              <a:ea typeface="Microsoft JhengHei"/>
              <a:cs typeface="Microsoft JhengHei"/>
              <a:sym typeface="Microsoft JhengHei"/>
            </a:endParaRPr>
          </a:p>
          <a:p>
            <a:pPr indent="-198120" lvl="1" marL="548640" rtl="0" algn="l">
              <a:spcBef>
                <a:spcPts val="800"/>
              </a:spcBef>
              <a:spcAft>
                <a:spcPts val="0"/>
              </a:spcAft>
              <a:buSzPts val="3120"/>
              <a:buChar char="*"/>
            </a:pPr>
            <a:r>
              <a:rPr lang="zh-TW" sz="2400">
                <a:latin typeface="Arial"/>
                <a:ea typeface="Arial"/>
                <a:cs typeface="Arial"/>
                <a:sym typeface="Arial"/>
              </a:rPr>
              <a:t>Linux</a:t>
            </a:r>
            <a:r>
              <a:rPr lang="zh-TW" sz="2400">
                <a:latin typeface="Microsoft JhengHei"/>
                <a:ea typeface="Microsoft JhengHei"/>
                <a:cs typeface="Microsoft JhengHei"/>
                <a:sym typeface="Microsoft JhengHei"/>
              </a:rPr>
              <a:t>基金會的</a:t>
            </a:r>
            <a:r>
              <a:rPr lang="zh-TW" sz="2400">
                <a:latin typeface="Arial"/>
                <a:ea typeface="Arial"/>
                <a:cs typeface="Arial"/>
                <a:sym typeface="Arial"/>
              </a:rPr>
              <a:t>Hyperledger</a:t>
            </a:r>
            <a:endParaRPr sz="2400">
              <a:latin typeface="Microsoft JhengHei"/>
              <a:ea typeface="Microsoft JhengHei"/>
              <a:cs typeface="Microsoft JhengHei"/>
              <a:sym typeface="Microsoft JhengHei"/>
            </a:endParaRPr>
          </a:p>
          <a:p>
            <a:pPr indent="-198120" lvl="1" marL="548640" rtl="0" algn="l">
              <a:spcBef>
                <a:spcPts val="800"/>
              </a:spcBef>
              <a:spcAft>
                <a:spcPts val="0"/>
              </a:spcAft>
              <a:buSzPts val="3120"/>
              <a:buChar char="*"/>
            </a:pPr>
            <a:r>
              <a:rPr lang="zh-TW" sz="2400">
                <a:latin typeface="Arial"/>
                <a:ea typeface="Arial"/>
                <a:cs typeface="Arial"/>
                <a:sym typeface="Arial"/>
              </a:rPr>
              <a:t>Ethereum</a:t>
            </a:r>
            <a:endParaRPr sz="2400">
              <a:latin typeface="Arial"/>
              <a:ea typeface="Arial"/>
              <a:cs typeface="Arial"/>
              <a:sym typeface="Arial"/>
            </a:endParaRPr>
          </a:p>
        </p:txBody>
      </p:sp>
      <p:pic>
        <p:nvPicPr>
          <p:cNvPr id="820" name="Google Shape;820;p80"/>
          <p:cNvPicPr preferRelativeResize="0"/>
          <p:nvPr/>
        </p:nvPicPr>
        <p:blipFill rotWithShape="1">
          <a:blip r:embed="rId3">
            <a:alphaModFix/>
          </a:blip>
          <a:srcRect b="0" l="0" r="0" t="0"/>
          <a:stretch/>
        </p:blipFill>
        <p:spPr>
          <a:xfrm>
            <a:off x="5047028" y="3861048"/>
            <a:ext cx="4067944" cy="2540362"/>
          </a:xfrm>
          <a:prstGeom prst="rect">
            <a:avLst/>
          </a:prstGeom>
          <a:noFill/>
          <a:ln>
            <a:noFill/>
          </a:ln>
        </p:spPr>
      </p:pic>
      <p:sp>
        <p:nvSpPr>
          <p:cNvPr id="821" name="Google Shape;821;p80"/>
          <p:cNvSpPr/>
          <p:nvPr/>
        </p:nvSpPr>
        <p:spPr>
          <a:xfrm>
            <a:off x="41747" y="6669360"/>
            <a:ext cx="4572000"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800">
                <a:solidFill>
                  <a:schemeClr val="dk1"/>
                </a:solidFill>
                <a:latin typeface="Trebuchet MS"/>
                <a:ea typeface="Trebuchet MS"/>
                <a:cs typeface="Trebuchet MS"/>
                <a:sym typeface="Trebuchet MS"/>
              </a:rPr>
              <a:t>資料來源：https://buzzorange.com/techorange/2016/03/29/bitcoin-rival-ethereum/</a:t>
            </a:r>
            <a:endParaRPr sz="800">
              <a:solidFill>
                <a:schemeClr val="dk1"/>
              </a:solidFill>
              <a:latin typeface="Trebuchet MS"/>
              <a:ea typeface="Trebuchet MS"/>
              <a:cs typeface="Trebuchet MS"/>
              <a:sym typeface="Trebuchet MS"/>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6" name="Shape 826"/>
        <p:cNvGrpSpPr/>
        <p:nvPr/>
      </p:nvGrpSpPr>
      <p:grpSpPr>
        <a:xfrm>
          <a:off x="0" y="0"/>
          <a:ext cx="0" cy="0"/>
          <a:chOff x="0" y="0"/>
          <a:chExt cx="0" cy="0"/>
        </a:xfrm>
      </p:grpSpPr>
      <p:sp>
        <p:nvSpPr>
          <p:cNvPr id="827" name="Google Shape;827;p81"/>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828" name="Google Shape;828;p81"/>
          <p:cNvSpPr txBox="1"/>
          <p:nvPr>
            <p:ph type="title"/>
          </p:nvPr>
        </p:nvSpPr>
        <p:spPr>
          <a:xfrm>
            <a:off x="425981" y="714934"/>
            <a:ext cx="8229600" cy="1143000"/>
          </a:xfrm>
          <a:prstGeom prst="rect">
            <a:avLst/>
          </a:prstGeom>
          <a:noFill/>
          <a:ln>
            <a:noFill/>
          </a:ln>
        </p:spPr>
        <p:txBody>
          <a:bodyPr anchorCtr="0" anchor="t" bIns="45700" lIns="91425" spcFirstLastPara="1" rIns="91425" wrap="square" tIns="45700">
            <a:noAutofit/>
          </a:bodyPr>
          <a:lstStyle/>
          <a:p>
            <a:pPr indent="-320040" lvl="0" marL="320040" rtl="0" algn="l">
              <a:spcBef>
                <a:spcPts val="0"/>
              </a:spcBef>
              <a:spcAft>
                <a:spcPts val="0"/>
              </a:spcAft>
              <a:buSzPts val="4608"/>
              <a:buChar char="*"/>
            </a:pPr>
            <a:r>
              <a:rPr lang="zh-TW" sz="3600">
                <a:solidFill>
                  <a:srgbClr val="3F3F3F"/>
                </a:solidFill>
              </a:rPr>
              <a:t>“智能合約(Smart Contracts)”是什麼？</a:t>
            </a:r>
            <a:br>
              <a:rPr lang="zh-TW" sz="4140"/>
            </a:br>
            <a:r>
              <a:rPr lang="zh-TW" sz="4140"/>
              <a:t>	</a:t>
            </a:r>
            <a:endParaRPr sz="4140"/>
          </a:p>
        </p:txBody>
      </p:sp>
      <p:pic>
        <p:nvPicPr>
          <p:cNvPr id="829" name="Google Shape;829;p81"/>
          <p:cNvPicPr preferRelativeResize="0"/>
          <p:nvPr>
            <p:ph idx="1" type="body"/>
          </p:nvPr>
        </p:nvPicPr>
        <p:blipFill rotWithShape="1">
          <a:blip r:embed="rId3">
            <a:alphaModFix/>
          </a:blip>
          <a:srcRect b="0" l="0" r="0" t="0"/>
          <a:stretch/>
        </p:blipFill>
        <p:spPr>
          <a:xfrm>
            <a:off x="1143000" y="833345"/>
            <a:ext cx="6400800" cy="3272022"/>
          </a:xfrm>
          <a:prstGeom prst="rect">
            <a:avLst/>
          </a:prstGeom>
          <a:noFill/>
          <a:ln>
            <a:noFill/>
          </a:ln>
        </p:spPr>
      </p:pic>
      <p:pic>
        <p:nvPicPr>
          <p:cNvPr descr="圖片1.png" id="830" name="Google Shape;830;p81">
            <a:hlinkClick r:id="rId4"/>
          </p:cNvPr>
          <p:cNvPicPr preferRelativeResize="0"/>
          <p:nvPr/>
        </p:nvPicPr>
        <p:blipFill rotWithShape="1">
          <a:blip r:embed="rId5">
            <a:alphaModFix/>
          </a:blip>
          <a:srcRect b="0" l="0" r="0" t="0"/>
          <a:stretch/>
        </p:blipFill>
        <p:spPr>
          <a:xfrm>
            <a:off x="8186326" y="2657306"/>
            <a:ext cx="504056" cy="504056"/>
          </a:xfrm>
          <a:prstGeom prst="rect">
            <a:avLst/>
          </a:prstGeom>
          <a:noFill/>
          <a:ln>
            <a:noFill/>
          </a:ln>
        </p:spPr>
      </p:pic>
      <p:sp>
        <p:nvSpPr>
          <p:cNvPr id="831" name="Google Shape;831;p81"/>
          <p:cNvSpPr/>
          <p:nvPr/>
        </p:nvSpPr>
        <p:spPr>
          <a:xfrm>
            <a:off x="41747" y="6669360"/>
            <a:ext cx="4572000"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800">
                <a:solidFill>
                  <a:schemeClr val="dk1"/>
                </a:solidFill>
                <a:latin typeface="Trebuchet MS"/>
                <a:ea typeface="Trebuchet MS"/>
                <a:cs typeface="Trebuchet MS"/>
                <a:sym typeface="Trebuchet MS"/>
              </a:rPr>
              <a:t>資料來源：https://buzzorange.com/techorange/2016/03/29/bitcoin-rival-ethereum/</a:t>
            </a:r>
            <a:endParaRPr sz="800">
              <a:solidFill>
                <a:schemeClr val="dk1"/>
              </a:solidFill>
              <a:latin typeface="Trebuchet MS"/>
              <a:ea typeface="Trebuchet MS"/>
              <a:cs typeface="Trebuchet MS"/>
              <a:sym typeface="Trebuchet MS"/>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6" name="Shape 836"/>
        <p:cNvGrpSpPr/>
        <p:nvPr/>
      </p:nvGrpSpPr>
      <p:grpSpPr>
        <a:xfrm>
          <a:off x="0" y="0"/>
          <a:ext cx="0" cy="0"/>
          <a:chOff x="0" y="0"/>
          <a:chExt cx="0" cy="0"/>
        </a:xfrm>
      </p:grpSpPr>
      <p:sp>
        <p:nvSpPr>
          <p:cNvPr id="837" name="Google Shape;837;p82"/>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838" name="Google Shape;838;p82"/>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36499" lvl="0" marL="320040" rtl="0" algn="l">
              <a:spcBef>
                <a:spcPts val="0"/>
              </a:spcBef>
              <a:spcAft>
                <a:spcPts val="0"/>
              </a:spcAft>
              <a:buSzPts val="5299"/>
              <a:buChar char="*"/>
            </a:pPr>
            <a:r>
              <a:rPr lang="zh-TW" sz="4140">
                <a:latin typeface="Microsoft JhengHei"/>
                <a:ea typeface="Microsoft JhengHei"/>
                <a:cs typeface="Microsoft JhengHei"/>
                <a:sym typeface="Microsoft JhengHei"/>
              </a:rPr>
              <a:t>區塊鏈在國際金融市場的應用</a:t>
            </a:r>
            <a:endParaRPr sz="4140"/>
          </a:p>
        </p:txBody>
      </p:sp>
      <p:grpSp>
        <p:nvGrpSpPr>
          <p:cNvPr id="839" name="Google Shape;839;p82"/>
          <p:cNvGrpSpPr/>
          <p:nvPr/>
        </p:nvGrpSpPr>
        <p:grpSpPr>
          <a:xfrm>
            <a:off x="1819670" y="1052907"/>
            <a:ext cx="5360643" cy="5400257"/>
            <a:chOff x="1424134" y="171"/>
            <a:chExt cx="5360643" cy="5400257"/>
          </a:xfrm>
        </p:grpSpPr>
        <p:sp>
          <p:nvSpPr>
            <p:cNvPr id="840" name="Google Shape;840;p82"/>
            <p:cNvSpPr/>
            <p:nvPr/>
          </p:nvSpPr>
          <p:spPr>
            <a:xfrm>
              <a:off x="1424134" y="171"/>
              <a:ext cx="5360643" cy="48733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82"/>
            <p:cNvSpPr txBox="1"/>
            <p:nvPr/>
          </p:nvSpPr>
          <p:spPr>
            <a:xfrm>
              <a:off x="1424134" y="171"/>
              <a:ext cx="5360643" cy="487331"/>
            </a:xfrm>
            <a:prstGeom prst="rect">
              <a:avLst/>
            </a:prstGeom>
            <a:noFill/>
            <a:ln>
              <a:noFill/>
            </a:ln>
          </p:spPr>
          <p:txBody>
            <a:bodyPr anchorCtr="0" anchor="b" bIns="76200" lIns="76200" spcFirstLastPara="1" rIns="76200" wrap="square" tIns="76200">
              <a:noAutofit/>
            </a:bodyPr>
            <a:lstStyle/>
            <a:p>
              <a:pPr indent="0" lvl="0" marL="0" marR="0" rtl="0" algn="l">
                <a:lnSpc>
                  <a:spcPct val="90000"/>
                </a:lnSpc>
                <a:spcBef>
                  <a:spcPts val="0"/>
                </a:spcBef>
                <a:spcAft>
                  <a:spcPts val="0"/>
                </a:spcAft>
                <a:buNone/>
              </a:pPr>
              <a:r>
                <a:rPr lang="zh-TW" sz="2000">
                  <a:solidFill>
                    <a:schemeClr val="dk1"/>
                  </a:solidFill>
                  <a:latin typeface="Arial"/>
                  <a:ea typeface="Arial"/>
                  <a:cs typeface="Arial"/>
                  <a:sym typeface="Arial"/>
                </a:rPr>
                <a:t>2015 Oct. Nasdaq Linq</a:t>
              </a:r>
              <a:endParaRPr sz="2000">
                <a:solidFill>
                  <a:schemeClr val="dk1"/>
                </a:solidFill>
                <a:latin typeface="Arial"/>
                <a:ea typeface="Arial"/>
                <a:cs typeface="Arial"/>
                <a:sym typeface="Arial"/>
              </a:endParaRPr>
            </a:p>
          </p:txBody>
        </p:sp>
        <p:sp>
          <p:nvSpPr>
            <p:cNvPr id="842" name="Google Shape;842;p82"/>
            <p:cNvSpPr/>
            <p:nvPr/>
          </p:nvSpPr>
          <p:spPr>
            <a:xfrm>
              <a:off x="1424134" y="487502"/>
              <a:ext cx="714752" cy="119125"/>
            </a:xfrm>
            <a:prstGeom prst="parallelogram">
              <a:avLst>
                <a:gd fmla="val 140840" name="adj"/>
              </a:avLst>
            </a:prstGeom>
            <a:solidFill>
              <a:srgbClr val="5DCCF3"/>
            </a:solidFill>
            <a:ln cap="flat" cmpd="sng" w="15875">
              <a:solidFill>
                <a:srgbClr val="5DCC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82"/>
            <p:cNvSpPr/>
            <p:nvPr/>
          </p:nvSpPr>
          <p:spPr>
            <a:xfrm>
              <a:off x="2180580" y="487502"/>
              <a:ext cx="714752" cy="119125"/>
            </a:xfrm>
            <a:prstGeom prst="parallelogram">
              <a:avLst>
                <a:gd fmla="val 140840" name="adj"/>
              </a:avLst>
            </a:prstGeom>
            <a:solidFill>
              <a:schemeClr val="accent3"/>
            </a:solidFill>
            <a:ln cap="flat" cmpd="sng" w="158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82"/>
            <p:cNvSpPr/>
            <p:nvPr/>
          </p:nvSpPr>
          <p:spPr>
            <a:xfrm>
              <a:off x="2937026" y="487502"/>
              <a:ext cx="714752" cy="119125"/>
            </a:xfrm>
            <a:prstGeom prst="parallelogram">
              <a:avLst>
                <a:gd fmla="val 140840" name="adj"/>
              </a:avLst>
            </a:prstGeom>
            <a:solidFill>
              <a:srgbClr val="5BCDAF"/>
            </a:solidFill>
            <a:ln cap="flat" cmpd="sng" w="15875">
              <a:solidFill>
                <a:srgbClr val="5BCD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82"/>
            <p:cNvSpPr/>
            <p:nvPr/>
          </p:nvSpPr>
          <p:spPr>
            <a:xfrm>
              <a:off x="3693473" y="487502"/>
              <a:ext cx="714752" cy="119125"/>
            </a:xfrm>
            <a:prstGeom prst="parallelogram">
              <a:avLst>
                <a:gd fmla="val 140840" name="adj"/>
              </a:avLst>
            </a:prstGeom>
            <a:solidFill>
              <a:srgbClr val="FE7F20"/>
            </a:solidFill>
            <a:ln cap="flat" cmpd="sng" w="15875">
              <a:solidFill>
                <a:srgbClr val="FE7F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82"/>
            <p:cNvSpPr/>
            <p:nvPr/>
          </p:nvSpPr>
          <p:spPr>
            <a:xfrm>
              <a:off x="4449919" y="487502"/>
              <a:ext cx="714752" cy="119125"/>
            </a:xfrm>
            <a:prstGeom prst="parallelogram">
              <a:avLst>
                <a:gd fmla="val 140840" name="adj"/>
              </a:avLst>
            </a:prstGeom>
            <a:solidFill>
              <a:srgbClr val="EE4124"/>
            </a:solidFill>
            <a:ln cap="flat" cmpd="sng" w="15875">
              <a:solidFill>
                <a:srgbClr val="EE4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82"/>
            <p:cNvSpPr/>
            <p:nvPr/>
          </p:nvSpPr>
          <p:spPr>
            <a:xfrm>
              <a:off x="5206366" y="487502"/>
              <a:ext cx="714752" cy="119125"/>
            </a:xfrm>
            <a:prstGeom prst="parallelogram">
              <a:avLst>
                <a:gd fmla="val 140840" name="adj"/>
              </a:avLst>
            </a:prstGeom>
            <a:solidFill>
              <a:srgbClr val="5DCCF3"/>
            </a:solidFill>
            <a:ln cap="flat" cmpd="sng" w="15875">
              <a:solidFill>
                <a:srgbClr val="5DCC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82"/>
            <p:cNvSpPr/>
            <p:nvPr/>
          </p:nvSpPr>
          <p:spPr>
            <a:xfrm>
              <a:off x="5962812" y="487502"/>
              <a:ext cx="714752" cy="119125"/>
            </a:xfrm>
            <a:prstGeom prst="parallelogram">
              <a:avLst>
                <a:gd fmla="val 140840" name="adj"/>
              </a:avLst>
            </a:prstGeom>
            <a:solidFill>
              <a:schemeClr val="accent3"/>
            </a:solidFill>
            <a:ln cap="flat" cmpd="sng" w="158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82"/>
            <p:cNvSpPr/>
            <p:nvPr/>
          </p:nvSpPr>
          <p:spPr>
            <a:xfrm>
              <a:off x="1424134" y="684999"/>
              <a:ext cx="5360643" cy="48733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82"/>
            <p:cNvSpPr txBox="1"/>
            <p:nvPr/>
          </p:nvSpPr>
          <p:spPr>
            <a:xfrm>
              <a:off x="1424134" y="684999"/>
              <a:ext cx="5360643" cy="487331"/>
            </a:xfrm>
            <a:prstGeom prst="rect">
              <a:avLst/>
            </a:prstGeom>
            <a:noFill/>
            <a:ln>
              <a:noFill/>
            </a:ln>
          </p:spPr>
          <p:txBody>
            <a:bodyPr anchorCtr="0" anchor="b" bIns="76200" lIns="76200" spcFirstLastPara="1" rIns="76200" wrap="square" tIns="76200">
              <a:noAutofit/>
            </a:bodyPr>
            <a:lstStyle/>
            <a:p>
              <a:pPr indent="0" lvl="0" marL="0" marR="0" rtl="0" algn="l">
                <a:lnSpc>
                  <a:spcPct val="90000"/>
                </a:lnSpc>
                <a:spcBef>
                  <a:spcPts val="0"/>
                </a:spcBef>
                <a:spcAft>
                  <a:spcPts val="0"/>
                </a:spcAft>
                <a:buNone/>
              </a:pPr>
              <a:r>
                <a:rPr lang="zh-TW" sz="2000">
                  <a:solidFill>
                    <a:schemeClr val="dk1"/>
                  </a:solidFill>
                  <a:latin typeface="Arial"/>
                  <a:ea typeface="Arial"/>
                  <a:cs typeface="Arial"/>
                  <a:sym typeface="Arial"/>
                </a:rPr>
                <a:t>2016 Feb.(日)聯合貸款</a:t>
              </a:r>
              <a:endParaRPr sz="2000">
                <a:solidFill>
                  <a:schemeClr val="dk1"/>
                </a:solidFill>
                <a:latin typeface="Arial"/>
                <a:ea typeface="Arial"/>
                <a:cs typeface="Arial"/>
                <a:sym typeface="Arial"/>
              </a:endParaRPr>
            </a:p>
          </p:txBody>
        </p:sp>
        <p:sp>
          <p:nvSpPr>
            <p:cNvPr id="851" name="Google Shape;851;p82"/>
            <p:cNvSpPr/>
            <p:nvPr/>
          </p:nvSpPr>
          <p:spPr>
            <a:xfrm>
              <a:off x="1424134" y="1172331"/>
              <a:ext cx="714752" cy="119125"/>
            </a:xfrm>
            <a:prstGeom prst="parallelogram">
              <a:avLst>
                <a:gd fmla="val 140840" name="adj"/>
              </a:avLst>
            </a:prstGeom>
            <a:solidFill>
              <a:srgbClr val="5BCDAF"/>
            </a:solidFill>
            <a:ln cap="flat" cmpd="sng" w="15875">
              <a:solidFill>
                <a:srgbClr val="5BCD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82"/>
            <p:cNvSpPr/>
            <p:nvPr/>
          </p:nvSpPr>
          <p:spPr>
            <a:xfrm>
              <a:off x="2180580" y="1172331"/>
              <a:ext cx="714752" cy="119125"/>
            </a:xfrm>
            <a:prstGeom prst="parallelogram">
              <a:avLst>
                <a:gd fmla="val 140840" name="adj"/>
              </a:avLst>
            </a:prstGeom>
            <a:solidFill>
              <a:srgbClr val="FE7F20"/>
            </a:solidFill>
            <a:ln cap="flat" cmpd="sng" w="15875">
              <a:solidFill>
                <a:srgbClr val="FE7F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82"/>
            <p:cNvSpPr/>
            <p:nvPr/>
          </p:nvSpPr>
          <p:spPr>
            <a:xfrm>
              <a:off x="2937026" y="1172331"/>
              <a:ext cx="714752" cy="119125"/>
            </a:xfrm>
            <a:prstGeom prst="parallelogram">
              <a:avLst>
                <a:gd fmla="val 140840" name="adj"/>
              </a:avLst>
            </a:prstGeom>
            <a:solidFill>
              <a:srgbClr val="EE4124"/>
            </a:solidFill>
            <a:ln cap="flat" cmpd="sng" w="15875">
              <a:solidFill>
                <a:srgbClr val="EE4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82"/>
            <p:cNvSpPr/>
            <p:nvPr/>
          </p:nvSpPr>
          <p:spPr>
            <a:xfrm>
              <a:off x="3693473" y="1172331"/>
              <a:ext cx="714752" cy="119125"/>
            </a:xfrm>
            <a:prstGeom prst="parallelogram">
              <a:avLst>
                <a:gd fmla="val 140840" name="adj"/>
              </a:avLst>
            </a:prstGeom>
            <a:solidFill>
              <a:srgbClr val="5DCCF3"/>
            </a:solidFill>
            <a:ln cap="flat" cmpd="sng" w="15875">
              <a:solidFill>
                <a:srgbClr val="5DCC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82"/>
            <p:cNvSpPr/>
            <p:nvPr/>
          </p:nvSpPr>
          <p:spPr>
            <a:xfrm>
              <a:off x="4449919" y="1172331"/>
              <a:ext cx="714752" cy="119125"/>
            </a:xfrm>
            <a:prstGeom prst="parallelogram">
              <a:avLst>
                <a:gd fmla="val 140840" name="adj"/>
              </a:avLst>
            </a:prstGeom>
            <a:solidFill>
              <a:schemeClr val="accent3"/>
            </a:solidFill>
            <a:ln cap="flat" cmpd="sng" w="158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82"/>
            <p:cNvSpPr/>
            <p:nvPr/>
          </p:nvSpPr>
          <p:spPr>
            <a:xfrm>
              <a:off x="5206366" y="1172331"/>
              <a:ext cx="714752" cy="119125"/>
            </a:xfrm>
            <a:prstGeom prst="parallelogram">
              <a:avLst>
                <a:gd fmla="val 140840" name="adj"/>
              </a:avLst>
            </a:prstGeom>
            <a:solidFill>
              <a:srgbClr val="5BCDAF"/>
            </a:solidFill>
            <a:ln cap="flat" cmpd="sng" w="15875">
              <a:solidFill>
                <a:srgbClr val="5BCD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82"/>
            <p:cNvSpPr/>
            <p:nvPr/>
          </p:nvSpPr>
          <p:spPr>
            <a:xfrm>
              <a:off x="5962812" y="1172331"/>
              <a:ext cx="714752" cy="119125"/>
            </a:xfrm>
            <a:prstGeom prst="parallelogram">
              <a:avLst>
                <a:gd fmla="val 140840" name="adj"/>
              </a:avLst>
            </a:prstGeom>
            <a:solidFill>
              <a:srgbClr val="FE7F20"/>
            </a:solidFill>
            <a:ln cap="flat" cmpd="sng" w="15875">
              <a:solidFill>
                <a:srgbClr val="FE7F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82"/>
            <p:cNvSpPr/>
            <p:nvPr/>
          </p:nvSpPr>
          <p:spPr>
            <a:xfrm>
              <a:off x="1424134" y="1369828"/>
              <a:ext cx="5360643" cy="48733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82"/>
            <p:cNvSpPr txBox="1"/>
            <p:nvPr/>
          </p:nvSpPr>
          <p:spPr>
            <a:xfrm>
              <a:off x="1424134" y="1369828"/>
              <a:ext cx="5360643" cy="487331"/>
            </a:xfrm>
            <a:prstGeom prst="rect">
              <a:avLst/>
            </a:prstGeom>
            <a:noFill/>
            <a:ln>
              <a:noFill/>
            </a:ln>
          </p:spPr>
          <p:txBody>
            <a:bodyPr anchorCtr="0" anchor="b" bIns="76200" lIns="76200" spcFirstLastPara="1" rIns="76200" wrap="square" tIns="76200">
              <a:noAutofit/>
            </a:bodyPr>
            <a:lstStyle/>
            <a:p>
              <a:pPr indent="0" lvl="0" marL="0" marR="0" rtl="0" algn="l">
                <a:lnSpc>
                  <a:spcPct val="90000"/>
                </a:lnSpc>
                <a:spcBef>
                  <a:spcPts val="0"/>
                </a:spcBef>
                <a:spcAft>
                  <a:spcPts val="0"/>
                </a:spcAft>
                <a:buNone/>
              </a:pPr>
              <a:r>
                <a:rPr lang="zh-TW" sz="2000">
                  <a:solidFill>
                    <a:schemeClr val="dk1"/>
                  </a:solidFill>
                  <a:latin typeface="Arial"/>
                  <a:ea typeface="Arial"/>
                  <a:cs typeface="Arial"/>
                  <a:sym typeface="Arial"/>
                </a:rPr>
                <a:t>2016 Mar.(英)屋主保單</a:t>
              </a:r>
              <a:endParaRPr sz="2000">
                <a:solidFill>
                  <a:schemeClr val="dk1"/>
                </a:solidFill>
                <a:latin typeface="Arial"/>
                <a:ea typeface="Arial"/>
                <a:cs typeface="Arial"/>
                <a:sym typeface="Arial"/>
              </a:endParaRPr>
            </a:p>
          </p:txBody>
        </p:sp>
        <p:sp>
          <p:nvSpPr>
            <p:cNvPr id="860" name="Google Shape;860;p82"/>
            <p:cNvSpPr/>
            <p:nvPr/>
          </p:nvSpPr>
          <p:spPr>
            <a:xfrm>
              <a:off x="1424134" y="1857159"/>
              <a:ext cx="714752" cy="119125"/>
            </a:xfrm>
            <a:prstGeom prst="parallelogram">
              <a:avLst>
                <a:gd fmla="val 140840" name="adj"/>
              </a:avLst>
            </a:prstGeom>
            <a:solidFill>
              <a:srgbClr val="EE4124"/>
            </a:solidFill>
            <a:ln cap="flat" cmpd="sng" w="15875">
              <a:solidFill>
                <a:srgbClr val="EE4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82"/>
            <p:cNvSpPr/>
            <p:nvPr/>
          </p:nvSpPr>
          <p:spPr>
            <a:xfrm>
              <a:off x="2180580" y="1857159"/>
              <a:ext cx="714752" cy="119125"/>
            </a:xfrm>
            <a:prstGeom prst="parallelogram">
              <a:avLst>
                <a:gd fmla="val 140840" name="adj"/>
              </a:avLst>
            </a:prstGeom>
            <a:solidFill>
              <a:srgbClr val="5DCCF3"/>
            </a:solidFill>
            <a:ln cap="flat" cmpd="sng" w="15875">
              <a:solidFill>
                <a:srgbClr val="5DCC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82"/>
            <p:cNvSpPr/>
            <p:nvPr/>
          </p:nvSpPr>
          <p:spPr>
            <a:xfrm>
              <a:off x="2937026" y="1857159"/>
              <a:ext cx="714752" cy="119125"/>
            </a:xfrm>
            <a:prstGeom prst="parallelogram">
              <a:avLst>
                <a:gd fmla="val 140840" name="adj"/>
              </a:avLst>
            </a:prstGeom>
            <a:solidFill>
              <a:schemeClr val="accent3"/>
            </a:solidFill>
            <a:ln cap="flat" cmpd="sng" w="158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82"/>
            <p:cNvSpPr/>
            <p:nvPr/>
          </p:nvSpPr>
          <p:spPr>
            <a:xfrm>
              <a:off x="3693473" y="1857159"/>
              <a:ext cx="714752" cy="119125"/>
            </a:xfrm>
            <a:prstGeom prst="parallelogram">
              <a:avLst>
                <a:gd fmla="val 140840" name="adj"/>
              </a:avLst>
            </a:prstGeom>
            <a:solidFill>
              <a:srgbClr val="5BCDAF"/>
            </a:solidFill>
            <a:ln cap="flat" cmpd="sng" w="15875">
              <a:solidFill>
                <a:srgbClr val="5BCD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82"/>
            <p:cNvSpPr/>
            <p:nvPr/>
          </p:nvSpPr>
          <p:spPr>
            <a:xfrm>
              <a:off x="4449919" y="1857159"/>
              <a:ext cx="714752" cy="119125"/>
            </a:xfrm>
            <a:prstGeom prst="parallelogram">
              <a:avLst>
                <a:gd fmla="val 140840" name="adj"/>
              </a:avLst>
            </a:prstGeom>
            <a:solidFill>
              <a:srgbClr val="FE7F20"/>
            </a:solidFill>
            <a:ln cap="flat" cmpd="sng" w="15875">
              <a:solidFill>
                <a:srgbClr val="FE7F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82"/>
            <p:cNvSpPr/>
            <p:nvPr/>
          </p:nvSpPr>
          <p:spPr>
            <a:xfrm>
              <a:off x="5206366" y="1857159"/>
              <a:ext cx="714752" cy="119125"/>
            </a:xfrm>
            <a:prstGeom prst="parallelogram">
              <a:avLst>
                <a:gd fmla="val 140840" name="adj"/>
              </a:avLst>
            </a:prstGeom>
            <a:solidFill>
              <a:srgbClr val="EE4124"/>
            </a:solidFill>
            <a:ln cap="flat" cmpd="sng" w="15875">
              <a:solidFill>
                <a:srgbClr val="EE4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82"/>
            <p:cNvSpPr/>
            <p:nvPr/>
          </p:nvSpPr>
          <p:spPr>
            <a:xfrm>
              <a:off x="5962812" y="1857159"/>
              <a:ext cx="714752" cy="119125"/>
            </a:xfrm>
            <a:prstGeom prst="parallelogram">
              <a:avLst>
                <a:gd fmla="val 140840" name="adj"/>
              </a:avLst>
            </a:prstGeom>
            <a:solidFill>
              <a:srgbClr val="5DCCF3"/>
            </a:solidFill>
            <a:ln cap="flat" cmpd="sng" w="15875">
              <a:solidFill>
                <a:srgbClr val="5DCC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82"/>
            <p:cNvSpPr/>
            <p:nvPr/>
          </p:nvSpPr>
          <p:spPr>
            <a:xfrm>
              <a:off x="1424134" y="2054657"/>
              <a:ext cx="5360643" cy="48733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82"/>
            <p:cNvSpPr txBox="1"/>
            <p:nvPr/>
          </p:nvSpPr>
          <p:spPr>
            <a:xfrm>
              <a:off x="1424134" y="2054657"/>
              <a:ext cx="5360643" cy="487331"/>
            </a:xfrm>
            <a:prstGeom prst="rect">
              <a:avLst/>
            </a:prstGeom>
            <a:noFill/>
            <a:ln>
              <a:noFill/>
            </a:ln>
          </p:spPr>
          <p:txBody>
            <a:bodyPr anchorCtr="0" anchor="b" bIns="76200" lIns="76200" spcFirstLastPara="1" rIns="76200" wrap="square" tIns="76200">
              <a:noAutofit/>
            </a:bodyPr>
            <a:lstStyle/>
            <a:p>
              <a:pPr indent="0" lvl="0" marL="0" marR="0" rtl="0" algn="l">
                <a:lnSpc>
                  <a:spcPct val="90000"/>
                </a:lnSpc>
                <a:spcBef>
                  <a:spcPts val="0"/>
                </a:spcBef>
                <a:spcAft>
                  <a:spcPts val="0"/>
                </a:spcAft>
                <a:buNone/>
              </a:pPr>
              <a:r>
                <a:rPr lang="zh-TW" sz="2000">
                  <a:solidFill>
                    <a:schemeClr val="dk1"/>
                  </a:solidFill>
                  <a:latin typeface="Arial"/>
                  <a:ea typeface="Arial"/>
                  <a:cs typeface="Arial"/>
                  <a:sym typeface="Arial"/>
                </a:rPr>
                <a:t>2016 Apr.(紐約)太陽能電力供應</a:t>
              </a:r>
              <a:endParaRPr sz="2000">
                <a:solidFill>
                  <a:schemeClr val="dk1"/>
                </a:solidFill>
                <a:latin typeface="Arial"/>
                <a:ea typeface="Arial"/>
                <a:cs typeface="Arial"/>
                <a:sym typeface="Arial"/>
              </a:endParaRPr>
            </a:p>
          </p:txBody>
        </p:sp>
        <p:sp>
          <p:nvSpPr>
            <p:cNvPr id="869" name="Google Shape;869;p82"/>
            <p:cNvSpPr/>
            <p:nvPr/>
          </p:nvSpPr>
          <p:spPr>
            <a:xfrm>
              <a:off x="1424134" y="2541988"/>
              <a:ext cx="714752" cy="119125"/>
            </a:xfrm>
            <a:prstGeom prst="parallelogram">
              <a:avLst>
                <a:gd fmla="val 140840" name="adj"/>
              </a:avLst>
            </a:prstGeom>
            <a:solidFill>
              <a:schemeClr val="accent3"/>
            </a:solidFill>
            <a:ln cap="flat" cmpd="sng" w="158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82"/>
            <p:cNvSpPr/>
            <p:nvPr/>
          </p:nvSpPr>
          <p:spPr>
            <a:xfrm>
              <a:off x="2180580" y="2541988"/>
              <a:ext cx="714752" cy="119125"/>
            </a:xfrm>
            <a:prstGeom prst="parallelogram">
              <a:avLst>
                <a:gd fmla="val 140840" name="adj"/>
              </a:avLst>
            </a:prstGeom>
            <a:solidFill>
              <a:srgbClr val="5BCDAF"/>
            </a:solidFill>
            <a:ln cap="flat" cmpd="sng" w="15875">
              <a:solidFill>
                <a:srgbClr val="5BCD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82"/>
            <p:cNvSpPr/>
            <p:nvPr/>
          </p:nvSpPr>
          <p:spPr>
            <a:xfrm>
              <a:off x="2937026" y="2541988"/>
              <a:ext cx="714752" cy="119125"/>
            </a:xfrm>
            <a:prstGeom prst="parallelogram">
              <a:avLst>
                <a:gd fmla="val 140840" name="adj"/>
              </a:avLst>
            </a:prstGeom>
            <a:solidFill>
              <a:srgbClr val="FE7F20"/>
            </a:solidFill>
            <a:ln cap="flat" cmpd="sng" w="15875">
              <a:solidFill>
                <a:srgbClr val="FE7F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82"/>
            <p:cNvSpPr/>
            <p:nvPr/>
          </p:nvSpPr>
          <p:spPr>
            <a:xfrm>
              <a:off x="3693473" y="2541988"/>
              <a:ext cx="714752" cy="119125"/>
            </a:xfrm>
            <a:prstGeom prst="parallelogram">
              <a:avLst>
                <a:gd fmla="val 140840" name="adj"/>
              </a:avLst>
            </a:prstGeom>
            <a:solidFill>
              <a:srgbClr val="EE4124"/>
            </a:solidFill>
            <a:ln cap="flat" cmpd="sng" w="15875">
              <a:solidFill>
                <a:srgbClr val="EE4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82"/>
            <p:cNvSpPr/>
            <p:nvPr/>
          </p:nvSpPr>
          <p:spPr>
            <a:xfrm>
              <a:off x="4449919" y="2541988"/>
              <a:ext cx="714752" cy="119125"/>
            </a:xfrm>
            <a:prstGeom prst="parallelogram">
              <a:avLst>
                <a:gd fmla="val 140840" name="adj"/>
              </a:avLst>
            </a:prstGeom>
            <a:solidFill>
              <a:srgbClr val="5DCCF3"/>
            </a:solidFill>
            <a:ln cap="flat" cmpd="sng" w="15875">
              <a:solidFill>
                <a:srgbClr val="5DCC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82"/>
            <p:cNvSpPr/>
            <p:nvPr/>
          </p:nvSpPr>
          <p:spPr>
            <a:xfrm>
              <a:off x="5206366" y="2541988"/>
              <a:ext cx="714752" cy="119125"/>
            </a:xfrm>
            <a:prstGeom prst="parallelogram">
              <a:avLst>
                <a:gd fmla="val 140840" name="adj"/>
              </a:avLst>
            </a:prstGeom>
            <a:solidFill>
              <a:schemeClr val="accent3"/>
            </a:solidFill>
            <a:ln cap="flat" cmpd="sng" w="158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82"/>
            <p:cNvSpPr/>
            <p:nvPr/>
          </p:nvSpPr>
          <p:spPr>
            <a:xfrm>
              <a:off x="5962812" y="2541988"/>
              <a:ext cx="714752" cy="119125"/>
            </a:xfrm>
            <a:prstGeom prst="parallelogram">
              <a:avLst>
                <a:gd fmla="val 140840" name="adj"/>
              </a:avLst>
            </a:prstGeom>
            <a:solidFill>
              <a:srgbClr val="5BCDAF"/>
            </a:solidFill>
            <a:ln cap="flat" cmpd="sng" w="15875">
              <a:solidFill>
                <a:srgbClr val="5BCD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82"/>
            <p:cNvSpPr/>
            <p:nvPr/>
          </p:nvSpPr>
          <p:spPr>
            <a:xfrm>
              <a:off x="1424134" y="2739485"/>
              <a:ext cx="5360643" cy="48733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82"/>
            <p:cNvSpPr txBox="1"/>
            <p:nvPr/>
          </p:nvSpPr>
          <p:spPr>
            <a:xfrm>
              <a:off x="1424134" y="2739485"/>
              <a:ext cx="5360643" cy="487331"/>
            </a:xfrm>
            <a:prstGeom prst="rect">
              <a:avLst/>
            </a:prstGeom>
            <a:noFill/>
            <a:ln>
              <a:noFill/>
            </a:ln>
          </p:spPr>
          <p:txBody>
            <a:bodyPr anchorCtr="0" anchor="b" bIns="76200" lIns="76200" spcFirstLastPara="1" rIns="76200" wrap="square" tIns="76200">
              <a:noAutofit/>
            </a:bodyPr>
            <a:lstStyle/>
            <a:p>
              <a:pPr indent="0" lvl="0" marL="0" marR="0" rtl="0" algn="l">
                <a:lnSpc>
                  <a:spcPct val="90000"/>
                </a:lnSpc>
                <a:spcBef>
                  <a:spcPts val="0"/>
                </a:spcBef>
                <a:spcAft>
                  <a:spcPts val="0"/>
                </a:spcAft>
                <a:buNone/>
              </a:pPr>
              <a:r>
                <a:rPr lang="zh-TW" sz="2000">
                  <a:solidFill>
                    <a:schemeClr val="dk1"/>
                  </a:solidFill>
                  <a:latin typeface="Arial"/>
                  <a:ea typeface="Arial"/>
                  <a:cs typeface="Arial"/>
                  <a:sym typeface="Arial"/>
                </a:rPr>
                <a:t>2016 May.(西)跨國匯款APP</a:t>
              </a:r>
              <a:endParaRPr sz="2000">
                <a:solidFill>
                  <a:schemeClr val="dk1"/>
                </a:solidFill>
                <a:latin typeface="Arial"/>
                <a:ea typeface="Arial"/>
                <a:cs typeface="Arial"/>
                <a:sym typeface="Arial"/>
              </a:endParaRPr>
            </a:p>
          </p:txBody>
        </p:sp>
        <p:sp>
          <p:nvSpPr>
            <p:cNvPr id="878" name="Google Shape;878;p82"/>
            <p:cNvSpPr/>
            <p:nvPr/>
          </p:nvSpPr>
          <p:spPr>
            <a:xfrm>
              <a:off x="1424134" y="3226817"/>
              <a:ext cx="714752" cy="119125"/>
            </a:xfrm>
            <a:prstGeom prst="parallelogram">
              <a:avLst>
                <a:gd fmla="val 140840" name="adj"/>
              </a:avLst>
            </a:prstGeom>
            <a:solidFill>
              <a:srgbClr val="FE7F20"/>
            </a:solidFill>
            <a:ln cap="flat" cmpd="sng" w="15875">
              <a:solidFill>
                <a:srgbClr val="FE7F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82"/>
            <p:cNvSpPr/>
            <p:nvPr/>
          </p:nvSpPr>
          <p:spPr>
            <a:xfrm>
              <a:off x="2180580" y="3226817"/>
              <a:ext cx="714752" cy="119125"/>
            </a:xfrm>
            <a:prstGeom prst="parallelogram">
              <a:avLst>
                <a:gd fmla="val 140840" name="adj"/>
              </a:avLst>
            </a:prstGeom>
            <a:solidFill>
              <a:srgbClr val="EE4124"/>
            </a:solidFill>
            <a:ln cap="flat" cmpd="sng" w="15875">
              <a:solidFill>
                <a:srgbClr val="EE4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82"/>
            <p:cNvSpPr/>
            <p:nvPr/>
          </p:nvSpPr>
          <p:spPr>
            <a:xfrm>
              <a:off x="2937026" y="3226817"/>
              <a:ext cx="714752" cy="119125"/>
            </a:xfrm>
            <a:prstGeom prst="parallelogram">
              <a:avLst>
                <a:gd fmla="val 140840" name="adj"/>
              </a:avLst>
            </a:prstGeom>
            <a:solidFill>
              <a:srgbClr val="5DCCF3"/>
            </a:solidFill>
            <a:ln cap="flat" cmpd="sng" w="15875">
              <a:solidFill>
                <a:srgbClr val="5DCC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82"/>
            <p:cNvSpPr/>
            <p:nvPr/>
          </p:nvSpPr>
          <p:spPr>
            <a:xfrm>
              <a:off x="3693473" y="3226817"/>
              <a:ext cx="714752" cy="119125"/>
            </a:xfrm>
            <a:prstGeom prst="parallelogram">
              <a:avLst>
                <a:gd fmla="val 140840" name="adj"/>
              </a:avLst>
            </a:prstGeom>
            <a:solidFill>
              <a:schemeClr val="accent3"/>
            </a:solidFill>
            <a:ln cap="flat" cmpd="sng" w="158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82"/>
            <p:cNvSpPr/>
            <p:nvPr/>
          </p:nvSpPr>
          <p:spPr>
            <a:xfrm>
              <a:off x="4449919" y="3226817"/>
              <a:ext cx="714752" cy="119125"/>
            </a:xfrm>
            <a:prstGeom prst="parallelogram">
              <a:avLst>
                <a:gd fmla="val 140840" name="adj"/>
              </a:avLst>
            </a:prstGeom>
            <a:solidFill>
              <a:srgbClr val="5BCDAF"/>
            </a:solidFill>
            <a:ln cap="flat" cmpd="sng" w="15875">
              <a:solidFill>
                <a:srgbClr val="5BCD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82"/>
            <p:cNvSpPr/>
            <p:nvPr/>
          </p:nvSpPr>
          <p:spPr>
            <a:xfrm>
              <a:off x="5206366" y="3226817"/>
              <a:ext cx="714752" cy="119125"/>
            </a:xfrm>
            <a:prstGeom prst="parallelogram">
              <a:avLst>
                <a:gd fmla="val 140840" name="adj"/>
              </a:avLst>
            </a:prstGeom>
            <a:solidFill>
              <a:srgbClr val="FE7F20"/>
            </a:solidFill>
            <a:ln cap="flat" cmpd="sng" w="15875">
              <a:solidFill>
                <a:srgbClr val="FE7F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82"/>
            <p:cNvSpPr/>
            <p:nvPr/>
          </p:nvSpPr>
          <p:spPr>
            <a:xfrm>
              <a:off x="5962812" y="3226817"/>
              <a:ext cx="714752" cy="119125"/>
            </a:xfrm>
            <a:prstGeom prst="parallelogram">
              <a:avLst>
                <a:gd fmla="val 140840" name="adj"/>
              </a:avLst>
            </a:prstGeom>
            <a:solidFill>
              <a:srgbClr val="EE4124"/>
            </a:solidFill>
            <a:ln cap="flat" cmpd="sng" w="15875">
              <a:solidFill>
                <a:srgbClr val="EE4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82"/>
            <p:cNvSpPr/>
            <p:nvPr/>
          </p:nvSpPr>
          <p:spPr>
            <a:xfrm>
              <a:off x="1424134" y="3424314"/>
              <a:ext cx="5360643" cy="48733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82"/>
            <p:cNvSpPr txBox="1"/>
            <p:nvPr/>
          </p:nvSpPr>
          <p:spPr>
            <a:xfrm>
              <a:off x="1424134" y="3424314"/>
              <a:ext cx="5360643" cy="487331"/>
            </a:xfrm>
            <a:prstGeom prst="rect">
              <a:avLst/>
            </a:prstGeom>
            <a:noFill/>
            <a:ln>
              <a:noFill/>
            </a:ln>
          </p:spPr>
          <p:txBody>
            <a:bodyPr anchorCtr="0" anchor="b" bIns="76200" lIns="76200" spcFirstLastPara="1" rIns="76200" wrap="square" tIns="76200">
              <a:noAutofit/>
            </a:bodyPr>
            <a:lstStyle/>
            <a:p>
              <a:pPr indent="0" lvl="0" marL="0" marR="0" rtl="0" algn="l">
                <a:lnSpc>
                  <a:spcPct val="90000"/>
                </a:lnSpc>
                <a:spcBef>
                  <a:spcPts val="0"/>
                </a:spcBef>
                <a:spcAft>
                  <a:spcPts val="0"/>
                </a:spcAft>
                <a:buNone/>
              </a:pPr>
              <a:r>
                <a:rPr lang="zh-TW" sz="2000">
                  <a:solidFill>
                    <a:schemeClr val="dk1"/>
                  </a:solidFill>
                  <a:latin typeface="Arial"/>
                  <a:ea typeface="Arial"/>
                  <a:cs typeface="Arial"/>
                  <a:sym typeface="Arial"/>
                </a:rPr>
                <a:t>2016 July.(法)顧客資料</a:t>
              </a:r>
              <a:endParaRPr sz="2000">
                <a:solidFill>
                  <a:schemeClr val="dk1"/>
                </a:solidFill>
                <a:latin typeface="Arial"/>
                <a:ea typeface="Arial"/>
                <a:cs typeface="Arial"/>
                <a:sym typeface="Arial"/>
              </a:endParaRPr>
            </a:p>
          </p:txBody>
        </p:sp>
        <p:sp>
          <p:nvSpPr>
            <p:cNvPr id="887" name="Google Shape;887;p82"/>
            <p:cNvSpPr/>
            <p:nvPr/>
          </p:nvSpPr>
          <p:spPr>
            <a:xfrm>
              <a:off x="1424134" y="3911645"/>
              <a:ext cx="714752" cy="119125"/>
            </a:xfrm>
            <a:prstGeom prst="parallelogram">
              <a:avLst>
                <a:gd fmla="val 140840" name="adj"/>
              </a:avLst>
            </a:prstGeom>
            <a:solidFill>
              <a:srgbClr val="5DCCF3"/>
            </a:solidFill>
            <a:ln cap="flat" cmpd="sng" w="15875">
              <a:solidFill>
                <a:srgbClr val="5DCC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82"/>
            <p:cNvSpPr/>
            <p:nvPr/>
          </p:nvSpPr>
          <p:spPr>
            <a:xfrm>
              <a:off x="2180580" y="3911645"/>
              <a:ext cx="714752" cy="119125"/>
            </a:xfrm>
            <a:prstGeom prst="parallelogram">
              <a:avLst>
                <a:gd fmla="val 140840" name="adj"/>
              </a:avLst>
            </a:prstGeom>
            <a:solidFill>
              <a:schemeClr val="accent3"/>
            </a:solidFill>
            <a:ln cap="flat" cmpd="sng" w="158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82"/>
            <p:cNvSpPr/>
            <p:nvPr/>
          </p:nvSpPr>
          <p:spPr>
            <a:xfrm>
              <a:off x="2937026" y="3911645"/>
              <a:ext cx="714752" cy="119125"/>
            </a:xfrm>
            <a:prstGeom prst="parallelogram">
              <a:avLst>
                <a:gd fmla="val 140840" name="adj"/>
              </a:avLst>
            </a:prstGeom>
            <a:solidFill>
              <a:srgbClr val="5BCDAF"/>
            </a:solidFill>
            <a:ln cap="flat" cmpd="sng" w="15875">
              <a:solidFill>
                <a:srgbClr val="5BCD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82"/>
            <p:cNvSpPr/>
            <p:nvPr/>
          </p:nvSpPr>
          <p:spPr>
            <a:xfrm>
              <a:off x="3693473" y="3911645"/>
              <a:ext cx="714752" cy="119125"/>
            </a:xfrm>
            <a:prstGeom prst="parallelogram">
              <a:avLst>
                <a:gd fmla="val 140840" name="adj"/>
              </a:avLst>
            </a:prstGeom>
            <a:solidFill>
              <a:srgbClr val="FE7F20"/>
            </a:solidFill>
            <a:ln cap="flat" cmpd="sng" w="15875">
              <a:solidFill>
                <a:srgbClr val="FE7F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82"/>
            <p:cNvSpPr/>
            <p:nvPr/>
          </p:nvSpPr>
          <p:spPr>
            <a:xfrm>
              <a:off x="4449919" y="3911645"/>
              <a:ext cx="714752" cy="119125"/>
            </a:xfrm>
            <a:prstGeom prst="parallelogram">
              <a:avLst>
                <a:gd fmla="val 140840" name="adj"/>
              </a:avLst>
            </a:prstGeom>
            <a:solidFill>
              <a:srgbClr val="EE4124"/>
            </a:solidFill>
            <a:ln cap="flat" cmpd="sng" w="15875">
              <a:solidFill>
                <a:srgbClr val="EE4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82"/>
            <p:cNvSpPr/>
            <p:nvPr/>
          </p:nvSpPr>
          <p:spPr>
            <a:xfrm>
              <a:off x="5206366" y="3911645"/>
              <a:ext cx="714752" cy="119125"/>
            </a:xfrm>
            <a:prstGeom prst="parallelogram">
              <a:avLst>
                <a:gd fmla="val 140840" name="adj"/>
              </a:avLst>
            </a:prstGeom>
            <a:solidFill>
              <a:srgbClr val="5DCCF3"/>
            </a:solidFill>
            <a:ln cap="flat" cmpd="sng" w="15875">
              <a:solidFill>
                <a:srgbClr val="5DCC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82"/>
            <p:cNvSpPr/>
            <p:nvPr/>
          </p:nvSpPr>
          <p:spPr>
            <a:xfrm>
              <a:off x="5962812" y="3911645"/>
              <a:ext cx="714752" cy="119125"/>
            </a:xfrm>
            <a:prstGeom prst="parallelogram">
              <a:avLst>
                <a:gd fmla="val 140840" name="adj"/>
              </a:avLst>
            </a:prstGeom>
            <a:solidFill>
              <a:schemeClr val="accent3"/>
            </a:solidFill>
            <a:ln cap="flat" cmpd="sng" w="158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82"/>
            <p:cNvSpPr/>
            <p:nvPr/>
          </p:nvSpPr>
          <p:spPr>
            <a:xfrm>
              <a:off x="1424134" y="4109143"/>
              <a:ext cx="5360643" cy="48733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82"/>
            <p:cNvSpPr txBox="1"/>
            <p:nvPr/>
          </p:nvSpPr>
          <p:spPr>
            <a:xfrm>
              <a:off x="1424134" y="4109143"/>
              <a:ext cx="5360643" cy="487331"/>
            </a:xfrm>
            <a:prstGeom prst="rect">
              <a:avLst/>
            </a:prstGeom>
            <a:noFill/>
            <a:ln>
              <a:noFill/>
            </a:ln>
          </p:spPr>
          <p:txBody>
            <a:bodyPr anchorCtr="0" anchor="b" bIns="76200" lIns="76200" spcFirstLastPara="1" rIns="76200" wrap="square" tIns="76200">
              <a:noAutofit/>
            </a:bodyPr>
            <a:lstStyle/>
            <a:p>
              <a:pPr indent="0" lvl="0" marL="0" marR="0" rtl="0" algn="l">
                <a:lnSpc>
                  <a:spcPct val="90000"/>
                </a:lnSpc>
                <a:spcBef>
                  <a:spcPts val="0"/>
                </a:spcBef>
                <a:spcAft>
                  <a:spcPts val="0"/>
                </a:spcAft>
                <a:buNone/>
              </a:pPr>
              <a:r>
                <a:rPr lang="zh-TW" sz="2000">
                  <a:solidFill>
                    <a:schemeClr val="dk1"/>
                  </a:solidFill>
                  <a:latin typeface="Arial"/>
                  <a:ea typeface="Arial"/>
                  <a:cs typeface="Arial"/>
                  <a:sym typeface="Arial"/>
                </a:rPr>
                <a:t>2016 Aug.(英)政府雲端區塊鏈</a:t>
              </a:r>
              <a:endParaRPr sz="2000">
                <a:solidFill>
                  <a:schemeClr val="dk1"/>
                </a:solidFill>
                <a:latin typeface="Arial"/>
                <a:ea typeface="Arial"/>
                <a:cs typeface="Arial"/>
                <a:sym typeface="Arial"/>
              </a:endParaRPr>
            </a:p>
          </p:txBody>
        </p:sp>
        <p:sp>
          <p:nvSpPr>
            <p:cNvPr id="896" name="Google Shape;896;p82"/>
            <p:cNvSpPr/>
            <p:nvPr/>
          </p:nvSpPr>
          <p:spPr>
            <a:xfrm>
              <a:off x="1424134" y="4596474"/>
              <a:ext cx="714752" cy="119125"/>
            </a:xfrm>
            <a:prstGeom prst="parallelogram">
              <a:avLst>
                <a:gd fmla="val 140840" name="adj"/>
              </a:avLst>
            </a:prstGeom>
            <a:solidFill>
              <a:srgbClr val="5BCDAF"/>
            </a:solidFill>
            <a:ln cap="flat" cmpd="sng" w="15875">
              <a:solidFill>
                <a:srgbClr val="5BCD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82"/>
            <p:cNvSpPr/>
            <p:nvPr/>
          </p:nvSpPr>
          <p:spPr>
            <a:xfrm>
              <a:off x="2180580" y="4596474"/>
              <a:ext cx="714752" cy="119125"/>
            </a:xfrm>
            <a:prstGeom prst="parallelogram">
              <a:avLst>
                <a:gd fmla="val 140840" name="adj"/>
              </a:avLst>
            </a:prstGeom>
            <a:solidFill>
              <a:srgbClr val="FE7F20"/>
            </a:solidFill>
            <a:ln cap="flat" cmpd="sng" w="15875">
              <a:solidFill>
                <a:srgbClr val="FE7F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82"/>
            <p:cNvSpPr/>
            <p:nvPr/>
          </p:nvSpPr>
          <p:spPr>
            <a:xfrm>
              <a:off x="2937026" y="4596474"/>
              <a:ext cx="714752" cy="119125"/>
            </a:xfrm>
            <a:prstGeom prst="parallelogram">
              <a:avLst>
                <a:gd fmla="val 140840" name="adj"/>
              </a:avLst>
            </a:prstGeom>
            <a:solidFill>
              <a:srgbClr val="EE4124"/>
            </a:solidFill>
            <a:ln cap="flat" cmpd="sng" w="15875">
              <a:solidFill>
                <a:srgbClr val="EE4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82"/>
            <p:cNvSpPr/>
            <p:nvPr/>
          </p:nvSpPr>
          <p:spPr>
            <a:xfrm>
              <a:off x="3693473" y="4596474"/>
              <a:ext cx="714752" cy="119125"/>
            </a:xfrm>
            <a:prstGeom prst="parallelogram">
              <a:avLst>
                <a:gd fmla="val 140840" name="adj"/>
              </a:avLst>
            </a:prstGeom>
            <a:solidFill>
              <a:srgbClr val="5DCCF3"/>
            </a:solidFill>
            <a:ln cap="flat" cmpd="sng" w="15875">
              <a:solidFill>
                <a:srgbClr val="5DCC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82"/>
            <p:cNvSpPr/>
            <p:nvPr/>
          </p:nvSpPr>
          <p:spPr>
            <a:xfrm>
              <a:off x="4449919" y="4596474"/>
              <a:ext cx="714752" cy="119125"/>
            </a:xfrm>
            <a:prstGeom prst="parallelogram">
              <a:avLst>
                <a:gd fmla="val 140840" name="adj"/>
              </a:avLst>
            </a:prstGeom>
            <a:solidFill>
              <a:schemeClr val="accent3"/>
            </a:solidFill>
            <a:ln cap="flat" cmpd="sng" w="158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82"/>
            <p:cNvSpPr/>
            <p:nvPr/>
          </p:nvSpPr>
          <p:spPr>
            <a:xfrm>
              <a:off x="5206366" y="4596474"/>
              <a:ext cx="714752" cy="119125"/>
            </a:xfrm>
            <a:prstGeom prst="parallelogram">
              <a:avLst>
                <a:gd fmla="val 140840" name="adj"/>
              </a:avLst>
            </a:prstGeom>
            <a:solidFill>
              <a:srgbClr val="5BCDAF"/>
            </a:solidFill>
            <a:ln cap="flat" cmpd="sng" w="15875">
              <a:solidFill>
                <a:srgbClr val="5BCD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82"/>
            <p:cNvSpPr/>
            <p:nvPr/>
          </p:nvSpPr>
          <p:spPr>
            <a:xfrm>
              <a:off x="5962812" y="4596474"/>
              <a:ext cx="714752" cy="119125"/>
            </a:xfrm>
            <a:prstGeom prst="parallelogram">
              <a:avLst>
                <a:gd fmla="val 140840" name="adj"/>
              </a:avLst>
            </a:prstGeom>
            <a:solidFill>
              <a:srgbClr val="FE7F20"/>
            </a:solidFill>
            <a:ln cap="flat" cmpd="sng" w="15875">
              <a:solidFill>
                <a:srgbClr val="FE7F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82"/>
            <p:cNvSpPr/>
            <p:nvPr/>
          </p:nvSpPr>
          <p:spPr>
            <a:xfrm>
              <a:off x="1424134" y="4793972"/>
              <a:ext cx="5360643" cy="48733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82"/>
            <p:cNvSpPr txBox="1"/>
            <p:nvPr/>
          </p:nvSpPr>
          <p:spPr>
            <a:xfrm>
              <a:off x="1424134" y="4793972"/>
              <a:ext cx="5360643" cy="487331"/>
            </a:xfrm>
            <a:prstGeom prst="rect">
              <a:avLst/>
            </a:prstGeom>
            <a:noFill/>
            <a:ln>
              <a:noFill/>
            </a:ln>
          </p:spPr>
          <p:txBody>
            <a:bodyPr anchorCtr="0" anchor="b" bIns="76200" lIns="76200" spcFirstLastPara="1" rIns="76200" wrap="square" tIns="76200">
              <a:noAutofit/>
            </a:bodyPr>
            <a:lstStyle/>
            <a:p>
              <a:pPr indent="0" lvl="0" marL="0" marR="0" rtl="0" algn="l">
                <a:lnSpc>
                  <a:spcPct val="90000"/>
                </a:lnSpc>
                <a:spcBef>
                  <a:spcPts val="0"/>
                </a:spcBef>
                <a:spcAft>
                  <a:spcPts val="0"/>
                </a:spcAft>
                <a:buNone/>
              </a:pPr>
              <a:r>
                <a:rPr lang="zh-TW" sz="2000">
                  <a:solidFill>
                    <a:schemeClr val="dk1"/>
                  </a:solidFill>
                  <a:latin typeface="Arial"/>
                  <a:ea typeface="Arial"/>
                  <a:cs typeface="Arial"/>
                  <a:sym typeface="Arial"/>
                </a:rPr>
                <a:t>2016-Sep.(英)愛爾蘭賣奶油到東非</a:t>
              </a:r>
              <a:endParaRPr sz="2000">
                <a:solidFill>
                  <a:schemeClr val="dk1"/>
                </a:solidFill>
                <a:latin typeface="Arial"/>
                <a:ea typeface="Arial"/>
                <a:cs typeface="Arial"/>
                <a:sym typeface="Arial"/>
              </a:endParaRPr>
            </a:p>
          </p:txBody>
        </p:sp>
        <p:sp>
          <p:nvSpPr>
            <p:cNvPr id="905" name="Google Shape;905;p82"/>
            <p:cNvSpPr/>
            <p:nvPr/>
          </p:nvSpPr>
          <p:spPr>
            <a:xfrm>
              <a:off x="1424134" y="5281303"/>
              <a:ext cx="714752" cy="119125"/>
            </a:xfrm>
            <a:prstGeom prst="parallelogram">
              <a:avLst>
                <a:gd fmla="val 140840" name="adj"/>
              </a:avLst>
            </a:prstGeom>
            <a:solidFill>
              <a:srgbClr val="EE4124"/>
            </a:solidFill>
            <a:ln cap="flat" cmpd="sng" w="15875">
              <a:solidFill>
                <a:srgbClr val="EE4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82"/>
            <p:cNvSpPr/>
            <p:nvPr/>
          </p:nvSpPr>
          <p:spPr>
            <a:xfrm>
              <a:off x="2180580" y="5281303"/>
              <a:ext cx="714752" cy="119125"/>
            </a:xfrm>
            <a:prstGeom prst="parallelogram">
              <a:avLst>
                <a:gd fmla="val 140840" name="adj"/>
              </a:avLst>
            </a:prstGeom>
            <a:solidFill>
              <a:srgbClr val="5DCCF3"/>
            </a:solidFill>
            <a:ln cap="flat" cmpd="sng" w="15875">
              <a:solidFill>
                <a:srgbClr val="5DCC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82"/>
            <p:cNvSpPr/>
            <p:nvPr/>
          </p:nvSpPr>
          <p:spPr>
            <a:xfrm>
              <a:off x="2937026" y="5281303"/>
              <a:ext cx="714752" cy="119125"/>
            </a:xfrm>
            <a:prstGeom prst="parallelogram">
              <a:avLst>
                <a:gd fmla="val 140840" name="adj"/>
              </a:avLst>
            </a:prstGeom>
            <a:solidFill>
              <a:schemeClr val="accent3"/>
            </a:solidFill>
            <a:ln cap="flat" cmpd="sng" w="158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82"/>
            <p:cNvSpPr/>
            <p:nvPr/>
          </p:nvSpPr>
          <p:spPr>
            <a:xfrm>
              <a:off x="3693473" y="5281303"/>
              <a:ext cx="714752" cy="119125"/>
            </a:xfrm>
            <a:prstGeom prst="parallelogram">
              <a:avLst>
                <a:gd fmla="val 140840" name="adj"/>
              </a:avLst>
            </a:prstGeom>
            <a:solidFill>
              <a:srgbClr val="5BCDAF"/>
            </a:solidFill>
            <a:ln cap="flat" cmpd="sng" w="15875">
              <a:solidFill>
                <a:srgbClr val="5BCD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82"/>
            <p:cNvSpPr/>
            <p:nvPr/>
          </p:nvSpPr>
          <p:spPr>
            <a:xfrm>
              <a:off x="4449919" y="5281303"/>
              <a:ext cx="714752" cy="119125"/>
            </a:xfrm>
            <a:prstGeom prst="parallelogram">
              <a:avLst>
                <a:gd fmla="val 140840" name="adj"/>
              </a:avLst>
            </a:prstGeom>
            <a:solidFill>
              <a:srgbClr val="FE7F20"/>
            </a:solidFill>
            <a:ln cap="flat" cmpd="sng" w="15875">
              <a:solidFill>
                <a:srgbClr val="FE7F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82"/>
            <p:cNvSpPr/>
            <p:nvPr/>
          </p:nvSpPr>
          <p:spPr>
            <a:xfrm>
              <a:off x="5206366" y="5281303"/>
              <a:ext cx="714752" cy="119125"/>
            </a:xfrm>
            <a:prstGeom prst="parallelogram">
              <a:avLst>
                <a:gd fmla="val 140840" name="adj"/>
              </a:avLst>
            </a:prstGeom>
            <a:solidFill>
              <a:srgbClr val="EE4124"/>
            </a:solidFill>
            <a:ln cap="flat" cmpd="sng" w="15875">
              <a:solidFill>
                <a:srgbClr val="EE4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82"/>
            <p:cNvSpPr/>
            <p:nvPr/>
          </p:nvSpPr>
          <p:spPr>
            <a:xfrm>
              <a:off x="5962812" y="5281303"/>
              <a:ext cx="714752" cy="119125"/>
            </a:xfrm>
            <a:prstGeom prst="parallelogram">
              <a:avLst>
                <a:gd fmla="val 140840" name="adj"/>
              </a:avLst>
            </a:prstGeom>
            <a:solidFill>
              <a:srgbClr val="5DCCF3"/>
            </a:solidFill>
            <a:ln cap="flat" cmpd="sng" w="15875">
              <a:solidFill>
                <a:srgbClr val="5DCC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2" name="Google Shape;912;p82"/>
          <p:cNvSpPr/>
          <p:nvPr/>
        </p:nvSpPr>
        <p:spPr>
          <a:xfrm>
            <a:off x="179512" y="6669360"/>
            <a:ext cx="2327881"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800">
                <a:solidFill>
                  <a:schemeClr val="dk1"/>
                </a:solidFill>
                <a:latin typeface="Trebuchet MS"/>
                <a:ea typeface="Trebuchet MS"/>
                <a:cs typeface="Trebuchet MS"/>
                <a:sym typeface="Trebuchet MS"/>
              </a:rPr>
              <a:t>資料來源：http://www.ithome.com.tw/article/105368</a:t>
            </a:r>
            <a:endParaRPr sz="800">
              <a:solidFill>
                <a:schemeClr val="dk1"/>
              </a:solidFill>
              <a:latin typeface="Trebuchet MS"/>
              <a:ea typeface="Trebuchet MS"/>
              <a:cs typeface="Trebuchet MS"/>
              <a:sym typeface="Trebuchet MS"/>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7" name="Shape 917"/>
        <p:cNvGrpSpPr/>
        <p:nvPr/>
      </p:nvGrpSpPr>
      <p:grpSpPr>
        <a:xfrm>
          <a:off x="0" y="0"/>
          <a:ext cx="0" cy="0"/>
          <a:chOff x="0" y="0"/>
          <a:chExt cx="0" cy="0"/>
        </a:xfrm>
      </p:grpSpPr>
      <p:sp>
        <p:nvSpPr>
          <p:cNvPr id="918" name="Google Shape;918;p83"/>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919" name="Google Shape;919;p83"/>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73888" lvl="0" marL="320040" rtl="0" algn="l">
              <a:spcBef>
                <a:spcPts val="0"/>
              </a:spcBef>
              <a:spcAft>
                <a:spcPts val="0"/>
              </a:spcAft>
              <a:buSzPts val="5888"/>
              <a:buChar char="*"/>
            </a:pPr>
            <a:r>
              <a:rPr lang="zh-TW">
                <a:latin typeface="Microsoft JhengHei"/>
                <a:ea typeface="Microsoft JhengHei"/>
                <a:cs typeface="Microsoft JhengHei"/>
                <a:sym typeface="Microsoft JhengHei"/>
              </a:rPr>
              <a:t>區塊鏈在國內金融市場現況</a:t>
            </a:r>
            <a:endParaRPr/>
          </a:p>
        </p:txBody>
      </p:sp>
      <p:grpSp>
        <p:nvGrpSpPr>
          <p:cNvPr id="920" name="Google Shape;920;p83"/>
          <p:cNvGrpSpPr/>
          <p:nvPr/>
        </p:nvGrpSpPr>
        <p:grpSpPr>
          <a:xfrm>
            <a:off x="2016348" y="1127174"/>
            <a:ext cx="5218661" cy="5251722"/>
            <a:chOff x="1188764" y="2430"/>
            <a:chExt cx="5218661" cy="5251722"/>
          </a:xfrm>
        </p:grpSpPr>
        <p:sp>
          <p:nvSpPr>
            <p:cNvPr id="921" name="Google Shape;921;p83"/>
            <p:cNvSpPr/>
            <p:nvPr/>
          </p:nvSpPr>
          <p:spPr>
            <a:xfrm>
              <a:off x="1188764" y="2430"/>
              <a:ext cx="5183310" cy="47121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83"/>
            <p:cNvSpPr txBox="1"/>
            <p:nvPr/>
          </p:nvSpPr>
          <p:spPr>
            <a:xfrm>
              <a:off x="1188764" y="2430"/>
              <a:ext cx="5183310" cy="471210"/>
            </a:xfrm>
            <a:prstGeom prst="rect">
              <a:avLst/>
            </a:prstGeom>
            <a:noFill/>
            <a:ln>
              <a:noFill/>
            </a:ln>
          </p:spPr>
          <p:txBody>
            <a:bodyPr anchorCtr="0" anchor="b" bIns="76200" lIns="76200" spcFirstLastPara="1" rIns="76200" wrap="square" tIns="76200">
              <a:noAutofit/>
            </a:bodyPr>
            <a:lstStyle/>
            <a:p>
              <a:pPr indent="0" lvl="0" marL="0" marR="0" rtl="0" algn="l">
                <a:lnSpc>
                  <a:spcPct val="90000"/>
                </a:lnSpc>
                <a:spcBef>
                  <a:spcPts val="0"/>
                </a:spcBef>
                <a:spcAft>
                  <a:spcPts val="0"/>
                </a:spcAft>
                <a:buNone/>
              </a:pPr>
              <a:r>
                <a:rPr lang="zh-TW" sz="2000">
                  <a:solidFill>
                    <a:schemeClr val="dk1"/>
                  </a:solidFill>
                  <a:latin typeface="Arial"/>
                  <a:ea typeface="Arial"/>
                  <a:cs typeface="Arial"/>
                  <a:sym typeface="Arial"/>
                </a:rPr>
                <a:t>2016 Oct. (金管會)推分散式帳本研發</a:t>
              </a:r>
              <a:endParaRPr sz="2000">
                <a:solidFill>
                  <a:schemeClr val="dk1"/>
                </a:solidFill>
                <a:latin typeface="Arial"/>
                <a:ea typeface="Arial"/>
                <a:cs typeface="Arial"/>
                <a:sym typeface="Arial"/>
              </a:endParaRPr>
            </a:p>
          </p:txBody>
        </p:sp>
        <p:sp>
          <p:nvSpPr>
            <p:cNvPr id="923" name="Google Shape;923;p83"/>
            <p:cNvSpPr/>
            <p:nvPr/>
          </p:nvSpPr>
          <p:spPr>
            <a:xfrm>
              <a:off x="1188764" y="473640"/>
              <a:ext cx="691108" cy="115184"/>
            </a:xfrm>
            <a:prstGeom prst="parallelogram">
              <a:avLst>
                <a:gd fmla="val 140840" name="adj"/>
              </a:avLst>
            </a:prstGeom>
            <a:solidFill>
              <a:srgbClr val="5BCDAF"/>
            </a:solidFill>
            <a:ln cap="flat" cmpd="sng" w="15875">
              <a:solidFill>
                <a:srgbClr val="5BCD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83"/>
            <p:cNvSpPr/>
            <p:nvPr/>
          </p:nvSpPr>
          <p:spPr>
            <a:xfrm>
              <a:off x="1920187" y="473640"/>
              <a:ext cx="691108" cy="115184"/>
            </a:xfrm>
            <a:prstGeom prst="parallelogram">
              <a:avLst>
                <a:gd fmla="val 140840" name="adj"/>
              </a:avLst>
            </a:prstGeom>
            <a:solidFill>
              <a:srgbClr val="5ACDA9"/>
            </a:solidFill>
            <a:ln cap="flat" cmpd="sng" w="15875">
              <a:solidFill>
                <a:srgbClr val="5ACDA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83"/>
            <p:cNvSpPr/>
            <p:nvPr/>
          </p:nvSpPr>
          <p:spPr>
            <a:xfrm>
              <a:off x="2651610" y="473640"/>
              <a:ext cx="691108" cy="115184"/>
            </a:xfrm>
            <a:prstGeom prst="parallelogram">
              <a:avLst>
                <a:gd fmla="val 140840" name="adj"/>
              </a:avLst>
            </a:prstGeom>
            <a:solidFill>
              <a:srgbClr val="59CEA4"/>
            </a:solidFill>
            <a:ln cap="flat" cmpd="sng" w="15875">
              <a:solidFill>
                <a:srgbClr val="59CEA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83"/>
            <p:cNvSpPr/>
            <p:nvPr/>
          </p:nvSpPr>
          <p:spPr>
            <a:xfrm>
              <a:off x="3383032" y="473640"/>
              <a:ext cx="691108" cy="115184"/>
            </a:xfrm>
            <a:prstGeom prst="parallelogram">
              <a:avLst>
                <a:gd fmla="val 140840" name="adj"/>
              </a:avLst>
            </a:prstGeom>
            <a:solidFill>
              <a:srgbClr val="58CF9F"/>
            </a:solidFill>
            <a:ln cap="flat" cmpd="sng" w="15875">
              <a:solidFill>
                <a:srgbClr val="58CF9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83"/>
            <p:cNvSpPr/>
            <p:nvPr/>
          </p:nvSpPr>
          <p:spPr>
            <a:xfrm>
              <a:off x="4114455" y="473640"/>
              <a:ext cx="691108" cy="115184"/>
            </a:xfrm>
            <a:prstGeom prst="parallelogram">
              <a:avLst>
                <a:gd fmla="val 140840" name="adj"/>
              </a:avLst>
            </a:prstGeom>
            <a:solidFill>
              <a:srgbClr val="57D09B"/>
            </a:solidFill>
            <a:ln cap="flat" cmpd="sng" w="15875">
              <a:solidFill>
                <a:srgbClr val="57D09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83"/>
            <p:cNvSpPr/>
            <p:nvPr/>
          </p:nvSpPr>
          <p:spPr>
            <a:xfrm>
              <a:off x="4845878" y="473640"/>
              <a:ext cx="691108" cy="115184"/>
            </a:xfrm>
            <a:prstGeom prst="parallelogram">
              <a:avLst>
                <a:gd fmla="val 140840" name="adj"/>
              </a:avLst>
            </a:prstGeom>
            <a:solidFill>
              <a:srgbClr val="56D196"/>
            </a:solidFill>
            <a:ln cap="flat" cmpd="sng" w="15875">
              <a:solidFill>
                <a:srgbClr val="56D1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83"/>
            <p:cNvSpPr/>
            <p:nvPr/>
          </p:nvSpPr>
          <p:spPr>
            <a:xfrm>
              <a:off x="5577300" y="473640"/>
              <a:ext cx="691108" cy="115184"/>
            </a:xfrm>
            <a:prstGeom prst="parallelogram">
              <a:avLst>
                <a:gd fmla="val 140840" name="adj"/>
              </a:avLst>
            </a:prstGeom>
            <a:solidFill>
              <a:srgbClr val="55D290"/>
            </a:solidFill>
            <a:ln cap="flat" cmpd="sng" w="15875">
              <a:solidFill>
                <a:srgbClr val="55D29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83"/>
            <p:cNvSpPr/>
            <p:nvPr/>
          </p:nvSpPr>
          <p:spPr>
            <a:xfrm>
              <a:off x="1188764" y="668905"/>
              <a:ext cx="5183310" cy="47121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83"/>
            <p:cNvSpPr txBox="1"/>
            <p:nvPr/>
          </p:nvSpPr>
          <p:spPr>
            <a:xfrm>
              <a:off x="1188764" y="668905"/>
              <a:ext cx="5183310" cy="471210"/>
            </a:xfrm>
            <a:prstGeom prst="rect">
              <a:avLst/>
            </a:prstGeom>
            <a:noFill/>
            <a:ln>
              <a:noFill/>
            </a:ln>
          </p:spPr>
          <p:txBody>
            <a:bodyPr anchorCtr="0" anchor="b" bIns="76200" lIns="76200" spcFirstLastPara="1" rIns="76200" wrap="square" tIns="76200">
              <a:noAutofit/>
            </a:bodyPr>
            <a:lstStyle/>
            <a:p>
              <a:pPr indent="0" lvl="0" marL="0" marR="0" rtl="0" algn="l">
                <a:lnSpc>
                  <a:spcPct val="90000"/>
                </a:lnSpc>
                <a:spcBef>
                  <a:spcPts val="0"/>
                </a:spcBef>
                <a:spcAft>
                  <a:spcPts val="0"/>
                </a:spcAft>
                <a:buNone/>
              </a:pPr>
              <a:r>
                <a:rPr lang="zh-TW" sz="2000">
                  <a:solidFill>
                    <a:schemeClr val="dk1"/>
                  </a:solidFill>
                  <a:latin typeface="Arial"/>
                  <a:ea typeface="Arial"/>
                  <a:cs typeface="Arial"/>
                  <a:sym typeface="Arial"/>
                </a:rPr>
                <a:t>(富邦)成立AMIS公司</a:t>
              </a:r>
              <a:endParaRPr sz="2000">
                <a:solidFill>
                  <a:schemeClr val="dk1"/>
                </a:solidFill>
                <a:latin typeface="Arial"/>
                <a:ea typeface="Arial"/>
                <a:cs typeface="Arial"/>
                <a:sym typeface="Arial"/>
              </a:endParaRPr>
            </a:p>
          </p:txBody>
        </p:sp>
        <p:sp>
          <p:nvSpPr>
            <p:cNvPr id="932" name="Google Shape;932;p83"/>
            <p:cNvSpPr/>
            <p:nvPr/>
          </p:nvSpPr>
          <p:spPr>
            <a:xfrm>
              <a:off x="1188764" y="1140116"/>
              <a:ext cx="691108" cy="115184"/>
            </a:xfrm>
            <a:prstGeom prst="parallelogram">
              <a:avLst>
                <a:gd fmla="val 140840" name="adj"/>
              </a:avLst>
            </a:prstGeom>
            <a:solidFill>
              <a:srgbClr val="53D38B"/>
            </a:solidFill>
            <a:ln cap="flat" cmpd="sng" w="15875">
              <a:solidFill>
                <a:srgbClr val="53D3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83"/>
            <p:cNvSpPr/>
            <p:nvPr/>
          </p:nvSpPr>
          <p:spPr>
            <a:xfrm>
              <a:off x="1920187" y="1140116"/>
              <a:ext cx="691108" cy="115184"/>
            </a:xfrm>
            <a:prstGeom prst="parallelogram">
              <a:avLst>
                <a:gd fmla="val 140840" name="adj"/>
              </a:avLst>
            </a:prstGeom>
            <a:solidFill>
              <a:srgbClr val="52D486"/>
            </a:solidFill>
            <a:ln cap="flat" cmpd="sng" w="15875">
              <a:solidFill>
                <a:srgbClr val="52D48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83"/>
            <p:cNvSpPr/>
            <p:nvPr/>
          </p:nvSpPr>
          <p:spPr>
            <a:xfrm>
              <a:off x="2651610" y="1140116"/>
              <a:ext cx="691108" cy="115184"/>
            </a:xfrm>
            <a:prstGeom prst="parallelogram">
              <a:avLst>
                <a:gd fmla="val 140840" name="adj"/>
              </a:avLst>
            </a:prstGeom>
            <a:solidFill>
              <a:srgbClr val="51D57F"/>
            </a:solidFill>
            <a:ln cap="flat" cmpd="sng" w="15875">
              <a:solidFill>
                <a:srgbClr val="51D5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83"/>
            <p:cNvSpPr/>
            <p:nvPr/>
          </p:nvSpPr>
          <p:spPr>
            <a:xfrm>
              <a:off x="3383032" y="1140116"/>
              <a:ext cx="691108" cy="115184"/>
            </a:xfrm>
            <a:prstGeom prst="parallelogram">
              <a:avLst>
                <a:gd fmla="val 140840" name="adj"/>
              </a:avLst>
            </a:prstGeom>
            <a:solidFill>
              <a:srgbClr val="51D579"/>
            </a:solidFill>
            <a:ln cap="flat" cmpd="sng" w="15875">
              <a:solidFill>
                <a:srgbClr val="51D5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83"/>
            <p:cNvSpPr/>
            <p:nvPr/>
          </p:nvSpPr>
          <p:spPr>
            <a:xfrm>
              <a:off x="4114455" y="1140116"/>
              <a:ext cx="691108" cy="115184"/>
            </a:xfrm>
            <a:prstGeom prst="parallelogram">
              <a:avLst>
                <a:gd fmla="val 140840" name="adj"/>
              </a:avLst>
            </a:prstGeom>
            <a:solidFill>
              <a:srgbClr val="50D674"/>
            </a:solidFill>
            <a:ln cap="flat" cmpd="sng" w="15875">
              <a:solidFill>
                <a:srgbClr val="50D67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83"/>
            <p:cNvSpPr/>
            <p:nvPr/>
          </p:nvSpPr>
          <p:spPr>
            <a:xfrm>
              <a:off x="4845878" y="1140116"/>
              <a:ext cx="691108" cy="115184"/>
            </a:xfrm>
            <a:prstGeom prst="parallelogram">
              <a:avLst>
                <a:gd fmla="val 140840" name="adj"/>
              </a:avLst>
            </a:prstGeom>
            <a:solidFill>
              <a:srgbClr val="4FD76E"/>
            </a:solidFill>
            <a:ln cap="flat" cmpd="sng" w="15875">
              <a:solidFill>
                <a:srgbClr val="4FD7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83"/>
            <p:cNvSpPr/>
            <p:nvPr/>
          </p:nvSpPr>
          <p:spPr>
            <a:xfrm>
              <a:off x="5577300" y="1140116"/>
              <a:ext cx="691108" cy="115184"/>
            </a:xfrm>
            <a:prstGeom prst="parallelogram">
              <a:avLst>
                <a:gd fmla="val 140840" name="adj"/>
              </a:avLst>
            </a:prstGeom>
            <a:solidFill>
              <a:srgbClr val="4DD867"/>
            </a:solidFill>
            <a:ln cap="flat" cmpd="sng" w="15875">
              <a:solidFill>
                <a:srgbClr val="4DD86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83"/>
            <p:cNvSpPr/>
            <p:nvPr/>
          </p:nvSpPr>
          <p:spPr>
            <a:xfrm>
              <a:off x="1188764" y="1335381"/>
              <a:ext cx="5183310" cy="47121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83"/>
            <p:cNvSpPr txBox="1"/>
            <p:nvPr/>
          </p:nvSpPr>
          <p:spPr>
            <a:xfrm>
              <a:off x="1188764" y="1335381"/>
              <a:ext cx="5183310" cy="471210"/>
            </a:xfrm>
            <a:prstGeom prst="rect">
              <a:avLst/>
            </a:prstGeom>
            <a:noFill/>
            <a:ln>
              <a:noFill/>
            </a:ln>
          </p:spPr>
          <p:txBody>
            <a:bodyPr anchorCtr="0" anchor="b" bIns="76200" lIns="76200" spcFirstLastPara="1" rIns="76200" wrap="square" tIns="76200">
              <a:noAutofit/>
            </a:bodyPr>
            <a:lstStyle/>
            <a:p>
              <a:pPr indent="0" lvl="0" marL="0" marR="0" rtl="0" algn="l">
                <a:lnSpc>
                  <a:spcPct val="90000"/>
                </a:lnSpc>
                <a:spcBef>
                  <a:spcPts val="0"/>
                </a:spcBef>
                <a:spcAft>
                  <a:spcPts val="0"/>
                </a:spcAft>
                <a:buNone/>
              </a:pPr>
              <a:r>
                <a:rPr lang="zh-TW" sz="2000">
                  <a:solidFill>
                    <a:schemeClr val="dk1"/>
                  </a:solidFill>
                  <a:latin typeface="Arial"/>
                  <a:ea typeface="Arial"/>
                  <a:cs typeface="Arial"/>
                  <a:sym typeface="Arial"/>
                </a:rPr>
                <a:t>中國信託宣布加入R3</a:t>
              </a:r>
              <a:endParaRPr sz="2000">
                <a:solidFill>
                  <a:schemeClr val="dk1"/>
                </a:solidFill>
                <a:latin typeface="Arial"/>
                <a:ea typeface="Arial"/>
                <a:cs typeface="Arial"/>
                <a:sym typeface="Arial"/>
              </a:endParaRPr>
            </a:p>
          </p:txBody>
        </p:sp>
        <p:sp>
          <p:nvSpPr>
            <p:cNvPr id="941" name="Google Shape;941;p83"/>
            <p:cNvSpPr/>
            <p:nvPr/>
          </p:nvSpPr>
          <p:spPr>
            <a:xfrm>
              <a:off x="1188764" y="1806591"/>
              <a:ext cx="691108" cy="115184"/>
            </a:xfrm>
            <a:prstGeom prst="parallelogram">
              <a:avLst>
                <a:gd fmla="val 140840" name="adj"/>
              </a:avLst>
            </a:prstGeom>
            <a:solidFill>
              <a:srgbClr val="4CD95F"/>
            </a:solidFill>
            <a:ln cap="flat" cmpd="sng" w="15875">
              <a:solidFill>
                <a:srgbClr val="4CD9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83"/>
            <p:cNvSpPr/>
            <p:nvPr/>
          </p:nvSpPr>
          <p:spPr>
            <a:xfrm>
              <a:off x="1920187" y="1806591"/>
              <a:ext cx="691108" cy="115184"/>
            </a:xfrm>
            <a:prstGeom prst="parallelogram">
              <a:avLst>
                <a:gd fmla="val 140840" name="adj"/>
              </a:avLst>
            </a:prstGeom>
            <a:solidFill>
              <a:srgbClr val="4BDA5A"/>
            </a:solidFill>
            <a:ln cap="flat" cmpd="sng" w="15875">
              <a:solidFill>
                <a:srgbClr val="4BDA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83"/>
            <p:cNvSpPr/>
            <p:nvPr/>
          </p:nvSpPr>
          <p:spPr>
            <a:xfrm>
              <a:off x="2651610" y="1806591"/>
              <a:ext cx="691108" cy="115184"/>
            </a:xfrm>
            <a:prstGeom prst="parallelogram">
              <a:avLst>
                <a:gd fmla="val 140840" name="adj"/>
              </a:avLst>
            </a:prstGeom>
            <a:solidFill>
              <a:srgbClr val="4ADB53"/>
            </a:solidFill>
            <a:ln cap="flat" cmpd="sng" w="15875">
              <a:solidFill>
                <a:srgbClr val="4ADB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83"/>
            <p:cNvSpPr/>
            <p:nvPr/>
          </p:nvSpPr>
          <p:spPr>
            <a:xfrm>
              <a:off x="3383032" y="1806591"/>
              <a:ext cx="691108" cy="115184"/>
            </a:xfrm>
            <a:prstGeom prst="parallelogram">
              <a:avLst>
                <a:gd fmla="val 140840" name="adj"/>
              </a:avLst>
            </a:prstGeom>
            <a:solidFill>
              <a:srgbClr val="49DC4C"/>
            </a:solidFill>
            <a:ln cap="flat" cmpd="sng" w="15875">
              <a:solidFill>
                <a:srgbClr val="49DC4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83"/>
            <p:cNvSpPr/>
            <p:nvPr/>
          </p:nvSpPr>
          <p:spPr>
            <a:xfrm>
              <a:off x="4114455" y="1806591"/>
              <a:ext cx="691108" cy="115184"/>
            </a:xfrm>
            <a:prstGeom prst="parallelogram">
              <a:avLst>
                <a:gd fmla="val 140840" name="adj"/>
              </a:avLst>
            </a:prstGeom>
            <a:solidFill>
              <a:srgbClr val="4CDD47"/>
            </a:solidFill>
            <a:ln cap="flat" cmpd="sng" w="15875">
              <a:solidFill>
                <a:srgbClr val="4CDD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83"/>
            <p:cNvSpPr/>
            <p:nvPr/>
          </p:nvSpPr>
          <p:spPr>
            <a:xfrm>
              <a:off x="4845878" y="1806591"/>
              <a:ext cx="691108" cy="115184"/>
            </a:xfrm>
            <a:prstGeom prst="parallelogram">
              <a:avLst>
                <a:gd fmla="val 140840" name="adj"/>
              </a:avLst>
            </a:prstGeom>
            <a:solidFill>
              <a:srgbClr val="51DE46"/>
            </a:solidFill>
            <a:ln cap="flat" cmpd="sng" w="15875">
              <a:solidFill>
                <a:srgbClr val="51DE4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83"/>
            <p:cNvSpPr/>
            <p:nvPr/>
          </p:nvSpPr>
          <p:spPr>
            <a:xfrm>
              <a:off x="5577300" y="1806591"/>
              <a:ext cx="691108" cy="115184"/>
            </a:xfrm>
            <a:prstGeom prst="parallelogram">
              <a:avLst>
                <a:gd fmla="val 140840" name="adj"/>
              </a:avLst>
            </a:prstGeom>
            <a:solidFill>
              <a:srgbClr val="57DE46"/>
            </a:solidFill>
            <a:ln cap="flat" cmpd="sng" w="15875">
              <a:solidFill>
                <a:srgbClr val="57DE4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83"/>
            <p:cNvSpPr/>
            <p:nvPr/>
          </p:nvSpPr>
          <p:spPr>
            <a:xfrm>
              <a:off x="1224115" y="2016224"/>
              <a:ext cx="5183310" cy="47121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83"/>
            <p:cNvSpPr txBox="1"/>
            <p:nvPr/>
          </p:nvSpPr>
          <p:spPr>
            <a:xfrm>
              <a:off x="1224115" y="2016224"/>
              <a:ext cx="5183310" cy="471210"/>
            </a:xfrm>
            <a:prstGeom prst="rect">
              <a:avLst/>
            </a:prstGeom>
            <a:noFill/>
            <a:ln>
              <a:noFill/>
            </a:ln>
          </p:spPr>
          <p:txBody>
            <a:bodyPr anchorCtr="0" anchor="b" bIns="76200" lIns="76200" spcFirstLastPara="1" rIns="76200" wrap="square" tIns="76200">
              <a:noAutofit/>
            </a:bodyPr>
            <a:lstStyle/>
            <a:p>
              <a:pPr indent="0" lvl="0" marL="0" marR="0" rtl="0" algn="l">
                <a:lnSpc>
                  <a:spcPct val="90000"/>
                </a:lnSpc>
                <a:spcBef>
                  <a:spcPts val="0"/>
                </a:spcBef>
                <a:spcAft>
                  <a:spcPts val="0"/>
                </a:spcAft>
                <a:buNone/>
              </a:pPr>
              <a:r>
                <a:rPr lang="zh-TW" sz="2000">
                  <a:solidFill>
                    <a:schemeClr val="dk1"/>
                  </a:solidFill>
                  <a:latin typeface="Arial"/>
                  <a:ea typeface="Arial"/>
                  <a:cs typeface="Arial"/>
                  <a:sym typeface="Arial"/>
                </a:rPr>
                <a:t>(國泰人壽)電子病歷</a:t>
              </a:r>
              <a:endParaRPr sz="2000">
                <a:solidFill>
                  <a:schemeClr val="dk1"/>
                </a:solidFill>
                <a:latin typeface="Arial"/>
                <a:ea typeface="Arial"/>
                <a:cs typeface="Arial"/>
                <a:sym typeface="Arial"/>
              </a:endParaRPr>
            </a:p>
          </p:txBody>
        </p:sp>
        <p:sp>
          <p:nvSpPr>
            <p:cNvPr id="950" name="Google Shape;950;p83"/>
            <p:cNvSpPr/>
            <p:nvPr/>
          </p:nvSpPr>
          <p:spPr>
            <a:xfrm>
              <a:off x="1188764" y="2473066"/>
              <a:ext cx="691108" cy="115184"/>
            </a:xfrm>
            <a:prstGeom prst="parallelogram">
              <a:avLst>
                <a:gd fmla="val 140840" name="adj"/>
              </a:avLst>
            </a:prstGeom>
            <a:solidFill>
              <a:srgbClr val="5DDF45"/>
            </a:solidFill>
            <a:ln cap="flat" cmpd="sng" w="15875">
              <a:solidFill>
                <a:srgbClr val="5DDF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83"/>
            <p:cNvSpPr/>
            <p:nvPr/>
          </p:nvSpPr>
          <p:spPr>
            <a:xfrm>
              <a:off x="1920187" y="2473066"/>
              <a:ext cx="691108" cy="115184"/>
            </a:xfrm>
            <a:prstGeom prst="parallelogram">
              <a:avLst>
                <a:gd fmla="val 140840" name="adj"/>
              </a:avLst>
            </a:prstGeom>
            <a:solidFill>
              <a:srgbClr val="61E044"/>
            </a:solidFill>
            <a:ln cap="flat" cmpd="sng" w="15875">
              <a:solidFill>
                <a:srgbClr val="61E0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83"/>
            <p:cNvSpPr/>
            <p:nvPr/>
          </p:nvSpPr>
          <p:spPr>
            <a:xfrm>
              <a:off x="2651610" y="2473066"/>
              <a:ext cx="691108" cy="115184"/>
            </a:xfrm>
            <a:prstGeom prst="parallelogram">
              <a:avLst>
                <a:gd fmla="val 140840" name="adj"/>
              </a:avLst>
            </a:prstGeom>
            <a:solidFill>
              <a:srgbClr val="68E143"/>
            </a:solidFill>
            <a:ln cap="flat" cmpd="sng" w="15875">
              <a:solidFill>
                <a:srgbClr val="68E1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83"/>
            <p:cNvSpPr/>
            <p:nvPr/>
          </p:nvSpPr>
          <p:spPr>
            <a:xfrm>
              <a:off x="3383032" y="2473066"/>
              <a:ext cx="691108" cy="115184"/>
            </a:xfrm>
            <a:prstGeom prst="parallelogram">
              <a:avLst>
                <a:gd fmla="val 140840" name="adj"/>
              </a:avLst>
            </a:prstGeom>
            <a:solidFill>
              <a:srgbClr val="6EE241"/>
            </a:solidFill>
            <a:ln cap="flat" cmpd="sng" w="15875">
              <a:solidFill>
                <a:srgbClr val="6EE24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83"/>
            <p:cNvSpPr/>
            <p:nvPr/>
          </p:nvSpPr>
          <p:spPr>
            <a:xfrm>
              <a:off x="4114455" y="2473066"/>
              <a:ext cx="691108" cy="115184"/>
            </a:xfrm>
            <a:prstGeom prst="parallelogram">
              <a:avLst>
                <a:gd fmla="val 140840" name="adj"/>
              </a:avLst>
            </a:prstGeom>
            <a:solidFill>
              <a:srgbClr val="75E340"/>
            </a:solidFill>
            <a:ln cap="flat" cmpd="sng" w="15875">
              <a:solidFill>
                <a:srgbClr val="75E3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83"/>
            <p:cNvSpPr/>
            <p:nvPr/>
          </p:nvSpPr>
          <p:spPr>
            <a:xfrm>
              <a:off x="4845878" y="2473066"/>
              <a:ext cx="691108" cy="115184"/>
            </a:xfrm>
            <a:prstGeom prst="parallelogram">
              <a:avLst>
                <a:gd fmla="val 140840" name="adj"/>
              </a:avLst>
            </a:prstGeom>
            <a:solidFill>
              <a:srgbClr val="7AE43F"/>
            </a:solidFill>
            <a:ln cap="flat" cmpd="sng" w="15875">
              <a:solidFill>
                <a:srgbClr val="7AE4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83"/>
            <p:cNvSpPr/>
            <p:nvPr/>
          </p:nvSpPr>
          <p:spPr>
            <a:xfrm>
              <a:off x="5577300" y="2473066"/>
              <a:ext cx="691108" cy="115184"/>
            </a:xfrm>
            <a:prstGeom prst="parallelogram">
              <a:avLst>
                <a:gd fmla="val 140840" name="adj"/>
              </a:avLst>
            </a:prstGeom>
            <a:solidFill>
              <a:srgbClr val="81E53E"/>
            </a:solidFill>
            <a:ln cap="flat" cmpd="sng" w="15875">
              <a:solidFill>
                <a:srgbClr val="81E53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83"/>
            <p:cNvSpPr/>
            <p:nvPr/>
          </p:nvSpPr>
          <p:spPr>
            <a:xfrm>
              <a:off x="1188764" y="2668332"/>
              <a:ext cx="5183310" cy="47121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83"/>
            <p:cNvSpPr txBox="1"/>
            <p:nvPr/>
          </p:nvSpPr>
          <p:spPr>
            <a:xfrm>
              <a:off x="1188764" y="2668332"/>
              <a:ext cx="5183310" cy="471210"/>
            </a:xfrm>
            <a:prstGeom prst="rect">
              <a:avLst/>
            </a:prstGeom>
            <a:noFill/>
            <a:ln>
              <a:noFill/>
            </a:ln>
          </p:spPr>
          <p:txBody>
            <a:bodyPr anchorCtr="0" anchor="b" bIns="76200" lIns="76200" spcFirstLastPara="1" rIns="76200" wrap="square" tIns="76200">
              <a:noAutofit/>
            </a:bodyPr>
            <a:lstStyle/>
            <a:p>
              <a:pPr indent="0" lvl="0" marL="0" marR="0" rtl="0" algn="l">
                <a:lnSpc>
                  <a:spcPct val="90000"/>
                </a:lnSpc>
                <a:spcBef>
                  <a:spcPts val="0"/>
                </a:spcBef>
                <a:spcAft>
                  <a:spcPts val="0"/>
                </a:spcAft>
                <a:buNone/>
              </a:pPr>
              <a:r>
                <a:rPr lang="zh-TW" sz="2000">
                  <a:solidFill>
                    <a:schemeClr val="dk1"/>
                  </a:solidFill>
                  <a:latin typeface="Arial"/>
                  <a:ea typeface="Arial"/>
                  <a:cs typeface="Arial"/>
                  <a:sym typeface="Arial"/>
                </a:rPr>
                <a:t>(玉山&amp;台大)行動支付</a:t>
              </a:r>
              <a:endParaRPr sz="2000">
                <a:solidFill>
                  <a:schemeClr val="dk1"/>
                </a:solidFill>
                <a:latin typeface="Arial"/>
                <a:ea typeface="Arial"/>
                <a:cs typeface="Arial"/>
                <a:sym typeface="Arial"/>
              </a:endParaRPr>
            </a:p>
          </p:txBody>
        </p:sp>
        <p:sp>
          <p:nvSpPr>
            <p:cNvPr id="959" name="Google Shape;959;p83"/>
            <p:cNvSpPr/>
            <p:nvPr/>
          </p:nvSpPr>
          <p:spPr>
            <a:xfrm>
              <a:off x="1188764" y="3139542"/>
              <a:ext cx="691108" cy="115184"/>
            </a:xfrm>
            <a:prstGeom prst="parallelogram">
              <a:avLst>
                <a:gd fmla="val 140840" name="adj"/>
              </a:avLst>
            </a:prstGeom>
            <a:solidFill>
              <a:srgbClr val="88E63D"/>
            </a:solidFill>
            <a:ln cap="flat" cmpd="sng" w="15875">
              <a:solidFill>
                <a:srgbClr val="88E63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83"/>
            <p:cNvSpPr/>
            <p:nvPr/>
          </p:nvSpPr>
          <p:spPr>
            <a:xfrm>
              <a:off x="1920187" y="3139542"/>
              <a:ext cx="691108" cy="115184"/>
            </a:xfrm>
            <a:prstGeom prst="parallelogram">
              <a:avLst>
                <a:gd fmla="val 140840" name="adj"/>
              </a:avLst>
            </a:prstGeom>
            <a:solidFill>
              <a:srgbClr val="8FE63C"/>
            </a:solidFill>
            <a:ln cap="flat" cmpd="sng" w="15875">
              <a:solidFill>
                <a:srgbClr val="8FE63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83"/>
            <p:cNvSpPr/>
            <p:nvPr/>
          </p:nvSpPr>
          <p:spPr>
            <a:xfrm>
              <a:off x="2651610" y="3139542"/>
              <a:ext cx="691108" cy="115184"/>
            </a:xfrm>
            <a:prstGeom prst="parallelogram">
              <a:avLst>
                <a:gd fmla="val 140840" name="adj"/>
              </a:avLst>
            </a:prstGeom>
            <a:solidFill>
              <a:srgbClr val="96E73B"/>
            </a:solidFill>
            <a:ln cap="flat" cmpd="sng" w="15875">
              <a:solidFill>
                <a:srgbClr val="96E73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83"/>
            <p:cNvSpPr/>
            <p:nvPr/>
          </p:nvSpPr>
          <p:spPr>
            <a:xfrm>
              <a:off x="3383032" y="3139542"/>
              <a:ext cx="691108" cy="115184"/>
            </a:xfrm>
            <a:prstGeom prst="parallelogram">
              <a:avLst>
                <a:gd fmla="val 140840" name="adj"/>
              </a:avLst>
            </a:prstGeom>
            <a:solidFill>
              <a:srgbClr val="9DE83A"/>
            </a:solidFill>
            <a:ln cap="flat" cmpd="sng" w="15875">
              <a:solidFill>
                <a:srgbClr val="9DE8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83"/>
            <p:cNvSpPr/>
            <p:nvPr/>
          </p:nvSpPr>
          <p:spPr>
            <a:xfrm>
              <a:off x="4114455" y="3139542"/>
              <a:ext cx="691108" cy="115184"/>
            </a:xfrm>
            <a:prstGeom prst="parallelogram">
              <a:avLst>
                <a:gd fmla="val 140840" name="adj"/>
              </a:avLst>
            </a:prstGeom>
            <a:solidFill>
              <a:srgbClr val="A5E939"/>
            </a:solidFill>
            <a:ln cap="flat" cmpd="sng" w="15875">
              <a:solidFill>
                <a:srgbClr val="A5E9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83"/>
            <p:cNvSpPr/>
            <p:nvPr/>
          </p:nvSpPr>
          <p:spPr>
            <a:xfrm>
              <a:off x="4845878" y="3139542"/>
              <a:ext cx="691108" cy="115184"/>
            </a:xfrm>
            <a:prstGeom prst="parallelogram">
              <a:avLst>
                <a:gd fmla="val 140840" name="adj"/>
              </a:avLst>
            </a:prstGeom>
            <a:solidFill>
              <a:srgbClr val="ABEA38"/>
            </a:solidFill>
            <a:ln cap="flat" cmpd="sng" w="15875">
              <a:solidFill>
                <a:srgbClr val="ABEA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83"/>
            <p:cNvSpPr/>
            <p:nvPr/>
          </p:nvSpPr>
          <p:spPr>
            <a:xfrm>
              <a:off x="5577300" y="3139542"/>
              <a:ext cx="691108" cy="115184"/>
            </a:xfrm>
            <a:prstGeom prst="parallelogram">
              <a:avLst>
                <a:gd fmla="val 140840" name="adj"/>
              </a:avLst>
            </a:prstGeom>
            <a:solidFill>
              <a:srgbClr val="B3EB36"/>
            </a:solidFill>
            <a:ln cap="flat" cmpd="sng" w="15875">
              <a:solidFill>
                <a:srgbClr val="B3EB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83"/>
            <p:cNvSpPr/>
            <p:nvPr/>
          </p:nvSpPr>
          <p:spPr>
            <a:xfrm>
              <a:off x="1188764" y="3334807"/>
              <a:ext cx="5183310" cy="47121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83"/>
            <p:cNvSpPr txBox="1"/>
            <p:nvPr/>
          </p:nvSpPr>
          <p:spPr>
            <a:xfrm>
              <a:off x="1188764" y="3334807"/>
              <a:ext cx="5183310" cy="471210"/>
            </a:xfrm>
            <a:prstGeom prst="rect">
              <a:avLst/>
            </a:prstGeom>
            <a:noFill/>
            <a:ln>
              <a:noFill/>
            </a:ln>
          </p:spPr>
          <p:txBody>
            <a:bodyPr anchorCtr="0" anchor="b" bIns="76200" lIns="76200" spcFirstLastPara="1" rIns="76200" wrap="square" tIns="76200">
              <a:noAutofit/>
            </a:bodyPr>
            <a:lstStyle/>
            <a:p>
              <a:pPr indent="0" lvl="0" marL="0" marR="0" rtl="0" algn="l">
                <a:lnSpc>
                  <a:spcPct val="90000"/>
                </a:lnSpc>
                <a:spcBef>
                  <a:spcPts val="0"/>
                </a:spcBef>
                <a:spcAft>
                  <a:spcPts val="0"/>
                </a:spcAft>
                <a:buNone/>
              </a:pPr>
              <a:r>
                <a:rPr lang="zh-TW" sz="2000">
                  <a:solidFill>
                    <a:schemeClr val="dk1"/>
                  </a:solidFill>
                  <a:latin typeface="Arial"/>
                  <a:ea typeface="Arial"/>
                  <a:cs typeface="Arial"/>
                  <a:sym typeface="Arial"/>
                </a:rPr>
                <a:t>(財金)「金融區塊鏈技術研究與應用委員會」</a:t>
              </a:r>
              <a:endParaRPr sz="2000">
                <a:solidFill>
                  <a:schemeClr val="dk1"/>
                </a:solidFill>
                <a:latin typeface="Arial"/>
                <a:ea typeface="Arial"/>
                <a:cs typeface="Arial"/>
                <a:sym typeface="Arial"/>
              </a:endParaRPr>
            </a:p>
          </p:txBody>
        </p:sp>
        <p:sp>
          <p:nvSpPr>
            <p:cNvPr id="968" name="Google Shape;968;p83"/>
            <p:cNvSpPr/>
            <p:nvPr/>
          </p:nvSpPr>
          <p:spPr>
            <a:xfrm>
              <a:off x="1188764" y="3806017"/>
              <a:ext cx="691108" cy="115184"/>
            </a:xfrm>
            <a:prstGeom prst="parallelogram">
              <a:avLst>
                <a:gd fmla="val 140840" name="adj"/>
              </a:avLst>
            </a:prstGeom>
            <a:solidFill>
              <a:srgbClr val="BBEC35"/>
            </a:solidFill>
            <a:ln cap="flat" cmpd="sng" w="15875">
              <a:solidFill>
                <a:srgbClr val="BBEC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83"/>
            <p:cNvSpPr/>
            <p:nvPr/>
          </p:nvSpPr>
          <p:spPr>
            <a:xfrm>
              <a:off x="1920187" y="3806017"/>
              <a:ext cx="691108" cy="115184"/>
            </a:xfrm>
            <a:prstGeom prst="parallelogram">
              <a:avLst>
                <a:gd fmla="val 140840" name="adj"/>
              </a:avLst>
            </a:prstGeom>
            <a:solidFill>
              <a:srgbClr val="C3ED34"/>
            </a:solidFill>
            <a:ln cap="flat" cmpd="sng" w="15875">
              <a:solidFill>
                <a:srgbClr val="C3ED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83"/>
            <p:cNvSpPr/>
            <p:nvPr/>
          </p:nvSpPr>
          <p:spPr>
            <a:xfrm>
              <a:off x="2651610" y="3806017"/>
              <a:ext cx="691108" cy="115184"/>
            </a:xfrm>
            <a:prstGeom prst="parallelogram">
              <a:avLst>
                <a:gd fmla="val 140840" name="adj"/>
              </a:avLst>
            </a:prstGeom>
            <a:solidFill>
              <a:srgbClr val="CBEE33"/>
            </a:solidFill>
            <a:ln cap="flat" cmpd="sng" w="15875">
              <a:solidFill>
                <a:srgbClr val="CBEE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83"/>
            <p:cNvSpPr/>
            <p:nvPr/>
          </p:nvSpPr>
          <p:spPr>
            <a:xfrm>
              <a:off x="3383032" y="3806017"/>
              <a:ext cx="691108" cy="115184"/>
            </a:xfrm>
            <a:prstGeom prst="parallelogram">
              <a:avLst>
                <a:gd fmla="val 140840" name="adj"/>
              </a:avLst>
            </a:prstGeom>
            <a:solidFill>
              <a:srgbClr val="D4EF31"/>
            </a:solidFill>
            <a:ln cap="flat" cmpd="sng" w="15875">
              <a:solidFill>
                <a:srgbClr val="D4EF3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83"/>
            <p:cNvSpPr/>
            <p:nvPr/>
          </p:nvSpPr>
          <p:spPr>
            <a:xfrm>
              <a:off x="4114455" y="3806017"/>
              <a:ext cx="691108" cy="115184"/>
            </a:xfrm>
            <a:prstGeom prst="parallelogram">
              <a:avLst>
                <a:gd fmla="val 140840" name="adj"/>
              </a:avLst>
            </a:prstGeom>
            <a:solidFill>
              <a:srgbClr val="DDEF31"/>
            </a:solidFill>
            <a:ln cap="flat" cmpd="sng" w="15875">
              <a:solidFill>
                <a:srgbClr val="DDEF3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83"/>
            <p:cNvSpPr/>
            <p:nvPr/>
          </p:nvSpPr>
          <p:spPr>
            <a:xfrm>
              <a:off x="4845878" y="3806017"/>
              <a:ext cx="691108" cy="115184"/>
            </a:xfrm>
            <a:prstGeom prst="parallelogram">
              <a:avLst>
                <a:gd fmla="val 140840" name="adj"/>
              </a:avLst>
            </a:prstGeom>
            <a:solidFill>
              <a:srgbClr val="E5F030"/>
            </a:solidFill>
            <a:ln cap="flat" cmpd="sng" w="15875">
              <a:solidFill>
                <a:srgbClr val="E5F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83"/>
            <p:cNvSpPr/>
            <p:nvPr/>
          </p:nvSpPr>
          <p:spPr>
            <a:xfrm>
              <a:off x="5577300" y="3806017"/>
              <a:ext cx="691108" cy="115184"/>
            </a:xfrm>
            <a:prstGeom prst="parallelogram">
              <a:avLst>
                <a:gd fmla="val 140840" name="adj"/>
              </a:avLst>
            </a:prstGeom>
            <a:solidFill>
              <a:srgbClr val="EEF12F"/>
            </a:solidFill>
            <a:ln cap="flat" cmpd="sng" w="15875">
              <a:solidFill>
                <a:srgbClr val="EEF1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83"/>
            <p:cNvSpPr/>
            <p:nvPr/>
          </p:nvSpPr>
          <p:spPr>
            <a:xfrm>
              <a:off x="1188764" y="4001283"/>
              <a:ext cx="5183310" cy="47121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83"/>
            <p:cNvSpPr txBox="1"/>
            <p:nvPr/>
          </p:nvSpPr>
          <p:spPr>
            <a:xfrm>
              <a:off x="1188764" y="4001283"/>
              <a:ext cx="5183310" cy="471210"/>
            </a:xfrm>
            <a:prstGeom prst="rect">
              <a:avLst/>
            </a:prstGeom>
            <a:noFill/>
            <a:ln>
              <a:noFill/>
            </a:ln>
          </p:spPr>
          <p:txBody>
            <a:bodyPr anchorCtr="0" anchor="b" bIns="76200" lIns="76200" spcFirstLastPara="1" rIns="76200" wrap="square" tIns="76200">
              <a:noAutofit/>
            </a:bodyPr>
            <a:lstStyle/>
            <a:p>
              <a:pPr indent="0" lvl="0" marL="0" marR="0" rtl="0" algn="l">
                <a:lnSpc>
                  <a:spcPct val="90000"/>
                </a:lnSpc>
                <a:spcBef>
                  <a:spcPts val="0"/>
                </a:spcBef>
                <a:spcAft>
                  <a:spcPts val="0"/>
                </a:spcAft>
                <a:buNone/>
              </a:pPr>
              <a:r>
                <a:rPr lang="zh-TW" sz="2000">
                  <a:solidFill>
                    <a:schemeClr val="dk1"/>
                  </a:solidFill>
                  <a:latin typeface="Arial"/>
                  <a:ea typeface="Arial"/>
                  <a:cs typeface="Arial"/>
                  <a:sym typeface="Arial"/>
                </a:rPr>
                <a:t>(微軟和IBM)區塊鏈雲端服務</a:t>
              </a:r>
              <a:endParaRPr sz="2000">
                <a:solidFill>
                  <a:schemeClr val="dk1"/>
                </a:solidFill>
                <a:latin typeface="Arial"/>
                <a:ea typeface="Arial"/>
                <a:cs typeface="Arial"/>
                <a:sym typeface="Arial"/>
              </a:endParaRPr>
            </a:p>
          </p:txBody>
        </p:sp>
        <p:sp>
          <p:nvSpPr>
            <p:cNvPr id="977" name="Google Shape;977;p83"/>
            <p:cNvSpPr/>
            <p:nvPr/>
          </p:nvSpPr>
          <p:spPr>
            <a:xfrm>
              <a:off x="1188764" y="4472493"/>
              <a:ext cx="691108" cy="115184"/>
            </a:xfrm>
            <a:prstGeom prst="parallelogram">
              <a:avLst>
                <a:gd fmla="val 140840" name="adj"/>
              </a:avLst>
            </a:prstGeom>
            <a:solidFill>
              <a:srgbClr val="F2EB2E"/>
            </a:solidFill>
            <a:ln cap="flat" cmpd="sng" w="15875">
              <a:solidFill>
                <a:srgbClr val="F2EB2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83"/>
            <p:cNvSpPr/>
            <p:nvPr/>
          </p:nvSpPr>
          <p:spPr>
            <a:xfrm>
              <a:off x="1920187" y="4472493"/>
              <a:ext cx="691108" cy="115184"/>
            </a:xfrm>
            <a:prstGeom prst="parallelogram">
              <a:avLst>
                <a:gd fmla="val 140840" name="adj"/>
              </a:avLst>
            </a:prstGeom>
            <a:solidFill>
              <a:srgbClr val="F3E62C"/>
            </a:solidFill>
            <a:ln cap="flat" cmpd="sng" w="15875">
              <a:solidFill>
                <a:srgbClr val="F3E62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83"/>
            <p:cNvSpPr/>
            <p:nvPr/>
          </p:nvSpPr>
          <p:spPr>
            <a:xfrm>
              <a:off x="2651610" y="4472493"/>
              <a:ext cx="691108" cy="115184"/>
            </a:xfrm>
            <a:prstGeom prst="parallelogram">
              <a:avLst>
                <a:gd fmla="val 140840" name="adj"/>
              </a:avLst>
            </a:prstGeom>
            <a:solidFill>
              <a:srgbClr val="F4DD2B"/>
            </a:solidFill>
            <a:ln cap="flat" cmpd="sng" w="15875">
              <a:solidFill>
                <a:srgbClr val="F4DD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83"/>
            <p:cNvSpPr/>
            <p:nvPr/>
          </p:nvSpPr>
          <p:spPr>
            <a:xfrm>
              <a:off x="3383032" y="4472493"/>
              <a:ext cx="691108" cy="115184"/>
            </a:xfrm>
            <a:prstGeom prst="parallelogram">
              <a:avLst>
                <a:gd fmla="val 140840" name="adj"/>
              </a:avLst>
            </a:prstGeom>
            <a:solidFill>
              <a:srgbClr val="F5D52A"/>
            </a:solidFill>
            <a:ln cap="flat" cmpd="sng" w="15875">
              <a:solidFill>
                <a:srgbClr val="F5D52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83"/>
            <p:cNvSpPr/>
            <p:nvPr/>
          </p:nvSpPr>
          <p:spPr>
            <a:xfrm>
              <a:off x="4114455" y="4472493"/>
              <a:ext cx="691108" cy="115184"/>
            </a:xfrm>
            <a:prstGeom prst="parallelogram">
              <a:avLst>
                <a:gd fmla="val 140840" name="adj"/>
              </a:avLst>
            </a:prstGeom>
            <a:solidFill>
              <a:srgbClr val="F6CC29"/>
            </a:solidFill>
            <a:ln cap="flat" cmpd="sng" w="15875">
              <a:solidFill>
                <a:srgbClr val="F6CC2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83"/>
            <p:cNvSpPr/>
            <p:nvPr/>
          </p:nvSpPr>
          <p:spPr>
            <a:xfrm>
              <a:off x="4845878" y="4472493"/>
              <a:ext cx="691108" cy="115184"/>
            </a:xfrm>
            <a:prstGeom prst="parallelogram">
              <a:avLst>
                <a:gd fmla="val 140840" name="adj"/>
              </a:avLst>
            </a:prstGeom>
            <a:solidFill>
              <a:srgbClr val="F7C627"/>
            </a:solidFill>
            <a:ln cap="flat" cmpd="sng" w="15875">
              <a:solidFill>
                <a:srgbClr val="F7C6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83"/>
            <p:cNvSpPr/>
            <p:nvPr/>
          </p:nvSpPr>
          <p:spPr>
            <a:xfrm>
              <a:off x="5577300" y="4472493"/>
              <a:ext cx="691108" cy="115184"/>
            </a:xfrm>
            <a:prstGeom prst="parallelogram">
              <a:avLst>
                <a:gd fmla="val 140840" name="adj"/>
              </a:avLst>
            </a:prstGeom>
            <a:solidFill>
              <a:srgbClr val="F7BD27"/>
            </a:solidFill>
            <a:ln cap="flat" cmpd="sng" w="15875">
              <a:solidFill>
                <a:srgbClr val="F7BD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83"/>
            <p:cNvSpPr/>
            <p:nvPr/>
          </p:nvSpPr>
          <p:spPr>
            <a:xfrm>
              <a:off x="1188764" y="4667758"/>
              <a:ext cx="5183310" cy="47121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83"/>
            <p:cNvSpPr txBox="1"/>
            <p:nvPr/>
          </p:nvSpPr>
          <p:spPr>
            <a:xfrm>
              <a:off x="1188764" y="4667758"/>
              <a:ext cx="5183310" cy="471210"/>
            </a:xfrm>
            <a:prstGeom prst="rect">
              <a:avLst/>
            </a:prstGeom>
            <a:noFill/>
            <a:ln>
              <a:noFill/>
            </a:ln>
          </p:spPr>
          <p:txBody>
            <a:bodyPr anchorCtr="0" anchor="b" bIns="76200" lIns="76200" spcFirstLastPara="1" rIns="76200" wrap="square" tIns="76200">
              <a:noAutofit/>
            </a:bodyPr>
            <a:lstStyle/>
            <a:p>
              <a:pPr indent="0" lvl="0" marL="0" marR="0" rtl="0" algn="l">
                <a:lnSpc>
                  <a:spcPct val="90000"/>
                </a:lnSpc>
                <a:spcBef>
                  <a:spcPts val="0"/>
                </a:spcBef>
                <a:spcAft>
                  <a:spcPts val="0"/>
                </a:spcAft>
                <a:buNone/>
              </a:pPr>
              <a:r>
                <a:rPr lang="zh-TW" sz="2000">
                  <a:solidFill>
                    <a:schemeClr val="dk1"/>
                  </a:solidFill>
                  <a:latin typeface="Arial"/>
                  <a:ea typeface="Arial"/>
                  <a:cs typeface="Arial"/>
                  <a:sym typeface="Arial"/>
                </a:rPr>
                <a:t>工研院/資策會舉辦「2016區塊鏈愛好者大會」</a:t>
              </a:r>
              <a:endParaRPr sz="2000">
                <a:solidFill>
                  <a:schemeClr val="dk1"/>
                </a:solidFill>
                <a:latin typeface="Arial"/>
                <a:ea typeface="Arial"/>
                <a:cs typeface="Arial"/>
                <a:sym typeface="Arial"/>
              </a:endParaRPr>
            </a:p>
          </p:txBody>
        </p:sp>
        <p:sp>
          <p:nvSpPr>
            <p:cNvPr id="986" name="Google Shape;986;p83"/>
            <p:cNvSpPr/>
            <p:nvPr/>
          </p:nvSpPr>
          <p:spPr>
            <a:xfrm>
              <a:off x="1188764" y="5138968"/>
              <a:ext cx="691108" cy="115184"/>
            </a:xfrm>
            <a:prstGeom prst="parallelogram">
              <a:avLst>
                <a:gd fmla="val 140840" name="adj"/>
              </a:avLst>
            </a:prstGeom>
            <a:solidFill>
              <a:srgbClr val="F8B426"/>
            </a:solidFill>
            <a:ln cap="flat" cmpd="sng" w="15875">
              <a:solidFill>
                <a:srgbClr val="F8B42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83"/>
            <p:cNvSpPr/>
            <p:nvPr/>
          </p:nvSpPr>
          <p:spPr>
            <a:xfrm>
              <a:off x="1920187" y="5138968"/>
              <a:ext cx="691108" cy="115184"/>
            </a:xfrm>
            <a:prstGeom prst="parallelogram">
              <a:avLst>
                <a:gd fmla="val 140840" name="adj"/>
              </a:avLst>
            </a:prstGeom>
            <a:solidFill>
              <a:srgbClr val="F9AB25"/>
            </a:solidFill>
            <a:ln cap="flat" cmpd="sng" w="15875">
              <a:solidFill>
                <a:srgbClr val="F9AB2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83"/>
            <p:cNvSpPr/>
            <p:nvPr/>
          </p:nvSpPr>
          <p:spPr>
            <a:xfrm>
              <a:off x="2651610" y="5138968"/>
              <a:ext cx="691108" cy="115184"/>
            </a:xfrm>
            <a:prstGeom prst="parallelogram">
              <a:avLst>
                <a:gd fmla="val 140840" name="adj"/>
              </a:avLst>
            </a:prstGeom>
            <a:solidFill>
              <a:srgbClr val="FAA323"/>
            </a:solidFill>
            <a:ln cap="flat" cmpd="sng" w="15875">
              <a:solidFill>
                <a:srgbClr val="FAA3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83"/>
            <p:cNvSpPr/>
            <p:nvPr/>
          </p:nvSpPr>
          <p:spPr>
            <a:xfrm>
              <a:off x="3383032" y="5138968"/>
              <a:ext cx="691108" cy="115184"/>
            </a:xfrm>
            <a:prstGeom prst="parallelogram">
              <a:avLst>
                <a:gd fmla="val 140840" name="adj"/>
              </a:avLst>
            </a:prstGeom>
            <a:solidFill>
              <a:srgbClr val="FB9A22"/>
            </a:solidFill>
            <a:ln cap="flat" cmpd="sng" w="15875">
              <a:solidFill>
                <a:srgbClr val="FB9A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83"/>
            <p:cNvSpPr/>
            <p:nvPr/>
          </p:nvSpPr>
          <p:spPr>
            <a:xfrm>
              <a:off x="4114455" y="5138968"/>
              <a:ext cx="691108" cy="115184"/>
            </a:xfrm>
            <a:prstGeom prst="parallelogram">
              <a:avLst>
                <a:gd fmla="val 140840" name="adj"/>
              </a:avLst>
            </a:prstGeom>
            <a:solidFill>
              <a:srgbClr val="FC9021"/>
            </a:solidFill>
            <a:ln cap="flat" cmpd="sng" w="15875">
              <a:solidFill>
                <a:srgbClr val="FC902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83"/>
            <p:cNvSpPr/>
            <p:nvPr/>
          </p:nvSpPr>
          <p:spPr>
            <a:xfrm>
              <a:off x="4845878" y="5138968"/>
              <a:ext cx="691108" cy="115184"/>
            </a:xfrm>
            <a:prstGeom prst="parallelogram">
              <a:avLst>
                <a:gd fmla="val 140840" name="adj"/>
              </a:avLst>
            </a:prstGeom>
            <a:solidFill>
              <a:srgbClr val="FD8920"/>
            </a:solidFill>
            <a:ln cap="flat" cmpd="sng" w="15875">
              <a:solidFill>
                <a:srgbClr val="FD89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83"/>
            <p:cNvSpPr/>
            <p:nvPr/>
          </p:nvSpPr>
          <p:spPr>
            <a:xfrm>
              <a:off x="5577300" y="5138968"/>
              <a:ext cx="691108" cy="115184"/>
            </a:xfrm>
            <a:prstGeom prst="parallelogram">
              <a:avLst>
                <a:gd fmla="val 140840" name="adj"/>
              </a:avLst>
            </a:prstGeom>
            <a:solidFill>
              <a:srgbClr val="FF7F1F"/>
            </a:solidFill>
            <a:ln cap="flat" cmpd="sng" w="15875">
              <a:solidFill>
                <a:srgbClr val="FF7F1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3" name="Google Shape;993;p83"/>
          <p:cNvSpPr/>
          <p:nvPr/>
        </p:nvSpPr>
        <p:spPr>
          <a:xfrm>
            <a:off x="179512" y="6669360"/>
            <a:ext cx="2327881"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800">
                <a:solidFill>
                  <a:schemeClr val="dk1"/>
                </a:solidFill>
                <a:latin typeface="Trebuchet MS"/>
                <a:ea typeface="Trebuchet MS"/>
                <a:cs typeface="Trebuchet MS"/>
                <a:sym typeface="Trebuchet MS"/>
              </a:rPr>
              <a:t>資料來源：http://www.ithome.com.tw/article/105368</a:t>
            </a:r>
            <a:endParaRPr sz="800">
              <a:solidFill>
                <a:schemeClr val="dk1"/>
              </a:solidFill>
              <a:latin typeface="Trebuchet MS"/>
              <a:ea typeface="Trebuchet MS"/>
              <a:cs typeface="Trebuchet MS"/>
              <a:sym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21"/>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65" name="Google Shape;165;p21"/>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73888" lvl="0" marL="320040" rtl="0" algn="l">
              <a:spcBef>
                <a:spcPts val="0"/>
              </a:spcBef>
              <a:spcAft>
                <a:spcPts val="0"/>
              </a:spcAft>
              <a:buSzPts val="5888"/>
              <a:buChar char="*"/>
            </a:pPr>
            <a:r>
              <a:rPr lang="zh-TW"/>
              <a:t>國民所得(GDP&amp;GNP)</a:t>
            </a:r>
            <a:endParaRPr/>
          </a:p>
        </p:txBody>
      </p:sp>
      <p:sp>
        <p:nvSpPr>
          <p:cNvPr id="166" name="Google Shape;166;p21"/>
          <p:cNvSpPr txBox="1"/>
          <p:nvPr>
            <p:ph idx="1" type="body"/>
          </p:nvPr>
        </p:nvSpPr>
        <p:spPr>
          <a:xfrm>
            <a:off x="395536" y="1340768"/>
            <a:ext cx="8291264" cy="4785395"/>
          </a:xfrm>
          <a:prstGeom prst="rect">
            <a:avLst/>
          </a:prstGeom>
          <a:noFill/>
          <a:ln>
            <a:noFill/>
          </a:ln>
        </p:spPr>
        <p:txBody>
          <a:bodyPr anchorCtr="0" anchor="t" bIns="45700" lIns="91425" spcFirstLastPara="1" rIns="91425" wrap="square" tIns="45700">
            <a:noAutofit/>
          </a:bodyPr>
          <a:lstStyle/>
          <a:p>
            <a:pPr indent="-181610" lvl="0" marL="228600" rtl="0" algn="l">
              <a:spcBef>
                <a:spcPts val="0"/>
              </a:spcBef>
              <a:spcAft>
                <a:spcPts val="0"/>
              </a:spcAft>
              <a:buSzPts val="2860"/>
              <a:buChar char="*"/>
            </a:pPr>
            <a:r>
              <a:rPr lang="zh-TW"/>
              <a:t>國民所得代表一個國家國民所得水準的高低。</a:t>
            </a:r>
            <a:endParaRPr/>
          </a:p>
          <a:p>
            <a:pPr indent="-181610" lvl="0" marL="228600" rtl="0" algn="l">
              <a:spcBef>
                <a:spcPts val="740"/>
              </a:spcBef>
              <a:spcAft>
                <a:spcPts val="0"/>
              </a:spcAft>
              <a:buSzPts val="2860"/>
              <a:buFont typeface="Noto Sans Symbols"/>
              <a:buChar char="➢"/>
            </a:pPr>
            <a:r>
              <a:rPr lang="zh-TW"/>
              <a:t> 常見的表現方法：</a:t>
            </a:r>
            <a:endParaRPr/>
          </a:p>
          <a:p>
            <a:pPr indent="-182880" lvl="0" marL="228600" rtl="0" algn="l">
              <a:spcBef>
                <a:spcPts val="740"/>
              </a:spcBef>
              <a:spcAft>
                <a:spcPts val="0"/>
              </a:spcAft>
              <a:buSzPts val="2860"/>
              <a:buNone/>
            </a:pPr>
            <a:r>
              <a:rPr lang="zh-TW"/>
              <a:t>    "國內"生產毛額 Gross Domestic Product</a:t>
            </a:r>
            <a:endParaRPr/>
          </a:p>
          <a:p>
            <a:pPr indent="-182880" lvl="0" marL="228600" rtl="0" algn="l">
              <a:spcBef>
                <a:spcPts val="740"/>
              </a:spcBef>
              <a:spcAft>
                <a:spcPts val="0"/>
              </a:spcAft>
              <a:buSzPts val="2860"/>
              <a:buNone/>
            </a:pPr>
            <a:r>
              <a:rPr lang="zh-TW"/>
              <a:t>    "國民"生產毛額Gross National Product </a:t>
            </a:r>
            <a:endParaRPr/>
          </a:p>
          <a:p>
            <a:pPr indent="-182880" lvl="0" marL="228600" rtl="0" algn="l">
              <a:spcBef>
                <a:spcPts val="740"/>
              </a:spcBef>
              <a:spcAft>
                <a:spcPts val="0"/>
              </a:spcAft>
              <a:buSzPts val="2860"/>
              <a:buNone/>
            </a:pPr>
            <a:r>
              <a:t/>
            </a:r>
            <a:endParaRPr/>
          </a:p>
          <a:p>
            <a:pPr indent="-181610" lvl="0" marL="228600" rtl="0" algn="l">
              <a:spcBef>
                <a:spcPts val="740"/>
              </a:spcBef>
              <a:spcAft>
                <a:spcPts val="0"/>
              </a:spcAft>
              <a:buSzPts val="2860"/>
              <a:buChar char="*"/>
            </a:pPr>
            <a:r>
              <a:rPr lang="zh-TW">
                <a:solidFill>
                  <a:srgbClr val="FF0000"/>
                </a:solidFill>
              </a:rPr>
              <a:t>『 GDP以”地理”作為分界, GNP則以”國籍”區分』</a:t>
            </a:r>
            <a:r>
              <a:rPr lang="zh-TW"/>
              <a:t>:</a:t>
            </a:r>
            <a:endParaRPr/>
          </a:p>
          <a:p>
            <a:pPr indent="-181610" lvl="0" marL="228600" rtl="0" algn="l">
              <a:spcBef>
                <a:spcPts val="740"/>
              </a:spcBef>
              <a:spcAft>
                <a:spcPts val="0"/>
              </a:spcAft>
              <a:buSzPts val="2860"/>
              <a:buFont typeface="Noto Sans Symbols"/>
              <a:buChar char="➢"/>
            </a:pPr>
            <a:r>
              <a:rPr lang="zh-TW"/>
              <a:t>台灣的GDP, 指台灣本島內所有的經濟活動, 包含外商在台灣的經濟產出. </a:t>
            </a:r>
            <a:endParaRPr/>
          </a:p>
          <a:p>
            <a:pPr indent="-181610" lvl="0" marL="228600" rtl="0" algn="l">
              <a:spcBef>
                <a:spcPts val="740"/>
              </a:spcBef>
              <a:spcAft>
                <a:spcPts val="0"/>
              </a:spcAft>
              <a:buSzPts val="2860"/>
              <a:buFont typeface="Noto Sans Symbols"/>
              <a:buChar char="➢"/>
            </a:pPr>
            <a:r>
              <a:rPr lang="zh-TW"/>
              <a:t>GNP則包括台灣“國民”的產出, 包括到海外工作或投資的產出, 並且需要扣除外商(非台灣籍)在台灣的經濟產出.</a:t>
            </a:r>
            <a:endParaRPr/>
          </a:p>
          <a:p>
            <a:pPr indent="0" lvl="0" marL="228600" rtl="0" algn="l">
              <a:spcBef>
                <a:spcPts val="740"/>
              </a:spcBef>
              <a:spcAft>
                <a:spcPts val="0"/>
              </a:spcAft>
              <a:buSzPts val="2860"/>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8" name="Shape 998"/>
        <p:cNvGrpSpPr/>
        <p:nvPr/>
      </p:nvGrpSpPr>
      <p:grpSpPr>
        <a:xfrm>
          <a:off x="0" y="0"/>
          <a:ext cx="0" cy="0"/>
          <a:chOff x="0" y="0"/>
          <a:chExt cx="0" cy="0"/>
        </a:xfrm>
      </p:grpSpPr>
      <p:sp>
        <p:nvSpPr>
          <p:cNvPr id="999" name="Google Shape;999;p84"/>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000" name="Google Shape;1000;p84"/>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73888" lvl="0" marL="320040" rtl="0" algn="l">
              <a:spcBef>
                <a:spcPts val="0"/>
              </a:spcBef>
              <a:spcAft>
                <a:spcPts val="0"/>
              </a:spcAft>
              <a:buSzPts val="5888"/>
              <a:buChar char="*"/>
            </a:pPr>
            <a:r>
              <a:rPr lang="zh-TW">
                <a:latin typeface="Microsoft JhengHei"/>
                <a:ea typeface="Microsoft JhengHei"/>
                <a:cs typeface="Microsoft JhengHei"/>
                <a:sym typeface="Microsoft JhengHei"/>
              </a:rPr>
              <a:t>區塊鏈在金融業的初步試驗</a:t>
            </a:r>
            <a:endParaRPr/>
          </a:p>
        </p:txBody>
      </p:sp>
      <p:grpSp>
        <p:nvGrpSpPr>
          <p:cNvPr id="1001" name="Google Shape;1001;p84"/>
          <p:cNvGrpSpPr/>
          <p:nvPr/>
        </p:nvGrpSpPr>
        <p:grpSpPr>
          <a:xfrm>
            <a:off x="323528" y="1159332"/>
            <a:ext cx="8496944" cy="5032850"/>
            <a:chOff x="0" y="34588"/>
            <a:chExt cx="8496944" cy="5032850"/>
          </a:xfrm>
        </p:grpSpPr>
        <p:sp>
          <p:nvSpPr>
            <p:cNvPr id="1002" name="Google Shape;1002;p84"/>
            <p:cNvSpPr/>
            <p:nvPr/>
          </p:nvSpPr>
          <p:spPr>
            <a:xfrm>
              <a:off x="0" y="34588"/>
              <a:ext cx="8496944" cy="596041"/>
            </a:xfrm>
            <a:prstGeom prst="roundRect">
              <a:avLst>
                <a:gd fmla="val 16667" name="adj"/>
              </a:avLst>
            </a:prstGeom>
            <a:solidFill>
              <a:srgbClr val="95D349"/>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84"/>
            <p:cNvSpPr txBox="1"/>
            <p:nvPr/>
          </p:nvSpPr>
          <p:spPr>
            <a:xfrm>
              <a:off x="29096" y="63684"/>
              <a:ext cx="8438752" cy="537849"/>
            </a:xfrm>
            <a:prstGeom prst="rect">
              <a:avLst/>
            </a:prstGeom>
            <a:noFill/>
            <a:ln>
              <a:noFill/>
            </a:ln>
          </p:spPr>
          <p:txBody>
            <a:bodyPr anchorCtr="0" anchor="ctr" bIns="72375" lIns="72375" spcFirstLastPara="1" rIns="72375" wrap="square" tIns="72375">
              <a:noAutofit/>
            </a:bodyPr>
            <a:lstStyle/>
            <a:p>
              <a:pPr indent="0" lvl="0" marL="0" marR="0" rtl="0" algn="l">
                <a:lnSpc>
                  <a:spcPct val="90000"/>
                </a:lnSpc>
                <a:spcBef>
                  <a:spcPts val="0"/>
                </a:spcBef>
                <a:spcAft>
                  <a:spcPts val="0"/>
                </a:spcAft>
                <a:buNone/>
              </a:pPr>
              <a:r>
                <a:rPr lang="zh-TW" sz="1900">
                  <a:solidFill>
                    <a:schemeClr val="dk1"/>
                  </a:solidFill>
                  <a:latin typeface="Times New Roman"/>
                  <a:ea typeface="Times New Roman"/>
                  <a:cs typeface="Times New Roman"/>
                  <a:sym typeface="Times New Roman"/>
                </a:rPr>
                <a:t>數位資產追蹤</a:t>
              </a:r>
              <a:endParaRPr sz="1900">
                <a:solidFill>
                  <a:schemeClr val="dk1"/>
                </a:solidFill>
                <a:latin typeface="Times New Roman"/>
                <a:ea typeface="Times New Roman"/>
                <a:cs typeface="Times New Roman"/>
                <a:sym typeface="Times New Roman"/>
              </a:endParaRPr>
            </a:p>
          </p:txBody>
        </p:sp>
        <p:sp>
          <p:nvSpPr>
            <p:cNvPr id="1004" name="Google Shape;1004;p84"/>
            <p:cNvSpPr/>
            <p:nvPr/>
          </p:nvSpPr>
          <p:spPr>
            <a:xfrm>
              <a:off x="0" y="630630"/>
              <a:ext cx="8496944" cy="102258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84"/>
            <p:cNvSpPr txBox="1"/>
            <p:nvPr/>
          </p:nvSpPr>
          <p:spPr>
            <a:xfrm>
              <a:off x="0" y="630630"/>
              <a:ext cx="8496944" cy="1022580"/>
            </a:xfrm>
            <a:prstGeom prst="rect">
              <a:avLst/>
            </a:prstGeom>
            <a:noFill/>
            <a:ln>
              <a:noFill/>
            </a:ln>
          </p:spPr>
          <p:txBody>
            <a:bodyPr anchorCtr="0" anchor="t" bIns="24125" lIns="269775" spcFirstLastPara="1" rIns="135125" wrap="square" tIns="24125">
              <a:noAutofit/>
            </a:bodyPr>
            <a:lstStyle/>
            <a:p>
              <a:pPr indent="-114300" lvl="1" marL="114300" marR="0" rtl="0" algn="l">
                <a:lnSpc>
                  <a:spcPct val="90000"/>
                </a:lnSpc>
                <a:spcBef>
                  <a:spcPts val="0"/>
                </a:spcBef>
                <a:spcAft>
                  <a:spcPts val="0"/>
                </a:spcAft>
                <a:buClr>
                  <a:schemeClr val="dk1"/>
                </a:buClr>
                <a:buSzPts val="1500"/>
                <a:buFont typeface="Times New Roman"/>
                <a:buChar char="•"/>
              </a:pPr>
              <a:r>
                <a:rPr b="0" i="0" lang="zh-TW" sz="1500" u="none" cap="none" strike="noStrike">
                  <a:solidFill>
                    <a:schemeClr val="dk1"/>
                  </a:solidFill>
                  <a:latin typeface="Times New Roman"/>
                  <a:ea typeface="Times New Roman"/>
                  <a:cs typeface="Times New Roman"/>
                  <a:sym typeface="Times New Roman"/>
                </a:rPr>
                <a:t>新加坡Otonomos以區塊鏈從事企業併購過程的追蹤</a:t>
              </a:r>
              <a:endParaRPr b="0" i="0" sz="1500" u="none" cap="none" strike="noStrike">
                <a:solidFill>
                  <a:schemeClr val="dk1"/>
                </a:solidFill>
                <a:latin typeface="Times New Roman"/>
                <a:ea typeface="Times New Roman"/>
                <a:cs typeface="Times New Roman"/>
                <a:sym typeface="Times New Roman"/>
              </a:endParaRPr>
            </a:p>
            <a:p>
              <a:pPr indent="-114300" lvl="1" marL="114300" marR="0" rtl="0" algn="l">
                <a:lnSpc>
                  <a:spcPct val="90000"/>
                </a:lnSpc>
                <a:spcBef>
                  <a:spcPts val="300"/>
                </a:spcBef>
                <a:spcAft>
                  <a:spcPts val="0"/>
                </a:spcAft>
                <a:buClr>
                  <a:schemeClr val="dk1"/>
                </a:buClr>
                <a:buSzPts val="1500"/>
                <a:buFont typeface="Times New Roman"/>
                <a:buChar char="•"/>
              </a:pPr>
              <a:r>
                <a:rPr b="0" i="0" lang="zh-TW" sz="1500" u="none" cap="none" strike="noStrike">
                  <a:solidFill>
                    <a:schemeClr val="dk1"/>
                  </a:solidFill>
                  <a:latin typeface="Times New Roman"/>
                  <a:ea typeface="Times New Roman"/>
                  <a:cs typeface="Times New Roman"/>
                  <a:sym typeface="Times New Roman"/>
                </a:rPr>
                <a:t>英國新創公司Everledger將鑽石的易主紀錄、交易流向等存在區塊鍊，可應用於美元、黃金交易紀錄</a:t>
              </a:r>
              <a:endParaRPr b="0" i="0" sz="1500" u="none" cap="none" strike="noStrike">
                <a:solidFill>
                  <a:schemeClr val="dk1"/>
                </a:solidFill>
                <a:latin typeface="Times New Roman"/>
                <a:ea typeface="Times New Roman"/>
                <a:cs typeface="Times New Roman"/>
                <a:sym typeface="Times New Roman"/>
              </a:endParaRPr>
            </a:p>
          </p:txBody>
        </p:sp>
        <p:sp>
          <p:nvSpPr>
            <p:cNvPr id="1006" name="Google Shape;1006;p84"/>
            <p:cNvSpPr/>
            <p:nvPr/>
          </p:nvSpPr>
          <p:spPr>
            <a:xfrm>
              <a:off x="0" y="1653210"/>
              <a:ext cx="8496944" cy="596041"/>
            </a:xfrm>
            <a:prstGeom prst="roundRect">
              <a:avLst>
                <a:gd fmla="val 16667" name="adj"/>
              </a:avLst>
            </a:prstGeom>
            <a:solidFill>
              <a:srgbClr val="ACE272"/>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84"/>
            <p:cNvSpPr txBox="1"/>
            <p:nvPr/>
          </p:nvSpPr>
          <p:spPr>
            <a:xfrm>
              <a:off x="29096" y="1682306"/>
              <a:ext cx="8438752" cy="537849"/>
            </a:xfrm>
            <a:prstGeom prst="rect">
              <a:avLst/>
            </a:prstGeom>
            <a:noFill/>
            <a:ln>
              <a:noFill/>
            </a:ln>
          </p:spPr>
          <p:txBody>
            <a:bodyPr anchorCtr="0" anchor="ctr" bIns="72375" lIns="72375" spcFirstLastPara="1" rIns="72375" wrap="square" tIns="72375">
              <a:noAutofit/>
            </a:bodyPr>
            <a:lstStyle/>
            <a:p>
              <a:pPr indent="0" lvl="0" marL="0" marR="0" rtl="0" algn="l">
                <a:lnSpc>
                  <a:spcPct val="90000"/>
                </a:lnSpc>
                <a:spcBef>
                  <a:spcPts val="0"/>
                </a:spcBef>
                <a:spcAft>
                  <a:spcPts val="0"/>
                </a:spcAft>
                <a:buNone/>
              </a:pPr>
              <a:r>
                <a:rPr lang="zh-TW" sz="1900">
                  <a:solidFill>
                    <a:schemeClr val="dk1"/>
                  </a:solidFill>
                  <a:latin typeface="Times New Roman"/>
                  <a:ea typeface="Times New Roman"/>
                  <a:cs typeface="Times New Roman"/>
                  <a:sym typeface="Times New Roman"/>
                </a:rPr>
                <a:t>身份辨識</a:t>
              </a:r>
              <a:endParaRPr sz="1900">
                <a:solidFill>
                  <a:schemeClr val="dk1"/>
                </a:solidFill>
                <a:latin typeface="Times New Roman"/>
                <a:ea typeface="Times New Roman"/>
                <a:cs typeface="Times New Roman"/>
                <a:sym typeface="Times New Roman"/>
              </a:endParaRPr>
            </a:p>
          </p:txBody>
        </p:sp>
        <p:sp>
          <p:nvSpPr>
            <p:cNvPr id="1008" name="Google Shape;1008;p84"/>
            <p:cNvSpPr/>
            <p:nvPr/>
          </p:nvSpPr>
          <p:spPr>
            <a:xfrm>
              <a:off x="0" y="2249251"/>
              <a:ext cx="8496944" cy="108157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84"/>
            <p:cNvSpPr txBox="1"/>
            <p:nvPr/>
          </p:nvSpPr>
          <p:spPr>
            <a:xfrm>
              <a:off x="0" y="2249251"/>
              <a:ext cx="8496944" cy="1081575"/>
            </a:xfrm>
            <a:prstGeom prst="rect">
              <a:avLst/>
            </a:prstGeom>
            <a:noFill/>
            <a:ln>
              <a:noFill/>
            </a:ln>
          </p:spPr>
          <p:txBody>
            <a:bodyPr anchorCtr="0" anchor="t" bIns="24125" lIns="269775" spcFirstLastPara="1" rIns="135125" wrap="square" tIns="24125">
              <a:noAutofit/>
            </a:bodyPr>
            <a:lstStyle/>
            <a:p>
              <a:pPr indent="-114300" lvl="1" marL="114300" marR="0" rtl="0" algn="l">
                <a:lnSpc>
                  <a:spcPct val="90000"/>
                </a:lnSpc>
                <a:spcBef>
                  <a:spcPts val="0"/>
                </a:spcBef>
                <a:spcAft>
                  <a:spcPts val="0"/>
                </a:spcAft>
                <a:buClr>
                  <a:schemeClr val="dk1"/>
                </a:buClr>
                <a:buSzPts val="1500"/>
                <a:buFont typeface="Times New Roman"/>
                <a:buChar char="•"/>
              </a:pPr>
              <a:r>
                <a:rPr b="0" i="0" lang="zh-TW" sz="1500" u="none" cap="none" strike="noStrike">
                  <a:solidFill>
                    <a:schemeClr val="dk1"/>
                  </a:solidFill>
                  <a:latin typeface="Times New Roman"/>
                  <a:ea typeface="Times New Roman"/>
                  <a:cs typeface="Times New Roman"/>
                  <a:sym typeface="Times New Roman"/>
                </a:rPr>
                <a:t>銀行用區塊鏈來驗證民眾真正人身分的後續應用</a:t>
              </a:r>
              <a:endParaRPr b="0" i="0" sz="1500" u="none" cap="none" strike="noStrike">
                <a:solidFill>
                  <a:schemeClr val="dk1"/>
                </a:solidFill>
                <a:latin typeface="Times New Roman"/>
                <a:ea typeface="Times New Roman"/>
                <a:cs typeface="Times New Roman"/>
                <a:sym typeface="Times New Roman"/>
              </a:endParaRPr>
            </a:p>
            <a:p>
              <a:pPr indent="-114300" lvl="1" marL="114300" marR="0" rtl="0" algn="l">
                <a:lnSpc>
                  <a:spcPct val="90000"/>
                </a:lnSpc>
                <a:spcBef>
                  <a:spcPts val="300"/>
                </a:spcBef>
                <a:spcAft>
                  <a:spcPts val="0"/>
                </a:spcAft>
                <a:buClr>
                  <a:schemeClr val="dk1"/>
                </a:buClr>
                <a:buSzPts val="1500"/>
                <a:buFont typeface="Times New Roman"/>
                <a:buChar char="•"/>
              </a:pPr>
              <a:r>
                <a:rPr b="0" i="0" lang="zh-TW" sz="1500" u="none" cap="none" strike="noStrike">
                  <a:solidFill>
                    <a:schemeClr val="dk1"/>
                  </a:solidFill>
                  <a:latin typeface="Times New Roman"/>
                  <a:ea typeface="Times New Roman"/>
                  <a:cs typeface="Times New Roman"/>
                  <a:sym typeface="Times New Roman"/>
                </a:rPr>
                <a:t>有效避免重複輸入基本資料</a:t>
              </a:r>
              <a:endParaRPr b="0" i="0" sz="1500" u="none" cap="none" strike="noStrike">
                <a:solidFill>
                  <a:schemeClr val="dk1"/>
                </a:solidFill>
                <a:latin typeface="Times New Roman"/>
                <a:ea typeface="Times New Roman"/>
                <a:cs typeface="Times New Roman"/>
                <a:sym typeface="Times New Roman"/>
              </a:endParaRPr>
            </a:p>
            <a:p>
              <a:pPr indent="-114300" lvl="1" marL="114300" marR="0" rtl="0" algn="l">
                <a:lnSpc>
                  <a:spcPct val="90000"/>
                </a:lnSpc>
                <a:spcBef>
                  <a:spcPts val="300"/>
                </a:spcBef>
                <a:spcAft>
                  <a:spcPts val="0"/>
                </a:spcAft>
                <a:buClr>
                  <a:schemeClr val="dk1"/>
                </a:buClr>
                <a:buSzPts val="1500"/>
                <a:buFont typeface="Times New Roman"/>
                <a:buChar char="•"/>
              </a:pPr>
              <a:r>
                <a:rPr b="0" i="0" lang="zh-TW" sz="1500" u="none" cap="none" strike="noStrike">
                  <a:solidFill>
                    <a:schemeClr val="dk1"/>
                  </a:solidFill>
                  <a:latin typeface="Times New Roman"/>
                  <a:ea typeface="Times New Roman"/>
                  <a:cs typeface="Times New Roman"/>
                  <a:sym typeface="Times New Roman"/>
                </a:rPr>
                <a:t>區塊鏈已經可結合認許制來配合金融監管所需的反洗錢與身分驗證規範</a:t>
              </a:r>
              <a:endParaRPr b="0" i="0" sz="1500" u="none" cap="none" strike="noStrike">
                <a:solidFill>
                  <a:schemeClr val="dk1"/>
                </a:solidFill>
                <a:latin typeface="Times New Roman"/>
                <a:ea typeface="Times New Roman"/>
                <a:cs typeface="Times New Roman"/>
                <a:sym typeface="Times New Roman"/>
              </a:endParaRPr>
            </a:p>
          </p:txBody>
        </p:sp>
        <p:sp>
          <p:nvSpPr>
            <p:cNvPr id="1010" name="Google Shape;1010;p84"/>
            <p:cNvSpPr/>
            <p:nvPr/>
          </p:nvSpPr>
          <p:spPr>
            <a:xfrm>
              <a:off x="0" y="3330826"/>
              <a:ext cx="8496944" cy="596041"/>
            </a:xfrm>
            <a:prstGeom prst="roundRect">
              <a:avLst>
                <a:gd fmla="val 16667" name="adj"/>
              </a:avLst>
            </a:prstGeom>
            <a:solidFill>
              <a:srgbClr val="C5EF9F"/>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84"/>
            <p:cNvSpPr txBox="1"/>
            <p:nvPr/>
          </p:nvSpPr>
          <p:spPr>
            <a:xfrm>
              <a:off x="29096" y="3359922"/>
              <a:ext cx="8438752" cy="537849"/>
            </a:xfrm>
            <a:prstGeom prst="rect">
              <a:avLst/>
            </a:prstGeom>
            <a:noFill/>
            <a:ln>
              <a:noFill/>
            </a:ln>
          </p:spPr>
          <p:txBody>
            <a:bodyPr anchorCtr="0" anchor="ctr" bIns="72375" lIns="72375" spcFirstLastPara="1" rIns="72375" wrap="square" tIns="72375">
              <a:noAutofit/>
            </a:bodyPr>
            <a:lstStyle/>
            <a:p>
              <a:pPr indent="0" lvl="0" marL="0" marR="0" rtl="0" algn="l">
                <a:lnSpc>
                  <a:spcPct val="90000"/>
                </a:lnSpc>
                <a:spcBef>
                  <a:spcPts val="0"/>
                </a:spcBef>
                <a:spcAft>
                  <a:spcPts val="0"/>
                </a:spcAft>
                <a:buNone/>
              </a:pPr>
              <a:r>
                <a:rPr lang="zh-TW" sz="1900">
                  <a:solidFill>
                    <a:schemeClr val="dk1"/>
                  </a:solidFill>
                  <a:latin typeface="Times New Roman"/>
                  <a:ea typeface="Times New Roman"/>
                  <a:cs typeface="Times New Roman"/>
                  <a:sym typeface="Times New Roman"/>
                </a:rPr>
                <a:t>企業供應鏈</a:t>
              </a:r>
              <a:endParaRPr sz="1900">
                <a:solidFill>
                  <a:schemeClr val="dk1"/>
                </a:solidFill>
                <a:latin typeface="Times New Roman"/>
                <a:ea typeface="Times New Roman"/>
                <a:cs typeface="Times New Roman"/>
                <a:sym typeface="Times New Roman"/>
              </a:endParaRPr>
            </a:p>
          </p:txBody>
        </p:sp>
        <p:sp>
          <p:nvSpPr>
            <p:cNvPr id="1012" name="Google Shape;1012;p84"/>
            <p:cNvSpPr/>
            <p:nvPr/>
          </p:nvSpPr>
          <p:spPr>
            <a:xfrm>
              <a:off x="0" y="3926868"/>
              <a:ext cx="8496944" cy="114057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84"/>
            <p:cNvSpPr txBox="1"/>
            <p:nvPr/>
          </p:nvSpPr>
          <p:spPr>
            <a:xfrm>
              <a:off x="0" y="3926868"/>
              <a:ext cx="8496944" cy="1140570"/>
            </a:xfrm>
            <a:prstGeom prst="rect">
              <a:avLst/>
            </a:prstGeom>
            <a:noFill/>
            <a:ln>
              <a:noFill/>
            </a:ln>
          </p:spPr>
          <p:txBody>
            <a:bodyPr anchorCtr="0" anchor="t" bIns="20300" lIns="269775" spcFirstLastPara="1" rIns="113775" wrap="square" tIns="20300">
              <a:noAutofit/>
            </a:bodyPr>
            <a:lstStyle/>
            <a:p>
              <a:pPr indent="-114300" lvl="1" marL="114300" marR="0" rtl="0" algn="l">
                <a:lnSpc>
                  <a:spcPct val="90000"/>
                </a:lnSpc>
                <a:spcBef>
                  <a:spcPts val="0"/>
                </a:spcBef>
                <a:spcAft>
                  <a:spcPts val="0"/>
                </a:spcAft>
                <a:buClr>
                  <a:schemeClr val="dk1"/>
                </a:buClr>
                <a:buSzPts val="1600"/>
                <a:buFont typeface="Times New Roman"/>
                <a:buChar char="•"/>
              </a:pPr>
              <a:r>
                <a:rPr b="0" i="0" lang="zh-TW" sz="1600" u="none" cap="none" strike="noStrike">
                  <a:solidFill>
                    <a:schemeClr val="dk1"/>
                  </a:solidFill>
                  <a:latin typeface="Times New Roman"/>
                  <a:ea typeface="Times New Roman"/>
                  <a:cs typeface="Times New Roman"/>
                  <a:sym typeface="Times New Roman"/>
                </a:rPr>
                <a:t>全球最大採礦公司BHP Billiton追蹤供應鏈物料</a:t>
              </a:r>
              <a:endParaRPr b="0" i="0" sz="1600" u="none" cap="none" strike="noStrike">
                <a:solidFill>
                  <a:schemeClr val="dk1"/>
                </a:solidFill>
                <a:latin typeface="Times New Roman"/>
                <a:ea typeface="Times New Roman"/>
                <a:cs typeface="Times New Roman"/>
                <a:sym typeface="Times New Roman"/>
              </a:endParaRPr>
            </a:p>
            <a:p>
              <a:pPr indent="-101600" lvl="1" marL="0" marR="0" rtl="0" algn="l">
                <a:lnSpc>
                  <a:spcPct val="100000"/>
                </a:lnSpc>
                <a:spcBef>
                  <a:spcPts val="320"/>
                </a:spcBef>
                <a:spcAft>
                  <a:spcPts val="0"/>
                </a:spcAft>
                <a:buClr>
                  <a:schemeClr val="dk1"/>
                </a:buClr>
                <a:buSzPts val="1600"/>
                <a:buFont typeface="Times New Roman"/>
                <a:buChar char="•"/>
              </a:pPr>
              <a:r>
                <a:rPr b="0" i="0" lang="zh-TW" sz="1600" u="none" cap="none" strike="noStrike">
                  <a:solidFill>
                    <a:schemeClr val="dk1"/>
                  </a:solidFill>
                  <a:latin typeface="Times New Roman"/>
                  <a:ea typeface="Times New Roman"/>
                  <a:cs typeface="Times New Roman"/>
                  <a:sym typeface="Times New Roman"/>
                </a:rPr>
                <a:t>IBM旗下供應鏈超過4千家的零件製造商、經銷商與合作夥伴等，都改用區塊鏈所打造的金流平臺</a:t>
              </a:r>
              <a:endParaRPr b="0" i="0" sz="1600" u="none" cap="none" strike="noStrike">
                <a:solidFill>
                  <a:schemeClr val="dk1"/>
                </a:solidFill>
                <a:latin typeface="Times New Roman"/>
                <a:ea typeface="Times New Roman"/>
                <a:cs typeface="Times New Roman"/>
                <a:sym typeface="Times New Roman"/>
              </a:endParaRPr>
            </a:p>
          </p:txBody>
        </p:sp>
      </p:grpSp>
      <p:sp>
        <p:nvSpPr>
          <p:cNvPr id="1014" name="Google Shape;1014;p84"/>
          <p:cNvSpPr/>
          <p:nvPr/>
        </p:nvSpPr>
        <p:spPr>
          <a:xfrm>
            <a:off x="179512" y="6669360"/>
            <a:ext cx="2327881"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800">
                <a:solidFill>
                  <a:schemeClr val="dk1"/>
                </a:solidFill>
                <a:latin typeface="Trebuchet MS"/>
                <a:ea typeface="Trebuchet MS"/>
                <a:cs typeface="Trebuchet MS"/>
                <a:sym typeface="Trebuchet MS"/>
              </a:rPr>
              <a:t>資料來源：http://www.ithome.com.tw/article/105368</a:t>
            </a:r>
            <a:endParaRPr sz="800">
              <a:solidFill>
                <a:schemeClr val="dk1"/>
              </a:solidFill>
              <a:latin typeface="Trebuchet MS"/>
              <a:ea typeface="Trebuchet MS"/>
              <a:cs typeface="Trebuchet MS"/>
              <a:sym typeface="Trebuchet MS"/>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8" name="Shape 1018"/>
        <p:cNvGrpSpPr/>
        <p:nvPr/>
      </p:nvGrpSpPr>
      <p:grpSpPr>
        <a:xfrm>
          <a:off x="0" y="0"/>
          <a:ext cx="0" cy="0"/>
          <a:chOff x="0" y="0"/>
          <a:chExt cx="0" cy="0"/>
        </a:xfrm>
      </p:grpSpPr>
      <p:sp>
        <p:nvSpPr>
          <p:cNvPr id="1019" name="Google Shape;1019;p85"/>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020" name="Google Shape;1020;p85"/>
          <p:cNvSpPr txBox="1"/>
          <p:nvPr>
            <p:ph type="title"/>
          </p:nvPr>
        </p:nvSpPr>
        <p:spPr>
          <a:xfrm>
            <a:off x="323528" y="404664"/>
            <a:ext cx="8430850" cy="1143000"/>
          </a:xfrm>
          <a:prstGeom prst="rect">
            <a:avLst/>
          </a:prstGeom>
          <a:noFill/>
          <a:ln>
            <a:noFill/>
          </a:ln>
        </p:spPr>
        <p:txBody>
          <a:bodyPr anchorCtr="0" anchor="t" bIns="45700" lIns="91425" spcFirstLastPara="1" rIns="91425" wrap="square" tIns="45700">
            <a:noAutofit/>
          </a:bodyPr>
          <a:lstStyle/>
          <a:p>
            <a:pPr indent="-336499" lvl="0" marL="320040" rtl="0" algn="l">
              <a:spcBef>
                <a:spcPts val="0"/>
              </a:spcBef>
              <a:spcAft>
                <a:spcPts val="0"/>
              </a:spcAft>
              <a:buSzPts val="5299"/>
              <a:buChar char="*"/>
            </a:pPr>
            <a:r>
              <a:rPr lang="zh-TW" sz="4140">
                <a:latin typeface="Microsoft JhengHei"/>
                <a:ea typeface="Microsoft JhengHei"/>
                <a:cs typeface="Microsoft JhengHei"/>
                <a:sym typeface="Microsoft JhengHei"/>
              </a:rPr>
              <a:t>當前架構下商品供應鏈型態示意圖</a:t>
            </a:r>
            <a:endParaRPr sz="4140"/>
          </a:p>
        </p:txBody>
      </p:sp>
      <p:sp>
        <p:nvSpPr>
          <p:cNvPr id="1021" name="Google Shape;1021;p85"/>
          <p:cNvSpPr/>
          <p:nvPr/>
        </p:nvSpPr>
        <p:spPr>
          <a:xfrm>
            <a:off x="323528" y="1484784"/>
            <a:ext cx="8496944" cy="417646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22" name="Google Shape;1022;p85"/>
          <p:cNvSpPr/>
          <p:nvPr/>
        </p:nvSpPr>
        <p:spPr>
          <a:xfrm>
            <a:off x="179512" y="6669360"/>
            <a:ext cx="2327881"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800">
                <a:solidFill>
                  <a:schemeClr val="dk1"/>
                </a:solidFill>
                <a:latin typeface="Trebuchet MS"/>
                <a:ea typeface="Trebuchet MS"/>
                <a:cs typeface="Trebuchet MS"/>
                <a:sym typeface="Trebuchet MS"/>
              </a:rPr>
              <a:t>資料來源：http://www.ithome.com.tw/article/105368</a:t>
            </a:r>
            <a:endParaRPr sz="800">
              <a:solidFill>
                <a:schemeClr val="dk1"/>
              </a:solidFill>
              <a:latin typeface="Trebuchet MS"/>
              <a:ea typeface="Trebuchet MS"/>
              <a:cs typeface="Trebuchet MS"/>
              <a:sym typeface="Trebuchet MS"/>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6" name="Shape 1026"/>
        <p:cNvGrpSpPr/>
        <p:nvPr/>
      </p:nvGrpSpPr>
      <p:grpSpPr>
        <a:xfrm>
          <a:off x="0" y="0"/>
          <a:ext cx="0" cy="0"/>
          <a:chOff x="0" y="0"/>
          <a:chExt cx="0" cy="0"/>
        </a:xfrm>
      </p:grpSpPr>
      <p:sp>
        <p:nvSpPr>
          <p:cNvPr id="1027" name="Google Shape;1027;p86"/>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028" name="Google Shape;1028;p86"/>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36499" lvl="0" marL="320040" rtl="0" algn="l">
              <a:spcBef>
                <a:spcPts val="0"/>
              </a:spcBef>
              <a:spcAft>
                <a:spcPts val="0"/>
              </a:spcAft>
              <a:buSzPts val="5299"/>
              <a:buChar char="*"/>
            </a:pPr>
            <a:r>
              <a:rPr lang="zh-TW" sz="4140">
                <a:latin typeface="Microsoft JhengHei"/>
                <a:ea typeface="Microsoft JhengHei"/>
                <a:cs typeface="Microsoft JhengHei"/>
                <a:sym typeface="Microsoft JhengHei"/>
              </a:rPr>
              <a:t>區塊鏈架構下之供應鏈示意圖</a:t>
            </a:r>
            <a:endParaRPr sz="4140"/>
          </a:p>
        </p:txBody>
      </p:sp>
      <p:sp>
        <p:nvSpPr>
          <p:cNvPr id="1029" name="Google Shape;1029;p86"/>
          <p:cNvSpPr txBox="1"/>
          <p:nvPr>
            <p:ph idx="1" type="body"/>
          </p:nvPr>
        </p:nvSpPr>
        <p:spPr>
          <a:xfrm>
            <a:off x="203887" y="1324643"/>
            <a:ext cx="7885670" cy="4730167"/>
          </a:xfrm>
          <a:prstGeom prst="rect">
            <a:avLst/>
          </a:prstGeom>
          <a:noFill/>
          <a:ln>
            <a:noFill/>
          </a:ln>
        </p:spPr>
        <p:txBody>
          <a:bodyPr anchorCtr="0" anchor="t" bIns="45700" lIns="91425" spcFirstLastPara="1" rIns="91425" wrap="square" tIns="45700">
            <a:noAutofit/>
          </a:bodyPr>
          <a:lstStyle/>
          <a:p>
            <a:pPr indent="0" lvl="0" marL="228600" rtl="0" algn="l">
              <a:spcBef>
                <a:spcPts val="0"/>
              </a:spcBef>
              <a:spcAft>
                <a:spcPts val="0"/>
              </a:spcAft>
              <a:buSzPts val="2860"/>
              <a:buNone/>
            </a:pPr>
            <a:r>
              <a:t/>
            </a:r>
            <a:endParaRPr/>
          </a:p>
        </p:txBody>
      </p:sp>
      <p:sp>
        <p:nvSpPr>
          <p:cNvPr id="1030" name="Google Shape;1030;p86"/>
          <p:cNvSpPr/>
          <p:nvPr/>
        </p:nvSpPr>
        <p:spPr>
          <a:xfrm>
            <a:off x="395536" y="1484784"/>
            <a:ext cx="7848600" cy="468020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31" name="Google Shape;1031;p86"/>
          <p:cNvSpPr/>
          <p:nvPr/>
        </p:nvSpPr>
        <p:spPr>
          <a:xfrm>
            <a:off x="248785" y="6606316"/>
            <a:ext cx="2327881"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800">
                <a:solidFill>
                  <a:schemeClr val="dk1"/>
                </a:solidFill>
                <a:latin typeface="Trebuchet MS"/>
                <a:ea typeface="Trebuchet MS"/>
                <a:cs typeface="Trebuchet MS"/>
                <a:sym typeface="Trebuchet MS"/>
              </a:rPr>
              <a:t>資料來源：http://www.ithome.com.tw/article/105368</a:t>
            </a:r>
            <a:endParaRPr sz="800">
              <a:solidFill>
                <a:schemeClr val="dk1"/>
              </a:solidFill>
              <a:latin typeface="Trebuchet MS"/>
              <a:ea typeface="Trebuchet MS"/>
              <a:cs typeface="Trebuchet MS"/>
              <a:sym typeface="Trebuchet MS"/>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5" name="Shape 1035"/>
        <p:cNvGrpSpPr/>
        <p:nvPr/>
      </p:nvGrpSpPr>
      <p:grpSpPr>
        <a:xfrm>
          <a:off x="0" y="0"/>
          <a:ext cx="0" cy="0"/>
          <a:chOff x="0" y="0"/>
          <a:chExt cx="0" cy="0"/>
        </a:xfrm>
      </p:grpSpPr>
      <p:sp>
        <p:nvSpPr>
          <p:cNvPr id="1036" name="Google Shape;1036;p87"/>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037" name="Google Shape;1037;p87"/>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36499" lvl="0" marL="320040" rtl="0" algn="l">
              <a:spcBef>
                <a:spcPts val="0"/>
              </a:spcBef>
              <a:spcAft>
                <a:spcPts val="0"/>
              </a:spcAft>
              <a:buSzPts val="5299"/>
              <a:buChar char="*"/>
            </a:pPr>
            <a:r>
              <a:rPr lang="zh-TW" sz="4140">
                <a:latin typeface="Microsoft JhengHei"/>
                <a:ea typeface="Microsoft JhengHei"/>
                <a:cs typeface="Microsoft JhengHei"/>
                <a:sym typeface="Microsoft JhengHei"/>
              </a:rPr>
              <a:t>區塊鏈架構下供應鏈應用契機</a:t>
            </a:r>
            <a:endParaRPr sz="4140"/>
          </a:p>
        </p:txBody>
      </p:sp>
      <p:sp>
        <p:nvSpPr>
          <p:cNvPr id="1038" name="Google Shape;1038;p87"/>
          <p:cNvSpPr txBox="1"/>
          <p:nvPr>
            <p:ph idx="1" type="body"/>
          </p:nvPr>
        </p:nvSpPr>
        <p:spPr>
          <a:xfrm>
            <a:off x="323528" y="1124744"/>
            <a:ext cx="8496944" cy="5472608"/>
          </a:xfrm>
          <a:prstGeom prst="rect">
            <a:avLst/>
          </a:prstGeom>
          <a:noFill/>
          <a:ln>
            <a:noFill/>
          </a:ln>
        </p:spPr>
        <p:txBody>
          <a:bodyPr anchorCtr="0" anchor="t" bIns="45700" lIns="91425" spcFirstLastPara="1" rIns="91425" wrap="square" tIns="45700">
            <a:noAutofit/>
          </a:bodyPr>
          <a:lstStyle/>
          <a:p>
            <a:pPr indent="-247650" lvl="0" marL="12700" rtl="0" algn="l">
              <a:lnSpc>
                <a:spcPct val="100000"/>
              </a:lnSpc>
              <a:spcBef>
                <a:spcPts val="0"/>
              </a:spcBef>
              <a:spcAft>
                <a:spcPts val="0"/>
              </a:spcAft>
              <a:buSzPts val="3900"/>
              <a:buChar char="*"/>
            </a:pPr>
            <a:r>
              <a:rPr b="1" lang="zh-TW" sz="3000">
                <a:latin typeface="Times New Roman"/>
                <a:ea typeface="Times New Roman"/>
                <a:cs typeface="Times New Roman"/>
                <a:sym typeface="Times New Roman"/>
              </a:rPr>
              <a:t>產品履歷追踪</a:t>
            </a:r>
            <a:endParaRPr b="1" sz="3000">
              <a:latin typeface="Times New Roman"/>
              <a:ea typeface="Times New Roman"/>
              <a:cs typeface="Times New Roman"/>
              <a:sym typeface="Times New Roman"/>
            </a:endParaRPr>
          </a:p>
          <a:p>
            <a:pPr indent="-182880" lvl="2" marL="812800" rtl="0" algn="l">
              <a:spcBef>
                <a:spcPts val="700"/>
              </a:spcBef>
              <a:spcAft>
                <a:spcPts val="0"/>
              </a:spcAft>
              <a:buSzPts val="2600"/>
              <a:buChar char="*"/>
            </a:pPr>
            <a:r>
              <a:rPr lang="zh-TW" sz="2000">
                <a:latin typeface="Times New Roman"/>
                <a:ea typeface="Times New Roman"/>
                <a:cs typeface="Times New Roman"/>
                <a:sym typeface="Times New Roman"/>
              </a:rPr>
              <a:t>區塊鏈可以追踪從原物料生產到配送到消費者之供應鏈</a:t>
            </a:r>
            <a:r>
              <a:rPr lang="zh-TW" sz="2000">
                <a:solidFill>
                  <a:srgbClr val="FF0000"/>
                </a:solidFill>
                <a:latin typeface="Times New Roman"/>
                <a:ea typeface="Times New Roman"/>
                <a:cs typeface="Times New Roman"/>
                <a:sym typeface="Times New Roman"/>
              </a:rPr>
              <a:t>產品履歷</a:t>
            </a:r>
            <a:r>
              <a:rPr lang="zh-TW" sz="2000">
                <a:latin typeface="Times New Roman"/>
                <a:ea typeface="Times New Roman"/>
                <a:cs typeface="Times New Roman"/>
                <a:sym typeface="Times New Roman"/>
              </a:rPr>
              <a:t>。</a:t>
            </a:r>
            <a:endParaRPr sz="2000">
              <a:latin typeface="Times New Roman"/>
              <a:ea typeface="Times New Roman"/>
              <a:cs typeface="Times New Roman"/>
              <a:sym typeface="Times New Roman"/>
            </a:endParaRPr>
          </a:p>
          <a:p>
            <a:pPr indent="-247650" lvl="0" marL="12700" rtl="0" algn="l">
              <a:lnSpc>
                <a:spcPct val="95333"/>
              </a:lnSpc>
              <a:spcBef>
                <a:spcPts val="900"/>
              </a:spcBef>
              <a:spcAft>
                <a:spcPts val="0"/>
              </a:spcAft>
              <a:buSzPts val="3900"/>
              <a:buChar char="*"/>
            </a:pPr>
            <a:r>
              <a:rPr b="1" lang="zh-TW" sz="3000">
                <a:latin typeface="Times New Roman"/>
                <a:ea typeface="Times New Roman"/>
                <a:cs typeface="Times New Roman"/>
                <a:sym typeface="Times New Roman"/>
              </a:rPr>
              <a:t>保護產品</a:t>
            </a:r>
            <a:endParaRPr b="1" sz="3000">
              <a:latin typeface="Times New Roman"/>
              <a:ea typeface="Times New Roman"/>
              <a:cs typeface="Times New Roman"/>
              <a:sym typeface="Times New Roman"/>
            </a:endParaRPr>
          </a:p>
          <a:p>
            <a:pPr indent="-182880" lvl="2" marL="812800" rtl="0" algn="l">
              <a:lnSpc>
                <a:spcPct val="143000"/>
              </a:lnSpc>
              <a:spcBef>
                <a:spcPts val="700"/>
              </a:spcBef>
              <a:spcAft>
                <a:spcPts val="0"/>
              </a:spcAft>
              <a:buSzPts val="2600"/>
              <a:buChar char="*"/>
            </a:pPr>
            <a:r>
              <a:rPr lang="zh-TW" sz="2000">
                <a:solidFill>
                  <a:srgbClr val="FF0000"/>
                </a:solidFill>
                <a:latin typeface="Times New Roman"/>
                <a:ea typeface="Times New Roman"/>
                <a:cs typeface="Times New Roman"/>
                <a:sym typeface="Times New Roman"/>
              </a:rPr>
              <a:t>防遺失、被竊、偽造、調包</a:t>
            </a:r>
            <a:r>
              <a:rPr lang="zh-TW" sz="2000">
                <a:latin typeface="Times New Roman"/>
                <a:ea typeface="Times New Roman"/>
                <a:cs typeface="Times New Roman"/>
                <a:sym typeface="Times New Roman"/>
              </a:rPr>
              <a:t>。</a:t>
            </a:r>
            <a:endParaRPr sz="2000">
              <a:latin typeface="Times New Roman"/>
              <a:ea typeface="Times New Roman"/>
              <a:cs typeface="Times New Roman"/>
              <a:sym typeface="Times New Roman"/>
            </a:endParaRPr>
          </a:p>
          <a:p>
            <a:pPr indent="-247650" lvl="0" marL="12700" rtl="0" algn="l">
              <a:lnSpc>
                <a:spcPct val="95666"/>
              </a:lnSpc>
              <a:spcBef>
                <a:spcPts val="900"/>
              </a:spcBef>
              <a:spcAft>
                <a:spcPts val="0"/>
              </a:spcAft>
              <a:buSzPts val="3900"/>
              <a:buChar char="*"/>
            </a:pPr>
            <a:r>
              <a:rPr b="1" lang="zh-TW" sz="3000">
                <a:latin typeface="Times New Roman"/>
                <a:ea typeface="Times New Roman"/>
                <a:cs typeface="Times New Roman"/>
                <a:sym typeface="Times New Roman"/>
              </a:rPr>
              <a:t>轉帳成本降低</a:t>
            </a:r>
            <a:endParaRPr b="1" sz="3000">
              <a:latin typeface="Times New Roman"/>
              <a:ea typeface="Times New Roman"/>
              <a:cs typeface="Times New Roman"/>
              <a:sym typeface="Times New Roman"/>
            </a:endParaRPr>
          </a:p>
          <a:p>
            <a:pPr indent="-182880" lvl="2" marL="812800" rtl="0" algn="l">
              <a:lnSpc>
                <a:spcPct val="143500"/>
              </a:lnSpc>
              <a:spcBef>
                <a:spcPts val="700"/>
              </a:spcBef>
              <a:spcAft>
                <a:spcPts val="0"/>
              </a:spcAft>
              <a:buSzPts val="2600"/>
              <a:buChar char="*"/>
            </a:pPr>
            <a:r>
              <a:rPr lang="zh-TW" sz="2000">
                <a:latin typeface="Times New Roman"/>
                <a:ea typeface="Times New Roman"/>
                <a:cs typeface="Times New Roman"/>
                <a:sym typeface="Times New Roman"/>
              </a:rPr>
              <a:t>供應鏈區塊鏈內的</a:t>
            </a:r>
            <a:r>
              <a:rPr lang="zh-TW" sz="2000">
                <a:solidFill>
                  <a:srgbClr val="FF0000"/>
                </a:solidFill>
                <a:latin typeface="Times New Roman"/>
                <a:ea typeface="Times New Roman"/>
                <a:cs typeface="Times New Roman"/>
                <a:sym typeface="Times New Roman"/>
              </a:rPr>
              <a:t>節點</a:t>
            </a:r>
            <a:r>
              <a:rPr lang="zh-TW" sz="2000">
                <a:latin typeface="Times New Roman"/>
                <a:ea typeface="Times New Roman"/>
                <a:cs typeface="Times New Roman"/>
                <a:sym typeface="Times New Roman"/>
              </a:rPr>
              <a:t>之內的資金轉帳，可部份去銀行化，使用分類帳本，</a:t>
            </a:r>
            <a:r>
              <a:rPr lang="zh-TW" sz="2000">
                <a:solidFill>
                  <a:srgbClr val="FF0000"/>
                </a:solidFill>
                <a:latin typeface="Times New Roman"/>
                <a:ea typeface="Times New Roman"/>
                <a:cs typeface="Times New Roman"/>
                <a:sym typeface="Times New Roman"/>
              </a:rPr>
              <a:t>降低成本</a:t>
            </a:r>
            <a:r>
              <a:rPr lang="zh-TW" sz="2000">
                <a:latin typeface="Times New Roman"/>
                <a:ea typeface="Times New Roman"/>
                <a:cs typeface="Times New Roman"/>
                <a:sym typeface="Times New Roman"/>
              </a:rPr>
              <a:t>。</a:t>
            </a:r>
            <a:endParaRPr sz="2000">
              <a:latin typeface="Times New Roman"/>
              <a:ea typeface="Times New Roman"/>
              <a:cs typeface="Times New Roman"/>
              <a:sym typeface="Times New Roman"/>
            </a:endParaRPr>
          </a:p>
          <a:p>
            <a:pPr indent="-247650" lvl="0" marL="12700" rtl="0" algn="l">
              <a:lnSpc>
                <a:spcPct val="95333"/>
              </a:lnSpc>
              <a:spcBef>
                <a:spcPts val="900"/>
              </a:spcBef>
              <a:spcAft>
                <a:spcPts val="0"/>
              </a:spcAft>
              <a:buSzPts val="3900"/>
              <a:buChar char="*"/>
            </a:pPr>
            <a:r>
              <a:rPr b="1" lang="zh-TW" sz="3000">
                <a:latin typeface="Times New Roman"/>
                <a:ea typeface="Times New Roman"/>
                <a:cs typeface="Times New Roman"/>
                <a:sym typeface="Times New Roman"/>
              </a:rPr>
              <a:t>供應鏈協同供貨CPFR</a:t>
            </a:r>
            <a:endParaRPr b="1" sz="3000">
              <a:latin typeface="Times New Roman"/>
              <a:ea typeface="Times New Roman"/>
              <a:cs typeface="Times New Roman"/>
              <a:sym typeface="Times New Roman"/>
            </a:endParaRPr>
          </a:p>
          <a:p>
            <a:pPr indent="-182880" lvl="2" marL="812800" rtl="0" algn="l">
              <a:lnSpc>
                <a:spcPct val="143000"/>
              </a:lnSpc>
              <a:spcBef>
                <a:spcPts val="700"/>
              </a:spcBef>
              <a:spcAft>
                <a:spcPts val="0"/>
              </a:spcAft>
              <a:buSzPts val="2600"/>
              <a:buChar char="*"/>
            </a:pPr>
            <a:r>
              <a:rPr lang="zh-TW" sz="2000">
                <a:latin typeface="Times New Roman"/>
                <a:ea typeface="Times New Roman"/>
                <a:cs typeface="Times New Roman"/>
                <a:sym typeface="Times New Roman"/>
              </a:rPr>
              <a:t>協同規劃、預測與補貨系統 (Collaborative Planning, Forecasting and Replenishment, CPFR)，藉由區塊鏈將企業的合作關係延伸與運輸成員相連接。協助企業</a:t>
            </a:r>
            <a:r>
              <a:rPr lang="zh-TW" sz="2000">
                <a:solidFill>
                  <a:srgbClr val="FF0000"/>
                </a:solidFill>
                <a:latin typeface="Times New Roman"/>
                <a:ea typeface="Times New Roman"/>
                <a:cs typeface="Times New Roman"/>
                <a:sym typeface="Times New Roman"/>
              </a:rPr>
              <a:t>改進銷售預測</a:t>
            </a:r>
            <a:r>
              <a:rPr lang="zh-TW" sz="2000">
                <a:latin typeface="Times New Roman"/>
                <a:ea typeface="Times New Roman"/>
                <a:cs typeface="Times New Roman"/>
                <a:sym typeface="Times New Roman"/>
              </a:rPr>
              <a:t>及</a:t>
            </a:r>
            <a:r>
              <a:rPr lang="zh-TW" sz="2000">
                <a:solidFill>
                  <a:srgbClr val="FF0000"/>
                </a:solidFill>
                <a:latin typeface="Times New Roman"/>
                <a:ea typeface="Times New Roman"/>
                <a:cs typeface="Times New Roman"/>
                <a:sym typeface="Times New Roman"/>
              </a:rPr>
              <a:t>自動產生補貨訂單</a:t>
            </a:r>
            <a:r>
              <a:rPr lang="zh-TW" sz="2000">
                <a:latin typeface="Times New Roman"/>
                <a:ea typeface="Times New Roman"/>
                <a:cs typeface="Times New Roman"/>
                <a:sym typeface="Times New Roman"/>
              </a:rPr>
              <a:t>。</a:t>
            </a:r>
            <a:endParaRPr sz="2000">
              <a:latin typeface="Times New Roman"/>
              <a:ea typeface="Times New Roman"/>
              <a:cs typeface="Times New Roman"/>
              <a:sym typeface="Times New Roman"/>
            </a:endParaRPr>
          </a:p>
          <a:p>
            <a:pPr indent="0" lvl="0" marL="228600" rtl="0" algn="l">
              <a:spcBef>
                <a:spcPts val="740"/>
              </a:spcBef>
              <a:spcAft>
                <a:spcPts val="0"/>
              </a:spcAft>
              <a:buSzPts val="2860"/>
              <a:buNone/>
            </a:pPr>
            <a:r>
              <a:t/>
            </a:r>
            <a:endParaRPr>
              <a:latin typeface="Arial"/>
              <a:ea typeface="Arial"/>
              <a:cs typeface="Arial"/>
              <a:sym typeface="Arial"/>
            </a:endParaRPr>
          </a:p>
        </p:txBody>
      </p:sp>
      <p:sp>
        <p:nvSpPr>
          <p:cNvPr id="1039" name="Google Shape;1039;p87"/>
          <p:cNvSpPr/>
          <p:nvPr/>
        </p:nvSpPr>
        <p:spPr>
          <a:xfrm>
            <a:off x="179512" y="6669360"/>
            <a:ext cx="2327881"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800">
                <a:solidFill>
                  <a:schemeClr val="dk1"/>
                </a:solidFill>
                <a:latin typeface="Trebuchet MS"/>
                <a:ea typeface="Trebuchet MS"/>
                <a:cs typeface="Trebuchet MS"/>
                <a:sym typeface="Trebuchet MS"/>
              </a:rPr>
              <a:t>資料來源：http://www.ithome.com.tw/article/105368</a:t>
            </a:r>
            <a:endParaRPr sz="800">
              <a:solidFill>
                <a:schemeClr val="dk1"/>
              </a:solidFill>
              <a:latin typeface="Trebuchet MS"/>
              <a:ea typeface="Trebuchet MS"/>
              <a:cs typeface="Trebuchet MS"/>
              <a:sym typeface="Trebuchet MS"/>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4" name="Shape 1044"/>
        <p:cNvGrpSpPr/>
        <p:nvPr/>
      </p:nvGrpSpPr>
      <p:grpSpPr>
        <a:xfrm>
          <a:off x="0" y="0"/>
          <a:ext cx="0" cy="0"/>
          <a:chOff x="0" y="0"/>
          <a:chExt cx="0" cy="0"/>
        </a:xfrm>
      </p:grpSpPr>
      <p:sp>
        <p:nvSpPr>
          <p:cNvPr id="1045" name="Google Shape;1045;p88"/>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046" name="Google Shape;1046;p88"/>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73888" lvl="0" marL="320040" rtl="0" algn="l">
              <a:spcBef>
                <a:spcPts val="0"/>
              </a:spcBef>
              <a:spcAft>
                <a:spcPts val="0"/>
              </a:spcAft>
              <a:buSzPts val="5888"/>
              <a:buChar char="*"/>
            </a:pPr>
            <a:r>
              <a:rPr lang="zh-TW">
                <a:latin typeface="Microsoft JhengHei"/>
                <a:ea typeface="Microsoft JhengHei"/>
                <a:cs typeface="Microsoft JhengHei"/>
                <a:sym typeface="Microsoft JhengHei"/>
              </a:rPr>
              <a:t>產業區塊鏈運作示意圖</a:t>
            </a:r>
            <a:endParaRPr/>
          </a:p>
        </p:txBody>
      </p:sp>
      <p:grpSp>
        <p:nvGrpSpPr>
          <p:cNvPr id="1047" name="Google Shape;1047;p88"/>
          <p:cNvGrpSpPr/>
          <p:nvPr/>
        </p:nvGrpSpPr>
        <p:grpSpPr>
          <a:xfrm>
            <a:off x="1692449" y="1192382"/>
            <a:ext cx="5759101" cy="5332961"/>
            <a:chOff x="1368921" y="-4370"/>
            <a:chExt cx="5759101" cy="5332961"/>
          </a:xfrm>
        </p:grpSpPr>
        <p:sp>
          <p:nvSpPr>
            <p:cNvPr id="1048" name="Google Shape;1048;p88"/>
            <p:cNvSpPr/>
            <p:nvPr/>
          </p:nvSpPr>
          <p:spPr>
            <a:xfrm>
              <a:off x="1591104" y="-4370"/>
              <a:ext cx="5314735" cy="5314735"/>
            </a:xfrm>
            <a:custGeom>
              <a:rect b="b" l="l" r="r" t="t"/>
              <a:pathLst>
                <a:path extrusionOk="0" h="120000" w="120000">
                  <a:moveTo>
                    <a:pt x="75109" y="5462"/>
                  </a:moveTo>
                  <a:cubicBezTo>
                    <a:pt x="100849" y="12593"/>
                    <a:pt x="118099" y="36750"/>
                    <a:pt x="116489" y="63411"/>
                  </a:cubicBezTo>
                  <a:cubicBezTo>
                    <a:pt x="114879" y="90072"/>
                    <a:pt x="94848" y="111978"/>
                    <a:pt x="68436" y="115960"/>
                  </a:cubicBezTo>
                  <a:cubicBezTo>
                    <a:pt x="42025" y="119941"/>
                    <a:pt x="16426" y="104915"/>
                    <a:pt x="7027" y="79913"/>
                  </a:cubicBezTo>
                  <a:cubicBezTo>
                    <a:pt x="-2371" y="54912"/>
                    <a:pt x="6990" y="26743"/>
                    <a:pt x="29484" y="12341"/>
                  </a:cubicBezTo>
                  <a:lnTo>
                    <a:pt x="27905" y="9334"/>
                  </a:lnTo>
                  <a:lnTo>
                    <a:pt x="35154" y="12701"/>
                  </a:lnTo>
                  <a:lnTo>
                    <a:pt x="34018" y="20971"/>
                  </a:lnTo>
                  <a:lnTo>
                    <a:pt x="32439" y="17967"/>
                  </a:lnTo>
                  <a:lnTo>
                    <a:pt x="32439" y="17967"/>
                  </a:lnTo>
                  <a:cubicBezTo>
                    <a:pt x="12644" y="30946"/>
                    <a:pt x="4587" y="55979"/>
                    <a:pt x="13097" y="78068"/>
                  </a:cubicBezTo>
                  <a:cubicBezTo>
                    <a:pt x="21606" y="100158"/>
                    <a:pt x="44375" y="113316"/>
                    <a:pt x="67762" y="109660"/>
                  </a:cubicBezTo>
                  <a:cubicBezTo>
                    <a:pt x="91150" y="106005"/>
                    <a:pt x="108817" y="86526"/>
                    <a:pt x="110180" y="62894"/>
                  </a:cubicBezTo>
                  <a:cubicBezTo>
                    <a:pt x="111543" y="39261"/>
                    <a:pt x="96232" y="17881"/>
                    <a:pt x="73419" y="11561"/>
                  </a:cubicBezTo>
                  <a:close/>
                </a:path>
              </a:pathLst>
            </a:custGeom>
            <a:solidFill>
              <a:srgbClr val="D0EC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88"/>
            <p:cNvSpPr/>
            <p:nvPr/>
          </p:nvSpPr>
          <p:spPr>
            <a:xfrm>
              <a:off x="3236140" y="2050"/>
              <a:ext cx="2024662" cy="1012331"/>
            </a:xfrm>
            <a:prstGeom prst="roundRect">
              <a:avLst>
                <a:gd fmla="val 16667" name="adj"/>
              </a:avLst>
            </a:prstGeom>
            <a:solidFill>
              <a:srgbClr val="5DCCF3"/>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88"/>
            <p:cNvSpPr txBox="1"/>
            <p:nvPr/>
          </p:nvSpPr>
          <p:spPr>
            <a:xfrm>
              <a:off x="3285558" y="51468"/>
              <a:ext cx="1925826" cy="913495"/>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None/>
              </a:pPr>
              <a:r>
                <a:rPr b="1" lang="zh-TW" sz="1600">
                  <a:solidFill>
                    <a:schemeClr val="dk1"/>
                  </a:solidFill>
                  <a:latin typeface="Arial"/>
                  <a:ea typeface="Arial"/>
                  <a:cs typeface="Arial"/>
                  <a:sym typeface="Arial"/>
                </a:rPr>
                <a:t>登記商家身分</a:t>
              </a:r>
              <a:endParaRPr b="1" sz="1600">
                <a:solidFill>
                  <a:schemeClr val="dk1"/>
                </a:solidFill>
                <a:latin typeface="Arial"/>
                <a:ea typeface="Arial"/>
                <a:cs typeface="Arial"/>
                <a:sym typeface="Arial"/>
              </a:endParaRPr>
            </a:p>
          </p:txBody>
        </p:sp>
        <p:sp>
          <p:nvSpPr>
            <p:cNvPr id="1051" name="Google Shape;1051;p88"/>
            <p:cNvSpPr/>
            <p:nvPr/>
          </p:nvSpPr>
          <p:spPr>
            <a:xfrm>
              <a:off x="5103360" y="1080090"/>
              <a:ext cx="2024662" cy="1012331"/>
            </a:xfrm>
            <a:prstGeom prst="roundRect">
              <a:avLst>
                <a:gd fmla="val 16667" name="adj"/>
              </a:avLst>
            </a:prstGeom>
            <a:solidFill>
              <a:schemeClr val="accent3"/>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88"/>
            <p:cNvSpPr txBox="1"/>
            <p:nvPr/>
          </p:nvSpPr>
          <p:spPr>
            <a:xfrm>
              <a:off x="5152778" y="1129508"/>
              <a:ext cx="1925826" cy="913495"/>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None/>
              </a:pPr>
              <a:r>
                <a:rPr b="1" lang="zh-TW" sz="1600">
                  <a:solidFill>
                    <a:schemeClr val="dk1"/>
                  </a:solidFill>
                  <a:latin typeface="Arial"/>
                  <a:ea typeface="Arial"/>
                  <a:cs typeface="Arial"/>
                  <a:sym typeface="Arial"/>
                </a:rPr>
                <a:t>登記上下游身分</a:t>
              </a:r>
              <a:endParaRPr b="1" sz="1600">
                <a:solidFill>
                  <a:schemeClr val="dk1"/>
                </a:solidFill>
                <a:latin typeface="Arial"/>
                <a:ea typeface="Arial"/>
                <a:cs typeface="Arial"/>
                <a:sym typeface="Arial"/>
              </a:endParaRPr>
            </a:p>
          </p:txBody>
        </p:sp>
        <p:sp>
          <p:nvSpPr>
            <p:cNvPr id="1053" name="Google Shape;1053;p88"/>
            <p:cNvSpPr/>
            <p:nvPr/>
          </p:nvSpPr>
          <p:spPr>
            <a:xfrm>
              <a:off x="5103360" y="3236170"/>
              <a:ext cx="2024662" cy="1012331"/>
            </a:xfrm>
            <a:prstGeom prst="roundRect">
              <a:avLst>
                <a:gd fmla="val 16667" name="adj"/>
              </a:avLst>
            </a:prstGeom>
            <a:solidFill>
              <a:srgbClr val="5BCDAF"/>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88"/>
            <p:cNvSpPr txBox="1"/>
            <p:nvPr/>
          </p:nvSpPr>
          <p:spPr>
            <a:xfrm>
              <a:off x="5152778" y="3285588"/>
              <a:ext cx="1925826" cy="913495"/>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None/>
              </a:pPr>
              <a:r>
                <a:rPr b="1" lang="zh-TW" sz="1600">
                  <a:solidFill>
                    <a:schemeClr val="dk1"/>
                  </a:solidFill>
                  <a:latin typeface="Arial"/>
                  <a:ea typeface="Arial"/>
                  <a:cs typeface="Arial"/>
                  <a:sym typeface="Arial"/>
                </a:rPr>
                <a:t>簽訂Smart  Contract</a:t>
              </a:r>
              <a:endParaRPr b="1" sz="1600">
                <a:solidFill>
                  <a:schemeClr val="dk1"/>
                </a:solidFill>
                <a:latin typeface="Arial"/>
                <a:ea typeface="Arial"/>
                <a:cs typeface="Arial"/>
                <a:sym typeface="Arial"/>
              </a:endParaRPr>
            </a:p>
          </p:txBody>
        </p:sp>
        <p:sp>
          <p:nvSpPr>
            <p:cNvPr id="1055" name="Google Shape;1055;p88"/>
            <p:cNvSpPr/>
            <p:nvPr/>
          </p:nvSpPr>
          <p:spPr>
            <a:xfrm>
              <a:off x="3168356" y="4316260"/>
              <a:ext cx="2145696" cy="1012331"/>
            </a:xfrm>
            <a:prstGeom prst="roundRect">
              <a:avLst>
                <a:gd fmla="val 16667" name="adj"/>
              </a:avLst>
            </a:prstGeom>
            <a:solidFill>
              <a:srgbClr val="FE7F20"/>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88"/>
            <p:cNvSpPr txBox="1"/>
            <p:nvPr/>
          </p:nvSpPr>
          <p:spPr>
            <a:xfrm>
              <a:off x="3217774" y="4365678"/>
              <a:ext cx="2046860" cy="913495"/>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None/>
              </a:pPr>
              <a:r>
                <a:rPr b="1" lang="zh-TW" sz="1600">
                  <a:solidFill>
                    <a:schemeClr val="dk1"/>
                  </a:solidFill>
                  <a:latin typeface="Arial"/>
                  <a:ea typeface="Arial"/>
                  <a:cs typeface="Arial"/>
                  <a:sym typeface="Arial"/>
                </a:rPr>
                <a:t>區塊鏈寫入運送記錄</a:t>
              </a:r>
              <a:endParaRPr b="1" sz="1600">
                <a:solidFill>
                  <a:schemeClr val="dk1"/>
                </a:solidFill>
                <a:latin typeface="Arial"/>
                <a:ea typeface="Arial"/>
                <a:cs typeface="Arial"/>
                <a:sym typeface="Arial"/>
              </a:endParaRPr>
            </a:p>
          </p:txBody>
        </p:sp>
        <p:sp>
          <p:nvSpPr>
            <p:cNvPr id="1057" name="Google Shape;1057;p88"/>
            <p:cNvSpPr/>
            <p:nvPr/>
          </p:nvSpPr>
          <p:spPr>
            <a:xfrm>
              <a:off x="1368921" y="3236170"/>
              <a:ext cx="2024662" cy="1012331"/>
            </a:xfrm>
            <a:prstGeom prst="roundRect">
              <a:avLst>
                <a:gd fmla="val 16667" name="adj"/>
              </a:avLst>
            </a:prstGeom>
            <a:solidFill>
              <a:srgbClr val="EE4124"/>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88"/>
            <p:cNvSpPr txBox="1"/>
            <p:nvPr/>
          </p:nvSpPr>
          <p:spPr>
            <a:xfrm>
              <a:off x="1418339" y="3285588"/>
              <a:ext cx="1925826" cy="913495"/>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None/>
              </a:pPr>
              <a:r>
                <a:rPr b="1" lang="zh-TW" sz="1600">
                  <a:solidFill>
                    <a:schemeClr val="dk1"/>
                  </a:solidFill>
                  <a:latin typeface="Arial"/>
                  <a:ea typeface="Arial"/>
                  <a:cs typeface="Arial"/>
                  <a:sym typeface="Arial"/>
                </a:rPr>
                <a:t>企業點評, 商家累積信任</a:t>
              </a:r>
              <a:endParaRPr b="1" sz="1600">
                <a:solidFill>
                  <a:schemeClr val="dk1"/>
                </a:solidFill>
                <a:latin typeface="Arial"/>
                <a:ea typeface="Arial"/>
                <a:cs typeface="Arial"/>
                <a:sym typeface="Arial"/>
              </a:endParaRPr>
            </a:p>
          </p:txBody>
        </p:sp>
        <p:sp>
          <p:nvSpPr>
            <p:cNvPr id="1059" name="Google Shape;1059;p88"/>
            <p:cNvSpPr/>
            <p:nvPr/>
          </p:nvSpPr>
          <p:spPr>
            <a:xfrm>
              <a:off x="1368921" y="1080090"/>
              <a:ext cx="2024662" cy="1012331"/>
            </a:xfrm>
            <a:prstGeom prst="roundRect">
              <a:avLst>
                <a:gd fmla="val 16667" name="adj"/>
              </a:avLst>
            </a:prstGeom>
            <a:solidFill>
              <a:srgbClr val="5DCCF3"/>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88"/>
            <p:cNvSpPr txBox="1"/>
            <p:nvPr/>
          </p:nvSpPr>
          <p:spPr>
            <a:xfrm>
              <a:off x="1418339" y="1129508"/>
              <a:ext cx="1925826" cy="913495"/>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None/>
              </a:pPr>
              <a:r>
                <a:rPr b="1" lang="zh-TW" sz="1600">
                  <a:solidFill>
                    <a:schemeClr val="dk1"/>
                  </a:solidFill>
                  <a:latin typeface="Arial"/>
                  <a:ea typeface="Arial"/>
                  <a:cs typeface="Arial"/>
                  <a:sym typeface="Arial"/>
                </a:rPr>
                <a:t>執行Smart Contract</a:t>
              </a:r>
              <a:endParaRPr/>
            </a:p>
            <a:p>
              <a:pPr indent="0" lvl="0" marL="0" marR="0" rtl="0" algn="ctr">
                <a:lnSpc>
                  <a:spcPct val="90000"/>
                </a:lnSpc>
                <a:spcBef>
                  <a:spcPts val="560"/>
                </a:spcBef>
                <a:spcAft>
                  <a:spcPts val="0"/>
                </a:spcAft>
                <a:buNone/>
              </a:pPr>
              <a:r>
                <a:rPr b="1" lang="zh-TW" sz="1600">
                  <a:solidFill>
                    <a:schemeClr val="dk1"/>
                  </a:solidFill>
                  <a:latin typeface="Arial"/>
                  <a:ea typeface="Arial"/>
                  <a:cs typeface="Arial"/>
                  <a:sym typeface="Arial"/>
                </a:rPr>
                <a:t>追蹤企業信用點評</a:t>
              </a:r>
              <a:endParaRPr b="1" sz="1600">
                <a:solidFill>
                  <a:schemeClr val="dk1"/>
                </a:solidFill>
                <a:latin typeface="Arial"/>
                <a:ea typeface="Arial"/>
                <a:cs typeface="Arial"/>
                <a:sym typeface="Arial"/>
              </a:endParaRPr>
            </a:p>
          </p:txBody>
        </p:sp>
      </p:grpSp>
      <p:sp>
        <p:nvSpPr>
          <p:cNvPr id="1061" name="Google Shape;1061;p88"/>
          <p:cNvSpPr/>
          <p:nvPr/>
        </p:nvSpPr>
        <p:spPr>
          <a:xfrm>
            <a:off x="132406" y="6606316"/>
            <a:ext cx="2327881"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800">
                <a:solidFill>
                  <a:schemeClr val="dk1"/>
                </a:solidFill>
                <a:latin typeface="Trebuchet MS"/>
                <a:ea typeface="Trebuchet MS"/>
                <a:cs typeface="Trebuchet MS"/>
                <a:sym typeface="Trebuchet MS"/>
              </a:rPr>
              <a:t>資料來源：http://www.ithome.com.tw/article/105368</a:t>
            </a:r>
            <a:endParaRPr sz="800">
              <a:solidFill>
                <a:schemeClr val="dk1"/>
              </a:solidFill>
              <a:latin typeface="Trebuchet MS"/>
              <a:ea typeface="Trebuchet MS"/>
              <a:cs typeface="Trebuchet MS"/>
              <a:sym typeface="Trebuchet MS"/>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5" name="Shape 1065"/>
        <p:cNvGrpSpPr/>
        <p:nvPr/>
      </p:nvGrpSpPr>
      <p:grpSpPr>
        <a:xfrm>
          <a:off x="0" y="0"/>
          <a:ext cx="0" cy="0"/>
          <a:chOff x="0" y="0"/>
          <a:chExt cx="0" cy="0"/>
        </a:xfrm>
      </p:grpSpPr>
      <p:sp>
        <p:nvSpPr>
          <p:cNvPr id="1066" name="Google Shape;1066;p89"/>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67" name="Google Shape;1067;p89"/>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68" name="Google Shape;1068;p89"/>
          <p:cNvSpPr/>
          <p:nvPr/>
        </p:nvSpPr>
        <p:spPr>
          <a:xfrm>
            <a:off x="799393" y="2268193"/>
            <a:ext cx="6096289" cy="361899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69" name="Google Shape;1069;p89">
            <a:hlinkClick r:id="rId4"/>
          </p:cNvPr>
          <p:cNvSpPr/>
          <p:nvPr/>
        </p:nvSpPr>
        <p:spPr>
          <a:xfrm>
            <a:off x="5711101" y="1675675"/>
            <a:ext cx="484132" cy="516855"/>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70" name="Google Shape;1070;p89"/>
          <p:cNvSpPr txBox="1"/>
          <p:nvPr>
            <p:ph idx="12" type="sldNum"/>
          </p:nvPr>
        </p:nvSpPr>
        <p:spPr>
          <a:xfrm>
            <a:off x="8740346" y="6614984"/>
            <a:ext cx="403654" cy="243016"/>
          </a:xfrm>
          <a:prstGeom prst="rect">
            <a:avLst/>
          </a:prstGeom>
          <a:noFill/>
          <a:ln>
            <a:noFill/>
          </a:ln>
        </p:spPr>
        <p:txBody>
          <a:bodyPr anchorCtr="0" anchor="ctr" bIns="0" lIns="0" spcFirstLastPara="1" rIns="0" wrap="square" tIns="0">
            <a:noAutofit/>
          </a:bodyPr>
          <a:lstStyle/>
          <a:p>
            <a:pPr indent="0" lvl="0" marL="22263" rtl="0" algn="ctr">
              <a:spcBef>
                <a:spcPts val="0"/>
              </a:spcBef>
              <a:spcAft>
                <a:spcPts val="0"/>
              </a:spcAft>
              <a:buNone/>
            </a:pPr>
            <a:fld id="{00000000-1234-1234-1234-123412341234}" type="slidenum">
              <a:rPr lang="zh-TW"/>
              <a:t>‹#›</a:t>
            </a:fld>
            <a:endParaRPr/>
          </a:p>
        </p:txBody>
      </p:sp>
      <p:sp>
        <p:nvSpPr>
          <p:cNvPr id="1071" name="Google Shape;1071;p89"/>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36499" lvl="0" marL="320040" rtl="0" algn="l">
              <a:spcBef>
                <a:spcPts val="0"/>
              </a:spcBef>
              <a:spcAft>
                <a:spcPts val="0"/>
              </a:spcAft>
              <a:buSzPts val="5299"/>
              <a:buChar char="*"/>
            </a:pPr>
            <a:r>
              <a:rPr lang="zh-TW" sz="4140"/>
              <a:t>綠色經濟新興產業發展案例-食</a:t>
            </a:r>
            <a:br>
              <a:rPr lang="zh-TW" sz="4140"/>
            </a:br>
            <a:endParaRPr sz="4140"/>
          </a:p>
        </p:txBody>
      </p:sp>
      <p:sp>
        <p:nvSpPr>
          <p:cNvPr id="1072" name="Google Shape;1072;p89"/>
          <p:cNvSpPr txBox="1"/>
          <p:nvPr>
            <p:ph idx="1" type="body"/>
          </p:nvPr>
        </p:nvSpPr>
        <p:spPr>
          <a:xfrm>
            <a:off x="215005" y="1039475"/>
            <a:ext cx="7694142" cy="5080471"/>
          </a:xfrm>
          <a:prstGeom prst="rect">
            <a:avLst/>
          </a:prstGeom>
          <a:noFill/>
          <a:ln>
            <a:noFill/>
          </a:ln>
        </p:spPr>
        <p:txBody>
          <a:bodyPr anchorCtr="0" anchor="t" bIns="45700" lIns="91425" spcFirstLastPara="1" rIns="91425" wrap="square" tIns="45700">
            <a:noAutofit/>
          </a:bodyPr>
          <a:lstStyle/>
          <a:p>
            <a:pPr indent="-264160" lvl="0" marL="11132" rtl="0" algn="l">
              <a:spcBef>
                <a:spcPts val="0"/>
              </a:spcBef>
              <a:spcAft>
                <a:spcPts val="0"/>
              </a:spcAft>
              <a:buSzPts val="4160"/>
              <a:buChar char="*"/>
            </a:pPr>
            <a:r>
              <a:rPr lang="zh-TW" sz="3200">
                <a:solidFill>
                  <a:srgbClr val="3F3F3F"/>
                </a:solidFill>
              </a:rPr>
              <a:t>Amazon </a:t>
            </a:r>
            <a:r>
              <a:rPr lang="zh-TW" sz="3200">
                <a:solidFill>
                  <a:srgbClr val="FF0000"/>
                </a:solidFill>
              </a:rPr>
              <a:t>Prime Now</a:t>
            </a:r>
            <a:endParaRPr sz="3200"/>
          </a:p>
          <a:p>
            <a:pPr indent="-264160" lvl="0" marL="11132" rtl="0" algn="l">
              <a:lnSpc>
                <a:spcPct val="107781"/>
              </a:lnSpc>
              <a:spcBef>
                <a:spcPts val="1273"/>
              </a:spcBef>
              <a:spcAft>
                <a:spcPts val="0"/>
              </a:spcAft>
              <a:buSzPts val="4160"/>
              <a:buChar char="*"/>
            </a:pPr>
            <a:r>
              <a:rPr lang="zh-TW" sz="3200">
                <a:solidFill>
                  <a:srgbClr val="3F3F3F"/>
                </a:solidFill>
              </a:rPr>
              <a:t>Amazon Restaurants</a:t>
            </a:r>
            <a:endParaRPr sz="3200"/>
          </a:p>
          <a:p>
            <a:pPr indent="0" lvl="0" marL="228600" rtl="0" algn="l">
              <a:spcBef>
                <a:spcPts val="740"/>
              </a:spcBef>
              <a:spcAft>
                <a:spcPts val="0"/>
              </a:spcAft>
              <a:buSzPts val="2860"/>
              <a:buNone/>
            </a:pPr>
            <a:r>
              <a:t/>
            </a:r>
            <a:endParaRPr/>
          </a:p>
        </p:txBody>
      </p:sp>
      <p:sp>
        <p:nvSpPr>
          <p:cNvPr id="1073" name="Google Shape;1073;p89"/>
          <p:cNvSpPr txBox="1"/>
          <p:nvPr/>
        </p:nvSpPr>
        <p:spPr>
          <a:xfrm>
            <a:off x="216131" y="6650182"/>
            <a:ext cx="5383205"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800">
                <a:solidFill>
                  <a:schemeClr val="dk1"/>
                </a:solidFill>
                <a:latin typeface="Trebuchet MS"/>
                <a:ea typeface="Trebuchet MS"/>
                <a:cs typeface="Trebuchet MS"/>
                <a:sym typeface="Trebuchet MS"/>
              </a:rPr>
              <a:t>資料來源：http://www.mirror.co.uk/news/technology-science/ordered-breakfast-amazon-prime-nows-6597431</a:t>
            </a:r>
            <a:endParaRPr sz="800">
              <a:solidFill>
                <a:schemeClr val="dk1"/>
              </a:solidFill>
              <a:latin typeface="Trebuchet MS"/>
              <a:ea typeface="Trebuchet MS"/>
              <a:cs typeface="Trebuchet MS"/>
              <a:sym typeface="Trebuchet MS"/>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7" name="Shape 1077"/>
        <p:cNvGrpSpPr/>
        <p:nvPr/>
      </p:nvGrpSpPr>
      <p:grpSpPr>
        <a:xfrm>
          <a:off x="0" y="0"/>
          <a:ext cx="0" cy="0"/>
          <a:chOff x="0" y="0"/>
          <a:chExt cx="0" cy="0"/>
        </a:xfrm>
      </p:grpSpPr>
      <p:sp>
        <p:nvSpPr>
          <p:cNvPr id="1078" name="Google Shape;1078;p90"/>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79" name="Google Shape;1079;p90"/>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80" name="Google Shape;1080;p90"/>
          <p:cNvSpPr/>
          <p:nvPr/>
        </p:nvSpPr>
        <p:spPr>
          <a:xfrm>
            <a:off x="6751356" y="1011639"/>
            <a:ext cx="2392644" cy="1794481"/>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81" name="Google Shape;1081;p90"/>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082" name="Google Shape;1082;p90"/>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36499" lvl="0" marL="320040" rtl="0" algn="l">
              <a:spcBef>
                <a:spcPts val="0"/>
              </a:spcBef>
              <a:spcAft>
                <a:spcPts val="0"/>
              </a:spcAft>
              <a:buSzPts val="5299"/>
              <a:buChar char="*"/>
            </a:pPr>
            <a:r>
              <a:rPr lang="zh-TW" sz="4140"/>
              <a:t>綠色經濟新興產業發展案例-衣</a:t>
            </a:r>
            <a:br>
              <a:rPr lang="zh-TW" sz="4140"/>
            </a:br>
            <a:endParaRPr sz="4140"/>
          </a:p>
        </p:txBody>
      </p:sp>
      <p:sp>
        <p:nvSpPr>
          <p:cNvPr id="1083" name="Google Shape;1083;p90"/>
          <p:cNvSpPr txBox="1"/>
          <p:nvPr>
            <p:ph idx="1" type="body"/>
          </p:nvPr>
        </p:nvSpPr>
        <p:spPr>
          <a:xfrm>
            <a:off x="159085" y="870322"/>
            <a:ext cx="6650460" cy="5716608"/>
          </a:xfrm>
          <a:prstGeom prst="rect">
            <a:avLst/>
          </a:prstGeom>
          <a:noFill/>
          <a:ln>
            <a:noFill/>
          </a:ln>
        </p:spPr>
        <p:txBody>
          <a:bodyPr anchorCtr="0" anchor="t" bIns="45700" lIns="91425" spcFirstLastPara="1" rIns="91425" wrap="square" tIns="45700">
            <a:noAutofit/>
          </a:bodyPr>
          <a:lstStyle/>
          <a:p>
            <a:pPr indent="-231140" lvl="0" marL="228600" rtl="0" algn="l">
              <a:lnSpc>
                <a:spcPct val="121428"/>
              </a:lnSpc>
              <a:spcBef>
                <a:spcPts val="0"/>
              </a:spcBef>
              <a:spcAft>
                <a:spcPts val="0"/>
              </a:spcAft>
              <a:buSzPts val="3640"/>
              <a:buChar char="*"/>
            </a:pPr>
            <a:r>
              <a:rPr lang="zh-TW" sz="2800"/>
              <a:t>慈濟基金會推動</a:t>
            </a:r>
            <a:r>
              <a:rPr lang="zh-TW" sz="2800">
                <a:solidFill>
                  <a:srgbClr val="FF0000"/>
                </a:solidFill>
              </a:rPr>
              <a:t>環保教育</a:t>
            </a:r>
            <a:r>
              <a:rPr lang="zh-TW" sz="2800"/>
              <a:t>超過20 年，將垃圾變黃金，大愛感恩科技</a:t>
            </a:r>
            <a:r>
              <a:rPr lang="zh-TW" sz="2800">
                <a:solidFill>
                  <a:srgbClr val="FF0000"/>
                </a:solidFill>
              </a:rPr>
              <a:t>將寶特瓶製成環保綠色商品</a:t>
            </a:r>
            <a:r>
              <a:rPr lang="zh-TW" sz="2800"/>
              <a:t>。</a:t>
            </a:r>
            <a:endParaRPr/>
          </a:p>
          <a:p>
            <a:pPr indent="-231140" lvl="0" marL="228600" rtl="0" algn="l">
              <a:lnSpc>
                <a:spcPct val="121428"/>
              </a:lnSpc>
              <a:spcBef>
                <a:spcPts val="860"/>
              </a:spcBef>
              <a:spcAft>
                <a:spcPts val="0"/>
              </a:spcAft>
              <a:buSzPts val="3640"/>
              <a:buChar char="*"/>
            </a:pPr>
            <a:r>
              <a:rPr lang="zh-TW" sz="2800"/>
              <a:t>回收的寶特瓶，經過分類、去蓋後，將瓶身踩扁裝袋，回收工作即告完成。裝袋的瓶身，送至塑膠加工廠切片漂洗，製成</a:t>
            </a:r>
            <a:r>
              <a:rPr lang="zh-TW" sz="2800">
                <a:solidFill>
                  <a:srgbClr val="FF0000"/>
                </a:solidFill>
              </a:rPr>
              <a:t>再生聚酯粒子</a:t>
            </a:r>
            <a:r>
              <a:rPr lang="zh-TW" sz="2800"/>
              <a:t>， 再送紡紗廠抽絲、織布、裁切，一條輕軟、溫 暖的毛毯即完成。</a:t>
            </a:r>
            <a:endParaRPr/>
          </a:p>
          <a:p>
            <a:pPr indent="-231140" lvl="0" marL="228600" rtl="0" algn="l">
              <a:lnSpc>
                <a:spcPct val="121428"/>
              </a:lnSpc>
              <a:spcBef>
                <a:spcPts val="860"/>
              </a:spcBef>
              <a:spcAft>
                <a:spcPts val="0"/>
              </a:spcAft>
              <a:buSzPts val="3640"/>
              <a:buChar char="*"/>
            </a:pPr>
            <a:r>
              <a:rPr lang="zh-TW" sz="2800">
                <a:solidFill>
                  <a:srgbClr val="FF0000"/>
                </a:solidFill>
              </a:rPr>
              <a:t>環保毛毯比一般棉質衣物輕軟，環保又兼顧使用品質</a:t>
            </a:r>
            <a:r>
              <a:rPr lang="zh-TW" sz="2800"/>
              <a:t>。目前除供台灣冬令發放，亦先後送達巴基斯坦、美國、菲律賓、斯里蘭卡等國賑 災，予受災民眾溫暖。</a:t>
            </a:r>
            <a:endParaRPr sz="2800"/>
          </a:p>
        </p:txBody>
      </p:sp>
      <p:sp>
        <p:nvSpPr>
          <p:cNvPr id="1084" name="Google Shape;1084;p90">
            <a:hlinkClick r:id="rId4"/>
          </p:cNvPr>
          <p:cNvSpPr/>
          <p:nvPr/>
        </p:nvSpPr>
        <p:spPr>
          <a:xfrm>
            <a:off x="6895683" y="3255094"/>
            <a:ext cx="484132" cy="516855"/>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85" name="Google Shape;1085;p90"/>
          <p:cNvSpPr txBox="1"/>
          <p:nvPr/>
        </p:nvSpPr>
        <p:spPr>
          <a:xfrm>
            <a:off x="6864074" y="6093229"/>
            <a:ext cx="2080421"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800">
                <a:solidFill>
                  <a:schemeClr val="dk1"/>
                </a:solidFill>
                <a:latin typeface="Trebuchet MS"/>
                <a:ea typeface="Trebuchet MS"/>
                <a:cs typeface="Trebuchet MS"/>
                <a:sym typeface="Trebuchet MS"/>
              </a:rPr>
              <a:t>資料來源：http://www.tzuchi.org.tw/index.php?option=com_content&amp;view=article&amp;catid=56%3Aenvironmental-protection-about&amp;id=842%3A2009-06-09-02-02-23&amp;Itemid=310&amp;lang=zh</a:t>
            </a:r>
            <a:endParaRPr sz="800">
              <a:solidFill>
                <a:schemeClr val="dk1"/>
              </a:solidFill>
              <a:latin typeface="Trebuchet MS"/>
              <a:ea typeface="Trebuchet MS"/>
              <a:cs typeface="Trebuchet MS"/>
              <a:sym typeface="Trebuchet MS"/>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9" name="Shape 1089"/>
        <p:cNvGrpSpPr/>
        <p:nvPr/>
      </p:nvGrpSpPr>
      <p:grpSpPr>
        <a:xfrm>
          <a:off x="0" y="0"/>
          <a:ext cx="0" cy="0"/>
          <a:chOff x="0" y="0"/>
          <a:chExt cx="0" cy="0"/>
        </a:xfrm>
      </p:grpSpPr>
      <p:sp>
        <p:nvSpPr>
          <p:cNvPr id="1090" name="Google Shape;1090;p91"/>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91" name="Google Shape;1091;p91"/>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92" name="Google Shape;1092;p91"/>
          <p:cNvSpPr/>
          <p:nvPr/>
        </p:nvSpPr>
        <p:spPr>
          <a:xfrm>
            <a:off x="4205924" y="4530436"/>
            <a:ext cx="3990425" cy="232756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93" name="Google Shape;1093;p91">
            <a:hlinkClick r:id="rId4"/>
          </p:cNvPr>
          <p:cNvSpPr/>
          <p:nvPr/>
        </p:nvSpPr>
        <p:spPr>
          <a:xfrm>
            <a:off x="8399567" y="5830508"/>
            <a:ext cx="480223" cy="509254"/>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94" name="Google Shape;1094;p91"/>
          <p:cNvSpPr/>
          <p:nvPr/>
        </p:nvSpPr>
        <p:spPr>
          <a:xfrm>
            <a:off x="360232" y="5031042"/>
            <a:ext cx="3678885" cy="1602387"/>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95" name="Google Shape;1095;p91"/>
          <p:cNvSpPr txBox="1"/>
          <p:nvPr>
            <p:ph idx="12" type="sldNum"/>
          </p:nvPr>
        </p:nvSpPr>
        <p:spPr>
          <a:xfrm>
            <a:off x="8740346" y="6614984"/>
            <a:ext cx="403654" cy="243016"/>
          </a:xfrm>
          <a:prstGeom prst="rect">
            <a:avLst/>
          </a:prstGeom>
          <a:noFill/>
          <a:ln>
            <a:noFill/>
          </a:ln>
        </p:spPr>
        <p:txBody>
          <a:bodyPr anchorCtr="0" anchor="ctr" bIns="0" lIns="0" spcFirstLastPara="1" rIns="0" wrap="square" tIns="0">
            <a:noAutofit/>
          </a:bodyPr>
          <a:lstStyle/>
          <a:p>
            <a:pPr indent="0" lvl="0" marL="22819" rtl="0" algn="ctr">
              <a:spcBef>
                <a:spcPts val="0"/>
              </a:spcBef>
              <a:spcAft>
                <a:spcPts val="0"/>
              </a:spcAft>
              <a:buNone/>
            </a:pPr>
            <a:fld id="{00000000-1234-1234-1234-123412341234}" type="slidenum">
              <a:rPr lang="zh-TW"/>
              <a:t>‹#›</a:t>
            </a:fld>
            <a:endParaRPr/>
          </a:p>
        </p:txBody>
      </p:sp>
      <p:sp>
        <p:nvSpPr>
          <p:cNvPr id="1096" name="Google Shape;1096;p91"/>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36499" lvl="0" marL="320040" rtl="0" algn="l">
              <a:spcBef>
                <a:spcPts val="0"/>
              </a:spcBef>
              <a:spcAft>
                <a:spcPts val="0"/>
              </a:spcAft>
              <a:buSzPts val="5299"/>
              <a:buChar char="*"/>
            </a:pPr>
            <a:r>
              <a:rPr lang="zh-TW" sz="4140"/>
              <a:t>綠色經濟新興產業發展案例-住</a:t>
            </a:r>
            <a:br>
              <a:rPr lang="zh-TW" sz="4140"/>
            </a:br>
            <a:endParaRPr sz="4140"/>
          </a:p>
        </p:txBody>
      </p:sp>
      <p:sp>
        <p:nvSpPr>
          <p:cNvPr id="1097" name="Google Shape;1097;p91"/>
          <p:cNvSpPr txBox="1"/>
          <p:nvPr>
            <p:ph idx="1" type="body"/>
          </p:nvPr>
        </p:nvSpPr>
        <p:spPr>
          <a:xfrm>
            <a:off x="165255" y="886172"/>
            <a:ext cx="7888631" cy="5080471"/>
          </a:xfrm>
          <a:prstGeom prst="rect">
            <a:avLst/>
          </a:prstGeom>
          <a:noFill/>
          <a:ln>
            <a:noFill/>
          </a:ln>
        </p:spPr>
        <p:txBody>
          <a:bodyPr anchorCtr="0" anchor="t" bIns="45700" lIns="91425" spcFirstLastPara="1" rIns="91425" wrap="square" tIns="45700">
            <a:noAutofit/>
          </a:bodyPr>
          <a:lstStyle/>
          <a:p>
            <a:pPr indent="-331720" lvl="0" marL="342295" marR="4453" rtl="0" algn="just">
              <a:spcBef>
                <a:spcPts val="0"/>
              </a:spcBef>
              <a:spcAft>
                <a:spcPts val="0"/>
              </a:spcAft>
              <a:buSzPts val="3900"/>
              <a:buChar char="*"/>
            </a:pPr>
            <a:r>
              <a:rPr lang="zh-TW" sz="3000">
                <a:solidFill>
                  <a:srgbClr val="3F3F3F"/>
                </a:solidFill>
                <a:latin typeface="Arial"/>
                <a:ea typeface="Arial"/>
                <a:cs typeface="Arial"/>
                <a:sym typeface="Arial"/>
              </a:rPr>
              <a:t>成大建築團隊採用大量</a:t>
            </a:r>
            <a:r>
              <a:rPr lang="zh-TW" sz="3000">
                <a:solidFill>
                  <a:srgbClr val="FF0000"/>
                </a:solidFill>
                <a:latin typeface="Arial"/>
                <a:ea typeface="Arial"/>
                <a:cs typeface="Arial"/>
                <a:sym typeface="Arial"/>
              </a:rPr>
              <a:t>資源回收再利用</a:t>
            </a:r>
            <a:r>
              <a:rPr lang="zh-TW" sz="3000">
                <a:solidFill>
                  <a:srgbClr val="3F3F3F"/>
                </a:solidFill>
                <a:latin typeface="Arial"/>
                <a:ea typeface="Arial"/>
                <a:cs typeface="Arial"/>
                <a:sym typeface="Arial"/>
              </a:rPr>
              <a:t>的綠色 建材，並且透過空間設計，有效降低空調和採 光的耗電量，打造出全球大學第一座亞熱帶</a:t>
            </a:r>
            <a:r>
              <a:rPr lang="zh-TW" sz="3000">
                <a:solidFill>
                  <a:srgbClr val="FF0000"/>
                </a:solidFill>
                <a:latin typeface="Arial"/>
                <a:ea typeface="Arial"/>
                <a:cs typeface="Arial"/>
                <a:sym typeface="Arial"/>
              </a:rPr>
              <a:t>「綠建築」教育中心</a:t>
            </a:r>
            <a:r>
              <a:rPr lang="zh-TW" sz="3000">
                <a:solidFill>
                  <a:srgbClr val="3F3F3F"/>
                </a:solidFill>
                <a:latin typeface="Arial"/>
                <a:ea typeface="Arial"/>
                <a:cs typeface="Arial"/>
                <a:sym typeface="Arial"/>
              </a:rPr>
              <a:t>，同時也標榜是台灣第一 座</a:t>
            </a:r>
            <a:r>
              <a:rPr lang="zh-TW" sz="3000">
                <a:solidFill>
                  <a:srgbClr val="FF0000"/>
                </a:solidFill>
                <a:latin typeface="Arial"/>
                <a:ea typeface="Arial"/>
                <a:cs typeface="Arial"/>
                <a:sym typeface="Arial"/>
              </a:rPr>
              <a:t>「零碳建築」</a:t>
            </a:r>
            <a:r>
              <a:rPr lang="zh-TW" sz="3000">
                <a:solidFill>
                  <a:srgbClr val="3F3F3F"/>
                </a:solidFill>
                <a:latin typeface="Arial"/>
                <a:ea typeface="Arial"/>
                <a:cs typeface="Arial"/>
                <a:sym typeface="Arial"/>
              </a:rPr>
              <a:t>，更重要的是，這座號稱「綠 色魔法學校」的教育中心，一坪造價不到九萬 元，與一般建築差不多，打破綠建築造價昂貴 的刻版印象。</a:t>
            </a:r>
            <a:endParaRPr sz="3000">
              <a:latin typeface="Arial"/>
              <a:ea typeface="Arial"/>
              <a:cs typeface="Arial"/>
              <a:sym typeface="Arial"/>
            </a:endParaRPr>
          </a:p>
        </p:txBody>
      </p:sp>
      <p:sp>
        <p:nvSpPr>
          <p:cNvPr id="1098" name="Google Shape;1098;p91"/>
          <p:cNvSpPr/>
          <p:nvPr/>
        </p:nvSpPr>
        <p:spPr>
          <a:xfrm>
            <a:off x="0" y="6642556"/>
            <a:ext cx="4572000"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800">
                <a:solidFill>
                  <a:schemeClr val="dk1"/>
                </a:solidFill>
                <a:latin typeface="Trebuchet MS"/>
                <a:ea typeface="Trebuchet MS"/>
                <a:cs typeface="Trebuchet MS"/>
                <a:sym typeface="Trebuchet MS"/>
              </a:rPr>
              <a:t>資料來源：https://www.youtube.com/watch?v=7H7grhAit24&amp;feature=youtu.be</a:t>
            </a:r>
            <a:endParaRPr sz="800">
              <a:solidFill>
                <a:schemeClr val="dk1"/>
              </a:solidFill>
              <a:latin typeface="Trebuchet MS"/>
              <a:ea typeface="Trebuchet MS"/>
              <a:cs typeface="Trebuchet MS"/>
              <a:sym typeface="Trebuchet MS"/>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2" name="Shape 1102"/>
        <p:cNvGrpSpPr/>
        <p:nvPr/>
      </p:nvGrpSpPr>
      <p:grpSpPr>
        <a:xfrm>
          <a:off x="0" y="0"/>
          <a:ext cx="0" cy="0"/>
          <a:chOff x="0" y="0"/>
          <a:chExt cx="0" cy="0"/>
        </a:xfrm>
      </p:grpSpPr>
      <p:sp>
        <p:nvSpPr>
          <p:cNvPr id="1103" name="Google Shape;1103;p92"/>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04" name="Google Shape;1104;p92"/>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05" name="Google Shape;1105;p92"/>
          <p:cNvSpPr/>
          <p:nvPr/>
        </p:nvSpPr>
        <p:spPr>
          <a:xfrm>
            <a:off x="558967" y="1163983"/>
            <a:ext cx="5893645" cy="469692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06" name="Google Shape;1106;p92"/>
          <p:cNvSpPr/>
          <p:nvPr/>
        </p:nvSpPr>
        <p:spPr>
          <a:xfrm>
            <a:off x="6092923" y="1721928"/>
            <a:ext cx="2701497" cy="2202161"/>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07" name="Google Shape;1107;p92"/>
          <p:cNvSpPr/>
          <p:nvPr/>
        </p:nvSpPr>
        <p:spPr>
          <a:xfrm>
            <a:off x="676254" y="1567839"/>
            <a:ext cx="1002798" cy="1063421"/>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08" name="Google Shape;1108;p92"/>
          <p:cNvSpPr/>
          <p:nvPr/>
        </p:nvSpPr>
        <p:spPr>
          <a:xfrm>
            <a:off x="6092922" y="4198408"/>
            <a:ext cx="2786867" cy="1964463"/>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09" name="Google Shape;1109;p92">
            <a:hlinkClick r:id="rId7"/>
          </p:cNvPr>
          <p:cNvSpPr/>
          <p:nvPr/>
        </p:nvSpPr>
        <p:spPr>
          <a:xfrm>
            <a:off x="5240000" y="6154579"/>
            <a:ext cx="484132" cy="5134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10" name="Google Shape;1110;p92"/>
          <p:cNvSpPr txBox="1"/>
          <p:nvPr>
            <p:ph idx="12" type="sldNum"/>
          </p:nvPr>
        </p:nvSpPr>
        <p:spPr>
          <a:xfrm>
            <a:off x="8740346" y="6614984"/>
            <a:ext cx="403654" cy="243016"/>
          </a:xfrm>
          <a:prstGeom prst="rect">
            <a:avLst/>
          </a:prstGeom>
          <a:noFill/>
          <a:ln>
            <a:noFill/>
          </a:ln>
        </p:spPr>
        <p:txBody>
          <a:bodyPr anchorCtr="0" anchor="ctr" bIns="0" lIns="0" spcFirstLastPara="1" rIns="0" wrap="square" tIns="0">
            <a:noAutofit/>
          </a:bodyPr>
          <a:lstStyle/>
          <a:p>
            <a:pPr indent="0" lvl="0" marL="22819" rtl="0" algn="ctr">
              <a:spcBef>
                <a:spcPts val="0"/>
              </a:spcBef>
              <a:spcAft>
                <a:spcPts val="0"/>
              </a:spcAft>
              <a:buNone/>
            </a:pPr>
            <a:fld id="{00000000-1234-1234-1234-123412341234}" type="slidenum">
              <a:rPr lang="zh-TW"/>
              <a:t>‹#›</a:t>
            </a:fld>
            <a:endParaRPr/>
          </a:p>
        </p:txBody>
      </p:sp>
      <p:sp>
        <p:nvSpPr>
          <p:cNvPr id="1111" name="Google Shape;1111;p92"/>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36499" lvl="0" marL="320040" rtl="0" algn="l">
              <a:spcBef>
                <a:spcPts val="0"/>
              </a:spcBef>
              <a:spcAft>
                <a:spcPts val="0"/>
              </a:spcAft>
              <a:buSzPts val="5299"/>
              <a:buChar char="*"/>
            </a:pPr>
            <a:r>
              <a:rPr lang="zh-TW" sz="4140"/>
              <a:t>綠色經濟新興產業發展案例-行</a:t>
            </a:r>
            <a:br>
              <a:rPr lang="zh-TW" sz="4140"/>
            </a:br>
            <a:endParaRPr sz="4140"/>
          </a:p>
        </p:txBody>
      </p:sp>
      <p:sp>
        <p:nvSpPr>
          <p:cNvPr id="1112" name="Google Shape;1112;p92"/>
          <p:cNvSpPr txBox="1"/>
          <p:nvPr>
            <p:ph idx="1" type="body"/>
          </p:nvPr>
        </p:nvSpPr>
        <p:spPr>
          <a:xfrm>
            <a:off x="203887" y="1324643"/>
            <a:ext cx="7885670" cy="4730167"/>
          </a:xfrm>
          <a:prstGeom prst="rect">
            <a:avLst/>
          </a:prstGeom>
          <a:noFill/>
          <a:ln>
            <a:noFill/>
          </a:ln>
        </p:spPr>
        <p:txBody>
          <a:bodyPr anchorCtr="0" anchor="t" bIns="45700" lIns="91425" spcFirstLastPara="1" rIns="91425" wrap="square" tIns="45700">
            <a:noAutofit/>
          </a:bodyPr>
          <a:lstStyle/>
          <a:p>
            <a:pPr indent="0" lvl="0" marL="228600" rtl="0" algn="l">
              <a:spcBef>
                <a:spcPts val="0"/>
              </a:spcBef>
              <a:spcAft>
                <a:spcPts val="0"/>
              </a:spcAft>
              <a:buSzPts val="2860"/>
              <a:buNone/>
            </a:pPr>
            <a:r>
              <a:t/>
            </a:r>
            <a:endParaRPr/>
          </a:p>
        </p:txBody>
      </p:sp>
      <p:sp>
        <p:nvSpPr>
          <p:cNvPr id="1113" name="Google Shape;1113;p92"/>
          <p:cNvSpPr/>
          <p:nvPr/>
        </p:nvSpPr>
        <p:spPr>
          <a:xfrm>
            <a:off x="0" y="6652568"/>
            <a:ext cx="2329484"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800">
                <a:solidFill>
                  <a:schemeClr val="dk1"/>
                </a:solidFill>
                <a:latin typeface="Trebuchet MS"/>
                <a:ea typeface="Trebuchet MS"/>
                <a:cs typeface="Trebuchet MS"/>
                <a:sym typeface="Trebuchet MS"/>
              </a:rPr>
              <a:t>資料來源：https://www.gogoro.com/tw/gen/</a:t>
            </a:r>
            <a:endParaRPr sz="800">
              <a:solidFill>
                <a:schemeClr val="dk1"/>
              </a:solidFill>
              <a:latin typeface="Trebuchet MS"/>
              <a:ea typeface="Trebuchet MS"/>
              <a:cs typeface="Trebuchet MS"/>
              <a:sym typeface="Trebuchet MS"/>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7" name="Shape 1117"/>
        <p:cNvGrpSpPr/>
        <p:nvPr/>
      </p:nvGrpSpPr>
      <p:grpSpPr>
        <a:xfrm>
          <a:off x="0" y="0"/>
          <a:ext cx="0" cy="0"/>
          <a:chOff x="0" y="0"/>
          <a:chExt cx="0" cy="0"/>
        </a:xfrm>
      </p:grpSpPr>
      <p:sp>
        <p:nvSpPr>
          <p:cNvPr id="1118" name="Google Shape;1118;p93"/>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19" name="Google Shape;1119;p93"/>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20" name="Google Shape;1120;p93"/>
          <p:cNvSpPr/>
          <p:nvPr/>
        </p:nvSpPr>
        <p:spPr>
          <a:xfrm>
            <a:off x="658222" y="976860"/>
            <a:ext cx="7475057" cy="94733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21" name="Google Shape;1121;p93"/>
          <p:cNvSpPr txBox="1"/>
          <p:nvPr/>
        </p:nvSpPr>
        <p:spPr>
          <a:xfrm>
            <a:off x="505311" y="1171185"/>
            <a:ext cx="7842446" cy="954107"/>
          </a:xfrm>
          <a:prstGeom prst="rect">
            <a:avLst/>
          </a:prstGeom>
          <a:noFill/>
          <a:ln>
            <a:noFill/>
          </a:ln>
        </p:spPr>
        <p:txBody>
          <a:bodyPr anchorCtr="0" anchor="t" bIns="0" lIns="0" spcFirstLastPara="1" rIns="0" wrap="square" tIns="0">
            <a:noAutofit/>
          </a:bodyPr>
          <a:lstStyle/>
          <a:p>
            <a:pPr indent="0" lvl="0" marL="250460" marR="0" rtl="0" algn="l">
              <a:spcBef>
                <a:spcPts val="0"/>
              </a:spcBef>
              <a:spcAft>
                <a:spcPts val="0"/>
              </a:spcAft>
              <a:buNone/>
            </a:pPr>
            <a:r>
              <a:rPr lang="zh-TW" sz="1900">
                <a:solidFill>
                  <a:schemeClr val="dk1"/>
                </a:solidFill>
                <a:latin typeface="Arimo"/>
                <a:ea typeface="Arimo"/>
                <a:cs typeface="Arimo"/>
                <a:sym typeface="Arimo"/>
              </a:rPr>
              <a:t>「磨課師（Massive Open Online Course, MOOC）」之獨特價值是</a:t>
            </a:r>
            <a:endParaRPr/>
          </a:p>
          <a:p>
            <a:pPr indent="0" lvl="0" marL="250460" marR="0" rtl="0" algn="l">
              <a:spcBef>
                <a:spcPts val="9"/>
              </a:spcBef>
              <a:spcAft>
                <a:spcPts val="0"/>
              </a:spcAft>
              <a:buNone/>
            </a:pPr>
            <a:r>
              <a:rPr lang="zh-TW" sz="1900">
                <a:solidFill>
                  <a:schemeClr val="dk1"/>
                </a:solidFill>
                <a:latin typeface="Arimo"/>
                <a:ea typeface="Arimo"/>
                <a:cs typeface="Arimo"/>
                <a:sym typeface="Arimo"/>
              </a:rPr>
              <a:t>「非同步性學習」、「量身訂作學習」、「無遠弗屆深度學習</a:t>
            </a:r>
            <a:r>
              <a:rPr lang="zh-TW" sz="2100">
                <a:solidFill>
                  <a:schemeClr val="dk1"/>
                </a:solidFill>
                <a:latin typeface="Arimo"/>
                <a:ea typeface="Arimo"/>
                <a:cs typeface="Arimo"/>
                <a:sym typeface="Arimo"/>
              </a:rPr>
              <a:t>」</a:t>
            </a:r>
            <a:endParaRPr/>
          </a:p>
          <a:p>
            <a:pPr indent="0" lvl="0" marL="0" marR="0" rtl="0" algn="l">
              <a:spcBef>
                <a:spcPts val="38"/>
              </a:spcBef>
              <a:spcAft>
                <a:spcPts val="0"/>
              </a:spcAft>
              <a:buNone/>
            </a:pPr>
            <a:r>
              <a:t/>
            </a:r>
            <a:endParaRPr sz="2200">
              <a:solidFill>
                <a:schemeClr val="dk1"/>
              </a:solidFill>
              <a:latin typeface="Times New Roman"/>
              <a:ea typeface="Times New Roman"/>
              <a:cs typeface="Times New Roman"/>
              <a:sym typeface="Times New Roman"/>
            </a:endParaRPr>
          </a:p>
        </p:txBody>
      </p:sp>
      <p:pic>
        <p:nvPicPr>
          <p:cNvPr id="1122" name="Google Shape;1122;p93">
            <a:hlinkClick r:id="rId4"/>
          </p:cNvPr>
          <p:cNvPicPr preferRelativeResize="0"/>
          <p:nvPr/>
        </p:nvPicPr>
        <p:blipFill rotWithShape="1">
          <a:blip r:embed="rId5">
            <a:alphaModFix/>
          </a:blip>
          <a:srcRect b="0" l="0" r="0" t="0"/>
          <a:stretch/>
        </p:blipFill>
        <p:spPr>
          <a:xfrm>
            <a:off x="8239906" y="1391538"/>
            <a:ext cx="480223" cy="513400"/>
          </a:xfrm>
          <a:prstGeom prst="rect">
            <a:avLst/>
          </a:prstGeom>
          <a:noFill/>
          <a:ln>
            <a:noFill/>
          </a:ln>
        </p:spPr>
      </p:pic>
      <p:sp>
        <p:nvSpPr>
          <p:cNvPr id="1123" name="Google Shape;1123;p93"/>
          <p:cNvSpPr txBox="1"/>
          <p:nvPr/>
        </p:nvSpPr>
        <p:spPr>
          <a:xfrm>
            <a:off x="441894" y="6679398"/>
            <a:ext cx="3257270" cy="123111"/>
          </a:xfrm>
          <a:prstGeom prst="rect">
            <a:avLst/>
          </a:prstGeom>
          <a:noFill/>
          <a:ln>
            <a:noFill/>
          </a:ln>
        </p:spPr>
        <p:txBody>
          <a:bodyPr anchorCtr="0" anchor="t" bIns="0" lIns="0" spcFirstLastPara="1" rIns="0" wrap="square" tIns="0">
            <a:noAutofit/>
          </a:bodyPr>
          <a:lstStyle/>
          <a:p>
            <a:pPr indent="0" lvl="0" marL="11132" marR="0" rtl="0" algn="l">
              <a:spcBef>
                <a:spcPts val="0"/>
              </a:spcBef>
              <a:spcAft>
                <a:spcPts val="0"/>
              </a:spcAft>
              <a:buNone/>
            </a:pPr>
            <a:r>
              <a:rPr lang="zh-TW" sz="800">
                <a:solidFill>
                  <a:schemeClr val="dk1"/>
                </a:solidFill>
                <a:latin typeface="Arial"/>
                <a:ea typeface="Arial"/>
                <a:cs typeface="Arial"/>
                <a:sym typeface="Arial"/>
              </a:rPr>
              <a:t>資料來源：</a:t>
            </a:r>
            <a:r>
              <a:rPr lang="zh-TW" sz="800" u="sng">
                <a:solidFill>
                  <a:schemeClr val="hlink"/>
                </a:solidFill>
                <a:latin typeface="Trebuchet MS"/>
                <a:ea typeface="Trebuchet MS"/>
                <a:cs typeface="Trebuchet MS"/>
                <a:sym typeface="Trebuchet MS"/>
                <a:hlinkClick r:id="rId6"/>
              </a:rPr>
              <a:t>http://wechat.kanfb.com/archives</a:t>
            </a:r>
            <a:endParaRPr sz="800">
              <a:solidFill>
                <a:schemeClr val="dk1"/>
              </a:solidFill>
              <a:latin typeface="Trebuchet MS"/>
              <a:ea typeface="Trebuchet MS"/>
              <a:cs typeface="Trebuchet MS"/>
              <a:sym typeface="Trebuchet MS"/>
            </a:endParaRPr>
          </a:p>
        </p:txBody>
      </p:sp>
      <p:sp>
        <p:nvSpPr>
          <p:cNvPr id="1124" name="Google Shape;1124;p93"/>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125" name="Google Shape;1125;p93"/>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36499" lvl="0" marL="320040" rtl="0" algn="l">
              <a:spcBef>
                <a:spcPts val="0"/>
              </a:spcBef>
              <a:spcAft>
                <a:spcPts val="0"/>
              </a:spcAft>
              <a:buSzPts val="5299"/>
              <a:buChar char="*"/>
            </a:pPr>
            <a:r>
              <a:rPr lang="zh-TW" sz="4140"/>
              <a:t>綠色經濟新興產業發展案例-育</a:t>
            </a:r>
            <a:br>
              <a:rPr lang="zh-TW" sz="4140"/>
            </a:br>
            <a:endParaRPr sz="4140"/>
          </a:p>
        </p:txBody>
      </p:sp>
      <p:sp>
        <p:nvSpPr>
          <p:cNvPr id="1126" name="Google Shape;1126;p93"/>
          <p:cNvSpPr txBox="1"/>
          <p:nvPr>
            <p:ph idx="1" type="body"/>
          </p:nvPr>
        </p:nvSpPr>
        <p:spPr>
          <a:xfrm>
            <a:off x="381656" y="2031895"/>
            <a:ext cx="8098362" cy="4647503"/>
          </a:xfrm>
          <a:prstGeom prst="rect">
            <a:avLst/>
          </a:prstGeom>
          <a:noFill/>
          <a:ln>
            <a:noFill/>
          </a:ln>
        </p:spPr>
        <p:txBody>
          <a:bodyPr anchorCtr="0" anchor="t" bIns="45700" lIns="91425" spcFirstLastPara="1" rIns="91425" wrap="square" tIns="45700">
            <a:noAutofit/>
          </a:bodyPr>
          <a:lstStyle/>
          <a:p>
            <a:pPr indent="-214630" lvl="0" marL="11132" rtl="0" algn="l">
              <a:lnSpc>
                <a:spcPct val="123076"/>
              </a:lnSpc>
              <a:spcBef>
                <a:spcPts val="0"/>
              </a:spcBef>
              <a:spcAft>
                <a:spcPts val="0"/>
              </a:spcAft>
              <a:buSzPts val="3380"/>
              <a:buChar char="*"/>
            </a:pPr>
            <a:r>
              <a:rPr lang="zh-TW" sz="2600">
                <a:solidFill>
                  <a:srgbClr val="3F3F3F"/>
                </a:solidFill>
                <a:latin typeface="Arial"/>
                <a:ea typeface="Arial"/>
                <a:cs typeface="Arial"/>
                <a:sym typeface="Arial"/>
              </a:rPr>
              <a:t>MOOC有兩類：</a:t>
            </a:r>
            <a:endParaRPr sz="2600">
              <a:latin typeface="Arial"/>
              <a:ea typeface="Arial"/>
              <a:cs typeface="Arial"/>
              <a:sym typeface="Arial"/>
            </a:endParaRPr>
          </a:p>
          <a:p>
            <a:pPr indent="-331720" lvl="0" marL="342295" marR="170313" rtl="0" algn="l">
              <a:lnSpc>
                <a:spcPct val="123076"/>
              </a:lnSpc>
              <a:spcBef>
                <a:spcPts val="1308"/>
              </a:spcBef>
              <a:spcAft>
                <a:spcPts val="0"/>
              </a:spcAft>
              <a:buSzPts val="3380"/>
              <a:buChar char="*"/>
            </a:pPr>
            <a:r>
              <a:rPr lang="zh-TW" sz="2600">
                <a:solidFill>
                  <a:srgbClr val="3F3F3F"/>
                </a:solidFill>
                <a:latin typeface="Arial"/>
                <a:ea typeface="Arial"/>
                <a:cs typeface="Arial"/>
                <a:sym typeface="Arial"/>
              </a:rPr>
              <a:t>一類是是以Coursera、Udacity和EdX等公司為代表的 </a:t>
            </a:r>
            <a:r>
              <a:rPr lang="zh-TW" sz="2600">
                <a:solidFill>
                  <a:srgbClr val="FF0000"/>
                </a:solidFill>
                <a:latin typeface="Arial"/>
                <a:ea typeface="Arial"/>
                <a:cs typeface="Arial"/>
                <a:sym typeface="Arial"/>
              </a:rPr>
              <a:t>以名校為背景的MOOC平台</a:t>
            </a:r>
            <a:r>
              <a:rPr lang="zh-TW" sz="2600">
                <a:solidFill>
                  <a:srgbClr val="3F3F3F"/>
                </a:solidFill>
                <a:latin typeface="Arial"/>
                <a:ea typeface="Arial"/>
                <a:cs typeface="Arial"/>
                <a:sym typeface="Arial"/>
              </a:rPr>
              <a:t>。</a:t>
            </a:r>
            <a:endParaRPr sz="2600">
              <a:latin typeface="Arial"/>
              <a:ea typeface="Arial"/>
              <a:cs typeface="Arial"/>
              <a:sym typeface="Arial"/>
            </a:endParaRPr>
          </a:p>
          <a:p>
            <a:pPr indent="-331720" lvl="0" marL="342295" marR="40074" rtl="0" algn="l">
              <a:lnSpc>
                <a:spcPct val="123076"/>
              </a:lnSpc>
              <a:spcBef>
                <a:spcPts val="1216"/>
              </a:spcBef>
              <a:spcAft>
                <a:spcPts val="0"/>
              </a:spcAft>
              <a:buSzPts val="3380"/>
              <a:buChar char="*"/>
            </a:pPr>
            <a:r>
              <a:rPr lang="zh-TW" sz="2600">
                <a:solidFill>
                  <a:srgbClr val="3F3F3F"/>
                </a:solidFill>
                <a:latin typeface="Arial"/>
                <a:ea typeface="Arial"/>
                <a:cs typeface="Arial"/>
                <a:sym typeface="Arial"/>
              </a:rPr>
              <a:t>另一類是以Udemy、Lynda等公司為代表的，任何人 都可以成為講師</a:t>
            </a:r>
            <a:r>
              <a:rPr lang="zh-TW" sz="2600">
                <a:solidFill>
                  <a:srgbClr val="FF0000"/>
                </a:solidFill>
                <a:latin typeface="Arial"/>
                <a:ea typeface="Arial"/>
                <a:cs typeface="Arial"/>
                <a:sym typeface="Arial"/>
              </a:rPr>
              <a:t>（群眾外包）</a:t>
            </a:r>
            <a:r>
              <a:rPr lang="zh-TW" sz="2600">
                <a:solidFill>
                  <a:srgbClr val="3F3F3F"/>
                </a:solidFill>
                <a:latin typeface="Arial"/>
                <a:ea typeface="Arial"/>
                <a:cs typeface="Arial"/>
                <a:sym typeface="Arial"/>
              </a:rPr>
              <a:t>，只要你胸有成竹、有熱 情，又想開課，都可通過這個平台來達成願望。</a:t>
            </a:r>
            <a:endParaRPr sz="2600">
              <a:latin typeface="Arial"/>
              <a:ea typeface="Arial"/>
              <a:cs typeface="Arial"/>
              <a:sym typeface="Arial"/>
            </a:endParaRPr>
          </a:p>
          <a:p>
            <a:pPr indent="-331720" lvl="0" marL="342295" marR="181444" rtl="0" algn="l">
              <a:lnSpc>
                <a:spcPct val="123076"/>
              </a:lnSpc>
              <a:spcBef>
                <a:spcPts val="1299"/>
              </a:spcBef>
              <a:spcAft>
                <a:spcPts val="0"/>
              </a:spcAft>
              <a:buSzPts val="3380"/>
              <a:buChar char="*"/>
            </a:pPr>
            <a:r>
              <a:rPr lang="zh-TW" sz="2600">
                <a:solidFill>
                  <a:srgbClr val="3F3F3F"/>
                </a:solidFill>
                <a:latin typeface="Arial"/>
                <a:ea typeface="Arial"/>
                <a:cs typeface="Arial"/>
                <a:sym typeface="Arial"/>
              </a:rPr>
              <a:t>維基百科（Wikipedia）和TED，國內的</a:t>
            </a:r>
            <a:r>
              <a:rPr lang="zh-TW" sz="2600">
                <a:solidFill>
                  <a:srgbClr val="FF0000"/>
                </a:solidFill>
                <a:latin typeface="Arial"/>
                <a:ea typeface="Arial"/>
                <a:cs typeface="Arial"/>
                <a:sym typeface="Arial"/>
              </a:rPr>
              <a:t>分享知識</a:t>
            </a:r>
            <a:r>
              <a:rPr lang="zh-TW" sz="2600">
                <a:solidFill>
                  <a:srgbClr val="3F3F3F"/>
                </a:solidFill>
                <a:latin typeface="Arial"/>
                <a:ea typeface="Arial"/>
                <a:cs typeface="Arial"/>
                <a:sym typeface="Arial"/>
              </a:rPr>
              <a:t>的平 台</a:t>
            </a:r>
            <a:endParaRPr sz="2600">
              <a:latin typeface="Arial"/>
              <a:ea typeface="Arial"/>
              <a:cs typeface="Arial"/>
              <a:sym typeface="Arial"/>
            </a:endParaRPr>
          </a:p>
          <a:p>
            <a:pPr indent="-331720" lvl="0" marL="342295" marR="4453" rtl="0" algn="l">
              <a:lnSpc>
                <a:spcPct val="123076"/>
              </a:lnSpc>
              <a:spcBef>
                <a:spcPts val="1264"/>
              </a:spcBef>
              <a:spcAft>
                <a:spcPts val="0"/>
              </a:spcAft>
              <a:buSzPts val="3380"/>
              <a:buChar char="*"/>
            </a:pPr>
            <a:r>
              <a:rPr lang="zh-TW" sz="2600">
                <a:solidFill>
                  <a:srgbClr val="3F3F3F"/>
                </a:solidFill>
                <a:latin typeface="Arial"/>
                <a:ea typeface="Arial"/>
                <a:cs typeface="Arial"/>
                <a:sym typeface="Arial"/>
              </a:rPr>
              <a:t>網路上「</a:t>
            </a:r>
            <a:r>
              <a:rPr lang="zh-TW" sz="2600">
                <a:solidFill>
                  <a:srgbClr val="FF0000"/>
                </a:solidFill>
                <a:latin typeface="Arial"/>
                <a:ea typeface="Arial"/>
                <a:cs typeface="Arial"/>
                <a:sym typeface="Arial"/>
              </a:rPr>
              <a:t>群體學習（Social Learning）</a:t>
            </a:r>
            <a:r>
              <a:rPr lang="zh-TW" sz="2600">
                <a:solidFill>
                  <a:srgbClr val="3F3F3F"/>
                </a:solidFill>
                <a:latin typeface="Arial"/>
                <a:ea typeface="Arial"/>
                <a:cs typeface="Arial"/>
                <a:sym typeface="Arial"/>
              </a:rPr>
              <a:t>」，彼此良性互 動，甚至包括語音助理、機器學習。</a:t>
            </a:r>
            <a:endParaRPr sz="2600">
              <a:latin typeface="Arial"/>
              <a:ea typeface="Arial"/>
              <a:cs typeface="Arial"/>
              <a:sym typeface="Arial"/>
            </a:endParaRPr>
          </a:p>
          <a:p>
            <a:pPr indent="0" lvl="0" marL="0" rtl="0" algn="l">
              <a:spcBef>
                <a:spcPts val="820"/>
              </a:spcBef>
              <a:spcAft>
                <a:spcPts val="0"/>
              </a:spcAft>
              <a:buSzPts val="3380"/>
              <a:buNone/>
            </a:pPr>
            <a:r>
              <a:t/>
            </a:r>
            <a:endParaRPr sz="2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2"/>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73" name="Google Shape;173;p22"/>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73888" lvl="0" marL="320040" rtl="0" algn="l">
              <a:spcBef>
                <a:spcPts val="0"/>
              </a:spcBef>
              <a:spcAft>
                <a:spcPts val="0"/>
              </a:spcAft>
              <a:buSzPts val="5888"/>
              <a:buChar char="*"/>
            </a:pPr>
            <a:r>
              <a:rPr lang="zh-TW"/>
              <a:t>GDP的限制</a:t>
            </a:r>
            <a:endParaRPr/>
          </a:p>
        </p:txBody>
      </p:sp>
      <p:sp>
        <p:nvSpPr>
          <p:cNvPr id="174" name="Google Shape;174;p22"/>
          <p:cNvSpPr txBox="1"/>
          <p:nvPr>
            <p:ph idx="1" type="body"/>
          </p:nvPr>
        </p:nvSpPr>
        <p:spPr>
          <a:xfrm>
            <a:off x="203887" y="1324643"/>
            <a:ext cx="7885670" cy="4730167"/>
          </a:xfrm>
          <a:prstGeom prst="rect">
            <a:avLst/>
          </a:prstGeom>
          <a:noFill/>
          <a:ln>
            <a:noFill/>
          </a:ln>
        </p:spPr>
        <p:txBody>
          <a:bodyPr anchorCtr="0" anchor="t" bIns="45700" lIns="91425" spcFirstLastPara="1" rIns="91425" wrap="square" tIns="45700">
            <a:noAutofit/>
          </a:bodyPr>
          <a:lstStyle/>
          <a:p>
            <a:pPr indent="-247650" lvl="0" marL="228600" rtl="0" algn="l">
              <a:spcBef>
                <a:spcPts val="0"/>
              </a:spcBef>
              <a:spcAft>
                <a:spcPts val="0"/>
              </a:spcAft>
              <a:buSzPts val="3900"/>
              <a:buChar char="*"/>
            </a:pPr>
            <a:r>
              <a:rPr lang="zh-TW" sz="3000">
                <a:latin typeface="Arial"/>
                <a:ea typeface="Arial"/>
                <a:cs typeface="Arial"/>
                <a:sym typeface="Arial"/>
              </a:rPr>
              <a:t>Wu J.&amp; Wu T.(2010).Green GDP. :</a:t>
            </a:r>
            <a:endParaRPr/>
          </a:p>
          <a:p>
            <a:pPr indent="-514350" lvl="0" marL="514350" rtl="0" algn="l">
              <a:spcBef>
                <a:spcPts val="900"/>
              </a:spcBef>
              <a:spcAft>
                <a:spcPts val="0"/>
              </a:spcAft>
              <a:buSzPts val="3900"/>
              <a:buFont typeface="Noto Sans Symbols"/>
              <a:buAutoNum type="arabicPeriod"/>
            </a:pPr>
            <a:r>
              <a:rPr lang="zh-TW" sz="3000">
                <a:latin typeface="Arial"/>
                <a:ea typeface="Arial"/>
                <a:cs typeface="Arial"/>
                <a:sym typeface="Arial"/>
              </a:rPr>
              <a:t>‘’GDP omits many of the important goods and services that we derive from nature because its scope is delimited completely by the market” </a:t>
            </a:r>
            <a:endParaRPr sz="3000">
              <a:latin typeface="Arial"/>
              <a:ea typeface="Arial"/>
              <a:cs typeface="Arial"/>
              <a:sym typeface="Arial"/>
            </a:endParaRPr>
          </a:p>
        </p:txBody>
      </p:sp>
      <p:sp>
        <p:nvSpPr>
          <p:cNvPr id="175" name="Google Shape;175;p22"/>
          <p:cNvSpPr txBox="1"/>
          <p:nvPr/>
        </p:nvSpPr>
        <p:spPr>
          <a:xfrm>
            <a:off x="251520" y="6021288"/>
            <a:ext cx="8892480"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1800">
                <a:solidFill>
                  <a:schemeClr val="dk1"/>
                </a:solidFill>
                <a:latin typeface="Trebuchet MS"/>
                <a:ea typeface="Trebuchet MS"/>
                <a:cs typeface="Trebuchet MS"/>
                <a:sym typeface="Trebuchet MS"/>
              </a:rPr>
              <a:t>參考資料：Berkshire Encyclopedia of Sustainability ,Vol. II- The Business of Sustainability .Berkshire Publishing Great Barrington, pp. 248-250. </a:t>
            </a:r>
            <a:endParaRPr sz="1800">
              <a:solidFill>
                <a:schemeClr val="dk1"/>
              </a:solidFill>
              <a:latin typeface="Trebuchet MS"/>
              <a:ea typeface="Trebuchet MS"/>
              <a:cs typeface="Trebuchet MS"/>
              <a:sym typeface="Trebuchet MS"/>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0" name="Shape 1130"/>
        <p:cNvGrpSpPr/>
        <p:nvPr/>
      </p:nvGrpSpPr>
      <p:grpSpPr>
        <a:xfrm>
          <a:off x="0" y="0"/>
          <a:ext cx="0" cy="0"/>
          <a:chOff x="0" y="0"/>
          <a:chExt cx="0" cy="0"/>
        </a:xfrm>
      </p:grpSpPr>
      <p:sp>
        <p:nvSpPr>
          <p:cNvPr id="1131" name="Google Shape;1131;p94"/>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32" name="Google Shape;1132;p94"/>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33" name="Google Shape;1133;p94"/>
          <p:cNvSpPr txBox="1"/>
          <p:nvPr>
            <p:ph idx="12" type="sldNum"/>
          </p:nvPr>
        </p:nvSpPr>
        <p:spPr>
          <a:xfrm>
            <a:off x="8740346" y="6614984"/>
            <a:ext cx="403654" cy="243016"/>
          </a:xfrm>
          <a:prstGeom prst="rect">
            <a:avLst/>
          </a:prstGeom>
          <a:noFill/>
          <a:ln>
            <a:noFill/>
          </a:ln>
        </p:spPr>
        <p:txBody>
          <a:bodyPr anchorCtr="0" anchor="ctr" bIns="0" lIns="0" spcFirstLastPara="1" rIns="0" wrap="square" tIns="0">
            <a:noAutofit/>
          </a:bodyPr>
          <a:lstStyle/>
          <a:p>
            <a:pPr indent="0" lvl="0" marL="22819" rtl="0" algn="ctr">
              <a:spcBef>
                <a:spcPts val="0"/>
              </a:spcBef>
              <a:spcAft>
                <a:spcPts val="0"/>
              </a:spcAft>
              <a:buNone/>
            </a:pPr>
            <a:fld id="{00000000-1234-1234-1234-123412341234}" type="slidenum">
              <a:rPr lang="zh-TW"/>
              <a:t>‹#›</a:t>
            </a:fld>
            <a:endParaRPr/>
          </a:p>
        </p:txBody>
      </p:sp>
      <p:sp>
        <p:nvSpPr>
          <p:cNvPr id="1134" name="Google Shape;1134;p94"/>
          <p:cNvSpPr txBox="1"/>
          <p:nvPr>
            <p:ph type="title"/>
          </p:nvPr>
        </p:nvSpPr>
        <p:spPr>
          <a:xfrm>
            <a:off x="73539" y="167632"/>
            <a:ext cx="7732167" cy="864972"/>
          </a:xfrm>
          <a:prstGeom prst="rect">
            <a:avLst/>
          </a:prstGeom>
          <a:noFill/>
          <a:ln>
            <a:noFill/>
          </a:ln>
        </p:spPr>
        <p:txBody>
          <a:bodyPr anchorCtr="0" anchor="t" bIns="45700" lIns="91425" spcFirstLastPara="1" rIns="91425" wrap="square" tIns="45700">
            <a:noAutofit/>
          </a:bodyPr>
          <a:lstStyle/>
          <a:p>
            <a:pPr indent="-336499" lvl="0" marL="320040" rtl="0" algn="l">
              <a:spcBef>
                <a:spcPts val="0"/>
              </a:spcBef>
              <a:spcAft>
                <a:spcPts val="0"/>
              </a:spcAft>
              <a:buSzPts val="5299"/>
              <a:buChar char="*"/>
            </a:pPr>
            <a:r>
              <a:rPr lang="zh-TW" sz="4140"/>
              <a:t>綠色經濟新興產業發展案例-樂</a:t>
            </a:r>
            <a:br>
              <a:rPr lang="zh-TW" sz="4140"/>
            </a:br>
            <a:endParaRPr sz="4140"/>
          </a:p>
        </p:txBody>
      </p:sp>
      <p:sp>
        <p:nvSpPr>
          <p:cNvPr id="1135" name="Google Shape;1135;p94"/>
          <p:cNvSpPr txBox="1"/>
          <p:nvPr>
            <p:ph idx="1" type="body"/>
          </p:nvPr>
        </p:nvSpPr>
        <p:spPr>
          <a:xfrm>
            <a:off x="129167" y="1042372"/>
            <a:ext cx="7694142" cy="5080471"/>
          </a:xfrm>
          <a:prstGeom prst="rect">
            <a:avLst/>
          </a:prstGeom>
          <a:noFill/>
          <a:ln>
            <a:noFill/>
          </a:ln>
        </p:spPr>
        <p:txBody>
          <a:bodyPr anchorCtr="0" anchor="t" bIns="45700" lIns="91425" spcFirstLastPara="1" rIns="91425" wrap="square" tIns="45700">
            <a:noAutofit/>
          </a:bodyPr>
          <a:lstStyle/>
          <a:p>
            <a:pPr indent="-181610" lvl="0" marL="228600" rtl="0" algn="l">
              <a:spcBef>
                <a:spcPts val="0"/>
              </a:spcBef>
              <a:spcAft>
                <a:spcPts val="0"/>
              </a:spcAft>
              <a:buSzPts val="2860"/>
              <a:buChar char="*"/>
            </a:pPr>
            <a:r>
              <a:rPr lang="zh-TW"/>
              <a:t>電玩新興產業發展：英雄聯盟(LOL)、魔獸世界(wow)、鬥陣特攻等</a:t>
            </a:r>
            <a:endParaRPr/>
          </a:p>
          <a:p>
            <a:pPr indent="0" lvl="0" marL="228600" rtl="0" algn="l">
              <a:spcBef>
                <a:spcPts val="740"/>
              </a:spcBef>
              <a:spcAft>
                <a:spcPts val="0"/>
              </a:spcAft>
              <a:buSzPts val="2860"/>
              <a:buNone/>
            </a:pPr>
            <a:r>
              <a:t/>
            </a:r>
            <a:endParaRPr/>
          </a:p>
        </p:txBody>
      </p:sp>
      <p:pic>
        <p:nvPicPr>
          <p:cNvPr id="1136" name="Google Shape;1136;p94"/>
          <p:cNvPicPr preferRelativeResize="0"/>
          <p:nvPr/>
        </p:nvPicPr>
        <p:blipFill rotWithShape="1">
          <a:blip r:embed="rId3">
            <a:alphaModFix/>
          </a:blip>
          <a:srcRect b="0" l="0" r="0" t="0"/>
          <a:stretch/>
        </p:blipFill>
        <p:spPr>
          <a:xfrm>
            <a:off x="129167" y="2158407"/>
            <a:ext cx="5595127" cy="4361672"/>
          </a:xfrm>
          <a:prstGeom prst="rect">
            <a:avLst/>
          </a:prstGeom>
          <a:noFill/>
          <a:ln>
            <a:noFill/>
          </a:ln>
        </p:spPr>
      </p:pic>
      <p:pic>
        <p:nvPicPr>
          <p:cNvPr id="1137" name="Google Shape;1137;p94"/>
          <p:cNvPicPr preferRelativeResize="0"/>
          <p:nvPr/>
        </p:nvPicPr>
        <p:blipFill rotWithShape="1">
          <a:blip r:embed="rId4">
            <a:alphaModFix/>
          </a:blip>
          <a:srcRect b="0" l="0" r="0" t="0"/>
          <a:stretch/>
        </p:blipFill>
        <p:spPr>
          <a:xfrm>
            <a:off x="4394548" y="1984173"/>
            <a:ext cx="3084669" cy="1735127"/>
          </a:xfrm>
          <a:prstGeom prst="rect">
            <a:avLst/>
          </a:prstGeom>
          <a:noFill/>
          <a:ln>
            <a:noFill/>
          </a:ln>
        </p:spPr>
      </p:pic>
      <p:pic>
        <p:nvPicPr>
          <p:cNvPr id="1138" name="Google Shape;1138;p94"/>
          <p:cNvPicPr preferRelativeResize="0"/>
          <p:nvPr/>
        </p:nvPicPr>
        <p:blipFill rotWithShape="1">
          <a:blip r:embed="rId5">
            <a:alphaModFix/>
          </a:blip>
          <a:srcRect b="0" l="0" r="0" t="0"/>
          <a:stretch/>
        </p:blipFill>
        <p:spPr>
          <a:xfrm>
            <a:off x="6987080" y="1421475"/>
            <a:ext cx="2143612" cy="1125396"/>
          </a:xfrm>
          <a:prstGeom prst="rect">
            <a:avLst/>
          </a:prstGeom>
          <a:noFill/>
          <a:ln>
            <a:noFill/>
          </a:ln>
        </p:spPr>
      </p:pic>
      <p:pic>
        <p:nvPicPr>
          <p:cNvPr id="1139" name="Google Shape;1139;p94"/>
          <p:cNvPicPr preferRelativeResize="0"/>
          <p:nvPr/>
        </p:nvPicPr>
        <p:blipFill rotWithShape="1">
          <a:blip r:embed="rId6">
            <a:alphaModFix/>
          </a:blip>
          <a:srcRect b="0" l="0" r="0" t="0"/>
          <a:stretch/>
        </p:blipFill>
        <p:spPr>
          <a:xfrm>
            <a:off x="5646525" y="4059406"/>
            <a:ext cx="3484167" cy="1933713"/>
          </a:xfrm>
          <a:prstGeom prst="rect">
            <a:avLst/>
          </a:prstGeom>
          <a:noFill/>
          <a:ln>
            <a:noFill/>
          </a:ln>
        </p:spPr>
      </p:pic>
      <p:pic>
        <p:nvPicPr>
          <p:cNvPr id="1140" name="Google Shape;1140;p94">
            <a:hlinkClick r:id="rId7"/>
          </p:cNvPr>
          <p:cNvPicPr preferRelativeResize="0"/>
          <p:nvPr/>
        </p:nvPicPr>
        <p:blipFill rotWithShape="1">
          <a:blip r:embed="rId8">
            <a:alphaModFix/>
          </a:blip>
          <a:srcRect b="0" l="0" r="0" t="0"/>
          <a:stretch/>
        </p:blipFill>
        <p:spPr>
          <a:xfrm>
            <a:off x="8641828" y="2563967"/>
            <a:ext cx="476250" cy="512763"/>
          </a:xfrm>
          <a:prstGeom prst="rect">
            <a:avLst/>
          </a:prstGeom>
          <a:noFill/>
          <a:ln>
            <a:noFill/>
          </a:ln>
        </p:spPr>
      </p:pic>
      <p:pic>
        <p:nvPicPr>
          <p:cNvPr id="1141" name="Google Shape;1141;p94">
            <a:hlinkClick r:id="rId9"/>
          </p:cNvPr>
          <p:cNvPicPr preferRelativeResize="0"/>
          <p:nvPr/>
        </p:nvPicPr>
        <p:blipFill rotWithShape="1">
          <a:blip r:embed="rId8">
            <a:alphaModFix/>
          </a:blip>
          <a:srcRect b="0" l="0" r="0" t="0"/>
          <a:stretch/>
        </p:blipFill>
        <p:spPr>
          <a:xfrm>
            <a:off x="7567582" y="3206537"/>
            <a:ext cx="476250" cy="512763"/>
          </a:xfrm>
          <a:prstGeom prst="rect">
            <a:avLst/>
          </a:prstGeom>
          <a:noFill/>
          <a:ln>
            <a:noFill/>
          </a:ln>
        </p:spPr>
      </p:pic>
      <p:pic>
        <p:nvPicPr>
          <p:cNvPr id="1142" name="Google Shape;1142;p94">
            <a:hlinkClick r:id="rId10"/>
          </p:cNvPr>
          <p:cNvPicPr preferRelativeResize="0"/>
          <p:nvPr/>
        </p:nvPicPr>
        <p:blipFill rotWithShape="1">
          <a:blip r:embed="rId8">
            <a:alphaModFix/>
          </a:blip>
          <a:srcRect b="0" l="0" r="0" t="0"/>
          <a:stretch/>
        </p:blipFill>
        <p:spPr>
          <a:xfrm>
            <a:off x="8043832" y="6122843"/>
            <a:ext cx="476250" cy="512763"/>
          </a:xfrm>
          <a:prstGeom prst="rect">
            <a:avLst/>
          </a:prstGeom>
          <a:noFill/>
          <a:ln>
            <a:noFill/>
          </a:ln>
        </p:spPr>
      </p:pic>
      <p:sp>
        <p:nvSpPr>
          <p:cNvPr id="1143" name="Google Shape;1143;p94"/>
          <p:cNvSpPr/>
          <p:nvPr/>
        </p:nvSpPr>
        <p:spPr>
          <a:xfrm>
            <a:off x="129167" y="6642556"/>
            <a:ext cx="4572000"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800">
                <a:solidFill>
                  <a:schemeClr val="dk1"/>
                </a:solidFill>
                <a:latin typeface="Trebuchet MS"/>
                <a:ea typeface="Trebuchet MS"/>
                <a:cs typeface="Trebuchet MS"/>
                <a:sym typeface="Trebuchet MS"/>
              </a:rPr>
              <a:t>參考資料：https://udn.com/news/story/7086/2311000</a:t>
            </a:r>
            <a:endParaRPr sz="800">
              <a:solidFill>
                <a:schemeClr val="dk1"/>
              </a:solidFill>
              <a:latin typeface="Trebuchet MS"/>
              <a:ea typeface="Trebuchet MS"/>
              <a:cs typeface="Trebuchet MS"/>
              <a:sym typeface="Trebuchet MS"/>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7" name="Shape 1147"/>
        <p:cNvGrpSpPr/>
        <p:nvPr/>
      </p:nvGrpSpPr>
      <p:grpSpPr>
        <a:xfrm>
          <a:off x="0" y="0"/>
          <a:ext cx="0" cy="0"/>
          <a:chOff x="0" y="0"/>
          <a:chExt cx="0" cy="0"/>
        </a:xfrm>
      </p:grpSpPr>
      <p:sp>
        <p:nvSpPr>
          <p:cNvPr id="1148" name="Google Shape;1148;p95"/>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149" name="Google Shape;1149;p95"/>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36499" lvl="0" marL="320040" rtl="0" algn="l">
              <a:spcBef>
                <a:spcPts val="0"/>
              </a:spcBef>
              <a:spcAft>
                <a:spcPts val="0"/>
              </a:spcAft>
              <a:buSzPts val="5299"/>
              <a:buChar char="*"/>
            </a:pPr>
            <a:r>
              <a:rPr lang="zh-TW" sz="4140"/>
              <a:t>綠色經濟新興產業發展案例-樂</a:t>
            </a:r>
            <a:br>
              <a:rPr lang="zh-TW" sz="4140"/>
            </a:br>
            <a:endParaRPr sz="4140"/>
          </a:p>
        </p:txBody>
      </p:sp>
      <p:sp>
        <p:nvSpPr>
          <p:cNvPr id="1150" name="Google Shape;1150;p95"/>
          <p:cNvSpPr txBox="1"/>
          <p:nvPr>
            <p:ph idx="1" type="body"/>
          </p:nvPr>
        </p:nvSpPr>
        <p:spPr>
          <a:xfrm>
            <a:off x="225674" y="890028"/>
            <a:ext cx="8640960" cy="5552588"/>
          </a:xfrm>
          <a:prstGeom prst="rect">
            <a:avLst/>
          </a:prstGeom>
          <a:noFill/>
          <a:ln>
            <a:noFill/>
          </a:ln>
        </p:spPr>
        <p:txBody>
          <a:bodyPr anchorCtr="0" anchor="t" bIns="45700" lIns="91425" spcFirstLastPara="1" rIns="91425" wrap="square" tIns="45700">
            <a:noAutofit/>
          </a:bodyPr>
          <a:lstStyle/>
          <a:p>
            <a:pPr indent="-231140" lvl="0" marL="228600" rtl="0" algn="l">
              <a:spcBef>
                <a:spcPts val="0"/>
              </a:spcBef>
              <a:spcAft>
                <a:spcPts val="0"/>
              </a:spcAft>
              <a:buSzPts val="3640"/>
              <a:buChar char="*"/>
            </a:pPr>
            <a:r>
              <a:rPr lang="zh-TW" sz="2800">
                <a:latin typeface="Times New Roman"/>
                <a:ea typeface="Times New Roman"/>
                <a:cs typeface="Times New Roman"/>
                <a:sym typeface="Times New Roman"/>
              </a:rPr>
              <a:t>當大部分實體店面王國「被亞馬遜了」（to be Amazoned），亞馬遜卻回來做5,000本陳列的書店。</a:t>
            </a:r>
            <a:endParaRPr sz="2800">
              <a:latin typeface="Times New Roman"/>
              <a:ea typeface="Times New Roman"/>
              <a:cs typeface="Times New Roman"/>
              <a:sym typeface="Times New Roman"/>
            </a:endParaRPr>
          </a:p>
          <a:p>
            <a:pPr indent="-231140" lvl="0" marL="228600" rtl="0" algn="l">
              <a:spcBef>
                <a:spcPts val="860"/>
              </a:spcBef>
              <a:spcAft>
                <a:spcPts val="0"/>
              </a:spcAft>
              <a:buSzPts val="3640"/>
              <a:buChar char="*"/>
            </a:pPr>
            <a:r>
              <a:rPr lang="zh-TW" sz="2800">
                <a:latin typeface="Times New Roman"/>
                <a:ea typeface="Times New Roman"/>
                <a:cs typeface="Times New Roman"/>
                <a:sym typeface="Times New Roman"/>
              </a:rPr>
              <a:t>亞馬遜開店策略： </a:t>
            </a:r>
            <a:r>
              <a:rPr lang="zh-TW" sz="2800">
                <a:solidFill>
                  <a:srgbClr val="FF0000"/>
                </a:solidFill>
                <a:latin typeface="Times New Roman"/>
                <a:ea typeface="Times New Roman"/>
                <a:cs typeface="Times New Roman"/>
                <a:sym typeface="Times New Roman"/>
              </a:rPr>
              <a:t>將二十年來在網路上服務顧客的經驗，和實體通路結合。</a:t>
            </a:r>
            <a:endParaRPr sz="2800">
              <a:solidFill>
                <a:srgbClr val="FF0000"/>
              </a:solidFill>
              <a:latin typeface="Times New Roman"/>
              <a:ea typeface="Times New Roman"/>
              <a:cs typeface="Times New Roman"/>
              <a:sym typeface="Times New Roman"/>
            </a:endParaRPr>
          </a:p>
          <a:p>
            <a:pPr indent="-231140" lvl="0" marL="228600" rtl="0" algn="l">
              <a:spcBef>
                <a:spcPts val="860"/>
              </a:spcBef>
              <a:spcAft>
                <a:spcPts val="0"/>
              </a:spcAft>
              <a:buSzPts val="3640"/>
              <a:buChar char="*"/>
            </a:pPr>
            <a:r>
              <a:rPr lang="zh-TW" sz="2800">
                <a:latin typeface="Times New Roman"/>
                <a:ea typeface="Times New Roman"/>
                <a:cs typeface="Times New Roman"/>
                <a:sym typeface="Times New Roman"/>
              </a:rPr>
              <a:t>包括「</a:t>
            </a:r>
            <a:r>
              <a:rPr lang="zh-TW" sz="2800">
                <a:solidFill>
                  <a:srgbClr val="FF0000"/>
                </a:solidFill>
                <a:latin typeface="Times New Roman"/>
                <a:ea typeface="Times New Roman"/>
                <a:cs typeface="Times New Roman"/>
                <a:sym typeface="Times New Roman"/>
              </a:rPr>
              <a:t>線上線下整合</a:t>
            </a:r>
            <a:r>
              <a:rPr lang="zh-TW" sz="2800">
                <a:latin typeface="Times New Roman"/>
                <a:ea typeface="Times New Roman"/>
                <a:cs typeface="Times New Roman"/>
                <a:sym typeface="Times New Roman"/>
              </a:rPr>
              <a:t>」（O2O）流程探討、「Fire TV」、智慧居家裝置「Echo」布局、第八代的閱讀器Kindle下一階段發展等。</a:t>
            </a:r>
            <a:endParaRPr sz="2800">
              <a:latin typeface="Times New Roman"/>
              <a:ea typeface="Times New Roman"/>
              <a:cs typeface="Times New Roman"/>
              <a:sym typeface="Times New Roman"/>
            </a:endParaRPr>
          </a:p>
          <a:p>
            <a:pPr indent="0" lvl="0" marL="228600" rtl="0" algn="l">
              <a:spcBef>
                <a:spcPts val="740"/>
              </a:spcBef>
              <a:spcAft>
                <a:spcPts val="0"/>
              </a:spcAft>
              <a:buSzPts val="2860"/>
              <a:buNone/>
            </a:pPr>
            <a:r>
              <a:t/>
            </a:r>
            <a:endParaRPr/>
          </a:p>
        </p:txBody>
      </p:sp>
      <p:pic>
        <p:nvPicPr>
          <p:cNvPr id="1151" name="Google Shape;1151;p95"/>
          <p:cNvPicPr preferRelativeResize="0"/>
          <p:nvPr/>
        </p:nvPicPr>
        <p:blipFill rotWithShape="1">
          <a:blip r:embed="rId3">
            <a:alphaModFix/>
          </a:blip>
          <a:srcRect b="0" l="0" r="0" t="0"/>
          <a:stretch/>
        </p:blipFill>
        <p:spPr>
          <a:xfrm>
            <a:off x="225674" y="4208805"/>
            <a:ext cx="2233811" cy="2233811"/>
          </a:xfrm>
          <a:prstGeom prst="rect">
            <a:avLst/>
          </a:prstGeom>
          <a:noFill/>
          <a:ln>
            <a:noFill/>
          </a:ln>
        </p:spPr>
      </p:pic>
      <p:pic>
        <p:nvPicPr>
          <p:cNvPr id="1152" name="Google Shape;1152;p95"/>
          <p:cNvPicPr preferRelativeResize="0"/>
          <p:nvPr/>
        </p:nvPicPr>
        <p:blipFill rotWithShape="1">
          <a:blip r:embed="rId4">
            <a:alphaModFix/>
          </a:blip>
          <a:srcRect b="0" l="0" r="0" t="0"/>
          <a:stretch/>
        </p:blipFill>
        <p:spPr>
          <a:xfrm>
            <a:off x="4551784" y="4021963"/>
            <a:ext cx="4355976" cy="2613586"/>
          </a:xfrm>
          <a:prstGeom prst="rect">
            <a:avLst/>
          </a:prstGeom>
          <a:noFill/>
          <a:ln>
            <a:noFill/>
          </a:ln>
        </p:spPr>
      </p:pic>
      <p:pic>
        <p:nvPicPr>
          <p:cNvPr id="1153" name="Google Shape;1153;p95"/>
          <p:cNvPicPr preferRelativeResize="0"/>
          <p:nvPr/>
        </p:nvPicPr>
        <p:blipFill rotWithShape="1">
          <a:blip r:embed="rId5">
            <a:alphaModFix/>
          </a:blip>
          <a:srcRect b="0" l="0" r="0" t="0"/>
          <a:stretch/>
        </p:blipFill>
        <p:spPr>
          <a:xfrm>
            <a:off x="2411760" y="4852756"/>
            <a:ext cx="2098898" cy="1431990"/>
          </a:xfrm>
          <a:prstGeom prst="rect">
            <a:avLst/>
          </a:prstGeom>
          <a:noFill/>
          <a:ln>
            <a:noFill/>
          </a:ln>
        </p:spPr>
      </p:pic>
      <p:sp>
        <p:nvSpPr>
          <p:cNvPr id="1154" name="Google Shape;1154;p95"/>
          <p:cNvSpPr/>
          <p:nvPr/>
        </p:nvSpPr>
        <p:spPr>
          <a:xfrm>
            <a:off x="-20216" y="6624111"/>
            <a:ext cx="4572000"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800">
                <a:solidFill>
                  <a:schemeClr val="dk1"/>
                </a:solidFill>
                <a:latin typeface="Trebuchet MS"/>
                <a:ea typeface="Trebuchet MS"/>
                <a:cs typeface="Trebuchet MS"/>
                <a:sym typeface="Trebuchet MS"/>
              </a:rPr>
              <a:t>資料來源：https://www.thenewslens.com/article/47046</a:t>
            </a:r>
            <a:endParaRPr sz="800">
              <a:solidFill>
                <a:schemeClr val="dk1"/>
              </a:solidFill>
              <a:latin typeface="Trebuchet MS"/>
              <a:ea typeface="Trebuchet MS"/>
              <a:cs typeface="Trebuchet MS"/>
              <a:sym typeface="Trebuchet MS"/>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8" name="Shape 1158"/>
        <p:cNvGrpSpPr/>
        <p:nvPr/>
      </p:nvGrpSpPr>
      <p:grpSpPr>
        <a:xfrm>
          <a:off x="0" y="0"/>
          <a:ext cx="0" cy="0"/>
          <a:chOff x="0" y="0"/>
          <a:chExt cx="0" cy="0"/>
        </a:xfrm>
      </p:grpSpPr>
      <p:sp>
        <p:nvSpPr>
          <p:cNvPr id="1159" name="Google Shape;1159;p96"/>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160" name="Google Shape;1160;p96"/>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36499" lvl="0" marL="320040" rtl="0" algn="l">
              <a:spcBef>
                <a:spcPts val="0"/>
              </a:spcBef>
              <a:spcAft>
                <a:spcPts val="0"/>
              </a:spcAft>
              <a:buSzPts val="5299"/>
              <a:buChar char="*"/>
            </a:pPr>
            <a:r>
              <a:rPr lang="zh-TW" sz="4140"/>
              <a:t>綠色經濟新興產業發展案例-樂</a:t>
            </a:r>
            <a:br>
              <a:rPr lang="zh-TW" sz="4140"/>
            </a:br>
            <a:endParaRPr sz="4140"/>
          </a:p>
        </p:txBody>
      </p:sp>
      <p:sp>
        <p:nvSpPr>
          <p:cNvPr id="1161" name="Google Shape;1161;p96"/>
          <p:cNvSpPr txBox="1"/>
          <p:nvPr>
            <p:ph idx="1" type="body"/>
          </p:nvPr>
        </p:nvSpPr>
        <p:spPr>
          <a:xfrm>
            <a:off x="179512" y="908721"/>
            <a:ext cx="8640960" cy="2808311"/>
          </a:xfrm>
          <a:prstGeom prst="rect">
            <a:avLst/>
          </a:prstGeom>
          <a:noFill/>
          <a:ln>
            <a:noFill/>
          </a:ln>
        </p:spPr>
        <p:txBody>
          <a:bodyPr anchorCtr="0" anchor="t" bIns="45700" lIns="91425" spcFirstLastPara="1" rIns="91425" wrap="square" tIns="45700">
            <a:noAutofit/>
          </a:bodyPr>
          <a:lstStyle/>
          <a:p>
            <a:pPr indent="-231140" lvl="0" marL="228600" rtl="0" algn="l">
              <a:spcBef>
                <a:spcPts val="0"/>
              </a:spcBef>
              <a:spcAft>
                <a:spcPts val="0"/>
              </a:spcAft>
              <a:buSzPts val="3640"/>
              <a:buChar char="*"/>
            </a:pPr>
            <a:r>
              <a:rPr lang="zh-TW" sz="2800"/>
              <a:t>人們不一定在現場購書，且書店</a:t>
            </a:r>
            <a:r>
              <a:rPr lang="zh-TW" sz="2800">
                <a:solidFill>
                  <a:srgbClr val="FF0000"/>
                </a:solidFill>
              </a:rPr>
              <a:t>不收現金</a:t>
            </a:r>
            <a:r>
              <a:rPr lang="zh-TW" sz="2800"/>
              <a:t>，只要用手機就可完整比對、訂購，直接送到家中。</a:t>
            </a:r>
            <a:endParaRPr/>
          </a:p>
          <a:p>
            <a:pPr indent="-231140" lvl="0" marL="228600" rtl="0" algn="l">
              <a:spcBef>
                <a:spcPts val="860"/>
              </a:spcBef>
              <a:spcAft>
                <a:spcPts val="0"/>
              </a:spcAft>
              <a:buSzPts val="3640"/>
              <a:buChar char="*"/>
            </a:pPr>
            <a:r>
              <a:rPr lang="zh-TW" sz="2800"/>
              <a:t>都是</a:t>
            </a:r>
            <a:r>
              <a:rPr lang="zh-TW" sz="2800">
                <a:solidFill>
                  <a:srgbClr val="FF0000"/>
                </a:solidFill>
              </a:rPr>
              <a:t>根據網路評價</a:t>
            </a:r>
            <a:r>
              <a:rPr lang="zh-TW" sz="2800"/>
              <a:t>、預售狀況等排名決定，幾乎大部分的書封正面都朝外，讓書本完整呈現最好的一面，並且在書的下方放置一張小卡片，羅列了</a:t>
            </a:r>
            <a:r>
              <a:rPr lang="zh-TW" sz="2800">
                <a:solidFill>
                  <a:srgbClr val="FF0000"/>
                </a:solidFill>
              </a:rPr>
              <a:t>Amazon.com的評分</a:t>
            </a:r>
            <a:r>
              <a:rPr lang="zh-TW" sz="2800"/>
              <a:t>，以及顧客的評論，</a:t>
            </a:r>
            <a:endParaRPr/>
          </a:p>
          <a:p>
            <a:pPr indent="0" lvl="0" marL="228600" rtl="0" algn="l">
              <a:spcBef>
                <a:spcPts val="740"/>
              </a:spcBef>
              <a:spcAft>
                <a:spcPts val="0"/>
              </a:spcAft>
              <a:buSzPts val="2860"/>
              <a:buNone/>
            </a:pPr>
            <a:r>
              <a:t/>
            </a:r>
            <a:endParaRPr/>
          </a:p>
        </p:txBody>
      </p:sp>
      <p:pic>
        <p:nvPicPr>
          <p:cNvPr id="1162" name="Google Shape;1162;p96"/>
          <p:cNvPicPr preferRelativeResize="0"/>
          <p:nvPr/>
        </p:nvPicPr>
        <p:blipFill rotWithShape="1">
          <a:blip r:embed="rId3">
            <a:alphaModFix/>
          </a:blip>
          <a:srcRect b="12428" l="10372" r="5175" t="9466"/>
          <a:stretch/>
        </p:blipFill>
        <p:spPr>
          <a:xfrm>
            <a:off x="251520" y="3738213"/>
            <a:ext cx="4248472" cy="2459642"/>
          </a:xfrm>
          <a:prstGeom prst="rect">
            <a:avLst/>
          </a:prstGeom>
          <a:noFill/>
          <a:ln>
            <a:noFill/>
          </a:ln>
        </p:spPr>
      </p:pic>
      <p:pic>
        <p:nvPicPr>
          <p:cNvPr id="1163" name="Google Shape;1163;p96"/>
          <p:cNvPicPr preferRelativeResize="0"/>
          <p:nvPr/>
        </p:nvPicPr>
        <p:blipFill rotWithShape="1">
          <a:blip r:embed="rId4">
            <a:alphaModFix/>
          </a:blip>
          <a:srcRect b="0" l="0" r="0" t="0"/>
          <a:stretch/>
        </p:blipFill>
        <p:spPr>
          <a:xfrm>
            <a:off x="7843993" y="2785200"/>
            <a:ext cx="1022641" cy="1219864"/>
          </a:xfrm>
          <a:prstGeom prst="rect">
            <a:avLst/>
          </a:prstGeom>
          <a:noFill/>
          <a:ln>
            <a:noFill/>
          </a:ln>
        </p:spPr>
      </p:pic>
      <p:sp>
        <p:nvSpPr>
          <p:cNvPr id="1164" name="Google Shape;1164;p96"/>
          <p:cNvSpPr txBox="1"/>
          <p:nvPr/>
        </p:nvSpPr>
        <p:spPr>
          <a:xfrm>
            <a:off x="4493493" y="3840705"/>
            <a:ext cx="4207996" cy="2954655"/>
          </a:xfrm>
          <a:prstGeom prst="rect">
            <a:avLst/>
          </a:prstGeom>
          <a:noFill/>
          <a:ln>
            <a:noFill/>
          </a:ln>
        </p:spPr>
        <p:txBody>
          <a:bodyPr anchorCtr="0" anchor="t" bIns="45700" lIns="91425" spcFirstLastPara="1" rIns="91425" wrap="square" tIns="45700">
            <a:noAutofit/>
          </a:bodyPr>
          <a:lstStyle/>
          <a:p>
            <a:pPr indent="-457200" lvl="0" marL="457200" marR="0" rtl="0" algn="l">
              <a:spcBef>
                <a:spcPts val="0"/>
              </a:spcBef>
              <a:spcAft>
                <a:spcPts val="0"/>
              </a:spcAft>
              <a:buClr>
                <a:schemeClr val="dk1"/>
              </a:buClr>
              <a:buSzPts val="2800"/>
              <a:buFont typeface="Arial"/>
              <a:buChar char="•"/>
            </a:pPr>
            <a:r>
              <a:rPr lang="zh-TW" sz="2800">
                <a:solidFill>
                  <a:schemeClr val="dk1"/>
                </a:solidFill>
                <a:latin typeface="Arial"/>
                <a:ea typeface="Arial"/>
                <a:cs typeface="Arial"/>
                <a:sym typeface="Arial"/>
              </a:rPr>
              <a:t>未來蘋果（Apple）、谷歌（Google）都會推出電視機上盒的裝置，以亞馬遜對消費者的理解，在</a:t>
            </a:r>
            <a:r>
              <a:rPr lang="zh-TW" sz="2800">
                <a:solidFill>
                  <a:srgbClr val="FF0000"/>
                </a:solidFill>
                <a:latin typeface="Arial"/>
                <a:ea typeface="Arial"/>
                <a:cs typeface="Arial"/>
                <a:sym typeface="Arial"/>
              </a:rPr>
              <a:t>書店裡陳列的Fire TV</a:t>
            </a:r>
            <a:r>
              <a:rPr lang="zh-TW" sz="2800">
                <a:solidFill>
                  <a:schemeClr val="dk1"/>
                </a:solidFill>
                <a:latin typeface="Arial"/>
                <a:ea typeface="Arial"/>
                <a:cs typeface="Arial"/>
                <a:sym typeface="Arial"/>
              </a:rPr>
              <a:t>已占上風。</a:t>
            </a:r>
            <a:endParaRPr/>
          </a:p>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65" name="Google Shape;1165;p96"/>
          <p:cNvSpPr/>
          <p:nvPr/>
        </p:nvSpPr>
        <p:spPr>
          <a:xfrm>
            <a:off x="-20216" y="6624111"/>
            <a:ext cx="4572000"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800">
                <a:solidFill>
                  <a:schemeClr val="dk1"/>
                </a:solidFill>
                <a:latin typeface="Trebuchet MS"/>
                <a:ea typeface="Trebuchet MS"/>
                <a:cs typeface="Trebuchet MS"/>
                <a:sym typeface="Trebuchet MS"/>
              </a:rPr>
              <a:t>資料來源：https://www.thenewslens.com/article/47046</a:t>
            </a:r>
            <a:endParaRPr sz="800">
              <a:solidFill>
                <a:schemeClr val="dk1"/>
              </a:solidFill>
              <a:latin typeface="Trebuchet MS"/>
              <a:ea typeface="Trebuchet MS"/>
              <a:cs typeface="Trebuchet MS"/>
              <a:sym typeface="Trebuchet MS"/>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9" name="Shape 1169"/>
        <p:cNvGrpSpPr/>
        <p:nvPr/>
      </p:nvGrpSpPr>
      <p:grpSpPr>
        <a:xfrm>
          <a:off x="0" y="0"/>
          <a:ext cx="0" cy="0"/>
          <a:chOff x="0" y="0"/>
          <a:chExt cx="0" cy="0"/>
        </a:xfrm>
      </p:grpSpPr>
      <p:sp>
        <p:nvSpPr>
          <p:cNvPr id="1170" name="Google Shape;1170;p97"/>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171" name="Google Shape;1171;p97"/>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36499" lvl="0" marL="320040" rtl="0" algn="l">
              <a:spcBef>
                <a:spcPts val="0"/>
              </a:spcBef>
              <a:spcAft>
                <a:spcPts val="0"/>
              </a:spcAft>
              <a:buSzPts val="5299"/>
              <a:buChar char="*"/>
            </a:pPr>
            <a:r>
              <a:rPr lang="zh-TW" sz="4140"/>
              <a:t>綠色經濟新興產業發展案例-樂</a:t>
            </a:r>
            <a:br>
              <a:rPr lang="zh-TW" sz="4140"/>
            </a:br>
            <a:endParaRPr sz="4140"/>
          </a:p>
        </p:txBody>
      </p:sp>
      <p:sp>
        <p:nvSpPr>
          <p:cNvPr id="1172" name="Google Shape;1172;p97"/>
          <p:cNvSpPr txBox="1"/>
          <p:nvPr>
            <p:ph idx="1" type="body"/>
          </p:nvPr>
        </p:nvSpPr>
        <p:spPr>
          <a:xfrm>
            <a:off x="179512" y="1052736"/>
            <a:ext cx="8640960" cy="4525963"/>
          </a:xfrm>
          <a:prstGeom prst="rect">
            <a:avLst/>
          </a:prstGeom>
          <a:noFill/>
          <a:ln>
            <a:noFill/>
          </a:ln>
        </p:spPr>
        <p:txBody>
          <a:bodyPr anchorCtr="0" anchor="t" bIns="45700" lIns="91425" spcFirstLastPara="1" rIns="91425" wrap="square" tIns="45700">
            <a:noAutofit/>
          </a:bodyPr>
          <a:lstStyle/>
          <a:p>
            <a:pPr indent="-231140" lvl="0" marL="228600" rtl="0" algn="l">
              <a:spcBef>
                <a:spcPts val="0"/>
              </a:spcBef>
              <a:spcAft>
                <a:spcPts val="0"/>
              </a:spcAft>
              <a:buSzPts val="3640"/>
              <a:buChar char="*"/>
            </a:pPr>
            <a:r>
              <a:rPr lang="zh-TW" sz="2800"/>
              <a:t>電商巨擘</a:t>
            </a:r>
            <a:r>
              <a:rPr lang="zh-TW" sz="2800">
                <a:solidFill>
                  <a:srgbClr val="FF0000"/>
                </a:solidFill>
              </a:rPr>
              <a:t>亞馬遜</a:t>
            </a:r>
            <a:r>
              <a:rPr lang="zh-TW" sz="2800"/>
              <a:t>明年即將開第一家</a:t>
            </a:r>
            <a:r>
              <a:rPr lang="zh-TW" sz="2800">
                <a:solidFill>
                  <a:srgbClr val="FF0000"/>
                </a:solidFill>
              </a:rPr>
              <a:t>實體超市</a:t>
            </a:r>
            <a:r>
              <a:rPr lang="zh-TW" sz="2800"/>
              <a:t>，不開則已，一開就要讓零售業出現天翻地覆的</a:t>
            </a:r>
            <a:r>
              <a:rPr lang="zh-TW" sz="2800">
                <a:solidFill>
                  <a:srgbClr val="FF0000"/>
                </a:solidFill>
              </a:rPr>
              <a:t>革命</a:t>
            </a:r>
            <a:r>
              <a:rPr lang="zh-TW" sz="2800"/>
              <a:t>。</a:t>
            </a:r>
            <a:endParaRPr sz="2800"/>
          </a:p>
          <a:p>
            <a:pPr indent="-231140" lvl="0" marL="228600" rtl="0" algn="l">
              <a:spcBef>
                <a:spcPts val="860"/>
              </a:spcBef>
              <a:spcAft>
                <a:spcPts val="0"/>
              </a:spcAft>
              <a:buSzPts val="3640"/>
              <a:buChar char="*"/>
            </a:pPr>
            <a:r>
              <a:rPr lang="zh-TW" sz="2800"/>
              <a:t>首家Amazon Go商店主打</a:t>
            </a:r>
            <a:r>
              <a:rPr lang="zh-TW" sz="2800">
                <a:solidFill>
                  <a:srgbClr val="FF0000"/>
                </a:solidFill>
              </a:rPr>
              <a:t>「拿了就走」（Grab-and-Go）</a:t>
            </a:r>
            <a:r>
              <a:rPr lang="zh-TW" sz="2800"/>
              <a:t>技術，顧客從架上拿了需要的商品後，真的可以大剌剌、頭也不回地走出去，再也</a:t>
            </a:r>
            <a:r>
              <a:rPr lang="zh-TW" sz="2800">
                <a:solidFill>
                  <a:srgbClr val="FF0000"/>
                </a:solidFill>
              </a:rPr>
              <a:t>不用排隊等付錢</a:t>
            </a:r>
            <a:r>
              <a:rPr lang="zh-TW" sz="2800"/>
              <a:t>。</a:t>
            </a:r>
            <a:endParaRPr sz="2800"/>
          </a:p>
        </p:txBody>
      </p:sp>
      <p:pic>
        <p:nvPicPr>
          <p:cNvPr id="1173" name="Google Shape;1173;p97"/>
          <p:cNvPicPr preferRelativeResize="0"/>
          <p:nvPr/>
        </p:nvPicPr>
        <p:blipFill rotWithShape="1">
          <a:blip r:embed="rId3">
            <a:alphaModFix/>
          </a:blip>
          <a:srcRect b="0" l="0" r="0" t="0"/>
          <a:stretch/>
        </p:blipFill>
        <p:spPr>
          <a:xfrm>
            <a:off x="3734045" y="3432959"/>
            <a:ext cx="4644008" cy="3301669"/>
          </a:xfrm>
          <a:prstGeom prst="rect">
            <a:avLst/>
          </a:prstGeom>
          <a:noFill/>
          <a:ln>
            <a:noFill/>
          </a:ln>
        </p:spPr>
      </p:pic>
      <p:pic>
        <p:nvPicPr>
          <p:cNvPr id="1174" name="Google Shape;1174;p97"/>
          <p:cNvPicPr preferRelativeResize="0"/>
          <p:nvPr/>
        </p:nvPicPr>
        <p:blipFill rotWithShape="1">
          <a:blip r:embed="rId4">
            <a:alphaModFix/>
          </a:blip>
          <a:srcRect b="0" l="0" r="0" t="0"/>
          <a:stretch/>
        </p:blipFill>
        <p:spPr>
          <a:xfrm>
            <a:off x="539552" y="4005064"/>
            <a:ext cx="2880320" cy="2157460"/>
          </a:xfrm>
          <a:prstGeom prst="rect">
            <a:avLst/>
          </a:prstGeom>
          <a:noFill/>
          <a:ln>
            <a:noFill/>
          </a:ln>
        </p:spPr>
      </p:pic>
      <p:sp>
        <p:nvSpPr>
          <p:cNvPr id="1175" name="Google Shape;1175;p97"/>
          <p:cNvSpPr txBox="1"/>
          <p:nvPr/>
        </p:nvSpPr>
        <p:spPr>
          <a:xfrm>
            <a:off x="179512" y="6381328"/>
            <a:ext cx="3130985"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800">
                <a:solidFill>
                  <a:schemeClr val="dk1"/>
                </a:solidFill>
                <a:latin typeface="Trebuchet MS"/>
                <a:ea typeface="Trebuchet MS"/>
                <a:cs typeface="Trebuchet MS"/>
                <a:sym typeface="Trebuchet MS"/>
              </a:rPr>
              <a:t>資料來源： http://www.cw.com.tw/article/article.action?id=5079746</a:t>
            </a:r>
            <a:endParaRPr sz="800">
              <a:solidFill>
                <a:schemeClr val="dk1"/>
              </a:solidFill>
              <a:latin typeface="Trebuchet MS"/>
              <a:ea typeface="Trebuchet MS"/>
              <a:cs typeface="Trebuchet MS"/>
              <a:sym typeface="Trebuchet MS"/>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9" name="Shape 1179"/>
        <p:cNvGrpSpPr/>
        <p:nvPr/>
      </p:nvGrpSpPr>
      <p:grpSpPr>
        <a:xfrm>
          <a:off x="0" y="0"/>
          <a:ext cx="0" cy="0"/>
          <a:chOff x="0" y="0"/>
          <a:chExt cx="0" cy="0"/>
        </a:xfrm>
      </p:grpSpPr>
      <p:sp>
        <p:nvSpPr>
          <p:cNvPr id="1180" name="Google Shape;1180;p98"/>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181" name="Google Shape;1181;p98"/>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36499" lvl="0" marL="320040" rtl="0" algn="l">
              <a:spcBef>
                <a:spcPts val="0"/>
              </a:spcBef>
              <a:spcAft>
                <a:spcPts val="0"/>
              </a:spcAft>
              <a:buSzPts val="5299"/>
              <a:buChar char="*"/>
            </a:pPr>
            <a:r>
              <a:rPr lang="zh-TW" sz="4140"/>
              <a:t>綠色經濟新興產業發展案例-樂</a:t>
            </a:r>
            <a:br>
              <a:rPr lang="zh-TW" sz="4140"/>
            </a:br>
            <a:endParaRPr sz="4140"/>
          </a:p>
        </p:txBody>
      </p:sp>
      <p:sp>
        <p:nvSpPr>
          <p:cNvPr id="1182" name="Google Shape;1182;p98"/>
          <p:cNvSpPr txBox="1"/>
          <p:nvPr>
            <p:ph idx="1" type="body"/>
          </p:nvPr>
        </p:nvSpPr>
        <p:spPr>
          <a:xfrm>
            <a:off x="179512" y="1052736"/>
            <a:ext cx="8640960" cy="4525963"/>
          </a:xfrm>
          <a:prstGeom prst="rect">
            <a:avLst/>
          </a:prstGeom>
          <a:noFill/>
          <a:ln>
            <a:noFill/>
          </a:ln>
        </p:spPr>
        <p:txBody>
          <a:bodyPr anchorCtr="0" anchor="t" bIns="45700" lIns="91425" spcFirstLastPara="1" rIns="91425" wrap="square" tIns="45700">
            <a:noAutofit/>
          </a:bodyPr>
          <a:lstStyle/>
          <a:p>
            <a:pPr indent="-231140" lvl="0" marL="228600" rtl="0" algn="l">
              <a:spcBef>
                <a:spcPts val="0"/>
              </a:spcBef>
              <a:spcAft>
                <a:spcPts val="0"/>
              </a:spcAft>
              <a:buSzPts val="3640"/>
              <a:buChar char="*"/>
            </a:pPr>
            <a:r>
              <a:rPr lang="zh-TW" sz="2800"/>
              <a:t>Amazon Go會使用類似於自動駕駛車的技術，利用</a:t>
            </a:r>
            <a:r>
              <a:rPr lang="zh-TW" sz="2800">
                <a:solidFill>
                  <a:srgbClr val="FF0000"/>
                </a:solidFill>
              </a:rPr>
              <a:t>感測器、電腦視覺和深度學習</a:t>
            </a:r>
            <a:r>
              <a:rPr lang="zh-TW" sz="2800"/>
              <a:t>技術，判定消費者把哪些商品放進了自己的包包裡。</a:t>
            </a:r>
            <a:endParaRPr/>
          </a:p>
          <a:p>
            <a:pPr indent="-231140" lvl="0" marL="228600" rtl="0" algn="l">
              <a:spcBef>
                <a:spcPts val="860"/>
              </a:spcBef>
              <a:spcAft>
                <a:spcPts val="0"/>
              </a:spcAft>
              <a:buSzPts val="3640"/>
              <a:buChar char="*"/>
            </a:pPr>
            <a:r>
              <a:rPr lang="zh-TW" sz="2800"/>
              <a:t>Amazon默默籌備</a:t>
            </a:r>
            <a:r>
              <a:rPr lang="zh-TW" sz="2800">
                <a:solidFill>
                  <a:srgbClr val="FF0000"/>
                </a:solidFill>
              </a:rPr>
              <a:t>實體店面</a:t>
            </a:r>
            <a:r>
              <a:rPr lang="zh-TW" sz="2800"/>
              <a:t>多年，當許多產業談論數位轉型，以及收起實體店面，聚焦電商，Amazon卻</a:t>
            </a:r>
            <a:r>
              <a:rPr lang="zh-TW" sz="2800">
                <a:solidFill>
                  <a:srgbClr val="FF0000"/>
                </a:solidFill>
              </a:rPr>
              <a:t>逆向操作</a:t>
            </a:r>
            <a:r>
              <a:rPr lang="zh-TW" sz="2800"/>
              <a:t>，在保有電商極速成長狀態下，放眼打造實體王國。</a:t>
            </a:r>
            <a:endParaRPr sz="2800"/>
          </a:p>
        </p:txBody>
      </p:sp>
      <p:pic>
        <p:nvPicPr>
          <p:cNvPr descr="圖片1.png" id="1183" name="Google Shape;1183;p98">
            <a:hlinkClick r:id="rId3"/>
          </p:cNvPr>
          <p:cNvPicPr preferRelativeResize="0"/>
          <p:nvPr/>
        </p:nvPicPr>
        <p:blipFill rotWithShape="1">
          <a:blip r:embed="rId4">
            <a:alphaModFix/>
          </a:blip>
          <a:srcRect b="0" l="0" r="0" t="0"/>
          <a:stretch/>
        </p:blipFill>
        <p:spPr>
          <a:xfrm>
            <a:off x="1115616" y="4365104"/>
            <a:ext cx="504056" cy="504056"/>
          </a:xfrm>
          <a:prstGeom prst="rect">
            <a:avLst/>
          </a:prstGeom>
          <a:noFill/>
          <a:ln>
            <a:noFill/>
          </a:ln>
        </p:spPr>
      </p:pic>
      <p:pic>
        <p:nvPicPr>
          <p:cNvPr id="1184" name="Google Shape;1184;p98"/>
          <p:cNvPicPr preferRelativeResize="0"/>
          <p:nvPr/>
        </p:nvPicPr>
        <p:blipFill rotWithShape="1">
          <a:blip r:embed="rId5">
            <a:alphaModFix/>
          </a:blip>
          <a:srcRect b="0" l="0" r="0" t="0"/>
          <a:stretch/>
        </p:blipFill>
        <p:spPr>
          <a:xfrm>
            <a:off x="2483768" y="3789040"/>
            <a:ext cx="5976664" cy="2966341"/>
          </a:xfrm>
          <a:prstGeom prst="rect">
            <a:avLst/>
          </a:prstGeom>
          <a:noFill/>
          <a:ln>
            <a:noFill/>
          </a:ln>
        </p:spPr>
      </p:pic>
      <p:sp>
        <p:nvSpPr>
          <p:cNvPr id="1185" name="Google Shape;1185;p98"/>
          <p:cNvSpPr txBox="1"/>
          <p:nvPr/>
        </p:nvSpPr>
        <p:spPr>
          <a:xfrm>
            <a:off x="54179" y="6633412"/>
            <a:ext cx="3130985"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800">
                <a:solidFill>
                  <a:schemeClr val="dk1"/>
                </a:solidFill>
                <a:latin typeface="Trebuchet MS"/>
                <a:ea typeface="Trebuchet MS"/>
                <a:cs typeface="Trebuchet MS"/>
                <a:sym typeface="Trebuchet MS"/>
              </a:rPr>
              <a:t>資料來源： http://www.cw.com.tw/article/article.action?id=5079746</a:t>
            </a:r>
            <a:endParaRPr sz="800">
              <a:solidFill>
                <a:schemeClr val="dk1"/>
              </a:solidFill>
              <a:latin typeface="Trebuchet MS"/>
              <a:ea typeface="Trebuchet MS"/>
              <a:cs typeface="Trebuchet MS"/>
              <a:sym typeface="Trebuchet MS"/>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9" name="Shape 1189"/>
        <p:cNvGrpSpPr/>
        <p:nvPr/>
      </p:nvGrpSpPr>
      <p:grpSpPr>
        <a:xfrm>
          <a:off x="0" y="0"/>
          <a:ext cx="0" cy="0"/>
          <a:chOff x="0" y="0"/>
          <a:chExt cx="0" cy="0"/>
        </a:xfrm>
      </p:grpSpPr>
      <p:sp>
        <p:nvSpPr>
          <p:cNvPr id="1190" name="Google Shape;1190;p99"/>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91" name="Google Shape;1191;p99"/>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92" name="Google Shape;1192;p99"/>
          <p:cNvSpPr txBox="1"/>
          <p:nvPr/>
        </p:nvSpPr>
        <p:spPr>
          <a:xfrm>
            <a:off x="8993207" y="6656041"/>
            <a:ext cx="135205" cy="123111"/>
          </a:xfrm>
          <a:prstGeom prst="rect">
            <a:avLst/>
          </a:prstGeom>
          <a:noFill/>
          <a:ln>
            <a:noFill/>
          </a:ln>
        </p:spPr>
        <p:txBody>
          <a:bodyPr anchorCtr="0" anchor="t" bIns="0" lIns="0" spcFirstLastPara="1" rIns="0" wrap="square" tIns="0">
            <a:noAutofit/>
          </a:bodyPr>
          <a:lstStyle/>
          <a:p>
            <a:pPr indent="0" lvl="0" marL="11132" marR="0" rtl="0" algn="l">
              <a:spcBef>
                <a:spcPts val="0"/>
              </a:spcBef>
              <a:spcAft>
                <a:spcPts val="0"/>
              </a:spcAft>
              <a:buNone/>
            </a:pPr>
            <a:r>
              <a:rPr lang="zh-TW" sz="800">
                <a:solidFill>
                  <a:schemeClr val="dk1"/>
                </a:solidFill>
                <a:latin typeface="Trebuchet MS"/>
                <a:ea typeface="Trebuchet MS"/>
                <a:cs typeface="Trebuchet MS"/>
                <a:sym typeface="Trebuchet MS"/>
              </a:rPr>
              <a:t>76</a:t>
            </a:r>
            <a:endParaRPr sz="800">
              <a:solidFill>
                <a:schemeClr val="dk1"/>
              </a:solidFill>
              <a:latin typeface="Trebuchet MS"/>
              <a:ea typeface="Trebuchet MS"/>
              <a:cs typeface="Trebuchet MS"/>
              <a:sym typeface="Trebuchet MS"/>
            </a:endParaRPr>
          </a:p>
        </p:txBody>
      </p:sp>
      <p:sp>
        <p:nvSpPr>
          <p:cNvPr id="1193" name="Google Shape;1193;p99"/>
          <p:cNvSpPr txBox="1"/>
          <p:nvPr>
            <p:ph type="title"/>
          </p:nvPr>
        </p:nvSpPr>
        <p:spPr>
          <a:xfrm>
            <a:off x="780681" y="2227042"/>
            <a:ext cx="6347715" cy="1826581"/>
          </a:xfrm>
          <a:prstGeom prst="rect">
            <a:avLst/>
          </a:prstGeom>
          <a:noFill/>
          <a:ln>
            <a:noFill/>
          </a:ln>
        </p:spPr>
        <p:txBody>
          <a:bodyPr anchorCtr="0" anchor="b" bIns="45700" lIns="91425" spcFirstLastPara="1" rIns="91425" wrap="square" tIns="45700">
            <a:noAutofit/>
          </a:bodyPr>
          <a:lstStyle/>
          <a:p>
            <a:pPr indent="-373888" lvl="0" marL="320040" rtl="0" algn="l">
              <a:spcBef>
                <a:spcPts val="0"/>
              </a:spcBef>
              <a:spcAft>
                <a:spcPts val="0"/>
              </a:spcAft>
              <a:buSzPts val="5888"/>
              <a:buChar char="*"/>
            </a:pPr>
            <a:r>
              <a:rPr lang="zh-TW"/>
              <a:t>五、結語</a:t>
            </a:r>
            <a:endParaRPr/>
          </a:p>
        </p:txBody>
      </p:sp>
      <p:sp>
        <p:nvSpPr>
          <p:cNvPr id="1194" name="Google Shape;1194;p99"/>
          <p:cNvSpPr txBox="1"/>
          <p:nvPr>
            <p:ph idx="1" type="body"/>
          </p:nvPr>
        </p:nvSpPr>
        <p:spPr>
          <a:xfrm>
            <a:off x="2022438" y="4607511"/>
            <a:ext cx="5970494" cy="83546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SzPts val="2600"/>
              <a:buNone/>
            </a:pPr>
            <a:r>
              <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8" name="Shape 1198"/>
        <p:cNvGrpSpPr/>
        <p:nvPr/>
      </p:nvGrpSpPr>
      <p:grpSpPr>
        <a:xfrm>
          <a:off x="0" y="0"/>
          <a:ext cx="0" cy="0"/>
          <a:chOff x="0" y="0"/>
          <a:chExt cx="0" cy="0"/>
        </a:xfrm>
      </p:grpSpPr>
      <p:sp>
        <p:nvSpPr>
          <p:cNvPr id="1199" name="Google Shape;1199;p100"/>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200" name="Google Shape;1200;p100"/>
          <p:cNvSpPr txBox="1"/>
          <p:nvPr>
            <p:ph type="title"/>
          </p:nvPr>
        </p:nvSpPr>
        <p:spPr>
          <a:xfrm>
            <a:off x="234894" y="496211"/>
            <a:ext cx="8784976" cy="526255"/>
          </a:xfrm>
          <a:prstGeom prst="rect">
            <a:avLst/>
          </a:prstGeom>
          <a:noFill/>
          <a:ln>
            <a:noFill/>
          </a:ln>
        </p:spPr>
        <p:txBody>
          <a:bodyPr anchorCtr="0" anchor="t" bIns="45700" lIns="91425" spcFirstLastPara="1" rIns="91425" wrap="square" tIns="45700">
            <a:noAutofit/>
          </a:bodyPr>
          <a:lstStyle/>
          <a:p>
            <a:pPr indent="-373888" lvl="0" marL="320040" rtl="0" algn="ctr">
              <a:lnSpc>
                <a:spcPct val="78260"/>
              </a:lnSpc>
              <a:spcBef>
                <a:spcPts val="0"/>
              </a:spcBef>
              <a:spcAft>
                <a:spcPts val="0"/>
              </a:spcAft>
              <a:buSzPts val="5888"/>
              <a:buChar char="*"/>
            </a:pPr>
            <a:r>
              <a:rPr b="0" lang="zh-TW">
                <a:solidFill>
                  <a:schemeClr val="dk1"/>
                </a:solidFill>
                <a:latin typeface="Arial"/>
                <a:ea typeface="Arial"/>
                <a:cs typeface="Arial"/>
                <a:sym typeface="Arial"/>
              </a:rPr>
              <a:t>綠能產業與大數據</a:t>
            </a:r>
            <a:endParaRPr b="0">
              <a:solidFill>
                <a:schemeClr val="dk1"/>
              </a:solidFill>
              <a:latin typeface="Arial"/>
              <a:ea typeface="Arial"/>
              <a:cs typeface="Arial"/>
              <a:sym typeface="Arial"/>
            </a:endParaRPr>
          </a:p>
        </p:txBody>
      </p:sp>
      <p:grpSp>
        <p:nvGrpSpPr>
          <p:cNvPr id="1201" name="Google Shape;1201;p100"/>
          <p:cNvGrpSpPr/>
          <p:nvPr/>
        </p:nvGrpSpPr>
        <p:grpSpPr>
          <a:xfrm>
            <a:off x="0" y="1309993"/>
            <a:ext cx="9354595" cy="5548006"/>
            <a:chOff x="0" y="113241"/>
            <a:chExt cx="9354595" cy="5548006"/>
          </a:xfrm>
        </p:grpSpPr>
        <p:sp>
          <p:nvSpPr>
            <p:cNvPr id="1202" name="Google Shape;1202;p100"/>
            <p:cNvSpPr/>
            <p:nvPr/>
          </p:nvSpPr>
          <p:spPr>
            <a:xfrm>
              <a:off x="750895" y="113241"/>
              <a:ext cx="8603700" cy="2695174"/>
            </a:xfrm>
            <a:prstGeom prst="rightArrow">
              <a:avLst>
                <a:gd fmla="val 75000" name="adj1"/>
                <a:gd fmla="val 50000" name="adj2"/>
              </a:avLst>
            </a:prstGeom>
            <a:solidFill>
              <a:srgbClr val="CFD2EB">
                <a:alpha val="89803"/>
              </a:srgbClr>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100"/>
            <p:cNvSpPr txBox="1"/>
            <p:nvPr/>
          </p:nvSpPr>
          <p:spPr>
            <a:xfrm>
              <a:off x="750895" y="450138"/>
              <a:ext cx="7593010" cy="2021380"/>
            </a:xfrm>
            <a:prstGeom prst="rect">
              <a:avLst/>
            </a:prstGeom>
            <a:noFill/>
            <a:ln>
              <a:noFill/>
            </a:ln>
          </p:spPr>
          <p:txBody>
            <a:bodyPr anchorCtr="0" anchor="t" bIns="21575" lIns="21575" spcFirstLastPara="1" rIns="21575" wrap="square" tIns="21575">
              <a:noAutofit/>
            </a:bodyPr>
            <a:lstStyle/>
            <a:p>
              <a:pPr indent="-285750" lvl="1" marL="285750" marR="0" rtl="0" algn="l">
                <a:lnSpc>
                  <a:spcPct val="100000"/>
                </a:lnSpc>
                <a:spcBef>
                  <a:spcPts val="0"/>
                </a:spcBef>
                <a:spcAft>
                  <a:spcPts val="0"/>
                </a:spcAft>
                <a:buClr>
                  <a:schemeClr val="dk1"/>
                </a:buClr>
                <a:buSzPts val="3400"/>
                <a:buFont typeface="Arial"/>
                <a:buChar char="•"/>
              </a:pPr>
              <a:r>
                <a:rPr b="0" i="0" lang="zh-TW" sz="3400" u="none" cap="none" strike="noStrike">
                  <a:solidFill>
                    <a:schemeClr val="dk1"/>
                  </a:solidFill>
                  <a:latin typeface="Arial"/>
                  <a:ea typeface="Arial"/>
                  <a:cs typeface="Arial"/>
                  <a:sym typeface="Arial"/>
                </a:rPr>
                <a:t>Energy/Electricity Big Data and Open data Analytics for “smart disclosure” and user smart decision are the main driving force for energy economic growth </a:t>
              </a:r>
              <a:endParaRPr b="0" i="0" sz="3400" u="none" cap="none" strike="noStrike">
                <a:solidFill>
                  <a:schemeClr val="dk1"/>
                </a:solidFill>
                <a:latin typeface="Arial"/>
                <a:ea typeface="Arial"/>
                <a:cs typeface="Arial"/>
                <a:sym typeface="Arial"/>
              </a:endParaRPr>
            </a:p>
          </p:txBody>
        </p:sp>
        <p:sp>
          <p:nvSpPr>
            <p:cNvPr id="1204" name="Google Shape;1204;p100"/>
            <p:cNvSpPr/>
            <p:nvPr/>
          </p:nvSpPr>
          <p:spPr>
            <a:xfrm>
              <a:off x="2280" y="877229"/>
              <a:ext cx="746334" cy="942098"/>
            </a:xfrm>
            <a:prstGeom prst="roundRect">
              <a:avLst>
                <a:gd fmla="val 16667" name="adj"/>
              </a:avLst>
            </a:prstGeom>
            <a:solidFill>
              <a:srgbClr val="465DB4"/>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100"/>
            <p:cNvSpPr txBox="1"/>
            <p:nvPr/>
          </p:nvSpPr>
          <p:spPr>
            <a:xfrm>
              <a:off x="38713" y="913662"/>
              <a:ext cx="673468" cy="869232"/>
            </a:xfrm>
            <a:prstGeom prst="rect">
              <a:avLst/>
            </a:prstGeom>
            <a:noFill/>
            <a:ln>
              <a:noFill/>
            </a:ln>
          </p:spPr>
          <p:txBody>
            <a:bodyPr anchorCtr="0" anchor="ctr" bIns="57150" lIns="114300" spcFirstLastPara="1" rIns="114300" wrap="square" tIns="57150">
              <a:noAutofit/>
            </a:bodyPr>
            <a:lstStyle/>
            <a:p>
              <a:pPr indent="0" lvl="0" marL="0" marR="0" rtl="0" algn="ctr">
                <a:lnSpc>
                  <a:spcPct val="90000"/>
                </a:lnSpc>
                <a:spcBef>
                  <a:spcPts val="0"/>
                </a:spcBef>
                <a:spcAft>
                  <a:spcPts val="0"/>
                </a:spcAft>
                <a:buNone/>
              </a:pPr>
              <a:r>
                <a:rPr lang="zh-TW" sz="3000">
                  <a:solidFill>
                    <a:schemeClr val="lt1"/>
                  </a:solidFill>
                  <a:latin typeface="Trebuchet MS"/>
                  <a:ea typeface="Trebuchet MS"/>
                  <a:cs typeface="Trebuchet MS"/>
                  <a:sym typeface="Trebuchet MS"/>
                </a:rPr>
                <a:t>(1)</a:t>
              </a:r>
              <a:endParaRPr sz="3000">
                <a:solidFill>
                  <a:schemeClr val="lt1"/>
                </a:solidFill>
                <a:latin typeface="Trebuchet MS"/>
                <a:ea typeface="Trebuchet MS"/>
                <a:cs typeface="Trebuchet MS"/>
                <a:sym typeface="Trebuchet MS"/>
              </a:endParaRPr>
            </a:p>
          </p:txBody>
        </p:sp>
        <p:sp>
          <p:nvSpPr>
            <p:cNvPr id="1206" name="Google Shape;1206;p100"/>
            <p:cNvSpPr/>
            <p:nvPr/>
          </p:nvSpPr>
          <p:spPr>
            <a:xfrm>
              <a:off x="699159" y="2966073"/>
              <a:ext cx="8642644" cy="2695174"/>
            </a:xfrm>
            <a:prstGeom prst="rightArrow">
              <a:avLst>
                <a:gd fmla="val 75000" name="adj1"/>
                <a:gd fmla="val 50000" name="adj2"/>
              </a:avLst>
            </a:prstGeom>
            <a:solidFill>
              <a:srgbClr val="CFD2EB">
                <a:alpha val="89803"/>
              </a:srgbClr>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100"/>
            <p:cNvSpPr txBox="1"/>
            <p:nvPr/>
          </p:nvSpPr>
          <p:spPr>
            <a:xfrm>
              <a:off x="699159" y="3302970"/>
              <a:ext cx="7631954" cy="2021380"/>
            </a:xfrm>
            <a:prstGeom prst="rect">
              <a:avLst/>
            </a:prstGeom>
            <a:noFill/>
            <a:ln>
              <a:noFill/>
            </a:ln>
          </p:spPr>
          <p:txBody>
            <a:bodyPr anchorCtr="0" anchor="t" bIns="21575" lIns="21575" spcFirstLastPara="1" rIns="21575" wrap="square" tIns="21575">
              <a:noAutofit/>
            </a:bodyPr>
            <a:lstStyle/>
            <a:p>
              <a:pPr indent="-285750" lvl="1" marL="285750" marR="0" rtl="0" algn="l">
                <a:lnSpc>
                  <a:spcPct val="100000"/>
                </a:lnSpc>
                <a:spcBef>
                  <a:spcPts val="0"/>
                </a:spcBef>
                <a:spcAft>
                  <a:spcPts val="0"/>
                </a:spcAft>
                <a:buClr>
                  <a:schemeClr val="dk1"/>
                </a:buClr>
                <a:buSzPts val="3400"/>
                <a:buFont typeface="Arial"/>
                <a:buChar char="•"/>
              </a:pPr>
              <a:r>
                <a:rPr b="0" i="0" lang="zh-TW" sz="3400" u="none" cap="none" strike="noStrike">
                  <a:solidFill>
                    <a:schemeClr val="dk1"/>
                  </a:solidFill>
                  <a:latin typeface="Arial"/>
                  <a:ea typeface="Arial"/>
                  <a:cs typeface="Arial"/>
                  <a:sym typeface="Arial"/>
                </a:rPr>
                <a:t>For example, Green Button App for electricity usage data, Orange Button App for PV data(2016/4/25 U.S. DOE initiated)</a:t>
              </a:r>
              <a:endParaRPr b="0" i="0" sz="3400" u="none" cap="none" strike="noStrike">
                <a:solidFill>
                  <a:schemeClr val="dk1"/>
                </a:solidFill>
                <a:latin typeface="Arial"/>
                <a:ea typeface="Arial"/>
                <a:cs typeface="Arial"/>
                <a:sym typeface="Arial"/>
              </a:endParaRPr>
            </a:p>
            <a:p>
              <a:pPr indent="-57150" lvl="1" marL="285750" marR="0" rtl="0" algn="l">
                <a:lnSpc>
                  <a:spcPct val="90000"/>
                </a:lnSpc>
                <a:spcBef>
                  <a:spcPts val="510"/>
                </a:spcBef>
                <a:spcAft>
                  <a:spcPts val="0"/>
                </a:spcAft>
                <a:buClr>
                  <a:schemeClr val="dk1"/>
                </a:buClr>
                <a:buSzPts val="3600"/>
                <a:buFont typeface="Trebuchet MS"/>
                <a:buNone/>
              </a:pPr>
              <a:r>
                <a:t/>
              </a:r>
              <a:endParaRPr b="0" i="0" sz="3600" u="none" cap="none" strike="noStrike">
                <a:solidFill>
                  <a:schemeClr val="dk1"/>
                </a:solidFill>
                <a:latin typeface="Trebuchet MS"/>
                <a:ea typeface="Trebuchet MS"/>
                <a:cs typeface="Trebuchet MS"/>
                <a:sym typeface="Trebuchet MS"/>
              </a:endParaRPr>
            </a:p>
          </p:txBody>
        </p:sp>
        <p:sp>
          <p:nvSpPr>
            <p:cNvPr id="1208" name="Google Shape;1208;p100"/>
            <p:cNvSpPr/>
            <p:nvPr/>
          </p:nvSpPr>
          <p:spPr>
            <a:xfrm>
              <a:off x="0" y="3851906"/>
              <a:ext cx="705376" cy="1084592"/>
            </a:xfrm>
            <a:prstGeom prst="roundRect">
              <a:avLst>
                <a:gd fmla="val 16667" name="adj"/>
              </a:avLst>
            </a:prstGeom>
            <a:solidFill>
              <a:srgbClr val="9FA7D9"/>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100"/>
            <p:cNvSpPr txBox="1"/>
            <p:nvPr/>
          </p:nvSpPr>
          <p:spPr>
            <a:xfrm>
              <a:off x="34434" y="3886340"/>
              <a:ext cx="636508" cy="1015724"/>
            </a:xfrm>
            <a:prstGeom prst="rect">
              <a:avLst/>
            </a:prstGeom>
            <a:noFill/>
            <a:ln>
              <a:noFill/>
            </a:ln>
          </p:spPr>
          <p:txBody>
            <a:bodyPr anchorCtr="0" anchor="ctr" bIns="57150" lIns="114300" spcFirstLastPara="1" rIns="114300" wrap="square" tIns="57150">
              <a:noAutofit/>
            </a:bodyPr>
            <a:lstStyle/>
            <a:p>
              <a:pPr indent="0" lvl="0" marL="0" marR="0" rtl="0" algn="ctr">
                <a:lnSpc>
                  <a:spcPct val="90000"/>
                </a:lnSpc>
                <a:spcBef>
                  <a:spcPts val="0"/>
                </a:spcBef>
                <a:spcAft>
                  <a:spcPts val="0"/>
                </a:spcAft>
                <a:buNone/>
              </a:pPr>
              <a:r>
                <a:rPr lang="zh-TW" sz="3000">
                  <a:solidFill>
                    <a:schemeClr val="lt1"/>
                  </a:solidFill>
                  <a:latin typeface="Trebuchet MS"/>
                  <a:ea typeface="Trebuchet MS"/>
                  <a:cs typeface="Trebuchet MS"/>
                  <a:sym typeface="Trebuchet MS"/>
                </a:rPr>
                <a:t>(2)</a:t>
              </a:r>
              <a:endParaRPr sz="3000">
                <a:solidFill>
                  <a:schemeClr val="lt1"/>
                </a:solidFill>
                <a:latin typeface="Trebuchet MS"/>
                <a:ea typeface="Trebuchet MS"/>
                <a:cs typeface="Trebuchet MS"/>
                <a:sym typeface="Trebuchet MS"/>
              </a:endParaRPr>
            </a:p>
          </p:txBody>
        </p:sp>
      </p:gr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3" name="Shape 1213"/>
        <p:cNvGrpSpPr/>
        <p:nvPr/>
      </p:nvGrpSpPr>
      <p:grpSpPr>
        <a:xfrm>
          <a:off x="0" y="0"/>
          <a:ext cx="0" cy="0"/>
          <a:chOff x="0" y="0"/>
          <a:chExt cx="0" cy="0"/>
        </a:xfrm>
      </p:grpSpPr>
      <p:sp>
        <p:nvSpPr>
          <p:cNvPr id="1214" name="Google Shape;1214;p101"/>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215" name="Google Shape;1215;p101"/>
          <p:cNvSpPr txBox="1"/>
          <p:nvPr>
            <p:ph type="title"/>
          </p:nvPr>
        </p:nvSpPr>
        <p:spPr>
          <a:xfrm>
            <a:off x="157942" y="249814"/>
            <a:ext cx="8702903" cy="854968"/>
          </a:xfrm>
          <a:prstGeom prst="rect">
            <a:avLst/>
          </a:prstGeom>
          <a:noFill/>
          <a:ln>
            <a:noFill/>
          </a:ln>
        </p:spPr>
        <p:txBody>
          <a:bodyPr anchorCtr="0" anchor="t" bIns="45700" lIns="91425" spcFirstLastPara="1" rIns="91425" wrap="square" tIns="45700">
            <a:noAutofit/>
          </a:bodyPr>
          <a:lstStyle/>
          <a:p>
            <a:pPr indent="-320040" lvl="0" marL="320040" rtl="0" algn="l">
              <a:spcBef>
                <a:spcPts val="0"/>
              </a:spcBef>
              <a:spcAft>
                <a:spcPts val="0"/>
              </a:spcAft>
              <a:buSzPts val="3584"/>
              <a:buChar char="*"/>
            </a:pPr>
            <a:r>
              <a:rPr lang="zh-TW" sz="2800">
                <a:solidFill>
                  <a:schemeClr val="dk1"/>
                </a:solidFill>
                <a:latin typeface="Arial"/>
                <a:ea typeface="Arial"/>
                <a:cs typeface="Arial"/>
                <a:sym typeface="Arial"/>
              </a:rPr>
              <a:t>Integrated Renewable Electricity/Energy System</a:t>
            </a:r>
            <a:endParaRPr sz="2800">
              <a:solidFill>
                <a:schemeClr val="dk1"/>
              </a:solidFill>
              <a:latin typeface="Arial"/>
              <a:ea typeface="Arial"/>
              <a:cs typeface="Arial"/>
              <a:sym typeface="Arial"/>
            </a:endParaRPr>
          </a:p>
        </p:txBody>
      </p:sp>
      <p:sp>
        <p:nvSpPr>
          <p:cNvPr id="1216" name="Google Shape;1216;p101"/>
          <p:cNvSpPr txBox="1"/>
          <p:nvPr>
            <p:ph idx="1" type="body"/>
          </p:nvPr>
        </p:nvSpPr>
        <p:spPr>
          <a:xfrm>
            <a:off x="287016" y="997500"/>
            <a:ext cx="8856984" cy="5544616"/>
          </a:xfrm>
          <a:prstGeom prst="rect">
            <a:avLst/>
          </a:prstGeom>
          <a:noFill/>
          <a:ln>
            <a:noFill/>
          </a:ln>
        </p:spPr>
        <p:txBody>
          <a:bodyPr anchorCtr="0" anchor="t" bIns="45700" lIns="91425" spcFirstLastPara="1" rIns="91425" wrap="square" tIns="45700">
            <a:noAutofit/>
          </a:bodyPr>
          <a:lstStyle/>
          <a:p>
            <a:pPr indent="-231140" lvl="0" marL="228600" rtl="0" algn="l">
              <a:lnSpc>
                <a:spcPct val="121428"/>
              </a:lnSpc>
              <a:spcBef>
                <a:spcPts val="0"/>
              </a:spcBef>
              <a:spcAft>
                <a:spcPts val="0"/>
              </a:spcAft>
              <a:buSzPts val="3640"/>
              <a:buChar char="*"/>
            </a:pPr>
            <a:r>
              <a:rPr lang="zh-TW" sz="2800">
                <a:latin typeface="Arial"/>
                <a:ea typeface="Arial"/>
                <a:cs typeface="Arial"/>
                <a:sym typeface="Arial"/>
              </a:rPr>
              <a:t>Coordination among the renewable generation, electric storage and DR(demand response) for customer loads, </a:t>
            </a:r>
            <a:r>
              <a:rPr lang="zh-TW" sz="2800">
                <a:solidFill>
                  <a:srgbClr val="FF0000"/>
                </a:solidFill>
                <a:latin typeface="Arial"/>
                <a:ea typeface="Arial"/>
                <a:cs typeface="Arial"/>
                <a:sym typeface="Arial"/>
              </a:rPr>
              <a:t>greater use of local renewable electricity generation</a:t>
            </a:r>
            <a:r>
              <a:rPr lang="zh-TW" sz="2800">
                <a:latin typeface="Arial"/>
                <a:ea typeface="Arial"/>
                <a:cs typeface="Arial"/>
                <a:sym typeface="Arial"/>
              </a:rPr>
              <a:t> is practical. </a:t>
            </a:r>
            <a:endParaRPr sz="2800">
              <a:latin typeface="Arial"/>
              <a:ea typeface="Arial"/>
              <a:cs typeface="Arial"/>
              <a:sym typeface="Arial"/>
            </a:endParaRPr>
          </a:p>
          <a:p>
            <a:pPr indent="-231140" lvl="0" marL="228600" rtl="0" algn="l">
              <a:lnSpc>
                <a:spcPct val="121428"/>
              </a:lnSpc>
              <a:spcBef>
                <a:spcPts val="1500"/>
              </a:spcBef>
              <a:spcAft>
                <a:spcPts val="0"/>
              </a:spcAft>
              <a:buSzPts val="3640"/>
              <a:buChar char="*"/>
            </a:pPr>
            <a:r>
              <a:rPr lang="zh-TW" sz="2800">
                <a:solidFill>
                  <a:srgbClr val="FF0000"/>
                </a:solidFill>
                <a:latin typeface="Arial"/>
                <a:ea typeface="Arial"/>
                <a:cs typeface="Arial"/>
                <a:sym typeface="Arial"/>
              </a:rPr>
              <a:t>“Flexibility”</a:t>
            </a:r>
            <a:r>
              <a:rPr lang="zh-TW" sz="2800">
                <a:latin typeface="Arial"/>
                <a:ea typeface="Arial"/>
                <a:cs typeface="Arial"/>
                <a:sym typeface="Arial"/>
              </a:rPr>
              <a:t> (meaning adaptive to the intermittent renewable energy) such as </a:t>
            </a:r>
            <a:r>
              <a:rPr lang="zh-TW" sz="2800">
                <a:solidFill>
                  <a:srgbClr val="FF0000"/>
                </a:solidFill>
                <a:latin typeface="Arial"/>
                <a:ea typeface="Arial"/>
                <a:cs typeface="Arial"/>
                <a:sym typeface="Arial"/>
              </a:rPr>
              <a:t>DR </a:t>
            </a:r>
            <a:r>
              <a:rPr lang="zh-TW" sz="2800">
                <a:latin typeface="Arial"/>
                <a:ea typeface="Arial"/>
                <a:cs typeface="Arial"/>
                <a:sym typeface="Arial"/>
              </a:rPr>
              <a:t>or </a:t>
            </a:r>
            <a:r>
              <a:rPr lang="zh-TW" sz="2800">
                <a:solidFill>
                  <a:srgbClr val="FF0000"/>
                </a:solidFill>
                <a:latin typeface="Arial"/>
                <a:ea typeface="Arial"/>
                <a:cs typeface="Arial"/>
                <a:sym typeface="Arial"/>
              </a:rPr>
              <a:t>storage </a:t>
            </a:r>
            <a:r>
              <a:rPr lang="zh-TW" sz="2800">
                <a:latin typeface="Arial"/>
                <a:ea typeface="Arial"/>
                <a:cs typeface="Arial"/>
                <a:sym typeface="Arial"/>
              </a:rPr>
              <a:t>is a valuable asset for power system integration, because it minimizes the idled capacity of reserve margin and spinning reserve.</a:t>
            </a:r>
            <a:endParaRPr/>
          </a:p>
          <a:p>
            <a:pPr indent="-231140" lvl="0" marL="228600" rtl="0" algn="l">
              <a:lnSpc>
                <a:spcPct val="121428"/>
              </a:lnSpc>
              <a:spcBef>
                <a:spcPts val="1500"/>
              </a:spcBef>
              <a:spcAft>
                <a:spcPts val="0"/>
              </a:spcAft>
              <a:buSzPts val="3640"/>
              <a:buChar char="*"/>
            </a:pPr>
            <a:r>
              <a:rPr lang="zh-TW" sz="2800">
                <a:latin typeface="Arial"/>
                <a:ea typeface="Arial"/>
                <a:cs typeface="Arial"/>
                <a:sym typeface="Arial"/>
              </a:rPr>
              <a:t>Combining </a:t>
            </a:r>
            <a:r>
              <a:rPr lang="zh-TW" sz="2800">
                <a:solidFill>
                  <a:srgbClr val="FF0000"/>
                </a:solidFill>
                <a:latin typeface="Arial"/>
                <a:ea typeface="Arial"/>
                <a:cs typeface="Arial"/>
                <a:sym typeface="Arial"/>
              </a:rPr>
              <a:t>DR </a:t>
            </a:r>
            <a:r>
              <a:rPr lang="zh-TW" sz="2800">
                <a:latin typeface="Arial"/>
                <a:ea typeface="Arial"/>
                <a:cs typeface="Arial"/>
                <a:sym typeface="Arial"/>
              </a:rPr>
              <a:t>with energy </a:t>
            </a:r>
            <a:r>
              <a:rPr lang="zh-TW" sz="2800">
                <a:solidFill>
                  <a:srgbClr val="FF0000"/>
                </a:solidFill>
                <a:latin typeface="Arial"/>
                <a:ea typeface="Arial"/>
                <a:cs typeface="Arial"/>
                <a:sym typeface="Arial"/>
              </a:rPr>
              <a:t>storage</a:t>
            </a:r>
            <a:r>
              <a:rPr lang="zh-TW" sz="2800">
                <a:latin typeface="Arial"/>
                <a:ea typeface="Arial"/>
                <a:cs typeface="Arial"/>
                <a:sym typeface="Arial"/>
              </a:rPr>
              <a:t> in a system </a:t>
            </a:r>
            <a:r>
              <a:rPr lang="zh-TW" sz="2800">
                <a:solidFill>
                  <a:srgbClr val="FF0000"/>
                </a:solidFill>
                <a:latin typeface="Arial"/>
                <a:ea typeface="Arial"/>
                <a:cs typeface="Arial"/>
                <a:sym typeface="Arial"/>
              </a:rPr>
              <a:t>enhances the value/synergy and capabilities of both measures</a:t>
            </a:r>
            <a:r>
              <a:rPr lang="zh-TW" sz="2800">
                <a:latin typeface="Arial"/>
                <a:ea typeface="Arial"/>
                <a:cs typeface="Arial"/>
                <a:sym typeface="Arial"/>
              </a:rPr>
              <a:t>.</a:t>
            </a:r>
            <a:endParaRPr/>
          </a:p>
          <a:p>
            <a:pPr indent="-108585" lvl="0" marL="228600" rtl="0" algn="l">
              <a:lnSpc>
                <a:spcPct val="333333"/>
              </a:lnSpc>
              <a:spcBef>
                <a:spcPts val="1680"/>
              </a:spcBef>
              <a:spcAft>
                <a:spcPts val="0"/>
              </a:spcAft>
              <a:buSzPts val="1170"/>
              <a:buNone/>
            </a:pPr>
            <a:r>
              <a:t/>
            </a:r>
            <a:endParaRPr sz="900"/>
          </a:p>
          <a:p>
            <a:pPr indent="0" lvl="0" marL="228600" rtl="0" algn="l">
              <a:lnSpc>
                <a:spcPct val="136363"/>
              </a:lnSpc>
              <a:spcBef>
                <a:spcPts val="740"/>
              </a:spcBef>
              <a:spcAft>
                <a:spcPts val="0"/>
              </a:spcAft>
              <a:buSzPts val="2860"/>
              <a:buNone/>
            </a:pPr>
            <a:r>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0" name="Shape 1220"/>
        <p:cNvGrpSpPr/>
        <p:nvPr/>
      </p:nvGrpSpPr>
      <p:grpSpPr>
        <a:xfrm>
          <a:off x="0" y="0"/>
          <a:ext cx="0" cy="0"/>
          <a:chOff x="0" y="0"/>
          <a:chExt cx="0" cy="0"/>
        </a:xfrm>
      </p:grpSpPr>
      <p:sp>
        <p:nvSpPr>
          <p:cNvPr id="1221" name="Google Shape;1221;p102"/>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222" name="Google Shape;1222;p102"/>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223" name="Google Shape;1223;p102"/>
          <p:cNvSpPr txBox="1"/>
          <p:nvPr>
            <p:ph type="title"/>
          </p:nvPr>
        </p:nvSpPr>
        <p:spPr>
          <a:xfrm>
            <a:off x="382386" y="2449632"/>
            <a:ext cx="7015941" cy="1396173"/>
          </a:xfrm>
          <a:prstGeom prst="rect">
            <a:avLst/>
          </a:prstGeom>
          <a:noFill/>
          <a:ln>
            <a:noFill/>
          </a:ln>
        </p:spPr>
        <p:txBody>
          <a:bodyPr anchorCtr="0" anchor="b" bIns="0" lIns="0" spcFirstLastPara="1" rIns="0" wrap="square" tIns="87250">
            <a:noAutofit/>
          </a:bodyPr>
          <a:lstStyle/>
          <a:p>
            <a:pPr indent="-357632" lvl="0" marL="116325" rtl="0" algn="ctr">
              <a:lnSpc>
                <a:spcPct val="115045"/>
              </a:lnSpc>
              <a:spcBef>
                <a:spcPts val="0"/>
              </a:spcBef>
              <a:spcAft>
                <a:spcPts val="0"/>
              </a:spcAft>
              <a:buSzPts val="5632"/>
              <a:buChar char="*"/>
            </a:pPr>
            <a:r>
              <a:rPr lang="zh-TW" sz="4400"/>
              <a:t>數位經濟</a:t>
            </a:r>
            <a:br>
              <a:rPr lang="zh-TW" sz="4400"/>
            </a:br>
            <a:r>
              <a:rPr lang="zh-TW" sz="4400"/>
              <a:t>是綠色經濟的核心價值</a:t>
            </a:r>
            <a:endParaRPr sz="4400"/>
          </a:p>
        </p:txBody>
      </p:sp>
      <p:sp>
        <p:nvSpPr>
          <p:cNvPr id="1224" name="Google Shape;1224;p102"/>
          <p:cNvSpPr txBox="1"/>
          <p:nvPr>
            <p:ph idx="1" type="body"/>
          </p:nvPr>
        </p:nvSpPr>
        <p:spPr>
          <a:xfrm>
            <a:off x="2022438" y="4607511"/>
            <a:ext cx="5970494" cy="83546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SzPts val="2600"/>
              <a:buNone/>
            </a:pPr>
            <a:r>
              <a:t/>
            </a:r>
            <a:endParaRPr/>
          </a:p>
        </p:txBody>
      </p:sp>
      <p:sp>
        <p:nvSpPr>
          <p:cNvPr id="1225" name="Google Shape;1225;p102"/>
          <p:cNvSpPr txBox="1"/>
          <p:nvPr>
            <p:ph idx="12" type="sldNum"/>
          </p:nvPr>
        </p:nvSpPr>
        <p:spPr>
          <a:xfrm>
            <a:off x="8631362" y="6719501"/>
            <a:ext cx="512638" cy="138499"/>
          </a:xfrm>
          <a:prstGeom prst="rect">
            <a:avLst/>
          </a:prstGeom>
          <a:noFill/>
          <a:ln>
            <a:noFill/>
          </a:ln>
        </p:spPr>
        <p:txBody>
          <a:bodyPr anchorCtr="0" anchor="ctr" bIns="0" lIns="0" spcFirstLastPara="1" rIns="0" wrap="square" tIns="0">
            <a:noAutofit/>
          </a:bodyPr>
          <a:lstStyle/>
          <a:p>
            <a:pPr indent="0" lvl="0" marL="22263" rtl="0" algn="ctr">
              <a:spcBef>
                <a:spcPts val="0"/>
              </a:spcBef>
              <a:spcAft>
                <a:spcPts val="0"/>
              </a:spcAft>
              <a:buNone/>
            </a:pPr>
            <a:fld id="{00000000-1234-1234-1234-123412341234}" type="slidenum">
              <a:rPr lang="zh-TW">
                <a:solidFill>
                  <a:schemeClr val="dk1"/>
                </a:solidFill>
              </a:rPr>
              <a:t>‹#›</a:t>
            </a:fld>
            <a:endParaRPr>
              <a:solidFill>
                <a:schemeClr val="dk1"/>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9" name="Shape 1229"/>
        <p:cNvGrpSpPr/>
        <p:nvPr/>
      </p:nvGrpSpPr>
      <p:grpSpPr>
        <a:xfrm>
          <a:off x="0" y="0"/>
          <a:ext cx="0" cy="0"/>
          <a:chOff x="0" y="0"/>
          <a:chExt cx="0" cy="0"/>
        </a:xfrm>
      </p:grpSpPr>
      <p:sp>
        <p:nvSpPr>
          <p:cNvPr id="1230" name="Google Shape;1230;p103"/>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231" name="Google Shape;1231;p103"/>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232" name="Google Shape;1232;p103"/>
          <p:cNvSpPr txBox="1"/>
          <p:nvPr>
            <p:ph idx="12" type="sldNum"/>
          </p:nvPr>
        </p:nvSpPr>
        <p:spPr>
          <a:xfrm>
            <a:off x="8740346" y="6614984"/>
            <a:ext cx="403654" cy="243016"/>
          </a:xfrm>
          <a:prstGeom prst="rect">
            <a:avLst/>
          </a:prstGeom>
          <a:noFill/>
          <a:ln>
            <a:noFill/>
          </a:ln>
        </p:spPr>
        <p:txBody>
          <a:bodyPr anchorCtr="0" anchor="ctr" bIns="0" lIns="0" spcFirstLastPara="1" rIns="0" wrap="square" tIns="0">
            <a:noAutofit/>
          </a:bodyPr>
          <a:lstStyle/>
          <a:p>
            <a:pPr indent="0" lvl="0" marL="22263" rtl="0" algn="ctr">
              <a:spcBef>
                <a:spcPts val="0"/>
              </a:spcBef>
              <a:spcAft>
                <a:spcPts val="0"/>
              </a:spcAft>
              <a:buNone/>
            </a:pPr>
            <a:fld id="{00000000-1234-1234-1234-123412341234}" type="slidenum">
              <a:rPr lang="zh-TW"/>
              <a:t>‹#›</a:t>
            </a:fld>
            <a:endParaRPr/>
          </a:p>
        </p:txBody>
      </p:sp>
      <p:sp>
        <p:nvSpPr>
          <p:cNvPr id="1233" name="Google Shape;1233;p103"/>
          <p:cNvSpPr txBox="1"/>
          <p:nvPr>
            <p:ph type="title"/>
          </p:nvPr>
        </p:nvSpPr>
        <p:spPr>
          <a:xfrm>
            <a:off x="140041" y="172995"/>
            <a:ext cx="7624046" cy="685691"/>
          </a:xfrm>
          <a:prstGeom prst="rect">
            <a:avLst/>
          </a:prstGeom>
          <a:noFill/>
          <a:ln>
            <a:noFill/>
          </a:ln>
        </p:spPr>
        <p:txBody>
          <a:bodyPr anchorCtr="0" anchor="t" bIns="0" lIns="0" spcFirstLastPara="1" rIns="0" wrap="square" tIns="69450">
            <a:noAutofit/>
          </a:bodyPr>
          <a:lstStyle/>
          <a:p>
            <a:pPr indent="-325120" lvl="0" marL="80147" rtl="0" algn="l">
              <a:spcBef>
                <a:spcPts val="0"/>
              </a:spcBef>
              <a:spcAft>
                <a:spcPts val="0"/>
              </a:spcAft>
              <a:buSzPts val="5120"/>
              <a:buChar char="*"/>
            </a:pPr>
            <a:r>
              <a:rPr b="0" lang="zh-TW" sz="4000">
                <a:solidFill>
                  <a:schemeClr val="dk1"/>
                </a:solidFill>
                <a:latin typeface="Arial"/>
                <a:ea typeface="Arial"/>
                <a:cs typeface="Arial"/>
                <a:sym typeface="Arial"/>
              </a:rPr>
              <a:t>資訊本質不產生實體環境汙染</a:t>
            </a:r>
            <a:endParaRPr b="0" sz="4000">
              <a:solidFill>
                <a:schemeClr val="dk1"/>
              </a:solidFill>
              <a:latin typeface="Arial"/>
              <a:ea typeface="Arial"/>
              <a:cs typeface="Arial"/>
              <a:sym typeface="Arial"/>
            </a:endParaRPr>
          </a:p>
        </p:txBody>
      </p:sp>
      <p:sp>
        <p:nvSpPr>
          <p:cNvPr id="1234" name="Google Shape;1234;p103"/>
          <p:cNvSpPr txBox="1"/>
          <p:nvPr>
            <p:ph idx="1" type="body"/>
          </p:nvPr>
        </p:nvSpPr>
        <p:spPr>
          <a:xfrm>
            <a:off x="308263" y="1129632"/>
            <a:ext cx="6293859" cy="3505895"/>
          </a:xfrm>
          <a:prstGeom prst="rect">
            <a:avLst/>
          </a:prstGeom>
          <a:noFill/>
          <a:ln>
            <a:noFill/>
          </a:ln>
        </p:spPr>
        <p:txBody>
          <a:bodyPr anchorCtr="0" anchor="t" bIns="0" lIns="0" spcFirstLastPara="1" rIns="0" wrap="square" tIns="185225">
            <a:noAutofit/>
          </a:bodyPr>
          <a:lstStyle/>
          <a:p>
            <a:pPr indent="-239395" lvl="0" marL="56214" rtl="0" algn="l">
              <a:spcBef>
                <a:spcPts val="0"/>
              </a:spcBef>
              <a:spcAft>
                <a:spcPts val="0"/>
              </a:spcAft>
              <a:buSzPts val="3770"/>
              <a:buChar char="*"/>
            </a:pPr>
            <a:r>
              <a:rPr lang="zh-TW" sz="2900">
                <a:latin typeface="Times New Roman"/>
                <a:ea typeface="Times New Roman"/>
                <a:cs typeface="Times New Roman"/>
                <a:sym typeface="Times New Roman"/>
              </a:rPr>
              <a:t>資訊可</a:t>
            </a:r>
            <a:r>
              <a:rPr lang="zh-TW" sz="2900">
                <a:solidFill>
                  <a:srgbClr val="FF0000"/>
                </a:solidFill>
                <a:latin typeface="Times New Roman"/>
                <a:ea typeface="Times New Roman"/>
                <a:cs typeface="Times New Roman"/>
                <a:sym typeface="Times New Roman"/>
              </a:rPr>
              <a:t>脫離實體</a:t>
            </a:r>
            <a:r>
              <a:rPr lang="zh-TW" sz="2900">
                <a:latin typeface="Times New Roman"/>
                <a:ea typeface="Times New Roman"/>
                <a:cs typeface="Times New Roman"/>
                <a:sym typeface="Times New Roman"/>
              </a:rPr>
              <a:t>而傳輸</a:t>
            </a:r>
            <a:endParaRPr/>
          </a:p>
          <a:p>
            <a:pPr indent="-239395" lvl="0" marL="56214" rtl="0" algn="l">
              <a:spcBef>
                <a:spcPts val="880"/>
              </a:spcBef>
              <a:spcAft>
                <a:spcPts val="0"/>
              </a:spcAft>
              <a:buSzPts val="3770"/>
              <a:buChar char="*"/>
            </a:pPr>
            <a:r>
              <a:rPr lang="zh-TW" sz="2900">
                <a:latin typeface="Times New Roman"/>
                <a:ea typeface="Times New Roman"/>
                <a:cs typeface="Times New Roman"/>
                <a:sym typeface="Times New Roman"/>
              </a:rPr>
              <a:t>無遠弗屆(廣度)</a:t>
            </a:r>
            <a:endParaRPr/>
          </a:p>
          <a:p>
            <a:pPr indent="-239395" lvl="0" marL="56214" rtl="0" algn="l">
              <a:spcBef>
                <a:spcPts val="880"/>
              </a:spcBef>
              <a:spcAft>
                <a:spcPts val="0"/>
              </a:spcAft>
              <a:buSzPts val="3770"/>
              <a:buChar char="*"/>
            </a:pPr>
            <a:r>
              <a:rPr lang="zh-TW" sz="2900">
                <a:latin typeface="Times New Roman"/>
                <a:ea typeface="Times New Roman"/>
                <a:cs typeface="Times New Roman"/>
                <a:sym typeface="Times New Roman"/>
              </a:rPr>
              <a:t>鉅細靡遺(深度)</a:t>
            </a:r>
            <a:endParaRPr/>
          </a:p>
          <a:p>
            <a:pPr indent="-239395" lvl="0" marL="56214" rtl="0" algn="l">
              <a:spcBef>
                <a:spcPts val="880"/>
              </a:spcBef>
              <a:spcAft>
                <a:spcPts val="0"/>
              </a:spcAft>
              <a:buSzPts val="3770"/>
              <a:buChar char="*"/>
            </a:pPr>
            <a:r>
              <a:rPr lang="zh-TW" sz="2900">
                <a:latin typeface="Times New Roman"/>
                <a:ea typeface="Times New Roman"/>
                <a:cs typeface="Times New Roman"/>
                <a:sym typeface="Times New Roman"/>
              </a:rPr>
              <a:t>無敵對性</a:t>
            </a:r>
            <a:endParaRPr/>
          </a:p>
          <a:p>
            <a:pPr indent="-239395" lvl="0" marL="56214" rtl="0" algn="l">
              <a:spcBef>
                <a:spcPts val="880"/>
              </a:spcBef>
              <a:spcAft>
                <a:spcPts val="0"/>
              </a:spcAft>
              <a:buSzPts val="3770"/>
              <a:buChar char="*"/>
            </a:pPr>
            <a:r>
              <a:rPr lang="zh-TW" sz="2900">
                <a:latin typeface="Times New Roman"/>
                <a:ea typeface="Times New Roman"/>
                <a:cs typeface="Times New Roman"/>
                <a:sym typeface="Times New Roman"/>
              </a:rPr>
              <a:t>無排他性</a:t>
            </a:r>
            <a:endParaRPr/>
          </a:p>
          <a:p>
            <a:pPr indent="-239395" lvl="0" marL="56214" rtl="0" algn="l">
              <a:spcBef>
                <a:spcPts val="880"/>
              </a:spcBef>
              <a:spcAft>
                <a:spcPts val="0"/>
              </a:spcAft>
              <a:buSzPts val="3770"/>
              <a:buChar char="*"/>
            </a:pPr>
            <a:r>
              <a:rPr lang="zh-TW" sz="2900">
                <a:solidFill>
                  <a:srgbClr val="FF0000"/>
                </a:solidFill>
                <a:latin typeface="Times New Roman"/>
                <a:ea typeface="Times New Roman"/>
                <a:cs typeface="Times New Roman"/>
                <a:sym typeface="Times New Roman"/>
              </a:rPr>
              <a:t>複製、邊際成本接近於零</a:t>
            </a:r>
            <a:endParaRPr sz="2900">
              <a:solidFill>
                <a:srgbClr val="FF0000"/>
              </a:solidFill>
              <a:latin typeface="Times New Roman"/>
              <a:ea typeface="Times New Roman"/>
              <a:cs typeface="Times New Roman"/>
              <a:sym typeface="Times New Roman"/>
            </a:endParaRPr>
          </a:p>
        </p:txBody>
      </p:sp>
      <p:sp>
        <p:nvSpPr>
          <p:cNvPr id="1235" name="Google Shape;1235;p103"/>
          <p:cNvSpPr/>
          <p:nvPr/>
        </p:nvSpPr>
        <p:spPr>
          <a:xfrm>
            <a:off x="4787784" y="2951018"/>
            <a:ext cx="4092169" cy="390157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236" name="Google Shape;1236;p103"/>
          <p:cNvSpPr/>
          <p:nvPr/>
        </p:nvSpPr>
        <p:spPr>
          <a:xfrm>
            <a:off x="5939467" y="1129632"/>
            <a:ext cx="3070636" cy="1614908"/>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237" name="Google Shape;1237;p103"/>
          <p:cNvSpPr/>
          <p:nvPr/>
        </p:nvSpPr>
        <p:spPr>
          <a:xfrm>
            <a:off x="971425" y="5091850"/>
            <a:ext cx="2175663" cy="1447607"/>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23"/>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82" name="Google Shape;182;p23"/>
          <p:cNvSpPr txBox="1"/>
          <p:nvPr>
            <p:ph type="title"/>
          </p:nvPr>
        </p:nvSpPr>
        <p:spPr>
          <a:xfrm>
            <a:off x="186910" y="104968"/>
            <a:ext cx="8059166" cy="1143000"/>
          </a:xfrm>
          <a:prstGeom prst="rect">
            <a:avLst/>
          </a:prstGeom>
          <a:noFill/>
          <a:ln>
            <a:noFill/>
          </a:ln>
        </p:spPr>
        <p:txBody>
          <a:bodyPr anchorCtr="0" anchor="t" bIns="45700" lIns="91425" spcFirstLastPara="1" rIns="91425" wrap="square" tIns="45700">
            <a:noAutofit/>
          </a:bodyPr>
          <a:lstStyle/>
          <a:p>
            <a:pPr indent="-373888" lvl="0" marL="320040" rtl="0" algn="l">
              <a:spcBef>
                <a:spcPts val="0"/>
              </a:spcBef>
              <a:spcAft>
                <a:spcPts val="0"/>
              </a:spcAft>
              <a:buSzPts val="5888"/>
              <a:buChar char="*"/>
            </a:pPr>
            <a:r>
              <a:rPr lang="zh-TW"/>
              <a:t>GDP的限制</a:t>
            </a:r>
            <a:endParaRPr/>
          </a:p>
        </p:txBody>
      </p:sp>
      <p:sp>
        <p:nvSpPr>
          <p:cNvPr id="183" name="Google Shape;183;p23"/>
          <p:cNvSpPr txBox="1"/>
          <p:nvPr>
            <p:ph idx="1" type="body"/>
          </p:nvPr>
        </p:nvSpPr>
        <p:spPr>
          <a:xfrm>
            <a:off x="203886" y="1324643"/>
            <a:ext cx="8300033" cy="4730167"/>
          </a:xfrm>
          <a:prstGeom prst="rect">
            <a:avLst/>
          </a:prstGeom>
          <a:noFill/>
          <a:ln>
            <a:noFill/>
          </a:ln>
        </p:spPr>
        <p:txBody>
          <a:bodyPr anchorCtr="0" anchor="t" bIns="45700" lIns="91425" spcFirstLastPara="1" rIns="91425" wrap="square" tIns="45700">
            <a:noAutofit/>
          </a:bodyPr>
          <a:lstStyle/>
          <a:p>
            <a:pPr indent="-514350" lvl="0" marL="514350" rtl="0" algn="l">
              <a:spcBef>
                <a:spcPts val="0"/>
              </a:spcBef>
              <a:spcAft>
                <a:spcPts val="0"/>
              </a:spcAft>
              <a:buSzPts val="3900"/>
              <a:buFont typeface="Noto Sans Symbols"/>
              <a:buAutoNum type="arabicPeriod" startAt="2"/>
            </a:pPr>
            <a:r>
              <a:rPr lang="zh-TW" sz="3000"/>
              <a:t>“In GDP accounting, no distinction is made between activities that contribute to well-being and those that detract from it.”</a:t>
            </a:r>
            <a:endParaRPr/>
          </a:p>
          <a:p>
            <a:pPr indent="-247650" lvl="0" marL="228600" rtl="0" algn="l">
              <a:spcBef>
                <a:spcPts val="900"/>
              </a:spcBef>
              <a:spcAft>
                <a:spcPts val="0"/>
              </a:spcAft>
              <a:buSzPts val="3900"/>
              <a:buFont typeface="Noto Sans Symbols"/>
              <a:buChar char="➢"/>
            </a:pPr>
            <a:r>
              <a:rPr lang="zh-TW" sz="3000"/>
              <a:t>Example:</a:t>
            </a:r>
            <a:endParaRPr/>
          </a:p>
          <a:p>
            <a:pPr indent="-182880" lvl="0" marL="228600" rtl="0" algn="l">
              <a:spcBef>
                <a:spcPts val="900"/>
              </a:spcBef>
              <a:spcAft>
                <a:spcPts val="0"/>
              </a:spcAft>
              <a:buSzPts val="3900"/>
              <a:buNone/>
            </a:pPr>
            <a:r>
              <a:rPr lang="zh-TW" sz="3000"/>
              <a:t>   海上石油探勘工作發生漏油意外，需要大量的人力及設備協助清理，</a:t>
            </a:r>
            <a:r>
              <a:rPr lang="zh-TW" sz="3000">
                <a:solidFill>
                  <a:srgbClr val="FF0000"/>
                </a:solidFill>
              </a:rPr>
              <a:t>龐大的善後清理及重建支出是GDP的加項</a:t>
            </a:r>
            <a:r>
              <a:rPr lang="zh-TW" sz="3000"/>
              <a:t>。</a:t>
            </a:r>
            <a:endParaRPr sz="3000"/>
          </a:p>
          <a:p>
            <a:pPr indent="-182880" lvl="0" marL="228600" rtl="0" algn="l">
              <a:spcBef>
                <a:spcPts val="740"/>
              </a:spcBef>
              <a:spcAft>
                <a:spcPts val="0"/>
              </a:spcAft>
              <a:buSzPts val="2860"/>
              <a:buNone/>
            </a:pPr>
            <a:r>
              <a:rPr lang="zh-TW"/>
              <a:t> </a:t>
            </a:r>
            <a:endParaRPr/>
          </a:p>
          <a:p>
            <a:pPr indent="-182880" lvl="0" marL="228600" rtl="0" algn="l">
              <a:spcBef>
                <a:spcPts val="740"/>
              </a:spcBef>
              <a:spcAft>
                <a:spcPts val="0"/>
              </a:spcAft>
              <a:buSzPts val="2860"/>
              <a:buNone/>
            </a:pPr>
            <a:r>
              <a:t/>
            </a:r>
            <a:endParaRPr/>
          </a:p>
        </p:txBody>
      </p:sp>
      <p:sp>
        <p:nvSpPr>
          <p:cNvPr id="184" name="Google Shape;184;p23"/>
          <p:cNvSpPr txBox="1"/>
          <p:nvPr/>
        </p:nvSpPr>
        <p:spPr>
          <a:xfrm>
            <a:off x="251520" y="6211669"/>
            <a:ext cx="8892480"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1800">
                <a:solidFill>
                  <a:schemeClr val="dk1"/>
                </a:solidFill>
                <a:latin typeface="Trebuchet MS"/>
                <a:ea typeface="Trebuchet MS"/>
                <a:cs typeface="Trebuchet MS"/>
                <a:sym typeface="Trebuchet MS"/>
              </a:rPr>
              <a:t>參考資料：Berkshire Encyclopedia of Sustainability ,Vol. II- The Business of Sustainability .Berkshire Publishing Great Barrington, pp. 248-250. </a:t>
            </a:r>
            <a:endParaRPr sz="1800">
              <a:solidFill>
                <a:schemeClr val="dk1"/>
              </a:solidFill>
              <a:latin typeface="Trebuchet MS"/>
              <a:ea typeface="Trebuchet MS"/>
              <a:cs typeface="Trebuchet MS"/>
              <a:sym typeface="Trebuchet MS"/>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1" name="Shape 1241"/>
        <p:cNvGrpSpPr/>
        <p:nvPr/>
      </p:nvGrpSpPr>
      <p:grpSpPr>
        <a:xfrm>
          <a:off x="0" y="0"/>
          <a:ext cx="0" cy="0"/>
          <a:chOff x="0" y="0"/>
          <a:chExt cx="0" cy="0"/>
        </a:xfrm>
      </p:grpSpPr>
      <p:sp>
        <p:nvSpPr>
          <p:cNvPr id="1242" name="Google Shape;1242;p104"/>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243" name="Google Shape;1243;p104"/>
          <p:cNvSpPr txBox="1"/>
          <p:nvPr>
            <p:ph type="title"/>
          </p:nvPr>
        </p:nvSpPr>
        <p:spPr>
          <a:xfrm>
            <a:off x="179512" y="188640"/>
            <a:ext cx="8640960" cy="896671"/>
          </a:xfrm>
          <a:prstGeom prst="rect">
            <a:avLst/>
          </a:prstGeom>
          <a:noFill/>
          <a:ln>
            <a:noFill/>
          </a:ln>
        </p:spPr>
        <p:txBody>
          <a:bodyPr anchorCtr="0" anchor="t" bIns="45700" lIns="91425" spcFirstLastPara="1" rIns="91425" wrap="square" tIns="45700">
            <a:noAutofit/>
          </a:bodyPr>
          <a:lstStyle/>
          <a:p>
            <a:pPr indent="-320040" lvl="0" marL="320040" rtl="0" algn="l">
              <a:spcBef>
                <a:spcPts val="0"/>
              </a:spcBef>
              <a:spcAft>
                <a:spcPts val="0"/>
              </a:spcAft>
              <a:buSzPts val="4608"/>
              <a:buChar char="*"/>
            </a:pPr>
            <a:r>
              <a:rPr lang="zh-TW" sz="3600">
                <a:solidFill>
                  <a:srgbClr val="3F3F3F"/>
                </a:solidFill>
              </a:rPr>
              <a:t>軟硬體技術到位、成本下降、百家爭鳴</a:t>
            </a:r>
            <a:endParaRPr sz="3600">
              <a:solidFill>
                <a:srgbClr val="3F3F3F"/>
              </a:solidFill>
            </a:endParaRPr>
          </a:p>
        </p:txBody>
      </p:sp>
      <p:sp>
        <p:nvSpPr>
          <p:cNvPr id="1244" name="Google Shape;1244;p104"/>
          <p:cNvSpPr txBox="1"/>
          <p:nvPr>
            <p:ph idx="1" type="body"/>
          </p:nvPr>
        </p:nvSpPr>
        <p:spPr>
          <a:xfrm>
            <a:off x="231282" y="2137726"/>
            <a:ext cx="8712968" cy="3706852"/>
          </a:xfrm>
          <a:prstGeom prst="rect">
            <a:avLst/>
          </a:prstGeom>
          <a:noFill/>
          <a:ln>
            <a:noFill/>
          </a:ln>
        </p:spPr>
        <p:txBody>
          <a:bodyPr anchorCtr="0" anchor="t" bIns="45700" lIns="91425" spcFirstLastPara="1" rIns="91425" wrap="square" tIns="45700">
            <a:noAutofit/>
          </a:bodyPr>
          <a:lstStyle/>
          <a:p>
            <a:pPr indent="-252603" lvl="0" marL="228600" rtl="0" algn="l">
              <a:lnSpc>
                <a:spcPct val="90000"/>
              </a:lnSpc>
              <a:spcBef>
                <a:spcPts val="0"/>
              </a:spcBef>
              <a:spcAft>
                <a:spcPts val="0"/>
              </a:spcAft>
              <a:buSzPts val="3978"/>
              <a:buChar char="*"/>
            </a:pPr>
            <a:r>
              <a:rPr lang="zh-TW" sz="3060"/>
              <a:t>應用軟體：全球目前已有</a:t>
            </a:r>
            <a:r>
              <a:rPr lang="zh-TW" sz="3060">
                <a:solidFill>
                  <a:srgbClr val="FF0000"/>
                </a:solidFill>
              </a:rPr>
              <a:t>400萬</a:t>
            </a:r>
            <a:r>
              <a:rPr lang="zh-TW" sz="3060"/>
              <a:t>個APP</a:t>
            </a:r>
            <a:endParaRPr/>
          </a:p>
          <a:p>
            <a:pPr indent="-252603" lvl="0" marL="228600" rtl="0" algn="l">
              <a:lnSpc>
                <a:spcPct val="90000"/>
              </a:lnSpc>
              <a:spcBef>
                <a:spcPts val="912"/>
              </a:spcBef>
              <a:spcAft>
                <a:spcPts val="0"/>
              </a:spcAft>
              <a:buSzPts val="3978"/>
              <a:buChar char="*"/>
            </a:pPr>
            <a:r>
              <a:rPr lang="zh-TW" sz="3060"/>
              <a:t>雲端軟體：Microsoft Azure、IBM SoftLayer、Google Cloud、Amazon(AWS)、Apple iCloud</a:t>
            </a:r>
            <a:endParaRPr sz="3060"/>
          </a:p>
          <a:p>
            <a:pPr indent="-252603" lvl="0" marL="228600" rtl="0" algn="l">
              <a:lnSpc>
                <a:spcPct val="90000"/>
              </a:lnSpc>
              <a:spcBef>
                <a:spcPts val="912"/>
              </a:spcBef>
              <a:spcAft>
                <a:spcPts val="0"/>
              </a:spcAft>
              <a:buSzPts val="3978"/>
              <a:buChar char="*"/>
            </a:pPr>
            <a:r>
              <a:rPr lang="zh-TW" sz="3060"/>
              <a:t>物聯硬體：LoRa、SigFox、LTE-M、NB-IoT⋯⋯</a:t>
            </a:r>
            <a:endParaRPr sz="3060"/>
          </a:p>
          <a:p>
            <a:pPr indent="-252603" lvl="0" marL="228600" rtl="0" algn="l">
              <a:lnSpc>
                <a:spcPct val="90000"/>
              </a:lnSpc>
              <a:spcBef>
                <a:spcPts val="912"/>
              </a:spcBef>
              <a:spcAft>
                <a:spcPts val="0"/>
              </a:spcAft>
              <a:buSzPts val="3978"/>
              <a:buChar char="*"/>
            </a:pPr>
            <a:r>
              <a:rPr lang="zh-TW" sz="3060"/>
              <a:t>開發版：樹莓派、香蕉派、Pine A64迷你電腦、Omega-2超迷你電腦⋯⋯</a:t>
            </a:r>
            <a:endParaRPr/>
          </a:p>
          <a:p>
            <a:pPr indent="-252603" lvl="0" marL="228600" rtl="0" algn="l">
              <a:lnSpc>
                <a:spcPct val="90000"/>
              </a:lnSpc>
              <a:spcBef>
                <a:spcPts val="912"/>
              </a:spcBef>
              <a:spcAft>
                <a:spcPts val="0"/>
              </a:spcAft>
              <a:buSzPts val="3978"/>
              <a:buChar char="*"/>
            </a:pPr>
            <a:r>
              <a:rPr lang="zh-TW" sz="3060"/>
              <a:t>微定位系統(Beacon、聲波、UWB⋯⋯)</a:t>
            </a:r>
            <a:endParaRPr/>
          </a:p>
        </p:txBody>
      </p:sp>
      <p:pic>
        <p:nvPicPr>
          <p:cNvPr id="1245" name="Google Shape;1245;p104"/>
          <p:cNvPicPr preferRelativeResize="0"/>
          <p:nvPr/>
        </p:nvPicPr>
        <p:blipFill rotWithShape="1">
          <a:blip r:embed="rId3">
            <a:alphaModFix/>
          </a:blip>
          <a:srcRect b="0" l="0" r="0" t="0"/>
          <a:stretch/>
        </p:blipFill>
        <p:spPr>
          <a:xfrm>
            <a:off x="2732727" y="957702"/>
            <a:ext cx="2210890" cy="1080000"/>
          </a:xfrm>
          <a:prstGeom prst="rect">
            <a:avLst/>
          </a:prstGeom>
          <a:noFill/>
          <a:ln>
            <a:noFill/>
          </a:ln>
        </p:spPr>
      </p:pic>
      <p:pic>
        <p:nvPicPr>
          <p:cNvPr id="1246" name="Google Shape;1246;p104"/>
          <p:cNvPicPr preferRelativeResize="0"/>
          <p:nvPr/>
        </p:nvPicPr>
        <p:blipFill rotWithShape="1">
          <a:blip r:embed="rId4">
            <a:alphaModFix/>
          </a:blip>
          <a:srcRect b="0" l="0" r="0" t="0"/>
          <a:stretch/>
        </p:blipFill>
        <p:spPr>
          <a:xfrm>
            <a:off x="5097175" y="1002201"/>
            <a:ext cx="1860923" cy="1008000"/>
          </a:xfrm>
          <a:prstGeom prst="rect">
            <a:avLst/>
          </a:prstGeom>
          <a:noFill/>
          <a:ln>
            <a:noFill/>
          </a:ln>
        </p:spPr>
      </p:pic>
      <p:pic>
        <p:nvPicPr>
          <p:cNvPr id="1247" name="Google Shape;1247;p104"/>
          <p:cNvPicPr preferRelativeResize="0"/>
          <p:nvPr/>
        </p:nvPicPr>
        <p:blipFill rotWithShape="1">
          <a:blip r:embed="rId5">
            <a:alphaModFix/>
          </a:blip>
          <a:srcRect b="0" l="0" r="0" t="7689"/>
          <a:stretch/>
        </p:blipFill>
        <p:spPr>
          <a:xfrm>
            <a:off x="611560" y="5636628"/>
            <a:ext cx="3888432" cy="1299761"/>
          </a:xfrm>
          <a:prstGeom prst="rect">
            <a:avLst/>
          </a:prstGeom>
          <a:noFill/>
          <a:ln>
            <a:noFill/>
          </a:ln>
        </p:spPr>
      </p:pic>
      <p:pic>
        <p:nvPicPr>
          <p:cNvPr id="1248" name="Google Shape;1248;p104"/>
          <p:cNvPicPr preferRelativeResize="0"/>
          <p:nvPr/>
        </p:nvPicPr>
        <p:blipFill rotWithShape="1">
          <a:blip r:embed="rId6">
            <a:alphaModFix/>
          </a:blip>
          <a:srcRect b="0" l="0" r="0" t="0"/>
          <a:stretch/>
        </p:blipFill>
        <p:spPr>
          <a:xfrm>
            <a:off x="7294191" y="4797153"/>
            <a:ext cx="1497153" cy="1678950"/>
          </a:xfrm>
          <a:prstGeom prst="rect">
            <a:avLst/>
          </a:prstGeom>
          <a:noFill/>
          <a:ln>
            <a:noFill/>
          </a:ln>
        </p:spPr>
      </p:pic>
      <p:pic>
        <p:nvPicPr>
          <p:cNvPr id="1249" name="Google Shape;1249;p104"/>
          <p:cNvPicPr preferRelativeResize="0"/>
          <p:nvPr/>
        </p:nvPicPr>
        <p:blipFill rotWithShape="1">
          <a:blip r:embed="rId7">
            <a:alphaModFix/>
          </a:blip>
          <a:srcRect b="0" l="0" r="0" t="0"/>
          <a:stretch/>
        </p:blipFill>
        <p:spPr>
          <a:xfrm>
            <a:off x="5076056" y="5558872"/>
            <a:ext cx="1944216" cy="1217111"/>
          </a:xfrm>
          <a:prstGeom prst="rect">
            <a:avLst/>
          </a:prstGeom>
          <a:noFill/>
          <a:ln>
            <a:noFill/>
          </a:ln>
        </p:spPr>
      </p:pic>
      <p:pic>
        <p:nvPicPr>
          <p:cNvPr id="1250" name="Google Shape;1250;p104"/>
          <p:cNvPicPr preferRelativeResize="0"/>
          <p:nvPr/>
        </p:nvPicPr>
        <p:blipFill rotWithShape="1">
          <a:blip r:embed="rId8">
            <a:alphaModFix/>
          </a:blip>
          <a:srcRect b="0" l="0" r="0" t="0"/>
          <a:stretch/>
        </p:blipFill>
        <p:spPr>
          <a:xfrm>
            <a:off x="7111656" y="1426704"/>
            <a:ext cx="1596332" cy="1088780"/>
          </a:xfrm>
          <a:prstGeom prst="rect">
            <a:avLst/>
          </a:prstGeom>
          <a:noFill/>
          <a:ln>
            <a:noFill/>
          </a:ln>
        </p:spPr>
      </p:pic>
      <p:pic>
        <p:nvPicPr>
          <p:cNvPr id="1251" name="Google Shape;1251;p104"/>
          <p:cNvPicPr preferRelativeResize="0"/>
          <p:nvPr/>
        </p:nvPicPr>
        <p:blipFill rotWithShape="1">
          <a:blip r:embed="rId9">
            <a:alphaModFix/>
          </a:blip>
          <a:srcRect b="0" l="0" r="0" t="0"/>
          <a:stretch/>
        </p:blipFill>
        <p:spPr>
          <a:xfrm>
            <a:off x="311425" y="957702"/>
            <a:ext cx="2267744" cy="1133872"/>
          </a:xfrm>
          <a:prstGeom prst="rect">
            <a:avLst/>
          </a:prstGeom>
          <a:noFill/>
          <a:ln>
            <a:noFill/>
          </a:ln>
        </p:spPr>
      </p:pic>
      <p:pic>
        <p:nvPicPr>
          <p:cNvPr descr="圖片1.png" id="1252" name="Google Shape;1252;p104">
            <a:hlinkClick r:id="rId10"/>
          </p:cNvPr>
          <p:cNvPicPr preferRelativeResize="0"/>
          <p:nvPr/>
        </p:nvPicPr>
        <p:blipFill rotWithShape="1">
          <a:blip r:embed="rId11">
            <a:alphaModFix/>
          </a:blip>
          <a:srcRect b="0" l="0" r="0" t="0"/>
          <a:stretch/>
        </p:blipFill>
        <p:spPr>
          <a:xfrm>
            <a:off x="4607635" y="4615682"/>
            <a:ext cx="504056" cy="504056"/>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6" name="Shape 1256"/>
        <p:cNvGrpSpPr/>
        <p:nvPr/>
      </p:nvGrpSpPr>
      <p:grpSpPr>
        <a:xfrm>
          <a:off x="0" y="0"/>
          <a:ext cx="0" cy="0"/>
          <a:chOff x="0" y="0"/>
          <a:chExt cx="0" cy="0"/>
        </a:xfrm>
      </p:grpSpPr>
      <p:sp>
        <p:nvSpPr>
          <p:cNvPr id="1257" name="Google Shape;1257;p105"/>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258" name="Google Shape;1258;p105"/>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259" name="Google Shape;1259;p105"/>
          <p:cNvSpPr txBox="1"/>
          <p:nvPr>
            <p:ph idx="12" type="sldNum"/>
          </p:nvPr>
        </p:nvSpPr>
        <p:spPr>
          <a:xfrm>
            <a:off x="8740346" y="6614984"/>
            <a:ext cx="403654" cy="243016"/>
          </a:xfrm>
          <a:prstGeom prst="rect">
            <a:avLst/>
          </a:prstGeom>
          <a:noFill/>
          <a:ln>
            <a:noFill/>
          </a:ln>
        </p:spPr>
        <p:txBody>
          <a:bodyPr anchorCtr="0" anchor="ctr" bIns="0" lIns="0" spcFirstLastPara="1" rIns="0" wrap="square" tIns="0">
            <a:noAutofit/>
          </a:bodyPr>
          <a:lstStyle/>
          <a:p>
            <a:pPr indent="0" lvl="0" marL="22263" rtl="0" algn="ctr">
              <a:spcBef>
                <a:spcPts val="0"/>
              </a:spcBef>
              <a:spcAft>
                <a:spcPts val="0"/>
              </a:spcAft>
              <a:buNone/>
            </a:pPr>
            <a:fld id="{00000000-1234-1234-1234-123412341234}" type="slidenum">
              <a:rPr lang="zh-TW"/>
              <a:t>‹#›</a:t>
            </a:fld>
            <a:endParaRPr/>
          </a:p>
        </p:txBody>
      </p:sp>
      <p:sp>
        <p:nvSpPr>
          <p:cNvPr id="1260" name="Google Shape;1260;p105"/>
          <p:cNvSpPr txBox="1"/>
          <p:nvPr>
            <p:ph type="title"/>
          </p:nvPr>
        </p:nvSpPr>
        <p:spPr>
          <a:xfrm>
            <a:off x="969345" y="181307"/>
            <a:ext cx="7084542" cy="1389429"/>
          </a:xfrm>
          <a:prstGeom prst="rect">
            <a:avLst/>
          </a:prstGeom>
          <a:noFill/>
          <a:ln>
            <a:noFill/>
          </a:ln>
        </p:spPr>
        <p:txBody>
          <a:bodyPr anchorCtr="0" anchor="t" bIns="0" lIns="0" spcFirstLastPara="1" rIns="0" wrap="square" tIns="80575">
            <a:noAutofit/>
          </a:bodyPr>
          <a:lstStyle/>
          <a:p>
            <a:pPr indent="-341376" lvl="0" marL="11132" rtl="0" algn="ctr">
              <a:lnSpc>
                <a:spcPct val="120523"/>
              </a:lnSpc>
              <a:spcBef>
                <a:spcPts val="0"/>
              </a:spcBef>
              <a:spcAft>
                <a:spcPts val="0"/>
              </a:spcAft>
              <a:buSzPts val="5376"/>
              <a:buChar char="*"/>
            </a:pPr>
            <a:r>
              <a:rPr lang="zh-TW" sz="4200">
                <a:latin typeface="Arial"/>
                <a:ea typeface="Arial"/>
                <a:cs typeface="Arial"/>
                <a:sym typeface="Arial"/>
              </a:rPr>
              <a:t>物聯網與大數據 - </a:t>
            </a:r>
            <a:br>
              <a:rPr lang="zh-TW" sz="4200">
                <a:latin typeface="Arial"/>
                <a:ea typeface="Arial"/>
                <a:cs typeface="Arial"/>
                <a:sym typeface="Arial"/>
              </a:rPr>
            </a:br>
            <a:r>
              <a:rPr lang="zh-TW" sz="4200">
                <a:latin typeface="Arial"/>
                <a:ea typeface="Arial"/>
                <a:cs typeface="Arial"/>
                <a:sym typeface="Arial"/>
              </a:rPr>
              <a:t>新興產業發展主旋律</a:t>
            </a:r>
            <a:endParaRPr sz="4200">
              <a:latin typeface="Arial"/>
              <a:ea typeface="Arial"/>
              <a:cs typeface="Arial"/>
              <a:sym typeface="Arial"/>
            </a:endParaRPr>
          </a:p>
        </p:txBody>
      </p:sp>
      <p:sp>
        <p:nvSpPr>
          <p:cNvPr id="1261" name="Google Shape;1261;p105"/>
          <p:cNvSpPr txBox="1"/>
          <p:nvPr>
            <p:ph idx="1" type="body"/>
          </p:nvPr>
        </p:nvSpPr>
        <p:spPr>
          <a:xfrm>
            <a:off x="123566" y="1687483"/>
            <a:ext cx="7623896" cy="4557696"/>
          </a:xfrm>
          <a:prstGeom prst="rect">
            <a:avLst/>
          </a:prstGeom>
          <a:noFill/>
          <a:ln>
            <a:noFill/>
          </a:ln>
        </p:spPr>
        <p:txBody>
          <a:bodyPr anchorCtr="0" anchor="t" bIns="45700" lIns="91425" spcFirstLastPara="1" rIns="91425" wrap="square" tIns="45700">
            <a:noAutofit/>
          </a:bodyPr>
          <a:lstStyle/>
          <a:p>
            <a:pPr indent="-264160" lvl="0" marL="228600" rtl="0" algn="l">
              <a:spcBef>
                <a:spcPts val="0"/>
              </a:spcBef>
              <a:spcAft>
                <a:spcPts val="0"/>
              </a:spcAft>
              <a:buSzPts val="4160"/>
              <a:buChar char="*"/>
            </a:pPr>
            <a:r>
              <a:rPr lang="zh-TW" sz="3200">
                <a:solidFill>
                  <a:srgbClr val="FF0000"/>
                </a:solidFill>
              </a:rPr>
              <a:t>物聯網IoT時代</a:t>
            </a:r>
            <a:r>
              <a:rPr lang="zh-TW" sz="3200"/>
              <a:t>的來臨，資料探勘與大數據應用時機成熟</a:t>
            </a:r>
            <a:endParaRPr/>
          </a:p>
          <a:p>
            <a:pPr indent="-264160" lvl="0" marL="228600" rtl="0" algn="l">
              <a:spcBef>
                <a:spcPts val="940"/>
              </a:spcBef>
              <a:spcAft>
                <a:spcPts val="0"/>
              </a:spcAft>
              <a:buSzPts val="4160"/>
              <a:buChar char="*"/>
            </a:pPr>
            <a:r>
              <a:rPr i="1" lang="zh-TW" sz="3200">
                <a:solidFill>
                  <a:srgbClr val="FF0000"/>
                </a:solidFill>
              </a:rPr>
              <a:t>站在巨人的肩膀上</a:t>
            </a:r>
            <a:endParaRPr/>
          </a:p>
          <a:p>
            <a:pPr indent="-264160" lvl="0" marL="228600" rtl="0" algn="l">
              <a:spcBef>
                <a:spcPts val="940"/>
              </a:spcBef>
              <a:spcAft>
                <a:spcPts val="0"/>
              </a:spcAft>
              <a:buSzPts val="4160"/>
              <a:buChar char="*"/>
            </a:pPr>
            <a:r>
              <a:rPr i="1" lang="zh-TW" sz="3200">
                <a:solidFill>
                  <a:srgbClr val="FF0000"/>
                </a:solidFill>
              </a:rPr>
              <a:t>小蝦米可以對抗大鯨魚</a:t>
            </a:r>
            <a:endParaRPr i="1" sz="3200">
              <a:solidFill>
                <a:srgbClr val="FF0000"/>
              </a:solidFill>
            </a:endParaRPr>
          </a:p>
          <a:p>
            <a:pPr indent="-264160" lvl="0" marL="228600" rtl="0" algn="l">
              <a:spcBef>
                <a:spcPts val="940"/>
              </a:spcBef>
              <a:spcAft>
                <a:spcPts val="0"/>
              </a:spcAft>
              <a:buSzPts val="4160"/>
              <a:buChar char="*"/>
            </a:pPr>
            <a:r>
              <a:rPr i="1" lang="zh-TW" sz="3200">
                <a:solidFill>
                  <a:srgbClr val="FF0000"/>
                </a:solidFill>
              </a:rPr>
              <a:t>創新與創業是綠色經濟新興產業的核心價值</a:t>
            </a:r>
            <a:endParaRPr i="1" sz="3200">
              <a:solidFill>
                <a:srgbClr val="FF0000"/>
              </a:solidFill>
            </a:endParaRPr>
          </a:p>
        </p:txBody>
      </p:sp>
      <p:sp>
        <p:nvSpPr>
          <p:cNvPr id="1262" name="Google Shape;1262;p105"/>
          <p:cNvSpPr/>
          <p:nvPr/>
        </p:nvSpPr>
        <p:spPr>
          <a:xfrm>
            <a:off x="2756135" y="4771505"/>
            <a:ext cx="4230945" cy="204242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6" name="Shape 1266"/>
        <p:cNvGrpSpPr/>
        <p:nvPr/>
      </p:nvGrpSpPr>
      <p:grpSpPr>
        <a:xfrm>
          <a:off x="0" y="0"/>
          <a:ext cx="0" cy="0"/>
          <a:chOff x="0" y="0"/>
          <a:chExt cx="0" cy="0"/>
        </a:xfrm>
      </p:grpSpPr>
      <p:sp>
        <p:nvSpPr>
          <p:cNvPr id="1267" name="Google Shape;1267;p106"/>
          <p:cNvSpPr/>
          <p:nvPr/>
        </p:nvSpPr>
        <p:spPr>
          <a:xfrm>
            <a:off x="5094207" y="4173304"/>
            <a:ext cx="3785746" cy="2679284"/>
          </a:xfrm>
          <a:custGeom>
            <a:rect b="b" l="l" r="r" t="t"/>
            <a:pathLst>
              <a:path extrusionOk="0" h="2954654" w="4427220">
                <a:moveTo>
                  <a:pt x="4427029" y="12447"/>
                </a:moveTo>
                <a:lnTo>
                  <a:pt x="4427029" y="0"/>
                </a:lnTo>
                <a:lnTo>
                  <a:pt x="2857" y="2949955"/>
                </a:lnTo>
                <a:lnTo>
                  <a:pt x="571" y="2952241"/>
                </a:lnTo>
                <a:lnTo>
                  <a:pt x="0" y="2954527"/>
                </a:lnTo>
                <a:lnTo>
                  <a:pt x="15047" y="2954527"/>
                </a:lnTo>
                <a:lnTo>
                  <a:pt x="4427029" y="12447"/>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268" name="Google Shape;1268;p106"/>
          <p:cNvSpPr/>
          <p:nvPr/>
        </p:nvSpPr>
        <p:spPr>
          <a:xfrm>
            <a:off x="6895683" y="0"/>
            <a:ext cx="1158204" cy="6852817"/>
          </a:xfrm>
          <a:custGeom>
            <a:rect b="b" l="l" r="r" t="t"/>
            <a:pathLst>
              <a:path extrusionOk="0" h="7557134" w="1354454">
                <a:moveTo>
                  <a:pt x="1354264" y="7556754"/>
                </a:moveTo>
                <a:lnTo>
                  <a:pt x="1354074" y="7555992"/>
                </a:lnTo>
                <a:lnTo>
                  <a:pt x="10803" y="0"/>
                </a:lnTo>
                <a:lnTo>
                  <a:pt x="0" y="0"/>
                </a:lnTo>
                <a:lnTo>
                  <a:pt x="0" y="1523"/>
                </a:lnTo>
                <a:lnTo>
                  <a:pt x="1343270" y="7556754"/>
                </a:lnTo>
                <a:lnTo>
                  <a:pt x="1354264" y="7556754"/>
                </a:lnTo>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269" name="Google Shape;1269;p106"/>
          <p:cNvSpPr/>
          <p:nvPr/>
        </p:nvSpPr>
        <p:spPr>
          <a:xfrm>
            <a:off x="6758197" y="0"/>
            <a:ext cx="2121592" cy="685247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270" name="Google Shape;1270;p106"/>
          <p:cNvSpPr/>
          <p:nvPr/>
        </p:nvSpPr>
        <p:spPr>
          <a:xfrm>
            <a:off x="7054738" y="0"/>
            <a:ext cx="1825052" cy="6852472"/>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271" name="Google Shape;1271;p106"/>
          <p:cNvSpPr txBox="1"/>
          <p:nvPr/>
        </p:nvSpPr>
        <p:spPr>
          <a:xfrm>
            <a:off x="264448" y="5485708"/>
            <a:ext cx="8615668" cy="153888"/>
          </a:xfrm>
          <a:prstGeom prst="rect">
            <a:avLst/>
          </a:prstGeom>
          <a:noFill/>
          <a:ln>
            <a:noFill/>
          </a:ln>
        </p:spPr>
        <p:txBody>
          <a:bodyPr anchorCtr="0" anchor="t" bIns="0" lIns="0" spcFirstLastPara="1" rIns="0" wrap="square" tIns="0">
            <a:noAutofit/>
          </a:bodyPr>
          <a:lstStyle/>
          <a:p>
            <a:pPr indent="0" lvl="0" marL="0" marR="46753" rtl="0" algn="r">
              <a:spcBef>
                <a:spcPts val="0"/>
              </a:spcBef>
              <a:spcAft>
                <a:spcPts val="0"/>
              </a:spcAft>
              <a:buNone/>
            </a:pPr>
            <a:r>
              <a:rPr lang="zh-TW" sz="1000">
                <a:solidFill>
                  <a:schemeClr val="dk1"/>
                </a:solidFill>
                <a:latin typeface="Trebuchet MS"/>
                <a:ea typeface="Trebuchet MS"/>
                <a:cs typeface="Trebuchet MS"/>
                <a:sym typeface="Trebuchet MS"/>
              </a:rPr>
              <a:t>72</a:t>
            </a:r>
            <a:endParaRPr sz="1000">
              <a:solidFill>
                <a:schemeClr val="dk1"/>
              </a:solidFill>
              <a:latin typeface="Trebuchet MS"/>
              <a:ea typeface="Trebuchet MS"/>
              <a:cs typeface="Trebuchet MS"/>
              <a:sym typeface="Trebuchet MS"/>
            </a:endParaRPr>
          </a:p>
        </p:txBody>
      </p:sp>
      <p:sp>
        <p:nvSpPr>
          <p:cNvPr id="1272" name="Google Shape;1272;p106"/>
          <p:cNvSpPr/>
          <p:nvPr/>
        </p:nvSpPr>
        <p:spPr>
          <a:xfrm>
            <a:off x="181320" y="5529"/>
            <a:ext cx="8698796" cy="6852471"/>
          </a:xfrm>
          <a:prstGeom prst="rect">
            <a:avLst/>
          </a:prstGeom>
          <a:blipFill rotWithShape="1">
            <a:blip r:embed="rId5">
              <a:alphaModFix/>
            </a:blip>
            <a:stretch>
              <a:fillRect b="-3040" l="0" r="-70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273" name="Google Shape;1273;p106"/>
          <p:cNvSpPr txBox="1"/>
          <p:nvPr>
            <p:ph idx="12" type="sldNum"/>
          </p:nvPr>
        </p:nvSpPr>
        <p:spPr>
          <a:xfrm>
            <a:off x="8920932" y="6713972"/>
            <a:ext cx="446136" cy="138499"/>
          </a:xfrm>
          <a:prstGeom prst="rect">
            <a:avLst/>
          </a:prstGeom>
          <a:noFill/>
          <a:ln>
            <a:noFill/>
          </a:ln>
        </p:spPr>
        <p:txBody>
          <a:bodyPr anchorCtr="0" anchor="ctr" bIns="0" lIns="0" spcFirstLastPara="1" rIns="0" wrap="square" tIns="0">
            <a:noAutofit/>
          </a:bodyPr>
          <a:lstStyle/>
          <a:p>
            <a:pPr indent="0" lvl="0" marL="22263" rtl="0" algn="ctr">
              <a:spcBef>
                <a:spcPts val="0"/>
              </a:spcBef>
              <a:spcAft>
                <a:spcPts val="0"/>
              </a:spcAft>
              <a:buNone/>
            </a:pPr>
            <a:fld id="{00000000-1234-1234-1234-123412341234}" type="slidenum">
              <a:rPr lang="zh-TW" sz="900"/>
              <a:t>‹#›</a:t>
            </a:fld>
            <a:endParaRPr sz="900"/>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7" name="Shape 1277"/>
        <p:cNvGrpSpPr/>
        <p:nvPr/>
      </p:nvGrpSpPr>
      <p:grpSpPr>
        <a:xfrm>
          <a:off x="0" y="0"/>
          <a:ext cx="0" cy="0"/>
          <a:chOff x="0" y="0"/>
          <a:chExt cx="0" cy="0"/>
        </a:xfrm>
      </p:grpSpPr>
      <p:sp>
        <p:nvSpPr>
          <p:cNvPr id="1278" name="Google Shape;1278;p107"/>
          <p:cNvSpPr txBox="1"/>
          <p:nvPr>
            <p:ph idx="12" type="sldNum"/>
          </p:nvPr>
        </p:nvSpPr>
        <p:spPr>
          <a:xfrm>
            <a:off x="8740346" y="6614984"/>
            <a:ext cx="403654" cy="24301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279" name="Google Shape;1279;p107"/>
          <p:cNvSpPr txBox="1"/>
          <p:nvPr>
            <p:ph type="title"/>
          </p:nvPr>
        </p:nvSpPr>
        <p:spPr>
          <a:xfrm>
            <a:off x="290277" y="99710"/>
            <a:ext cx="8229600" cy="1143000"/>
          </a:xfrm>
          <a:prstGeom prst="rect">
            <a:avLst/>
          </a:prstGeom>
          <a:noFill/>
          <a:ln>
            <a:noFill/>
          </a:ln>
        </p:spPr>
        <p:txBody>
          <a:bodyPr anchorCtr="0" anchor="t" bIns="45700" lIns="91425" spcFirstLastPara="1" rIns="91425" wrap="square" tIns="45700">
            <a:noAutofit/>
          </a:bodyPr>
          <a:lstStyle/>
          <a:p>
            <a:pPr indent="-373888" lvl="0" marL="320040" rtl="0" algn="l">
              <a:spcBef>
                <a:spcPts val="0"/>
              </a:spcBef>
              <a:spcAft>
                <a:spcPts val="0"/>
              </a:spcAft>
              <a:buSzPts val="5888"/>
              <a:buChar char="*"/>
            </a:pPr>
            <a:r>
              <a:rPr lang="zh-TW"/>
              <a:t>講者簡介</a:t>
            </a:r>
            <a:endParaRPr/>
          </a:p>
        </p:txBody>
      </p:sp>
      <p:sp>
        <p:nvSpPr>
          <p:cNvPr id="1280" name="Google Shape;1280;p107"/>
          <p:cNvSpPr txBox="1"/>
          <p:nvPr>
            <p:ph idx="1" type="body"/>
          </p:nvPr>
        </p:nvSpPr>
        <p:spPr>
          <a:xfrm>
            <a:off x="0" y="1144103"/>
            <a:ext cx="8570422" cy="2455308"/>
          </a:xfrm>
          <a:prstGeom prst="rect">
            <a:avLst/>
          </a:prstGeom>
          <a:noFill/>
          <a:ln>
            <a:noFill/>
          </a:ln>
        </p:spPr>
        <p:txBody>
          <a:bodyPr anchorCtr="0" anchor="t" bIns="45700" lIns="91425" spcFirstLastPara="1" rIns="91425" wrap="square" tIns="45700">
            <a:noAutofit/>
          </a:bodyPr>
          <a:lstStyle/>
          <a:p>
            <a:pPr indent="-247650" lvl="1" marL="548640" rtl="0" algn="l">
              <a:spcBef>
                <a:spcPts val="0"/>
              </a:spcBef>
              <a:spcAft>
                <a:spcPts val="0"/>
              </a:spcAft>
              <a:buSzPts val="3900"/>
              <a:buChar char="*"/>
            </a:pPr>
            <a:r>
              <a:rPr lang="zh-TW" sz="3000"/>
              <a:t>中興大學資訊管理學系、應用經濟學系合聘教授，兼任「產業發展研究中心」主任、「大數據中心」主任</a:t>
            </a:r>
            <a:endParaRPr sz="3000"/>
          </a:p>
          <a:p>
            <a:pPr indent="-247650" lvl="1" marL="548640" rtl="0" algn="l">
              <a:spcBef>
                <a:spcPts val="900"/>
              </a:spcBef>
              <a:spcAft>
                <a:spcPts val="0"/>
              </a:spcAft>
              <a:buSzPts val="3900"/>
              <a:buChar char="*"/>
            </a:pPr>
            <a:r>
              <a:rPr lang="zh-TW" sz="3000"/>
              <a:t>「物聯網與大數據策略研究室」召集人</a:t>
            </a:r>
            <a:endParaRPr sz="3000"/>
          </a:p>
          <a:p>
            <a:pPr indent="-247650" lvl="1" marL="548640" rtl="0" algn="l">
              <a:spcBef>
                <a:spcPts val="900"/>
              </a:spcBef>
              <a:spcAft>
                <a:spcPts val="0"/>
              </a:spcAft>
              <a:buSzPts val="3900"/>
              <a:buChar char="*"/>
            </a:pPr>
            <a:r>
              <a:rPr lang="zh-TW" sz="3000"/>
              <a:t>「哈佛商業評論」編輯委員(繁體中文版)</a:t>
            </a:r>
            <a:endParaRPr/>
          </a:p>
          <a:p>
            <a:pPr indent="-247650" lvl="1" marL="548640" rtl="0" algn="l">
              <a:spcBef>
                <a:spcPts val="900"/>
              </a:spcBef>
              <a:spcAft>
                <a:spcPts val="0"/>
              </a:spcAft>
              <a:buSzPts val="3900"/>
              <a:buChar char="*"/>
            </a:pPr>
            <a:r>
              <a:rPr lang="zh-TW" sz="3000"/>
              <a:t>行政院能源及減碳辦公室諮詢顧問</a:t>
            </a:r>
            <a:endParaRPr sz="3000"/>
          </a:p>
        </p:txBody>
      </p:sp>
      <p:sp>
        <p:nvSpPr>
          <p:cNvPr id="1281" name="Google Shape;1281;p107"/>
          <p:cNvSpPr/>
          <p:nvPr/>
        </p:nvSpPr>
        <p:spPr>
          <a:xfrm>
            <a:off x="446816" y="4663582"/>
            <a:ext cx="6649128" cy="4308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2200">
                <a:solidFill>
                  <a:schemeClr val="dk1"/>
                </a:solidFill>
                <a:latin typeface="Arial"/>
                <a:ea typeface="Arial"/>
                <a:cs typeface="Arial"/>
                <a:sym typeface="Arial"/>
              </a:rPr>
              <a:t>部落格 http://cidr.nchu.edu.tw/teacher/hsu/blog/</a:t>
            </a:r>
            <a:endParaRPr/>
          </a:p>
        </p:txBody>
      </p:sp>
      <p:sp>
        <p:nvSpPr>
          <p:cNvPr id="1282" name="Google Shape;1282;p107"/>
          <p:cNvSpPr/>
          <p:nvPr/>
        </p:nvSpPr>
        <p:spPr>
          <a:xfrm>
            <a:off x="446816" y="5221819"/>
            <a:ext cx="7277698" cy="4308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zh-TW" sz="2200">
                <a:solidFill>
                  <a:schemeClr val="dk1"/>
                </a:solidFill>
                <a:latin typeface="Arial"/>
                <a:ea typeface="Arial"/>
                <a:cs typeface="Arial"/>
                <a:sym typeface="Arial"/>
              </a:rPr>
              <a:t>臉書專頁 https://www.facebook.com/Prof.GeorgeHsu/</a:t>
            </a:r>
            <a:endParaRPr/>
          </a:p>
        </p:txBody>
      </p:sp>
      <p:pic>
        <p:nvPicPr>
          <p:cNvPr id="1283" name="Google Shape;1283;p107"/>
          <p:cNvPicPr preferRelativeResize="0"/>
          <p:nvPr/>
        </p:nvPicPr>
        <p:blipFill rotWithShape="1">
          <a:blip r:embed="rId3">
            <a:alphaModFix/>
          </a:blip>
          <a:srcRect b="0" l="0" r="0" t="0"/>
          <a:stretch/>
        </p:blipFill>
        <p:spPr>
          <a:xfrm>
            <a:off x="683566" y="5761871"/>
            <a:ext cx="5472609" cy="600122"/>
          </a:xfrm>
          <a:prstGeom prst="rect">
            <a:avLst/>
          </a:prstGeom>
          <a:noFill/>
          <a:ln>
            <a:noFill/>
          </a:ln>
        </p:spPr>
      </p:pic>
      <p:pic>
        <p:nvPicPr>
          <p:cNvPr id="1284" name="Google Shape;1284;p107"/>
          <p:cNvPicPr preferRelativeResize="0"/>
          <p:nvPr/>
        </p:nvPicPr>
        <p:blipFill rotWithShape="1">
          <a:blip r:embed="rId4">
            <a:alphaModFix/>
          </a:blip>
          <a:srcRect b="0" l="0" r="0" t="0"/>
          <a:stretch/>
        </p:blipFill>
        <p:spPr>
          <a:xfrm>
            <a:off x="7750750" y="4887389"/>
            <a:ext cx="1295400" cy="1295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佈景主題">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氣流">
  <a:themeElements>
    <a:clrScheme name="氣流">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