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6858000" cx="9144000"/>
  <p:notesSz cx="6858000" cy="9144000"/>
  <p:embeddedFontLst>
    <p:embeddedFont>
      <p:font typeface="Arimo"/>
      <p:regular r:id="rId44"/>
      <p:bold r:id="rId45"/>
      <p:italic r:id="rId46"/>
      <p:boldItalic r:id="rId47"/>
    </p:embeddedFont>
    <p:embeddedFont>
      <p:font typeface="Tahoma"/>
      <p:regular r:id="rId48"/>
      <p:bold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Arimo-regular.fntdata"/><Relationship Id="rId43" Type="http://schemas.openxmlformats.org/officeDocument/2006/relationships/slide" Target="slides/slide38.xml"/><Relationship Id="rId46" Type="http://schemas.openxmlformats.org/officeDocument/2006/relationships/font" Target="fonts/Arimo-italic.fntdata"/><Relationship Id="rId45" Type="http://schemas.openxmlformats.org/officeDocument/2006/relationships/font" Target="fonts/Arim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Tahoma-regular.fntdata"/><Relationship Id="rId47" Type="http://schemas.openxmlformats.org/officeDocument/2006/relationships/font" Target="fonts/Arimo-boldItalic.fntdata"/><Relationship Id="rId49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圖片出處：http://alumni.ee.ntu.edu.tw/41/news3.php</a:t>
            </a:r>
            <a:endParaRPr/>
          </a:p>
        </p:txBody>
      </p:sp>
      <p:sp>
        <p:nvSpPr>
          <p:cNvPr id="286" name="Google Shape;286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http://www.digitimes.com.tw/tw/dt/n/shwnws.asp?CnlID=13&amp;id=0000418511_HZF48JZC2Y456L03UJN07&amp;ct=1</a:t>
            </a:r>
            <a:endParaRPr/>
          </a:p>
        </p:txBody>
      </p:sp>
      <p:sp>
        <p:nvSpPr>
          <p:cNvPr id="326" name="Google Shape;326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區段標題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項物件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對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內容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圖片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EBD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5.jpg"/><Relationship Id="rId5" Type="http://schemas.openxmlformats.org/officeDocument/2006/relationships/image" Target="../media/image10.jpg"/><Relationship Id="rId6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hyperlink" Target="http://www.emvco.com/specifications.aspx?id=263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Relationship Id="rId4" Type="http://schemas.openxmlformats.org/officeDocument/2006/relationships/image" Target="../media/image23.jpg"/><Relationship Id="rId9" Type="http://schemas.openxmlformats.org/officeDocument/2006/relationships/image" Target="../media/image14.png"/><Relationship Id="rId5" Type="http://schemas.openxmlformats.org/officeDocument/2006/relationships/image" Target="../media/image20.jpg"/><Relationship Id="rId6" Type="http://schemas.openxmlformats.org/officeDocument/2006/relationships/image" Target="../media/image25.jpg"/><Relationship Id="rId7" Type="http://schemas.openxmlformats.org/officeDocument/2006/relationships/image" Target="../media/image21.png"/><Relationship Id="rId8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jpg"/><Relationship Id="rId4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youtu.be/P9KPJlA5yds" TargetMode="External"/><Relationship Id="rId4" Type="http://schemas.openxmlformats.org/officeDocument/2006/relationships/hyperlink" Target="https://youtu.be/I4tvqalREho" TargetMode="External"/><Relationship Id="rId5" Type="http://schemas.openxmlformats.org/officeDocument/2006/relationships/image" Target="../media/image1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Relationship Id="rId4" Type="http://schemas.openxmlformats.org/officeDocument/2006/relationships/image" Target="../media/image31.png"/><Relationship Id="rId5" Type="http://schemas.openxmlformats.org/officeDocument/2006/relationships/image" Target="../media/image34.png"/><Relationship Id="rId6" Type="http://schemas.openxmlformats.org/officeDocument/2006/relationships/image" Target="../media/image32.png"/><Relationship Id="rId7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gif"/><Relationship Id="rId4" Type="http://schemas.openxmlformats.org/officeDocument/2006/relationships/image" Target="../media/image3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hyperlink" Target="http://en.wikipedia.org/wiki/Tokenization_(data_security)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g.technews.tw/wp-content/uploads/2014/11/shutterstock_166940987-2.jpg"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746" y="0"/>
            <a:ext cx="91517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>
            <p:ph type="ctrTitle"/>
          </p:nvPr>
        </p:nvSpPr>
        <p:spPr>
          <a:xfrm>
            <a:off x="285720" y="500042"/>
            <a:ext cx="8572560" cy="1470025"/>
          </a:xfrm>
          <a:prstGeom prst="rect">
            <a:avLst/>
          </a:prstGeom>
          <a:solidFill>
            <a:srgbClr val="B7DBFF"/>
          </a:solidFill>
          <a:ln cap="flat" cmpd="sng" w="76200">
            <a:solidFill>
              <a:srgbClr val="DA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zh-TW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從iPhon6談物聯網、大數據與</a:t>
            </a:r>
            <a:br>
              <a:rPr lang="zh-TW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zh-TW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知識經濟</a:t>
            </a:r>
            <a:endParaRPr/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299417" y="5167452"/>
            <a:ext cx="6507638" cy="1285884"/>
          </a:xfrm>
          <a:prstGeom prst="rect">
            <a:avLst/>
          </a:prstGeom>
          <a:solidFill>
            <a:srgbClr val="FCCFAE">
              <a:alpha val="8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790"/>
              <a:buNone/>
            </a:pPr>
            <a:r>
              <a:rPr b="1" lang="zh-TW" sz="279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許志義</a:t>
            </a:r>
            <a:endParaRPr b="1" sz="2790">
              <a:solidFill>
                <a:srgbClr val="17365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170"/>
              <a:buNone/>
            </a:pPr>
            <a:r>
              <a:rPr lang="zh-TW" sz="217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中興大學資管系所暨應用經濟系所合聘教授</a:t>
            </a:r>
            <a:endParaRPr sz="2170">
              <a:solidFill>
                <a:srgbClr val="17365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170"/>
              <a:buNone/>
            </a:pPr>
            <a:r>
              <a:rPr lang="zh-TW" sz="217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兼產業發展研究中心主任</a:t>
            </a:r>
            <a:endParaRPr sz="2170">
              <a:solidFill>
                <a:srgbClr val="17365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170"/>
              <a:buNone/>
            </a:pPr>
            <a:r>
              <a:rPr lang="zh-TW" sz="2170">
                <a:solidFill>
                  <a:srgbClr val="17365D"/>
                </a:solidFill>
                <a:latin typeface="Tahoma"/>
                <a:ea typeface="Tahoma"/>
                <a:cs typeface="Tahoma"/>
                <a:sym typeface="Tahoma"/>
              </a:rPr>
              <a:t>2015年4月30日</a:t>
            </a:r>
            <a:endParaRPr sz="2170">
              <a:solidFill>
                <a:srgbClr val="17365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888888"/>
              </a:buClr>
              <a:buSzPts val="2480"/>
              <a:buNone/>
            </a:pPr>
            <a:r>
              <a:t/>
            </a:r>
            <a:endParaRPr sz="2480">
              <a:solidFill>
                <a:srgbClr val="17365D"/>
              </a:solidFill>
            </a:endParaRPr>
          </a:p>
        </p:txBody>
      </p:sp>
      <p:pic>
        <p:nvPicPr>
          <p:cNvPr descr="http://www.nobbyshare.com/images/iphone/mainimg.jpg" id="90" name="Google Shape;90;p13"/>
          <p:cNvPicPr preferRelativeResize="0"/>
          <p:nvPr/>
        </p:nvPicPr>
        <p:blipFill rotWithShape="1">
          <a:blip r:embed="rId4">
            <a:alphaModFix/>
          </a:blip>
          <a:srcRect b="7987" l="9370" r="17593" t="5105"/>
          <a:stretch/>
        </p:blipFill>
        <p:spPr>
          <a:xfrm>
            <a:off x="500034" y="2786058"/>
            <a:ext cx="1604124" cy="2031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dece.nctu.edu.tw/files/archive/317_8613bccb.jpg" id="91" name="Google Shape;91;p13"/>
          <p:cNvPicPr preferRelativeResize="0"/>
          <p:nvPr/>
        </p:nvPicPr>
        <p:blipFill rotWithShape="1">
          <a:blip r:embed="rId5">
            <a:alphaModFix/>
          </a:blip>
          <a:srcRect b="0" l="0" r="44414" t="0"/>
          <a:stretch/>
        </p:blipFill>
        <p:spPr>
          <a:xfrm>
            <a:off x="2405671" y="2714621"/>
            <a:ext cx="3666527" cy="20656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fortunewish.com/images/banner.jpg" id="92" name="Google Shape;92;p13"/>
          <p:cNvPicPr preferRelativeResize="0"/>
          <p:nvPr/>
        </p:nvPicPr>
        <p:blipFill rotWithShape="1">
          <a:blip r:embed="rId6">
            <a:alphaModFix/>
          </a:blip>
          <a:srcRect b="7534" l="2038" r="66372" t="6848"/>
          <a:stretch/>
        </p:blipFill>
        <p:spPr>
          <a:xfrm>
            <a:off x="6237934" y="2714620"/>
            <a:ext cx="2834660" cy="2286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許世杰：行動支付全面解析，Apple Pay 創造新時代的真正意義 - PunNode 科技創業新聞網 - Google Chrome" id="190" name="Google Shape;190;p22"/>
          <p:cNvPicPr preferRelativeResize="0"/>
          <p:nvPr/>
        </p:nvPicPr>
        <p:blipFill rotWithShape="1">
          <a:blip r:embed="rId3">
            <a:alphaModFix/>
          </a:blip>
          <a:srcRect b="62976" l="32407" r="48021" t="23354"/>
          <a:stretch/>
        </p:blipFill>
        <p:spPr>
          <a:xfrm>
            <a:off x="8244409" y="334815"/>
            <a:ext cx="845149" cy="42988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2"/>
          <p:cNvSpPr/>
          <p:nvPr/>
        </p:nvSpPr>
        <p:spPr>
          <a:xfrm>
            <a:off x="1547664" y="118373"/>
            <a:ext cx="6659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Pay 行動支付系統</a:t>
            </a:r>
            <a:endParaRPr/>
          </a:p>
        </p:txBody>
      </p:sp>
      <p:sp>
        <p:nvSpPr>
          <p:cNvPr id="192" name="Google Shape;192;p22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2"/>
          <p:cNvSpPr/>
          <p:nvPr/>
        </p:nvSpPr>
        <p:spPr>
          <a:xfrm>
            <a:off x="215900" y="1124744"/>
            <a:ext cx="86344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Tokenization的技術理念</a:t>
            </a:r>
            <a:endParaRPr/>
          </a:p>
        </p:txBody>
      </p:sp>
      <p:sp>
        <p:nvSpPr>
          <p:cNvPr id="194" name="Google Shape;194;p22"/>
          <p:cNvSpPr/>
          <p:nvPr/>
        </p:nvSpPr>
        <p:spPr>
          <a:xfrm>
            <a:off x="611188" y="1927225"/>
            <a:ext cx="8239125" cy="409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信用卡持卡人，要付款時：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先透過手機連接某個「token服務」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AutoNum type="arabicPeriod"/>
            </a:pPr>
            <a:r>
              <a:rPr lang="zh-TW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把卡號/帳號（PAN）變成一個 token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將 token 透過某種介面交給商家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商家收到 token後，透過收單行傳給國際組織網路，再</a:t>
            </a:r>
            <a:r>
              <a:rPr lang="zh-TW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傳給發卡行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發卡行再透過相同服務還原這個 token 成為帳號，然後</a:t>
            </a:r>
            <a:r>
              <a:rPr lang="zh-TW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完成交易授權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授權成功之後，商家會得到一個</a:t>
            </a:r>
            <a:r>
              <a:rPr lang="zh-TW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針對該 token 的授權序號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商家的 POS 憑此就可以進行後續的請款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註：token 要不是只能使用一次，就是</a:t>
            </a:r>
            <a:r>
              <a:rPr lang="zh-TW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只能在特定時間內對特定的手機與商家有效</a:t>
            </a: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，所以任何人包括商家在內，即使成功偷走該 token 也沒有用處。由於整個過程中，</a:t>
            </a:r>
            <a:r>
              <a:rPr lang="zh-TW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並不需流通卡片資訊</a:t>
            </a: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，因此就可以</a:t>
            </a:r>
            <a:r>
              <a:rPr lang="zh-TW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徹底解決卡片資訊被盜用的問題。</a:t>
            </a:r>
            <a:endParaRPr/>
          </a:p>
        </p:txBody>
      </p:sp>
      <p:sp>
        <p:nvSpPr>
          <p:cNvPr id="195" name="Google Shape;195;p22"/>
          <p:cNvSpPr/>
          <p:nvPr/>
        </p:nvSpPr>
        <p:spPr>
          <a:xfrm>
            <a:off x="107504" y="6237312"/>
            <a:ext cx="4608017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資料來源：許世杰：行動支付全面解析，Apple Pay 創造新時代的真正意義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http://punnode.com/archives/23918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2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許世杰：行動支付全面解析，Apple Pay 創造新時代的真正意義 - PunNode 科技創業新聞網 - Google Chrome" id="201" name="Google Shape;201;p23"/>
          <p:cNvPicPr preferRelativeResize="0"/>
          <p:nvPr/>
        </p:nvPicPr>
        <p:blipFill rotWithShape="1">
          <a:blip r:embed="rId3">
            <a:alphaModFix/>
          </a:blip>
          <a:srcRect b="62976" l="32407" r="48021" t="23354"/>
          <a:stretch/>
        </p:blipFill>
        <p:spPr>
          <a:xfrm>
            <a:off x="8244409" y="334815"/>
            <a:ext cx="845149" cy="42988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3"/>
          <p:cNvSpPr/>
          <p:nvPr/>
        </p:nvSpPr>
        <p:spPr>
          <a:xfrm>
            <a:off x="1547664" y="118373"/>
            <a:ext cx="6659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Pay 行動支付系統</a:t>
            </a:r>
            <a:endParaRPr/>
          </a:p>
        </p:txBody>
      </p:sp>
      <p:sp>
        <p:nvSpPr>
          <p:cNvPr id="203" name="Google Shape;203;p23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3"/>
          <p:cNvSpPr/>
          <p:nvPr/>
        </p:nvSpPr>
        <p:spPr>
          <a:xfrm>
            <a:off x="215900" y="1412875"/>
            <a:ext cx="86344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Tokenization的技術理念</a:t>
            </a:r>
            <a:endParaRPr/>
          </a:p>
        </p:txBody>
      </p:sp>
      <p:sp>
        <p:nvSpPr>
          <p:cNvPr id="205" name="Google Shape;205;p23"/>
          <p:cNvSpPr/>
          <p:nvPr/>
        </p:nvSpPr>
        <p:spPr>
          <a:xfrm>
            <a:off x="468313" y="1966913"/>
            <a:ext cx="8237537" cy="3786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於 2008 年提出申請</a:t>
            </a: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，並在 2011 年取得了一個類似使用 token 來處理行動支付的專利。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Tokenization的技術理念在 </a:t>
            </a:r>
            <a:r>
              <a:rPr lang="zh-TW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2013 年10月被 Visa、Master、AE 把Tokenization的概念變成了標準</a:t>
            </a: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，並且秘密的找來 Apple 與幾家資料服務公司一起實施這個標準。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2014 年的春天，更進一步公開發表成為 EMVCo 的正式標準（</a:t>
            </a:r>
            <a:r>
              <a:rPr lang="zh-TW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EMVCo Tokenization Specification v1.0</a:t>
            </a: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）讓 MVCo 其他成員公司，包括中國銀聯，也開始推動。</a:t>
            </a:r>
            <a:endParaRPr/>
          </a:p>
        </p:txBody>
      </p:sp>
      <p:sp>
        <p:nvSpPr>
          <p:cNvPr id="206" name="Google Shape;206;p23"/>
          <p:cNvSpPr/>
          <p:nvPr/>
        </p:nvSpPr>
        <p:spPr>
          <a:xfrm>
            <a:off x="107504" y="6237312"/>
            <a:ext cx="4608017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資料來源：許世杰：行動支付全面解析，Apple Pay 創造新時代的真正意義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http://punnode.com/archives/23918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3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許世杰：行動支付全面解析，Apple Pay 創造新時代的真正意義 - PunNode 科技創業新聞網 - Google Chrome" id="212" name="Google Shape;212;p24"/>
          <p:cNvPicPr preferRelativeResize="0"/>
          <p:nvPr/>
        </p:nvPicPr>
        <p:blipFill rotWithShape="1">
          <a:blip r:embed="rId3">
            <a:alphaModFix/>
          </a:blip>
          <a:srcRect b="62976" l="32407" r="48021" t="23354"/>
          <a:stretch/>
        </p:blipFill>
        <p:spPr>
          <a:xfrm>
            <a:off x="8244409" y="334815"/>
            <a:ext cx="845149" cy="42988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4"/>
          <p:cNvSpPr/>
          <p:nvPr/>
        </p:nvSpPr>
        <p:spPr>
          <a:xfrm>
            <a:off x="1547664" y="118373"/>
            <a:ext cx="6659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Pay 行動支付系統</a:t>
            </a:r>
            <a:endParaRPr/>
          </a:p>
        </p:txBody>
      </p:sp>
      <p:sp>
        <p:nvSpPr>
          <p:cNvPr id="214" name="Google Shape;214;p24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250825" y="1555974"/>
            <a:ext cx="8424863" cy="4710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客觀的條件部分：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iPhone 是個</a:t>
            </a:r>
            <a:r>
              <a:rPr lang="zh-TW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軟硬體整合的封閉系統</a:t>
            </a: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，而且</a:t>
            </a:r>
            <a:r>
              <a:rPr lang="zh-TW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機種非常少</a:t>
            </a: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TW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生命週期也長</a:t>
            </a: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。這意思是，信用卡組織在審核 iPhone 時，時間會短很多。這也讓 </a:t>
            </a:r>
            <a:r>
              <a:rPr lang="zh-TW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Apple 可以輕鬆將 token 存放在手機本身的晶片</a:t>
            </a: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中，而完全不需倚賴 SIM 卡以及電信公司的協助。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可以輕鬆讓消費者把原本存在 iTune / AppStore 上的</a:t>
            </a:r>
            <a:r>
              <a:rPr b="1" lang="zh-TW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八億張信用卡帳號，轉變成 token 來存放在手機上</a:t>
            </a: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，加速這個標準被接納的速度。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有 Passbook，可以維持一個視覺上的卡片，讓使用者在支付時更合乎過去的習慣。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➢"/>
            </a:pPr>
            <a:r>
              <a:rPr b="1" lang="zh-TW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Apple 有 Touch ID</a:t>
            </a: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，可以與 token 的產出與發送結合，讓消費者進行</a:t>
            </a:r>
            <a:r>
              <a:rPr lang="zh-TW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付款時更加便利又更加安全</a:t>
            </a: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</p:txBody>
      </p:sp>
      <p:sp>
        <p:nvSpPr>
          <p:cNvPr id="216" name="Google Shape;216;p24"/>
          <p:cNvSpPr/>
          <p:nvPr/>
        </p:nvSpPr>
        <p:spPr>
          <a:xfrm>
            <a:off x="215900" y="1052736"/>
            <a:ext cx="86344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Apple的角色(1/2)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107504" y="6237312"/>
            <a:ext cx="4608017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資料來源：許世杰：行動支付全面解析，Apple Pay 創造新時代的真正意義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http://punnode.com/archives/23918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許世杰：行動支付全面解析，Apple Pay 創造新時代的真正意義 - PunNode 科技創業新聞網 - Google Chrome" id="223" name="Google Shape;223;p25"/>
          <p:cNvPicPr preferRelativeResize="0"/>
          <p:nvPr/>
        </p:nvPicPr>
        <p:blipFill rotWithShape="1">
          <a:blip r:embed="rId3">
            <a:alphaModFix/>
          </a:blip>
          <a:srcRect b="62976" l="32407" r="48021" t="23354"/>
          <a:stretch/>
        </p:blipFill>
        <p:spPr>
          <a:xfrm>
            <a:off x="8244409" y="334815"/>
            <a:ext cx="845149" cy="42988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/>
          <p:nvPr/>
        </p:nvSpPr>
        <p:spPr>
          <a:xfrm>
            <a:off x="1547664" y="118373"/>
            <a:ext cx="6659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Pay 行動支付系統</a:t>
            </a:r>
            <a:endParaRPr/>
          </a:p>
        </p:txBody>
      </p:sp>
      <p:sp>
        <p:nvSpPr>
          <p:cNvPr id="225" name="Google Shape;225;p25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250825" y="1845023"/>
            <a:ext cx="8383588" cy="409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主觀的意志部分：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 Wallet →倚賴電信公司或者特定的銀行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Apple Pay →不受制電信公司，也不受制銀行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多半的人</a:t>
            </a: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(統計於2014/09/15) </a:t>
            </a: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，以為 Apple 在 iTune App Store 上儲存的那八億張信用卡號是個資產。其實剛好相反，它是個不定時炸彈(天下沒有攻不破的網站)。所以，可以</a:t>
            </a:r>
            <a:r>
              <a:rPr lang="zh-TW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讓卡號不要保管在 Apple ，卻又可以在消費時與目前綁定卡號的方式一樣方便，就是 Tokenization 對 Apple 的吸引力。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在上述主客觀條件相加乘之下，Apple 比任何人都有理由與能力，來積極支持這個新標準的誕生與快速普及。</a:t>
            </a:r>
            <a:endParaRPr/>
          </a:p>
        </p:txBody>
      </p:sp>
      <p:sp>
        <p:nvSpPr>
          <p:cNvPr id="227" name="Google Shape;227;p25"/>
          <p:cNvSpPr/>
          <p:nvPr/>
        </p:nvSpPr>
        <p:spPr>
          <a:xfrm>
            <a:off x="215900" y="1268760"/>
            <a:ext cx="8634413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Apple的角色(2/2)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107504" y="6237312"/>
            <a:ext cx="4608017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資料來源：許世杰：行動支付全面解析，Apple Pay 創造新時代的真正意義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http://punnode.com/archives/23918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5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許世杰：行動支付全面解析，Apple Pay 創造新時代的真正意義 - PunNode 科技創業新聞網 - Google Chrome" id="234" name="Google Shape;234;p26"/>
          <p:cNvPicPr preferRelativeResize="0"/>
          <p:nvPr/>
        </p:nvPicPr>
        <p:blipFill rotWithShape="1">
          <a:blip r:embed="rId3">
            <a:alphaModFix/>
          </a:blip>
          <a:srcRect b="62976" l="32407" r="48021" t="23354"/>
          <a:stretch/>
        </p:blipFill>
        <p:spPr>
          <a:xfrm>
            <a:off x="8244409" y="334815"/>
            <a:ext cx="845149" cy="42988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6"/>
          <p:cNvSpPr/>
          <p:nvPr/>
        </p:nvSpPr>
        <p:spPr>
          <a:xfrm>
            <a:off x="1547664" y="118373"/>
            <a:ext cx="6659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Pay 行動支付系統</a:t>
            </a:r>
            <a:endParaRPr/>
          </a:p>
        </p:txBody>
      </p:sp>
      <p:sp>
        <p:nvSpPr>
          <p:cNvPr id="236" name="Google Shape;236;p26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6"/>
          <p:cNvSpPr/>
          <p:nvPr/>
        </p:nvSpPr>
        <p:spPr>
          <a:xfrm>
            <a:off x="215900" y="1268760"/>
            <a:ext cx="8634413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新時代的行動支付產業</a:t>
            </a:r>
            <a:endParaRPr/>
          </a:p>
        </p:txBody>
      </p:sp>
      <p:sp>
        <p:nvSpPr>
          <p:cNvPr id="238" name="Google Shape;238;p26"/>
          <p:cNvSpPr/>
          <p:nvPr/>
        </p:nvSpPr>
        <p:spPr>
          <a:xfrm>
            <a:off x="468313" y="2042845"/>
            <a:ext cx="82804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◆"/>
            </a:pPr>
            <a:r>
              <a:rPr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Apple、EMVCo 以及六大國際發卡組織而言~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0" i="0" lang="zh-TW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他們在行動支付產業後發先至，成為最大的贏家。</a:t>
            </a:r>
            <a:endParaRPr/>
          </a:p>
        </p:txBody>
      </p:sp>
      <p:sp>
        <p:nvSpPr>
          <p:cNvPr id="239" name="Google Shape;239;p26"/>
          <p:cNvSpPr/>
          <p:nvPr/>
        </p:nvSpPr>
        <p:spPr>
          <a:xfrm>
            <a:off x="465138" y="3197294"/>
            <a:ext cx="82804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◆"/>
            </a:pPr>
            <a:r>
              <a:rPr lang="zh-TW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政府而言~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0" i="0" lang="zh-TW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這只是信用卡服務的技術升級，只需在原有的法律之下，進行必要的管理與稽核，</a:t>
            </a:r>
            <a:r>
              <a:rPr b="0" i="0" lang="zh-TW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完全不需要新的立法</a:t>
            </a:r>
            <a:r>
              <a:rPr b="0" i="0" lang="zh-TW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107504" y="6237312"/>
            <a:ext cx="4608017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資料來源：許世杰：行動支付全面解析，Apple Pay 創造新時代的真正意義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http://punnode.com/archives/23918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6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47" name="Google Shape;247;p27"/>
          <p:cNvSpPr/>
          <p:nvPr/>
        </p:nvSpPr>
        <p:spPr>
          <a:xfrm>
            <a:off x="4083728" y="71414"/>
            <a:ext cx="43396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二、物聯網與大數據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http://img.technews.tw/wp-content/uploads/2014/11/shutterstock_166940987-2.jpg" id="249" name="Google Shape;24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746" y="0"/>
            <a:ext cx="91517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7"/>
          <p:cNvSpPr/>
          <p:nvPr/>
        </p:nvSpPr>
        <p:spPr>
          <a:xfrm>
            <a:off x="857224" y="1857364"/>
            <a:ext cx="7715304" cy="1714512"/>
          </a:xfrm>
          <a:prstGeom prst="flowChartAlternateProcess">
            <a:avLst/>
          </a:prstGeom>
          <a:solidFill>
            <a:srgbClr val="D9D9D9">
              <a:alpha val="80000"/>
            </a:srgbClr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二、物聯網與大數據</a:t>
            </a:r>
            <a:endParaRPr sz="5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http://www.dece.nctu.edu.tw/files/archive/317_8613bccb.jpg" id="251" name="Google Shape;251;p27"/>
          <p:cNvPicPr preferRelativeResize="0"/>
          <p:nvPr/>
        </p:nvPicPr>
        <p:blipFill rotWithShape="1">
          <a:blip r:embed="rId4">
            <a:alphaModFix/>
          </a:blip>
          <a:srcRect b="0" l="0" r="44414" t="0"/>
          <a:stretch/>
        </p:blipFill>
        <p:spPr>
          <a:xfrm>
            <a:off x="4832722" y="4000504"/>
            <a:ext cx="4311278" cy="242887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/>
          <p:nvPr>
            <p:ph idx="1" type="body"/>
          </p:nvPr>
        </p:nvSpPr>
        <p:spPr>
          <a:xfrm>
            <a:off x="1643042" y="2204864"/>
            <a:ext cx="9015386" cy="4883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sz="2800">
                <a:latin typeface="Arimo"/>
                <a:ea typeface="Arimo"/>
                <a:cs typeface="Arimo"/>
                <a:sym typeface="Arimo"/>
              </a:rPr>
              <a:t>人際溝通方式的典範移轉：</a:t>
            </a:r>
            <a:endParaRPr sz="2800"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Arimo"/>
                <a:ea typeface="Arimo"/>
                <a:cs typeface="Arimo"/>
                <a:sym typeface="Arimo"/>
              </a:rPr>
              <a:t>  從馬車、火車、汽車、飛機;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Arimo"/>
                <a:ea typeface="Arimo"/>
                <a:cs typeface="Arimo"/>
                <a:sym typeface="Arimo"/>
              </a:rPr>
              <a:t>     電報、電話、行動裝置、穿戴式裝置；</a:t>
            </a:r>
            <a:endParaRPr sz="2800"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Arimo"/>
                <a:ea typeface="Arimo"/>
                <a:cs typeface="Arimo"/>
                <a:sym typeface="Arimo"/>
              </a:rPr>
              <a:t> 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Arimo"/>
                <a:ea typeface="Arimo"/>
                <a:cs typeface="Arimo"/>
                <a:sym typeface="Arimo"/>
              </a:rPr>
              <a:t>  </a:t>
            </a:r>
            <a:endParaRPr/>
          </a:p>
          <a:p>
            <a:pPr indent="-342900" lvl="0" marL="34290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Arimo"/>
                <a:ea typeface="Arimo"/>
                <a:cs typeface="Arimo"/>
                <a:sym typeface="Arimo"/>
              </a:rPr>
              <a:t>  令世人皆成為當下的</a:t>
            </a:r>
            <a:r>
              <a:rPr lang="zh-TW" sz="34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低頭族</a:t>
            </a:r>
            <a:r>
              <a:rPr lang="zh-TW" sz="2800">
                <a:latin typeface="Arimo"/>
                <a:ea typeface="Arimo"/>
                <a:cs typeface="Arimo"/>
                <a:sym typeface="Arimo"/>
              </a:rPr>
              <a:t>。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http://www.30.com.tw/images/b124/215x215-26684.jpg" id="258" name="Google Shape;25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7595" y="285728"/>
            <a:ext cx="1690685" cy="169068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8"/>
          <p:cNvSpPr/>
          <p:nvPr/>
        </p:nvSpPr>
        <p:spPr>
          <a:xfrm>
            <a:off x="1428728" y="698825"/>
            <a:ext cx="564360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是人類最基本需求，是一種天賦。嬰兒誕生即以呱呱聲與人溝通。</a:t>
            </a:r>
            <a:endParaRPr b="1" sz="3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8"/>
          <p:cNvSpPr/>
          <p:nvPr/>
        </p:nvSpPr>
        <p:spPr>
          <a:xfrm>
            <a:off x="396073" y="162334"/>
            <a:ext cx="1032655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6600" cap="none">
                <a:solidFill>
                  <a:srgbClr val="0057D6"/>
                </a:solidFill>
                <a:latin typeface="Arial"/>
                <a:ea typeface="Arial"/>
                <a:cs typeface="Arial"/>
                <a:sym typeface="Arial"/>
              </a:rPr>
              <a:t>溝</a:t>
            </a:r>
            <a:endParaRPr b="1" sz="6600" cap="none">
              <a:solidFill>
                <a:srgbClr val="0057D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6600" cap="none">
                <a:solidFill>
                  <a:srgbClr val="0057D6"/>
                </a:solidFill>
                <a:latin typeface="Arial"/>
                <a:ea typeface="Arial"/>
                <a:cs typeface="Arial"/>
                <a:sym typeface="Arial"/>
              </a:rPr>
              <a:t>通</a:t>
            </a:r>
            <a:endParaRPr b="1" sz="6600" cap="none">
              <a:solidFill>
                <a:srgbClr val="0057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「飛機」的圖片搜尋結果" id="261" name="Google Shape;261;p2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「飛機」的圖片搜尋結果" id="262" name="Google Shape;262;p2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「飛機」的圖片搜尋結果" id="263" name="Google Shape;263;p2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「飛機」的圖片搜尋結果" id="264" name="Google Shape;264;p2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「飛機」的圖片搜尋結果" id="265" name="Google Shape;265;p2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「飛機」的圖片搜尋結果" id="266" name="Google Shape;266;p2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「飛機」的圖片搜尋結果" id="267" name="Google Shape;267;p2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「電話」的圖片搜尋結果" id="268" name="Google Shape;26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0298" y="4357694"/>
            <a:ext cx="1714512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「電報」的圖片搜尋結果" id="269" name="Google Shape;269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472" y="4572008"/>
            <a:ext cx="1614467" cy="1345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2.gstatic.com/images?q=tbn:ANd9GcTdjI7biDw1Hsbfb9WxIqPg_25m775VNZfE9Z4KSAtrxMBKuTn_" id="270" name="Google Shape;270;p28"/>
          <p:cNvPicPr preferRelativeResize="0"/>
          <p:nvPr/>
        </p:nvPicPr>
        <p:blipFill rotWithShape="1">
          <a:blip r:embed="rId6">
            <a:alphaModFix/>
          </a:blip>
          <a:srcRect b="0" l="46417" r="0" t="0"/>
          <a:stretch/>
        </p:blipFill>
        <p:spPr>
          <a:xfrm>
            <a:off x="4572000" y="4500570"/>
            <a:ext cx="1566853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29586" y="4929198"/>
            <a:ext cx="947734" cy="804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00826" y="4643446"/>
            <a:ext cx="1571636" cy="78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72330" y="5429264"/>
            <a:ext cx="1214446" cy="573013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8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09.png" id="279" name="Google Shape;27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8516" y="285728"/>
            <a:ext cx="4889500" cy="322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3.png" id="280" name="Google Shape;28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5816" y="3655272"/>
            <a:ext cx="4902200" cy="287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9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2" name="Google Shape;282;p29"/>
          <p:cNvSpPr/>
          <p:nvPr/>
        </p:nvSpPr>
        <p:spPr>
          <a:xfrm>
            <a:off x="6929454" y="4022245"/>
            <a:ext cx="223651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美國第一家庭</a:t>
            </a:r>
            <a:endParaRPr b="1" sz="2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全都成為</a:t>
            </a:r>
            <a:endParaRPr b="1" sz="2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70C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4000" u="sng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低頭族！</a:t>
            </a:r>
            <a:endParaRPr b="1" i="1" sz="40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"/>
          <p:cNvSpPr txBox="1"/>
          <p:nvPr>
            <p:ph idx="1" type="body"/>
          </p:nvPr>
        </p:nvSpPr>
        <p:spPr>
          <a:xfrm>
            <a:off x="142844" y="571480"/>
            <a:ext cx="8715436" cy="3500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•"/>
            </a:pPr>
            <a:r>
              <a:rPr lang="zh-TW" sz="26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物聯網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與</a:t>
            </a:r>
            <a:r>
              <a:rPr lang="zh-TW" sz="26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大數據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的應用，不但可使「人與人」溝通，更達成「</a:t>
            </a:r>
            <a:r>
              <a:rPr lang="zh-TW" sz="260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人與物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」、「</a:t>
            </a:r>
            <a:r>
              <a:rPr lang="zh-TW" sz="260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物與物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」、「</a:t>
            </a:r>
            <a:r>
              <a:rPr lang="zh-TW" sz="260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機器與機器（M2M）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」的溝通，進一步擴大人類溝通領域，出現新的典範移轉，乃所謂</a:t>
            </a:r>
            <a:r>
              <a:rPr b="1" lang="zh-TW" sz="2600">
                <a:latin typeface="Arimo"/>
                <a:ea typeface="Arimo"/>
                <a:cs typeface="Arimo"/>
                <a:sym typeface="Arimo"/>
              </a:rPr>
              <a:t>「第四代」的電腦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，軟硬體連結整合於生活環境周遭，藉由</a:t>
            </a:r>
            <a:r>
              <a:rPr lang="zh-TW" sz="2600" u="sng">
                <a:latin typeface="Arimo"/>
                <a:ea typeface="Arimo"/>
                <a:cs typeface="Arimo"/>
                <a:sym typeface="Arimo"/>
              </a:rPr>
              <a:t>雲端科技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、</a:t>
            </a:r>
            <a:r>
              <a:rPr lang="zh-TW" sz="2600" u="sng">
                <a:latin typeface="Arimo"/>
                <a:ea typeface="Arimo"/>
                <a:cs typeface="Arimo"/>
                <a:sym typeface="Arimo"/>
              </a:rPr>
              <a:t>超級電腦的演算法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、</a:t>
            </a:r>
            <a:r>
              <a:rPr b="1" lang="zh-TW" sz="2600" u="sng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群集分析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及</a:t>
            </a:r>
            <a:r>
              <a:rPr b="1" lang="zh-TW" sz="2600" u="sng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資料探勘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，可提供所謂</a:t>
            </a:r>
            <a:endParaRPr sz="2600"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rtl="0" algn="l"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500"/>
              <a:buNone/>
            </a:pPr>
            <a:r>
              <a:rPr lang="zh-TW" sz="35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   普適運算（Ubiquitous Computing）</a:t>
            </a:r>
            <a:endParaRPr sz="3500">
              <a:latin typeface="Arimo"/>
              <a:ea typeface="Arimo"/>
              <a:cs typeface="Arimo"/>
              <a:sym typeface="Arimo"/>
            </a:endParaRPr>
          </a:p>
          <a:p>
            <a:pPr indent="-1778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>
              <a:latin typeface="Arimo"/>
              <a:ea typeface="Arimo"/>
              <a:cs typeface="Arimo"/>
              <a:sym typeface="Arimo"/>
            </a:endParaRPr>
          </a:p>
          <a:p>
            <a:pPr indent="-1778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http://alumni.ee.ntu.edu.tw/41/news3_clip_image002.jpg" id="289" name="Google Shape;28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3645024"/>
            <a:ext cx="5886038" cy="314639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0"/>
          <p:cNvSpPr/>
          <p:nvPr/>
        </p:nvSpPr>
        <p:spPr>
          <a:xfrm>
            <a:off x="5286851" y="6536377"/>
            <a:ext cx="18774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《圖片出處：台大電機》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91" name="Google Shape;291;p30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"/>
          <p:cNvSpPr txBox="1"/>
          <p:nvPr>
            <p:ph idx="1" type="body"/>
          </p:nvPr>
        </p:nvSpPr>
        <p:spPr>
          <a:xfrm>
            <a:off x="357158" y="4357694"/>
            <a:ext cx="8535322" cy="3883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zh-TW" sz="2600">
                <a:latin typeface="Arimo"/>
                <a:ea typeface="Arimo"/>
                <a:cs typeface="Arimo"/>
                <a:sym typeface="Arimo"/>
              </a:rPr>
              <a:t>說得更實際一點，這第四代電腦的聰明度，能夠</a:t>
            </a:r>
            <a:endParaRPr sz="26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zh-TW" sz="2600">
                <a:latin typeface="Arimo"/>
                <a:ea typeface="Arimo"/>
                <a:cs typeface="Arimo"/>
                <a:sym typeface="Arimo"/>
              </a:rPr>
              <a:t>  「</a:t>
            </a:r>
            <a:r>
              <a:rPr b="1" lang="zh-TW" sz="2600">
                <a:solidFill>
                  <a:srgbClr val="0057D6"/>
                </a:solidFill>
                <a:latin typeface="Arimo"/>
                <a:ea typeface="Arimo"/>
                <a:cs typeface="Arimo"/>
                <a:sym typeface="Arimo"/>
              </a:rPr>
              <a:t>未卜先知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」人類下一步的生活行為，並且提供預先     </a:t>
            </a:r>
            <a:endParaRPr sz="26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zh-TW" sz="2600">
                <a:latin typeface="Arimo"/>
                <a:ea typeface="Arimo"/>
                <a:cs typeface="Arimo"/>
                <a:sym typeface="Arimo"/>
              </a:rPr>
              <a:t>    準備好的解決方案。而</a:t>
            </a:r>
            <a:r>
              <a:rPr i="1" lang="zh-TW" sz="2600" u="sng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社群商務、社會科學、行為科學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，</a:t>
            </a:r>
            <a:endParaRPr sz="26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zh-TW" sz="2600">
                <a:latin typeface="Arimo"/>
                <a:ea typeface="Arimo"/>
                <a:cs typeface="Arimo"/>
                <a:sym typeface="Arimo"/>
              </a:rPr>
              <a:t>    都成為</a:t>
            </a:r>
            <a:r>
              <a:rPr lang="zh-TW" sz="26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可具體量化的真實科學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。</a:t>
            </a:r>
            <a:endParaRPr/>
          </a:p>
          <a:p>
            <a:pPr indent="-1778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http://www.dece.nctu.edu.tw/files/archive/317_8613bccb.jpg" id="297" name="Google Shape;297;p31"/>
          <p:cNvPicPr preferRelativeResize="0"/>
          <p:nvPr/>
        </p:nvPicPr>
        <p:blipFill rotWithShape="1">
          <a:blip r:embed="rId3">
            <a:alphaModFix/>
          </a:blip>
          <a:srcRect b="0" l="0" r="44414" t="0"/>
          <a:stretch/>
        </p:blipFill>
        <p:spPr>
          <a:xfrm>
            <a:off x="4404126" y="764704"/>
            <a:ext cx="4311278" cy="300381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1"/>
          <p:cNvSpPr txBox="1"/>
          <p:nvPr/>
        </p:nvSpPr>
        <p:spPr>
          <a:xfrm>
            <a:off x="357158" y="642918"/>
            <a:ext cx="4000528" cy="3883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76" lvl="0" marL="265176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</a:pPr>
            <a:r>
              <a:rPr lang="zh-TW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每個人都能藉由電腦資訊管理系統，自動感知周遭的環境變化，並且根據當下時空的變動，及時提供基於用戶需求的「</a:t>
            </a:r>
            <a:r>
              <a:rPr b="1" lang="zh-TW" sz="2600">
                <a:solidFill>
                  <a:srgbClr val="0057D6"/>
                </a:solidFill>
                <a:latin typeface="Arimo"/>
                <a:ea typeface="Arimo"/>
                <a:cs typeface="Arimo"/>
                <a:sym typeface="Arimo"/>
              </a:rPr>
              <a:t>量身訂作</a:t>
            </a:r>
            <a:r>
              <a:rPr lang="zh-TW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」個人化服務，創造可感知的</a:t>
            </a:r>
            <a:endParaRPr sz="2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spcBef>
                <a:spcPts val="250"/>
              </a:spcBef>
              <a:spcAft>
                <a:spcPts val="0"/>
              </a:spcAft>
              <a:buNone/>
            </a:pPr>
            <a:r>
              <a:rPr lang="zh-TW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  </a:t>
            </a:r>
            <a:r>
              <a:rPr lang="zh-TW" sz="36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生活價值</a:t>
            </a:r>
            <a:r>
              <a:rPr lang="zh-TW" sz="2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。</a:t>
            </a:r>
            <a:endParaRPr sz="2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33096" lvl="0" marL="265176" marR="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33096" lvl="0" marL="265176" marR="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99" name="Google Shape;299;p31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1142976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5600"/>
              <a:buFont typeface="Arial"/>
              <a:buNone/>
            </a:pPr>
            <a:r>
              <a:rPr b="1" lang="zh-TW" sz="5600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rPr>
              <a:t>大綱</a:t>
            </a:r>
            <a:endParaRPr b="1" sz="5600">
              <a:solidFill>
                <a:srgbClr val="2058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2771800" y="1714488"/>
            <a:ext cx="5972156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000"/>
              <a:buNone/>
            </a:pPr>
            <a:r>
              <a:rPr b="1" lang="zh-TW" sz="40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一、iPhone傳奇</a:t>
            </a:r>
            <a:endParaRPr b="1" sz="4000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rgbClr val="366092"/>
              </a:buClr>
              <a:buSzPts val="4000"/>
              <a:buNone/>
            </a:pPr>
            <a:r>
              <a:rPr b="1" lang="zh-TW" sz="40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二、物聯網與大數據</a:t>
            </a:r>
            <a:endParaRPr b="1" sz="4000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rgbClr val="366092"/>
              </a:buClr>
              <a:buSzPts val="4000"/>
              <a:buNone/>
            </a:pPr>
            <a:r>
              <a:rPr b="1" lang="zh-TW" sz="40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三、知識經濟的核心理念</a:t>
            </a:r>
            <a:endParaRPr b="1" sz="4000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rgbClr val="366092"/>
              </a:buClr>
              <a:buSzPts val="4000"/>
              <a:buNone/>
            </a:pPr>
            <a:r>
              <a:rPr b="1" lang="zh-TW" sz="40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四、結語</a:t>
            </a:r>
            <a:endParaRPr b="1" sz="4000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fc.sharewa.com/upload_file/6/content/f54aa984-53ba-68af-9d0a-2b41124883d0.jpg" id="99" name="Google Shape;99;p14"/>
          <p:cNvPicPr preferRelativeResize="0"/>
          <p:nvPr/>
        </p:nvPicPr>
        <p:blipFill rotWithShape="1">
          <a:blip r:embed="rId3">
            <a:alphaModFix/>
          </a:blip>
          <a:srcRect b="0" l="2813" r="52186" t="0"/>
          <a:stretch/>
        </p:blipFill>
        <p:spPr>
          <a:xfrm>
            <a:off x="0" y="0"/>
            <a:ext cx="2071670" cy="3515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c.sharewa.com/upload_file/6/content/f54aa984-53ba-68af-9d0a-2b41124883d0.jpg"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47813" r="3436" t="0"/>
          <a:stretch/>
        </p:blipFill>
        <p:spPr>
          <a:xfrm>
            <a:off x="0" y="3473007"/>
            <a:ext cx="2071670" cy="338499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 txBox="1"/>
          <p:nvPr>
            <p:ph idx="1" type="body"/>
          </p:nvPr>
        </p:nvSpPr>
        <p:spPr>
          <a:xfrm>
            <a:off x="285720" y="548680"/>
            <a:ext cx="8643966" cy="5857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zh-TW" sz="28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物聯網</a:t>
            </a:r>
            <a:r>
              <a:rPr lang="zh-TW" sz="2800">
                <a:latin typeface="Arimo"/>
                <a:ea typeface="Arimo"/>
                <a:cs typeface="Arimo"/>
                <a:sym typeface="Arimo"/>
              </a:rPr>
              <a:t>是實體世界的數位化，在此「</a:t>
            </a:r>
            <a:r>
              <a:rPr lang="zh-TW" sz="28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溝通平台</a:t>
            </a:r>
            <a:r>
              <a:rPr lang="zh-TW" sz="2800">
                <a:latin typeface="Arimo"/>
                <a:ea typeface="Arimo"/>
                <a:cs typeface="Arimo"/>
                <a:sym typeface="Arimo"/>
              </a:rPr>
              <a:t>」下，</a:t>
            </a:r>
            <a:endParaRPr sz="28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Arimo"/>
                <a:ea typeface="Arimo"/>
                <a:cs typeface="Arimo"/>
                <a:sym typeface="Arimo"/>
              </a:rPr>
              <a:t>    大數據成為實質內容。</a:t>
            </a:r>
            <a:endParaRPr sz="2800">
              <a:latin typeface="Arimo"/>
              <a:ea typeface="Arimo"/>
              <a:cs typeface="Arimo"/>
              <a:sym typeface="Arimo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Arimo"/>
              <a:ea typeface="Arimo"/>
              <a:cs typeface="Arimo"/>
              <a:sym typeface="Arimo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Arimo"/>
              <a:ea typeface="Arimo"/>
              <a:cs typeface="Arimo"/>
              <a:sym typeface="Arimo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Arimo"/>
              <a:ea typeface="Arimo"/>
              <a:cs typeface="Arimo"/>
              <a:sym typeface="Arimo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Arimo"/>
              <a:ea typeface="Arimo"/>
              <a:cs typeface="Arimo"/>
              <a:sym typeface="Arimo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Arimo"/>
              <a:ea typeface="Arimo"/>
              <a:cs typeface="Arimo"/>
              <a:sym typeface="Arimo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sz="2800">
                <a:latin typeface="Arimo"/>
                <a:ea typeface="Arimo"/>
                <a:cs typeface="Arimo"/>
                <a:sym typeface="Arimo"/>
              </a:rPr>
              <a:t>預估至二○二○年將有</a:t>
            </a:r>
            <a:r>
              <a:rPr lang="zh-TW" sz="280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五百億個物件</a:t>
            </a:r>
            <a:r>
              <a:rPr lang="zh-TW" sz="2800">
                <a:latin typeface="Arimo"/>
                <a:ea typeface="Arimo"/>
                <a:cs typeface="Arimo"/>
                <a:sym typeface="Arimo"/>
              </a:rPr>
              <a:t>，在物聯網架構下需加以布建。因此，也締造有史以來</a:t>
            </a:r>
            <a:r>
              <a:rPr lang="zh-TW" sz="28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最大的商機</a:t>
            </a:r>
            <a:r>
              <a:rPr lang="zh-TW" sz="2800">
                <a:latin typeface="Arimo"/>
                <a:ea typeface="Arimo"/>
                <a:cs typeface="Arimo"/>
                <a:sym typeface="Arimo"/>
              </a:rPr>
              <a:t>與就業潮；卻也被論者稱之為</a:t>
            </a:r>
            <a:r>
              <a:rPr lang="zh-TW" sz="28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「最後一波」的就業機會</a:t>
            </a:r>
            <a:r>
              <a:rPr lang="zh-TW" sz="2800">
                <a:latin typeface="Arimo"/>
                <a:ea typeface="Arimo"/>
                <a:cs typeface="Arimo"/>
                <a:sym typeface="Arimo"/>
              </a:rPr>
              <a:t>！因為物聯網建構完成後，人類許多工作都會被更聰明的電腦所取代。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http://8.share.photo.xuite.net/sandylin0817/1832c87/5085426/1070126229_l.jpg" id="305" name="Google Shape;305;p32"/>
          <p:cNvPicPr preferRelativeResize="0"/>
          <p:nvPr/>
        </p:nvPicPr>
        <p:blipFill rotWithShape="1">
          <a:blip r:embed="rId3">
            <a:alphaModFix/>
          </a:blip>
          <a:srcRect b="0" l="0" r="29577" t="0"/>
          <a:stretch/>
        </p:blipFill>
        <p:spPr>
          <a:xfrm>
            <a:off x="1726054" y="1857388"/>
            <a:ext cx="5774904" cy="2291692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2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/>
          <p:nvPr/>
        </p:nvSpPr>
        <p:spPr>
          <a:xfrm>
            <a:off x="1357290" y="4071942"/>
            <a:ext cx="6500858" cy="3786214"/>
          </a:xfrm>
          <a:prstGeom prst="blockArc">
            <a:avLst>
              <a:gd fmla="val 10320574" name="adj1"/>
              <a:gd fmla="val 687406" name="adj2"/>
              <a:gd fmla="val 6956" name="adj3"/>
            </a:avLst>
          </a:prstGeom>
          <a:solidFill>
            <a:srgbClr val="B6D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12" name="Google Shape;312;p33"/>
          <p:cNvSpPr txBox="1"/>
          <p:nvPr>
            <p:ph idx="1" type="body"/>
          </p:nvPr>
        </p:nvSpPr>
        <p:spPr>
          <a:xfrm>
            <a:off x="428596" y="428604"/>
            <a:ext cx="8229600" cy="2928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•"/>
            </a:pPr>
            <a:r>
              <a:rPr lang="zh-TW" sz="26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物聯網與大數據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並非時髦或流行，而是大趨勢與大海嘯的浪潮，鋪天蓋地、水銀瀉地衝擊各行各業個角落。不但</a:t>
            </a:r>
            <a:r>
              <a:rPr lang="zh-TW" sz="260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資訊流改變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（M2M、O2O）、</a:t>
            </a:r>
            <a:r>
              <a:rPr lang="zh-TW" sz="260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金流改變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（網路金融、虛擬銀行）、</a:t>
            </a:r>
            <a:r>
              <a:rPr lang="zh-TW" sz="260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物流改變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（工業4.0、3D列印）、</a:t>
            </a:r>
            <a:r>
              <a:rPr lang="zh-TW" sz="260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人流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也會巨幅改變（有嶄新就業機會、既有工作卻大幅失業）。</a:t>
            </a:r>
            <a:endParaRPr/>
          </a:p>
          <a:p>
            <a:pPr indent="-1778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http://www.thinkingtaiwan.com/sites/default/files/images/insert/policy/e26ec738f34ad9f98b6447a1db6bc071.jpg" id="313" name="Google Shape;313;p33"/>
          <p:cNvPicPr preferRelativeResize="0"/>
          <p:nvPr/>
        </p:nvPicPr>
        <p:blipFill rotWithShape="1">
          <a:blip r:embed="rId3">
            <a:alphaModFix/>
          </a:blip>
          <a:srcRect b="5728" l="0" r="0" t="0"/>
          <a:stretch/>
        </p:blipFill>
        <p:spPr>
          <a:xfrm>
            <a:off x="2928926" y="4572008"/>
            <a:ext cx="3571868" cy="2027372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3"/>
          <p:cNvSpPr/>
          <p:nvPr/>
        </p:nvSpPr>
        <p:spPr>
          <a:xfrm>
            <a:off x="500034" y="5016522"/>
            <a:ext cx="1612900" cy="162718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15" name="Google Shape;315;p33"/>
          <p:cNvSpPr/>
          <p:nvPr/>
        </p:nvSpPr>
        <p:spPr>
          <a:xfrm>
            <a:off x="642910" y="5175272"/>
            <a:ext cx="1335098" cy="1285875"/>
          </a:xfrm>
          <a:prstGeom prst="ellipse">
            <a:avLst/>
          </a:prstGeom>
          <a:solidFill>
            <a:srgbClr val="0070C0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資訊流</a:t>
            </a:r>
            <a:endParaRPr sz="20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改變</a:t>
            </a:r>
            <a:endParaRPr sz="20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16" name="Google Shape;316;p33"/>
          <p:cNvSpPr/>
          <p:nvPr/>
        </p:nvSpPr>
        <p:spPr>
          <a:xfrm>
            <a:off x="2173282" y="3214686"/>
            <a:ext cx="1612900" cy="16271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17" name="Google Shape;317;p33"/>
          <p:cNvSpPr/>
          <p:nvPr/>
        </p:nvSpPr>
        <p:spPr>
          <a:xfrm>
            <a:off x="2338382" y="3373436"/>
            <a:ext cx="1274762" cy="1285875"/>
          </a:xfrm>
          <a:prstGeom prst="ellipse">
            <a:avLst/>
          </a:prstGeom>
          <a:solidFill>
            <a:srgbClr val="C00000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金流改變</a:t>
            </a:r>
            <a:endParaRPr sz="22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18" name="Google Shape;318;p33"/>
          <p:cNvSpPr/>
          <p:nvPr/>
        </p:nvSpPr>
        <p:spPr>
          <a:xfrm>
            <a:off x="5030802" y="3214686"/>
            <a:ext cx="1612900" cy="162718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19" name="Google Shape;319;p33"/>
          <p:cNvSpPr/>
          <p:nvPr/>
        </p:nvSpPr>
        <p:spPr>
          <a:xfrm>
            <a:off x="5195902" y="3373436"/>
            <a:ext cx="1274762" cy="1285875"/>
          </a:xfrm>
          <a:prstGeom prst="ellipse">
            <a:avLst/>
          </a:prstGeom>
          <a:solidFill>
            <a:srgbClr val="00B050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物流改變</a:t>
            </a:r>
            <a:endParaRPr sz="22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20" name="Google Shape;320;p33"/>
          <p:cNvSpPr/>
          <p:nvPr/>
        </p:nvSpPr>
        <p:spPr>
          <a:xfrm>
            <a:off x="6929454" y="5016522"/>
            <a:ext cx="1612900" cy="1627188"/>
          </a:xfrm>
          <a:prstGeom prst="ellipse">
            <a:avLst/>
          </a:prstGeom>
          <a:solidFill>
            <a:srgbClr val="E36C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21" name="Google Shape;321;p33"/>
          <p:cNvSpPr/>
          <p:nvPr/>
        </p:nvSpPr>
        <p:spPr>
          <a:xfrm>
            <a:off x="7094554" y="5175272"/>
            <a:ext cx="1274762" cy="1285875"/>
          </a:xfrm>
          <a:prstGeom prst="ellipse">
            <a:avLst/>
          </a:prstGeom>
          <a:solidFill>
            <a:srgbClr val="E36C09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人流改變</a:t>
            </a:r>
            <a:endParaRPr sz="22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22" name="Google Shape;322;p33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a.36krcnd.com/photo/2015/27666c6f24ef585dd228b89ef38564d5.jpg" id="328" name="Google Shape;328;p34"/>
          <p:cNvPicPr preferRelativeResize="0"/>
          <p:nvPr/>
        </p:nvPicPr>
        <p:blipFill rotWithShape="1">
          <a:blip r:embed="rId3">
            <a:alphaModFix/>
          </a:blip>
          <a:srcRect b="0" l="20365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4"/>
          <p:cNvSpPr txBox="1"/>
          <p:nvPr>
            <p:ph type="title"/>
          </p:nvPr>
        </p:nvSpPr>
        <p:spPr>
          <a:xfrm>
            <a:off x="7072330" y="1783449"/>
            <a:ext cx="29289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mo"/>
              <a:buNone/>
            </a:pPr>
            <a:r>
              <a:rPr lang="zh-TW" sz="3959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物</a:t>
            </a:r>
            <a:br>
              <a:rPr lang="zh-TW" sz="3959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lang="zh-TW" sz="3959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聯</a:t>
            </a:r>
            <a:br>
              <a:rPr lang="zh-TW" sz="3959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lang="zh-TW" sz="3959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網</a:t>
            </a:r>
            <a:br>
              <a:rPr lang="zh-TW" sz="3959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lang="zh-TW" sz="3959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架</a:t>
            </a:r>
            <a:br>
              <a:rPr lang="zh-TW" sz="3959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lang="zh-TW" sz="3959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構</a:t>
            </a:r>
            <a:br>
              <a:rPr lang="zh-TW" sz="3959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lang="zh-TW" sz="3959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圖</a:t>
            </a:r>
            <a:br>
              <a:rPr lang="zh-TW" sz="3959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</a:br>
            <a:endParaRPr sz="3959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30" name="Google Shape;330;p34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1" name="Google Shape;331;p34"/>
          <p:cNvSpPr/>
          <p:nvPr/>
        </p:nvSpPr>
        <p:spPr>
          <a:xfrm>
            <a:off x="827584" y="6351711"/>
            <a:ext cx="78581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資料來源 http://www.digitimes.com.tw/tw/dt/n/shwnws.asp?CnlID=13&amp;id=0000418511_HZF48JZC2Y456L03UJN07&amp;ct=1</a:t>
            </a:r>
            <a:endParaRPr sz="1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332" name="Google Shape;33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106" y="317376"/>
            <a:ext cx="7270758" cy="6063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a.36krcnd.com/photo/2015/27666c6f24ef585dd228b89ef38564d5.jpg" id="337" name="Google Shape;337;p35"/>
          <p:cNvPicPr preferRelativeResize="0"/>
          <p:nvPr/>
        </p:nvPicPr>
        <p:blipFill rotWithShape="1">
          <a:blip r:embed="rId3">
            <a:alphaModFix/>
          </a:blip>
          <a:srcRect b="0" l="20365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5"/>
          <p:cNvSpPr/>
          <p:nvPr/>
        </p:nvSpPr>
        <p:spPr>
          <a:xfrm>
            <a:off x="285720" y="2643182"/>
            <a:ext cx="8429684" cy="3286148"/>
          </a:xfrm>
          <a:prstGeom prst="roundRect">
            <a:avLst>
              <a:gd fmla="val 16667" name="adj"/>
            </a:avLst>
          </a:prstGeom>
          <a:solidFill>
            <a:srgbClr val="FFFFFF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39" name="Google Shape;339;p35"/>
          <p:cNvSpPr txBox="1"/>
          <p:nvPr>
            <p:ph idx="1" type="body"/>
          </p:nvPr>
        </p:nvSpPr>
        <p:spPr>
          <a:xfrm>
            <a:off x="428596" y="326075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sz="2800">
                <a:latin typeface="Arimo"/>
                <a:ea typeface="Arimo"/>
                <a:cs typeface="Arimo"/>
                <a:sym typeface="Arimo"/>
              </a:rPr>
              <a:t>不論政府、企業、個人，都無可迴避，需要面對此一</a:t>
            </a:r>
            <a:r>
              <a:rPr lang="zh-TW" sz="28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典範移轉</a:t>
            </a:r>
            <a:r>
              <a:rPr lang="zh-TW" sz="2800">
                <a:latin typeface="Arimo"/>
                <a:ea typeface="Arimo"/>
                <a:cs typeface="Arimo"/>
                <a:sym typeface="Arimo"/>
              </a:rPr>
              <a:t>之鉅大變革。尤其具</a:t>
            </a:r>
            <a:r>
              <a:rPr b="1" i="1" lang="zh-TW" sz="2800" u="sng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公共財</a:t>
            </a:r>
            <a:r>
              <a:rPr b="1" lang="zh-TW" sz="280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屬性的政府</a:t>
            </a:r>
            <a:r>
              <a:rPr b="1" i="1" lang="zh-TW" sz="2800" u="sng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開放資料</a:t>
            </a:r>
            <a:r>
              <a:rPr lang="zh-TW" sz="2800">
                <a:latin typeface="Arimo"/>
                <a:ea typeface="Arimo"/>
                <a:cs typeface="Arimo"/>
                <a:sym typeface="Arimo"/>
              </a:rPr>
              <a:t>品質與數量，以及相關法制革新，實為這一波典範移轉之關鍵成功要素！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40" name="Google Shape;340;p35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6"/>
          <p:cNvSpPr txBox="1"/>
          <p:nvPr>
            <p:ph type="title"/>
          </p:nvPr>
        </p:nvSpPr>
        <p:spPr>
          <a:xfrm>
            <a:off x="-32" y="-214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o"/>
              <a:buNone/>
            </a:pPr>
            <a:r>
              <a:rPr lang="zh-TW" sz="3600">
                <a:latin typeface="Arimo"/>
                <a:ea typeface="Arimo"/>
                <a:cs typeface="Arimo"/>
                <a:sym typeface="Arimo"/>
              </a:rPr>
              <a:t>Big Data</a:t>
            </a:r>
            <a:endParaRPr sz="36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46" name="Google Shape;346;p36"/>
          <p:cNvSpPr txBox="1"/>
          <p:nvPr>
            <p:ph idx="1" type="body"/>
          </p:nvPr>
        </p:nvSpPr>
        <p:spPr>
          <a:xfrm>
            <a:off x="611560" y="1428736"/>
            <a:ext cx="8280920" cy="59293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▪"/>
            </a:pPr>
            <a:r>
              <a:rPr lang="zh-TW" sz="3000">
                <a:latin typeface="Arimo"/>
                <a:ea typeface="Arimo"/>
                <a:cs typeface="Arimo"/>
                <a:sym typeface="Arimo"/>
              </a:rPr>
              <a:t>大數據中，我們真正在尋找的</a:t>
            </a:r>
            <a:r>
              <a:rPr lang="zh-TW" sz="30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是非傳統的、而且未曾被挖掘過的資料</a:t>
            </a:r>
            <a:r>
              <a:rPr lang="zh-TW" sz="3000">
                <a:latin typeface="Arimo"/>
                <a:ea typeface="Arimo"/>
                <a:cs typeface="Arimo"/>
                <a:sym typeface="Arimo"/>
              </a:rPr>
              <a:t>，並且從這些資料中去</a:t>
            </a:r>
            <a:r>
              <a:rPr lang="zh-TW" sz="30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提煉出價值</a:t>
            </a:r>
            <a:endParaRPr sz="3000">
              <a:solidFill>
                <a:srgbClr val="FF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1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▪"/>
            </a:pPr>
            <a:r>
              <a:rPr lang="zh-TW" sz="3000">
                <a:latin typeface="Arimo"/>
                <a:ea typeface="Arimo"/>
                <a:cs typeface="Arimo"/>
                <a:sym typeface="Arimo"/>
              </a:rPr>
              <a:t>大數據應用必須要能夠更妥善了解顧客的行為和體驗</a:t>
            </a:r>
            <a:endParaRPr sz="3000">
              <a:latin typeface="Arimo"/>
              <a:ea typeface="Arimo"/>
              <a:cs typeface="Arimo"/>
              <a:sym typeface="Arimo"/>
            </a:endParaRPr>
          </a:p>
          <a:p>
            <a:pPr indent="-215900" lvl="1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Arimo"/>
              <a:ea typeface="Arimo"/>
              <a:cs typeface="Arimo"/>
              <a:sym typeface="Arimo"/>
            </a:endParaRPr>
          </a:p>
          <a:p>
            <a:pPr indent="-342900" lvl="1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1" lang="zh-TW" sz="1800">
                <a:latin typeface="Tahoma"/>
                <a:ea typeface="Tahoma"/>
                <a:cs typeface="Tahoma"/>
                <a:sym typeface="Tahoma"/>
              </a:rPr>
              <a:t>BMW augmented reality - </a:t>
            </a:r>
            <a:r>
              <a:rPr b="1" lang="zh-TW" sz="18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https://youtu.be/P9KPJlA5yds</a:t>
            </a:r>
            <a:endParaRPr b="1" sz="1800">
              <a:latin typeface="Tahoma"/>
              <a:ea typeface="Tahoma"/>
              <a:cs typeface="Tahoma"/>
              <a:sym typeface="Tahoma"/>
            </a:endParaRPr>
          </a:p>
          <a:p>
            <a:pPr indent="-342900" lvl="1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1" lang="zh-TW" sz="1800">
                <a:latin typeface="Tahoma"/>
                <a:ea typeface="Tahoma"/>
                <a:cs typeface="Tahoma"/>
                <a:sym typeface="Tahoma"/>
              </a:rPr>
              <a:t>Lynx Excite Angel Ambush London Victoria </a:t>
            </a:r>
            <a:r>
              <a:rPr lang="zh-TW" sz="1800"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b="1" lang="zh-TW" sz="18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https://youtu.be/I4tvqalREho</a:t>
            </a:r>
            <a:r>
              <a:rPr b="1" lang="zh-TW" sz="1800">
                <a:latin typeface="Tahoma"/>
                <a:ea typeface="Tahoma"/>
                <a:cs typeface="Tahoma"/>
                <a:sym typeface="Tahoma"/>
              </a:rPr>
              <a:t> </a:t>
            </a:r>
            <a:endParaRPr sz="3000">
              <a:latin typeface="Arimo"/>
              <a:ea typeface="Arimo"/>
              <a:cs typeface="Arimo"/>
              <a:sym typeface="Arimo"/>
            </a:endParaRPr>
          </a:p>
          <a:p>
            <a:pPr indent="-152400" lvl="1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r>
              <a:t/>
            </a:r>
            <a:endParaRPr sz="3000">
              <a:latin typeface="Arimo"/>
              <a:ea typeface="Arimo"/>
              <a:cs typeface="Arimo"/>
              <a:sym typeface="Arimo"/>
            </a:endParaRPr>
          </a:p>
          <a:p>
            <a:pPr indent="0" lvl="1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TW" sz="3000">
                <a:latin typeface="Arimo"/>
                <a:ea typeface="Arimo"/>
                <a:cs typeface="Arimo"/>
                <a:sym typeface="Arimo"/>
              </a:rPr>
              <a:t>	</a:t>
            </a:r>
            <a:br>
              <a:rPr lang="zh-TW" sz="3000">
                <a:latin typeface="Arimo"/>
                <a:ea typeface="Arimo"/>
                <a:cs typeface="Arimo"/>
                <a:sym typeface="Arimo"/>
              </a:rPr>
            </a:br>
            <a:r>
              <a:rPr lang="zh-TW" sz="1600">
                <a:latin typeface="Arimo"/>
                <a:ea typeface="Arimo"/>
                <a:cs typeface="Arimo"/>
                <a:sym typeface="Arimo"/>
              </a:rPr>
              <a:t>資料來源:http://www.meetclub.tw/article/view/id/35404</a:t>
            </a:r>
            <a:endParaRPr sz="1600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http://www.thinkingtaiwan.com/sites/default/files/images/insert/policy/e26ec738f34ad9f98b6447a1db6bc071.jpg" id="347" name="Google Shape;347;p36"/>
          <p:cNvPicPr preferRelativeResize="0"/>
          <p:nvPr/>
        </p:nvPicPr>
        <p:blipFill rotWithShape="1">
          <a:blip r:embed="rId5">
            <a:alphaModFix/>
          </a:blip>
          <a:srcRect b="5728" l="0" r="0" t="0"/>
          <a:stretch/>
        </p:blipFill>
        <p:spPr>
          <a:xfrm>
            <a:off x="5548274" y="4830628"/>
            <a:ext cx="3571868" cy="2027372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6"/>
          <p:cNvSpPr/>
          <p:nvPr/>
        </p:nvSpPr>
        <p:spPr>
          <a:xfrm>
            <a:off x="54591" y="718129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49" name="Google Shape;349;p36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7"/>
          <p:cNvSpPr txBox="1"/>
          <p:nvPr>
            <p:ph type="title"/>
          </p:nvPr>
        </p:nvSpPr>
        <p:spPr>
          <a:xfrm>
            <a:off x="0" y="-214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o"/>
              <a:buNone/>
            </a:pPr>
            <a:r>
              <a:rPr lang="zh-TW" sz="3600">
                <a:latin typeface="Arimo"/>
                <a:ea typeface="Arimo"/>
                <a:cs typeface="Arimo"/>
                <a:sym typeface="Arimo"/>
              </a:rPr>
              <a:t>Big Data的定義</a:t>
            </a:r>
            <a:endParaRPr/>
          </a:p>
        </p:txBody>
      </p:sp>
      <p:sp>
        <p:nvSpPr>
          <p:cNvPr id="355" name="Google Shape;355;p37"/>
          <p:cNvSpPr txBox="1"/>
          <p:nvPr>
            <p:ph idx="1" type="body"/>
          </p:nvPr>
        </p:nvSpPr>
        <p:spPr>
          <a:xfrm>
            <a:off x="3563888" y="5877272"/>
            <a:ext cx="5516666" cy="86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37"/>
              <a:buNone/>
            </a:pPr>
            <a:r>
              <a:rPr b="1" lang="zh-TW" sz="3237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相關應用必須能創造出</a:t>
            </a:r>
            <a:r>
              <a:rPr b="1" i="1" lang="zh-TW" sz="4625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價值</a:t>
            </a:r>
            <a:endParaRPr b="1" i="1" sz="4625">
              <a:solidFill>
                <a:srgbClr val="FF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http://www.thinkingtaiwan.com/sites/default/files/images/insert/policy/e26ec738f34ad9f98b6447a1db6bc071.jpg" id="356" name="Google Shape;356;p37"/>
          <p:cNvPicPr preferRelativeResize="0"/>
          <p:nvPr/>
        </p:nvPicPr>
        <p:blipFill rotWithShape="1">
          <a:blip r:embed="rId3">
            <a:alphaModFix/>
          </a:blip>
          <a:srcRect b="5728" l="0" r="0" t="0"/>
          <a:stretch/>
        </p:blipFill>
        <p:spPr>
          <a:xfrm>
            <a:off x="0" y="4830628"/>
            <a:ext cx="3571868" cy="2027372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7"/>
          <p:cNvSpPr/>
          <p:nvPr/>
        </p:nvSpPr>
        <p:spPr>
          <a:xfrm>
            <a:off x="54591" y="718129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358" name="Google Shape;358;p37"/>
          <p:cNvGrpSpPr/>
          <p:nvPr/>
        </p:nvGrpSpPr>
        <p:grpSpPr>
          <a:xfrm>
            <a:off x="2143107" y="928670"/>
            <a:ext cx="5143536" cy="5143536"/>
            <a:chOff x="1285883" y="0"/>
            <a:chExt cx="5143536" cy="5143536"/>
          </a:xfrm>
        </p:grpSpPr>
        <p:sp>
          <p:nvSpPr>
            <p:cNvPr id="359" name="Google Shape;359;p37"/>
            <p:cNvSpPr/>
            <p:nvPr/>
          </p:nvSpPr>
          <p:spPr>
            <a:xfrm>
              <a:off x="1285883" y="0"/>
              <a:ext cx="5143536" cy="5143536"/>
            </a:xfrm>
            <a:prstGeom prst="diamond">
              <a:avLst/>
            </a:prstGeom>
            <a:solidFill>
              <a:srgbClr val="CDE1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1774519" y="488635"/>
              <a:ext cx="2005979" cy="2005979"/>
            </a:xfrm>
            <a:prstGeom prst="roundRect">
              <a:avLst>
                <a:gd fmla="val 16667" name="adj"/>
              </a:avLst>
            </a:prstGeom>
            <a:solidFill>
              <a:srgbClr val="49ACC5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7"/>
            <p:cNvSpPr txBox="1"/>
            <p:nvPr/>
          </p:nvSpPr>
          <p:spPr>
            <a:xfrm>
              <a:off x="1872443" y="586559"/>
              <a:ext cx="1810131" cy="1810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容量</a:t>
              </a:r>
              <a:endParaRPr sz="3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None/>
              </a:pPr>
              <a:r>
                <a:rPr lang="zh-TW" sz="32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(Volume)</a:t>
              </a:r>
              <a:endParaRPr sz="3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3934805" y="488635"/>
              <a:ext cx="2005979" cy="2005979"/>
            </a:xfrm>
            <a:prstGeom prst="roundRect">
              <a:avLst>
                <a:gd fmla="val 16667" name="adj"/>
              </a:avLst>
            </a:prstGeom>
            <a:solidFill>
              <a:srgbClr val="47D670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7"/>
            <p:cNvSpPr txBox="1"/>
            <p:nvPr/>
          </p:nvSpPr>
          <p:spPr>
            <a:xfrm>
              <a:off x="4032729" y="586559"/>
              <a:ext cx="1810131" cy="1810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快速</a:t>
              </a:r>
              <a:endParaRPr sz="3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None/>
              </a:pPr>
              <a:r>
                <a:rPr lang="zh-TW" sz="32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(Velocity)</a:t>
              </a:r>
              <a:endParaRPr sz="3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1774519" y="2648921"/>
              <a:ext cx="2005979" cy="2005979"/>
            </a:xfrm>
            <a:prstGeom prst="roundRect">
              <a:avLst>
                <a:gd fmla="val 16667" name="adj"/>
              </a:avLst>
            </a:prstGeom>
            <a:solidFill>
              <a:srgbClr val="ABE745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7"/>
            <p:cNvSpPr txBox="1"/>
            <p:nvPr/>
          </p:nvSpPr>
          <p:spPr>
            <a:xfrm>
              <a:off x="1872443" y="2746845"/>
              <a:ext cx="1810131" cy="1810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多樣性</a:t>
              </a:r>
              <a:endParaRPr sz="3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None/>
              </a:pPr>
              <a:r>
                <a:rPr lang="zh-TW" sz="32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(Variety)</a:t>
              </a:r>
              <a:endParaRPr sz="3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3934805" y="2648921"/>
              <a:ext cx="2005979" cy="2005979"/>
            </a:xfrm>
            <a:prstGeom prst="roundRect">
              <a:avLst>
                <a:gd fmla="val 16667" name="adj"/>
              </a:avLst>
            </a:prstGeom>
            <a:solidFill>
              <a:srgbClr val="F69444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7"/>
            <p:cNvSpPr txBox="1"/>
            <p:nvPr/>
          </p:nvSpPr>
          <p:spPr>
            <a:xfrm>
              <a:off x="4032729" y="2746845"/>
              <a:ext cx="1810131" cy="1810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32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價值</a:t>
              </a:r>
              <a:endParaRPr sz="3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None/>
              </a:pPr>
              <a:r>
                <a:rPr lang="zh-TW" sz="32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(Value)</a:t>
              </a:r>
              <a:endParaRPr sz="3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368" name="Google Shape;368;p37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8"/>
          <p:cNvSpPr txBox="1"/>
          <p:nvPr>
            <p:ph type="title"/>
          </p:nvPr>
        </p:nvSpPr>
        <p:spPr>
          <a:xfrm>
            <a:off x="-32" y="-214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o"/>
              <a:buNone/>
            </a:pPr>
            <a:r>
              <a:rPr lang="zh-TW" sz="3600">
                <a:latin typeface="Arimo"/>
                <a:ea typeface="Arimo"/>
                <a:cs typeface="Arimo"/>
                <a:sym typeface="Arimo"/>
              </a:rPr>
              <a:t>Big Data應用</a:t>
            </a:r>
            <a:endParaRPr sz="36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74" name="Google Shape;374;p38"/>
          <p:cNvSpPr txBox="1"/>
          <p:nvPr>
            <p:ph idx="1" type="body"/>
          </p:nvPr>
        </p:nvSpPr>
        <p:spPr>
          <a:xfrm>
            <a:off x="457200" y="1355303"/>
            <a:ext cx="8229600" cy="502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Arimo"/>
                <a:ea typeface="Arimo"/>
                <a:cs typeface="Arimo"/>
                <a:sym typeface="Arimo"/>
              </a:rPr>
              <a:t>透過搜集到的數據</a:t>
            </a:r>
            <a:endParaRPr sz="3000"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Arimo"/>
                <a:ea typeface="Arimo"/>
                <a:cs typeface="Arimo"/>
                <a:sym typeface="Arimo"/>
              </a:rPr>
              <a:t>做分析處理，可針對</a:t>
            </a:r>
            <a:r>
              <a:rPr lang="zh-TW" sz="30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特定族群</a:t>
            </a:r>
            <a:r>
              <a:rPr lang="zh-TW" sz="3000">
                <a:latin typeface="Arimo"/>
                <a:ea typeface="Arimo"/>
                <a:cs typeface="Arimo"/>
                <a:sym typeface="Arimo"/>
              </a:rPr>
              <a:t>的使用者</a:t>
            </a:r>
            <a:endParaRPr sz="3000"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Arimo"/>
                <a:ea typeface="Arimo"/>
                <a:cs typeface="Arimo"/>
                <a:sym typeface="Arimo"/>
              </a:rPr>
              <a:t>建立</a:t>
            </a:r>
            <a:r>
              <a:rPr lang="zh-TW" sz="30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客製化</a:t>
            </a:r>
            <a:r>
              <a:rPr lang="zh-TW" sz="3000">
                <a:latin typeface="Arimo"/>
                <a:ea typeface="Arimo"/>
                <a:cs typeface="Arimo"/>
                <a:sym typeface="Arimo"/>
              </a:rPr>
              <a:t>服務</a:t>
            </a:r>
            <a:endParaRPr sz="3000"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TW" sz="3000">
                <a:latin typeface="Arimo"/>
                <a:ea typeface="Arimo"/>
                <a:cs typeface="Arimo"/>
                <a:sym typeface="Arimo"/>
              </a:rPr>
              <a:t>促進</a:t>
            </a:r>
            <a:r>
              <a:rPr lang="zh-TW" sz="30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顧客體驗(Customer experience, CX)</a:t>
            </a:r>
            <a:r>
              <a:rPr lang="zh-TW" sz="3000">
                <a:latin typeface="Arimo"/>
                <a:ea typeface="Arimo"/>
                <a:cs typeface="Arimo"/>
                <a:sym typeface="Arimo"/>
              </a:rPr>
              <a:t>、</a:t>
            </a:r>
            <a:endParaRPr sz="30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TW" sz="3000">
                <a:latin typeface="Arimo"/>
                <a:ea typeface="Arimo"/>
                <a:cs typeface="Arimo"/>
                <a:sym typeface="Arimo"/>
              </a:rPr>
              <a:t>   </a:t>
            </a:r>
            <a:r>
              <a:rPr lang="zh-TW" sz="3000" u="sng">
                <a:latin typeface="Arimo"/>
                <a:ea typeface="Arimo"/>
                <a:cs typeface="Arimo"/>
                <a:sym typeface="Arimo"/>
              </a:rPr>
              <a:t>犯罪預防</a:t>
            </a:r>
            <a:r>
              <a:rPr lang="zh-TW" sz="3000">
                <a:latin typeface="Arimo"/>
                <a:ea typeface="Arimo"/>
                <a:cs typeface="Arimo"/>
                <a:sym typeface="Arimo"/>
              </a:rPr>
              <a:t>和</a:t>
            </a:r>
            <a:r>
              <a:rPr lang="zh-TW" sz="3000" u="sng">
                <a:latin typeface="Arimo"/>
                <a:ea typeface="Arimo"/>
                <a:cs typeface="Arimo"/>
                <a:sym typeface="Arimo"/>
              </a:rPr>
              <a:t>健康保險</a:t>
            </a:r>
            <a:r>
              <a:rPr lang="zh-TW" sz="3000">
                <a:latin typeface="Arimo"/>
                <a:ea typeface="Arimo"/>
                <a:cs typeface="Arimo"/>
                <a:sym typeface="Arimo"/>
              </a:rPr>
              <a:t>等領域非常重要</a:t>
            </a:r>
            <a:endParaRPr sz="3000">
              <a:latin typeface="Arimo"/>
              <a:ea typeface="Arimo"/>
              <a:cs typeface="Arimo"/>
              <a:sym typeface="Arimo"/>
            </a:endParaRPr>
          </a:p>
          <a:p>
            <a:pPr indent="-1524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http://www.thinkingtaiwan.com/sites/default/files/images/insert/policy/e26ec738f34ad9f98b6447a1db6bc071.jpg" id="375" name="Google Shape;375;p38"/>
          <p:cNvPicPr preferRelativeResize="0"/>
          <p:nvPr/>
        </p:nvPicPr>
        <p:blipFill rotWithShape="1">
          <a:blip r:embed="rId3">
            <a:alphaModFix/>
          </a:blip>
          <a:srcRect b="5728" l="0" r="0" t="0"/>
          <a:stretch/>
        </p:blipFill>
        <p:spPr>
          <a:xfrm>
            <a:off x="0" y="4830628"/>
            <a:ext cx="3571868" cy="2027372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8"/>
          <p:cNvSpPr/>
          <p:nvPr/>
        </p:nvSpPr>
        <p:spPr>
          <a:xfrm>
            <a:off x="54591" y="718129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77" name="Google Shape;377;p38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9"/>
          <p:cNvSpPr txBox="1"/>
          <p:nvPr>
            <p:ph type="title"/>
          </p:nvPr>
        </p:nvSpPr>
        <p:spPr>
          <a:xfrm>
            <a:off x="-428660" y="71414"/>
            <a:ext cx="662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o"/>
              <a:buNone/>
            </a:pPr>
            <a:r>
              <a:rPr b="1" lang="zh-TW" sz="3600">
                <a:latin typeface="Arimo"/>
                <a:ea typeface="Arimo"/>
                <a:cs typeface="Arimo"/>
                <a:sym typeface="Arimo"/>
              </a:rPr>
              <a:t> 如何用大數據創造商業模式</a:t>
            </a:r>
            <a:endParaRPr sz="36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83" name="Google Shape;383;p39"/>
          <p:cNvSpPr txBox="1"/>
          <p:nvPr>
            <p:ph idx="1" type="body"/>
          </p:nvPr>
        </p:nvSpPr>
        <p:spPr>
          <a:xfrm>
            <a:off x="457200" y="980728"/>
            <a:ext cx="843528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Char char="•"/>
            </a:pPr>
            <a:r>
              <a:rPr lang="zh-TW" sz="260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瞭解顧客的行為喜好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➔</a:t>
            </a:r>
            <a:r>
              <a:rPr lang="zh-TW" sz="26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創造更好的顧客體驗(CX)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rgbClr val="FF0000"/>
              </a:buClr>
              <a:buSzPts val="2600"/>
              <a:buChar char="•"/>
            </a:pPr>
            <a:r>
              <a:rPr lang="zh-TW" sz="26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眼控(Eye Control)技術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與</a:t>
            </a:r>
            <a:r>
              <a:rPr lang="zh-TW" sz="26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大數據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, 掌握客戶視覺</a:t>
            </a:r>
            <a:r>
              <a:rPr lang="zh-TW" sz="26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移動軌跡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與</a:t>
            </a:r>
            <a:r>
              <a:rPr lang="zh-TW" sz="26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偏好</a:t>
            </a:r>
            <a:endParaRPr sz="2600">
              <a:solidFill>
                <a:srgbClr val="FF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zh-TW" sz="2600">
                <a:latin typeface="Arimo"/>
                <a:ea typeface="Arimo"/>
                <a:cs typeface="Arimo"/>
                <a:sym typeface="Arimo"/>
              </a:rPr>
              <a:t>創造了更好的顧客體驗，就容易越買越多。</a:t>
            </a:r>
            <a:endParaRPr sz="2600"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zh-TW" sz="2600">
                <a:latin typeface="Arimo"/>
                <a:ea typeface="Arimo"/>
                <a:cs typeface="Arimo"/>
                <a:sym typeface="Arimo"/>
              </a:rPr>
              <a:t>他們會停留更久，進而可以創造一個非常強而有力的</a:t>
            </a:r>
            <a:r>
              <a:rPr i="1" lang="zh-TW" sz="35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商業模式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。</a:t>
            </a:r>
            <a:endParaRPr sz="2600"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rgbClr val="FF0000"/>
              </a:buClr>
              <a:buSzPts val="2600"/>
              <a:buChar char="•"/>
            </a:pPr>
            <a:r>
              <a:rPr lang="zh-TW" sz="26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物聯網必然產生大數據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，而大數據則是</a:t>
            </a:r>
            <a:r>
              <a:rPr lang="zh-TW" sz="26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知識經濟</a:t>
            </a:r>
            <a:r>
              <a:rPr lang="zh-TW" sz="2600">
                <a:latin typeface="Arimo"/>
                <a:ea typeface="Arimo"/>
                <a:cs typeface="Arimo"/>
                <a:sym typeface="Arimo"/>
              </a:rPr>
              <a:t>的</a:t>
            </a:r>
            <a:endParaRPr sz="26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r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600"/>
              <a:buNone/>
            </a:pPr>
            <a:r>
              <a:rPr i="1" lang="zh-TW" sz="26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i="1" lang="zh-TW" sz="40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價值體現</a:t>
            </a:r>
            <a:r>
              <a:rPr lang="zh-TW" sz="4000">
                <a:latin typeface="Arimo"/>
                <a:ea typeface="Arimo"/>
                <a:cs typeface="Arimo"/>
                <a:sym typeface="Arimo"/>
              </a:rPr>
              <a:t>。</a:t>
            </a:r>
            <a:endParaRPr sz="4000"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http://www.thinkingtaiwan.com/sites/default/files/images/insert/policy/e26ec738f34ad9f98b6447a1db6bc071.jpg" id="384" name="Google Shape;384;p39"/>
          <p:cNvPicPr preferRelativeResize="0"/>
          <p:nvPr/>
        </p:nvPicPr>
        <p:blipFill rotWithShape="1">
          <a:blip r:embed="rId3">
            <a:alphaModFix/>
          </a:blip>
          <a:srcRect b="5728" l="0" r="0" t="0"/>
          <a:stretch/>
        </p:blipFill>
        <p:spPr>
          <a:xfrm>
            <a:off x="0" y="4830628"/>
            <a:ext cx="3571868" cy="2027372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9"/>
          <p:cNvSpPr/>
          <p:nvPr/>
        </p:nvSpPr>
        <p:spPr>
          <a:xfrm>
            <a:off x="54591" y="718129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86" name="Google Shape;386;p39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0"/>
          <p:cNvSpPr txBox="1"/>
          <p:nvPr>
            <p:ph idx="1" type="body"/>
          </p:nvPr>
        </p:nvSpPr>
        <p:spPr>
          <a:xfrm>
            <a:off x="457200" y="12793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zh-TW">
                <a:latin typeface="Arimo"/>
                <a:ea typeface="Arimo"/>
                <a:cs typeface="Arimo"/>
                <a:sym typeface="Arimo"/>
              </a:rPr>
              <a:t>創業平台：kickstarter, indiegogo, FlyingV</a:t>
            </a:r>
            <a:endParaRPr>
              <a:latin typeface="Arimo"/>
              <a:ea typeface="Arimo"/>
              <a:cs typeface="Arimo"/>
              <a:sym typeface="Arimo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zh-TW">
                <a:latin typeface="Arimo"/>
                <a:ea typeface="Arimo"/>
                <a:cs typeface="Arimo"/>
                <a:sym typeface="Arimo"/>
              </a:rPr>
              <a:t>先說「梗」，再寫作出書、繪本</a:t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92" name="Google Shape;392;p40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93" name="Google Shape;393;p40"/>
          <p:cNvSpPr txBox="1"/>
          <p:nvPr/>
        </p:nvSpPr>
        <p:spPr>
          <a:xfrm>
            <a:off x="-252536" y="159296"/>
            <a:ext cx="662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o"/>
              <a:buNone/>
            </a:pPr>
            <a:r>
              <a:rPr b="1" lang="zh-TW"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 大數據/物聯網應用</a:t>
            </a:r>
            <a:endParaRPr sz="3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94" name="Google Shape;394;p40"/>
          <p:cNvSpPr/>
          <p:nvPr/>
        </p:nvSpPr>
        <p:spPr>
          <a:xfrm>
            <a:off x="-108520" y="57902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descr="「kickstarter」的圖片搜尋結果" id="395" name="Google Shape;395;p4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「kickstarter」的圖片搜尋結果" id="396" name="Google Shape;396;p40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「kickstarter」的圖片搜尋結果" id="397" name="Google Shape;397;p40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「kickstarter」的圖片搜尋結果" id="398" name="Google Shape;398;p40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3022" y="2125569"/>
            <a:ext cx="1292994" cy="1231423"/>
          </a:xfrm>
          <a:prstGeom prst="rect">
            <a:avLst/>
          </a:prstGeom>
          <a:noFill/>
          <a:ln>
            <a:noFill/>
          </a:ln>
        </p:spPr>
      </p:pic>
      <p:sp>
        <p:nvSpPr>
          <p:cNvPr descr="「indiegogo」的圖片搜尋結果" id="400" name="Google Shape;400;p40"/>
          <p:cNvSpPr/>
          <p:nvPr/>
        </p:nvSpPr>
        <p:spPr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3651" y="2175619"/>
            <a:ext cx="1200557" cy="117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8264" y="2198212"/>
            <a:ext cx="1512168" cy="114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6512" y="-27384"/>
            <a:ext cx="1035799" cy="1188815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</p:pic>
      <p:pic>
        <p:nvPicPr>
          <p:cNvPr id="404" name="Google Shape;404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83425" y="4348311"/>
            <a:ext cx="5240903" cy="2393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1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10" name="Google Shape;410;p41"/>
          <p:cNvSpPr/>
          <p:nvPr/>
        </p:nvSpPr>
        <p:spPr>
          <a:xfrm>
            <a:off x="54591" y="718129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11" name="Google Shape;411;p41"/>
          <p:cNvSpPr txBox="1"/>
          <p:nvPr/>
        </p:nvSpPr>
        <p:spPr>
          <a:xfrm>
            <a:off x="-401216" y="71414"/>
            <a:ext cx="9581728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o"/>
              <a:buNone/>
            </a:pPr>
            <a:r>
              <a:rPr b="1" lang="zh-TW"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 大數據/物聯網應用(</a:t>
            </a:r>
            <a:r>
              <a:rPr b="1" lang="zh-TW" sz="36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智慧生活-Smart Living</a:t>
            </a:r>
            <a:r>
              <a:rPr b="1" lang="zh-TW"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  <a:endParaRPr sz="3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descr="「智慧」的圖片搜尋結果" id="412" name="Google Shape;412;p4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3" name="Google Shape;413;p41"/>
          <p:cNvGrpSpPr/>
          <p:nvPr/>
        </p:nvGrpSpPr>
        <p:grpSpPr>
          <a:xfrm>
            <a:off x="270466" y="1053209"/>
            <a:ext cx="8477997" cy="5543668"/>
            <a:chOff x="0" y="473"/>
            <a:chExt cx="8477997" cy="5543668"/>
          </a:xfrm>
        </p:grpSpPr>
        <p:sp>
          <p:nvSpPr>
            <p:cNvPr id="414" name="Google Shape;414;p41"/>
            <p:cNvSpPr/>
            <p:nvPr/>
          </p:nvSpPr>
          <p:spPr>
            <a:xfrm rot="5400000">
              <a:off x="5461275" y="-2332782"/>
              <a:ext cx="607525" cy="542591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7CFCF">
                <a:alpha val="89803"/>
              </a:srgbClr>
            </a:solidFill>
            <a:ln cap="flat" cmpd="sng" w="25400">
              <a:solidFill>
                <a:srgbClr val="E7CFC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1"/>
            <p:cNvSpPr txBox="1"/>
            <p:nvPr/>
          </p:nvSpPr>
          <p:spPr>
            <a:xfrm>
              <a:off x="3052079" y="106071"/>
              <a:ext cx="5396261" cy="548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mo"/>
                <a:buChar char="•"/>
              </a:pPr>
              <a:r>
                <a:rPr b="0" i="0" lang="zh-TW" sz="1600" u="none" cap="none" strike="noStrike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工業4.0、3D列印、DMDI、M2M. AMP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41"/>
            <p:cNvSpPr/>
            <p:nvPr/>
          </p:nvSpPr>
          <p:spPr>
            <a:xfrm>
              <a:off x="0" y="473"/>
              <a:ext cx="3052079" cy="759406"/>
            </a:xfrm>
            <a:prstGeom prst="roundRect">
              <a:avLst>
                <a:gd fmla="val 16667" name="adj"/>
              </a:avLst>
            </a:prstGeom>
            <a:solidFill>
              <a:srgbClr val="BF504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1"/>
            <p:cNvSpPr txBox="1"/>
            <p:nvPr/>
          </p:nvSpPr>
          <p:spPr>
            <a:xfrm>
              <a:off x="37071" y="37544"/>
              <a:ext cx="2977937" cy="685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06675" spcFirstLastPara="1" rIns="10667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智慧生產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1"/>
            <p:cNvSpPr/>
            <p:nvPr/>
          </p:nvSpPr>
          <p:spPr>
            <a:xfrm rot="5400000">
              <a:off x="5461275" y="-1535405"/>
              <a:ext cx="607525" cy="542591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DE5D0">
                <a:alpha val="89803"/>
              </a:srgbClr>
            </a:solidFill>
            <a:ln cap="flat" cmpd="sng" w="25400">
              <a:solidFill>
                <a:srgbClr val="DDE5D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1"/>
            <p:cNvSpPr txBox="1"/>
            <p:nvPr/>
          </p:nvSpPr>
          <p:spPr>
            <a:xfrm>
              <a:off x="3052079" y="903448"/>
              <a:ext cx="5396261" cy="548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0160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mo"/>
                <a:buChar char="•"/>
              </a:pPr>
              <a:r>
                <a:rPr b="0" i="0" lang="zh-TW" sz="1600" u="none" cap="none" strike="noStrike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CX(Customer Experience)、UX、O2O、Beacon、 Social Commerce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41"/>
            <p:cNvSpPr/>
            <p:nvPr/>
          </p:nvSpPr>
          <p:spPr>
            <a:xfrm>
              <a:off x="0" y="797850"/>
              <a:ext cx="3052079" cy="759406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1"/>
            <p:cNvSpPr txBox="1"/>
            <p:nvPr/>
          </p:nvSpPr>
          <p:spPr>
            <a:xfrm>
              <a:off x="37071" y="834921"/>
              <a:ext cx="2977937" cy="685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06675" spcFirstLastPara="1" rIns="10667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智慧行銷服務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41"/>
            <p:cNvSpPr/>
            <p:nvPr/>
          </p:nvSpPr>
          <p:spPr>
            <a:xfrm rot="5400000">
              <a:off x="5461275" y="-738028"/>
              <a:ext cx="607525" cy="542591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7D1DF">
                <a:alpha val="89803"/>
              </a:srgbClr>
            </a:solidFill>
            <a:ln cap="flat" cmpd="sng" w="25400">
              <a:solidFill>
                <a:srgbClr val="D7D1D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1"/>
            <p:cNvSpPr txBox="1"/>
            <p:nvPr/>
          </p:nvSpPr>
          <p:spPr>
            <a:xfrm>
              <a:off x="3052079" y="1700825"/>
              <a:ext cx="5396261" cy="548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mo"/>
                <a:buChar char="•"/>
              </a:pPr>
              <a:r>
                <a:rPr b="0" i="0" lang="zh-TW" sz="1600" u="none" cap="none" strike="noStrike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Curator/ Curation(策展)、MOOC(磨課)、OB、AR(擴增實境人資訓練)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41"/>
            <p:cNvSpPr/>
            <p:nvPr/>
          </p:nvSpPr>
          <p:spPr>
            <a:xfrm>
              <a:off x="0" y="1595227"/>
              <a:ext cx="3052079" cy="759406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1"/>
            <p:cNvSpPr txBox="1"/>
            <p:nvPr/>
          </p:nvSpPr>
          <p:spPr>
            <a:xfrm>
              <a:off x="37071" y="1632298"/>
              <a:ext cx="2977937" cy="685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06675" spcFirstLastPara="1" rIns="10667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智慧人資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41"/>
            <p:cNvSpPr/>
            <p:nvPr/>
          </p:nvSpPr>
          <p:spPr>
            <a:xfrm rot="5400000">
              <a:off x="5461275" y="59348"/>
              <a:ext cx="607525" cy="542591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DE1E8">
                <a:alpha val="89803"/>
              </a:srgbClr>
            </a:solidFill>
            <a:ln cap="flat" cmpd="sng" w="25400">
              <a:solidFill>
                <a:srgbClr val="CDE1E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1"/>
            <p:cNvSpPr txBox="1"/>
            <p:nvPr/>
          </p:nvSpPr>
          <p:spPr>
            <a:xfrm>
              <a:off x="3052079" y="2498202"/>
              <a:ext cx="5396261" cy="548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mo"/>
                <a:buChar char="•"/>
              </a:pPr>
              <a:r>
                <a:rPr b="0" i="0" lang="zh-TW" sz="1600" u="none" cap="none" strike="noStrike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TED、仿生學、基因圖譜解密、光電/精密機械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mo"/>
                <a:buChar char="•"/>
              </a:pPr>
              <a:r>
                <a:rPr b="0" i="0" lang="zh-TW" sz="1600" u="none" cap="none" strike="noStrike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奈米+生物+資通訊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0" y="2392604"/>
              <a:ext cx="3052079" cy="759406"/>
            </a:xfrm>
            <a:prstGeom prst="roundRect">
              <a:avLst>
                <a:gd fmla="val 16667" name="adj"/>
              </a:avLst>
            </a:prstGeom>
            <a:solidFill>
              <a:srgbClr val="49ACC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1"/>
            <p:cNvSpPr txBox="1"/>
            <p:nvPr/>
          </p:nvSpPr>
          <p:spPr>
            <a:xfrm>
              <a:off x="37071" y="2429675"/>
              <a:ext cx="2977937" cy="685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06675" spcFirstLastPara="1" rIns="10667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智慧研發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41"/>
            <p:cNvSpPr/>
            <p:nvPr/>
          </p:nvSpPr>
          <p:spPr>
            <a:xfrm rot="5400000">
              <a:off x="5461275" y="856725"/>
              <a:ext cx="607525" cy="542591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BDCCE">
                <a:alpha val="89803"/>
              </a:srgbClr>
            </a:solidFill>
            <a:ln cap="flat" cmpd="sng" w="25400">
              <a:solidFill>
                <a:srgbClr val="FBDCCE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1"/>
            <p:cNvSpPr txBox="1"/>
            <p:nvPr/>
          </p:nvSpPr>
          <p:spPr>
            <a:xfrm>
              <a:off x="3052079" y="3295579"/>
              <a:ext cx="5396261" cy="548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mo"/>
                <a:buChar char="•"/>
              </a:pPr>
              <a:r>
                <a:rPr b="0" i="0" lang="zh-TW" sz="1600" u="none" cap="none" strike="noStrike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網路/電子/虛擬金融、P2P lending、FB讚數與利率、電力/電信與信用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0" y="3189981"/>
              <a:ext cx="3052079" cy="759406"/>
            </a:xfrm>
            <a:prstGeom prst="roundRect">
              <a:avLst>
                <a:gd fmla="val 16667" name="adj"/>
              </a:avLst>
            </a:prstGeom>
            <a:solidFill>
              <a:srgbClr val="F7954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1"/>
            <p:cNvSpPr txBox="1"/>
            <p:nvPr/>
          </p:nvSpPr>
          <p:spPr>
            <a:xfrm>
              <a:off x="37071" y="3227052"/>
              <a:ext cx="2977937" cy="685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06675" spcFirstLastPara="1" rIns="10667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智慧財會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41"/>
            <p:cNvSpPr/>
            <p:nvPr/>
          </p:nvSpPr>
          <p:spPr>
            <a:xfrm rot="5400000">
              <a:off x="5461275" y="1654102"/>
              <a:ext cx="607525" cy="542591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7CFCF">
                <a:alpha val="89803"/>
              </a:srgbClr>
            </a:solidFill>
            <a:ln cap="flat" cmpd="sng" w="25400">
              <a:solidFill>
                <a:srgbClr val="E7CFC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1"/>
            <p:cNvSpPr txBox="1"/>
            <p:nvPr/>
          </p:nvSpPr>
          <p:spPr>
            <a:xfrm>
              <a:off x="3052079" y="4092956"/>
              <a:ext cx="5396261" cy="548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mo"/>
                <a:buChar char="•"/>
              </a:pPr>
              <a:r>
                <a:rPr b="0" i="0" lang="zh-TW" sz="1600" u="none" cap="none" strike="noStrike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DER(Distributed Energy Resource)、AMI、DR、VPP →Smart Grid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0" y="3987358"/>
              <a:ext cx="3052079" cy="759406"/>
            </a:xfrm>
            <a:prstGeom prst="roundRect">
              <a:avLst>
                <a:gd fmla="val 16667" name="adj"/>
              </a:avLst>
            </a:prstGeom>
            <a:solidFill>
              <a:srgbClr val="BF504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1"/>
            <p:cNvSpPr txBox="1"/>
            <p:nvPr/>
          </p:nvSpPr>
          <p:spPr>
            <a:xfrm>
              <a:off x="37071" y="4024429"/>
              <a:ext cx="2977937" cy="685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06675" spcFirstLastPara="1" rIns="10667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智慧能源/電力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1"/>
            <p:cNvSpPr/>
            <p:nvPr/>
          </p:nvSpPr>
          <p:spPr>
            <a:xfrm rot="5400000">
              <a:off x="5461275" y="2451479"/>
              <a:ext cx="607525" cy="542591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DE5D0">
                <a:alpha val="89803"/>
              </a:srgbClr>
            </a:solidFill>
            <a:ln cap="flat" cmpd="sng" w="25400">
              <a:solidFill>
                <a:srgbClr val="DDE5D0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1"/>
            <p:cNvSpPr txBox="1"/>
            <p:nvPr/>
          </p:nvSpPr>
          <p:spPr>
            <a:xfrm>
              <a:off x="3052079" y="4890333"/>
              <a:ext cx="5396261" cy="548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mo"/>
                <a:buChar char="•"/>
              </a:pPr>
              <a:r>
                <a:rPr b="0" i="0" lang="zh-TW" sz="1600" u="none" cap="none" strike="noStrike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telematics、智慧駕駛、夜間公車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0" y="4784735"/>
              <a:ext cx="3052079" cy="759406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1"/>
            <p:cNvSpPr txBox="1"/>
            <p:nvPr/>
          </p:nvSpPr>
          <p:spPr>
            <a:xfrm>
              <a:off x="37071" y="4821806"/>
              <a:ext cx="2977937" cy="685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06675" spcFirstLastPara="1" rIns="10667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智慧交通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://img.technews.tw/wp-content/uploads/2014/11/shutterstock_166940987-2.jpg"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746" y="0"/>
            <a:ext cx="91517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1142976" y="1857364"/>
            <a:ext cx="7215238" cy="1714512"/>
          </a:xfrm>
          <a:prstGeom prst="flowChartAlternateProcess">
            <a:avLst/>
          </a:prstGeom>
          <a:solidFill>
            <a:srgbClr val="D9D9D9">
              <a:alpha val="80000"/>
            </a:srgbClr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50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一、iPhone 傳奇</a:t>
            </a:r>
            <a:endParaRPr b="0" i="0" sz="5000" u="none" cap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http://www.nobbyshare.com/images/iphone/mainimg.jpg" id="110" name="Google Shape;110;p15"/>
          <p:cNvPicPr preferRelativeResize="0"/>
          <p:nvPr/>
        </p:nvPicPr>
        <p:blipFill rotWithShape="1">
          <a:blip r:embed="rId4">
            <a:alphaModFix/>
          </a:blip>
          <a:srcRect b="7987" l="9370" r="17593" t="5105"/>
          <a:stretch/>
        </p:blipFill>
        <p:spPr>
          <a:xfrm rot="307324">
            <a:off x="6836347" y="3727148"/>
            <a:ext cx="2003488" cy="2804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7" name="Google Shape;447;p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://img.technews.tw/wp-content/uploads/2014/11/shutterstock_166940987-2.jpg" id="448" name="Google Shape;44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517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2"/>
          <p:cNvSpPr/>
          <p:nvPr/>
        </p:nvSpPr>
        <p:spPr>
          <a:xfrm>
            <a:off x="857224" y="1857364"/>
            <a:ext cx="7572428" cy="1714512"/>
          </a:xfrm>
          <a:prstGeom prst="flowChartAlternateProcess">
            <a:avLst/>
          </a:prstGeom>
          <a:solidFill>
            <a:srgbClr val="D9D9D9">
              <a:alpha val="80000"/>
            </a:srgbClr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三、知識經濟的核心理念</a:t>
            </a:r>
            <a:endParaRPr sz="5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http://www.fortunewish.com/images/banner.jpg" id="450" name="Google Shape;450;p42"/>
          <p:cNvPicPr preferRelativeResize="0"/>
          <p:nvPr/>
        </p:nvPicPr>
        <p:blipFill rotWithShape="1">
          <a:blip r:embed="rId4">
            <a:alphaModFix/>
          </a:blip>
          <a:srcRect b="7534" l="2038" r="66372" t="6848"/>
          <a:stretch/>
        </p:blipFill>
        <p:spPr>
          <a:xfrm>
            <a:off x="6143636" y="4286256"/>
            <a:ext cx="2834660" cy="2286016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2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5148" y="0"/>
            <a:ext cx="1508852" cy="142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2" y="5336761"/>
            <a:ext cx="2286016" cy="1521239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3"/>
          <p:cNvSpPr txBox="1"/>
          <p:nvPr>
            <p:ph idx="1" type="body"/>
          </p:nvPr>
        </p:nvSpPr>
        <p:spPr>
          <a:xfrm>
            <a:off x="1342996" y="446085"/>
            <a:ext cx="7372408" cy="5840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zh-TW">
                <a:latin typeface="Arimo"/>
                <a:ea typeface="Arimo"/>
                <a:cs typeface="Arimo"/>
                <a:sym typeface="Arimo"/>
              </a:rPr>
              <a:t>知識特性：</a:t>
            </a:r>
            <a:endParaRPr>
              <a:latin typeface="Arimo"/>
              <a:ea typeface="Arimo"/>
              <a:cs typeface="Arimo"/>
              <a:sym typeface="Arimo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zh-TW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 無敵對性：</a:t>
            </a:r>
            <a:endParaRPr>
              <a:solidFill>
                <a:srgbClr val="FF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>
                <a:latin typeface="Arimo"/>
                <a:ea typeface="Arimo"/>
                <a:cs typeface="Arimo"/>
                <a:sym typeface="Arimo"/>
              </a:rPr>
              <a:t>指某人消費知識之後，並不會減損其他人消費知識的多寡。</a:t>
            </a:r>
            <a:endParaRPr>
              <a:latin typeface="Arimo"/>
              <a:ea typeface="Arimo"/>
              <a:cs typeface="Arimo"/>
              <a:sym typeface="Arimo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zh-TW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無排他性：</a:t>
            </a:r>
            <a:endParaRPr>
              <a:solidFill>
                <a:srgbClr val="FF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>
                <a:latin typeface="Arimo"/>
                <a:ea typeface="Arimo"/>
                <a:cs typeface="Arimo"/>
                <a:sym typeface="Arimo"/>
              </a:rPr>
              <a:t>指網際網路上的知識，一般人都可以「免費」獲得與分享，無須付費，亦即無排他性。</a:t>
            </a:r>
            <a:endParaRPr>
              <a:latin typeface="Arimo"/>
              <a:ea typeface="Arimo"/>
              <a:cs typeface="Arimo"/>
              <a:sym typeface="Arimo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zh-TW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無繼承(遺贈)性：</a:t>
            </a:r>
            <a:endParaRPr>
              <a:solidFill>
                <a:srgbClr val="FF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>
                <a:latin typeface="Arimo"/>
                <a:ea typeface="Arimo"/>
                <a:cs typeface="Arimo"/>
                <a:sym typeface="Arimo"/>
              </a:rPr>
              <a:t>知識不像其他有形產品可以繼承或受饋，必須自行學習，方能累積知識。 </a:t>
            </a:r>
            <a:endParaRPr>
              <a:latin typeface="Arimo"/>
              <a:ea typeface="Arimo"/>
              <a:cs typeface="Arimo"/>
              <a:sym typeface="Arimo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zh-TW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具規模報酬遞增特性：</a:t>
            </a:r>
            <a:endParaRPr>
              <a:solidFill>
                <a:srgbClr val="FF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>
                <a:latin typeface="Arimo"/>
                <a:ea typeface="Arimo"/>
                <a:cs typeface="Arimo"/>
                <a:sym typeface="Arimo"/>
              </a:rPr>
              <a:t>投入「知識」生產要素愈多，規模愈大，產品或服務價值愈高，平均單位報酬也愈高。</a:t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descr="「特性」的圖片搜尋結果" id="459" name="Google Shape;459;p4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「知識」的圖片搜尋結果" id="460" name="Google Shape;460;p4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「知識」的圖片搜尋結果" id="461" name="Google Shape;461;p4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43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4"/>
          <p:cNvSpPr/>
          <p:nvPr/>
        </p:nvSpPr>
        <p:spPr>
          <a:xfrm>
            <a:off x="0" y="0"/>
            <a:ext cx="38779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需求面的規模經濟</a:t>
            </a:r>
            <a:endParaRPr sz="3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68" name="Google Shape;468;p44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69" name="Google Shape;469;p44"/>
          <p:cNvSpPr txBox="1"/>
          <p:nvPr/>
        </p:nvSpPr>
        <p:spPr>
          <a:xfrm>
            <a:off x="467544" y="1340768"/>
            <a:ext cx="8280920" cy="39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zh-TW" sz="24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實體世界講求「供給面的規模經濟」</a:t>
            </a:r>
            <a:r>
              <a:rPr lang="zh-TW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(Supply-side Scale Economy)，也就是當生產數量(規模)愈大，「單位生產成本」就愈低，也就愈有經濟效益。</a:t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83820" lvl="0" marL="228600" marR="0" rtl="0" algn="just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28600" lvl="0" marL="228600" marR="0" rtl="0" algn="just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Arial"/>
              <a:buChar char="•"/>
            </a:pPr>
            <a:r>
              <a:rPr lang="zh-TW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在</a:t>
            </a:r>
            <a:r>
              <a:rPr lang="zh-TW" sz="24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數位世界中講求「需求面的規模經濟」</a:t>
            </a:r>
            <a:r>
              <a:rPr lang="zh-TW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，因為數位產品雖然開發成本很高，但</a:t>
            </a:r>
            <a:r>
              <a:rPr lang="zh-TW" sz="24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再製成本很低</a:t>
            </a:r>
            <a:r>
              <a:rPr lang="zh-TW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，甚至接近於零，故生產數量(規模)的大小，不大會影響「單位生產成本」。因此為了降低很高的開發成本，就需要有更多的消費者採用，才能降低「單位開發成本」，這也就形成了需求面規模經濟。有愈多的人採用，「單位開發成本」就愈低，也就愈有價值。</a:t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70" name="Google Shape;470;p44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5"/>
          <p:cNvSpPr/>
          <p:nvPr/>
        </p:nvSpPr>
        <p:spPr>
          <a:xfrm>
            <a:off x="0" y="0"/>
            <a:ext cx="20313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網路效應</a:t>
            </a:r>
            <a:endParaRPr b="1" sz="3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76" name="Google Shape;476;p45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77" name="Google Shape;477;p45"/>
          <p:cNvSpPr/>
          <p:nvPr/>
        </p:nvSpPr>
        <p:spPr>
          <a:xfrm>
            <a:off x="457200" y="928670"/>
            <a:ext cx="8229600" cy="514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Char char="●"/>
            </a:pPr>
            <a:r>
              <a:rPr lang="zh-TW" sz="24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網路效應(Network Effect)</a:t>
            </a:r>
            <a:r>
              <a:rPr lang="zh-TW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意指一項產品對個別使用者的價值取決於總使用人數，此即在市場上佔有優勢地位，並建立具技術標準與領導地位的高科技產品，其所製造出來的效果，經濟學稱之為網路效應。</a:t>
            </a:r>
            <a:endParaRPr/>
          </a:p>
          <a:p>
            <a:pPr indent="-24384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Char char="●"/>
            </a:pPr>
            <a:r>
              <a:rPr lang="zh-TW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網路效應來自於</a:t>
            </a:r>
            <a:r>
              <a:rPr lang="zh-TW" sz="24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網路外部性(network externality)</a:t>
            </a:r>
            <a:r>
              <a:rPr lang="zh-TW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，也就是一項產品對個別使用者的價值取決於總使用人數。</a:t>
            </a:r>
            <a:endParaRPr/>
          </a:p>
          <a:p>
            <a:pPr indent="-24384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Char char="●"/>
            </a:pPr>
            <a:r>
              <a:rPr lang="zh-TW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網路的價值隨著成員數目的增加而呈等比級數增加，提升後的價值又會吸引更多成員加入，反覆循環，形成大者恒大，弱者愈弱的情況。</a:t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4384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marR="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Noto Sans Symbols"/>
              <a:buChar char="●"/>
            </a:pPr>
            <a:r>
              <a:rPr lang="zh-TW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上網的價值在於上網人數的多寡，愈多人加入此一網路，對使用者的價值也愈高。 </a:t>
            </a:r>
            <a:endParaRPr/>
          </a:p>
        </p:txBody>
      </p:sp>
      <p:sp>
        <p:nvSpPr>
          <p:cNvPr id="478" name="Google Shape;478;p45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6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84" name="Google Shape;484;p46"/>
          <p:cNvSpPr/>
          <p:nvPr/>
        </p:nvSpPr>
        <p:spPr>
          <a:xfrm>
            <a:off x="323528" y="1571612"/>
            <a:ext cx="8507288" cy="4145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5"/>
              <a:buFont typeface="Noto Sans Symbols"/>
              <a:buChar char="●"/>
            </a:pPr>
            <a:r>
              <a:rPr lang="zh-TW" sz="3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因為有</a:t>
            </a:r>
            <a:r>
              <a:rPr lang="zh-TW" sz="330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需求面的規模經濟</a:t>
            </a:r>
            <a:r>
              <a:rPr lang="zh-TW" sz="3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與</a:t>
            </a:r>
            <a:r>
              <a:rPr lang="zh-TW" sz="330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網路效應</a:t>
            </a:r>
            <a:r>
              <a:rPr lang="zh-TW" sz="3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，使得產量增加的比例大於生產要素增加的比例,此謂之</a:t>
            </a:r>
            <a:endParaRPr sz="33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2145"/>
              <a:buFont typeface="Noto Sans Symbols"/>
              <a:buNone/>
            </a:pPr>
            <a:r>
              <a:rPr lang="zh-TW" sz="33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   </a:t>
            </a:r>
            <a:r>
              <a:rPr lang="zh-TW" sz="34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規模報酬遞增(Increasing return to scale)</a:t>
            </a:r>
            <a:r>
              <a:rPr lang="zh-TW" sz="3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zh-TW" sz="3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。 </a:t>
            </a:r>
            <a:endParaRPr sz="33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85" name="Google Shape;485;p46"/>
          <p:cNvSpPr/>
          <p:nvPr/>
        </p:nvSpPr>
        <p:spPr>
          <a:xfrm>
            <a:off x="105177" y="118373"/>
            <a:ext cx="29546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規模報酬遞增</a:t>
            </a:r>
            <a:endParaRPr b="1" sz="3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86" name="Google Shape;486;p46"/>
          <p:cNvSpPr/>
          <p:nvPr/>
        </p:nvSpPr>
        <p:spPr>
          <a:xfrm>
            <a:off x="54591" y="841625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7"/>
          <p:cNvSpPr/>
          <p:nvPr/>
        </p:nvSpPr>
        <p:spPr>
          <a:xfrm>
            <a:off x="54591" y="841625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92" name="Google Shape;492;p47"/>
          <p:cNvSpPr txBox="1"/>
          <p:nvPr>
            <p:ph type="title"/>
          </p:nvPr>
        </p:nvSpPr>
        <p:spPr>
          <a:xfrm>
            <a:off x="-108520" y="71414"/>
            <a:ext cx="4860032" cy="714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o"/>
              <a:buNone/>
            </a:pPr>
            <a:r>
              <a:rPr b="1" lang="zh-TW" sz="3600">
                <a:latin typeface="Arimo"/>
                <a:ea typeface="Arimo"/>
                <a:cs typeface="Arimo"/>
                <a:sym typeface="Arimo"/>
              </a:rPr>
              <a:t>大者恆大，贏者通拿</a:t>
            </a:r>
            <a:endParaRPr b="1" sz="36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93" name="Google Shape;493;p47"/>
          <p:cNvSpPr txBox="1"/>
          <p:nvPr/>
        </p:nvSpPr>
        <p:spPr>
          <a:xfrm>
            <a:off x="611560" y="1549365"/>
            <a:ext cx="7992888" cy="39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Arial"/>
              <a:buChar char="•"/>
            </a:pPr>
            <a:r>
              <a:rPr lang="zh-TW" sz="3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因為網路效應所產生的</a:t>
            </a:r>
            <a:r>
              <a:rPr lang="zh-TW" sz="30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正向回饋(positive feedback)</a:t>
            </a:r>
            <a:r>
              <a:rPr lang="zh-TW" sz="3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現象、加上需求面的規模經濟以及規模報酬遞增效應，使得知識經濟體制下，經常出現「大者恆大，贏者通拿」的現象，</a:t>
            </a:r>
            <a:r>
              <a:rPr lang="zh-TW" sz="30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可能產生市場獨占情形</a:t>
            </a:r>
            <a:r>
              <a:rPr lang="zh-TW" sz="3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。</a:t>
            </a:r>
            <a:endParaRPr sz="3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94" name="Google Shape;494;p47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8"/>
          <p:cNvSpPr txBox="1"/>
          <p:nvPr>
            <p:ph idx="12" type="sldNum"/>
          </p:nvPr>
        </p:nvSpPr>
        <p:spPr>
          <a:xfrm>
            <a:off x="6858016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00" name="Google Shape;500;p48"/>
          <p:cNvSpPr/>
          <p:nvPr/>
        </p:nvSpPr>
        <p:spPr>
          <a:xfrm>
            <a:off x="158610" y="261588"/>
            <a:ext cx="89370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數位革命      網路革命      行動革命     資料革命(大數據)</a:t>
            </a:r>
            <a:endParaRPr sz="2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01" name="Google Shape;501;p48"/>
          <p:cNvSpPr/>
          <p:nvPr/>
        </p:nvSpPr>
        <p:spPr>
          <a:xfrm>
            <a:off x="285752" y="980728"/>
            <a:ext cx="8715404" cy="576064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905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mo"/>
              <a:buChar char="•"/>
            </a:pPr>
            <a:r>
              <a:rPr b="1" i="0" lang="zh-TW" sz="30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知識經濟</a:t>
            </a:r>
            <a:endParaRPr b="1" i="0" sz="3000" u="none" cap="none" strike="noStrike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90500" lvl="1" marL="114300" marR="0" rtl="0" algn="l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mo"/>
              <a:buChar char="•"/>
            </a:pPr>
            <a:r>
              <a:rPr b="1" i="0" lang="zh-TW" sz="3000" u="none" cap="none" strike="noStrike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核心價值</a:t>
            </a:r>
            <a:endParaRPr b="1" i="0" sz="3000" u="none" cap="none" strike="noStrike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27000" lvl="2" marL="228600" marR="0" rtl="0" algn="l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mo"/>
              <a:buChar char="•"/>
            </a:pPr>
            <a:r>
              <a:rPr b="1" i="0" lang="zh-TW" sz="2000" u="none" cap="none" strike="noStrik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數位匯流(Digital convergence)</a:t>
            </a:r>
            <a:endParaRPr b="1" i="0" sz="2000" u="none" cap="none" strike="noStrike">
              <a:solidFill>
                <a:srgbClr val="00206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2" marL="228600" marR="0" rtl="0" algn="l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00206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270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mo"/>
              <a:buChar char="•"/>
            </a:pPr>
            <a:r>
              <a:rPr b="1" i="0" lang="zh-TW" sz="2000" u="none" cap="none" strike="noStrik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「學習如何學習how to learn」</a:t>
            </a:r>
            <a:endParaRPr b="1" i="0" sz="2000" u="none" cap="none" strike="noStrike">
              <a:solidFill>
                <a:srgbClr val="00206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2" marL="228600" marR="0" rtl="0" algn="l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00206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270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mo"/>
              <a:buChar char="•"/>
            </a:pPr>
            <a:r>
              <a:rPr b="1" i="0" lang="zh-TW" sz="2000" u="none" cap="none" strike="noStrik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問對問題</a:t>
            </a:r>
            <a:endParaRPr b="1" i="0" sz="2000" u="none" cap="none" strike="noStrike">
              <a:solidFill>
                <a:srgbClr val="00206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27000" lvl="2" marL="228600" marR="0" rtl="0" algn="l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mo"/>
              <a:buChar char="•"/>
            </a:pPr>
            <a:r>
              <a:rPr b="1" i="0" lang="zh-TW" sz="2000" u="none" cap="none" strike="noStrik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迅速求解</a:t>
            </a:r>
            <a:endParaRPr b="1" i="0" sz="2000" u="none" cap="none" strike="noStrike">
              <a:solidFill>
                <a:srgbClr val="00206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2" marL="228600" marR="0" rtl="0" algn="l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00206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270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mo"/>
              <a:buChar char="•"/>
            </a:pPr>
            <a:r>
              <a:rPr b="1" i="0" lang="zh-TW" sz="2000" u="none" cap="none" strike="noStrik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鉅細靡遺</a:t>
            </a:r>
            <a:endParaRPr b="1" i="0" sz="2000" u="none" cap="none" strike="noStrike">
              <a:solidFill>
                <a:srgbClr val="00206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127000" lvl="2" marL="228600" marR="0" rtl="0" algn="l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mo"/>
              <a:buChar char="•"/>
            </a:pPr>
            <a:r>
              <a:rPr b="1" i="0" lang="zh-TW" sz="2000" u="none" cap="none" strike="noStrike">
                <a:solidFill>
                  <a:srgbClr val="002060"/>
                </a:solidFill>
                <a:latin typeface="Arimo"/>
                <a:ea typeface="Arimo"/>
                <a:cs typeface="Arimo"/>
                <a:sym typeface="Arimo"/>
              </a:rPr>
              <a:t>無遠弗屆</a:t>
            </a:r>
            <a:endParaRPr b="1" i="0" sz="2000" u="none" cap="none" strike="noStrike">
              <a:solidFill>
                <a:srgbClr val="00206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2" marL="228600" marR="0" rtl="0" algn="l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00206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02" name="Google Shape;502;p48"/>
          <p:cNvSpPr/>
          <p:nvPr/>
        </p:nvSpPr>
        <p:spPr>
          <a:xfrm>
            <a:off x="3571868" y="2726020"/>
            <a:ext cx="2143140" cy="2143140"/>
          </a:xfrm>
          <a:prstGeom prst="ellipse">
            <a:avLst/>
          </a:prstGeom>
          <a:noFill/>
          <a:ln cap="flat" cmpd="sng" w="5715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48"/>
          <p:cNvSpPr/>
          <p:nvPr/>
        </p:nvSpPr>
        <p:spPr>
          <a:xfrm>
            <a:off x="1785918" y="317260"/>
            <a:ext cx="428628" cy="42862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48"/>
          <p:cNvSpPr/>
          <p:nvPr/>
        </p:nvSpPr>
        <p:spPr>
          <a:xfrm>
            <a:off x="3786182" y="309868"/>
            <a:ext cx="428628" cy="42862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48"/>
          <p:cNvSpPr/>
          <p:nvPr/>
        </p:nvSpPr>
        <p:spPr>
          <a:xfrm>
            <a:off x="5770680" y="317260"/>
            <a:ext cx="428628" cy="42862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9"/>
          <p:cNvSpPr txBox="1"/>
          <p:nvPr>
            <p:ph idx="1" type="body"/>
          </p:nvPr>
        </p:nvSpPr>
        <p:spPr>
          <a:xfrm>
            <a:off x="457200" y="176055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://img.technews.tw/wp-content/uploads/2014/11/shutterstock_166940987-2.jpg" id="511" name="Google Shape;51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746" y="0"/>
            <a:ext cx="91517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49"/>
          <p:cNvSpPr/>
          <p:nvPr/>
        </p:nvSpPr>
        <p:spPr>
          <a:xfrm>
            <a:off x="928662" y="214290"/>
            <a:ext cx="7429552" cy="857232"/>
          </a:xfrm>
          <a:prstGeom prst="flowChartAlternateProcess">
            <a:avLst/>
          </a:prstGeom>
          <a:solidFill>
            <a:srgbClr val="D9D9D9">
              <a:alpha val="80000"/>
            </a:srgbClr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四、結語</a:t>
            </a:r>
            <a:endParaRPr sz="40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13" name="Google Shape;513;p49"/>
          <p:cNvSpPr/>
          <p:nvPr/>
        </p:nvSpPr>
        <p:spPr>
          <a:xfrm>
            <a:off x="3484664" y="3946547"/>
            <a:ext cx="2500330" cy="207170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46C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資料探勘</a:t>
            </a:r>
            <a:endParaRPr sz="3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(Data mining)</a:t>
            </a:r>
            <a:endParaRPr/>
          </a:p>
        </p:txBody>
      </p:sp>
      <p:sp>
        <p:nvSpPr>
          <p:cNvPr id="514" name="Google Shape;514;p49"/>
          <p:cNvSpPr/>
          <p:nvPr/>
        </p:nvSpPr>
        <p:spPr>
          <a:xfrm>
            <a:off x="3405775" y="1660531"/>
            <a:ext cx="2546764" cy="207170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46C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群集分析</a:t>
            </a:r>
            <a:endParaRPr sz="3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(Cluster  analysis)</a:t>
            </a:r>
            <a:endParaRPr/>
          </a:p>
        </p:txBody>
      </p:sp>
      <p:sp>
        <p:nvSpPr>
          <p:cNvPr id="515" name="Google Shape;515;p49"/>
          <p:cNvSpPr/>
          <p:nvPr/>
        </p:nvSpPr>
        <p:spPr>
          <a:xfrm>
            <a:off x="5643570" y="2732101"/>
            <a:ext cx="3392926" cy="207170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掌握大數據</a:t>
            </a:r>
            <a:endParaRPr sz="3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(資料科技,DT)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深度與廣度</a:t>
            </a:r>
            <a:endParaRPr sz="3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16" name="Google Shape;516;p49"/>
          <p:cNvSpPr/>
          <p:nvPr/>
        </p:nvSpPr>
        <p:spPr>
          <a:xfrm>
            <a:off x="107504" y="2732101"/>
            <a:ext cx="3607240" cy="2071702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36C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實體經濟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vs</a:t>
            </a:r>
            <a:endParaRPr sz="24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知識經濟</a:t>
            </a:r>
            <a:r>
              <a:rPr lang="zh-TW" sz="16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(數位虛擬)</a:t>
            </a:r>
            <a:endParaRPr/>
          </a:p>
        </p:txBody>
      </p:sp>
      <p:sp>
        <p:nvSpPr>
          <p:cNvPr id="517" name="Google Shape;517;p49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50"/>
          <p:cNvPicPr preferRelativeResize="0"/>
          <p:nvPr/>
        </p:nvPicPr>
        <p:blipFill rotWithShape="1">
          <a:blip r:embed="rId3">
            <a:alphaModFix/>
          </a:blip>
          <a:srcRect b="0" l="24215" r="18246" t="8953"/>
          <a:stretch/>
        </p:blipFill>
        <p:spPr>
          <a:xfrm>
            <a:off x="1" y="0"/>
            <a:ext cx="91361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50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https://slm-assets2.secondlife.com/assets/1789581/lightbox/b0c5da95e1287cc807fc165387b64153.jpg?1278650115" id="524" name="Google Shape;524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6652" y="4293096"/>
            <a:ext cx="2178433" cy="2397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/>
          <p:nvPr/>
        </p:nvSpPr>
        <p:spPr>
          <a:xfrm>
            <a:off x="214282" y="0"/>
            <a:ext cx="52629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6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一、iPhone6傳奇-利潤率</a:t>
            </a:r>
            <a:endParaRPr sz="3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827584" y="1340768"/>
            <a:ext cx="55483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2007年第一代iPhone利潤率?</a:t>
            </a:r>
            <a:endParaRPr sz="32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5692055" y="2420888"/>
            <a:ext cx="168825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55%</a:t>
            </a:r>
            <a:endParaRPr b="1" sz="4400">
              <a:solidFill>
                <a:srgbClr val="FF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http://i0.sinaimg.cn/IT/2013/0501/U6349P2DT20130501112041.jpg" id="120" name="Google Shape;1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2100758"/>
            <a:ext cx="3960440" cy="2978251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descr="data:image/jpeg;base64,/9j/4AAQSkZJRgABAQAAAQABAAD/2wCEAAkGBw8QEBAQDxIQDw8QEBAUDxAPDxAPDg0QFBEWFxQVFBQYHCggGBolGxYUIjEiJTUsLi8uFx8zODQtNygtLysBCgoKDg0OGxAQGzQmICQsLCw3LzIsLCwsNCwsLCwsLCwsLCwtLCw0MDctLC4sLCwsLCwsLCw0LCwsLCwsLCwsN//AABEIAOEA4QMBEQACEQEDEQH/xAAcAAEAAQUBAQAAAAAAAAAAAAAAAQIDBQYHBAj/xABFEAABAwIDBAcEBwUFCQAAAAABAAIDBBEFEiEGMUFRBxMiYXGBkRQyQqEjUmJykrHBFYKTstEzQ3Oi4RYkRFNjs8Lw8f/EABsBAQACAwEBAAAAAAAAAAAAAAADBAECBQYH/8QANREBAAIBAgQDBgYCAQUBAAAAAAECAwQRBRIhMUFRoSJhcYGR4RMUscHR8AYy8SNCUmKyFf/aAAwDAQACEQMRAD8A7igICAgICAgICAgICAgICAgICAgICAgICAgICAgICAgICAgICAgIIc4DU6AbydwCDWsV29wynJaZxK8fDADL5Zh2QfNQW1GOvi6mDg+syxvFNo9/T07+jAy9LdJ8NPUuH2uqaf5iovzlfJfr/jefxvHr/EJi6WqP44Klv3RE7/yCRrK+MMW/xvP4Xr6/wzWH9IWFzEDr+qceE7HRj8RGX5qWupxz4qWXgusx9eTf4Tv6d/RssE7JGh8bmvYdzmODmnwIU0TE9nMtS1J2tG0riy1EBAQEBAQEBAQEBAQEBAQEBAQEBAQYHavaqnw+PNKc8rv7KFpGeQ8/st5k/PcosuauOOq/oOH5dZbavSI7z4R9/c4vtJtbWV7j1ryyG/ZgjJbEBwzfXPefKy5mTNbJ3e10fDsGlj2I6+c9/t8mBUS8ICMiD2YZilRSuz08skLuOR1mu+83c7zW1b2rO8SgzafFnry5KxLpey3Si1xbFiDQwmwFRGOwT/1GfD4jTuCvYtXv0v8AV5rXf4/NYm+nnf8A9Z7/ACn9p+sulRSNe0OaQ5rgC1zSC1wO4gjeFdid3mZiaztPdWjAgICAgICAgICAgICAgICAgICDA7YbSxYdAZHWdK64givrI/v5NGlz/UKLLljHXdf4foL6zJyx0rHefL7+X8OB4niMtTK+edxfI83JO4DgAOAHALk2tNp3l77DhphpGOkbRDyrVKICAgICAg27YTbSSgeIpS59G49pu90BJ1fH3c28fHfYwZ5xztPZx+KcLrq689Ol49fdP7T+zuVPOyRjXxuD2PaHMc03a5pFwQV1IneN4eHtS1LTW0bTC4stRAQEBAQEBAQEBAQEBAQEBB4MbxWKkgfPKeywaAe89x91re8laZLxSvNKxpNLk1OWMWPvPpHjMvn/AGmxuWtqHTSnuY0HsxtG5re4fM3PFci95vPNL6FptLj0uOMWPtHj5z5sStU4sMiCzPVMZ7xseW8reuO1uytm1eHD/vLz/tWL7XopPy91T/8AWwe/6PTT1LJNGG55cfRaWx2r3haxazDl6Vt+y6o1pKAg6R0S7UGN/sEx+jkJNMSfck3uZ4O1I7781d0uXaeSXm+PaDnr+Zp3jv8ADz+X6fB1xdB5EQEBAQEBAQEBAQEBAQEBAQcY6UdoDPUmBh+hpSW6HR8+558vd8nc1y9Vk5r8sdo/V7rgWjjBp/xbR7V//nw+vf6NBVd1xAQemkwPEKvs0VNLNzkADIm93WPIbfuurODDNus9nG4nxKuD/p1n2v0VzdFeO2zeyhxO8Cppi4f59fJXeSYeZnVUmd5lrGL4FWUjstVTzQEmwMkbmsefsu3O8isTGySt627S8cbTf8u5apYZ6inc4WfqeDuJ7nc/FVsuKJ6w7Wi11q+xknp+j0qq7ggqikc1zXNJa5pDmuGha4G4I807dmLRFomJ7S+jtlsXFZSQVA3vZ2wPhkacrx4ZgfKy7GK/PWJfOdbpp0+e2Lynp8PD0ZVSKogICAgICAgICAgICAgIMftBiPstLPUaXiic5oO5z7dgebrDzWmS3LWbLGkwfj56YvOYj5ePo+Y8QxYB5Bu83Je6+uYm537zzXMphm0by9xqeJUxX/DrG8R6e6EQ1kbtzhfkdD81i2K0N8Wvw5PHb4r6iXInfs9uDYa+qqIaaP3pnht9+Ru9zrdzQT5Lelee0VQ6rURgw2yz4R/x6vpHD6KOCKOGIZY4mNawcgBbU8T3rsRERG0PnOTJbJeb27z1ehZaLNXSxzMdHKxksbxZ7JGh7HDkWnQoROziXSP0bNo71dED7KT9NDcuNKSdHNO8x8NdW9492C9dusOppM8X9i3dowswKKXRrCqCTNfuKp5Y2s9Bosk2x7T4LijWxB1voUryYqqnP93IyRvhI0tIHmweqv6O3SYeT/yPFtkpk84mPp/y6WrrzYgICAgICAgICAgICAgIMFtpgUlfRyUscwp3PLDnLOsFmuDrWuLaga8FpekWjaVjTai2DJ+JXv19ejgmPdF+LUlz1PtUY+OlJlP8Owf8io5pMLtNVjt7mmSMLSWuBa5ps5rgQ5p5EHctViJiey5DVPZ7riByOo9CtJpFu8JcefJj/wBZ2dx6GtmKhl8Qq2CPPHlpmEESFriCZSD7oIFhzBJ3WvvhwRWeZW4jxO+fHGGfPfd1ZWXGEBBbnhbIxzHgOY9pa9pFw5rhYgjkQjMTMTvD5d2qw11JWVFKSSIZXBpJ1MZ7UZPflLVSv0nZ6fBb8SkX820bE9HlVWME0p9mp32LHOaXSyt5sZpofrHyBWsYJydZ6Q2txXHpN61jmt6fOf2dFpOjTC2Cz2zTHi58zmk+TMoU8aXHDnZOO6u07xMR8I/ndbr+jHDZB9EZoHcC2TrG+Yfe/kQsW0mOe3Rti4/qqz7W1vlt+mzzbBbLVWHYhM15EtPLTOyTMBDXPbKyzXN+F1i429CbFa4MNsd537bJeJ8Qw6zS1mvS0W7e6Yn6ujK28+ICAgICAgICAgICAgICAgIMXjWztFWjLV08U+lg57B1jR9l47TfIrExEtq3tXtLVcO6JcLgqm1LRK9rNWU8rxJA1+ljqMxA5OJ1WvJG6W2pvNdm/LdAICAgIOU4ns5HWbQVL5Wh0FOymdM0i4llMTerY7mLAE9zbcVXmnNkl141E4dFWI7zM7fDfq6F1ysOQjrkDrkFTZ7IMhDIHAEf+lBWgICAgICAgICAgICAgICAgICAgICAgolkaxrnOIa1oJc4mwa0C5JPKyMxEzO0NB2axBs7airH/FVUr230PVstHGD+6wepUWKeaJt5yu6/HOK9cU/9tY+s9Z9ZZn2lSqKPaUD2hBUKhBlMGmzZxysfz/0QZNAQEBAQEBAQEBAQEBAQEBAQEBAQEFueZkbXPkc1jGglznENa0DeSTuCxMxHWW1a2tMVrG8y410hbf8AteampCRTX+kk1Dqm3ADgzu48dNDQz6jm9mvZ63hnCYwbZc3W3hHhH39IXdgq69KWX1jkeD4O7QPzPop9LO9NvJyuPY5rqef/AMoj06Nk9pVlxT2lBIqEFYqEGf2YuRI7h2QPHUn8wgzqAgICAgICAgICAgICAgICAgICAgxO0W0NNQR9ZUPtcHJG2xllI4Nb6a7hdR5MlaRvK1pNHl1V+XHHxnwj4/3dxDa/bSpxFxa49VTA9iBp0PJzz8R+Q4Bc/Lmtkn3PYaLh+LSR7PW3n/HlHr5taUK+y2zeKezzXd/ZyANf3a9l3lr5EqfBk5Lde0ubxTR/mcPs/wC1esfvH98W+e08ium8RPR6MPq4cxE2Y3tlyuy+KDLyYW2RuamkufqSG3o4D80FwYDLlv1jQ7kWm3qCg2fBqdscLWAgkavPN53/ANPJB7kBAQEBAQEBAQEBAQEBAQEBAQEGsba7Xx4ewNaBLVSD6KK+jRuzycm7+82sOJEGbNGOPe6nDeGX1lt56UjvP7R7/wBHCsZxWaqldLM8yPdvcePIAfC0cAFzrWm07y9jjxY8NIx442iP7u8Cw3FgFkZnBMVma5kIa6YOIaxjAXS3O4MHHwVjDntX2e8ONxLhuLLE5Ynlt4z4T8f5/Vt1Zh08bi2RhY4WuCRpcX3g2Pkui8g9GGV0sYOt8tuOpHFBsuGY4H2BKDZsLaCXvudQ0W+Eb9fH+iDIoCAgICAgICAgICAgICAgICAgxO0+NsoaaSofqRpGy9utlPut/U9wKjy5IpXmWtFpbarNGOPnPlHjP98Xz3jGIyTySSyuL5ZXEvcfyHIAWAHJcqZm07y9/XHTDjjHSNohjUaiAgyOA4HU10ohpmZ3aZnHSOJv1nu4D5ngCt6Y7XnaFbU6vHp682Sfl4y7lsZsTT4c3MPpqpws+dw3Di2MfC35njwA6OPDWnxeQ1vEMmqnr0r5JrnMkkc42N9B4AWClUGNqMChk1acjjy3HyQRhuAmF93NBb9YEkX7wdyDYpZjCGvbuBAcOBaUGWhlD2hzdQUFaAgICAgICAgICAgICAgICAg450v4wZKplK09inYHPHOWQX18GZfxFc/V33ty+T1/ANPyYZyz3tPpH3/RzmZ1yq0Ozeeq2stS6DN7JbNzYjUCGPssaA6aUi7YWX+bjwHHXgCRJixTedlLW6yulx80957R/fB9AYDglPQwtgpmZWDVzjrJK7i57uJ/+Cw0XSrWKxtDxmfPkz358k7y98wJa62/KbeNlshc6diFjvQXI8S70HoZjLhuKCv9tXBDzcEWQZPA8Qy6HVp393eg2UFBKAgICAgICAgICAgICAgIBQfNGOV/tFTUT3v1s0jm/cLjkHk2w8lx7zzWmX0TTY/wsNMflER8/H1YklGZlCG5dGH0D0X4Q2mw6E2+kqR18h4nOOwPAMy6c7810sFeWkPF8Uzzl1NvKOn0+7bVM54g57jWEsE8osdX3FiR73at80GOfgjt4Jb4k39EFDMKdfVzvVBmKGiiY0gtzZhZxdqSOXcgyUVVCwWDWi3IBBsOFSF0TXHjmt4ZjZB60BAQEBAQEBAQEBAQEBAQY/aKp6mjqpRvjp5nDxbGSPmtbztWZT6anPmpXzmI9XzMTYa6WHkuQ+g2tEdZWgVlFExPYRlVDEXuaxvvPc1rfFxsPzWYjedmtrRWJtPg+qKeIMY1jdGsa1re4AWC68Pn0zvO8riMCDUsWnAme/gTa/gAP0+aDxmVBadI0IIdU30ZqePIeJQZjCtnoZWMlkdI4m92BwbHcOI4C/Dmg2VjA0BrQAAAABoABuAQVICAgICAgICAgICAgICAgxu0mGuqqSenY8RumjLA9zS4NvvuARwutb15qzCbT5vwctcm2+07uIYv0O4vclklLUNHutbI+J34XNsPVRVwxXsvZeI2zT7f2atXbA4zT6voqjT/AJIbUf8AaLkmksV1FfCWGkbVRvEb2yskcQGxvjcHuJNgA0i5N1pOOs+C3TW5Yjpd03YDo7xOSaCpq2tpIY5YpMkrT7TKGODsvVg9i9iO1YjkVmunjfdpl4veaTTvvEw7srLiCC1UuIY8jeGOI8QNEGnPaHjXigx0uGuvpI8DlcIKBhw+NzneJt+SCt8obZrbAcgg3XZ0/wC7Rnnn/nKDJICAgICAgICAgICAgICAgICC3UVDI2l8jmsY0Xc97g1rRzJOgWJmI6y2rS155axvMtMxDpTwuJ2VpmqLEgugiBYLd7y2/ldQTqaR73Ux8F1N43navxn+Il7cE2/wyse2NkvVyk9hk7ercSdLNd7pOu4G62pnpZDn4ZqMMc0xvHnHX7+jalM54gIBQafJHkc9g3Nc4DwBICCw9yDxVc2UEncBqgxEL3PdfhwQdRwqLJBE3lG2/iRc/NB6kBAQEBAQEBAQEBAQEBAQEGqbc7ZMw9oYwNkqpG3Yx3uRt3Z321tcGw42O5V8+eMfSO7rcL4XbWTzWnakePn7o/vRxTaPaGqrHXqJXSWNw33Y2dzWDQeO/vVGb2v1tL1VNPh00cmGu3nPjPxnv+zCrDKEY3dr6Itq31Ub6OocXzQNDonuN3SQ3tZx4lpIF+ThyV7T5JtHLLzHF9HXFaMtI6T3+P3dGVlxhAQalXn6WT77vzQeKQoMNi0m5vM6+AQKOPcBxQdSaLADkglAQEBAQEBAQEBAQEBAQEBB83bZ4m6evq3uP9/IxvcyNxYwejR81y8m9rzL3WimuLTUrHlE/OessC4rTZPvv1QghZYbj0SveMWgDdzmTiT7nVOP8waptPvzw5vFtvytt/d+v8bvoBdB5EQEGoVx+ll/xH/zFB4ZigwNS7NKeQsEGTwtl5Ixzewf5gg6QgICAgICAgICCm6BdAugXQLoF0C6BdB859IeGOpMRqWuBDZZHTxE7nMlcXaeDi5v7qpXptaXp9JqefBX3Rt9GuRvDrgbxrbiR3KK9PFewZ4n2ZFGtiMOu9DOzb4w+vmaW9azJTNcLExkguktyNmgdwJ3EK5p8e3tS83xjVxeYw1nt3+Pk6jmVpxDMgh8gAJO4C5QafVvu97vrOcfC5ug8E8gQYeMdo95QZvAmXnhA+u0/h1P5IN+ugXQLoF0C6BdBKBdAugt5kEZkEZ0DOgZ0EZ0EdYgjrEGv7Y7MU2Jw9VNdkjLmGdgBkhcd/3mmwu3jYbiARrasW7psOa2Kd4cYxXoqxeJ/wBC2OqbfsvimZGbcCWyFpB8L+Kj/DldjWVn3PfgnRZistjVSQUjOOYiom/Cw5T+Jafl4lLHFslI2jr8XQsC6OcOpi18gfVytNwZyOrB7om6H97Mt64KVV83E9RljbfaPd/d26dapnPOuQOtQeDGaqzA0b3HXwH+tkGqVk5QMLpHSNnld7kUUlvtSZDYeW/0QYmMaoNl2XZ9MD9Vjj+n6oNvzoGZBIcgkOQTmQLoJugXQLoLN0EEoKS5BSXIKS9BS6RBbMyC26oQeeSutz9EHnfituDvRBb/AGwOTvRBUMUvwd6ILra8ngfRBcbVFBdbOUGPxJxcb8AEGAla57srRckgDzPFBss7GQ0rox9RzRze5w1P5lBqMcJvuQbFgcgie5z9OwQNLkm45IM5DiDXcx42Qetr0FQcgnMgnMgnMgkOQTdAzIKbIIsgpIQQWoKSxBTkQQY0FBiCCkwjkgpMA5D0QUGAcggpMQ5IIyBBSbILM7xlIBDTwJ3IPEMTjb2X2DvEEHwKC43FmAWblHhYIMdjFdnYC0Fzmn3W6kg79PRBiI6943xS/wANx/RB6Bi/OOX+E/8AogvxYxwDJSf8N/8ARBs+H1B6tt99te65vZB7BKgqEiCsPQVByCQ5BVmQTdBcIQRZAsgjKgjKgZUEFqCksQRkQQY0EGNBT1SCDCgo9mQWpKFrt4ug8FRs1TP96MeIJafkg8/+x9Nw60eErv1QXqbZiCM3bnJ5ueXIPa3CmBBcbQBBcbRhBUKZBWIEEiFBPVoKhGgkMQTkQTlQXrIFkCyCLIFkCyBZBGVAyoGVALUEZUDIgZUEZUDIgZEE5EDKgZUE5UDKgnKgZUDKgZUDKgnKgZUFSAgIFkEIJsgiyBZAsgWQLIFkCyBZAsgWQLIFkCyBZBNkCyBZAQLICAgWQLIJQEBBCAgICAgICAgICAgFAQEBAQEBAQSgICAgICAg/9k=" id="121" name="Google Shape;121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descr="data:image/jpeg;base64,/9j/4AAQSkZJRgABAQAAAQABAAD/2wCEAAkGBw8QEBAQDxIQDw8QEBAUDxAPDxAPDg0QFBEWFxQVFBQYHCggGBolGxYUIjEiJTUsLi8uFx8zODQtNygtLysBCgoKDg0OGxAQGzQmICQsLCw3LzIsLCwsNCwsLCwsLCwsLCwtLCw0MDctLC4sLCwsLCwsLCw0LCwsLCwsLCwsN//AABEIAOEA4QMBEQACEQEDEQH/xAAcAAEAAQUBAQAAAAAAAAAAAAAAAQIDBQYHBAj/xABFEAABAwIDBAcEBwUFCQAAAAABAAIDBBEFEiEGMUFRBxMiYXGBkRQyQqEjUmJykrHBFYKTstEzQ3Oi4RYkRFNjs8Lw8f/EABsBAQACAwEBAAAAAAAAAAAAAAADBAECBQYH/8QANREBAAIBAgQDBgYCAQUBAAAAAAECAwQRBRIhMUFRoSJhcYGR4RMUscHR8AYy8SNCUmKyFf/aAAwDAQACEQMRAD8A7igICAgICAgICAgICAgICAgICAgICAgICAgICAgICAgICAgICAgIIc4DU6AbydwCDWsV29wynJaZxK8fDADL5Zh2QfNQW1GOvi6mDg+syxvFNo9/T07+jAy9LdJ8NPUuH2uqaf5iovzlfJfr/jefxvHr/EJi6WqP44Klv3RE7/yCRrK+MMW/xvP4Xr6/wzWH9IWFzEDr+qceE7HRj8RGX5qWupxz4qWXgusx9eTf4Tv6d/RssE7JGh8bmvYdzmODmnwIU0TE9nMtS1J2tG0riy1EBAQEBAQEBAQEBAQEBAQEBAQEBAQYHavaqnw+PNKc8rv7KFpGeQ8/st5k/PcosuauOOq/oOH5dZbavSI7z4R9/c4vtJtbWV7j1ryyG/ZgjJbEBwzfXPefKy5mTNbJ3e10fDsGlj2I6+c9/t8mBUS8ICMiD2YZilRSuz08skLuOR1mu+83c7zW1b2rO8SgzafFnry5KxLpey3Si1xbFiDQwmwFRGOwT/1GfD4jTuCvYtXv0v8AV5rXf4/NYm+nnf8A9Z7/ACn9p+sulRSNe0OaQ5rgC1zSC1wO4gjeFdid3mZiaztPdWjAgICAgICAgICAgICAgICAgICDA7YbSxYdAZHWdK64givrI/v5NGlz/UKLLljHXdf4foL6zJyx0rHefL7+X8OB4niMtTK+edxfI83JO4DgAOAHALk2tNp3l77DhphpGOkbRDyrVKICAgICAg27YTbSSgeIpS59G49pu90BJ1fH3c28fHfYwZ5xztPZx+KcLrq689Ol49fdP7T+zuVPOyRjXxuD2PaHMc03a5pFwQV1IneN4eHtS1LTW0bTC4stRAQEBAQEBAQEBAQEBAQEBB4MbxWKkgfPKeywaAe89x91re8laZLxSvNKxpNLk1OWMWPvPpHjMvn/AGmxuWtqHTSnuY0HsxtG5re4fM3PFci95vPNL6FptLj0uOMWPtHj5z5sStU4sMiCzPVMZ7xseW8reuO1uytm1eHD/vLz/tWL7XopPy91T/8AWwe/6PTT1LJNGG55cfRaWx2r3haxazDl6Vt+y6o1pKAg6R0S7UGN/sEx+jkJNMSfck3uZ4O1I7781d0uXaeSXm+PaDnr+Zp3jv8ADz+X6fB1xdB5EQEBAQEBAQEBAQEBAQEBAQcY6UdoDPUmBh+hpSW6HR8+558vd8nc1y9Vk5r8sdo/V7rgWjjBp/xbR7V//nw+vf6NBVd1xAQemkwPEKvs0VNLNzkADIm93WPIbfuurODDNus9nG4nxKuD/p1n2v0VzdFeO2zeyhxO8Cppi4f59fJXeSYeZnVUmd5lrGL4FWUjstVTzQEmwMkbmsefsu3O8isTGySt627S8cbTf8u5apYZ6inc4WfqeDuJ7nc/FVsuKJ6w7Wi11q+xknp+j0qq7ggqikc1zXNJa5pDmuGha4G4I807dmLRFomJ7S+jtlsXFZSQVA3vZ2wPhkacrx4ZgfKy7GK/PWJfOdbpp0+e2Lynp8PD0ZVSKogICAgICAgICAgICAgIMftBiPstLPUaXiic5oO5z7dgebrDzWmS3LWbLGkwfj56YvOYj5ePo+Y8QxYB5Bu83Je6+uYm537zzXMphm0by9xqeJUxX/DrG8R6e6EQ1kbtzhfkdD81i2K0N8Wvw5PHb4r6iXInfs9uDYa+qqIaaP3pnht9+Ru9zrdzQT5Lelee0VQ6rURgw2yz4R/x6vpHD6KOCKOGIZY4mNawcgBbU8T3rsRERG0PnOTJbJeb27z1ehZaLNXSxzMdHKxksbxZ7JGh7HDkWnQoROziXSP0bNo71dED7KT9NDcuNKSdHNO8x8NdW9492C9dusOppM8X9i3dowswKKXRrCqCTNfuKp5Y2s9Bosk2x7T4LijWxB1voUryYqqnP93IyRvhI0tIHmweqv6O3SYeT/yPFtkpk84mPp/y6WrrzYgICAgICAgICAgICAgIMFtpgUlfRyUscwp3PLDnLOsFmuDrWuLaga8FpekWjaVjTai2DJ+JXv19ejgmPdF+LUlz1PtUY+OlJlP8Owf8io5pMLtNVjt7mmSMLSWuBa5ps5rgQ5p5EHctViJiey5DVPZ7riByOo9CtJpFu8JcefJj/wBZ2dx6GtmKhl8Qq2CPPHlpmEESFriCZSD7oIFhzBJ3WvvhwRWeZW4jxO+fHGGfPfd1ZWXGEBBbnhbIxzHgOY9pa9pFw5rhYgjkQjMTMTvD5d2qw11JWVFKSSIZXBpJ1MZ7UZPflLVSv0nZ6fBb8SkX820bE9HlVWME0p9mp32LHOaXSyt5sZpofrHyBWsYJydZ6Q2txXHpN61jmt6fOf2dFpOjTC2Cz2zTHi58zmk+TMoU8aXHDnZOO6u07xMR8I/ndbr+jHDZB9EZoHcC2TrG+Yfe/kQsW0mOe3Rti4/qqz7W1vlt+mzzbBbLVWHYhM15EtPLTOyTMBDXPbKyzXN+F1i429CbFa4MNsd537bJeJ8Qw6zS1mvS0W7e6Yn6ujK28+ICAgICAgICAgICAgICAgIMXjWztFWjLV08U+lg57B1jR9l47TfIrExEtq3tXtLVcO6JcLgqm1LRK9rNWU8rxJA1+ljqMxA5OJ1WvJG6W2pvNdm/LdAICAgIOU4ns5HWbQVL5Wh0FOymdM0i4llMTerY7mLAE9zbcVXmnNkl141E4dFWI7zM7fDfq6F1ysOQjrkDrkFTZ7IMhDIHAEf+lBWgICAgICAgICAgICAgICAgICAgICAgolkaxrnOIa1oJc4mwa0C5JPKyMxEzO0NB2axBs7airH/FVUr230PVstHGD+6wepUWKeaJt5yu6/HOK9cU/9tY+s9Z9ZZn2lSqKPaUD2hBUKhBlMGmzZxysfz/0QZNAQEBAQEBAQEBAQEBAQEBAQEBAQEFueZkbXPkc1jGglznENa0DeSTuCxMxHWW1a2tMVrG8y410hbf8AteampCRTX+kk1Dqm3ADgzu48dNDQz6jm9mvZ63hnCYwbZc3W3hHhH39IXdgq69KWX1jkeD4O7QPzPop9LO9NvJyuPY5rqef/AMoj06Nk9pVlxT2lBIqEFYqEGf2YuRI7h2QPHUn8wgzqAgICAgICAgICAgICAgICAgICAgxO0W0NNQR9ZUPtcHJG2xllI4Nb6a7hdR5MlaRvK1pNHl1V+XHHxnwj4/3dxDa/bSpxFxa49VTA9iBp0PJzz8R+Q4Bc/Lmtkn3PYaLh+LSR7PW3n/HlHr5taUK+y2zeKezzXd/ZyANf3a9l3lr5EqfBk5Lde0ubxTR/mcPs/wC1esfvH98W+e08ium8RPR6MPq4cxE2Y3tlyuy+KDLyYW2RuamkufqSG3o4D80FwYDLlv1jQ7kWm3qCg2fBqdscLWAgkavPN53/ANPJB7kBAQEBAQEBAQEBAQEBAQEBAQEGsba7Xx4ewNaBLVSD6KK+jRuzycm7+82sOJEGbNGOPe6nDeGX1lt56UjvP7R7/wBHCsZxWaqldLM8yPdvcePIAfC0cAFzrWm07y9jjxY8NIx442iP7u8Cw3FgFkZnBMVma5kIa6YOIaxjAXS3O4MHHwVjDntX2e8ONxLhuLLE5Ynlt4z4T8f5/Vt1Zh08bi2RhY4WuCRpcX3g2Pkui8g9GGV0sYOt8tuOpHFBsuGY4H2BKDZsLaCXvudQ0W+Eb9fH+iDIoCAgICAgICAgICAgICAgICAgxO0+NsoaaSofqRpGy9utlPut/U9wKjy5IpXmWtFpbarNGOPnPlHjP98Xz3jGIyTySSyuL5ZXEvcfyHIAWAHJcqZm07y9/XHTDjjHSNohjUaiAgyOA4HU10ohpmZ3aZnHSOJv1nu4D5ngCt6Y7XnaFbU6vHp682Sfl4y7lsZsTT4c3MPpqpws+dw3Di2MfC35njwA6OPDWnxeQ1vEMmqnr0r5JrnMkkc42N9B4AWClUGNqMChk1acjjy3HyQRhuAmF93NBb9YEkX7wdyDYpZjCGvbuBAcOBaUGWhlD2hzdQUFaAgICAgICAgICAgICAgICAg450v4wZKplK09inYHPHOWQX18GZfxFc/V33ty+T1/ANPyYZyz3tPpH3/RzmZ1yq0Ozeeq2stS6DN7JbNzYjUCGPssaA6aUi7YWX+bjwHHXgCRJixTedlLW6yulx80957R/fB9AYDglPQwtgpmZWDVzjrJK7i57uJ/+Cw0XSrWKxtDxmfPkz358k7y98wJa62/KbeNlshc6diFjvQXI8S70HoZjLhuKCv9tXBDzcEWQZPA8Qy6HVp393eg2UFBKAgICAgICAgICAgICAgIBQfNGOV/tFTUT3v1s0jm/cLjkHk2w8lx7zzWmX0TTY/wsNMflER8/H1YklGZlCG5dGH0D0X4Q2mw6E2+kqR18h4nOOwPAMy6c7810sFeWkPF8Uzzl1NvKOn0+7bVM54g57jWEsE8osdX3FiR73at80GOfgjt4Jb4k39EFDMKdfVzvVBmKGiiY0gtzZhZxdqSOXcgyUVVCwWDWi3IBBsOFSF0TXHjmt4ZjZB60BAQEBAQEBAQEBAQEBAQY/aKp6mjqpRvjp5nDxbGSPmtbztWZT6anPmpXzmI9XzMTYa6WHkuQ+g2tEdZWgVlFExPYRlVDEXuaxvvPc1rfFxsPzWYjedmtrRWJtPg+qKeIMY1jdGsa1re4AWC68Pn0zvO8riMCDUsWnAme/gTa/gAP0+aDxmVBadI0IIdU30ZqePIeJQZjCtnoZWMlkdI4m92BwbHcOI4C/Dmg2VjA0BrQAAAABoABuAQVICAgICAgICAgICAgICAgxu0mGuqqSenY8RumjLA9zS4NvvuARwutb15qzCbT5vwctcm2+07uIYv0O4vclklLUNHutbI+J34XNsPVRVwxXsvZeI2zT7f2atXbA4zT6voqjT/AJIbUf8AaLkmksV1FfCWGkbVRvEb2yskcQGxvjcHuJNgA0i5N1pOOs+C3TW5Yjpd03YDo7xOSaCpq2tpIY5YpMkrT7TKGODsvVg9i9iO1YjkVmunjfdpl4veaTTvvEw7srLiCC1UuIY8jeGOI8QNEGnPaHjXigx0uGuvpI8DlcIKBhw+NzneJt+SCt8obZrbAcgg3XZ0/wC7Rnnn/nKDJICAgICAgICAgICAgICAgICC3UVDI2l8jmsY0Xc97g1rRzJOgWJmI6y2rS155axvMtMxDpTwuJ2VpmqLEgugiBYLd7y2/ldQTqaR73Ux8F1N43navxn+Il7cE2/wyse2NkvVyk9hk7ercSdLNd7pOu4G62pnpZDn4ZqMMc0xvHnHX7+jalM54gIBQafJHkc9g3Nc4DwBICCw9yDxVc2UEncBqgxEL3PdfhwQdRwqLJBE3lG2/iRc/NB6kBAQEBAQEBAQEBAQEBAQEGqbc7ZMw9oYwNkqpG3Yx3uRt3Z321tcGw42O5V8+eMfSO7rcL4XbWTzWnakePn7o/vRxTaPaGqrHXqJXSWNw33Y2dzWDQeO/vVGb2v1tL1VNPh00cmGu3nPjPxnv+zCrDKEY3dr6Itq31Ub6OocXzQNDonuN3SQ3tZx4lpIF+ThyV7T5JtHLLzHF9HXFaMtI6T3+P3dGVlxhAQalXn6WT77vzQeKQoMNi0m5vM6+AQKOPcBxQdSaLADkglAQEBAQEBAQEBAQEBAQEBB83bZ4m6evq3uP9/IxvcyNxYwejR81y8m9rzL3WimuLTUrHlE/OessC4rTZPvv1QghZYbj0SveMWgDdzmTiT7nVOP8waptPvzw5vFtvytt/d+v8bvoBdB5EQEGoVx+ll/xH/zFB4ZigwNS7NKeQsEGTwtl5Ixzewf5gg6QgICAgICAgICCm6BdAugXQLoF0C6BdB859IeGOpMRqWuBDZZHTxE7nMlcXaeDi5v7qpXptaXp9JqefBX3Rt9GuRvDrgbxrbiR3KK9PFewZ4n2ZFGtiMOu9DOzb4w+vmaW9azJTNcLExkguktyNmgdwJ3EK5p8e3tS83xjVxeYw1nt3+Pk6jmVpxDMgh8gAJO4C5QafVvu97vrOcfC5ug8E8gQYeMdo95QZvAmXnhA+u0/h1P5IN+ugXQLoF0C6BdBKBdAugt5kEZkEZ0DOgZ0EZ0EdYgjrEGv7Y7MU2Jw9VNdkjLmGdgBkhcd/3mmwu3jYbiARrasW7psOa2Kd4cYxXoqxeJ/wBC2OqbfsvimZGbcCWyFpB8L+Kj/DldjWVn3PfgnRZistjVSQUjOOYiom/Cw5T+Jafl4lLHFslI2jr8XQsC6OcOpi18gfVytNwZyOrB7om6H97Mt64KVV83E9RljbfaPd/d26dapnPOuQOtQeDGaqzA0b3HXwH+tkGqVk5QMLpHSNnld7kUUlvtSZDYeW/0QYmMaoNl2XZ9MD9Vjj+n6oNvzoGZBIcgkOQTmQLoJugXQLoLN0EEoKS5BSXIKS9BS6RBbMyC26oQeeSutz9EHnfituDvRBb/AGwOTvRBUMUvwd6ILra8ngfRBcbVFBdbOUGPxJxcb8AEGAla57srRckgDzPFBss7GQ0rox9RzRze5w1P5lBqMcJvuQbFgcgie5z9OwQNLkm45IM5DiDXcx42Qetr0FQcgnMgnMgnMgkOQTdAzIKbIIsgpIQQWoKSxBTkQQY0FBiCCkwjkgpMA5D0QUGAcggpMQ5IIyBBSbILM7xlIBDTwJ3IPEMTjb2X2DvEEHwKC43FmAWblHhYIMdjFdnYC0Fzmn3W6kg79PRBiI6943xS/wANx/RB6Bi/OOX+E/8AogvxYxwDJSf8N/8ARBs+H1B6tt99te65vZB7BKgqEiCsPQVByCQ5BVmQTdBcIQRZAsgjKgjKgZUEFqCksQRkQQY0EGNBT1SCDCgo9mQWpKFrt4ug8FRs1TP96MeIJafkg8/+x9Nw60eErv1QXqbZiCM3bnJ5ueXIPa3CmBBcbQBBcbRhBUKZBWIEEiFBPVoKhGgkMQTkQTlQXrIFkCyCLIFkCyBZBGVAyoGVALUEZUDIgZUEZUDIgZEE5EDKgZUE5UDKgnKgZUDKgZUDKgnKgZUFSAgIFkEIJsgiyBZAsgWQLIFkCyBZAsgWQLIFkCyBZBNkCyBZAQLICAgWQLIJQEBBCAgICAgICAgICAgFAQEBAQEBAQSgICAgICAg/9k=" id="122" name="Google Shape;122;p16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23" name="Google Shape;123;p16"/>
          <p:cNvGrpSpPr/>
          <p:nvPr/>
        </p:nvGrpSpPr>
        <p:grpSpPr>
          <a:xfrm>
            <a:off x="2339752" y="4221088"/>
            <a:ext cx="6634079" cy="2143125"/>
            <a:chOff x="2339752" y="4221088"/>
            <a:chExt cx="6634079" cy="2143125"/>
          </a:xfrm>
        </p:grpSpPr>
        <p:pic>
          <p:nvPicPr>
            <p:cNvPr id="124" name="Google Shape;124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30706" y="4221088"/>
              <a:ext cx="2143125" cy="2143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6"/>
            <p:cNvSpPr/>
            <p:nvPr/>
          </p:nvSpPr>
          <p:spPr>
            <a:xfrm>
              <a:off x="2339752" y="5589240"/>
              <a:ext cx="4836580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2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2014年iPhone 6 利潤率?</a:t>
              </a:r>
              <a:endParaRPr b="1" sz="3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126" name="Google Shape;126;p16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320702" y="908720"/>
            <a:ext cx="85626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蘋果新推出的iPhone 6手機，據市場研究公司HIS或Teardown公司拆解</a:t>
            </a:r>
            <a:r>
              <a:rPr b="1" lang="zh-TW" sz="24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iPhone 6顯示成本在200美元到247美元</a:t>
            </a:r>
            <a:r>
              <a:rPr lang="zh-TW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之間。但組裝程序的成本約在4～4.5美元。</a:t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321153" y="2204864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iPhone 6的空機售價為</a:t>
            </a:r>
            <a:r>
              <a:rPr lang="zh-TW" sz="24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649~749美元</a:t>
            </a:r>
            <a:r>
              <a:rPr lang="zh-TW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；iPhone 6 Plus空機售價為749～949美元</a:t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34" name="Google Shape;134;p17"/>
          <p:cNvGrpSpPr/>
          <p:nvPr/>
        </p:nvGrpSpPr>
        <p:grpSpPr>
          <a:xfrm>
            <a:off x="4747409" y="2060848"/>
            <a:ext cx="4342149" cy="4731974"/>
            <a:chOff x="4747409" y="1602607"/>
            <a:chExt cx="4342149" cy="4731974"/>
          </a:xfrm>
        </p:grpSpPr>
        <p:grpSp>
          <p:nvGrpSpPr>
            <p:cNvPr id="135" name="Google Shape;135;p17"/>
            <p:cNvGrpSpPr/>
            <p:nvPr/>
          </p:nvGrpSpPr>
          <p:grpSpPr>
            <a:xfrm>
              <a:off x="4747409" y="1602607"/>
              <a:ext cx="4342149" cy="4731974"/>
              <a:chOff x="1864377" y="662310"/>
              <a:chExt cx="6305759" cy="5741553"/>
            </a:xfrm>
          </p:grpSpPr>
          <p:pic>
            <p:nvPicPr>
              <p:cNvPr descr="eetelecomm_mobile_10143_20140926a.gif" id="136" name="Google Shape;136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864377" y="662310"/>
                <a:ext cx="6138543" cy="50675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7" name="Google Shape;137;p17"/>
              <p:cNvSpPr/>
              <p:nvPr/>
            </p:nvSpPr>
            <p:spPr>
              <a:xfrm>
                <a:off x="5379447" y="5881045"/>
                <a:ext cx="2790689" cy="522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100">
                    <a:solidFill>
                      <a:srgbClr val="595959"/>
                    </a:solidFill>
                    <a:latin typeface="Arimo"/>
                    <a:ea typeface="Arimo"/>
                    <a:cs typeface="Arimo"/>
                    <a:sym typeface="Arimo"/>
                  </a:rPr>
                  <a:t>(Source: Teardown, 2014.9.23)</a:t>
                </a:r>
                <a:endParaRPr sz="1100">
                  <a:solidFill>
                    <a:srgbClr val="595959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p:grpSp>
        <p:sp>
          <p:nvSpPr>
            <p:cNvPr id="138" name="Google Shape;138;p17"/>
            <p:cNvSpPr/>
            <p:nvPr/>
          </p:nvSpPr>
          <p:spPr>
            <a:xfrm>
              <a:off x="5105155" y="5713511"/>
              <a:ext cx="335527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▲Teardown估算蘋果iPhone 6手機成本</a:t>
              </a:r>
              <a:endParaRPr/>
            </a:p>
          </p:txBody>
        </p:sp>
      </p:grpSp>
      <p:grpSp>
        <p:nvGrpSpPr>
          <p:cNvPr id="139" name="Google Shape;139;p17"/>
          <p:cNvGrpSpPr/>
          <p:nvPr/>
        </p:nvGrpSpPr>
        <p:grpSpPr>
          <a:xfrm>
            <a:off x="503793" y="3429000"/>
            <a:ext cx="4339284" cy="2578815"/>
            <a:chOff x="503793" y="3429000"/>
            <a:chExt cx="4339284" cy="2578815"/>
          </a:xfrm>
        </p:grpSpPr>
        <p:sp>
          <p:nvSpPr>
            <p:cNvPr id="140" name="Google Shape;140;p17"/>
            <p:cNvSpPr/>
            <p:nvPr/>
          </p:nvSpPr>
          <p:spPr>
            <a:xfrm rot="358206">
              <a:off x="604917" y="3638287"/>
              <a:ext cx="4137037" cy="2160240"/>
            </a:xfrm>
            <a:prstGeom prst="irregularSeal2">
              <a:avLst/>
            </a:prstGeom>
            <a:solidFill>
              <a:srgbClr val="FF0066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41" name="Google Shape;141;p17"/>
            <p:cNvSpPr txBox="1"/>
            <p:nvPr/>
          </p:nvSpPr>
          <p:spPr>
            <a:xfrm rot="-353039">
              <a:off x="1144124" y="4443858"/>
              <a:ext cx="29523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40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利潤率69%</a:t>
              </a:r>
              <a:endParaRPr b="1" sz="4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142" name="Google Shape;142;p17"/>
          <p:cNvSpPr/>
          <p:nvPr/>
        </p:nvSpPr>
        <p:spPr>
          <a:xfrm>
            <a:off x="0" y="0"/>
            <a:ext cx="52629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一、iPhone6傳奇-利潤率</a:t>
            </a:r>
            <a:endParaRPr sz="3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3" name="Google Shape;143;p17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eetelecomm_mobile_10143_20140926b.gif" id="149" name="Google Shape;14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098" y="1486503"/>
            <a:ext cx="8825951" cy="519271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/>
          <p:nvPr/>
        </p:nvSpPr>
        <p:spPr>
          <a:xfrm>
            <a:off x="179511" y="951111"/>
            <a:ext cx="880553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IHS估算蘋果iPhone 6手機成本(BOM)                </a:t>
            </a:r>
            <a:r>
              <a:rPr lang="zh-TW" sz="1800">
                <a:solidFill>
                  <a:srgbClr val="595959"/>
                </a:solidFill>
                <a:latin typeface="Arimo"/>
                <a:ea typeface="Arimo"/>
                <a:cs typeface="Arimo"/>
                <a:sym typeface="Arimo"/>
              </a:rPr>
              <a:t>(Source: IHS, 2014.9.23)  </a:t>
            </a:r>
            <a:endParaRPr sz="1800">
              <a:solidFill>
                <a:srgbClr val="59595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224287" y="5085184"/>
            <a:ext cx="8704053" cy="340831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224287" y="5426015"/>
            <a:ext cx="8704053" cy="1253199"/>
          </a:xfrm>
          <a:prstGeom prst="rect">
            <a:avLst/>
          </a:prstGeom>
          <a:solidFill>
            <a:srgbClr val="B7CCE4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User Interface &amp; Sensors是新增功能，加入些感測晶片，成本合計22美元。</a:t>
            </a:r>
            <a:endParaRPr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Apple 針對iPhone 6新增加功能就是，NFC（近場通信）晶片支援</a:t>
            </a:r>
            <a:r>
              <a:rPr b="1" lang="zh-TW" sz="180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Apple Pay行動支付功能</a:t>
            </a:r>
            <a:r>
              <a:rPr lang="zh-TW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。</a:t>
            </a: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0" y="0"/>
            <a:ext cx="52629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一、iPhone6傳奇-利潤率</a:t>
            </a:r>
            <a:endParaRPr sz="3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4" name="Google Shape;154;p18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1" id="159" name="Google Shape;15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9"/>
          <p:cNvSpPr/>
          <p:nvPr/>
        </p:nvSpPr>
        <p:spPr>
          <a:xfrm>
            <a:off x="500034" y="357166"/>
            <a:ext cx="835821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蘋果</a:t>
            </a:r>
            <a:r>
              <a:rPr b="1" lang="zh-TW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去年 Q4 </a:t>
            </a:r>
            <a:r>
              <a:rPr b="1" lang="zh-TW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的智慧手機全球出貨量達到 </a:t>
            </a:r>
            <a:r>
              <a:rPr b="1" lang="zh-TW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7,450 萬支</a:t>
            </a:r>
            <a:r>
              <a:rPr b="1" lang="zh-TW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、市占率也由一年前的 18% 攀升至</a:t>
            </a:r>
            <a:r>
              <a:rPr b="1" lang="zh-TW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歷史新高 20%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2015/03/10, Tim Cook 就正式宣佈自從 2007 年第一代 iPhone 推出以來，iPhone 系列的總銷量已經達到 </a:t>
            </a:r>
            <a:r>
              <a:rPr b="1" lang="zh-TW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 億支</a:t>
            </a:r>
            <a:r>
              <a:rPr b="1" lang="zh-TW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9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7903" y="962873"/>
            <a:ext cx="3591318" cy="434280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68" name="Google Shape;168;p20"/>
          <p:cNvCxnSpPr/>
          <p:nvPr/>
        </p:nvCxnSpPr>
        <p:spPr>
          <a:xfrm flipH="1">
            <a:off x="4974207" y="1621805"/>
            <a:ext cx="1620180" cy="345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69" name="Google Shape;169;p20"/>
          <p:cNvSpPr txBox="1"/>
          <p:nvPr/>
        </p:nvSpPr>
        <p:spPr>
          <a:xfrm>
            <a:off x="6624228" y="1113166"/>
            <a:ext cx="1404156" cy="706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zh-TW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iphone 6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0" y="0"/>
            <a:ext cx="32111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Apple股價趨勢</a:t>
            </a:r>
            <a:endParaRPr sz="36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-108519" y="5445224"/>
            <a:ext cx="9145015" cy="1152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1" lang="zh-TW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2014年7月股價645美元，分拆為七分之一，成為約</a:t>
            </a:r>
            <a:r>
              <a:rPr b="1" lang="zh-TW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92美元</a:t>
            </a:r>
            <a:r>
              <a:rPr b="1" lang="zh-TW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</a:t>
            </a:r>
            <a:endParaRPr b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1" lang="zh-TW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至今年2015年4月28日已爬升到</a:t>
            </a:r>
            <a:r>
              <a:rPr b="1" lang="zh-TW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120美元</a:t>
            </a:r>
            <a:endParaRPr b="1"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許世杰：行動支付全面解析，Apple Pay 創造新時代的真正意義 - PunNode 科技創業新聞網 - Google Chrome" id="176" name="Google Shape;176;p21"/>
          <p:cNvPicPr preferRelativeResize="0"/>
          <p:nvPr/>
        </p:nvPicPr>
        <p:blipFill rotWithShape="1">
          <a:blip r:embed="rId3">
            <a:alphaModFix/>
          </a:blip>
          <a:srcRect b="62976" l="32407" r="48021" t="23354"/>
          <a:stretch/>
        </p:blipFill>
        <p:spPr>
          <a:xfrm>
            <a:off x="8244409" y="334815"/>
            <a:ext cx="845149" cy="42988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/>
          <p:nvPr/>
        </p:nvSpPr>
        <p:spPr>
          <a:xfrm>
            <a:off x="250825" y="2132013"/>
            <a:ext cx="8713788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Pay 的意義：</a:t>
            </a:r>
            <a:r>
              <a:rPr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lang="zh-TW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Tokenization</a:t>
            </a: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的實現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b="0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與信用卡產業試圖互惠共贏的必然結果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b="0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信用卡誕生五十多年來，首度發生革命性的轉變--完全放棄「以卡片為基礎」的思維</a:t>
            </a:r>
            <a:endParaRPr/>
          </a:p>
        </p:txBody>
      </p:sp>
      <p:grpSp>
        <p:nvGrpSpPr>
          <p:cNvPr id="178" name="Google Shape;178;p21"/>
          <p:cNvGrpSpPr/>
          <p:nvPr/>
        </p:nvGrpSpPr>
        <p:grpSpPr>
          <a:xfrm>
            <a:off x="3203575" y="1784350"/>
            <a:ext cx="4645025" cy="338138"/>
            <a:chOff x="3995936" y="4365104"/>
            <a:chExt cx="4644008" cy="338555"/>
          </a:xfrm>
        </p:grpSpPr>
        <p:sp>
          <p:nvSpPr>
            <p:cNvPr id="179" name="Google Shape;179;p21"/>
            <p:cNvSpPr/>
            <p:nvPr/>
          </p:nvSpPr>
          <p:spPr>
            <a:xfrm>
              <a:off x="3995936" y="4365105"/>
              <a:ext cx="4464496" cy="338554"/>
            </a:xfrm>
            <a:prstGeom prst="wedgeRoundRectCallout">
              <a:avLst>
                <a:gd fmla="val -36329" name="adj1"/>
                <a:gd fmla="val 76593" name="adj2"/>
                <a:gd fmla="val 16667" name="adj3"/>
              </a:avLst>
            </a:prstGeom>
            <a:solidFill>
              <a:srgbClr val="B2A0C7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4067358" y="4365104"/>
              <a:ext cx="4572586" cy="338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6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Tokenization ，以資料標記為基礎的交易模式</a:t>
              </a:r>
              <a:endParaRPr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21"/>
          <p:cNvSpPr/>
          <p:nvPr/>
        </p:nvSpPr>
        <p:spPr>
          <a:xfrm>
            <a:off x="250825" y="3749675"/>
            <a:ext cx="8713788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Tokenization的實施：全面</a:t>
            </a:r>
            <a:r>
              <a:rPr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廢除以卡片為基礎的交易概念</a:t>
            </a: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，改成以一個某種</a:t>
            </a:r>
            <a:r>
              <a:rPr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隨機編碼的序號</a:t>
            </a: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（稱為 token）來交易</a:t>
            </a:r>
            <a:endParaRPr/>
          </a:p>
        </p:txBody>
      </p:sp>
      <p:sp>
        <p:nvSpPr>
          <p:cNvPr id="182" name="Google Shape;182;p21"/>
          <p:cNvSpPr txBox="1"/>
          <p:nvPr>
            <p:ph idx="12" type="sldNum"/>
          </p:nvPr>
        </p:nvSpPr>
        <p:spPr>
          <a:xfrm>
            <a:off x="6929454" y="642146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fld id="{00000000-1234-1234-1234-123412341234}" type="slidenum">
              <a:rPr lang="zh-TW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1547664" y="118373"/>
            <a:ext cx="6659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Pay 行動支付系統</a:t>
            </a:r>
            <a:endParaRPr/>
          </a:p>
        </p:txBody>
      </p:sp>
      <p:sp>
        <p:nvSpPr>
          <p:cNvPr id="184" name="Google Shape;184;p21"/>
          <p:cNvSpPr/>
          <p:nvPr/>
        </p:nvSpPr>
        <p:spPr>
          <a:xfrm>
            <a:off x="54591" y="692696"/>
            <a:ext cx="9034967" cy="139103"/>
          </a:xfrm>
          <a:prstGeom prst="rect">
            <a:avLst/>
          </a:prstGeom>
          <a:gradFill>
            <a:gsLst>
              <a:gs pos="0">
                <a:schemeClr val="dk1"/>
              </a:gs>
              <a:gs pos="50000">
                <a:srgbClr val="1B1B1B"/>
              </a:gs>
              <a:gs pos="70000">
                <a:srgbClr val="595959"/>
              </a:gs>
              <a:gs pos="100000">
                <a:srgbClr val="F2F2F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1"/>
          <p:cNvSpPr/>
          <p:nvPr/>
        </p:nvSpPr>
        <p:spPr>
          <a:xfrm>
            <a:off x="107504" y="6237312"/>
            <a:ext cx="4608017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資料來源：許世杰：行動支付全面解析，Apple Pay 創造新時代的真正意義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http://punnode.com/archives/23918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