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圖片出處：http://alumni.ee.ntu.edu.tw/41/news3.php</a:t>
            </a:r>
            <a:endParaRPr/>
          </a:p>
        </p:txBody>
      </p:sp>
      <p:sp>
        <p:nvSpPr>
          <p:cNvPr id="125" name="Google Shape;125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fmla="val 4578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Google Shape;20;p2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  <a:defRPr b="1" sz="4500">
                <a:solidFill>
                  <a:srgbClr val="FF8C3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/>
          <a:lstStyle>
            <a:lvl1pPr lvl="0" algn="r"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8766F"/>
                </a:solidFill>
              </a:defRPr>
            </a:lvl1pPr>
            <a:lvl2pPr lvl="1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230"/>
              </a:spcBef>
              <a:spcAft>
                <a:spcPts val="0"/>
              </a:spcAft>
              <a:buSzPts val="2016"/>
              <a:buNone/>
              <a:defRPr/>
            </a:lvl4pPr>
            <a:lvl5pPr lvl="4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257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 rot="5400000">
            <a:off x="2500884" y="-1467612"/>
            <a:ext cx="4187952" cy="8183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●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>
            <p:ph type="title"/>
          </p:nvPr>
        </p:nvSpPr>
        <p:spPr>
          <a:xfrm rot="5400000">
            <a:off x="4991100" y="2171704"/>
            <a:ext cx="5257799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" type="body"/>
          </p:nvPr>
        </p:nvSpPr>
        <p:spPr>
          <a:xfrm rot="5400000">
            <a:off x="876300" y="190503"/>
            <a:ext cx="5257801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●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●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showMasterSp="0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Google Shape;34;p4"/>
          <p:cNvSpPr txBox="1"/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 cap="none">
                <a:solidFill>
                  <a:srgbClr val="78766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18850" spcFirstLastPara="1" rIns="91425" wrap="square" tIns="0"/>
          <a:lstStyle>
            <a:lvl1pPr indent="-228600" lvl="0" marL="457200" marR="36576" algn="l">
              <a:spcBef>
                <a:spcPts val="0"/>
              </a:spcBef>
              <a:spcAft>
                <a:spcPts val="0"/>
              </a:spcAft>
              <a:buSzPts val="1440"/>
              <a:buNone/>
              <a:defRPr b="0" sz="1800">
                <a:solidFill>
                  <a:srgbClr val="B75C00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568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60680" lvl="0" marL="457200" algn="l">
              <a:spcBef>
                <a:spcPts val="250"/>
              </a:spcBef>
              <a:spcAft>
                <a:spcPts val="0"/>
              </a:spcAft>
              <a:buSzPts val="2080"/>
              <a:buChar char="●"/>
              <a:defRPr sz="2600"/>
            </a:lvl1pPr>
            <a:lvl2pPr indent="-368300" lvl="1" marL="914400" algn="l"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spcBef>
                <a:spcPts val="250"/>
              </a:spcBef>
              <a:spcAft>
                <a:spcPts val="0"/>
              </a:spcAft>
              <a:buSzPts val="2000"/>
              <a:buChar char="⚫"/>
              <a:defRPr sz="2000"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 sz="18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60680" lvl="0" marL="457200" algn="l">
              <a:spcBef>
                <a:spcPts val="250"/>
              </a:spcBef>
              <a:spcAft>
                <a:spcPts val="0"/>
              </a:spcAft>
              <a:buSzPts val="2080"/>
              <a:buChar char="●"/>
              <a:defRPr sz="2600"/>
            </a:lvl1pPr>
            <a:lvl2pPr indent="-368300" lvl="1" marL="914400" algn="l"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spcBef>
                <a:spcPts val="250"/>
              </a:spcBef>
              <a:spcAft>
                <a:spcPts val="0"/>
              </a:spcAft>
              <a:buSzPts val="2000"/>
              <a:buChar char="⚫"/>
              <a:defRPr sz="2000"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 sz="18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607224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46300" spcFirstLastPara="1" rIns="91425" wrap="square" tIns="91425"/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91425" wrap="square" tIns="91425"/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3" type="body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50520" lvl="0" marL="457200" algn="l">
              <a:spcBef>
                <a:spcPts val="250"/>
              </a:spcBef>
              <a:spcAft>
                <a:spcPts val="0"/>
              </a:spcAft>
              <a:buSzPts val="1920"/>
              <a:buChar char="●"/>
              <a:defRPr sz="2400"/>
            </a:lvl1pPr>
            <a:lvl2pPr indent="-355600" lvl="1" marL="914400" algn="l"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 sz="1800"/>
            </a:lvl3pPr>
            <a:lvl4pPr indent="-342392" lvl="3" marL="1828800" algn="l"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spcBef>
                <a:spcPts val="250"/>
              </a:spcBef>
              <a:spcAft>
                <a:spcPts val="0"/>
              </a:spcAft>
              <a:buSzPts val="1600"/>
              <a:buChar char="⚫"/>
              <a:defRPr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4" type="body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50520" lvl="0" marL="457200" algn="l">
              <a:spcBef>
                <a:spcPts val="250"/>
              </a:spcBef>
              <a:spcAft>
                <a:spcPts val="0"/>
              </a:spcAft>
              <a:buSzPts val="1920"/>
              <a:buChar char="●"/>
              <a:defRPr sz="2400"/>
            </a:lvl1pPr>
            <a:lvl2pPr indent="-355600" lvl="1" marL="914400" algn="l"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⚫"/>
              <a:defRPr sz="1800"/>
            </a:lvl3pPr>
            <a:lvl4pPr indent="-342392" lvl="3" marL="1828800" algn="l"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spcBef>
                <a:spcPts val="250"/>
              </a:spcBef>
              <a:spcAft>
                <a:spcPts val="0"/>
              </a:spcAft>
              <a:buSzPts val="1600"/>
              <a:buChar char="⚫"/>
              <a:defRPr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showMasterSp="0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8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  <a:defRPr b="1" sz="2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" type="body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/>
          <a:lstStyle>
            <a:lvl1pPr indent="-228600" lvl="0" marL="457200" marR="18288" algn="l"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dk1"/>
                </a:solidFill>
              </a:defRPr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>
                <a:solidFill>
                  <a:schemeClr val="dk1"/>
                </a:solidFill>
              </a:defRPr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008"/>
              <a:buNone/>
              <a:defRPr sz="900">
                <a:solidFill>
                  <a:schemeClr val="dk1"/>
                </a:solidFill>
              </a:defRPr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900"/>
              <a:buNone/>
              <a:defRPr sz="900">
                <a:solidFill>
                  <a:schemeClr val="dk1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70840" lvl="0" marL="457200" algn="l">
              <a:spcBef>
                <a:spcPts val="250"/>
              </a:spcBef>
              <a:spcAft>
                <a:spcPts val="0"/>
              </a:spcAft>
              <a:buSzPts val="2240"/>
              <a:buChar char="●"/>
              <a:defRPr sz="2800">
                <a:solidFill>
                  <a:schemeClr val="dk1"/>
                </a:solidFill>
              </a:defRPr>
            </a:lvl1pPr>
            <a:lvl2pPr indent="-393700" lvl="1" marL="914400" algn="l">
              <a:spcBef>
                <a:spcPts val="250"/>
              </a:spcBef>
              <a:spcAft>
                <a:spcPts val="0"/>
              </a:spcAft>
              <a:buSzPts val="2600"/>
              <a:buChar char="◦"/>
              <a:defRPr sz="2600">
                <a:solidFill>
                  <a:schemeClr val="dk1"/>
                </a:solidFill>
              </a:defRPr>
            </a:lvl2pPr>
            <a:lvl3pPr indent="-381000" lvl="2" marL="1371600" algn="l">
              <a:spcBef>
                <a:spcPts val="250"/>
              </a:spcBef>
              <a:spcAft>
                <a:spcPts val="0"/>
              </a:spcAft>
              <a:buSzPts val="2400"/>
              <a:buChar char="⚫"/>
              <a:defRPr sz="2400">
                <a:solidFill>
                  <a:schemeClr val="dk1"/>
                </a:solidFill>
              </a:defRPr>
            </a:lvl3pPr>
            <a:lvl4pPr indent="-370839" lvl="3" marL="1828800" algn="l">
              <a:spcBef>
                <a:spcPts val="230"/>
              </a:spcBef>
              <a:spcAft>
                <a:spcPts val="0"/>
              </a:spcAft>
              <a:buSzPts val="2240"/>
              <a:buChar char="◦"/>
              <a:defRPr sz="2000">
                <a:solidFill>
                  <a:schemeClr val="dk1"/>
                </a:solidFill>
              </a:defRPr>
            </a:lvl4pPr>
            <a:lvl5pPr indent="-355600" lvl="4" marL="2286000" algn="l">
              <a:spcBef>
                <a:spcPts val="250"/>
              </a:spcBef>
              <a:spcAft>
                <a:spcPts val="0"/>
              </a:spcAft>
              <a:buSzPts val="2000"/>
              <a:buChar char="⚫"/>
              <a:defRPr sz="2000">
                <a:solidFill>
                  <a:schemeClr val="dk1"/>
                </a:solidFill>
              </a:defRPr>
            </a:lvl5pPr>
            <a:lvl6pPr indent="-228600" lvl="5" marL="2743200" algn="l">
              <a:spcBef>
                <a:spcPts val="250"/>
              </a:spcBef>
              <a:spcAft>
                <a:spcPts val="0"/>
              </a:spcAft>
              <a:buSzPts val="1700"/>
              <a:buNone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showMasterSp="0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4" name="Google Shape;74;p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fmla="val 2748" name="adj"/>
            </a:avLst>
          </a:prstGeom>
          <a:solidFill>
            <a:srgbClr val="1C1C1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5" name="Google Shape;75;p10"/>
          <p:cNvSpPr txBox="1"/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>
                <a:solidFill>
                  <a:srgbClr val="78766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" type="body"/>
          </p:nvPr>
        </p:nvSpPr>
        <p:spPr>
          <a:xfrm>
            <a:off x="6462712" y="533400"/>
            <a:ext cx="2240280" cy="42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FFFFFF"/>
                </a:solidFill>
              </a:defRPr>
            </a:lvl1pPr>
            <a:lvl2pPr indent="-304800" lvl="1" marL="914400" algn="l">
              <a:spcBef>
                <a:spcPts val="250"/>
              </a:spcBef>
              <a:spcAft>
                <a:spcPts val="0"/>
              </a:spcAft>
              <a:buSzPts val="1200"/>
              <a:buChar char="◦"/>
              <a:defRPr sz="1200">
                <a:solidFill>
                  <a:srgbClr val="FFFFFF"/>
                </a:solidFill>
              </a:defRPr>
            </a:lvl2pPr>
            <a:lvl3pPr indent="-292100" lvl="2" marL="1371600" algn="l">
              <a:spcBef>
                <a:spcPts val="250"/>
              </a:spcBef>
              <a:spcAft>
                <a:spcPts val="0"/>
              </a:spcAft>
              <a:buSzPts val="1000"/>
              <a:buChar char="⚫"/>
              <a:defRPr sz="1000">
                <a:solidFill>
                  <a:srgbClr val="FFFFFF"/>
                </a:solidFill>
              </a:defRPr>
            </a:lvl3pPr>
            <a:lvl4pPr indent="-292608" lvl="3" marL="1828800" algn="l">
              <a:spcBef>
                <a:spcPts val="230"/>
              </a:spcBef>
              <a:spcAft>
                <a:spcPts val="0"/>
              </a:spcAft>
              <a:buSzPts val="1008"/>
              <a:buChar char="◦"/>
              <a:defRPr sz="900">
                <a:solidFill>
                  <a:srgbClr val="FFFFFF"/>
                </a:solidFill>
              </a:defRPr>
            </a:lvl4pPr>
            <a:lvl5pPr indent="-285750" lvl="4" marL="2286000" algn="l">
              <a:spcBef>
                <a:spcPts val="250"/>
              </a:spcBef>
              <a:spcAft>
                <a:spcPts val="0"/>
              </a:spcAft>
              <a:buSzPts val="900"/>
              <a:buChar char="⚫"/>
              <a:defRPr sz="900">
                <a:solidFill>
                  <a:srgbClr val="FFFFFF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⚫"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0" name="Google Shape;80;p10"/>
          <p:cNvSpPr/>
          <p:nvPr>
            <p:ph idx="2" type="pic"/>
          </p:nvPr>
        </p:nvSpPr>
        <p:spPr>
          <a:xfrm>
            <a:off x="421480" y="435768"/>
            <a:ext cx="5925312" cy="4343400"/>
          </a:xfrm>
          <a:prstGeom prst="snipRoundRect">
            <a:avLst>
              <a:gd fmla="val 1040" name="adj1"/>
              <a:gd fmla="val 0" name="adj2"/>
            </a:avLst>
          </a:prstGeom>
          <a:solidFill>
            <a:srgbClr val="4F4D49"/>
          </a:solidFill>
          <a:ln>
            <a:noFill/>
          </a:ln>
        </p:spPr>
        <p:txBody>
          <a:bodyPr anchorCtr="0" anchor="t" bIns="45700" lIns="182875" spcFirstLastPara="1" rIns="91425" wrap="square" tIns="91425"/>
          <a:lstStyle>
            <a:lvl1pPr lvl="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285720" y="285728"/>
            <a:ext cx="8572560" cy="6286544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 i="0" sz="3600" u="none" cap="none" strike="noStrik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/>
          <a:lstStyle>
            <a:lvl1pPr indent="-370840" lvl="0" marL="45720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68300" lvl="2" marL="1371600" marR="0" rtl="0" algn="l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63728" lvl="3" marL="1828800" marR="0" rtl="0" algn="l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36550" lvl="5" marL="2743200" marR="0" rtl="0" algn="l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23850" lvl="6" marL="3200400" marR="0" rtl="0" algn="l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23850" lvl="7" marL="3657600" marR="0" rtl="0" algn="l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23850" lvl="8" marL="4114800" marR="0" rtl="0" algn="l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jpg"/><Relationship Id="rId4" Type="http://schemas.openxmlformats.org/officeDocument/2006/relationships/image" Target="../media/image2.jpg"/><Relationship Id="rId9" Type="http://schemas.openxmlformats.org/officeDocument/2006/relationships/image" Target="../media/image3.png"/><Relationship Id="rId5" Type="http://schemas.openxmlformats.org/officeDocument/2006/relationships/image" Target="../media/image14.jpg"/><Relationship Id="rId6" Type="http://schemas.openxmlformats.org/officeDocument/2006/relationships/image" Target="../media/image10.jp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Relationship Id="rId4" Type="http://schemas.openxmlformats.org/officeDocument/2006/relationships/hyperlink" Target="https://drive.google.com/file/d/0BzsB3zdPSHYJa1BuRTg3T2gzQjQ/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/>
          <p:nvPr>
            <p:ph type="ctrTitle"/>
          </p:nvPr>
        </p:nvSpPr>
        <p:spPr>
          <a:xfrm>
            <a:off x="3214678" y="642918"/>
            <a:ext cx="6715172" cy="200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</a:pPr>
            <a:r>
              <a:rPr b="1" lang="zh-TW"/>
              <a:t>迎接</a:t>
            </a:r>
            <a:br>
              <a:rPr b="1" lang="zh-TW"/>
            </a:br>
            <a:r>
              <a:rPr b="1" lang="zh-TW"/>
              <a:t>物聯網與大數據海嘯</a:t>
            </a:r>
            <a:endParaRPr/>
          </a:p>
        </p:txBody>
      </p:sp>
      <p:sp>
        <p:nvSpPr>
          <p:cNvPr id="98" name="Google Shape;98;p13"/>
          <p:cNvSpPr txBox="1"/>
          <p:nvPr>
            <p:ph idx="1" type="subTitle"/>
          </p:nvPr>
        </p:nvSpPr>
        <p:spPr>
          <a:xfrm>
            <a:off x="1714480" y="2790836"/>
            <a:ext cx="6858016" cy="11382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Autofit/>
          </a:bodyPr>
          <a:lstStyle/>
          <a:p>
            <a:pPr indent="0" lvl="0" marL="36576" rtl="0" algn="r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zh-TW"/>
              <a:t>聯合報╱許志義／國立中興大學產業發展研究中心主任2015.03.23</a:t>
            </a:r>
            <a:endParaRPr/>
          </a:p>
        </p:txBody>
      </p:sp>
      <p:pic>
        <p:nvPicPr>
          <p:cNvPr descr="http://image.big5.made-in-china.com/25f20j01TQptAsGrVaiw/made-in-china.jpg" id="99" name="Google Shape;9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3714777"/>
            <a:ext cx="8286808" cy="26431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「海嘯 物聯網」的圖片搜尋結果" id="100" name="Google Shape;10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0064" y="928670"/>
            <a:ext cx="24003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idx="1" type="body"/>
          </p:nvPr>
        </p:nvSpPr>
        <p:spPr>
          <a:xfrm>
            <a:off x="1643042" y="2214554"/>
            <a:ext cx="9015386" cy="48831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122935" lvl="0" marL="265176" rtl="0" algn="l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28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Char char="●"/>
            </a:pPr>
            <a:r>
              <a:rPr lang="zh-TW" sz="2800"/>
              <a:t>人際溝通方式的典範移轉：</a:t>
            </a:r>
            <a:endParaRPr sz="28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zh-TW" sz="2800"/>
              <a:t>  從馬車、火車、汽車、飛機;</a:t>
            </a:r>
            <a:endParaRPr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zh-TW" sz="2800"/>
              <a:t>     電報、電話、行動裝置、穿戴式裝置；</a:t>
            </a:r>
            <a:endParaRPr sz="28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28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zh-TW" sz="2800"/>
              <a:t>  </a:t>
            </a:r>
            <a:endParaRPr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28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zh-TW" sz="2800"/>
              <a:t>  </a:t>
            </a:r>
            <a:endParaRPr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zh-TW" sz="2800"/>
              <a:t>  令世人皆成為當下的低頭族。</a:t>
            </a:r>
            <a:endParaRPr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2800"/>
          </a:p>
        </p:txBody>
      </p:sp>
      <p:pic>
        <p:nvPicPr>
          <p:cNvPr descr="http://www.30.com.tw/images/b124/215x215-26684.jpg" id="106" name="Google Shape;10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7595" y="285728"/>
            <a:ext cx="1690685" cy="169068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4"/>
          <p:cNvSpPr/>
          <p:nvPr/>
        </p:nvSpPr>
        <p:spPr>
          <a:xfrm>
            <a:off x="1428728" y="698825"/>
            <a:ext cx="564360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3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是人類最基本需求，是一種天賦。嬰兒誕生即以呱呱聲與人溝通。</a:t>
            </a:r>
            <a:endParaRPr b="1" sz="30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396073" y="162334"/>
            <a:ext cx="1032655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6600" cap="none">
                <a:solidFill>
                  <a:srgbClr val="0057D6"/>
                </a:solidFill>
                <a:latin typeface="Arial"/>
                <a:ea typeface="Arial"/>
                <a:cs typeface="Arial"/>
                <a:sym typeface="Arial"/>
              </a:rPr>
              <a:t>溝</a:t>
            </a:r>
            <a:endParaRPr b="1" sz="6600" cap="none">
              <a:solidFill>
                <a:srgbClr val="0057D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6600" cap="none">
                <a:solidFill>
                  <a:srgbClr val="0057D6"/>
                </a:solidFill>
                <a:latin typeface="Arial"/>
                <a:ea typeface="Arial"/>
                <a:cs typeface="Arial"/>
                <a:sym typeface="Arial"/>
              </a:rPr>
              <a:t>通</a:t>
            </a:r>
            <a:endParaRPr b="1" sz="6600" cap="none">
              <a:solidFill>
                <a:srgbClr val="0057D6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09" name="Google Shape;109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0" name="Google Shape;110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1" name="Google Shape;111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2" name="Google Shape;112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3" name="Google Shape;113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4" name="Google Shape;114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descr="「飛機」的圖片搜尋結果" id="115" name="Google Shape;115;p1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「電話」的圖片搜尋結果" id="116" name="Google Shape;11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0298" y="4357694"/>
            <a:ext cx="1714512" cy="17145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「電報」的圖片搜尋結果" id="117" name="Google Shape;11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472" y="4572008"/>
            <a:ext cx="1614467" cy="13453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t2.gstatic.com/images?q=tbn:ANd9GcTdjI7biDw1Hsbfb9WxIqPg_25m775VNZfE9Z4KSAtrxMBKuTn_" id="118" name="Google Shape;118;p14"/>
          <p:cNvPicPr preferRelativeResize="0"/>
          <p:nvPr/>
        </p:nvPicPr>
        <p:blipFill rotWithShape="1">
          <a:blip r:embed="rId6">
            <a:alphaModFix/>
          </a:blip>
          <a:srcRect b="0" l="46417" r="0" t="0"/>
          <a:stretch/>
        </p:blipFill>
        <p:spPr>
          <a:xfrm>
            <a:off x="4572000" y="4500570"/>
            <a:ext cx="1566853" cy="156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929586" y="4929198"/>
            <a:ext cx="947734" cy="804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500826" y="4643446"/>
            <a:ext cx="1571636" cy="788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072330" y="5429264"/>
            <a:ext cx="1214446" cy="573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"/>
          <p:cNvSpPr txBox="1"/>
          <p:nvPr>
            <p:ph idx="1" type="body"/>
          </p:nvPr>
        </p:nvSpPr>
        <p:spPr>
          <a:xfrm>
            <a:off x="142844" y="571480"/>
            <a:ext cx="8715436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2080"/>
              <a:buChar char="●"/>
            </a:pPr>
            <a:r>
              <a:rPr lang="zh-TW" sz="2600">
                <a:solidFill>
                  <a:srgbClr val="FF0000"/>
                </a:solidFill>
              </a:rPr>
              <a:t>物聯網</a:t>
            </a:r>
            <a:r>
              <a:rPr lang="zh-TW" sz="2600"/>
              <a:t>與</a:t>
            </a:r>
            <a:r>
              <a:rPr lang="zh-TW" sz="2600">
                <a:solidFill>
                  <a:srgbClr val="FF0000"/>
                </a:solidFill>
              </a:rPr>
              <a:t>大數據</a:t>
            </a:r>
            <a:r>
              <a:rPr lang="zh-TW" sz="2600"/>
              <a:t>的應用，不但可使「人與人」溝通，更達成「人與物」、「物與物」、「機器與機器（M2M）」的溝通，進一步擴大人類溝通領域，出現新的典範移轉，乃所謂</a:t>
            </a:r>
            <a:r>
              <a:rPr b="1" lang="zh-TW" sz="2600"/>
              <a:t>「第四代」的電腦</a:t>
            </a:r>
            <a:r>
              <a:rPr lang="zh-TW" sz="2600"/>
              <a:t>，軟硬體連結整合於生活環境周遭，藉由</a:t>
            </a:r>
            <a:r>
              <a:rPr lang="zh-TW" sz="2600" u="sng"/>
              <a:t>雲端科技</a:t>
            </a:r>
            <a:r>
              <a:rPr lang="zh-TW" sz="2600"/>
              <a:t>、</a:t>
            </a:r>
            <a:r>
              <a:rPr lang="zh-TW" sz="2600" u="sng"/>
              <a:t>超級電腦的演算法</a:t>
            </a:r>
            <a:r>
              <a:rPr lang="zh-TW" sz="2600"/>
              <a:t>、</a:t>
            </a:r>
            <a:r>
              <a:rPr lang="zh-TW" sz="2600" u="sng"/>
              <a:t>群集分析</a:t>
            </a:r>
            <a:r>
              <a:rPr lang="zh-TW" sz="2600"/>
              <a:t>及</a:t>
            </a:r>
            <a:r>
              <a:rPr lang="zh-TW" sz="2600" u="sng"/>
              <a:t>資料探勘</a:t>
            </a:r>
            <a:r>
              <a:rPr lang="zh-TW" sz="2600"/>
              <a:t>，可提供所謂</a:t>
            </a:r>
            <a:r>
              <a:rPr lang="zh-TW" sz="2600">
                <a:solidFill>
                  <a:srgbClr val="FF0000"/>
                </a:solidFill>
              </a:rPr>
              <a:t>普適運算（Ubiquitous Computing）</a:t>
            </a:r>
            <a:r>
              <a:rPr lang="zh-TW" sz="2600"/>
              <a:t>。</a:t>
            </a:r>
            <a:endParaRPr sz="2600"/>
          </a:p>
          <a:p>
            <a:pPr indent="-133096" lvl="0" marL="265176" rtl="0" algn="l">
              <a:spcBef>
                <a:spcPts val="25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 sz="2600"/>
          </a:p>
          <a:p>
            <a:pPr indent="-133096" lvl="0" marL="265176" rtl="0" algn="l">
              <a:spcBef>
                <a:spcPts val="25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 sz="2600"/>
          </a:p>
        </p:txBody>
      </p:sp>
      <p:pic>
        <p:nvPicPr>
          <p:cNvPr descr="http://alumni.ee.ntu.edu.tw/41/news3_clip_image002.jpg" id="128" name="Google Shape;12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71670" y="3643314"/>
            <a:ext cx="5214974" cy="278768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5"/>
          <p:cNvSpPr/>
          <p:nvPr/>
        </p:nvSpPr>
        <p:spPr>
          <a:xfrm>
            <a:off x="5552083" y="6366711"/>
            <a:ext cx="18774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《圖片出處：台大電機》</a:t>
            </a:r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 txBox="1"/>
          <p:nvPr>
            <p:ph idx="1" type="body"/>
          </p:nvPr>
        </p:nvSpPr>
        <p:spPr>
          <a:xfrm>
            <a:off x="357158" y="4357694"/>
            <a:ext cx="8229600" cy="38830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2080"/>
              <a:buChar char="●"/>
            </a:pPr>
            <a:r>
              <a:rPr lang="zh-TW" sz="2600"/>
              <a:t>說得更實際一點，這第四代電腦的聰明度，能夠「</a:t>
            </a:r>
            <a:r>
              <a:rPr b="1" lang="zh-TW" sz="2600">
                <a:solidFill>
                  <a:srgbClr val="0057D6"/>
                </a:solidFill>
              </a:rPr>
              <a:t>未卜先知</a:t>
            </a:r>
            <a:r>
              <a:rPr lang="zh-TW" sz="2600"/>
              <a:t>」人類下一步的生活行為，並且提供預先準備好的解決方案。而社群商務、社會科學、行為科學，都成為可具體量化的真實科學。</a:t>
            </a:r>
            <a:endParaRPr/>
          </a:p>
          <a:p>
            <a:pPr indent="-133096" lvl="0" marL="265176" rtl="0" algn="l">
              <a:spcBef>
                <a:spcPts val="25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 sz="2600"/>
          </a:p>
        </p:txBody>
      </p:sp>
      <p:pic>
        <p:nvPicPr>
          <p:cNvPr descr="http://www.dece.nctu.edu.tw/files/archive/317_8613bccb.jpg" id="135" name="Google Shape;135;p16"/>
          <p:cNvPicPr preferRelativeResize="0"/>
          <p:nvPr/>
        </p:nvPicPr>
        <p:blipFill rotWithShape="1">
          <a:blip r:embed="rId3">
            <a:alphaModFix/>
          </a:blip>
          <a:srcRect b="0" l="0" r="44414" t="0"/>
          <a:stretch/>
        </p:blipFill>
        <p:spPr>
          <a:xfrm>
            <a:off x="4404126" y="857232"/>
            <a:ext cx="4311278" cy="2428872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6"/>
          <p:cNvSpPr txBox="1"/>
          <p:nvPr/>
        </p:nvSpPr>
        <p:spPr>
          <a:xfrm>
            <a:off x="357158" y="642918"/>
            <a:ext cx="4000528" cy="38830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</a:pPr>
            <a:r>
              <a:rPr lang="zh-TW" sz="2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每個人都能藉由電腦資訊管理系統，自動感知周遭的環境變化，並且根據當下時空的變動，及時提供基於用戶需求的「</a:t>
            </a:r>
            <a:r>
              <a:rPr b="1" lang="zh-TW" sz="2600">
                <a:solidFill>
                  <a:srgbClr val="0057D6"/>
                </a:solidFill>
                <a:latin typeface="Verdana"/>
                <a:ea typeface="Verdana"/>
                <a:cs typeface="Verdana"/>
                <a:sym typeface="Verdana"/>
              </a:rPr>
              <a:t>量身訂作</a:t>
            </a:r>
            <a:r>
              <a:rPr lang="zh-TW" sz="2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」個人化服務，創造可感知的生活價值。</a:t>
            </a:r>
            <a:endParaRPr sz="26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33096" lvl="0" marL="265176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33096" lvl="0" marL="265176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/>
          <p:nvPr>
            <p:ph idx="1" type="body"/>
          </p:nvPr>
        </p:nvSpPr>
        <p:spPr>
          <a:xfrm>
            <a:off x="285720" y="642918"/>
            <a:ext cx="8643966" cy="5857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72"/>
              <a:buChar char="●"/>
            </a:pPr>
            <a:r>
              <a:rPr lang="zh-TW" sz="2590">
                <a:solidFill>
                  <a:srgbClr val="FF0000"/>
                </a:solidFill>
              </a:rPr>
              <a:t>物聯網</a:t>
            </a:r>
            <a:r>
              <a:rPr lang="zh-TW" sz="2590"/>
              <a:t>是實體世界的數位化，在此「溝通平台」下，大數據成為實質內容。</a:t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  <a:p>
            <a:pPr indent="-265176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Char char="●"/>
            </a:pPr>
            <a:r>
              <a:rPr lang="zh-TW" sz="2590"/>
              <a:t>預估至二○二○年將有五百億個物件，在物聯網架構下需加以布建。因此，也締造有史以來最大的商機與就業潮；卻也被論者稱之為「最後一波」的就業機會！因為物聯網建構完成後，人類許多工作都會被更聰明的電腦所取代。</a:t>
            </a:r>
            <a:endParaRPr/>
          </a:p>
          <a:p>
            <a:pPr indent="-133604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72"/>
              <a:buNone/>
            </a:pPr>
            <a:r>
              <a:t/>
            </a:r>
            <a:endParaRPr sz="2590"/>
          </a:p>
        </p:txBody>
      </p:sp>
      <p:pic>
        <p:nvPicPr>
          <p:cNvPr descr="http://8.share.photo.xuite.net/sandylin0817/1832c87/5085426/1070126229_l.jpg" id="142" name="Google Shape;142;p17"/>
          <p:cNvPicPr preferRelativeResize="0"/>
          <p:nvPr/>
        </p:nvPicPr>
        <p:blipFill rotWithShape="1">
          <a:blip r:embed="rId3">
            <a:alphaModFix/>
          </a:blip>
          <a:srcRect b="0" l="0" r="29577" t="0"/>
          <a:stretch/>
        </p:blipFill>
        <p:spPr>
          <a:xfrm>
            <a:off x="1726054" y="1857388"/>
            <a:ext cx="5774904" cy="2143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/>
          <p:nvPr/>
        </p:nvSpPr>
        <p:spPr>
          <a:xfrm>
            <a:off x="1357290" y="4071942"/>
            <a:ext cx="6500858" cy="3786214"/>
          </a:xfrm>
          <a:prstGeom prst="blockArc">
            <a:avLst>
              <a:gd fmla="val 10320574" name="adj1"/>
              <a:gd fmla="val 687406" name="adj2"/>
              <a:gd fmla="val 6956" name="adj3"/>
            </a:avLst>
          </a:prstGeom>
          <a:solidFill>
            <a:srgbClr val="BFAEC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8" name="Google Shape;148;p18"/>
          <p:cNvSpPr txBox="1"/>
          <p:nvPr>
            <p:ph idx="1" type="body"/>
          </p:nvPr>
        </p:nvSpPr>
        <p:spPr>
          <a:xfrm>
            <a:off x="428596" y="428604"/>
            <a:ext cx="8229600" cy="29289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2080"/>
              <a:buChar char="●"/>
            </a:pPr>
            <a:r>
              <a:rPr lang="zh-TW" sz="2600"/>
              <a:t>物聯網與大數據並非時髦或流行，而是大趨勢與大海嘯的浪潮，鋪天蓋地、水銀瀉地衝擊各行各業個角落。不但資訊流改變（M2M、O2O）、金流改變（網路金融、虛擬銀行）、物流改變（工業4.0、3D列印）、人流也會巨幅改變（有嶄新就業機會、既有工作卻大幅失業）。</a:t>
            </a:r>
            <a:endParaRPr/>
          </a:p>
          <a:p>
            <a:pPr indent="-133096" lvl="0" marL="265176" rtl="0" algn="l">
              <a:spcBef>
                <a:spcPts val="25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 sz="2600"/>
          </a:p>
        </p:txBody>
      </p:sp>
      <p:pic>
        <p:nvPicPr>
          <p:cNvPr descr="http://www.thinkingtaiwan.com/sites/default/files/images/insert/policy/e26ec738f34ad9f98b6447a1db6bc071.jpg" id="149" name="Google Shape;149;p18"/>
          <p:cNvPicPr preferRelativeResize="0"/>
          <p:nvPr/>
        </p:nvPicPr>
        <p:blipFill rotWithShape="1">
          <a:blip r:embed="rId3">
            <a:alphaModFix/>
          </a:blip>
          <a:srcRect b="5728" l="0" r="0" t="0"/>
          <a:stretch/>
        </p:blipFill>
        <p:spPr>
          <a:xfrm>
            <a:off x="2928926" y="4572008"/>
            <a:ext cx="3571868" cy="2027372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8"/>
          <p:cNvSpPr/>
          <p:nvPr/>
        </p:nvSpPr>
        <p:spPr>
          <a:xfrm>
            <a:off x="500034" y="5016522"/>
            <a:ext cx="1612900" cy="162718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665134" y="5175272"/>
            <a:ext cx="1335098" cy="1285875"/>
          </a:xfrm>
          <a:prstGeom prst="ellipse">
            <a:avLst/>
          </a:prstGeom>
          <a:solidFill>
            <a:srgbClr val="0070C0"/>
          </a:solidFill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資訊流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改變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8"/>
          <p:cNvSpPr/>
          <p:nvPr/>
        </p:nvSpPr>
        <p:spPr>
          <a:xfrm>
            <a:off x="2173282" y="3214686"/>
            <a:ext cx="1612900" cy="162718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2338382" y="3373436"/>
            <a:ext cx="1274762" cy="1285875"/>
          </a:xfrm>
          <a:prstGeom prst="ellipse">
            <a:avLst/>
          </a:prstGeom>
          <a:solidFill>
            <a:srgbClr val="C00000"/>
          </a:solidFill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金流改變</a:t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5030802" y="3214686"/>
            <a:ext cx="1612900" cy="16271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5195902" y="3373436"/>
            <a:ext cx="1274762" cy="1285875"/>
          </a:xfrm>
          <a:prstGeom prst="ellipse">
            <a:avLst/>
          </a:prstGeom>
          <a:solidFill>
            <a:srgbClr val="00B050"/>
          </a:solidFill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物流改變</a:t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6929454" y="5016522"/>
            <a:ext cx="1612900" cy="1627188"/>
          </a:xfrm>
          <a:prstGeom prst="ellipse">
            <a:avLst/>
          </a:prstGeom>
          <a:solidFill>
            <a:srgbClr val="99733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7094554" y="5175272"/>
            <a:ext cx="1274762" cy="1285875"/>
          </a:xfrm>
          <a:prstGeom prst="ellipse">
            <a:avLst/>
          </a:prstGeom>
          <a:solidFill>
            <a:srgbClr val="997339"/>
          </a:solidFill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人流改變</a:t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a.36krcnd.com/photo/2015/27666c6f24ef585dd228b89ef38564d5.jpg" id="162" name="Google Shape;162;p19"/>
          <p:cNvPicPr preferRelativeResize="0"/>
          <p:nvPr/>
        </p:nvPicPr>
        <p:blipFill rotWithShape="1">
          <a:blip r:embed="rId3">
            <a:alphaModFix/>
          </a:blip>
          <a:srcRect b="0" l="20365" r="0" t="0"/>
          <a:stretch/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9"/>
          <p:cNvSpPr/>
          <p:nvPr/>
        </p:nvSpPr>
        <p:spPr>
          <a:xfrm>
            <a:off x="285720" y="2643182"/>
            <a:ext cx="8429684" cy="3286148"/>
          </a:xfrm>
          <a:prstGeom prst="roundRect">
            <a:avLst>
              <a:gd fmla="val 16667" name="adj"/>
            </a:avLst>
          </a:prstGeom>
          <a:solidFill>
            <a:srgbClr val="FFFFFF">
              <a:alpha val="819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4" name="Google Shape;164;p19"/>
          <p:cNvSpPr txBox="1"/>
          <p:nvPr>
            <p:ph idx="1" type="body"/>
          </p:nvPr>
        </p:nvSpPr>
        <p:spPr>
          <a:xfrm>
            <a:off x="428596" y="326075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2240"/>
              <a:buChar char="●"/>
            </a:pPr>
            <a:r>
              <a:rPr lang="zh-TW" sz="2800"/>
              <a:t>不論政府、企業、個人，都無可迴避，需要面對此一典範移轉之鉅大變革。尤其具公共財屬性的政府開放資料品質與數量，以及相關法制革新，實為這一波典範移轉之關鍵成功要素！</a:t>
            </a:r>
            <a:endParaRPr/>
          </a:p>
          <a:p>
            <a:pPr indent="-122935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2800"/>
          </a:p>
        </p:txBody>
      </p:sp>
      <p:sp>
        <p:nvSpPr>
          <p:cNvPr id="165" name="Google Shape;165;p19"/>
          <p:cNvSpPr txBox="1"/>
          <p:nvPr>
            <p:ph type="title"/>
          </p:nvPr>
        </p:nvSpPr>
        <p:spPr>
          <a:xfrm>
            <a:off x="5643570" y="5286388"/>
            <a:ext cx="2397402" cy="6229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400"/>
              <a:buFont typeface="Verdana"/>
              <a:buNone/>
            </a:pPr>
            <a:r>
              <a:rPr lang="zh-TW" sz="2400" u="sng">
                <a:solidFill>
                  <a:schemeClr val="hlink"/>
                </a:solidFill>
                <a:hlinkClick r:id="rId4"/>
              </a:rPr>
              <a:t>大數據應用影片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觀點">
  <a:themeElements>
    <a:clrScheme name="觀點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