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nsch\Desktop\O14ThemesHandoffs\WorkingFiles\FinalHanoff\Sketchbook\Cover.jp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 rot="-1066324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5" name="Google Shape;15;p2"/>
            <p:cNvSpPr/>
            <p:nvPr/>
          </p:nvSpPr>
          <p:spPr>
            <a:xfrm>
              <a:off x="494947" y="494484"/>
              <a:ext cx="2328384" cy="2344146"/>
            </a:xfrm>
            <a:custGeom>
              <a:rect b="b" l="l" r="r" t="t"/>
              <a:pathLst>
                <a:path extrusionOk="0" h="2344146" w="2328384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>
              <a:gsLst>
                <a:gs pos="0">
                  <a:srgbClr val="000100">
                    <a:alpha val="30980"/>
                  </a:srgbClr>
                </a:gs>
                <a:gs pos="49000">
                  <a:srgbClr val="FEFFFF">
                    <a:alpha val="0"/>
                  </a:srgbClr>
                </a:gs>
                <a:gs pos="100000">
                  <a:srgbClr val="FEFFFF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12700">
                <a:srgbClr val="000000">
                  <a:alpha val="3686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stickie-shadow.png" id="17" name="Google Shape;1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ickie-shadow.png" id="18" name="Google Shape;1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itleCard.png"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3346">
            <a:off x="2856203" y="2587842"/>
            <a:ext cx="5773084" cy="385081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ctrTitle"/>
          </p:nvPr>
        </p:nvSpPr>
        <p:spPr>
          <a:xfrm rot="360000">
            <a:off x="3339809" y="3015792"/>
            <a:ext cx="4847038" cy="1599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100"/>
              </a:buClr>
              <a:buSzPts val="4800"/>
              <a:buFont typeface="Arial"/>
              <a:buNone/>
              <a:defRPr sz="4800">
                <a:solidFill>
                  <a:srgbClr val="0001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 rot="360000">
            <a:off x="3200499" y="4766916"/>
            <a:ext cx="4836456" cy="104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rgbClr val="000100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09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 rot="-1080000">
            <a:off x="963292" y="5061539"/>
            <a:ext cx="1968535" cy="53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 rot="-1080000">
            <a:off x="647592" y="4135346"/>
            <a:ext cx="2085881" cy="83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632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 rot="-1080000">
            <a:off x="1981439" y="5509808"/>
            <a:ext cx="738180" cy="426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coverBand.png" id="25" name="Google Shape;2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0100"/>
            <a:ext cx="9144000" cy="330200"/>
          </a:xfrm>
          <a:prstGeom prst="rect">
            <a:avLst/>
          </a:prstGeom>
          <a:noFill/>
          <a:ln>
            <a:noFill/>
          </a:ln>
          <a:effectLst>
            <a:outerShdw blurRad="63500" rotWithShape="0" algn="t" dir="5400000" dist="38100">
              <a:srgbClr val="000000">
                <a:alpha val="58823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 rot="5400000">
            <a:off x="2596331" y="280256"/>
            <a:ext cx="3951337" cy="7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 rot="5400000">
            <a:off x="4876299" y="2303380"/>
            <a:ext cx="5469523" cy="196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 rot="5400000">
            <a:off x="914399" y="475080"/>
            <a:ext cx="5181602" cy="590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9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280"/>
              <a:buNone/>
              <a:defRPr b="0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280"/>
              <a:buNone/>
              <a:defRPr b="0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520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 rot="-1325433">
            <a:off x="3933637" y="4281002"/>
            <a:ext cx="1288495" cy="722529"/>
          </a:xfrm>
          <a:custGeom>
            <a:rect b="b" l="l" r="r" t="t"/>
            <a:pathLst>
              <a:path extrusionOk="0" h="722529" w="1288494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7"/>
          <p:cNvSpPr/>
          <p:nvPr/>
        </p:nvSpPr>
        <p:spPr>
          <a:xfrm rot="9377604">
            <a:off x="3925861" y="3316840"/>
            <a:ext cx="1288495" cy="722529"/>
          </a:xfrm>
          <a:custGeom>
            <a:rect b="b" l="l" r="r" t="t"/>
            <a:pathLst>
              <a:path extrusionOk="0" h="722529" w="1288494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indent="-337185" lvl="4" marL="22860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indent="-337185" lvl="5" marL="27432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indent="-337185" lvl="6" marL="32004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indent="-337184" lvl="7" marL="36576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indent="-337184" lvl="8" marL="4114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73380" lvl="0" marL="457200" algn="l">
              <a:spcBef>
                <a:spcPts val="480"/>
              </a:spcBef>
              <a:spcAft>
                <a:spcPts val="0"/>
              </a:spcAft>
              <a:buSzPts val="2280"/>
              <a:buChar char="0"/>
              <a:defRPr sz="2400"/>
            </a:lvl1pPr>
            <a:lvl2pPr indent="-361315" lvl="1" marL="914400" algn="l">
              <a:spcBef>
                <a:spcPts val="440"/>
              </a:spcBef>
              <a:spcAft>
                <a:spcPts val="0"/>
              </a:spcAft>
              <a:buSzPts val="2090"/>
              <a:buChar char="0"/>
              <a:defRPr sz="22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3pPr>
            <a:lvl4pPr indent="-337185" lvl="3" marL="1828800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 sz="1800"/>
            </a:lvl4pPr>
            <a:lvl5pPr indent="-325120" lvl="4" marL="2286000" algn="l">
              <a:spcBef>
                <a:spcPts val="320"/>
              </a:spcBef>
              <a:spcAft>
                <a:spcPts val="0"/>
              </a:spcAft>
              <a:buSzPts val="1520"/>
              <a:buChar char="0"/>
              <a:defRPr sz="1600"/>
            </a:lvl5pPr>
            <a:lvl6pPr indent="-349250" lvl="5" marL="27432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6pPr>
            <a:lvl7pPr indent="-349250" lvl="6" marL="32004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7pPr>
            <a:lvl8pPr indent="-349250" lvl="7" marL="36576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8pPr>
            <a:lvl9pPr indent="-349250" lvl="8" marL="411480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pe.png"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4200" y="191206"/>
            <a:ext cx="27813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04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66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52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50000" ty="0" sy="5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verlay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33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Char char="0"/>
              <a:defRPr b="0" i="0" sz="2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315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090"/>
              <a:buFont typeface="Arial"/>
              <a:buChar char="0"/>
              <a:defRPr b="0" i="0" sz="2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0"/>
              <a:defRPr b="0" i="0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51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Char char="0"/>
              <a:defRPr b="0" i="0" sz="16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3054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305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305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305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305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hyperlink" Target="http://en.wikipedia.org/wiki/Tokenization_(data_security)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hyperlink" Target="http://www.emvco.com/specifications.aspx?id=263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ctrTitle"/>
          </p:nvPr>
        </p:nvSpPr>
        <p:spPr>
          <a:xfrm rot="360000">
            <a:off x="3184816" y="3018912"/>
            <a:ext cx="5216389" cy="1599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100"/>
              </a:buClr>
              <a:buSzPts val="4800"/>
              <a:buFont typeface="Arial"/>
              <a:buNone/>
            </a:pPr>
            <a:r>
              <a:rPr b="1" lang="zh-TW">
                <a:latin typeface="Arial"/>
                <a:ea typeface="Arial"/>
                <a:cs typeface="Arial"/>
                <a:sym typeface="Arial"/>
              </a:rPr>
              <a:t>iPhone6與</a:t>
            </a:r>
            <a:br>
              <a:rPr b="1" lang="zh-TW">
                <a:latin typeface="Arial"/>
                <a:ea typeface="Arial"/>
                <a:cs typeface="Arial"/>
                <a:sym typeface="Arial"/>
              </a:rPr>
            </a:br>
            <a:r>
              <a:rPr b="1" lang="zh-TW">
                <a:latin typeface="Arial"/>
                <a:ea typeface="Arial"/>
                <a:cs typeface="Arial"/>
                <a:sym typeface="Arial"/>
              </a:rPr>
              <a:t>     知識經濟之探討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 rot="360000">
            <a:off x="3200499" y="4766916"/>
            <a:ext cx="4836456" cy="104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58"/>
              <a:buNone/>
            </a:pPr>
            <a:r>
              <a:t/>
            </a:r>
            <a:endParaRPr b="1" sz="18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58"/>
              <a:buNone/>
            </a:pPr>
            <a:r>
              <a:rPr b="1" lang="zh-TW" sz="1850">
                <a:latin typeface="Arial"/>
                <a:ea typeface="Arial"/>
                <a:cs typeface="Arial"/>
                <a:sym typeface="Arial"/>
              </a:rPr>
              <a:t>演講者：許志義</a:t>
            </a:r>
            <a:endParaRPr b="1" sz="18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6"/>
              <a:buNone/>
            </a:pPr>
            <a:r>
              <a:rPr lang="zh-TW" sz="148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中興大學資管系所暨應用經濟系所合聘教授</a:t>
            </a:r>
            <a:endParaRPr sz="148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6"/>
              <a:buNone/>
            </a:pPr>
            <a:r>
              <a:rPr lang="zh-TW" sz="148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產業發展研究中心主任</a:t>
            </a:r>
            <a:endParaRPr sz="148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582"/>
              <a:buNone/>
            </a:pPr>
            <a:r>
              <a:t/>
            </a:r>
            <a:endParaRPr sz="1665"/>
          </a:p>
        </p:txBody>
      </p:sp>
      <p:pic>
        <p:nvPicPr>
          <p:cNvPr descr="http://www.nobbyshare.com/images/iphone/mainimg.jpg" id="98" name="Google Shape;98;p13"/>
          <p:cNvPicPr preferRelativeResize="0"/>
          <p:nvPr/>
        </p:nvPicPr>
        <p:blipFill rotWithShape="1">
          <a:blip r:embed="rId3">
            <a:alphaModFix/>
          </a:blip>
          <a:srcRect b="7987" l="9370" r="17593" t="5105"/>
          <a:stretch/>
        </p:blipFill>
        <p:spPr>
          <a:xfrm rot="307324">
            <a:off x="6922921" y="27356"/>
            <a:ext cx="2003488" cy="2804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/>
          <p:nvPr/>
        </p:nvSpPr>
        <p:spPr>
          <a:xfrm>
            <a:off x="6111458" y="116631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網路外部性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457200" y="1163638"/>
            <a:ext cx="8229600" cy="514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●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網路效應(Network Effect)意指一項產品對個別使用者的價值取決於總使用人數，此即在市場上佔有優勢地位，並建立具技術標準與領導地位的高科技產品，其所製造出來的效果，經濟學稱之為網路效應。</a:t>
            </a:r>
            <a:endParaRPr/>
          </a:p>
          <a:p>
            <a:pPr indent="-24384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●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網路效應來自於網路外部性(network externality)，也就是一項產品對個別使用者的價值取決於總使用人數。</a:t>
            </a:r>
            <a:endParaRPr/>
          </a:p>
          <a:p>
            <a:pPr indent="-24384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●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學者Kevin (1999)指出，網路的價值隨著成員數目的增加而呈等比級數增加，提升後的價值又會吸引更多成員加，反覆循環，形成大者恒大，弱者愈弱的情況。上網的價值在於上網人數的多寡，愈多人加入此一網路，對使用者的價值也愈高。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6111458" y="116631"/>
            <a:ext cx="24929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網路外部性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405341" y="1196752"/>
            <a:ext cx="835292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網路外部性(network externality)又稱為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「需求面的規模經濟」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，意指當消費者選用某些商品或服務所獲得的效用，會因使用該商品或服務的其他用戶人數增加，而產生更大的效用（使用價值）。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畫面剪輯"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95" y="3068960"/>
            <a:ext cx="516937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/>
          <p:nvPr/>
        </p:nvSpPr>
        <p:spPr>
          <a:xfrm>
            <a:off x="5604767" y="3873532"/>
            <a:ext cx="331236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由左圖知，使用網路能帶給整個社會的價值是高於私人所願支付價格，即P＇&gt;P*，兩者的差距正是網路使用所產生的外部性價值。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899592" y="1117188"/>
            <a:ext cx="457200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商品獨占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技術獨占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時段獨占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效率經濟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知識經濟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創新經濟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6501115" y="116631"/>
            <a:ext cx="20313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商品獨佔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03" name="Google Shape;203;p25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250825" y="2132013"/>
            <a:ext cx="8713788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的意義：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lang="zh-TW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Tokenization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的實現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與信用卡產業試圖互惠共贏的必然結果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信用卡誕生五十多年來，首度發生革命性的轉變--完全放棄「以卡片為基礎」的思維</a:t>
            </a:r>
            <a:endParaRPr/>
          </a:p>
        </p:txBody>
      </p:sp>
      <p:grpSp>
        <p:nvGrpSpPr>
          <p:cNvPr id="205" name="Google Shape;205;p25"/>
          <p:cNvGrpSpPr/>
          <p:nvPr/>
        </p:nvGrpSpPr>
        <p:grpSpPr>
          <a:xfrm>
            <a:off x="3203575" y="1784350"/>
            <a:ext cx="4645025" cy="338138"/>
            <a:chOff x="3995936" y="4365104"/>
            <a:chExt cx="4644008" cy="338555"/>
          </a:xfrm>
        </p:grpSpPr>
        <p:sp>
          <p:nvSpPr>
            <p:cNvPr id="206" name="Google Shape;206;p25"/>
            <p:cNvSpPr/>
            <p:nvPr/>
          </p:nvSpPr>
          <p:spPr>
            <a:xfrm>
              <a:off x="3995936" y="4365105"/>
              <a:ext cx="4464496" cy="338554"/>
            </a:xfrm>
            <a:prstGeom prst="wedgeRoundRectCallout">
              <a:avLst>
                <a:gd fmla="val -36329" name="adj1"/>
                <a:gd fmla="val 76593" name="adj2"/>
                <a:gd fmla="val 16667" name="adj3"/>
              </a:avLst>
            </a:prstGeom>
            <a:solidFill>
              <a:srgbClr val="A5C2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4067358" y="4365104"/>
              <a:ext cx="4572586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Tokenization ，以資料標記為基礎的交易模式</a:t>
              </a:r>
              <a:endPara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25"/>
          <p:cNvSpPr/>
          <p:nvPr/>
        </p:nvSpPr>
        <p:spPr>
          <a:xfrm>
            <a:off x="250825" y="3749675"/>
            <a:ext cx="8713788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Tokenization的實施：全面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廢除以卡片為基礎的交易概念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，改成以一個某種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隨機編碼的序號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（稱為 token）來交易</a:t>
            </a:r>
            <a:endParaRPr/>
          </a:p>
        </p:txBody>
      </p:sp>
      <p:sp>
        <p:nvSpPr>
          <p:cNvPr id="209" name="Google Shape;209;p25"/>
          <p:cNvSpPr txBox="1"/>
          <p:nvPr>
            <p:ph idx="12" type="sldNum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fld id="{00000000-1234-1234-1234-123412341234}" type="slidenum">
              <a:rPr b="0" lang="zh-TW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17" name="Google Shape;217;p26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215900" y="1412875"/>
            <a:ext cx="8634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Tokenization的技術理念</a:t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611188" y="1927225"/>
            <a:ext cx="8239125" cy="409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信用卡持卡人，要付款時：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先透過手機連接某個「token服務」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把卡號/帳號（PAN）變成一個 token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 token 透過某種介面交給商家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商家收到 token後，透過收單行傳給國際組織網路，再傳給發卡行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發卡行再透過相同服務還原這個 token 成為帳號，然後完成交易授權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授權成功之後，商家會得到一個針對該 token 的授權序號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商家的 POS 憑此就可以進行後續的請款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PS~ token 要不是只能使用一次，就是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只能在特定時間內對特定的手機與商家有效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，所以任何人包括商家在內，即使成功偷走該 token 也沒有用處。由於整個過程中，並不需流通卡片資訊，因此就可以徹底解決卡片資訊被盜用的問題。</a:t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27" name="Google Shape;227;p27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215900" y="1412875"/>
            <a:ext cx="8634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Tokenization的技術理念</a:t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>
            <a:off x="468313" y="1966913"/>
            <a:ext cx="8237537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於 2008 年提出申請，並在 2011 年取得了一個類似使用 token 來處理行動支付的專利。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Tokenization的技術理念在 2013 年10月被 Visa、Master、AE 把Tokenization的概念變成了標準，並且秘密的找來 Apple 與幾家資料服務公司一起實施這個標準。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 年的春天，更進一步公開發表成為 EMVCo 的正式標準（</a:t>
            </a:r>
            <a:r>
              <a:rPr lang="zh-TW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EMVCo Tokenization Specification v1.0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）讓 MVCo 其他成員公司，包括中國銀聯，也開始推動。</a:t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37" name="Google Shape;237;p28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250825" y="1555974"/>
            <a:ext cx="8424863" cy="4710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客觀的條件部分：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 是個軟硬體整合的封閉系統，而且機種非常少，生命週期也長。這意思是，信用卡組織在審核 iPhone 時，時間會短很多。這也讓 Apple 可以輕鬆將 token 存放在手機本身的晶片中，而完全不需倚賴 SIM 卡以及電信公司的協助。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可以輕鬆讓消費者把原本存在 iTune / AppStore 上的八億張信用卡帳號，轉變成 token 來存放在手機上，加速這個標準被接納的速度。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有 Passbook，可以維持一個視覺上的卡片，讓使用者在支付時更合乎過去的習慣。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有 Touch ID，可以與 token 的產出與發送結合，讓消費者進行付款時更加便利又更加安全。</a:t>
            </a: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215900" y="1052736"/>
            <a:ext cx="8634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Apple的角色(1/2)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47" name="Google Shape;247;p29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250825" y="1845023"/>
            <a:ext cx="8383588" cy="409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主觀的意志部分：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Wallet →倚賴電信公司或者特定的銀行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Apple Pay →不受制電信公司，也不受制銀行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多半的人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(統計於2014/09/15) 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，以為 Apple 在 iTune App Store 上儲存的那八億張信用卡號是個資產。其實剛好相反，它是個不定時炸彈(天下沒有攻不破的網站)。所以，可以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讓卡號不要保管在 Apple ，卻又可以在消費時與目前綁定卡號的方式一樣方便，就是 Tokenization 對 Apple 的吸引力。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在上述主客觀條件相加乘之下，Apple 比任何人都有理由與能力，來積極支持這個新標準的誕生與快速普及。</a:t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215900" y="1268760"/>
            <a:ext cx="8634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Apple的角色(2/2)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57" name="Google Shape;257;p30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0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215900" y="1412875"/>
            <a:ext cx="8634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新時代的行動支付產業</a:t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468313" y="1858963"/>
            <a:ext cx="82804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Apple、EMVCo 以及六大國際發卡組織而言~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他們在行動支付產業後發先至，成為最大的贏家。</a:t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465138" y="2708275"/>
            <a:ext cx="8280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For政府而言~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這就只是信用卡服務的技術升級，只需在原有的法律之下，進行必要的管理與稽核，完全不需要新的立法。</a:t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ncexss.files.wordpress.com/2014/03/thankyou.jpg" id="268" name="Google Shape;26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620688"/>
            <a:ext cx="8254624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5148064" y="116631"/>
            <a:ext cx="33986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iPhone6利潤率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827584" y="1340768"/>
            <a:ext cx="5548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2007年第一代iPhone利潤率?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5692055" y="2420888"/>
            <a:ext cx="16882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b="1" sz="4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0.sinaimg.cn/IT/2013/0501/U6349P2DT20130501112041.jpg"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100758"/>
            <a:ext cx="3960440" cy="297825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 id="108" name="Google Shape;108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 id="109" name="Google Shape;109;p1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0" name="Google Shape;110;p14"/>
          <p:cNvGrpSpPr/>
          <p:nvPr/>
        </p:nvGrpSpPr>
        <p:grpSpPr>
          <a:xfrm>
            <a:off x="2339752" y="4221088"/>
            <a:ext cx="6634079" cy="2143125"/>
            <a:chOff x="2339752" y="4221088"/>
            <a:chExt cx="6634079" cy="2143125"/>
          </a:xfrm>
        </p:grpSpPr>
        <p:pic>
          <p:nvPicPr>
            <p:cNvPr id="111" name="Google Shape;11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30706" y="4221088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4"/>
            <p:cNvSpPr/>
            <p:nvPr/>
          </p:nvSpPr>
          <p:spPr>
            <a:xfrm>
              <a:off x="2339752" y="5589240"/>
              <a:ext cx="48365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2014年iPhone 6 利潤率?</a:t>
              </a:r>
              <a:endPara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5148064" y="116631"/>
            <a:ext cx="33986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iPhone6利潤率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20702" y="908720"/>
            <a:ext cx="8562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蘋果新推出的iPhone 6手機，據市場研究公司HIS或Teardown公司拆解</a:t>
            </a: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iPhone 6顯示成本在200美元到247美元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之間。但組裝程序的成本約在4～4.5美元。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21153" y="2204864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 6的空機售價為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649~749美元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；iPhone 6 Plus空機售價為749～949美元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5"/>
          <p:cNvGrpSpPr/>
          <p:nvPr/>
        </p:nvGrpSpPr>
        <p:grpSpPr>
          <a:xfrm>
            <a:off x="4747409" y="2060848"/>
            <a:ext cx="4342149" cy="4562697"/>
            <a:chOff x="4747409" y="1602607"/>
            <a:chExt cx="4342149" cy="4562697"/>
          </a:xfrm>
        </p:grpSpPr>
        <p:grpSp>
          <p:nvGrpSpPr>
            <p:cNvPr id="122" name="Google Shape;122;p15"/>
            <p:cNvGrpSpPr/>
            <p:nvPr/>
          </p:nvGrpSpPr>
          <p:grpSpPr>
            <a:xfrm>
              <a:off x="4747409" y="1602607"/>
              <a:ext cx="4342149" cy="4562697"/>
              <a:chOff x="1864377" y="662310"/>
              <a:chExt cx="6305759" cy="5536160"/>
            </a:xfrm>
          </p:grpSpPr>
          <p:pic>
            <p:nvPicPr>
              <p:cNvPr descr="eetelecomm_mobile_10143_20140926a.gif" id="123" name="Google Shape;123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64377" y="662310"/>
                <a:ext cx="6138543" cy="5067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Google Shape;124;p15"/>
              <p:cNvSpPr/>
              <p:nvPr/>
            </p:nvSpPr>
            <p:spPr>
              <a:xfrm>
                <a:off x="5379447" y="5881045"/>
                <a:ext cx="2790689" cy="317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100">
                    <a:solidFill>
                      <a:srgbClr val="595959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(Source: Teardown, 2014.9.23)</a:t>
                </a:r>
                <a:endParaRPr sz="1100">
                  <a:solidFill>
                    <a:srgbClr val="59595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25" name="Google Shape;125;p15"/>
            <p:cNvSpPr/>
            <p:nvPr/>
          </p:nvSpPr>
          <p:spPr>
            <a:xfrm>
              <a:off x="5105155" y="5713511"/>
              <a:ext cx="33552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▲Teardown估算蘋果iPhone 6手機成本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503793" y="3429000"/>
            <a:ext cx="4339284" cy="2578815"/>
            <a:chOff x="503793" y="3429000"/>
            <a:chExt cx="4339284" cy="2578815"/>
          </a:xfrm>
        </p:grpSpPr>
        <p:sp>
          <p:nvSpPr>
            <p:cNvPr id="127" name="Google Shape;127;p15"/>
            <p:cNvSpPr/>
            <p:nvPr/>
          </p:nvSpPr>
          <p:spPr>
            <a:xfrm rot="358206">
              <a:off x="604917" y="3638287"/>
              <a:ext cx="4137037" cy="2160240"/>
            </a:xfrm>
            <a:prstGeom prst="irregularSeal2">
              <a:avLst/>
            </a:prstGeom>
            <a:solidFill>
              <a:srgbClr val="FF0066"/>
            </a:solidFill>
            <a:ln cap="flat" cmpd="sng" w="19050">
              <a:solidFill>
                <a:srgbClr val="7924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15"/>
            <p:cNvSpPr txBox="1"/>
            <p:nvPr/>
          </p:nvSpPr>
          <p:spPr>
            <a:xfrm rot="-353039">
              <a:off x="1144124" y="4443858"/>
              <a:ext cx="29523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利潤率69%</a:t>
              </a:r>
              <a:endParaRPr b="1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5148064" y="116631"/>
            <a:ext cx="33986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iPhone6利潤率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etelecomm_mobile_10143_20140926b.gif" id="135" name="Google Shape;1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98" y="1486503"/>
            <a:ext cx="8825951" cy="519271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/>
          <p:nvPr/>
        </p:nvSpPr>
        <p:spPr>
          <a:xfrm>
            <a:off x="179511" y="951111"/>
            <a:ext cx="88055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IHS估算蘋果iPhone 6手機成本(BOM)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zh-TW" sz="18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(Source: IHS, 2014.9.23) 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224287" y="5085184"/>
            <a:ext cx="8704053" cy="34083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24287" y="5426015"/>
            <a:ext cx="8704053" cy="1253199"/>
          </a:xfrm>
          <a:prstGeom prst="rect">
            <a:avLst/>
          </a:prstGeom>
          <a:solidFill>
            <a:srgbClr val="F29F88"/>
          </a:solidFill>
          <a:ln cap="flat" cmpd="sng" w="19050">
            <a:solidFill>
              <a:srgbClr val="7924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Interface &amp; Sensors是新增功能，加入些感測晶片，成本合計22美元。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針對iPhone 6新增加功能就是，NFC（近場通信）晶片支援</a:t>
            </a:r>
            <a:r>
              <a:rPr b="1" lang="zh-TW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Apple Pay行動支付功能</a:t>
            </a: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5148064" y="116631"/>
            <a:ext cx="38779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供給面的規模經濟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395536" y="1052736"/>
            <a:ext cx="8280920" cy="5505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供給面規模經濟是指某財貨在</a:t>
            </a:r>
            <a:r>
              <a:rPr b="1"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大量生產時，其平均成本呈現下降趨勢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，此現象的主要來源大致可分成下列二項因素：</a:t>
            </a:r>
            <a:endParaRPr/>
          </a:p>
          <a:p>
            <a:pPr indent="-228599" lvl="1" marL="557784" marR="0" rtl="0" algn="just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內部經濟：是指廠商內部生產行為所發生的。</a:t>
            </a:r>
            <a:endParaRPr/>
          </a:p>
          <a:p>
            <a:pPr indent="-182880" lvl="2" marL="822960" marR="0" rtl="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b="0" i="0" lang="zh-TW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規模報酬遞增</a:t>
            </a: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：要素價格不變下，投入要素增加的倍數小於產出增加的倍數。</a:t>
            </a:r>
            <a:endParaRPr/>
          </a:p>
          <a:p>
            <a:pPr indent="-182880" lvl="2" marL="822960" marR="0" rtl="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固定成本很高或職前訓練費很高且具不可分割性</a:t>
            </a:r>
            <a:endParaRPr/>
          </a:p>
          <a:p>
            <a:pPr indent="-182880" lvl="2" marL="822960" marR="0" rtl="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學習曲線</a:t>
            </a:r>
            <a:endParaRPr/>
          </a:p>
          <a:p>
            <a:pPr indent="-182880" lvl="2" marL="822960" marR="0" rtl="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垂直整合</a:t>
            </a:r>
            <a:endParaRPr/>
          </a:p>
          <a:p>
            <a:pPr indent="-83819" lvl="1" marL="557784" marR="0" rtl="0" algn="just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9" lvl="1" marL="557784" marR="0" rtl="0" algn="just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外部經濟</a:t>
            </a:r>
            <a:endParaRPr/>
          </a:p>
          <a:p>
            <a:pPr indent="-182880" lvl="2" marL="822960" marR="0" rtl="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投入原物料或零件的創新</a:t>
            </a:r>
            <a:endParaRPr/>
          </a:p>
          <a:p>
            <a:pPr indent="-182880" lvl="2" marL="822960" marR="0" rtl="0" algn="just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群聚效應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/>
          <p:nvPr/>
        </p:nvSpPr>
        <p:spPr>
          <a:xfrm>
            <a:off x="5148064" y="116631"/>
            <a:ext cx="38779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需求面的規模經濟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467544" y="1340768"/>
            <a:ext cx="828092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zh-TW" sz="221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實體世界講求「供給面的規模經濟」</a:t>
            </a:r>
            <a:r>
              <a:rPr lang="zh-TW" sz="221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(Supply-side Scale Economy)，也就是當生產數量(規模)愈大，「單位生產成本」就愈低，也就愈有經濟效益。</a:t>
            </a:r>
            <a:endParaRPr sz="221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81" lvl="0" marL="228600" marR="0" rtl="0" algn="just">
              <a:lnSpc>
                <a:spcPct val="11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21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1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zh-TW" sz="221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zh-TW" sz="221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數位世界中講求「需求面的規模經濟」</a:t>
            </a:r>
            <a:r>
              <a:rPr lang="zh-TW" sz="221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，因為數位產品雖然開發成本很高，但</a:t>
            </a:r>
            <a:r>
              <a:rPr lang="zh-TW" sz="221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再製成本很低</a:t>
            </a:r>
            <a:r>
              <a:rPr lang="zh-TW" sz="221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甚至接近於零，故生產數量(規模)的大小，不大會影響「單位生產成本」。因此為了降低很高的開發成本，就需要有更多的消費者採用，才能降低「單位開發成本」，這也就形成了需求面規模經濟。有愈多的人採用，「單位開發成本」就愈低，也就愈有價值。</a:t>
            </a:r>
            <a:endParaRPr sz="221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5148064" y="116631"/>
            <a:ext cx="38779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需求面的規模經濟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611560" y="1340768"/>
            <a:ext cx="806489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當需求面經濟啟動時，會產生消費者預期心理，意即如果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消費者預期產品會成功，會形成一窩蜂使用的情況，造成更多的人使用此產品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。反之，如果消費者預期產品不會被廣泛使用，則會展開惡性循環，因此，在消費者預期心裡中，會造成受歡迎的產品愈受歡迎，被摒棄的商品會被淘汰。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例如:微軟作業系統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/>
          <p:nvPr/>
        </p:nvSpPr>
        <p:spPr>
          <a:xfrm>
            <a:off x="5148064" y="116631"/>
            <a:ext cx="38779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需求面的規模經濟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0"/>
          <p:cNvSpPr txBox="1"/>
          <p:nvPr>
            <p:ph type="title"/>
          </p:nvPr>
        </p:nvSpPr>
        <p:spPr>
          <a:xfrm>
            <a:off x="551280" y="1124744"/>
            <a:ext cx="3372648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b="1" lang="zh-TW" sz="2800"/>
              <a:t>明顯獨占(贏者通吃) 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611560" y="2038388"/>
            <a:ext cx="7992888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9"/>
              <a:buFont typeface="Arial"/>
              <a:buChar char="•"/>
            </a:pPr>
            <a:r>
              <a:rPr lang="zh-TW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因為網路效應所產生的正反饋現象與需求面的規模經濟效應，企業為了搶奪短暫的市場控制權，一家獨大與標準戰爭成為網路常態。</a:t>
            </a:r>
            <a:r>
              <a:rPr lang="zh-TW" sz="222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報酬遞增及網路外部性因素形成明顯的壟斷</a:t>
            </a:r>
            <a:r>
              <a:rPr lang="zh-TW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。如果透過競爭取得控制權，可能被控壟斷。</a:t>
            </a:r>
            <a:endParaRPr/>
          </a:p>
          <a:p>
            <a:pPr indent="-94678" lvl="0" marL="228600" marR="0" rtl="0" algn="just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09"/>
              <a:buFont typeface="Arial"/>
              <a:buNone/>
            </a:pPr>
            <a:r>
              <a:t/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09"/>
              <a:buFont typeface="Arial"/>
              <a:buChar char="•"/>
            </a:pPr>
            <a:r>
              <a:rPr lang="zh-TW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但是，由於資訊製造與網路效應、正反饋現象、需求面規模經濟等相關，當市場規模較小而維持最低效率的生產規模較大時，有時由單一企業供應整個市場可能是比較經濟的。</a:t>
            </a:r>
            <a:endParaRPr/>
          </a:p>
          <a:p>
            <a:pPr indent="-94678" lvl="0" marL="228600" marR="0" rtl="0" algn="just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09"/>
              <a:buFont typeface="Arial"/>
              <a:buNone/>
            </a:pPr>
            <a:r>
              <a:t/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09"/>
              <a:buFont typeface="Arial"/>
              <a:buChar char="•"/>
            </a:pPr>
            <a:r>
              <a:rPr lang="zh-TW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由於</a:t>
            </a:r>
            <a:r>
              <a:rPr lang="zh-TW" sz="222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報酬遞增率，會產生自然專賣者，也就是明顯獨占</a:t>
            </a:r>
            <a:r>
              <a:rPr lang="zh-TW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5148064" y="116631"/>
            <a:ext cx="38779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需求面的規模經濟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611560" y="2038388"/>
            <a:ext cx="769424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由於這個特性，造成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1999年至2000的第一代電子商務的泡沬化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。例如：入口網站主要剩下Yahoo!、拍賣網站主要剩下eBay與Yahoo!、網路書店主要剩下Amazon。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3820" lvl="0" marL="2286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其實網路並不是泡沬化，只是達到一種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贏者通吃的「穩定狀態」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。因此，電子商務的發展不應由還有多少網站生存來決定(供應面)，而是應該由多少人上網來決定(需求面)。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 txBox="1"/>
          <p:nvPr>
            <p:ph type="title"/>
          </p:nvPr>
        </p:nvSpPr>
        <p:spPr>
          <a:xfrm>
            <a:off x="551280" y="1124744"/>
            <a:ext cx="3372648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b="1" lang="zh-TW" sz="2800"/>
              <a:t>明顯獨占(贏者通吃)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etchbook">
  <a:themeElements>
    <a:clrScheme name="Sketchbook">
      <a:dk1>
        <a:srgbClr val="000000"/>
      </a:dk1>
      <a:lt1>
        <a:srgbClr val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