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embeddedFontLst>
    <p:embeddedFont>
      <p:font typeface="Overloc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verlock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verlock-italic.fntdata"/><Relationship Id="rId14" Type="http://schemas.openxmlformats.org/officeDocument/2006/relationships/font" Target="fonts/Overlock-bold.fntdata"/><Relationship Id="rId16" Type="http://schemas.openxmlformats.org/officeDocument/2006/relationships/font" Target="fonts/Overloc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85750" lvl="0" marL="4572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1pPr>
            <a:lvl2pPr indent="-285750" lvl="1" marL="9144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◆"/>
              <a:defRPr/>
            </a:lvl3pPr>
            <a:lvl4pPr indent="-280035" lvl="3" marL="1828800" algn="l">
              <a:spcBef>
                <a:spcPts val="360"/>
              </a:spcBef>
              <a:spcAft>
                <a:spcPts val="0"/>
              </a:spcAft>
              <a:buSzPts val="810"/>
              <a:buChar char="◇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⬥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85750" lvl="0" marL="4572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1pPr>
            <a:lvl2pPr indent="-285750" lvl="1" marL="9144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◆"/>
              <a:defRPr/>
            </a:lvl3pPr>
            <a:lvl4pPr indent="-280035" lvl="3" marL="1828800" algn="l">
              <a:spcBef>
                <a:spcPts val="360"/>
              </a:spcBef>
              <a:spcAft>
                <a:spcPts val="0"/>
              </a:spcAft>
              <a:buSzPts val="810"/>
              <a:buChar char="◇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⬥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 rot="5400000">
            <a:off x="4989522" y="2428886"/>
            <a:ext cx="5851525" cy="1543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839002" y="-107163"/>
            <a:ext cx="5851525" cy="6615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85750" lvl="0" marL="4572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1pPr>
            <a:lvl2pPr indent="-285750" lvl="1" marL="914400" algn="l">
              <a:spcBef>
                <a:spcPts val="360"/>
              </a:spcBef>
              <a:spcAft>
                <a:spcPts val="0"/>
              </a:spcAft>
              <a:buSzPts val="900"/>
              <a:buChar char="◈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◆"/>
              <a:defRPr/>
            </a:lvl3pPr>
            <a:lvl4pPr indent="-280035" lvl="3" marL="1828800" algn="l">
              <a:spcBef>
                <a:spcPts val="360"/>
              </a:spcBef>
              <a:spcAft>
                <a:spcPts val="0"/>
              </a:spcAft>
              <a:buSzPts val="810"/>
              <a:buChar char="◇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⬥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ctrTitle"/>
          </p:nvPr>
        </p:nvSpPr>
        <p:spPr>
          <a:xfrm>
            <a:off x="685800" y="117315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Overlock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" type="subTitle"/>
          </p:nvPr>
        </p:nvSpPr>
        <p:spPr>
          <a:xfrm>
            <a:off x="687716" y="2643182"/>
            <a:ext cx="667036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144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SzPts val="9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showMasterSp="0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685800" y="2924181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685800" y="1428747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9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6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17500" lvl="0" marL="457200" algn="l">
              <a:spcBef>
                <a:spcPts val="560"/>
              </a:spcBef>
              <a:spcAft>
                <a:spcPts val="0"/>
              </a:spcAft>
              <a:buSzPts val="1400"/>
              <a:buChar char="◈"/>
              <a:defRPr sz="2800"/>
            </a:lvl1pPr>
            <a:lvl2pPr indent="-304800" lvl="1" marL="914400" algn="l">
              <a:spcBef>
                <a:spcPts val="480"/>
              </a:spcBef>
              <a:spcAft>
                <a:spcPts val="0"/>
              </a:spcAft>
              <a:buSzPts val="1200"/>
              <a:buChar char="◈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◆"/>
              <a:defRPr sz="2000"/>
            </a:lvl3pPr>
            <a:lvl4pPr indent="-280035" lvl="3" marL="1828800" algn="l">
              <a:spcBef>
                <a:spcPts val="360"/>
              </a:spcBef>
              <a:spcAft>
                <a:spcPts val="0"/>
              </a:spcAft>
              <a:buSzPts val="810"/>
              <a:buChar char="◇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⬥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17500" lvl="0" marL="457200" algn="l">
              <a:spcBef>
                <a:spcPts val="560"/>
              </a:spcBef>
              <a:spcAft>
                <a:spcPts val="0"/>
              </a:spcAft>
              <a:buSzPts val="1400"/>
              <a:buChar char="◈"/>
              <a:defRPr sz="2800"/>
            </a:lvl1pPr>
            <a:lvl2pPr indent="-304800" lvl="1" marL="914400" algn="l">
              <a:spcBef>
                <a:spcPts val="480"/>
              </a:spcBef>
              <a:spcAft>
                <a:spcPts val="0"/>
              </a:spcAft>
              <a:buSzPts val="1200"/>
              <a:buChar char="◈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◆"/>
              <a:defRPr sz="2000"/>
            </a:lvl3pPr>
            <a:lvl4pPr indent="-280035" lvl="3" marL="1828800" algn="l">
              <a:spcBef>
                <a:spcPts val="360"/>
              </a:spcBef>
              <a:spcAft>
                <a:spcPts val="0"/>
              </a:spcAft>
              <a:buSzPts val="810"/>
              <a:buChar char="◇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⬥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2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08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72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04800" lvl="0" marL="457200" algn="l">
              <a:spcBef>
                <a:spcPts val="480"/>
              </a:spcBef>
              <a:spcAft>
                <a:spcPts val="0"/>
              </a:spcAft>
              <a:buSzPts val="1200"/>
              <a:buChar char="◈"/>
              <a:defRPr sz="2400"/>
            </a:lvl1pPr>
            <a:lvl2pPr indent="-292100" lvl="1" marL="914400" algn="l">
              <a:spcBef>
                <a:spcPts val="400"/>
              </a:spcBef>
              <a:spcAft>
                <a:spcPts val="0"/>
              </a:spcAft>
              <a:buSzPts val="1000"/>
              <a:buChar char="◈"/>
              <a:defRPr sz="2000"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◆"/>
              <a:defRPr sz="1800"/>
            </a:lvl3pPr>
            <a:lvl4pPr indent="-274319" lvl="3" marL="1828800" algn="l">
              <a:spcBef>
                <a:spcPts val="320"/>
              </a:spcBef>
              <a:spcAft>
                <a:spcPts val="0"/>
              </a:spcAft>
              <a:buSzPts val="720"/>
              <a:buChar char="◇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⬥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2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08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72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04800" lvl="0" marL="457200" algn="l">
              <a:spcBef>
                <a:spcPts val="480"/>
              </a:spcBef>
              <a:spcAft>
                <a:spcPts val="0"/>
              </a:spcAft>
              <a:buSzPts val="1200"/>
              <a:buChar char="◈"/>
              <a:defRPr sz="2400"/>
            </a:lvl1pPr>
            <a:lvl2pPr indent="-292100" lvl="1" marL="914400" algn="l">
              <a:spcBef>
                <a:spcPts val="400"/>
              </a:spcBef>
              <a:spcAft>
                <a:spcPts val="0"/>
              </a:spcAft>
              <a:buSzPts val="1000"/>
              <a:buChar char="◈"/>
              <a:defRPr sz="2000"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◆"/>
              <a:defRPr sz="1800"/>
            </a:lvl3pPr>
            <a:lvl4pPr indent="-274319" lvl="3" marL="1828800" algn="l">
              <a:spcBef>
                <a:spcPts val="320"/>
              </a:spcBef>
              <a:spcAft>
                <a:spcPts val="0"/>
              </a:spcAft>
              <a:buSzPts val="720"/>
              <a:buChar char="◇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⬥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>
            <p:ph idx="1" type="body"/>
          </p:nvPr>
        </p:nvSpPr>
        <p:spPr>
          <a:xfrm>
            <a:off x="460382" y="1071546"/>
            <a:ext cx="5111750" cy="5049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0200" lvl="0" marL="457200" algn="l">
              <a:spcBef>
                <a:spcPts val="640"/>
              </a:spcBef>
              <a:spcAft>
                <a:spcPts val="0"/>
              </a:spcAft>
              <a:buSzPts val="1600"/>
              <a:buChar char="◈"/>
              <a:defRPr sz="3200"/>
            </a:lvl1pPr>
            <a:lvl2pPr indent="-317500" lvl="1" marL="914400" algn="l">
              <a:spcBef>
                <a:spcPts val="560"/>
              </a:spcBef>
              <a:spcAft>
                <a:spcPts val="0"/>
              </a:spcAft>
              <a:buSzPts val="1400"/>
              <a:buChar char="◈"/>
              <a:defRPr sz="2800"/>
            </a:lvl2pPr>
            <a:lvl3pPr indent="-320039" lvl="2" marL="1371600" algn="l">
              <a:spcBef>
                <a:spcPts val="480"/>
              </a:spcBef>
              <a:spcAft>
                <a:spcPts val="0"/>
              </a:spcAft>
              <a:buSzPts val="1440"/>
              <a:buChar char="◆"/>
              <a:defRPr sz="2400"/>
            </a:lvl3pPr>
            <a:lvl4pPr indent="-285750" lvl="3" marL="1828800" algn="l">
              <a:spcBef>
                <a:spcPts val="400"/>
              </a:spcBef>
              <a:spcAft>
                <a:spcPts val="0"/>
              </a:spcAft>
              <a:buSzPts val="900"/>
              <a:buChar char="◇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⬥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5679083" y="1071546"/>
            <a:ext cx="3008313" cy="3429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6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40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68" name="Google Shape;68;p9"/>
          <p:cNvSpPr txBox="1"/>
          <p:nvPr>
            <p:ph type="title"/>
          </p:nvPr>
        </p:nvSpPr>
        <p:spPr>
          <a:xfrm>
            <a:off x="457205" y="285728"/>
            <a:ext cx="8230993" cy="6966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Overlock"/>
              <a:buNone/>
              <a:defRPr b="0"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type="title"/>
          </p:nvPr>
        </p:nvSpPr>
        <p:spPr>
          <a:xfrm rot="5400000">
            <a:off x="6107917" y="2536025"/>
            <a:ext cx="4572032" cy="7858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verlock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/>
          <p:nvPr>
            <p:ph idx="2" type="pic"/>
          </p:nvPr>
        </p:nvSpPr>
        <p:spPr>
          <a:xfrm>
            <a:off x="442922" y="541340"/>
            <a:ext cx="6415094" cy="5459428"/>
          </a:xfrm>
          <a:prstGeom prst="roundRect">
            <a:avLst>
              <a:gd fmla="val 4800" name="adj"/>
            </a:avLst>
          </a:prstGeom>
          <a:solidFill>
            <a:srgbClr val="E8ECF2"/>
          </a:solidFill>
          <a:ln cap="flat" cmpd="sng" w="38100">
            <a:solidFill>
              <a:schemeClr val="accent1">
                <a:alpha val="49803"/>
              </a:schemeClr>
            </a:solidFill>
            <a:prstDash val="solid"/>
            <a:round/>
            <a:headEnd len="sm" w="sm" type="none"/>
            <a:tailEnd len="sm" w="sm" type="none"/>
          </a:ln>
          <a:effectLst>
            <a:outerShdw blurRad="76200" sx="100500" rotWithShape="0" algn="tl" dir="5400000" dist="38100" sy="100500">
              <a:srgbClr val="000000">
                <a:alpha val="49803"/>
              </a:srgbClr>
            </a:outerShdw>
          </a:effectLst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ts val="144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9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 rot="5400000">
            <a:off x="5422093" y="2650345"/>
            <a:ext cx="4214842" cy="914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1pPr>
            <a:lvl2pPr indent="-228600" lvl="1" marL="914400" algn="ctr">
              <a:spcBef>
                <a:spcPts val="240"/>
              </a:spcBef>
              <a:spcAft>
                <a:spcPts val="0"/>
              </a:spcAft>
              <a:buSzPts val="600"/>
              <a:buNone/>
              <a:defRPr sz="1200"/>
            </a:lvl2pPr>
            <a:lvl3pPr indent="-228600" lvl="2" marL="1371600" algn="ctr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ctr">
              <a:spcBef>
                <a:spcPts val="180"/>
              </a:spcBef>
              <a:spcAft>
                <a:spcPts val="0"/>
              </a:spcAft>
              <a:buSzPts val="405"/>
              <a:buNone/>
              <a:defRPr sz="900"/>
            </a:lvl4pPr>
            <a:lvl5pPr indent="-228600" lvl="4" marL="2286000" algn="ctr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chemeClr val="lt1"/>
            </a:gs>
            <a:gs pos="55000">
              <a:srgbClr val="F3F3F3"/>
            </a:gs>
            <a:gs pos="100000">
              <a:srgbClr val="D0FFFF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>
            <a:gsLst>
              <a:gs pos="0">
                <a:srgbClr val="0058BC">
                  <a:alpha val="0"/>
                </a:srgbClr>
              </a:gs>
              <a:gs pos="75000">
                <a:srgbClr val="3492FF">
                  <a:alpha val="20000"/>
                </a:srgbClr>
              </a:gs>
              <a:gs pos="100000">
                <a:srgbClr val="82BEFF"/>
              </a:gs>
            </a:gsLst>
            <a:lin ang="189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>
            <a:gsLst>
              <a:gs pos="0">
                <a:srgbClr val="0058BC">
                  <a:alpha val="0"/>
                </a:srgbClr>
              </a:gs>
              <a:gs pos="75000">
                <a:srgbClr val="3492FF">
                  <a:alpha val="4705"/>
                </a:srgbClr>
              </a:gs>
              <a:gs pos="100000">
                <a:srgbClr val="82BEFF">
                  <a:alpha val="60000"/>
                </a:srgbClr>
              </a:gs>
            </a:gsLst>
            <a:lin ang="81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  <a:defRPr b="0" i="0" sz="4400" u="none" cap="none" strike="noStrike">
                <a:solidFill>
                  <a:schemeClr val="dk2"/>
                </a:solidFill>
                <a:latin typeface="Overlock"/>
                <a:ea typeface="Overlock"/>
                <a:cs typeface="Overlock"/>
                <a:sym typeface="Overlo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302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◈"/>
              <a:defRPr b="0" i="0" sz="32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-3175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◈"/>
              <a:defRPr b="0" i="0" sz="2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-3200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ts val="1440"/>
              <a:buFont typeface="Noto Sans Symbols"/>
              <a:buChar char="◆"/>
              <a:defRPr b="0" i="0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-2857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900"/>
              <a:buFont typeface="Noto Sans Symbols"/>
              <a:buChar char="◇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⬥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title"/>
          </p:nvPr>
        </p:nvSpPr>
        <p:spPr>
          <a:xfrm>
            <a:off x="467544" y="6206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verlock"/>
              <a:buNone/>
            </a:pPr>
            <a:r>
              <a:rPr lang="zh-TW">
                <a:solidFill>
                  <a:schemeClr val="dk1"/>
                </a:solidFill>
              </a:rPr>
              <a:t>天然氣之擴大運用與推廣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3" name="Google Shape;9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413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-2413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rPr lang="zh-TW">
                <a:solidFill>
                  <a:schemeClr val="dk1"/>
                </a:solidFill>
              </a:rPr>
              <a:t>與談人 許志義教授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rPr lang="zh-TW">
                <a:solidFill>
                  <a:schemeClr val="dk1"/>
                </a:solidFill>
              </a:rPr>
              <a:t>國立中興大學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rPr lang="zh-TW">
                <a:solidFill>
                  <a:schemeClr val="dk1"/>
                </a:solidFill>
              </a:rPr>
              <a:t>2014年6月25日</a:t>
            </a:r>
            <a:endParaRPr/>
          </a:p>
          <a:p>
            <a:pPr indent="-2413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非常同意主講人觀點</a:t>
            </a:r>
            <a:endParaRPr sz="4000">
              <a:solidFill>
                <a:schemeClr val="dk1"/>
              </a:solidFill>
            </a:endParaRPr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導入更有效率的新系統</a:t>
            </a:r>
            <a:endParaRPr sz="4000">
              <a:solidFill>
                <a:schemeClr val="dk1"/>
              </a:solidFill>
            </a:endParaRPr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改善既有系統之效率</a:t>
            </a:r>
            <a:endParaRPr/>
          </a:p>
          <a:p>
            <a:pPr indent="-241300" lvl="0" marL="342900" rtl="0" algn="l"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07" name="Google Shape;107;p15"/>
          <p:cNvSpPr txBox="1"/>
          <p:nvPr>
            <p:ph idx="1" type="body"/>
          </p:nvPr>
        </p:nvSpPr>
        <p:spPr>
          <a:xfrm>
            <a:off x="467544" y="404664"/>
            <a:ext cx="8229600" cy="6048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家用普及率有改善，但仍偏低，城鎮鄉村LPG％高</a:t>
            </a:r>
            <a:endParaRPr sz="2720">
              <a:solidFill>
                <a:schemeClr val="dk1"/>
              </a:solidFill>
            </a:endParaRPr>
          </a:p>
          <a:p>
            <a:pPr indent="-25654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7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 自行抄表為台灣特有現象</a:t>
            </a:r>
            <a:r>
              <a:rPr lang="zh-TW" sz="27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r>
              <a:rPr lang="zh-TW" sz="2720">
                <a:solidFill>
                  <a:schemeClr val="dk1"/>
                </a:solidFill>
              </a:rPr>
              <a:t>可改數位讀表</a:t>
            </a:r>
            <a:r>
              <a:rPr lang="zh-TW" sz="27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zh-TW" sz="2720">
                <a:solidFill>
                  <a:schemeClr val="dk1"/>
                </a:solidFill>
              </a:rPr>
              <a:t>如欣中</a:t>
            </a:r>
            <a:r>
              <a:rPr lang="zh-TW" sz="27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endParaRPr sz="2720">
              <a:solidFill>
                <a:schemeClr val="dk1"/>
              </a:solidFill>
            </a:endParaRPr>
          </a:p>
          <a:p>
            <a:pPr indent="-25654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7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數位讀表宜進一步提供Demand Response</a:t>
            </a:r>
            <a:r>
              <a:rPr lang="zh-TW" sz="27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</a:t>
            </a:r>
            <a:r>
              <a:rPr lang="zh-TW" sz="2720">
                <a:solidFill>
                  <a:schemeClr val="dk1"/>
                </a:solidFill>
              </a:rPr>
              <a:t>DR</a:t>
            </a:r>
            <a:r>
              <a:rPr lang="zh-TW" sz="27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r>
              <a:rPr lang="zh-TW" sz="2720">
                <a:solidFill>
                  <a:schemeClr val="dk1"/>
                </a:solidFill>
              </a:rPr>
              <a:t>服務導向，如美國New England, California, 皆有工業、商業、家庭DR。</a:t>
            </a:r>
            <a:endParaRPr sz="2720">
              <a:solidFill>
                <a:schemeClr val="dk1"/>
              </a:solidFill>
            </a:endParaRPr>
          </a:p>
          <a:p>
            <a:pPr indent="-25654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7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DR特別重要，因為儲氣之安全風險大於電力儲存，屬NIMBY設施。</a:t>
            </a:r>
            <a:endParaRPr sz="2720">
              <a:solidFill>
                <a:schemeClr val="dk1"/>
              </a:solidFill>
            </a:endParaRPr>
          </a:p>
          <a:p>
            <a:pPr indent="-25654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7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DR可減少儲糟，使得社會大眾更能接受NG，易於進一步推廣與應用。</a:t>
            </a:r>
            <a:endParaRPr/>
          </a:p>
          <a:p>
            <a:pPr indent="-25654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None/>
            </a:pPr>
            <a:r>
              <a:t/>
            </a:r>
            <a:endParaRPr sz="2720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1360"/>
              <a:buChar char="◈"/>
            </a:pPr>
            <a:r>
              <a:rPr lang="zh-TW" sz="2720">
                <a:solidFill>
                  <a:schemeClr val="dk1"/>
                </a:solidFill>
              </a:rPr>
              <a:t>先進國家如美國東北各州、德州、加州可以參考</a:t>
            </a:r>
            <a:endParaRPr sz="2720">
              <a:solidFill>
                <a:schemeClr val="dk1"/>
              </a:solidFill>
            </a:endParaRPr>
          </a:p>
        </p:txBody>
      </p:sp>
      <p:sp>
        <p:nvSpPr>
          <p:cNvPr id="108" name="Google Shape;10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457200" y="836712"/>
            <a:ext cx="8229600" cy="49685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◈"/>
            </a:pPr>
            <a:r>
              <a:rPr lang="zh-TW" sz="3600">
                <a:solidFill>
                  <a:schemeClr val="dk1"/>
                </a:solidFill>
              </a:rPr>
              <a:t>台灣LNG冷能副產品也要好好利用。</a:t>
            </a:r>
            <a:endParaRPr sz="3600">
              <a:solidFill>
                <a:schemeClr val="dk1"/>
              </a:solidFill>
            </a:endParaRPr>
          </a:p>
          <a:p>
            <a:pPr indent="-228600" lvl="0" marL="342900" rtl="0" algn="l">
              <a:spcBef>
                <a:spcPts val="72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SzPts val="1800"/>
              <a:buChar char="◈"/>
            </a:pPr>
            <a:r>
              <a:rPr lang="zh-TW" sz="3600">
                <a:solidFill>
                  <a:schemeClr val="dk1"/>
                </a:solidFill>
              </a:rPr>
              <a:t>冷能發電，冷凍儲藏、乾冰、⋯⋯</a:t>
            </a:r>
            <a:endParaRPr sz="3600">
              <a:solidFill>
                <a:schemeClr val="dk1"/>
              </a:solidFill>
            </a:endParaRPr>
          </a:p>
          <a:p>
            <a:pPr indent="-228600" lvl="0" marL="342900" rtl="0" algn="l">
              <a:spcBef>
                <a:spcPts val="72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SzPts val="1800"/>
              <a:buChar char="◈"/>
            </a:pPr>
            <a:r>
              <a:rPr lang="zh-TW" sz="3600">
                <a:solidFill>
                  <a:schemeClr val="dk1"/>
                </a:solidFill>
              </a:rPr>
              <a:t>中油於永安</a:t>
            </a:r>
            <a:r>
              <a:rPr lang="zh-TW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、</a:t>
            </a:r>
            <a:r>
              <a:rPr lang="zh-TW" sz="3600">
                <a:solidFill>
                  <a:schemeClr val="dk1"/>
                </a:solidFill>
              </a:rPr>
              <a:t>台中港投資，台中港正積極招商，希望提升冷能之附加價值，使能源再利用發揮最大效益。</a:t>
            </a:r>
            <a:endParaRPr/>
          </a:p>
          <a:p>
            <a:pPr indent="-241300" lvl="0" marL="342900" rtl="0" algn="l">
              <a:spcBef>
                <a:spcPts val="64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115" name="Google Shape;11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21" name="Google Shape;121;p17"/>
          <p:cNvSpPr txBox="1"/>
          <p:nvPr>
            <p:ph idx="1" type="body"/>
          </p:nvPr>
        </p:nvSpPr>
        <p:spPr>
          <a:xfrm>
            <a:off x="457200" y="1196752"/>
            <a:ext cx="8229600" cy="40324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氣候變遷adaptation 調適策略，長期規劃</a:t>
            </a:r>
            <a:endParaRPr/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 液化天然氣永安、台中、大潭需因應氣候變遷之異常天災衝撃</a:t>
            </a:r>
            <a:endParaRPr/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/>
          </a:p>
        </p:txBody>
      </p:sp>
      <p:sp>
        <p:nvSpPr>
          <p:cNvPr id="122" name="Google Shape;1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28" name="Google Shape;128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shake gas 頁岩氣革命</a:t>
            </a:r>
            <a:endParaRPr sz="4000">
              <a:solidFill>
                <a:schemeClr val="dk1"/>
              </a:solidFill>
            </a:endParaRPr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SzPts val="2000"/>
              <a:buChar char="◈"/>
            </a:pPr>
            <a:r>
              <a:rPr lang="zh-TW" sz="4000">
                <a:solidFill>
                  <a:schemeClr val="dk1"/>
                </a:solidFill>
              </a:rPr>
              <a:t> 電影Promised Land「心靈勇氣」，發人省思！台灣直接進囗天然氣，雖較貴，但避免鑿井汚染⋯⋯值得擴大運用與推廣</a:t>
            </a:r>
            <a:r>
              <a:rPr lang="zh-TW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！</a:t>
            </a:r>
            <a:endParaRPr sz="4000">
              <a:solidFill>
                <a:schemeClr val="dk1"/>
              </a:solidFill>
            </a:endParaRPr>
          </a:p>
          <a:p>
            <a:pPr indent="-215900" lvl="0" marL="342900" rtl="0" algn="l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4000"/>
          </a:p>
        </p:txBody>
      </p:sp>
      <p:sp>
        <p:nvSpPr>
          <p:cNvPr id="129" name="Google Shape;12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Overlock"/>
              <a:buNone/>
            </a:pPr>
            <a:r>
              <a:t/>
            </a:r>
            <a:endParaRPr/>
          </a:p>
        </p:txBody>
      </p:sp>
      <p:sp>
        <p:nvSpPr>
          <p:cNvPr id="135" name="Google Shape;135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sz="80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SzPts val="4000"/>
              <a:buNone/>
            </a:pPr>
            <a:r>
              <a:rPr lang="zh-TW" sz="8000">
                <a:solidFill>
                  <a:schemeClr val="dk1"/>
                </a:solidFill>
              </a:rPr>
              <a:t> 敬請指教</a:t>
            </a:r>
            <a:r>
              <a:rPr lang="zh-TW" sz="8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！</a:t>
            </a:r>
            <a:endParaRPr sz="8000">
              <a:solidFill>
                <a:schemeClr val="dk1"/>
              </a:solidFill>
            </a:endParaRPr>
          </a:p>
        </p:txBody>
      </p:sp>
      <p:sp>
        <p:nvSpPr>
          <p:cNvPr id="136" name="Google Shape;136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龍騰四海">
  <a:themeElements>
    <a:clrScheme name="龍騰四海">
      <a:dk1>
        <a:srgbClr val="000000"/>
      </a:dk1>
      <a:lt1>
        <a:srgbClr val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