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65F774D5-6812-47BD-B26D-E19E86AF2BFE}">
  <a:tblStyle styleId="{65F774D5-6812-47BD-B26D-E19E86AF2BFE}"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C57DD638-EDE1-4907-9F11-85C9895DEDAB}" styleName="Table_1">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62" Type="http://schemas.openxmlformats.org/officeDocument/2006/relationships/slide" Target="slides/slide56.xml"/><Relationship Id="rId61" Type="http://schemas.openxmlformats.org/officeDocument/2006/relationships/slide" Target="slides/slide55.xml"/><Relationship Id="rId20" Type="http://schemas.openxmlformats.org/officeDocument/2006/relationships/slide" Target="slides/slide14.xml"/><Relationship Id="rId63" Type="http://schemas.openxmlformats.org/officeDocument/2006/relationships/slide" Target="slides/slide57.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60" Type="http://schemas.openxmlformats.org/officeDocument/2006/relationships/slide" Target="slides/slide54.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slide" Target="slides/slide45.xml"/><Relationship Id="rId50" Type="http://schemas.openxmlformats.org/officeDocument/2006/relationships/slide" Target="slides/slide44.xml"/><Relationship Id="rId53" Type="http://schemas.openxmlformats.org/officeDocument/2006/relationships/slide" Target="slides/slide47.xml"/><Relationship Id="rId52" Type="http://schemas.openxmlformats.org/officeDocument/2006/relationships/slide" Target="slides/slide46.xml"/><Relationship Id="rId11" Type="http://schemas.openxmlformats.org/officeDocument/2006/relationships/slide" Target="slides/slide5.xml"/><Relationship Id="rId55" Type="http://schemas.openxmlformats.org/officeDocument/2006/relationships/slide" Target="slides/slide49.xml"/><Relationship Id="rId10" Type="http://schemas.openxmlformats.org/officeDocument/2006/relationships/slide" Target="slides/slide4.xml"/><Relationship Id="rId54" Type="http://schemas.openxmlformats.org/officeDocument/2006/relationships/slide" Target="slides/slide48.xml"/><Relationship Id="rId13" Type="http://schemas.openxmlformats.org/officeDocument/2006/relationships/slide" Target="slides/slide7.xml"/><Relationship Id="rId57" Type="http://schemas.openxmlformats.org/officeDocument/2006/relationships/slide" Target="slides/slide51.xml"/><Relationship Id="rId12" Type="http://schemas.openxmlformats.org/officeDocument/2006/relationships/slide" Target="slides/slide6.xml"/><Relationship Id="rId56" Type="http://schemas.openxmlformats.org/officeDocument/2006/relationships/slide" Target="slides/slide50.xml"/><Relationship Id="rId15" Type="http://schemas.openxmlformats.org/officeDocument/2006/relationships/slide" Target="slides/slide9.xml"/><Relationship Id="rId59" Type="http://schemas.openxmlformats.org/officeDocument/2006/relationships/slide" Target="slides/slide53.xml"/><Relationship Id="rId14" Type="http://schemas.openxmlformats.org/officeDocument/2006/relationships/slide" Target="slides/slide8.xml"/><Relationship Id="rId58" Type="http://schemas.openxmlformats.org/officeDocument/2006/relationships/slide" Target="slides/slide52.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 name="Google Shape;8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7" name="Shape 217"/>
        <p:cNvGrpSpPr/>
        <p:nvPr/>
      </p:nvGrpSpPr>
      <p:grpSpPr>
        <a:xfrm>
          <a:off x="0" y="0"/>
          <a:ext cx="0" cy="0"/>
          <a:chOff x="0" y="0"/>
          <a:chExt cx="0" cy="0"/>
        </a:xfrm>
      </p:grpSpPr>
      <p:sp>
        <p:nvSpPr>
          <p:cNvPr id="218" name="Google Shape;218;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9" name="Google Shape;219;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0" name="Shape 250"/>
        <p:cNvGrpSpPr/>
        <p:nvPr/>
      </p:nvGrpSpPr>
      <p:grpSpPr>
        <a:xfrm>
          <a:off x="0" y="0"/>
          <a:ext cx="0" cy="0"/>
          <a:chOff x="0" y="0"/>
          <a:chExt cx="0" cy="0"/>
        </a:xfrm>
      </p:grpSpPr>
      <p:sp>
        <p:nvSpPr>
          <p:cNvPr id="251" name="Google Shape;251;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2" name="Google Shape;252;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7" name="Shape 257"/>
        <p:cNvGrpSpPr/>
        <p:nvPr/>
      </p:nvGrpSpPr>
      <p:grpSpPr>
        <a:xfrm>
          <a:off x="0" y="0"/>
          <a:ext cx="0" cy="0"/>
          <a:chOff x="0" y="0"/>
          <a:chExt cx="0" cy="0"/>
        </a:xfrm>
      </p:grpSpPr>
      <p:sp>
        <p:nvSpPr>
          <p:cNvPr id="258" name="Google Shape;258;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9" name="Google Shape;259;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4" name="Shape 264"/>
        <p:cNvGrpSpPr/>
        <p:nvPr/>
      </p:nvGrpSpPr>
      <p:grpSpPr>
        <a:xfrm>
          <a:off x="0" y="0"/>
          <a:ext cx="0" cy="0"/>
          <a:chOff x="0" y="0"/>
          <a:chExt cx="0" cy="0"/>
        </a:xfrm>
      </p:grpSpPr>
      <p:sp>
        <p:nvSpPr>
          <p:cNvPr id="265" name="Google Shape;265;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6" name="Google Shape;266;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1" name="Shape 271"/>
        <p:cNvGrpSpPr/>
        <p:nvPr/>
      </p:nvGrpSpPr>
      <p:grpSpPr>
        <a:xfrm>
          <a:off x="0" y="0"/>
          <a:ext cx="0" cy="0"/>
          <a:chOff x="0" y="0"/>
          <a:chExt cx="0" cy="0"/>
        </a:xfrm>
      </p:grpSpPr>
      <p:sp>
        <p:nvSpPr>
          <p:cNvPr id="272" name="Google Shape;272;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3" name="Google Shape;273;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5" name="Shape 295"/>
        <p:cNvGrpSpPr/>
        <p:nvPr/>
      </p:nvGrpSpPr>
      <p:grpSpPr>
        <a:xfrm>
          <a:off x="0" y="0"/>
          <a:ext cx="0" cy="0"/>
          <a:chOff x="0" y="0"/>
          <a:chExt cx="0" cy="0"/>
        </a:xfrm>
      </p:grpSpPr>
      <p:sp>
        <p:nvSpPr>
          <p:cNvPr id="296" name="Google Shape;296;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7" name="Google Shape;297;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2" name="Shape 302"/>
        <p:cNvGrpSpPr/>
        <p:nvPr/>
      </p:nvGrpSpPr>
      <p:grpSpPr>
        <a:xfrm>
          <a:off x="0" y="0"/>
          <a:ext cx="0" cy="0"/>
          <a:chOff x="0" y="0"/>
          <a:chExt cx="0" cy="0"/>
        </a:xfrm>
      </p:grpSpPr>
      <p:sp>
        <p:nvSpPr>
          <p:cNvPr id="303" name="Google Shape;303;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4" name="Google Shape;304;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9" name="Shape 309"/>
        <p:cNvGrpSpPr/>
        <p:nvPr/>
      </p:nvGrpSpPr>
      <p:grpSpPr>
        <a:xfrm>
          <a:off x="0" y="0"/>
          <a:ext cx="0" cy="0"/>
          <a:chOff x="0" y="0"/>
          <a:chExt cx="0" cy="0"/>
        </a:xfrm>
      </p:grpSpPr>
      <p:sp>
        <p:nvSpPr>
          <p:cNvPr id="310" name="Google Shape;310;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1" name="Google Shape;311;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6" name="Shape 316"/>
        <p:cNvGrpSpPr/>
        <p:nvPr/>
      </p:nvGrpSpPr>
      <p:grpSpPr>
        <a:xfrm>
          <a:off x="0" y="0"/>
          <a:ext cx="0" cy="0"/>
          <a:chOff x="0" y="0"/>
          <a:chExt cx="0" cy="0"/>
        </a:xfrm>
      </p:grpSpPr>
      <p:sp>
        <p:nvSpPr>
          <p:cNvPr id="317" name="Google Shape;317;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8" name="Google Shape;318;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3" name="Shape 323"/>
        <p:cNvGrpSpPr/>
        <p:nvPr/>
      </p:nvGrpSpPr>
      <p:grpSpPr>
        <a:xfrm>
          <a:off x="0" y="0"/>
          <a:ext cx="0" cy="0"/>
          <a:chOff x="0" y="0"/>
          <a:chExt cx="0" cy="0"/>
        </a:xfrm>
      </p:grpSpPr>
      <p:sp>
        <p:nvSpPr>
          <p:cNvPr id="324" name="Google Shape;324;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5" name="Google Shape;32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0" name="Shape 330"/>
        <p:cNvGrpSpPr/>
        <p:nvPr/>
      </p:nvGrpSpPr>
      <p:grpSpPr>
        <a:xfrm>
          <a:off x="0" y="0"/>
          <a:ext cx="0" cy="0"/>
          <a:chOff x="0" y="0"/>
          <a:chExt cx="0" cy="0"/>
        </a:xfrm>
      </p:grpSpPr>
      <p:sp>
        <p:nvSpPr>
          <p:cNvPr id="331" name="Google Shape;331;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2" name="Google Shape;332;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2" name="Shape 342"/>
        <p:cNvGrpSpPr/>
        <p:nvPr/>
      </p:nvGrpSpPr>
      <p:grpSpPr>
        <a:xfrm>
          <a:off x="0" y="0"/>
          <a:ext cx="0" cy="0"/>
          <a:chOff x="0" y="0"/>
          <a:chExt cx="0" cy="0"/>
        </a:xfrm>
      </p:grpSpPr>
      <p:sp>
        <p:nvSpPr>
          <p:cNvPr id="343" name="Google Shape;343;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4" name="Google Shape;344;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9" name="Shape 349"/>
        <p:cNvGrpSpPr/>
        <p:nvPr/>
      </p:nvGrpSpPr>
      <p:grpSpPr>
        <a:xfrm>
          <a:off x="0" y="0"/>
          <a:ext cx="0" cy="0"/>
          <a:chOff x="0" y="0"/>
          <a:chExt cx="0" cy="0"/>
        </a:xfrm>
      </p:grpSpPr>
      <p:sp>
        <p:nvSpPr>
          <p:cNvPr id="350" name="Google Shape;350;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1" name="Google Shape;351;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6" name="Shape 356"/>
        <p:cNvGrpSpPr/>
        <p:nvPr/>
      </p:nvGrpSpPr>
      <p:grpSpPr>
        <a:xfrm>
          <a:off x="0" y="0"/>
          <a:ext cx="0" cy="0"/>
          <a:chOff x="0" y="0"/>
          <a:chExt cx="0" cy="0"/>
        </a:xfrm>
      </p:grpSpPr>
      <p:sp>
        <p:nvSpPr>
          <p:cNvPr id="357" name="Google Shape;357;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8" name="Google Shape;358;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8" name="Shape 368"/>
        <p:cNvGrpSpPr/>
        <p:nvPr/>
      </p:nvGrpSpPr>
      <p:grpSpPr>
        <a:xfrm>
          <a:off x="0" y="0"/>
          <a:ext cx="0" cy="0"/>
          <a:chOff x="0" y="0"/>
          <a:chExt cx="0" cy="0"/>
        </a:xfrm>
      </p:grpSpPr>
      <p:sp>
        <p:nvSpPr>
          <p:cNvPr id="369" name="Google Shape;369;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0" name="Google Shape;370;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5" name="Shape 375"/>
        <p:cNvGrpSpPr/>
        <p:nvPr/>
      </p:nvGrpSpPr>
      <p:grpSpPr>
        <a:xfrm>
          <a:off x="0" y="0"/>
          <a:ext cx="0" cy="0"/>
          <a:chOff x="0" y="0"/>
          <a:chExt cx="0" cy="0"/>
        </a:xfrm>
      </p:grpSpPr>
      <p:sp>
        <p:nvSpPr>
          <p:cNvPr id="376" name="Google Shape;376;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7" name="Google Shape;377;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2" name="Shape 382"/>
        <p:cNvGrpSpPr/>
        <p:nvPr/>
      </p:nvGrpSpPr>
      <p:grpSpPr>
        <a:xfrm>
          <a:off x="0" y="0"/>
          <a:ext cx="0" cy="0"/>
          <a:chOff x="0" y="0"/>
          <a:chExt cx="0" cy="0"/>
        </a:xfrm>
      </p:grpSpPr>
      <p:sp>
        <p:nvSpPr>
          <p:cNvPr id="383" name="Google Shape;383;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4" name="Google Shape;384;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9" name="Shape 389"/>
        <p:cNvGrpSpPr/>
        <p:nvPr/>
      </p:nvGrpSpPr>
      <p:grpSpPr>
        <a:xfrm>
          <a:off x="0" y="0"/>
          <a:ext cx="0" cy="0"/>
          <a:chOff x="0" y="0"/>
          <a:chExt cx="0" cy="0"/>
        </a:xfrm>
      </p:grpSpPr>
      <p:sp>
        <p:nvSpPr>
          <p:cNvPr id="390" name="Google Shape;390;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1" name="Google Shape;391;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6" name="Shape 396"/>
        <p:cNvGrpSpPr/>
        <p:nvPr/>
      </p:nvGrpSpPr>
      <p:grpSpPr>
        <a:xfrm>
          <a:off x="0" y="0"/>
          <a:ext cx="0" cy="0"/>
          <a:chOff x="0" y="0"/>
          <a:chExt cx="0" cy="0"/>
        </a:xfrm>
      </p:grpSpPr>
      <p:sp>
        <p:nvSpPr>
          <p:cNvPr id="397" name="Google Shape;397;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8" name="Google Shape;398;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3" name="Shape 403"/>
        <p:cNvGrpSpPr/>
        <p:nvPr/>
      </p:nvGrpSpPr>
      <p:grpSpPr>
        <a:xfrm>
          <a:off x="0" y="0"/>
          <a:ext cx="0" cy="0"/>
          <a:chOff x="0" y="0"/>
          <a:chExt cx="0" cy="0"/>
        </a:xfrm>
      </p:grpSpPr>
      <p:sp>
        <p:nvSpPr>
          <p:cNvPr id="404" name="Google Shape;404;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5" name="Google Shape;405;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0" name="Shape 410"/>
        <p:cNvGrpSpPr/>
        <p:nvPr/>
      </p:nvGrpSpPr>
      <p:grpSpPr>
        <a:xfrm>
          <a:off x="0" y="0"/>
          <a:ext cx="0" cy="0"/>
          <a:chOff x="0" y="0"/>
          <a:chExt cx="0" cy="0"/>
        </a:xfrm>
      </p:grpSpPr>
      <p:sp>
        <p:nvSpPr>
          <p:cNvPr id="411" name="Google Shape;411;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2" name="Google Shape;412;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9" name="Shape 419"/>
        <p:cNvGrpSpPr/>
        <p:nvPr/>
      </p:nvGrpSpPr>
      <p:grpSpPr>
        <a:xfrm>
          <a:off x="0" y="0"/>
          <a:ext cx="0" cy="0"/>
          <a:chOff x="0" y="0"/>
          <a:chExt cx="0" cy="0"/>
        </a:xfrm>
      </p:grpSpPr>
      <p:sp>
        <p:nvSpPr>
          <p:cNvPr id="420" name="Google Shape;420;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1" name="Google Shape;42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6" name="Shape 426"/>
        <p:cNvGrpSpPr/>
        <p:nvPr/>
      </p:nvGrpSpPr>
      <p:grpSpPr>
        <a:xfrm>
          <a:off x="0" y="0"/>
          <a:ext cx="0" cy="0"/>
          <a:chOff x="0" y="0"/>
          <a:chExt cx="0" cy="0"/>
        </a:xfrm>
      </p:grpSpPr>
      <p:sp>
        <p:nvSpPr>
          <p:cNvPr id="427" name="Google Shape;427;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8" name="Google Shape;428;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3" name="Shape 433"/>
        <p:cNvGrpSpPr/>
        <p:nvPr/>
      </p:nvGrpSpPr>
      <p:grpSpPr>
        <a:xfrm>
          <a:off x="0" y="0"/>
          <a:ext cx="0" cy="0"/>
          <a:chOff x="0" y="0"/>
          <a:chExt cx="0" cy="0"/>
        </a:xfrm>
      </p:grpSpPr>
      <p:sp>
        <p:nvSpPr>
          <p:cNvPr id="434" name="Google Shape;434;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5" name="Google Shape;435;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0" name="Shape 440"/>
        <p:cNvGrpSpPr/>
        <p:nvPr/>
      </p:nvGrpSpPr>
      <p:grpSpPr>
        <a:xfrm>
          <a:off x="0" y="0"/>
          <a:ext cx="0" cy="0"/>
          <a:chOff x="0" y="0"/>
          <a:chExt cx="0" cy="0"/>
        </a:xfrm>
      </p:grpSpPr>
      <p:sp>
        <p:nvSpPr>
          <p:cNvPr id="441" name="Google Shape;441;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2" name="Google Shape;442;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7" name="Shape 447"/>
        <p:cNvGrpSpPr/>
        <p:nvPr/>
      </p:nvGrpSpPr>
      <p:grpSpPr>
        <a:xfrm>
          <a:off x="0" y="0"/>
          <a:ext cx="0" cy="0"/>
          <a:chOff x="0" y="0"/>
          <a:chExt cx="0" cy="0"/>
        </a:xfrm>
      </p:grpSpPr>
      <p:sp>
        <p:nvSpPr>
          <p:cNvPr id="448" name="Google Shape;448;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9" name="Google Shape;449;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55" name="Shape 455"/>
        <p:cNvGrpSpPr/>
        <p:nvPr/>
      </p:nvGrpSpPr>
      <p:grpSpPr>
        <a:xfrm>
          <a:off x="0" y="0"/>
          <a:ext cx="0" cy="0"/>
          <a:chOff x="0" y="0"/>
          <a:chExt cx="0" cy="0"/>
        </a:xfrm>
      </p:grpSpPr>
      <p:sp>
        <p:nvSpPr>
          <p:cNvPr id="456" name="Google Shape;456;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7" name="Google Shape;457;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62" name="Shape 462"/>
        <p:cNvGrpSpPr/>
        <p:nvPr/>
      </p:nvGrpSpPr>
      <p:grpSpPr>
        <a:xfrm>
          <a:off x="0" y="0"/>
          <a:ext cx="0" cy="0"/>
          <a:chOff x="0" y="0"/>
          <a:chExt cx="0" cy="0"/>
        </a:xfrm>
      </p:grpSpPr>
      <p:sp>
        <p:nvSpPr>
          <p:cNvPr id="463" name="Google Shape;463;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4" name="Google Shape;464;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1" name="Shape 471"/>
        <p:cNvGrpSpPr/>
        <p:nvPr/>
      </p:nvGrpSpPr>
      <p:grpSpPr>
        <a:xfrm>
          <a:off x="0" y="0"/>
          <a:ext cx="0" cy="0"/>
          <a:chOff x="0" y="0"/>
          <a:chExt cx="0" cy="0"/>
        </a:xfrm>
      </p:grpSpPr>
      <p:sp>
        <p:nvSpPr>
          <p:cNvPr id="472" name="Google Shape;472;p3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3" name="Google Shape;473;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78" name="Shape 478"/>
        <p:cNvGrpSpPr/>
        <p:nvPr/>
      </p:nvGrpSpPr>
      <p:grpSpPr>
        <a:xfrm>
          <a:off x="0" y="0"/>
          <a:ext cx="0" cy="0"/>
          <a:chOff x="0" y="0"/>
          <a:chExt cx="0" cy="0"/>
        </a:xfrm>
      </p:grpSpPr>
      <p:sp>
        <p:nvSpPr>
          <p:cNvPr id="479" name="Google Shape;479;p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0" name="Google Shape;480;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85" name="Shape 485"/>
        <p:cNvGrpSpPr/>
        <p:nvPr/>
      </p:nvGrpSpPr>
      <p:grpSpPr>
        <a:xfrm>
          <a:off x="0" y="0"/>
          <a:ext cx="0" cy="0"/>
          <a:chOff x="0" y="0"/>
          <a:chExt cx="0" cy="0"/>
        </a:xfrm>
      </p:grpSpPr>
      <p:sp>
        <p:nvSpPr>
          <p:cNvPr id="486" name="Google Shape;486;p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7" name="Google Shape;487;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2" name="Shape 492"/>
        <p:cNvGrpSpPr/>
        <p:nvPr/>
      </p:nvGrpSpPr>
      <p:grpSpPr>
        <a:xfrm>
          <a:off x="0" y="0"/>
          <a:ext cx="0" cy="0"/>
          <a:chOff x="0" y="0"/>
          <a:chExt cx="0" cy="0"/>
        </a:xfrm>
      </p:grpSpPr>
      <p:sp>
        <p:nvSpPr>
          <p:cNvPr id="493" name="Google Shape;493;p4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4" name="Google Shape;494;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9" name="Shape 499"/>
        <p:cNvGrpSpPr/>
        <p:nvPr/>
      </p:nvGrpSpPr>
      <p:grpSpPr>
        <a:xfrm>
          <a:off x="0" y="0"/>
          <a:ext cx="0" cy="0"/>
          <a:chOff x="0" y="0"/>
          <a:chExt cx="0" cy="0"/>
        </a:xfrm>
      </p:grpSpPr>
      <p:sp>
        <p:nvSpPr>
          <p:cNvPr id="500" name="Google Shape;500;p4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1" name="Google Shape;501;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6" name="Shape 506"/>
        <p:cNvGrpSpPr/>
        <p:nvPr/>
      </p:nvGrpSpPr>
      <p:grpSpPr>
        <a:xfrm>
          <a:off x="0" y="0"/>
          <a:ext cx="0" cy="0"/>
          <a:chOff x="0" y="0"/>
          <a:chExt cx="0" cy="0"/>
        </a:xfrm>
      </p:grpSpPr>
      <p:sp>
        <p:nvSpPr>
          <p:cNvPr id="507" name="Google Shape;507;p4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8" name="Google Shape;508;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13" name="Shape 513"/>
        <p:cNvGrpSpPr/>
        <p:nvPr/>
      </p:nvGrpSpPr>
      <p:grpSpPr>
        <a:xfrm>
          <a:off x="0" y="0"/>
          <a:ext cx="0" cy="0"/>
          <a:chOff x="0" y="0"/>
          <a:chExt cx="0" cy="0"/>
        </a:xfrm>
      </p:grpSpPr>
      <p:sp>
        <p:nvSpPr>
          <p:cNvPr id="514" name="Google Shape;514;p4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5" name="Google Shape;515;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21" name="Shape 521"/>
        <p:cNvGrpSpPr/>
        <p:nvPr/>
      </p:nvGrpSpPr>
      <p:grpSpPr>
        <a:xfrm>
          <a:off x="0" y="0"/>
          <a:ext cx="0" cy="0"/>
          <a:chOff x="0" y="0"/>
          <a:chExt cx="0" cy="0"/>
        </a:xfrm>
      </p:grpSpPr>
      <p:sp>
        <p:nvSpPr>
          <p:cNvPr id="522" name="Google Shape;522;p4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3" name="Google Shape;523;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28" name="Shape 528"/>
        <p:cNvGrpSpPr/>
        <p:nvPr/>
      </p:nvGrpSpPr>
      <p:grpSpPr>
        <a:xfrm>
          <a:off x="0" y="0"/>
          <a:ext cx="0" cy="0"/>
          <a:chOff x="0" y="0"/>
          <a:chExt cx="0" cy="0"/>
        </a:xfrm>
      </p:grpSpPr>
      <p:sp>
        <p:nvSpPr>
          <p:cNvPr id="529" name="Google Shape;529;p4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0" name="Google Shape;530;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35" name="Shape 535"/>
        <p:cNvGrpSpPr/>
        <p:nvPr/>
      </p:nvGrpSpPr>
      <p:grpSpPr>
        <a:xfrm>
          <a:off x="0" y="0"/>
          <a:ext cx="0" cy="0"/>
          <a:chOff x="0" y="0"/>
          <a:chExt cx="0" cy="0"/>
        </a:xfrm>
      </p:grpSpPr>
      <p:sp>
        <p:nvSpPr>
          <p:cNvPr id="536" name="Google Shape;536;p4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7" name="Google Shape;537;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2" name="Shape 542"/>
        <p:cNvGrpSpPr/>
        <p:nvPr/>
      </p:nvGrpSpPr>
      <p:grpSpPr>
        <a:xfrm>
          <a:off x="0" y="0"/>
          <a:ext cx="0" cy="0"/>
          <a:chOff x="0" y="0"/>
          <a:chExt cx="0" cy="0"/>
        </a:xfrm>
      </p:grpSpPr>
      <p:sp>
        <p:nvSpPr>
          <p:cNvPr id="543" name="Google Shape;543;p4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4" name="Google Shape;54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9" name="Shape 549"/>
        <p:cNvGrpSpPr/>
        <p:nvPr/>
      </p:nvGrpSpPr>
      <p:grpSpPr>
        <a:xfrm>
          <a:off x="0" y="0"/>
          <a:ext cx="0" cy="0"/>
          <a:chOff x="0" y="0"/>
          <a:chExt cx="0" cy="0"/>
        </a:xfrm>
      </p:grpSpPr>
      <p:sp>
        <p:nvSpPr>
          <p:cNvPr id="550" name="Google Shape;550;p4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1" name="Google Shape;551;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7" name="Shape 127"/>
        <p:cNvGrpSpPr/>
        <p:nvPr/>
      </p:nvGrpSpPr>
      <p:grpSpPr>
        <a:xfrm>
          <a:off x="0" y="0"/>
          <a:ext cx="0" cy="0"/>
          <a:chOff x="0" y="0"/>
          <a:chExt cx="0" cy="0"/>
        </a:xfrm>
      </p:grpSpPr>
      <p:sp>
        <p:nvSpPr>
          <p:cNvPr id="128" name="Google Shape;128;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6" name="Shape 556"/>
        <p:cNvGrpSpPr/>
        <p:nvPr/>
      </p:nvGrpSpPr>
      <p:grpSpPr>
        <a:xfrm>
          <a:off x="0" y="0"/>
          <a:ext cx="0" cy="0"/>
          <a:chOff x="0" y="0"/>
          <a:chExt cx="0" cy="0"/>
        </a:xfrm>
      </p:grpSpPr>
      <p:sp>
        <p:nvSpPr>
          <p:cNvPr id="557" name="Google Shape;557;p5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8" name="Google Shape;558;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4" name="Shape 564"/>
        <p:cNvGrpSpPr/>
        <p:nvPr/>
      </p:nvGrpSpPr>
      <p:grpSpPr>
        <a:xfrm>
          <a:off x="0" y="0"/>
          <a:ext cx="0" cy="0"/>
          <a:chOff x="0" y="0"/>
          <a:chExt cx="0" cy="0"/>
        </a:xfrm>
      </p:grpSpPr>
      <p:sp>
        <p:nvSpPr>
          <p:cNvPr id="565" name="Google Shape;565;p5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6" name="Google Shape;566;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1" name="Shape 571"/>
        <p:cNvGrpSpPr/>
        <p:nvPr/>
      </p:nvGrpSpPr>
      <p:grpSpPr>
        <a:xfrm>
          <a:off x="0" y="0"/>
          <a:ext cx="0" cy="0"/>
          <a:chOff x="0" y="0"/>
          <a:chExt cx="0" cy="0"/>
        </a:xfrm>
      </p:grpSpPr>
      <p:sp>
        <p:nvSpPr>
          <p:cNvPr id="572" name="Google Shape;572;p5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3" name="Google Shape;573;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8" name="Shape 578"/>
        <p:cNvGrpSpPr/>
        <p:nvPr/>
      </p:nvGrpSpPr>
      <p:grpSpPr>
        <a:xfrm>
          <a:off x="0" y="0"/>
          <a:ext cx="0" cy="0"/>
          <a:chOff x="0" y="0"/>
          <a:chExt cx="0" cy="0"/>
        </a:xfrm>
      </p:grpSpPr>
      <p:sp>
        <p:nvSpPr>
          <p:cNvPr id="579" name="Google Shape;579;p5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0" name="Google Shape;580;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85" name="Shape 585"/>
        <p:cNvGrpSpPr/>
        <p:nvPr/>
      </p:nvGrpSpPr>
      <p:grpSpPr>
        <a:xfrm>
          <a:off x="0" y="0"/>
          <a:ext cx="0" cy="0"/>
          <a:chOff x="0" y="0"/>
          <a:chExt cx="0" cy="0"/>
        </a:xfrm>
      </p:grpSpPr>
      <p:sp>
        <p:nvSpPr>
          <p:cNvPr id="586" name="Google Shape;586;p5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7" name="Google Shape;587;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2" name="Shape 592"/>
        <p:cNvGrpSpPr/>
        <p:nvPr/>
      </p:nvGrpSpPr>
      <p:grpSpPr>
        <a:xfrm>
          <a:off x="0" y="0"/>
          <a:ext cx="0" cy="0"/>
          <a:chOff x="0" y="0"/>
          <a:chExt cx="0" cy="0"/>
        </a:xfrm>
      </p:grpSpPr>
      <p:sp>
        <p:nvSpPr>
          <p:cNvPr id="593" name="Google Shape;593;p5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4" name="Google Shape;594;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9" name="Shape 599"/>
        <p:cNvGrpSpPr/>
        <p:nvPr/>
      </p:nvGrpSpPr>
      <p:grpSpPr>
        <a:xfrm>
          <a:off x="0" y="0"/>
          <a:ext cx="0" cy="0"/>
          <a:chOff x="0" y="0"/>
          <a:chExt cx="0" cy="0"/>
        </a:xfrm>
      </p:grpSpPr>
      <p:sp>
        <p:nvSpPr>
          <p:cNvPr id="600" name="Google Shape;600;p5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1" name="Google Shape;60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06" name="Shape 606"/>
        <p:cNvGrpSpPr/>
        <p:nvPr/>
      </p:nvGrpSpPr>
      <p:grpSpPr>
        <a:xfrm>
          <a:off x="0" y="0"/>
          <a:ext cx="0" cy="0"/>
          <a:chOff x="0" y="0"/>
          <a:chExt cx="0" cy="0"/>
        </a:xfrm>
      </p:grpSpPr>
      <p:sp>
        <p:nvSpPr>
          <p:cNvPr id="607" name="Google Shape;607;p5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8" name="Google Shape;608;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5" name="Shape 155"/>
        <p:cNvGrpSpPr/>
        <p:nvPr/>
      </p:nvGrpSpPr>
      <p:grpSpPr>
        <a:xfrm>
          <a:off x="0" y="0"/>
          <a:ext cx="0" cy="0"/>
          <a:chOff x="0" y="0"/>
          <a:chExt cx="0" cy="0"/>
        </a:xfrm>
      </p:grpSpPr>
      <p:sp>
        <p:nvSpPr>
          <p:cNvPr id="156" name="Google Shape;156;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Google Shape;177;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3" name="Shape 183"/>
        <p:cNvGrpSpPr/>
        <p:nvPr/>
      </p:nvGrpSpPr>
      <p:grpSpPr>
        <a:xfrm>
          <a:off x="0" y="0"/>
          <a:ext cx="0" cy="0"/>
          <a:chOff x="0" y="0"/>
          <a:chExt cx="0" cy="0"/>
        </a:xfrm>
      </p:grpSpPr>
      <p:sp>
        <p:nvSpPr>
          <p:cNvPr id="184" name="Google Shape;184;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0" name="Shape 190"/>
        <p:cNvGrpSpPr/>
        <p:nvPr/>
      </p:nvGrpSpPr>
      <p:grpSpPr>
        <a:xfrm>
          <a:off x="0" y="0"/>
          <a:ext cx="0" cy="0"/>
          <a:chOff x="0" y="0"/>
          <a:chExt cx="0" cy="0"/>
        </a:xfrm>
      </p:grpSpPr>
      <p:sp>
        <p:nvSpPr>
          <p:cNvPr id="191" name="Google Shape;191;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2" name="Google Shape;192;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E36C0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6974904" y="630932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71" name="Shape 71"/>
        <p:cNvGrpSpPr/>
        <p:nvPr/>
      </p:nvGrpSpPr>
      <p:grpSpPr>
        <a:xfrm>
          <a:off x="0" y="0"/>
          <a:ext cx="0" cy="0"/>
          <a:chOff x="0" y="0"/>
          <a:chExt cx="0" cy="0"/>
        </a:xfrm>
      </p:grpSpPr>
      <p:sp>
        <p:nvSpPr>
          <p:cNvPr id="72" name="Google Shape;72;p11"/>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E36C0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11"/>
          <p:cNvSpPr txBox="1"/>
          <p:nvPr>
            <p:ph idx="1" type="body"/>
          </p:nvPr>
        </p:nvSpPr>
        <p:spPr>
          <a:xfrm rot="5400000">
            <a:off x="1979712" y="-243408"/>
            <a:ext cx="5184576" cy="8496944"/>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4" name="Google Shape;74;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2" type="sldNum"/>
          </p:nvPr>
        </p:nvSpPr>
        <p:spPr>
          <a:xfrm>
            <a:off x="6974904" y="6237312"/>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77" name="Shape 77"/>
        <p:cNvGrpSpPr/>
        <p:nvPr/>
      </p:nvGrpSpPr>
      <p:grpSpPr>
        <a:xfrm>
          <a:off x="0" y="0"/>
          <a:ext cx="0" cy="0"/>
          <a:chOff x="0" y="0"/>
          <a:chExt cx="0" cy="0"/>
        </a:xfrm>
      </p:grpSpPr>
      <p:sp>
        <p:nvSpPr>
          <p:cNvPr id="78" name="Google Shape;78;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E36C0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0" name="Google Shape;80;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2" type="sldNum"/>
          </p:nvPr>
        </p:nvSpPr>
        <p:spPr>
          <a:xfrm>
            <a:off x="6974904" y="6237312"/>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E36C0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區段標題">
  <p:cSld name="區段標題">
    <p:bg>
      <p:bgPr>
        <a:blipFill>
          <a:blip r:embed="rId2">
            <a:alphaModFix/>
          </a:blip>
          <a:stretch>
            <a:fillRect/>
          </a:stretch>
        </a:blipFill>
      </p:bgPr>
    </p:bg>
    <p:spTree>
      <p:nvGrpSpPr>
        <p:cNvPr id="27" name="Shape 27"/>
        <p:cNvGrpSpPr/>
        <p:nvPr/>
      </p:nvGrpSpPr>
      <p:grpSpPr>
        <a:xfrm>
          <a:off x="0" y="0"/>
          <a:ext cx="0" cy="0"/>
          <a:chOff x="0" y="0"/>
          <a:chExt cx="0" cy="0"/>
        </a:xfrm>
      </p:grpSpPr>
      <p:sp>
        <p:nvSpPr>
          <p:cNvPr id="28" name="Google Shape;28;p4"/>
          <p:cNvSpPr txBox="1"/>
          <p:nvPr>
            <p:ph type="title"/>
          </p:nvPr>
        </p:nvSpPr>
        <p:spPr>
          <a:xfrm>
            <a:off x="2051720" y="2636912"/>
            <a:ext cx="5434881" cy="1362075"/>
          </a:xfrm>
          <a:prstGeom prst="rect">
            <a:avLst/>
          </a:prstGeom>
          <a:noFill/>
          <a:ln>
            <a:noFill/>
          </a:ln>
        </p:spPr>
        <p:txBody>
          <a:bodyPr anchorCtr="0" anchor="t" bIns="45700" lIns="91425" spcFirstLastPara="1" rIns="91425" wrap="square" tIns="45700"/>
          <a:lstStyle>
            <a:lvl1pPr lvl="0" algn="ctr">
              <a:spcBef>
                <a:spcPts val="0"/>
              </a:spcBef>
              <a:spcAft>
                <a:spcPts val="0"/>
              </a:spcAft>
              <a:buClr>
                <a:srgbClr val="E36C09"/>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2" type="sldNum"/>
          </p:nvPr>
        </p:nvSpPr>
        <p:spPr>
          <a:xfrm>
            <a:off x="6974904" y="6237312"/>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32" name="Shape 32"/>
        <p:cNvGrpSpPr/>
        <p:nvPr/>
      </p:nvGrpSpPr>
      <p:grpSpPr>
        <a:xfrm>
          <a:off x="0" y="0"/>
          <a:ext cx="0" cy="0"/>
          <a:chOff x="0" y="0"/>
          <a:chExt cx="0" cy="0"/>
        </a:xfrm>
      </p:grpSpPr>
      <p:sp>
        <p:nvSpPr>
          <p:cNvPr id="33" name="Google Shape;33;p5"/>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E36C0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5" name="Google Shape;35;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2" type="sldNum"/>
          </p:nvPr>
        </p:nvSpPr>
        <p:spPr>
          <a:xfrm>
            <a:off x="6974904" y="6237312"/>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39" name="Shape 39"/>
        <p:cNvGrpSpPr/>
        <p:nvPr/>
      </p:nvGrpSpPr>
      <p:grpSpPr>
        <a:xfrm>
          <a:off x="0" y="0"/>
          <a:ext cx="0" cy="0"/>
          <a:chOff x="0" y="0"/>
          <a:chExt cx="0" cy="0"/>
        </a:xfrm>
      </p:grpSpPr>
      <p:sp>
        <p:nvSpPr>
          <p:cNvPr id="40" name="Google Shape;40;p6"/>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E36C09"/>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2" name="Google Shape;42;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3" name="Google Shape;43;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4" name="Google Shape;44;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5" name="Google Shape;45;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2" type="sldNum"/>
          </p:nvPr>
        </p:nvSpPr>
        <p:spPr>
          <a:xfrm>
            <a:off x="6974904" y="6237312"/>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48" name="Shape 48"/>
        <p:cNvGrpSpPr/>
        <p:nvPr/>
      </p:nvGrpSpPr>
      <p:grpSpPr>
        <a:xfrm>
          <a:off x="0" y="0"/>
          <a:ext cx="0" cy="0"/>
          <a:chOff x="0" y="0"/>
          <a:chExt cx="0" cy="0"/>
        </a:xfrm>
      </p:grpSpPr>
      <p:sp>
        <p:nvSpPr>
          <p:cNvPr id="49" name="Google Shape;49;p7"/>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Clr>
                <a:srgbClr val="E36C0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2" type="sldNum"/>
          </p:nvPr>
        </p:nvSpPr>
        <p:spPr>
          <a:xfrm>
            <a:off x="6974904" y="6237312"/>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53" name="Shape 53"/>
        <p:cNvGrpSpPr/>
        <p:nvPr/>
      </p:nvGrpSpPr>
      <p:grpSpPr>
        <a:xfrm>
          <a:off x="0" y="0"/>
          <a:ext cx="0" cy="0"/>
          <a:chOff x="0" y="0"/>
          <a:chExt cx="0" cy="0"/>
        </a:xfrm>
      </p:grpSpPr>
      <p:sp>
        <p:nvSpPr>
          <p:cNvPr id="54" name="Google Shape;54;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2" type="sldNum"/>
          </p:nvPr>
        </p:nvSpPr>
        <p:spPr>
          <a:xfrm>
            <a:off x="6974904" y="6237312"/>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57" name="Shape 57"/>
        <p:cNvGrpSpPr/>
        <p:nvPr/>
      </p:nvGrpSpPr>
      <p:grpSpPr>
        <a:xfrm>
          <a:off x="0" y="0"/>
          <a:ext cx="0" cy="0"/>
          <a:chOff x="0" y="0"/>
          <a:chExt cx="0" cy="0"/>
        </a:xfrm>
      </p:grpSpPr>
      <p:sp>
        <p:nvSpPr>
          <p:cNvPr id="58" name="Google Shape;58;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lstStyle>
            <a:lvl1pPr lvl="0" algn="l">
              <a:spcBef>
                <a:spcPts val="0"/>
              </a:spcBef>
              <a:spcAft>
                <a:spcPts val="0"/>
              </a:spcAft>
              <a:buClr>
                <a:srgbClr val="E36C09"/>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0" name="Google Shape;60;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1" name="Google Shape;61;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2" type="sldNum"/>
          </p:nvPr>
        </p:nvSpPr>
        <p:spPr>
          <a:xfrm>
            <a:off x="6974904" y="6237312"/>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64" name="Shape 64"/>
        <p:cNvGrpSpPr/>
        <p:nvPr/>
      </p:nvGrpSpPr>
      <p:grpSpPr>
        <a:xfrm>
          <a:off x="0" y="0"/>
          <a:ext cx="0" cy="0"/>
          <a:chOff x="0" y="0"/>
          <a:chExt cx="0" cy="0"/>
        </a:xfrm>
      </p:grpSpPr>
      <p:sp>
        <p:nvSpPr>
          <p:cNvPr id="65" name="Google Shape;65;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lstStyle>
            <a:lvl1pPr lvl="0" algn="l">
              <a:spcBef>
                <a:spcPts val="0"/>
              </a:spcBef>
              <a:spcAft>
                <a:spcPts val="0"/>
              </a:spcAft>
              <a:buClr>
                <a:srgbClr val="E36C09"/>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7" name="Google Shape;67;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8" name="Google Shape;68;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2" type="sldNum"/>
          </p:nvPr>
        </p:nvSpPr>
        <p:spPr>
          <a:xfrm>
            <a:off x="6974904" y="6237312"/>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Clr>
                <a:srgbClr val="E36C09"/>
              </a:buClr>
              <a:buSzPts val="4400"/>
              <a:buFont typeface="Calibri"/>
              <a:buNone/>
              <a:defRPr b="1" i="0" sz="4400" u="none" cap="none" strike="noStrike">
                <a:solidFill>
                  <a:srgbClr val="E36C0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323528" y="1412776"/>
            <a:ext cx="8496944" cy="5184576"/>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974904" y="6237312"/>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2000" u="none" cap="none" strike="noStrike">
                <a:solidFill>
                  <a:schemeClr val="dk1"/>
                </a:solidFill>
                <a:latin typeface="Calibri"/>
                <a:ea typeface="Calibri"/>
                <a:cs typeface="Calibri"/>
                <a:sym typeface="Calibri"/>
              </a:defRPr>
            </a:lvl1pPr>
            <a:lvl2pPr indent="0" lvl="1" marL="0" marR="0" rtl="0" algn="r">
              <a:spcBef>
                <a:spcPts val="0"/>
              </a:spcBef>
              <a:buNone/>
              <a:defRPr b="0" i="0" sz="2000" u="none" cap="none" strike="noStrike">
                <a:solidFill>
                  <a:schemeClr val="dk1"/>
                </a:solidFill>
                <a:latin typeface="Calibri"/>
                <a:ea typeface="Calibri"/>
                <a:cs typeface="Calibri"/>
                <a:sym typeface="Calibri"/>
              </a:defRPr>
            </a:lvl2pPr>
            <a:lvl3pPr indent="0" lvl="2" marL="0" marR="0" rtl="0" algn="r">
              <a:spcBef>
                <a:spcPts val="0"/>
              </a:spcBef>
              <a:buNone/>
              <a:defRPr b="0" i="0" sz="2000" u="none" cap="none" strike="noStrike">
                <a:solidFill>
                  <a:schemeClr val="dk1"/>
                </a:solidFill>
                <a:latin typeface="Calibri"/>
                <a:ea typeface="Calibri"/>
                <a:cs typeface="Calibri"/>
                <a:sym typeface="Calibri"/>
              </a:defRPr>
            </a:lvl3pPr>
            <a:lvl4pPr indent="0" lvl="3" marL="0" marR="0" rtl="0" algn="r">
              <a:spcBef>
                <a:spcPts val="0"/>
              </a:spcBef>
              <a:buNone/>
              <a:defRPr b="0" i="0" sz="2000" u="none" cap="none" strike="noStrike">
                <a:solidFill>
                  <a:schemeClr val="dk1"/>
                </a:solidFill>
                <a:latin typeface="Calibri"/>
                <a:ea typeface="Calibri"/>
                <a:cs typeface="Calibri"/>
                <a:sym typeface="Calibri"/>
              </a:defRPr>
            </a:lvl4pPr>
            <a:lvl5pPr indent="0" lvl="4" marL="0" marR="0" rtl="0" algn="r">
              <a:spcBef>
                <a:spcPts val="0"/>
              </a:spcBef>
              <a:buNone/>
              <a:defRPr b="0" i="0" sz="2000" u="none" cap="none" strike="noStrike">
                <a:solidFill>
                  <a:schemeClr val="dk1"/>
                </a:solidFill>
                <a:latin typeface="Calibri"/>
                <a:ea typeface="Calibri"/>
                <a:cs typeface="Calibri"/>
                <a:sym typeface="Calibri"/>
              </a:defRPr>
            </a:lvl5pPr>
            <a:lvl6pPr indent="0" lvl="5" marL="0" marR="0" rtl="0" algn="r">
              <a:spcBef>
                <a:spcPts val="0"/>
              </a:spcBef>
              <a:buNone/>
              <a:defRPr b="0" i="0" sz="2000" u="none" cap="none" strike="noStrike">
                <a:solidFill>
                  <a:schemeClr val="dk1"/>
                </a:solidFill>
                <a:latin typeface="Calibri"/>
                <a:ea typeface="Calibri"/>
                <a:cs typeface="Calibri"/>
                <a:sym typeface="Calibri"/>
              </a:defRPr>
            </a:lvl6pPr>
            <a:lvl7pPr indent="0" lvl="6" marL="0" marR="0" rtl="0" algn="r">
              <a:spcBef>
                <a:spcPts val="0"/>
              </a:spcBef>
              <a:buNone/>
              <a:defRPr b="0" i="0" sz="2000" u="none" cap="none" strike="noStrike">
                <a:solidFill>
                  <a:schemeClr val="dk1"/>
                </a:solidFill>
                <a:latin typeface="Calibri"/>
                <a:ea typeface="Calibri"/>
                <a:cs typeface="Calibri"/>
                <a:sym typeface="Calibri"/>
              </a:defRPr>
            </a:lvl7pPr>
            <a:lvl8pPr indent="0" lvl="7" marL="0" marR="0" rtl="0" algn="r">
              <a:spcBef>
                <a:spcPts val="0"/>
              </a:spcBef>
              <a:buNone/>
              <a:defRPr b="0" i="0" sz="2000" u="none" cap="none" strike="noStrike">
                <a:solidFill>
                  <a:schemeClr val="dk1"/>
                </a:solidFill>
                <a:latin typeface="Calibri"/>
                <a:ea typeface="Calibri"/>
                <a:cs typeface="Calibri"/>
                <a:sym typeface="Calibri"/>
              </a:defRPr>
            </a:lvl8pPr>
            <a:lvl9pPr indent="0" lvl="8" marL="0" marR="0" rtl="0" algn="r">
              <a:spcBef>
                <a:spcPts val="0"/>
              </a:spcBef>
              <a:buNone/>
              <a:defRPr b="0" i="0" sz="2000" u="none" cap="none" strike="noStrik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4.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5.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hyperlink" Target="http://www.kepco.co.kr/eng"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6.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sp>
        <p:nvSpPr>
          <p:cNvPr id="87" name="Google Shape;87;p13"/>
          <p:cNvSpPr txBox="1"/>
          <p:nvPr>
            <p:ph idx="1" type="subTitle"/>
          </p:nvPr>
        </p:nvSpPr>
        <p:spPr>
          <a:xfrm>
            <a:off x="503548" y="3548097"/>
            <a:ext cx="8064896" cy="3212976"/>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960"/>
              <a:buNone/>
            </a:pPr>
            <a:r>
              <a:rPr lang="en-US" sz="2960">
                <a:solidFill>
                  <a:schemeClr val="dk1"/>
                </a:solidFill>
              </a:rPr>
              <a:t>Jyh-Yih Hsu</a:t>
            </a:r>
            <a:endParaRPr/>
          </a:p>
          <a:p>
            <a:pPr indent="0" lvl="0" marL="0" rtl="0" algn="ctr">
              <a:lnSpc>
                <a:spcPct val="90000"/>
              </a:lnSpc>
              <a:spcBef>
                <a:spcPts val="592"/>
              </a:spcBef>
              <a:spcAft>
                <a:spcPts val="0"/>
              </a:spcAft>
              <a:buClr>
                <a:schemeClr val="dk1"/>
              </a:buClr>
              <a:buSzPts val="2960"/>
              <a:buNone/>
            </a:pPr>
            <a:r>
              <a:rPr lang="en-US" sz="2960">
                <a:solidFill>
                  <a:schemeClr val="dk1"/>
                </a:solidFill>
              </a:rPr>
              <a:t>Department of Applied Economics and </a:t>
            </a:r>
            <a:endParaRPr/>
          </a:p>
          <a:p>
            <a:pPr indent="0" lvl="0" marL="0" rtl="0" algn="ctr">
              <a:lnSpc>
                <a:spcPct val="90000"/>
              </a:lnSpc>
              <a:spcBef>
                <a:spcPts val="592"/>
              </a:spcBef>
              <a:spcAft>
                <a:spcPts val="0"/>
              </a:spcAft>
              <a:buClr>
                <a:schemeClr val="dk1"/>
              </a:buClr>
              <a:buSzPts val="2960"/>
              <a:buNone/>
            </a:pPr>
            <a:r>
              <a:rPr lang="en-US" sz="2960">
                <a:solidFill>
                  <a:schemeClr val="dk1"/>
                </a:solidFill>
              </a:rPr>
              <a:t>Department of Management Information Systems </a:t>
            </a:r>
            <a:endParaRPr/>
          </a:p>
          <a:p>
            <a:pPr indent="0" lvl="0" marL="0" rtl="0" algn="ctr">
              <a:lnSpc>
                <a:spcPct val="90000"/>
              </a:lnSpc>
              <a:spcBef>
                <a:spcPts val="592"/>
              </a:spcBef>
              <a:spcAft>
                <a:spcPts val="0"/>
              </a:spcAft>
              <a:buClr>
                <a:schemeClr val="dk1"/>
              </a:buClr>
              <a:buSzPts val="2960"/>
              <a:buNone/>
            </a:pPr>
            <a:r>
              <a:rPr lang="en-US" sz="2960">
                <a:solidFill>
                  <a:schemeClr val="dk1"/>
                </a:solidFill>
              </a:rPr>
              <a:t>Chung-Hsing University</a:t>
            </a:r>
            <a:endParaRPr/>
          </a:p>
          <a:p>
            <a:pPr indent="0" lvl="0" marL="0" rtl="0" algn="ctr">
              <a:lnSpc>
                <a:spcPct val="90000"/>
              </a:lnSpc>
              <a:spcBef>
                <a:spcPts val="592"/>
              </a:spcBef>
              <a:spcAft>
                <a:spcPts val="0"/>
              </a:spcAft>
              <a:buClr>
                <a:schemeClr val="dk1"/>
              </a:buClr>
              <a:buSzPts val="2960"/>
              <a:buNone/>
            </a:pPr>
            <a:r>
              <a:rPr lang="en-US" sz="2960">
                <a:solidFill>
                  <a:schemeClr val="dk1"/>
                </a:solidFill>
              </a:rPr>
              <a:t>Taichung, Taiwan</a:t>
            </a:r>
            <a:endParaRPr/>
          </a:p>
          <a:p>
            <a:pPr indent="0" lvl="0" marL="0" rtl="0" algn="ctr">
              <a:lnSpc>
                <a:spcPct val="90000"/>
              </a:lnSpc>
              <a:spcBef>
                <a:spcPts val="1800"/>
              </a:spcBef>
              <a:spcAft>
                <a:spcPts val="0"/>
              </a:spcAft>
              <a:buClr>
                <a:schemeClr val="dk1"/>
              </a:buClr>
              <a:buSzPts val="2960"/>
              <a:buNone/>
            </a:pPr>
            <a:r>
              <a:rPr lang="en-US" sz="2960">
                <a:solidFill>
                  <a:schemeClr val="dk1"/>
                </a:solidFill>
              </a:rPr>
              <a:t>2013/10/18</a:t>
            </a:r>
            <a:endParaRPr sz="2960">
              <a:solidFill>
                <a:schemeClr val="dk1"/>
              </a:solidFill>
            </a:endParaRPr>
          </a:p>
        </p:txBody>
      </p:sp>
      <p:sp>
        <p:nvSpPr>
          <p:cNvPr id="88" name="Google Shape;88;p13"/>
          <p:cNvSpPr txBox="1"/>
          <p:nvPr>
            <p:ph idx="12" type="sldNum"/>
          </p:nvPr>
        </p:nvSpPr>
        <p:spPr>
          <a:xfrm>
            <a:off x="6974904" y="630932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89" name="Google Shape;89;p13"/>
          <p:cNvSpPr txBox="1"/>
          <p:nvPr/>
        </p:nvSpPr>
        <p:spPr>
          <a:xfrm>
            <a:off x="251520" y="980728"/>
            <a:ext cx="8568952" cy="255454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4000" u="none" cap="none" strike="noStrike">
                <a:solidFill>
                  <a:srgbClr val="FF0000"/>
                </a:solidFill>
                <a:latin typeface="Calibri"/>
                <a:ea typeface="Calibri"/>
                <a:cs typeface="Calibri"/>
                <a:sym typeface="Calibri"/>
              </a:rPr>
              <a:t>Challenges and Strategies of Energy Efficiency and Demand Management in Taiwan: Policy and Institutional Perspectives </a:t>
            </a:r>
            <a:endParaRPr b="1" i="0" sz="4000" u="none" cap="none" strike="noStrike">
              <a:solidFill>
                <a:srgbClr val="FF0000"/>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0" name="Shape 220"/>
        <p:cNvGrpSpPr/>
        <p:nvPr/>
      </p:nvGrpSpPr>
      <p:grpSpPr>
        <a:xfrm>
          <a:off x="0" y="0"/>
          <a:ext cx="0" cy="0"/>
          <a:chOff x="0" y="0"/>
          <a:chExt cx="0" cy="0"/>
        </a:xfrm>
      </p:grpSpPr>
      <p:sp>
        <p:nvSpPr>
          <p:cNvPr id="221" name="Google Shape;221;p22"/>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Coase Theorem</a:t>
            </a:r>
            <a:endParaRPr/>
          </a:p>
        </p:txBody>
      </p:sp>
      <p:sp>
        <p:nvSpPr>
          <p:cNvPr id="222" name="Google Shape;222;p22"/>
          <p:cNvSpPr txBox="1"/>
          <p:nvPr>
            <p:ph idx="1" type="body"/>
          </p:nvPr>
        </p:nvSpPr>
        <p:spPr>
          <a:xfrm>
            <a:off x="323528" y="1268760"/>
            <a:ext cx="8496944" cy="5184576"/>
          </a:xfrm>
          <a:prstGeom prst="rect">
            <a:avLst/>
          </a:prstGeom>
          <a:noFill/>
          <a:ln>
            <a:noFill/>
          </a:ln>
        </p:spPr>
        <p:txBody>
          <a:bodyPr anchorCtr="0" anchor="t" bIns="45700" lIns="91425" spcFirstLastPara="1" rIns="91425" wrap="square" tIns="45700">
            <a:noAutofit/>
          </a:bodyPr>
          <a:lstStyle/>
          <a:p>
            <a:pPr indent="-442913" lvl="0" marL="442913" rtl="0" algn="l">
              <a:spcBef>
                <a:spcPts val="0"/>
              </a:spcBef>
              <a:spcAft>
                <a:spcPts val="0"/>
              </a:spcAft>
              <a:buClr>
                <a:srgbClr val="FF0000"/>
              </a:buClr>
              <a:buSzPts val="2800"/>
              <a:buChar char="•"/>
            </a:pPr>
            <a:r>
              <a:rPr lang="en-US" sz="2800">
                <a:solidFill>
                  <a:srgbClr val="FF0000"/>
                </a:solidFill>
                <a:latin typeface="Calibri"/>
                <a:ea typeface="Calibri"/>
                <a:cs typeface="Calibri"/>
                <a:sym typeface="Calibri"/>
              </a:rPr>
              <a:t>Property rights </a:t>
            </a:r>
            <a:r>
              <a:rPr lang="en-US" sz="2800">
                <a:latin typeface="Calibri"/>
                <a:ea typeface="Calibri"/>
                <a:cs typeface="Calibri"/>
                <a:sym typeface="Calibri"/>
              </a:rPr>
              <a:t>traded by A and B.</a:t>
            </a:r>
            <a:endParaRPr sz="2800">
              <a:latin typeface="Calibri"/>
              <a:ea typeface="Calibri"/>
              <a:cs typeface="Calibri"/>
              <a:sym typeface="Calibri"/>
            </a:endParaRPr>
          </a:p>
          <a:p>
            <a:pPr indent="-442913" lvl="0" marL="442913" rtl="0" algn="l">
              <a:spcBef>
                <a:spcPts val="560"/>
              </a:spcBef>
              <a:spcAft>
                <a:spcPts val="0"/>
              </a:spcAft>
              <a:buClr>
                <a:srgbClr val="FF0000"/>
              </a:buClr>
              <a:buSzPts val="2800"/>
              <a:buChar char="•"/>
            </a:pPr>
            <a:r>
              <a:rPr lang="en-US" sz="2800">
                <a:solidFill>
                  <a:srgbClr val="FF0000"/>
                </a:solidFill>
                <a:latin typeface="Calibri"/>
                <a:ea typeface="Calibri"/>
                <a:cs typeface="Calibri"/>
                <a:sym typeface="Calibri"/>
              </a:rPr>
              <a:t>Transparent and full information </a:t>
            </a:r>
            <a:r>
              <a:rPr lang="en-US" sz="2800">
                <a:latin typeface="Calibri"/>
                <a:ea typeface="Calibri"/>
                <a:cs typeface="Calibri"/>
                <a:sym typeface="Calibri"/>
              </a:rPr>
              <a:t>for</a:t>
            </a:r>
            <a:r>
              <a:rPr lang="en-US" sz="2800">
                <a:solidFill>
                  <a:srgbClr val="FF0000"/>
                </a:solidFill>
                <a:latin typeface="Calibri"/>
                <a:ea typeface="Calibri"/>
                <a:cs typeface="Calibri"/>
                <a:sym typeface="Calibri"/>
              </a:rPr>
              <a:t> </a:t>
            </a:r>
            <a:r>
              <a:rPr lang="en-US" sz="2800">
                <a:latin typeface="Calibri"/>
                <a:ea typeface="Calibri"/>
                <a:cs typeface="Calibri"/>
                <a:sym typeface="Calibri"/>
              </a:rPr>
              <a:t>A and B.</a:t>
            </a:r>
            <a:endParaRPr/>
          </a:p>
        </p:txBody>
      </p:sp>
      <p:sp>
        <p:nvSpPr>
          <p:cNvPr id="223" name="Google Shape;223;p22"/>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pSp>
        <p:nvGrpSpPr>
          <p:cNvPr id="224" name="Google Shape;224;p22"/>
          <p:cNvGrpSpPr/>
          <p:nvPr/>
        </p:nvGrpSpPr>
        <p:grpSpPr>
          <a:xfrm>
            <a:off x="420328" y="2420888"/>
            <a:ext cx="8353425" cy="4084462"/>
            <a:chOff x="899592" y="1412776"/>
            <a:chExt cx="6840760" cy="4854153"/>
          </a:xfrm>
        </p:grpSpPr>
        <p:sp>
          <p:nvSpPr>
            <p:cNvPr id="225" name="Google Shape;225;p22"/>
            <p:cNvSpPr/>
            <p:nvPr/>
          </p:nvSpPr>
          <p:spPr>
            <a:xfrm>
              <a:off x="1332502" y="2573709"/>
              <a:ext cx="5891738" cy="2944055"/>
            </a:xfrm>
            <a:custGeom>
              <a:rect b="b" l="l" r="r" t="t"/>
              <a:pathLst>
                <a:path extrusionOk="0" h="3200400" w="5891349">
                  <a:moveTo>
                    <a:pt x="0" y="0"/>
                  </a:moveTo>
                  <a:cubicBezTo>
                    <a:pt x="567146" y="726077"/>
                    <a:pt x="1134292" y="1452154"/>
                    <a:pt x="2116183" y="1985554"/>
                  </a:cubicBezTo>
                  <a:cubicBezTo>
                    <a:pt x="3098074" y="2518954"/>
                    <a:pt x="4494711" y="2859677"/>
                    <a:pt x="5891349" y="3200400"/>
                  </a:cubicBezTo>
                </a:path>
              </a:pathLst>
            </a:custGeom>
            <a:noFill/>
            <a:ln cap="flat" cmpd="sng" w="57150">
              <a:solidFill>
                <a:schemeClr val="accent4"/>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226" name="Google Shape;226;p22"/>
            <p:cNvGrpSpPr/>
            <p:nvPr/>
          </p:nvGrpSpPr>
          <p:grpSpPr>
            <a:xfrm>
              <a:off x="899592" y="1412776"/>
              <a:ext cx="6840760" cy="4854153"/>
              <a:chOff x="899592" y="1412776"/>
              <a:chExt cx="6840760" cy="4854153"/>
            </a:xfrm>
          </p:grpSpPr>
          <p:grpSp>
            <p:nvGrpSpPr>
              <p:cNvPr id="227" name="Google Shape;227;p22"/>
              <p:cNvGrpSpPr/>
              <p:nvPr/>
            </p:nvGrpSpPr>
            <p:grpSpPr>
              <a:xfrm>
                <a:off x="899592" y="1412776"/>
                <a:ext cx="6840760" cy="4854153"/>
                <a:chOff x="899592" y="1412776"/>
                <a:chExt cx="6840760" cy="4854153"/>
              </a:xfrm>
            </p:grpSpPr>
            <p:cxnSp>
              <p:nvCxnSpPr>
                <p:cNvPr id="228" name="Google Shape;228;p22"/>
                <p:cNvCxnSpPr/>
                <p:nvPr/>
              </p:nvCxnSpPr>
              <p:spPr>
                <a:xfrm rot="5400000">
                  <a:off x="3924407" y="5084228"/>
                  <a:ext cx="718328" cy="0"/>
                </a:xfrm>
                <a:prstGeom prst="straightConnector1">
                  <a:avLst/>
                </a:prstGeom>
                <a:noFill/>
                <a:ln cap="flat" cmpd="sng" w="28575">
                  <a:solidFill>
                    <a:schemeClr val="accent1"/>
                  </a:solidFill>
                  <a:prstDash val="dash"/>
                  <a:round/>
                  <a:headEnd len="sm" w="sm" type="none"/>
                  <a:tailEnd len="sm" w="sm" type="none"/>
                </a:ln>
                <a:effectLst>
                  <a:outerShdw blurRad="40000" rotWithShape="0" dir="5400000" dist="20000">
                    <a:srgbClr val="000000">
                      <a:alpha val="37647"/>
                    </a:srgbClr>
                  </a:outerShdw>
                </a:effectLst>
              </p:spPr>
            </p:cxnSp>
            <p:cxnSp>
              <p:nvCxnSpPr>
                <p:cNvPr id="229" name="Google Shape;229;p22"/>
                <p:cNvCxnSpPr/>
                <p:nvPr/>
              </p:nvCxnSpPr>
              <p:spPr>
                <a:xfrm>
                  <a:off x="1404004" y="4725064"/>
                  <a:ext cx="5831936" cy="0"/>
                </a:xfrm>
                <a:prstGeom prst="straightConnector1">
                  <a:avLst/>
                </a:prstGeom>
                <a:noFill/>
                <a:ln cap="flat" cmpd="sng" w="28575">
                  <a:solidFill>
                    <a:schemeClr val="accent1"/>
                  </a:solidFill>
                  <a:prstDash val="dash"/>
                  <a:round/>
                  <a:headEnd len="sm" w="sm" type="none"/>
                  <a:tailEnd len="sm" w="sm" type="none"/>
                </a:ln>
                <a:effectLst>
                  <a:outerShdw blurRad="40000" rotWithShape="0" dir="5400000" dist="20000">
                    <a:srgbClr val="000000">
                      <a:alpha val="37647"/>
                    </a:srgbClr>
                  </a:outerShdw>
                </a:effectLst>
              </p:spPr>
            </p:cxnSp>
            <p:cxnSp>
              <p:nvCxnSpPr>
                <p:cNvPr id="230" name="Google Shape;230;p22"/>
                <p:cNvCxnSpPr/>
                <p:nvPr/>
              </p:nvCxnSpPr>
              <p:spPr>
                <a:xfrm rot="-5400000">
                  <a:off x="-648340" y="3535621"/>
                  <a:ext cx="3961685" cy="260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231" name="Google Shape;231;p22"/>
                <p:cNvCxnSpPr/>
                <p:nvPr/>
              </p:nvCxnSpPr>
              <p:spPr>
                <a:xfrm rot="-5400000">
                  <a:off x="5255748" y="3536272"/>
                  <a:ext cx="3961685" cy="130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232" name="Google Shape;232;p22"/>
                <p:cNvSpPr/>
                <p:nvPr/>
              </p:nvSpPr>
              <p:spPr>
                <a:xfrm>
                  <a:off x="1345502" y="2599105"/>
                  <a:ext cx="5891738" cy="2918660"/>
                </a:xfrm>
                <a:custGeom>
                  <a:rect b="b" l="l" r="r" t="t"/>
                  <a:pathLst>
                    <a:path extrusionOk="0" h="3187337" w="5891349">
                      <a:moveTo>
                        <a:pt x="5891349" y="0"/>
                      </a:moveTo>
                      <a:cubicBezTo>
                        <a:pt x="5356860" y="681445"/>
                        <a:pt x="4822371" y="1362891"/>
                        <a:pt x="3840480" y="1894114"/>
                      </a:cubicBezTo>
                      <a:cubicBezTo>
                        <a:pt x="2858589" y="2425337"/>
                        <a:pt x="1429294" y="2806337"/>
                        <a:pt x="0" y="3187337"/>
                      </a:cubicBezTo>
                    </a:path>
                  </a:pathLst>
                </a:custGeom>
                <a:noFill/>
                <a:ln cap="flat" cmpd="sng" w="38100">
                  <a:solidFill>
                    <a:schemeClr val="accent6"/>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233" name="Google Shape;233;p22"/>
                <p:cNvSpPr/>
                <p:nvPr/>
              </p:nvSpPr>
              <p:spPr>
                <a:xfrm>
                  <a:off x="4212069" y="4652506"/>
                  <a:ext cx="144303" cy="145117"/>
                </a:xfrm>
                <a:prstGeom prst="ellipse">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4" name="Google Shape;234;p22"/>
                <p:cNvSpPr txBox="1"/>
                <p:nvPr/>
              </p:nvSpPr>
              <p:spPr>
                <a:xfrm>
                  <a:off x="3537353" y="3569573"/>
                  <a:ext cx="1367632" cy="83079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366092"/>
                      </a:solidFill>
                      <a:latin typeface="Calibri"/>
                      <a:ea typeface="Calibri"/>
                      <a:cs typeface="Calibri"/>
                      <a:sym typeface="Calibri"/>
                    </a:rPr>
                    <a:t>Social Optimal</a:t>
                  </a:r>
                  <a:endParaRPr sz="2400">
                    <a:solidFill>
                      <a:srgbClr val="366092"/>
                    </a:solidFill>
                    <a:latin typeface="Calibri"/>
                    <a:ea typeface="Calibri"/>
                    <a:cs typeface="Calibri"/>
                    <a:sym typeface="Calibri"/>
                  </a:endParaRPr>
                </a:p>
              </p:txBody>
            </p:sp>
            <p:sp>
              <p:nvSpPr>
                <p:cNvPr id="235" name="Google Shape;235;p22"/>
                <p:cNvSpPr txBox="1"/>
                <p:nvPr/>
              </p:nvSpPr>
              <p:spPr>
                <a:xfrm>
                  <a:off x="1430445" y="2077733"/>
                  <a:ext cx="1584176" cy="104274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7030A0"/>
                      </a:solidFill>
                      <a:latin typeface="Calibri"/>
                      <a:ea typeface="Calibri"/>
                      <a:cs typeface="Calibri"/>
                      <a:sym typeface="Calibri"/>
                    </a:rPr>
                    <a:t>Marginal cost of A</a:t>
                  </a:r>
                  <a:endParaRPr sz="2400">
                    <a:solidFill>
                      <a:srgbClr val="7030A0"/>
                    </a:solidFill>
                    <a:latin typeface="Calibri"/>
                    <a:ea typeface="Calibri"/>
                    <a:cs typeface="Calibri"/>
                    <a:sym typeface="Calibri"/>
                  </a:endParaRPr>
                </a:p>
              </p:txBody>
            </p:sp>
            <p:sp>
              <p:nvSpPr>
                <p:cNvPr id="236" name="Google Shape;236;p22"/>
                <p:cNvSpPr txBox="1"/>
                <p:nvPr/>
              </p:nvSpPr>
              <p:spPr>
                <a:xfrm>
                  <a:off x="5582772" y="2077733"/>
                  <a:ext cx="1583437" cy="104274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E36C09"/>
                      </a:solidFill>
                      <a:latin typeface="Calibri"/>
                      <a:ea typeface="Calibri"/>
                      <a:cs typeface="Calibri"/>
                      <a:sym typeface="Calibri"/>
                    </a:rPr>
                    <a:t>Marginal cost of B</a:t>
                  </a:r>
                  <a:endParaRPr sz="2400">
                    <a:solidFill>
                      <a:srgbClr val="E36C09"/>
                    </a:solidFill>
                    <a:latin typeface="Calibri"/>
                    <a:ea typeface="Calibri"/>
                    <a:cs typeface="Calibri"/>
                    <a:sym typeface="Calibri"/>
                  </a:endParaRPr>
                </a:p>
              </p:txBody>
            </p:sp>
            <p:sp>
              <p:nvSpPr>
                <p:cNvPr id="237" name="Google Shape;237;p22"/>
                <p:cNvSpPr txBox="1"/>
                <p:nvPr/>
              </p:nvSpPr>
              <p:spPr>
                <a:xfrm>
                  <a:off x="971600" y="1412776"/>
                  <a:ext cx="432048"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P</a:t>
                  </a:r>
                  <a:endParaRPr sz="2400">
                    <a:solidFill>
                      <a:schemeClr val="dk1"/>
                    </a:solidFill>
                    <a:latin typeface="Calibri"/>
                    <a:ea typeface="Calibri"/>
                    <a:cs typeface="Calibri"/>
                    <a:sym typeface="Calibri"/>
                  </a:endParaRPr>
                </a:p>
              </p:txBody>
            </p:sp>
            <p:sp>
              <p:nvSpPr>
                <p:cNvPr id="238" name="Google Shape;238;p22"/>
                <p:cNvSpPr txBox="1"/>
                <p:nvPr/>
              </p:nvSpPr>
              <p:spPr>
                <a:xfrm>
                  <a:off x="7308304" y="1484784"/>
                  <a:ext cx="432048"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P</a:t>
                  </a:r>
                  <a:endParaRPr sz="2400">
                    <a:solidFill>
                      <a:schemeClr val="dk1"/>
                    </a:solidFill>
                    <a:latin typeface="Calibri"/>
                    <a:ea typeface="Calibri"/>
                    <a:cs typeface="Calibri"/>
                    <a:sym typeface="Calibri"/>
                  </a:endParaRPr>
                </a:p>
              </p:txBody>
            </p:sp>
            <p:sp>
              <p:nvSpPr>
                <p:cNvPr id="239" name="Google Shape;239;p22"/>
                <p:cNvSpPr txBox="1"/>
                <p:nvPr/>
              </p:nvSpPr>
              <p:spPr>
                <a:xfrm>
                  <a:off x="899592" y="5589240"/>
                  <a:ext cx="432048"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Q</a:t>
                  </a:r>
                  <a:endParaRPr sz="2400">
                    <a:solidFill>
                      <a:schemeClr val="dk1"/>
                    </a:solidFill>
                    <a:latin typeface="Calibri"/>
                    <a:ea typeface="Calibri"/>
                    <a:cs typeface="Calibri"/>
                    <a:sym typeface="Calibri"/>
                  </a:endParaRPr>
                </a:p>
              </p:txBody>
            </p:sp>
            <p:cxnSp>
              <p:nvCxnSpPr>
                <p:cNvPr id="240" name="Google Shape;240;p22"/>
                <p:cNvCxnSpPr/>
                <p:nvPr/>
              </p:nvCxnSpPr>
              <p:spPr>
                <a:xfrm rot="10800000">
                  <a:off x="4499376" y="5804370"/>
                  <a:ext cx="2736564" cy="0"/>
                </a:xfrm>
                <a:prstGeom prst="straightConnector1">
                  <a:avLst/>
                </a:prstGeom>
                <a:noFill/>
                <a:ln cap="flat" cmpd="sng" w="25400">
                  <a:solidFill>
                    <a:schemeClr val="accent2"/>
                  </a:solidFill>
                  <a:prstDash val="dash"/>
                  <a:round/>
                  <a:headEnd len="sm" w="sm" type="none"/>
                  <a:tailEnd len="med" w="med" type="stealth"/>
                </a:ln>
                <a:effectLst>
                  <a:outerShdw blurRad="40000" rotWithShape="0" dir="5400000" dist="20000">
                    <a:srgbClr val="000000">
                      <a:alpha val="37647"/>
                    </a:srgbClr>
                  </a:outerShdw>
                </a:effectLst>
              </p:spPr>
            </p:cxnSp>
            <p:cxnSp>
              <p:nvCxnSpPr>
                <p:cNvPr id="241" name="Google Shape;241;p22"/>
                <p:cNvCxnSpPr/>
                <p:nvPr/>
              </p:nvCxnSpPr>
              <p:spPr>
                <a:xfrm>
                  <a:off x="1331202" y="5804370"/>
                  <a:ext cx="2809365" cy="0"/>
                </a:xfrm>
                <a:prstGeom prst="straightConnector1">
                  <a:avLst/>
                </a:prstGeom>
                <a:noFill/>
                <a:ln cap="flat" cmpd="sng" w="25400">
                  <a:solidFill>
                    <a:schemeClr val="accent2"/>
                  </a:solidFill>
                  <a:prstDash val="dash"/>
                  <a:round/>
                  <a:headEnd len="sm" w="sm" type="none"/>
                  <a:tailEnd len="med" w="med" type="stealth"/>
                </a:ln>
                <a:effectLst>
                  <a:outerShdw blurRad="40000" rotWithShape="0" dir="5400000" dist="20000">
                    <a:srgbClr val="000000">
                      <a:alpha val="37647"/>
                    </a:srgbClr>
                  </a:outerShdw>
                </a:effectLst>
              </p:spPr>
            </p:cxnSp>
            <p:sp>
              <p:nvSpPr>
                <p:cNvPr id="242" name="Google Shape;242;p22"/>
                <p:cNvSpPr txBox="1"/>
                <p:nvPr/>
              </p:nvSpPr>
              <p:spPr>
                <a:xfrm>
                  <a:off x="4122560" y="5589240"/>
                  <a:ext cx="648072"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E*</a:t>
                  </a:r>
                  <a:endParaRPr sz="2400">
                    <a:solidFill>
                      <a:schemeClr val="dk1"/>
                    </a:solidFill>
                    <a:latin typeface="Calibri"/>
                    <a:ea typeface="Calibri"/>
                    <a:cs typeface="Calibri"/>
                    <a:sym typeface="Calibri"/>
                  </a:endParaRPr>
                </a:p>
              </p:txBody>
            </p:sp>
            <p:sp>
              <p:nvSpPr>
                <p:cNvPr id="243" name="Google Shape;243;p22"/>
                <p:cNvSpPr txBox="1"/>
                <p:nvPr/>
              </p:nvSpPr>
              <p:spPr>
                <a:xfrm>
                  <a:off x="1835614" y="5804370"/>
                  <a:ext cx="2087849" cy="46255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953734"/>
                      </a:solidFill>
                      <a:latin typeface="Calibri"/>
                      <a:ea typeface="Calibri"/>
                      <a:cs typeface="Calibri"/>
                      <a:sym typeface="Calibri"/>
                    </a:rPr>
                    <a:t>B’s action</a:t>
                  </a:r>
                  <a:endParaRPr sz="2400">
                    <a:solidFill>
                      <a:srgbClr val="953734"/>
                    </a:solidFill>
                    <a:latin typeface="Calibri"/>
                    <a:ea typeface="Calibri"/>
                    <a:cs typeface="Calibri"/>
                    <a:sym typeface="Calibri"/>
                  </a:endParaRPr>
                </a:p>
              </p:txBody>
            </p:sp>
            <p:sp>
              <p:nvSpPr>
                <p:cNvPr id="244" name="Google Shape;244;p22"/>
                <p:cNvSpPr txBox="1"/>
                <p:nvPr/>
              </p:nvSpPr>
              <p:spPr>
                <a:xfrm>
                  <a:off x="5436698" y="5775347"/>
                  <a:ext cx="2087849" cy="46255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953734"/>
                      </a:solidFill>
                      <a:latin typeface="Calibri"/>
                      <a:ea typeface="Calibri"/>
                      <a:cs typeface="Calibri"/>
                      <a:sym typeface="Calibri"/>
                    </a:rPr>
                    <a:t>A’s action</a:t>
                  </a:r>
                  <a:endParaRPr sz="2400">
                    <a:solidFill>
                      <a:srgbClr val="953734"/>
                    </a:solidFill>
                    <a:latin typeface="Calibri"/>
                    <a:ea typeface="Calibri"/>
                    <a:cs typeface="Calibri"/>
                    <a:sym typeface="Calibri"/>
                  </a:endParaRPr>
                </a:p>
              </p:txBody>
            </p:sp>
            <p:sp>
              <p:nvSpPr>
                <p:cNvPr id="245" name="Google Shape;245;p22"/>
                <p:cNvSpPr txBox="1"/>
                <p:nvPr/>
              </p:nvSpPr>
              <p:spPr>
                <a:xfrm>
                  <a:off x="899592" y="5229345"/>
                  <a:ext cx="431610" cy="46074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366092"/>
                      </a:solidFill>
                      <a:latin typeface="Calibri"/>
                      <a:ea typeface="Calibri"/>
                      <a:cs typeface="Calibri"/>
                      <a:sym typeface="Calibri"/>
                    </a:rPr>
                    <a:t>B</a:t>
                  </a:r>
                  <a:endParaRPr sz="2400">
                    <a:solidFill>
                      <a:srgbClr val="366092"/>
                    </a:solidFill>
                    <a:latin typeface="Calibri"/>
                    <a:ea typeface="Calibri"/>
                    <a:cs typeface="Calibri"/>
                    <a:sym typeface="Calibri"/>
                  </a:endParaRPr>
                </a:p>
              </p:txBody>
            </p:sp>
            <p:sp>
              <p:nvSpPr>
                <p:cNvPr id="246" name="Google Shape;246;p22"/>
                <p:cNvSpPr txBox="1"/>
                <p:nvPr/>
              </p:nvSpPr>
              <p:spPr>
                <a:xfrm>
                  <a:off x="7235940" y="5271066"/>
                  <a:ext cx="432910" cy="46255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366092"/>
                      </a:solidFill>
                      <a:latin typeface="Calibri"/>
                      <a:ea typeface="Calibri"/>
                      <a:cs typeface="Calibri"/>
                      <a:sym typeface="Calibri"/>
                    </a:rPr>
                    <a:t>A</a:t>
                  </a:r>
                  <a:endParaRPr sz="2400">
                    <a:solidFill>
                      <a:srgbClr val="366092"/>
                    </a:solidFill>
                    <a:latin typeface="Calibri"/>
                    <a:ea typeface="Calibri"/>
                    <a:cs typeface="Calibri"/>
                    <a:sym typeface="Calibri"/>
                  </a:endParaRPr>
                </a:p>
              </p:txBody>
            </p:sp>
          </p:grpSp>
          <p:cxnSp>
            <p:nvCxnSpPr>
              <p:cNvPr id="247" name="Google Shape;247;p22"/>
              <p:cNvCxnSpPr/>
              <p:nvPr/>
            </p:nvCxnSpPr>
            <p:spPr>
              <a:xfrm>
                <a:off x="1331202" y="5517765"/>
                <a:ext cx="5904738" cy="0"/>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248" name="Google Shape;248;p22"/>
              <p:cNvSpPr/>
              <p:nvPr/>
            </p:nvSpPr>
            <p:spPr>
              <a:xfrm>
                <a:off x="7164438" y="5445206"/>
                <a:ext cx="144304" cy="143302"/>
              </a:xfrm>
              <a:prstGeom prst="ellipse">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9" name="Google Shape;249;p22"/>
              <p:cNvSpPr/>
              <p:nvPr/>
            </p:nvSpPr>
            <p:spPr>
              <a:xfrm>
                <a:off x="1259700" y="5445206"/>
                <a:ext cx="144304" cy="143302"/>
              </a:xfrm>
              <a:prstGeom prst="ellipse">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3" name="Shape 253"/>
        <p:cNvGrpSpPr/>
        <p:nvPr/>
      </p:nvGrpSpPr>
      <p:grpSpPr>
        <a:xfrm>
          <a:off x="0" y="0"/>
          <a:ext cx="0" cy="0"/>
          <a:chOff x="0" y="0"/>
          <a:chExt cx="0" cy="0"/>
        </a:xfrm>
      </p:grpSpPr>
      <p:sp>
        <p:nvSpPr>
          <p:cNvPr id="254" name="Google Shape;254;p23"/>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3959"/>
              <a:buFont typeface="Calibri"/>
              <a:buNone/>
            </a:pPr>
            <a:r>
              <a:rPr lang="en-US" sz="3959"/>
              <a:t>Renewable Portfolio Standard Policy</a:t>
            </a:r>
            <a:endParaRPr sz="3959"/>
          </a:p>
        </p:txBody>
      </p:sp>
      <p:sp>
        <p:nvSpPr>
          <p:cNvPr id="255" name="Google Shape;255;p23"/>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Char char="•"/>
            </a:pPr>
            <a:r>
              <a:rPr b="1" lang="en-US"/>
              <a:t>Definition of RPS</a:t>
            </a:r>
            <a:endParaRPr/>
          </a:p>
          <a:p>
            <a:pPr indent="0" lvl="0" marL="360363" rtl="0" algn="l">
              <a:spcBef>
                <a:spcPts val="640"/>
              </a:spcBef>
              <a:spcAft>
                <a:spcPts val="0"/>
              </a:spcAft>
              <a:buClr>
                <a:schemeClr val="dk1"/>
              </a:buClr>
              <a:buSzPts val="3200"/>
              <a:buNone/>
            </a:pPr>
            <a:r>
              <a:rPr lang="en-US"/>
              <a:t>A </a:t>
            </a:r>
            <a:r>
              <a:rPr lang="en-US">
                <a:solidFill>
                  <a:srgbClr val="FF0000"/>
                </a:solidFill>
              </a:rPr>
              <a:t>Renewable Portfolio Standard</a:t>
            </a:r>
            <a:r>
              <a:rPr lang="en-US"/>
              <a:t> requires the increased production of energy from renewable energy sources, such as wind, solar, biomass, and geothermal.</a:t>
            </a:r>
            <a:endParaRPr/>
          </a:p>
          <a:p>
            <a:pPr indent="-360363" lvl="0" marL="360363" rtl="0" algn="l">
              <a:spcBef>
                <a:spcPts val="1800"/>
              </a:spcBef>
              <a:spcAft>
                <a:spcPts val="0"/>
              </a:spcAft>
              <a:buClr>
                <a:schemeClr val="dk1"/>
              </a:buClr>
              <a:buSzPts val="3200"/>
              <a:buChar char="•"/>
            </a:pPr>
            <a:r>
              <a:rPr lang="en-US"/>
              <a:t>RPS: to be fulfilled with </a:t>
            </a:r>
            <a:r>
              <a:rPr lang="en-US">
                <a:solidFill>
                  <a:srgbClr val="FF0000"/>
                </a:solidFill>
              </a:rPr>
              <a:t>REC</a:t>
            </a:r>
            <a:r>
              <a:rPr lang="en-US"/>
              <a:t>(renewable energy certificated) and</a:t>
            </a:r>
            <a:r>
              <a:rPr lang="en-US">
                <a:solidFill>
                  <a:srgbClr val="FF0000"/>
                </a:solidFill>
              </a:rPr>
              <a:t> RAM</a:t>
            </a:r>
            <a:r>
              <a:rPr lang="en-US"/>
              <a:t>(renewable auction mechanism).</a:t>
            </a:r>
            <a:endParaRPr/>
          </a:p>
          <a:p>
            <a:pPr indent="-157163" lvl="0" marL="360363" rtl="0" algn="l">
              <a:spcBef>
                <a:spcPts val="640"/>
              </a:spcBef>
              <a:spcAft>
                <a:spcPts val="0"/>
              </a:spcAft>
              <a:buClr>
                <a:schemeClr val="dk1"/>
              </a:buClr>
              <a:buSzPts val="3200"/>
              <a:buNone/>
            </a:pPr>
            <a:r>
              <a:t/>
            </a:r>
            <a:endParaRPr/>
          </a:p>
          <a:p>
            <a:pPr indent="0" lvl="0" marL="360363"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Font typeface="Noto Sans Symbols"/>
              <a:buNone/>
            </a:pPr>
            <a:r>
              <a:t/>
            </a:r>
            <a:endParaRPr/>
          </a:p>
          <a:p>
            <a:pPr indent="-139700" lvl="0" marL="342900" rtl="0" algn="l">
              <a:spcBef>
                <a:spcPts val="640"/>
              </a:spcBef>
              <a:spcAft>
                <a:spcPts val="0"/>
              </a:spcAft>
              <a:buClr>
                <a:schemeClr val="dk1"/>
              </a:buClr>
              <a:buSzPts val="3200"/>
              <a:buNone/>
            </a:pPr>
            <a:r>
              <a:t/>
            </a:r>
            <a:endParaRPr/>
          </a:p>
        </p:txBody>
      </p:sp>
      <p:sp>
        <p:nvSpPr>
          <p:cNvPr id="256" name="Google Shape;256;p23"/>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0" name="Shape 260"/>
        <p:cNvGrpSpPr/>
        <p:nvPr/>
      </p:nvGrpSpPr>
      <p:grpSpPr>
        <a:xfrm>
          <a:off x="0" y="0"/>
          <a:ext cx="0" cy="0"/>
          <a:chOff x="0" y="0"/>
          <a:chExt cx="0" cy="0"/>
        </a:xfrm>
      </p:grpSpPr>
      <p:sp>
        <p:nvSpPr>
          <p:cNvPr id="261" name="Google Shape;261;p24"/>
          <p:cNvSpPr txBox="1"/>
          <p:nvPr>
            <p:ph type="title"/>
          </p:nvPr>
        </p:nvSpPr>
        <p:spPr>
          <a:xfrm>
            <a:off x="323528" y="116632"/>
            <a:ext cx="8496944" cy="72494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3959"/>
              <a:buFont typeface="Calibri"/>
              <a:buNone/>
            </a:pPr>
            <a:r>
              <a:rPr lang="en-US" sz="3959"/>
              <a:t>REC and RAM </a:t>
            </a:r>
            <a:endParaRPr sz="3959"/>
          </a:p>
        </p:txBody>
      </p:sp>
      <p:sp>
        <p:nvSpPr>
          <p:cNvPr id="262" name="Google Shape;262;p24"/>
          <p:cNvSpPr txBox="1"/>
          <p:nvPr>
            <p:ph idx="1" type="body"/>
          </p:nvPr>
        </p:nvSpPr>
        <p:spPr>
          <a:xfrm>
            <a:off x="323528" y="764704"/>
            <a:ext cx="8496944" cy="6048672"/>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Char char="•"/>
            </a:pPr>
            <a:r>
              <a:rPr b="1" lang="en-US" sz="2800"/>
              <a:t>Definition of </a:t>
            </a:r>
            <a:r>
              <a:rPr b="1" lang="en-US" sz="2800">
                <a:solidFill>
                  <a:srgbClr val="FF0000"/>
                </a:solidFill>
              </a:rPr>
              <a:t>REC(renewable energy certificated) </a:t>
            </a:r>
            <a:endParaRPr b="1" sz="2800">
              <a:solidFill>
                <a:srgbClr val="FF0000"/>
              </a:solidFill>
            </a:endParaRPr>
          </a:p>
          <a:p>
            <a:pPr indent="-457200" lvl="0" marL="817563" rtl="0" algn="l">
              <a:spcBef>
                <a:spcPts val="0"/>
              </a:spcBef>
              <a:spcAft>
                <a:spcPts val="0"/>
              </a:spcAft>
              <a:buClr>
                <a:schemeClr val="dk1"/>
              </a:buClr>
              <a:buSzPts val="2400"/>
              <a:buFont typeface="Noto Sans Symbols"/>
              <a:buChar char="➢"/>
            </a:pPr>
            <a:r>
              <a:rPr lang="en-US" sz="2400"/>
              <a:t>REC  are tradable, non-tangible energy commodities in the United States that represent proof that 1 MWh of electricity was generated from an eligible renewable energy resource. </a:t>
            </a:r>
            <a:endParaRPr/>
          </a:p>
          <a:p>
            <a:pPr indent="-457200" lvl="0" marL="817563" rtl="0" algn="l">
              <a:spcBef>
                <a:spcPts val="0"/>
              </a:spcBef>
              <a:spcAft>
                <a:spcPts val="0"/>
              </a:spcAft>
              <a:buClr>
                <a:schemeClr val="dk1"/>
              </a:buClr>
              <a:buSzPts val="2400"/>
              <a:buFont typeface="Noto Sans Symbols"/>
              <a:buChar char="➢"/>
            </a:pPr>
            <a:r>
              <a:rPr lang="en-US" sz="2400"/>
              <a:t>In most applications, the REC are tradable, based on Coase Theorem</a:t>
            </a:r>
            <a:endParaRPr>
              <a:solidFill>
                <a:srgbClr val="FF0000"/>
              </a:solidFill>
            </a:endParaRPr>
          </a:p>
          <a:p>
            <a:pPr indent="-342900" lvl="0" marL="342900" rtl="0" algn="l">
              <a:spcBef>
                <a:spcPts val="1200"/>
              </a:spcBef>
              <a:spcAft>
                <a:spcPts val="0"/>
              </a:spcAft>
              <a:buClr>
                <a:schemeClr val="dk1"/>
              </a:buClr>
              <a:buSzPts val="2800"/>
              <a:buChar char="•"/>
            </a:pPr>
            <a:r>
              <a:rPr b="1" lang="en-US" sz="2800"/>
              <a:t>Definition of </a:t>
            </a:r>
            <a:r>
              <a:rPr b="1" lang="en-US" sz="2800">
                <a:solidFill>
                  <a:srgbClr val="FF0000"/>
                </a:solidFill>
              </a:rPr>
              <a:t>RAM(renewable auction mechanism)</a:t>
            </a:r>
            <a:endParaRPr/>
          </a:p>
          <a:p>
            <a:pPr indent="0" lvl="0" marL="360363" rtl="0" algn="l">
              <a:spcBef>
                <a:spcPts val="0"/>
              </a:spcBef>
              <a:spcAft>
                <a:spcPts val="0"/>
              </a:spcAft>
              <a:buClr>
                <a:schemeClr val="dk1"/>
              </a:buClr>
              <a:buSzPts val="2800"/>
              <a:buNone/>
            </a:pPr>
            <a:r>
              <a:rPr lang="en-US" sz="2800"/>
              <a:t>The Renewable Auction Mechanism, or RAM, is a simplified market-based procurement mechanism for renewable distributed generation (DG) projects greater than 3 MW and up to 20 MW on the system side. </a:t>
            </a:r>
            <a:endParaRPr sz="2800"/>
          </a:p>
          <a:p>
            <a:pPr indent="-454025" lvl="0" marL="989013" rtl="0" algn="l">
              <a:spcBef>
                <a:spcPts val="0"/>
              </a:spcBef>
              <a:spcAft>
                <a:spcPts val="0"/>
              </a:spcAft>
              <a:buClr>
                <a:schemeClr val="dk1"/>
              </a:buClr>
              <a:buSzPts val="2400"/>
              <a:buFont typeface="Noto Sans Symbols"/>
              <a:buChar char="➢"/>
            </a:pPr>
            <a:r>
              <a:rPr lang="en-US" sz="2400"/>
              <a:t>Competitive bidding </a:t>
            </a:r>
            <a:endParaRPr/>
          </a:p>
          <a:p>
            <a:pPr indent="-454025" lvl="0" marL="989013" rtl="0" algn="l">
              <a:spcBef>
                <a:spcPts val="0"/>
              </a:spcBef>
              <a:spcAft>
                <a:spcPts val="0"/>
              </a:spcAft>
              <a:buClr>
                <a:schemeClr val="dk1"/>
              </a:buClr>
              <a:buSzPts val="2400"/>
              <a:buFont typeface="Noto Sans Symbols"/>
              <a:buChar char="➢"/>
            </a:pPr>
            <a:r>
              <a:rPr lang="en-US" sz="2400"/>
              <a:t>Reducing transaction costs of FIT</a:t>
            </a:r>
            <a:endParaRPr>
              <a:solidFill>
                <a:srgbClr val="FF0000"/>
              </a:solidFill>
            </a:endParaRPr>
          </a:p>
        </p:txBody>
      </p:sp>
      <p:sp>
        <p:nvSpPr>
          <p:cNvPr id="263" name="Google Shape;263;p24"/>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7" name="Shape 267"/>
        <p:cNvGrpSpPr/>
        <p:nvPr/>
      </p:nvGrpSpPr>
      <p:grpSpPr>
        <a:xfrm>
          <a:off x="0" y="0"/>
          <a:ext cx="0" cy="0"/>
          <a:chOff x="0" y="0"/>
          <a:chExt cx="0" cy="0"/>
        </a:xfrm>
      </p:grpSpPr>
      <p:sp>
        <p:nvSpPr>
          <p:cNvPr id="268" name="Google Shape;268;p25"/>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3959"/>
              <a:buFont typeface="Calibri"/>
              <a:buNone/>
            </a:pPr>
            <a:r>
              <a:rPr lang="en-US" sz="3959"/>
              <a:t>Tradable White Certificates Policy for Energy Efficiency and Management</a:t>
            </a:r>
            <a:endParaRPr sz="3959"/>
          </a:p>
        </p:txBody>
      </p:sp>
      <p:sp>
        <p:nvSpPr>
          <p:cNvPr id="269" name="Google Shape;269;p25"/>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Char char="•"/>
            </a:pPr>
            <a:r>
              <a:rPr b="1" lang="en-US" sz="2800"/>
              <a:t>Definition of </a:t>
            </a:r>
            <a:r>
              <a:rPr b="1" lang="en-US" sz="2800">
                <a:solidFill>
                  <a:srgbClr val="FF0000"/>
                </a:solidFill>
              </a:rPr>
              <a:t>TWC(Tradable White Certificates) </a:t>
            </a:r>
            <a:endParaRPr/>
          </a:p>
          <a:p>
            <a:pPr indent="-457200" lvl="0" marL="817563" rtl="0" algn="l">
              <a:spcBef>
                <a:spcPts val="560"/>
              </a:spcBef>
              <a:spcAft>
                <a:spcPts val="0"/>
              </a:spcAft>
              <a:buClr>
                <a:schemeClr val="dk1"/>
              </a:buClr>
              <a:buSzPts val="2800"/>
              <a:buFont typeface="Noto Sans Symbols"/>
              <a:buChar char="➢"/>
            </a:pPr>
            <a:r>
              <a:rPr lang="en-US" sz="2800"/>
              <a:t>White certificates are documents certifying that a certain reduction of energy consumption has been attained. </a:t>
            </a:r>
            <a:endParaRPr/>
          </a:p>
          <a:p>
            <a:pPr indent="-457200" lvl="0" marL="817563" rtl="0" algn="l">
              <a:spcBef>
                <a:spcPts val="560"/>
              </a:spcBef>
              <a:spcAft>
                <a:spcPts val="0"/>
              </a:spcAft>
              <a:buClr>
                <a:schemeClr val="dk1"/>
              </a:buClr>
              <a:buSzPts val="2800"/>
              <a:buFont typeface="Noto Sans Symbols"/>
              <a:buChar char="➢"/>
            </a:pPr>
            <a:r>
              <a:rPr lang="en-US" sz="2800"/>
              <a:t>In most applications, the white certificates are tradable and combined with </a:t>
            </a:r>
            <a:r>
              <a:rPr lang="en-US" sz="2800">
                <a:solidFill>
                  <a:srgbClr val="FF0000"/>
                </a:solidFill>
              </a:rPr>
              <a:t>an obligation to achieve a certain target of energy savings</a:t>
            </a:r>
            <a:r>
              <a:rPr lang="en-US" sz="2800"/>
              <a:t>. </a:t>
            </a:r>
            <a:endParaRPr/>
          </a:p>
          <a:p>
            <a:pPr indent="-342900" lvl="0" marL="342900" rtl="0" algn="l">
              <a:spcBef>
                <a:spcPts val="640"/>
              </a:spcBef>
              <a:spcAft>
                <a:spcPts val="0"/>
              </a:spcAft>
              <a:buClr>
                <a:schemeClr val="dk1"/>
              </a:buClr>
              <a:buSzPts val="3200"/>
              <a:buChar char="•"/>
            </a:pPr>
            <a:r>
              <a:rPr lang="en-US"/>
              <a:t>Base on Coase theorem, applied by EU countries such as: </a:t>
            </a:r>
            <a:r>
              <a:rPr lang="en-US">
                <a:solidFill>
                  <a:srgbClr val="FF0000"/>
                </a:solidFill>
              </a:rPr>
              <a:t>UK, Italy, France, Denmark, Belgium.</a:t>
            </a:r>
            <a:r>
              <a:rPr lang="en-US"/>
              <a:t> </a:t>
            </a:r>
            <a:endParaRPr/>
          </a:p>
        </p:txBody>
      </p:sp>
      <p:sp>
        <p:nvSpPr>
          <p:cNvPr id="270" name="Google Shape;270;p25"/>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4" name="Shape 274"/>
        <p:cNvGrpSpPr/>
        <p:nvPr/>
      </p:nvGrpSpPr>
      <p:grpSpPr>
        <a:xfrm>
          <a:off x="0" y="0"/>
          <a:ext cx="0" cy="0"/>
          <a:chOff x="0" y="0"/>
          <a:chExt cx="0" cy="0"/>
        </a:xfrm>
      </p:grpSpPr>
      <p:sp>
        <p:nvSpPr>
          <p:cNvPr id="275" name="Google Shape;275;p26"/>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Pigovian Tax or Subsidy </a:t>
            </a:r>
            <a:endParaRPr/>
          </a:p>
        </p:txBody>
      </p:sp>
      <p:sp>
        <p:nvSpPr>
          <p:cNvPr id="276" name="Google Shape;276;p26"/>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Char char="•"/>
            </a:pPr>
            <a:r>
              <a:rPr lang="en-US" sz="2800">
                <a:latin typeface="Calibri"/>
                <a:ea typeface="Calibri"/>
                <a:cs typeface="Calibri"/>
                <a:sym typeface="Calibri"/>
              </a:rPr>
              <a:t>From Arthur Cecil Pigou (1877 – 1959)</a:t>
            </a:r>
            <a:endParaRPr/>
          </a:p>
          <a:p>
            <a:pPr indent="-342900" lvl="0" marL="342900" rtl="0" algn="l">
              <a:spcBef>
                <a:spcPts val="560"/>
              </a:spcBef>
              <a:spcAft>
                <a:spcPts val="0"/>
              </a:spcAft>
              <a:buClr>
                <a:schemeClr val="dk1"/>
              </a:buClr>
              <a:buSzPts val="2800"/>
              <a:buChar char="•"/>
            </a:pPr>
            <a:r>
              <a:rPr lang="en-US" sz="2800">
                <a:latin typeface="Calibri"/>
                <a:ea typeface="Calibri"/>
                <a:cs typeface="Calibri"/>
                <a:sym typeface="Calibri"/>
              </a:rPr>
              <a:t>Pigovian tax is a tax levied on a market activity that generates negative externalities.</a:t>
            </a:r>
            <a:endParaRPr sz="2800">
              <a:latin typeface="Calibri"/>
              <a:ea typeface="Calibri"/>
              <a:cs typeface="Calibri"/>
              <a:sym typeface="Calibri"/>
            </a:endParaRPr>
          </a:p>
          <a:p>
            <a:pPr indent="-139700" lvl="0" marL="342900" rtl="0" algn="l">
              <a:spcBef>
                <a:spcPts val="640"/>
              </a:spcBef>
              <a:spcAft>
                <a:spcPts val="0"/>
              </a:spcAft>
              <a:buClr>
                <a:schemeClr val="dk1"/>
              </a:buClr>
              <a:buSzPts val="3200"/>
              <a:buNone/>
            </a:pPr>
            <a:r>
              <a:t/>
            </a:r>
            <a:endParaRPr/>
          </a:p>
        </p:txBody>
      </p:sp>
      <p:sp>
        <p:nvSpPr>
          <p:cNvPr id="277" name="Google Shape;277;p26"/>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pSp>
        <p:nvGrpSpPr>
          <p:cNvPr id="278" name="Google Shape;278;p26"/>
          <p:cNvGrpSpPr/>
          <p:nvPr/>
        </p:nvGrpSpPr>
        <p:grpSpPr>
          <a:xfrm>
            <a:off x="755650" y="2908801"/>
            <a:ext cx="7864475" cy="3533775"/>
            <a:chOff x="755577" y="1628800"/>
            <a:chExt cx="7863872" cy="4686093"/>
          </a:xfrm>
        </p:grpSpPr>
        <p:cxnSp>
          <p:nvCxnSpPr>
            <p:cNvPr id="279" name="Google Shape;279;p26"/>
            <p:cNvCxnSpPr/>
            <p:nvPr/>
          </p:nvCxnSpPr>
          <p:spPr>
            <a:xfrm rot="10800000">
              <a:off x="1271475" y="5013902"/>
              <a:ext cx="5892348" cy="0"/>
            </a:xfrm>
            <a:prstGeom prst="straightConnector1">
              <a:avLst/>
            </a:prstGeom>
            <a:noFill/>
            <a:ln cap="flat" cmpd="sng" w="38100">
              <a:solidFill>
                <a:srgbClr val="17365D"/>
              </a:solidFill>
              <a:prstDash val="solid"/>
              <a:round/>
              <a:headEnd len="sm" w="sm" type="none"/>
              <a:tailEnd len="sm" w="sm" type="none"/>
            </a:ln>
            <a:effectLst>
              <a:outerShdw blurRad="40000" rotWithShape="0" dir="5400000" dist="20000">
                <a:srgbClr val="000000">
                  <a:alpha val="37647"/>
                </a:srgbClr>
              </a:outerShdw>
            </a:effectLst>
          </p:spPr>
        </p:cxnSp>
        <p:grpSp>
          <p:nvGrpSpPr>
            <p:cNvPr id="280" name="Google Shape;280;p26"/>
            <p:cNvGrpSpPr/>
            <p:nvPr/>
          </p:nvGrpSpPr>
          <p:grpSpPr>
            <a:xfrm>
              <a:off x="755577" y="1628800"/>
              <a:ext cx="7416231" cy="4539084"/>
              <a:chOff x="1259632" y="1844824"/>
              <a:chExt cx="6480199" cy="4638129"/>
            </a:xfrm>
          </p:grpSpPr>
          <p:grpSp>
            <p:nvGrpSpPr>
              <p:cNvPr id="281" name="Google Shape;281;p26"/>
              <p:cNvGrpSpPr/>
              <p:nvPr/>
            </p:nvGrpSpPr>
            <p:grpSpPr>
              <a:xfrm>
                <a:off x="1259632" y="1844824"/>
                <a:ext cx="6480199" cy="4638129"/>
                <a:chOff x="1259632" y="1844824"/>
                <a:chExt cx="6480199" cy="4638129"/>
              </a:xfrm>
            </p:grpSpPr>
            <p:sp>
              <p:nvSpPr>
                <p:cNvPr id="282" name="Google Shape;282;p26"/>
                <p:cNvSpPr/>
                <p:nvPr/>
              </p:nvSpPr>
              <p:spPr>
                <a:xfrm>
                  <a:off x="2051626" y="2419168"/>
                  <a:ext cx="4464846" cy="3600939"/>
                </a:xfrm>
                <a:custGeom>
                  <a:rect b="b" l="l" r="r" t="t"/>
                  <a:pathLst>
                    <a:path extrusionOk="0" h="3601329" w="4487594">
                      <a:moveTo>
                        <a:pt x="0" y="0"/>
                      </a:moveTo>
                      <a:cubicBezTo>
                        <a:pt x="5861" y="467751"/>
                        <a:pt x="11723" y="935502"/>
                        <a:pt x="140677" y="1280160"/>
                      </a:cubicBezTo>
                      <a:cubicBezTo>
                        <a:pt x="269631" y="1624818"/>
                        <a:pt x="532228" y="1852246"/>
                        <a:pt x="773723" y="2067951"/>
                      </a:cubicBezTo>
                      <a:cubicBezTo>
                        <a:pt x="1015218" y="2283656"/>
                        <a:pt x="1312984" y="2429022"/>
                        <a:pt x="1589649" y="2574388"/>
                      </a:cubicBezTo>
                      <a:cubicBezTo>
                        <a:pt x="1866314" y="2719754"/>
                        <a:pt x="1950720" y="2768991"/>
                        <a:pt x="2433711" y="2940148"/>
                      </a:cubicBezTo>
                      <a:cubicBezTo>
                        <a:pt x="2916702" y="3111305"/>
                        <a:pt x="3702148" y="3356317"/>
                        <a:pt x="4487594" y="3601329"/>
                      </a:cubicBezTo>
                    </a:path>
                  </a:pathLst>
                </a:custGeom>
                <a:noFill/>
                <a:ln cap="flat" cmpd="sng" w="38100">
                  <a:solidFill>
                    <a:schemeClr val="accent6"/>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cxnSp>
              <p:nvCxnSpPr>
                <p:cNvPr id="283" name="Google Shape;283;p26"/>
                <p:cNvCxnSpPr/>
                <p:nvPr/>
              </p:nvCxnSpPr>
              <p:spPr>
                <a:xfrm>
                  <a:off x="1690998" y="6020107"/>
                  <a:ext cx="6048833" cy="2150"/>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284" name="Google Shape;284;p26"/>
                <p:cNvCxnSpPr/>
                <p:nvPr/>
              </p:nvCxnSpPr>
              <p:spPr>
                <a:xfrm rot="-5400000">
                  <a:off x="-326350" y="4004909"/>
                  <a:ext cx="4033309" cy="1387"/>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285" name="Google Shape;285;p26"/>
                <p:cNvSpPr txBox="1"/>
                <p:nvPr/>
              </p:nvSpPr>
              <p:spPr>
                <a:xfrm>
                  <a:off x="1835249" y="1988948"/>
                  <a:ext cx="791993" cy="4624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E36C09"/>
                      </a:solidFill>
                      <a:latin typeface="Calibri"/>
                      <a:ea typeface="Calibri"/>
                      <a:cs typeface="Calibri"/>
                      <a:sym typeface="Calibri"/>
                    </a:rPr>
                    <a:t>MCC</a:t>
                  </a:r>
                  <a:endParaRPr baseline="-25000" sz="2400">
                    <a:solidFill>
                      <a:srgbClr val="E36C09"/>
                    </a:solidFill>
                    <a:latin typeface="Calibri"/>
                    <a:ea typeface="Calibri"/>
                    <a:cs typeface="Calibri"/>
                    <a:sym typeface="Calibri"/>
                  </a:endParaRPr>
                </a:p>
              </p:txBody>
            </p:sp>
            <p:sp>
              <p:nvSpPr>
                <p:cNvPr id="286" name="Google Shape;286;p26"/>
                <p:cNvSpPr txBox="1"/>
                <p:nvPr/>
              </p:nvSpPr>
              <p:spPr>
                <a:xfrm>
                  <a:off x="1259632" y="1844824"/>
                  <a:ext cx="432048"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P</a:t>
                  </a:r>
                  <a:endParaRPr baseline="-25000" sz="2400">
                    <a:solidFill>
                      <a:schemeClr val="dk1"/>
                    </a:solidFill>
                    <a:latin typeface="Calibri"/>
                    <a:ea typeface="Calibri"/>
                    <a:cs typeface="Calibri"/>
                    <a:sym typeface="Calibri"/>
                  </a:endParaRPr>
                </a:p>
              </p:txBody>
            </p:sp>
            <p:sp>
              <p:nvSpPr>
                <p:cNvPr id="287" name="Google Shape;287;p26"/>
                <p:cNvSpPr txBox="1"/>
                <p:nvPr/>
              </p:nvSpPr>
              <p:spPr>
                <a:xfrm>
                  <a:off x="1331640" y="5877272"/>
                  <a:ext cx="432048"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0</a:t>
                  </a:r>
                  <a:endParaRPr baseline="-25000" sz="2400">
                    <a:solidFill>
                      <a:schemeClr val="dk1"/>
                    </a:solidFill>
                    <a:latin typeface="Calibri"/>
                    <a:ea typeface="Calibri"/>
                    <a:cs typeface="Calibri"/>
                    <a:sym typeface="Calibri"/>
                  </a:endParaRPr>
                </a:p>
              </p:txBody>
            </p:sp>
            <p:cxnSp>
              <p:nvCxnSpPr>
                <p:cNvPr id="288" name="Google Shape;288;p26"/>
                <p:cNvCxnSpPr/>
                <p:nvPr/>
              </p:nvCxnSpPr>
              <p:spPr>
                <a:xfrm rot="5400000">
                  <a:off x="3924121" y="5660874"/>
                  <a:ext cx="718467" cy="0"/>
                </a:xfrm>
                <a:prstGeom prst="straightConnector1">
                  <a:avLst/>
                </a:prstGeom>
                <a:noFill/>
                <a:ln cap="flat" cmpd="sng" w="38100">
                  <a:solidFill>
                    <a:schemeClr val="accent1"/>
                  </a:solidFill>
                  <a:prstDash val="dot"/>
                  <a:round/>
                  <a:headEnd len="sm" w="sm" type="none"/>
                  <a:tailEnd len="sm" w="sm" type="none"/>
                </a:ln>
                <a:effectLst>
                  <a:outerShdw blurRad="40000" rotWithShape="0" dir="5400000" dist="20000">
                    <a:srgbClr val="000000">
                      <a:alpha val="37647"/>
                    </a:srgbClr>
                  </a:outerShdw>
                </a:effectLst>
              </p:spPr>
            </p:cxnSp>
            <p:sp>
              <p:nvSpPr>
                <p:cNvPr id="289" name="Google Shape;289;p26"/>
                <p:cNvSpPr txBox="1"/>
                <p:nvPr/>
              </p:nvSpPr>
              <p:spPr>
                <a:xfrm>
                  <a:off x="4067944" y="6021288"/>
                  <a:ext cx="576064"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W</a:t>
                  </a:r>
                  <a:r>
                    <a:rPr baseline="-25000" lang="en-US" sz="2400">
                      <a:solidFill>
                        <a:schemeClr val="dk1"/>
                      </a:solidFill>
                      <a:latin typeface="Calibri"/>
                      <a:ea typeface="Calibri"/>
                      <a:cs typeface="Calibri"/>
                      <a:sym typeface="Calibri"/>
                    </a:rPr>
                    <a:t>e</a:t>
                  </a:r>
                  <a:endParaRPr baseline="-25000" sz="2400">
                    <a:solidFill>
                      <a:schemeClr val="dk1"/>
                    </a:solidFill>
                    <a:latin typeface="Calibri"/>
                    <a:ea typeface="Calibri"/>
                    <a:cs typeface="Calibri"/>
                    <a:sym typeface="Calibri"/>
                  </a:endParaRPr>
                </a:p>
              </p:txBody>
            </p:sp>
            <p:sp>
              <p:nvSpPr>
                <p:cNvPr id="290" name="Google Shape;290;p26"/>
                <p:cNvSpPr txBox="1"/>
                <p:nvPr/>
              </p:nvSpPr>
              <p:spPr>
                <a:xfrm>
                  <a:off x="4139952" y="4576707"/>
                  <a:ext cx="432048" cy="47173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S</a:t>
                  </a:r>
                  <a:endParaRPr sz="2400">
                    <a:solidFill>
                      <a:schemeClr val="dk1"/>
                    </a:solidFill>
                    <a:latin typeface="Calibri"/>
                    <a:ea typeface="Calibri"/>
                    <a:cs typeface="Calibri"/>
                    <a:sym typeface="Calibri"/>
                  </a:endParaRPr>
                </a:p>
              </p:txBody>
            </p:sp>
            <p:sp>
              <p:nvSpPr>
                <p:cNvPr id="291" name="Google Shape;291;p26"/>
                <p:cNvSpPr/>
                <p:nvPr/>
              </p:nvSpPr>
              <p:spPr>
                <a:xfrm>
                  <a:off x="4211230" y="5161818"/>
                  <a:ext cx="131768" cy="210808"/>
                </a:xfrm>
                <a:prstGeom prst="ellipse">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92" name="Google Shape;292;p26"/>
              <p:cNvSpPr/>
              <p:nvPr/>
            </p:nvSpPr>
            <p:spPr>
              <a:xfrm>
                <a:off x="6444346" y="5949120"/>
                <a:ext cx="142864" cy="144124"/>
              </a:xfrm>
              <a:prstGeom prst="ellipse">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93" name="Google Shape;293;p26"/>
            <p:cNvSpPr txBox="1"/>
            <p:nvPr/>
          </p:nvSpPr>
          <p:spPr>
            <a:xfrm>
              <a:off x="827584" y="4797152"/>
              <a:ext cx="659273" cy="47630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T</a:t>
              </a:r>
              <a:endParaRPr baseline="-25000" sz="2400">
                <a:solidFill>
                  <a:schemeClr val="dk1"/>
                </a:solidFill>
                <a:latin typeface="Calibri"/>
                <a:ea typeface="Calibri"/>
                <a:cs typeface="Calibri"/>
                <a:sym typeface="Calibri"/>
              </a:endParaRPr>
            </a:p>
          </p:txBody>
        </p:sp>
        <p:sp>
          <p:nvSpPr>
            <p:cNvPr id="294" name="Google Shape;294;p26"/>
            <p:cNvSpPr txBox="1"/>
            <p:nvPr/>
          </p:nvSpPr>
          <p:spPr>
            <a:xfrm>
              <a:off x="7164288" y="5877272"/>
              <a:ext cx="1455161" cy="4376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Pollutant</a:t>
              </a:r>
              <a:endParaRPr baseline="-25000" sz="2400">
                <a:solidFill>
                  <a:schemeClr val="dk1"/>
                </a:solidFill>
                <a:latin typeface="Calibri"/>
                <a:ea typeface="Calibri"/>
                <a:cs typeface="Calibri"/>
                <a:sym typeface="Calibri"/>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8" name="Shape 298"/>
        <p:cNvGrpSpPr/>
        <p:nvPr/>
      </p:nvGrpSpPr>
      <p:grpSpPr>
        <a:xfrm>
          <a:off x="0" y="0"/>
          <a:ext cx="0" cy="0"/>
          <a:chOff x="0" y="0"/>
          <a:chExt cx="0" cy="0"/>
        </a:xfrm>
      </p:grpSpPr>
      <p:sp>
        <p:nvSpPr>
          <p:cNvPr id="299" name="Google Shape;299;p27"/>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Feed-in Tariff Policy </a:t>
            </a:r>
            <a:endParaRPr/>
          </a:p>
        </p:txBody>
      </p:sp>
      <p:sp>
        <p:nvSpPr>
          <p:cNvPr id="300" name="Google Shape;300;p27"/>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2" marL="342900" rtl="0" algn="l">
              <a:spcBef>
                <a:spcPts val="0"/>
              </a:spcBef>
              <a:spcAft>
                <a:spcPts val="0"/>
              </a:spcAft>
              <a:buClr>
                <a:schemeClr val="dk1"/>
              </a:buClr>
              <a:buSzPts val="4000"/>
              <a:buChar char="•"/>
            </a:pPr>
            <a:r>
              <a:rPr b="1" lang="en-US" sz="4000"/>
              <a:t>Definition of feed-in tariff(FIT)</a:t>
            </a:r>
            <a:endParaRPr/>
          </a:p>
          <a:p>
            <a:pPr indent="0" lvl="2" marL="360363" rtl="0" algn="l">
              <a:spcBef>
                <a:spcPts val="800"/>
              </a:spcBef>
              <a:spcAft>
                <a:spcPts val="0"/>
              </a:spcAft>
              <a:buClr>
                <a:schemeClr val="dk1"/>
              </a:buClr>
              <a:buSzPts val="4000"/>
              <a:buNone/>
            </a:pPr>
            <a:r>
              <a:rPr lang="en-US" sz="4000"/>
              <a:t>A feed-in tariff is a policy mechanism designed to accelerate investment in renewable energy technologies.</a:t>
            </a:r>
            <a:endParaRPr sz="4000">
              <a:latin typeface="Times New Roman"/>
              <a:ea typeface="Times New Roman"/>
              <a:cs typeface="Times New Roman"/>
              <a:sym typeface="Times New Roman"/>
            </a:endParaRPr>
          </a:p>
          <a:p>
            <a:pPr indent="-342900" lvl="2" marL="342900" rtl="0" algn="l">
              <a:spcBef>
                <a:spcPts val="1800"/>
              </a:spcBef>
              <a:spcAft>
                <a:spcPts val="0"/>
              </a:spcAft>
              <a:buClr>
                <a:schemeClr val="dk1"/>
              </a:buClr>
              <a:buSzPts val="3600"/>
              <a:buChar char="•"/>
            </a:pPr>
            <a:r>
              <a:rPr lang="en-US" sz="3600"/>
              <a:t>Base on Pigovian tax (</a:t>
            </a:r>
            <a:r>
              <a:rPr lang="en-US" sz="3600">
                <a:solidFill>
                  <a:srgbClr val="FF0000"/>
                </a:solidFill>
              </a:rPr>
              <a:t>negative tax or subsidy</a:t>
            </a:r>
            <a:r>
              <a:rPr lang="en-US" sz="3600"/>
              <a:t>)</a:t>
            </a:r>
            <a:endParaRPr sz="3600"/>
          </a:p>
          <a:p>
            <a:pPr indent="-215900" lvl="2" marL="342900" rtl="0" algn="l">
              <a:spcBef>
                <a:spcPts val="400"/>
              </a:spcBef>
              <a:spcAft>
                <a:spcPts val="0"/>
              </a:spcAft>
              <a:buClr>
                <a:schemeClr val="dk1"/>
              </a:buClr>
              <a:buSzPts val="2000"/>
              <a:buNone/>
            </a:pPr>
            <a:r>
              <a:t/>
            </a:r>
            <a:endParaRPr sz="2000">
              <a:latin typeface="Times New Roman"/>
              <a:ea typeface="Times New Roman"/>
              <a:cs typeface="Times New Roman"/>
              <a:sym typeface="Times New Roman"/>
            </a:endParaRPr>
          </a:p>
          <a:p>
            <a:pPr indent="-139700" lvl="0" marL="342900" rtl="0" algn="l">
              <a:spcBef>
                <a:spcPts val="640"/>
              </a:spcBef>
              <a:spcAft>
                <a:spcPts val="0"/>
              </a:spcAft>
              <a:buClr>
                <a:schemeClr val="dk1"/>
              </a:buClr>
              <a:buSzPts val="3200"/>
              <a:buNone/>
            </a:pPr>
            <a:r>
              <a:t/>
            </a:r>
            <a:endParaRPr/>
          </a:p>
        </p:txBody>
      </p:sp>
      <p:sp>
        <p:nvSpPr>
          <p:cNvPr id="301" name="Google Shape;301;p27"/>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5" name="Shape 305"/>
        <p:cNvGrpSpPr/>
        <p:nvPr/>
      </p:nvGrpSpPr>
      <p:grpSpPr>
        <a:xfrm>
          <a:off x="0" y="0"/>
          <a:ext cx="0" cy="0"/>
          <a:chOff x="0" y="0"/>
          <a:chExt cx="0" cy="0"/>
        </a:xfrm>
      </p:grpSpPr>
      <p:sp>
        <p:nvSpPr>
          <p:cNvPr id="306" name="Google Shape;306;p28"/>
          <p:cNvSpPr txBox="1"/>
          <p:nvPr>
            <p:ph type="title"/>
          </p:nvPr>
        </p:nvSpPr>
        <p:spPr>
          <a:xfrm>
            <a:off x="179512" y="-76200"/>
            <a:ext cx="8496944" cy="940966"/>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Comparison with RPS, RAM and FIT</a:t>
            </a:r>
            <a:endParaRPr/>
          </a:p>
        </p:txBody>
      </p:sp>
      <p:sp>
        <p:nvSpPr>
          <p:cNvPr id="307" name="Google Shape;307;p28"/>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308" name="Google Shape;308;p28"/>
          <p:cNvGraphicFramePr/>
          <p:nvPr/>
        </p:nvGraphicFramePr>
        <p:xfrm>
          <a:off x="251520" y="692696"/>
          <a:ext cx="3000000" cy="3000000"/>
        </p:xfrm>
        <a:graphic>
          <a:graphicData uri="http://schemas.openxmlformats.org/drawingml/2006/table">
            <a:tbl>
              <a:tblPr>
                <a:noFill/>
                <a:tableStyleId>{65F774D5-6812-47BD-B26D-E19E86AF2BFE}</a:tableStyleId>
              </a:tblPr>
              <a:tblGrid>
                <a:gridCol w="1008100"/>
                <a:gridCol w="2808300"/>
                <a:gridCol w="2520275"/>
                <a:gridCol w="2376275"/>
              </a:tblGrid>
              <a:tr h="155575">
                <a:tc>
                  <a:txBody>
                    <a:bodyPr>
                      <a:noAutofit/>
                    </a:bodyPr>
                    <a:lstStyle/>
                    <a:p>
                      <a:pPr indent="0" lvl="0" marL="0" marR="0" rtl="0" algn="ctr">
                        <a:lnSpc>
                          <a:spcPct val="100000"/>
                        </a:lnSpc>
                        <a:spcBef>
                          <a:spcPts val="0"/>
                        </a:spcBef>
                        <a:spcAft>
                          <a:spcPts val="0"/>
                        </a:spcAft>
                        <a:buClr>
                          <a:schemeClr val="dk1"/>
                        </a:buClr>
                        <a:buSzPts val="1300"/>
                        <a:buFont typeface="Calibri"/>
                        <a:buNone/>
                      </a:pPr>
                      <a:r>
                        <a:t/>
                      </a:r>
                      <a:endParaRPr b="0" i="0" sz="13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accent1"/>
                    </a:solidFill>
                  </a:tcPr>
                </a:tc>
                <a:tc>
                  <a:txBody>
                    <a:bodyPr>
                      <a:noAutofit/>
                    </a:bodyPr>
                    <a:lstStyle/>
                    <a:p>
                      <a:pPr indent="0" lvl="0" marL="0" marR="0" rtl="0" algn="ctr">
                        <a:lnSpc>
                          <a:spcPct val="100000"/>
                        </a:lnSpc>
                        <a:spcBef>
                          <a:spcPts val="0"/>
                        </a:spcBef>
                        <a:spcAft>
                          <a:spcPts val="0"/>
                        </a:spcAft>
                        <a:buClr>
                          <a:schemeClr val="lt1"/>
                        </a:buClr>
                        <a:buSzPts val="1800"/>
                        <a:buFont typeface="Calibri"/>
                        <a:buNone/>
                      </a:pPr>
                      <a:r>
                        <a:rPr b="1" i="0" lang="en-US" sz="1800" u="none" cap="none" strike="noStrike">
                          <a:solidFill>
                            <a:schemeClr val="lt1"/>
                          </a:solidFill>
                          <a:latin typeface="Calibri"/>
                          <a:ea typeface="Calibri"/>
                          <a:cs typeface="Calibri"/>
                          <a:sym typeface="Calibri"/>
                        </a:rPr>
                        <a:t>FIT</a:t>
                      </a:r>
                      <a:endParaRPr b="1" i="0" sz="1800" u="none" cap="none" strike="noStrike">
                        <a:solidFill>
                          <a:schemeClr val="lt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accent1"/>
                    </a:solidFill>
                  </a:tcPr>
                </a:tc>
                <a:tc>
                  <a:txBody>
                    <a:bodyPr>
                      <a:noAutofit/>
                    </a:bodyPr>
                    <a:lstStyle/>
                    <a:p>
                      <a:pPr indent="0" lvl="0" marL="0" marR="0" rtl="0" algn="ctr">
                        <a:lnSpc>
                          <a:spcPct val="100000"/>
                        </a:lnSpc>
                        <a:spcBef>
                          <a:spcPts val="0"/>
                        </a:spcBef>
                        <a:spcAft>
                          <a:spcPts val="0"/>
                        </a:spcAft>
                        <a:buClr>
                          <a:schemeClr val="lt1"/>
                        </a:buClr>
                        <a:buSzPts val="1800"/>
                        <a:buFont typeface="Calibri"/>
                        <a:buNone/>
                      </a:pPr>
                      <a:r>
                        <a:rPr b="1" i="0" lang="en-US" sz="1800" u="none" cap="none" strike="noStrike">
                          <a:solidFill>
                            <a:schemeClr val="lt1"/>
                          </a:solidFill>
                          <a:latin typeface="Calibri"/>
                          <a:ea typeface="Calibri"/>
                          <a:cs typeface="Calibri"/>
                          <a:sym typeface="Calibri"/>
                        </a:rPr>
                        <a:t>RPS</a:t>
                      </a:r>
                      <a:endParaRPr b="1" i="0" sz="1800" u="none" cap="none" strike="noStrike">
                        <a:solidFill>
                          <a:schemeClr val="lt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accent1"/>
                    </a:solidFill>
                  </a:tcPr>
                </a:tc>
                <a:tc>
                  <a:txBody>
                    <a:bodyPr>
                      <a:noAutofit/>
                    </a:bodyPr>
                    <a:lstStyle/>
                    <a:p>
                      <a:pPr indent="0" lvl="0" marL="0" marR="0" rtl="0" algn="ctr">
                        <a:lnSpc>
                          <a:spcPct val="100000"/>
                        </a:lnSpc>
                        <a:spcBef>
                          <a:spcPts val="0"/>
                        </a:spcBef>
                        <a:spcAft>
                          <a:spcPts val="0"/>
                        </a:spcAft>
                        <a:buClr>
                          <a:schemeClr val="lt1"/>
                        </a:buClr>
                        <a:buSzPts val="1800"/>
                        <a:buFont typeface="Calibri"/>
                        <a:buNone/>
                      </a:pPr>
                      <a:r>
                        <a:rPr b="1" i="0" lang="en-US" sz="1800" u="none" cap="none" strike="noStrike">
                          <a:solidFill>
                            <a:schemeClr val="lt1"/>
                          </a:solidFill>
                          <a:latin typeface="Calibri"/>
                          <a:ea typeface="Calibri"/>
                          <a:cs typeface="Calibri"/>
                          <a:sym typeface="Calibri"/>
                        </a:rPr>
                        <a:t>RAM </a:t>
                      </a:r>
                      <a:endParaRPr b="1" i="0" sz="1800" u="none" cap="none" strike="noStrike">
                        <a:solidFill>
                          <a:schemeClr val="lt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accent1"/>
                    </a:solidFill>
                  </a:tcPr>
                </a:tc>
              </a:tr>
              <a:tr h="311150">
                <a:tc>
                  <a:txBody>
                    <a:bodyPr>
                      <a:noAutofit/>
                    </a:bodyPr>
                    <a:lstStyle/>
                    <a:p>
                      <a:pPr indent="0" lvl="0" marL="0" marR="0" rtl="0" algn="ctr">
                        <a:lnSpc>
                          <a:spcPct val="100000"/>
                        </a:lnSpc>
                        <a:spcBef>
                          <a:spcPts val="0"/>
                        </a:spcBef>
                        <a:spcAft>
                          <a:spcPts val="0"/>
                        </a:spcAft>
                        <a:buClr>
                          <a:schemeClr val="lt1"/>
                        </a:buClr>
                        <a:buSzPts val="1300"/>
                        <a:buFont typeface="Calibri"/>
                        <a:buNone/>
                      </a:pPr>
                      <a:r>
                        <a:rPr b="1" i="0" lang="en-US" sz="1300" u="none" cap="none" strike="noStrike">
                          <a:solidFill>
                            <a:schemeClr val="lt1"/>
                          </a:solidFill>
                          <a:latin typeface="Calibri"/>
                          <a:ea typeface="Calibri"/>
                          <a:cs typeface="Calibri"/>
                          <a:sym typeface="Calibri"/>
                        </a:rPr>
                        <a:t>Renewable Energy Tariff Rate </a:t>
                      </a:r>
                      <a:endParaRPr b="1" i="0" sz="1300" u="none" cap="none" strike="noStrike">
                        <a:solidFill>
                          <a:schemeClr val="lt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rgbClr val="538CD5"/>
                    </a:solidFill>
                  </a:tcPr>
                </a:tc>
                <a:tc>
                  <a:txBody>
                    <a:bodyPr>
                      <a:noAutofit/>
                    </a:bodyPr>
                    <a:lstStyle/>
                    <a:p>
                      <a:pPr indent="0" lvl="0" marL="0" marR="0" rtl="0" algn="l">
                        <a:lnSpc>
                          <a:spcPct val="100000"/>
                        </a:lnSpc>
                        <a:spcBef>
                          <a:spcPts val="0"/>
                        </a:spcBef>
                        <a:spcAft>
                          <a:spcPts val="0"/>
                        </a:spcAft>
                        <a:buClr>
                          <a:srgbClr val="000000"/>
                        </a:buClr>
                        <a:buSzPts val="1300"/>
                        <a:buFont typeface="Calibri"/>
                        <a:buNone/>
                      </a:pPr>
                      <a:r>
                        <a:rPr b="0" i="0" lang="en-US" sz="1300" u="none" cap="none" strike="noStrike">
                          <a:solidFill>
                            <a:srgbClr val="000000"/>
                          </a:solidFill>
                          <a:latin typeface="Calibri"/>
                          <a:ea typeface="Calibri"/>
                          <a:cs typeface="Calibri"/>
                          <a:sym typeface="Calibri"/>
                        </a:rPr>
                        <a:t>Determined by a Panel or committee, organized by government officers, experts, industrial representatives, etc. </a:t>
                      </a:r>
                      <a:endParaRPr b="0" i="0" sz="13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300"/>
                        <a:buFont typeface="Calibri"/>
                        <a:buNone/>
                      </a:pPr>
                      <a:r>
                        <a:rPr b="0" i="0" lang="en-US" sz="1300" u="none" cap="none" strike="noStrike">
                          <a:solidFill>
                            <a:srgbClr val="000000"/>
                          </a:solidFill>
                          <a:latin typeface="Calibri"/>
                          <a:ea typeface="Calibri"/>
                          <a:cs typeface="Calibri"/>
                          <a:sym typeface="Calibri"/>
                        </a:rPr>
                        <a:t>Determined by market trading system</a:t>
                      </a:r>
                      <a:endParaRPr b="0" i="0" sz="13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chemeClr val="dk1"/>
                        </a:buClr>
                        <a:buSzPts val="1300"/>
                        <a:buFont typeface="Calibri"/>
                        <a:buNone/>
                      </a:pPr>
                      <a:r>
                        <a:rPr b="0" i="0" lang="en-US" sz="1300" u="none" cap="none" strike="noStrike">
                          <a:solidFill>
                            <a:schemeClr val="dk1"/>
                          </a:solidFill>
                          <a:latin typeface="Calibri"/>
                          <a:ea typeface="Calibri"/>
                          <a:cs typeface="Calibri"/>
                          <a:sym typeface="Calibri"/>
                        </a:rPr>
                        <a:t>Bid a price close to or slightly higher than cost </a:t>
                      </a:r>
                      <a:endParaRPr b="0" i="0" sz="1300" u="none" cap="none" strike="noStrike">
                        <a:solidFill>
                          <a:schemeClr val="dk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r h="603250">
                <a:tc>
                  <a:txBody>
                    <a:bodyPr>
                      <a:noAutofit/>
                    </a:bodyPr>
                    <a:lstStyle/>
                    <a:p>
                      <a:pPr indent="0" lvl="0" marL="0" marR="0" rtl="0" algn="ctr">
                        <a:lnSpc>
                          <a:spcPct val="100000"/>
                        </a:lnSpc>
                        <a:spcBef>
                          <a:spcPts val="0"/>
                        </a:spcBef>
                        <a:spcAft>
                          <a:spcPts val="0"/>
                        </a:spcAft>
                        <a:buClr>
                          <a:schemeClr val="lt1"/>
                        </a:buClr>
                        <a:buSzPts val="1300"/>
                        <a:buFont typeface="Calibri"/>
                        <a:buNone/>
                      </a:pPr>
                      <a:r>
                        <a:rPr b="1" i="0" lang="en-US" sz="1300" u="none" cap="none" strike="noStrike">
                          <a:solidFill>
                            <a:schemeClr val="lt1"/>
                          </a:solidFill>
                          <a:latin typeface="Calibri"/>
                          <a:ea typeface="Calibri"/>
                          <a:cs typeface="Calibri"/>
                          <a:sym typeface="Calibri"/>
                        </a:rPr>
                        <a:t>Risk of Renewable Energy Investors </a:t>
                      </a:r>
                      <a:endParaRPr b="1" i="0" sz="1300" u="none" cap="none" strike="noStrike">
                        <a:solidFill>
                          <a:schemeClr val="lt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rgbClr val="538CD5"/>
                    </a:solidFill>
                  </a:tcPr>
                </a:tc>
                <a:tc>
                  <a:txBody>
                    <a:bodyPr>
                      <a:noAutofit/>
                    </a:bodyPr>
                    <a:lstStyle/>
                    <a:p>
                      <a:pPr indent="0" lvl="0" marL="0" marR="0" rtl="0" algn="l">
                        <a:lnSpc>
                          <a:spcPct val="100000"/>
                        </a:lnSpc>
                        <a:spcBef>
                          <a:spcPts val="0"/>
                        </a:spcBef>
                        <a:spcAft>
                          <a:spcPts val="0"/>
                        </a:spcAft>
                        <a:buClr>
                          <a:srgbClr val="000000"/>
                        </a:buClr>
                        <a:buSzPts val="1300"/>
                        <a:buFont typeface="Calibri"/>
                        <a:buNone/>
                      </a:pPr>
                      <a:r>
                        <a:rPr b="0" i="0" lang="en-US" sz="1300" u="none" cap="none" strike="noStrike">
                          <a:solidFill>
                            <a:srgbClr val="000000"/>
                          </a:solidFill>
                          <a:latin typeface="Calibri"/>
                          <a:ea typeface="Calibri"/>
                          <a:cs typeface="Calibri"/>
                          <a:sym typeface="Calibri"/>
                        </a:rPr>
                        <a:t>Normally risk is minimum due to the long-tem guaranteed rate as cash flow</a:t>
                      </a:r>
                      <a:endParaRPr b="0" i="0" sz="13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300"/>
                        <a:buFont typeface="Calibri"/>
                        <a:buNone/>
                      </a:pPr>
                      <a:r>
                        <a:rPr b="0" i="0" lang="en-US" sz="1300" u="none" cap="none" strike="noStrike">
                          <a:solidFill>
                            <a:srgbClr val="000000"/>
                          </a:solidFill>
                          <a:latin typeface="Calibri"/>
                          <a:ea typeface="Calibri"/>
                          <a:cs typeface="Calibri"/>
                          <a:sym typeface="Calibri"/>
                        </a:rPr>
                        <a:t>Depends on the market rate with potential fluctuation</a:t>
                      </a:r>
                      <a:endParaRPr b="0" i="0" sz="13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chemeClr val="dk1"/>
                        </a:buClr>
                        <a:buSzPts val="1300"/>
                        <a:buFont typeface="Calibri"/>
                        <a:buNone/>
                      </a:pPr>
                      <a:r>
                        <a:rPr b="0" i="0" lang="en-US" sz="1300" u="none" cap="none" strike="noStrike">
                          <a:solidFill>
                            <a:schemeClr val="dk1"/>
                          </a:solidFill>
                          <a:latin typeface="Calibri"/>
                          <a:ea typeface="Calibri"/>
                          <a:cs typeface="Calibri"/>
                          <a:sym typeface="Calibri"/>
                        </a:rPr>
                        <a:t>IOUs  purchase electricity with the bid price for a fixed period and bidders would sign a long-term contract with the IOUs.  </a:t>
                      </a:r>
                      <a:endParaRPr b="0" i="0" sz="1300" u="none" cap="none" strike="noStrike">
                        <a:solidFill>
                          <a:schemeClr val="dk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r h="311150">
                <a:tc>
                  <a:txBody>
                    <a:bodyPr>
                      <a:noAutofit/>
                    </a:bodyPr>
                    <a:lstStyle/>
                    <a:p>
                      <a:pPr indent="0" lvl="0" marL="0" marR="0" rtl="0" algn="ctr">
                        <a:lnSpc>
                          <a:spcPct val="100000"/>
                        </a:lnSpc>
                        <a:spcBef>
                          <a:spcPts val="0"/>
                        </a:spcBef>
                        <a:spcAft>
                          <a:spcPts val="0"/>
                        </a:spcAft>
                        <a:buClr>
                          <a:schemeClr val="lt1"/>
                        </a:buClr>
                        <a:buSzPts val="1300"/>
                        <a:buFont typeface="Calibri"/>
                        <a:buNone/>
                      </a:pPr>
                      <a:r>
                        <a:rPr b="1" i="0" lang="en-US" sz="1300" u="none" cap="none" strike="noStrike">
                          <a:solidFill>
                            <a:schemeClr val="lt1"/>
                          </a:solidFill>
                          <a:latin typeface="Calibri"/>
                          <a:ea typeface="Calibri"/>
                          <a:cs typeface="Calibri"/>
                          <a:sym typeface="Calibri"/>
                        </a:rPr>
                        <a:t>Obligation of the Utility </a:t>
                      </a:r>
                      <a:endParaRPr b="1" i="0" sz="1300" u="none" cap="none" strike="noStrike">
                        <a:solidFill>
                          <a:schemeClr val="lt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rgbClr val="538CD5"/>
                    </a:solidFill>
                  </a:tcPr>
                </a:tc>
                <a:tc>
                  <a:txBody>
                    <a:bodyPr>
                      <a:noAutofit/>
                    </a:bodyPr>
                    <a:lstStyle/>
                    <a:p>
                      <a:pPr indent="0" lvl="0" marL="0" marR="0" rtl="0" algn="l">
                        <a:lnSpc>
                          <a:spcPct val="100000"/>
                        </a:lnSpc>
                        <a:spcBef>
                          <a:spcPts val="0"/>
                        </a:spcBef>
                        <a:spcAft>
                          <a:spcPts val="0"/>
                        </a:spcAft>
                        <a:buClr>
                          <a:srgbClr val="000000"/>
                        </a:buClr>
                        <a:buSzPts val="1300"/>
                        <a:buFont typeface="Calibri"/>
                        <a:buNone/>
                      </a:pPr>
                      <a:r>
                        <a:rPr b="0" i="0" lang="en-US" sz="1300" u="none" cap="none" strike="noStrike">
                          <a:solidFill>
                            <a:srgbClr val="000000"/>
                          </a:solidFill>
                          <a:latin typeface="Calibri"/>
                          <a:ea typeface="Calibri"/>
                          <a:cs typeface="Calibri"/>
                          <a:sym typeface="Calibri"/>
                        </a:rPr>
                        <a:t>Utilities are obligated to purchase the renewable energy </a:t>
                      </a:r>
                      <a:endParaRPr b="0" i="0" sz="13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300"/>
                        <a:buFont typeface="Calibri"/>
                        <a:buNone/>
                      </a:pPr>
                      <a:r>
                        <a:rPr b="0" i="0" lang="en-US" sz="1300" u="none" cap="none" strike="noStrike">
                          <a:solidFill>
                            <a:srgbClr val="000000"/>
                          </a:solidFill>
                          <a:latin typeface="Calibri"/>
                          <a:ea typeface="Calibri"/>
                          <a:cs typeface="Calibri"/>
                          <a:sym typeface="Calibri"/>
                        </a:rPr>
                        <a:t>Utilities are obligated to fulfill the percentage required by law or policy </a:t>
                      </a:r>
                      <a:endParaRPr b="0" i="1" sz="13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chemeClr val="dk1"/>
                        </a:buClr>
                        <a:buSzPts val="1300"/>
                        <a:buFont typeface="Calibri"/>
                        <a:buNone/>
                      </a:pPr>
                      <a:r>
                        <a:rPr b="0" i="0" lang="en-US" sz="1300" u="none" cap="none" strike="noStrike">
                          <a:solidFill>
                            <a:schemeClr val="dk1"/>
                          </a:solidFill>
                          <a:latin typeface="Calibri"/>
                          <a:ea typeface="Calibri"/>
                          <a:cs typeface="Calibri"/>
                          <a:sym typeface="Calibri"/>
                        </a:rPr>
                        <a:t>Certain capacity was required to be purchased through RAM. </a:t>
                      </a:r>
                      <a:endParaRPr b="0" i="0" sz="1300" u="none" cap="none" strike="noStrike">
                        <a:solidFill>
                          <a:schemeClr val="dk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r h="311150">
                <a:tc>
                  <a:txBody>
                    <a:bodyPr>
                      <a:noAutofit/>
                    </a:bodyPr>
                    <a:lstStyle/>
                    <a:p>
                      <a:pPr indent="0" lvl="0" marL="0" marR="0" rtl="0" algn="ctr">
                        <a:lnSpc>
                          <a:spcPct val="100000"/>
                        </a:lnSpc>
                        <a:spcBef>
                          <a:spcPts val="0"/>
                        </a:spcBef>
                        <a:spcAft>
                          <a:spcPts val="0"/>
                        </a:spcAft>
                        <a:buClr>
                          <a:schemeClr val="lt1"/>
                        </a:buClr>
                        <a:buSzPts val="1300"/>
                        <a:buFont typeface="Calibri"/>
                        <a:buNone/>
                      </a:pPr>
                      <a:r>
                        <a:rPr b="1" i="0" lang="en-US" sz="1300" u="none" cap="none" strike="noStrike">
                          <a:solidFill>
                            <a:schemeClr val="lt1"/>
                          </a:solidFill>
                          <a:latin typeface="Calibri"/>
                          <a:ea typeface="Calibri"/>
                          <a:cs typeface="Calibri"/>
                          <a:sym typeface="Calibri"/>
                        </a:rPr>
                        <a:t>Reflection of Renewable </a:t>
                      </a:r>
                      <a:endParaRPr/>
                    </a:p>
                    <a:p>
                      <a:pPr indent="0" lvl="0" marL="0" marR="0" rtl="0" algn="ctr">
                        <a:lnSpc>
                          <a:spcPct val="100000"/>
                        </a:lnSpc>
                        <a:spcBef>
                          <a:spcPts val="0"/>
                        </a:spcBef>
                        <a:spcAft>
                          <a:spcPts val="0"/>
                        </a:spcAft>
                        <a:buClr>
                          <a:schemeClr val="lt1"/>
                        </a:buClr>
                        <a:buSzPts val="1300"/>
                        <a:buFont typeface="Calibri"/>
                        <a:buNone/>
                      </a:pPr>
                      <a:r>
                        <a:rPr b="1" i="0" lang="en-US" sz="1300" u="none" cap="none" strike="noStrike">
                          <a:solidFill>
                            <a:schemeClr val="lt1"/>
                          </a:solidFill>
                          <a:latin typeface="Calibri"/>
                          <a:ea typeface="Calibri"/>
                          <a:cs typeface="Calibri"/>
                          <a:sym typeface="Calibri"/>
                        </a:rPr>
                        <a:t>Energy Cost  </a:t>
                      </a:r>
                      <a:endParaRPr b="1" i="0" sz="1300" u="none" cap="none" strike="noStrike">
                        <a:solidFill>
                          <a:schemeClr val="lt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rgbClr val="538CD5"/>
                    </a:solidFill>
                  </a:tcPr>
                </a:tc>
                <a:tc>
                  <a:txBody>
                    <a:bodyPr>
                      <a:noAutofit/>
                    </a:bodyPr>
                    <a:lstStyle/>
                    <a:p>
                      <a:pPr indent="0" lvl="0" marL="0" marR="0" rtl="0" algn="l">
                        <a:lnSpc>
                          <a:spcPct val="100000"/>
                        </a:lnSpc>
                        <a:spcBef>
                          <a:spcPts val="0"/>
                        </a:spcBef>
                        <a:spcAft>
                          <a:spcPts val="0"/>
                        </a:spcAft>
                        <a:buClr>
                          <a:schemeClr val="dk1"/>
                        </a:buClr>
                        <a:buSzPts val="1300"/>
                        <a:buFont typeface="Calibri"/>
                        <a:buNone/>
                      </a:pPr>
                      <a:r>
                        <a:rPr b="0" i="0" lang="en-US" sz="1300" u="none" cap="none" strike="noStrike">
                          <a:solidFill>
                            <a:schemeClr val="dk1"/>
                          </a:solidFill>
                          <a:latin typeface="Calibri"/>
                          <a:ea typeface="Calibri"/>
                          <a:cs typeface="Calibri"/>
                          <a:sym typeface="Calibri"/>
                        </a:rPr>
                        <a:t>Costs would be normally</a:t>
                      </a:r>
                      <a:r>
                        <a:rPr b="0" i="0" lang="en-US" sz="1300" u="none" cap="none" strike="noStrike">
                          <a:solidFill>
                            <a:srgbClr val="000000"/>
                          </a:solidFill>
                          <a:latin typeface="Calibri"/>
                          <a:ea typeface="Calibri"/>
                          <a:cs typeface="Calibri"/>
                          <a:sym typeface="Calibri"/>
                        </a:rPr>
                        <a:t> reflected on end-use customers</a:t>
                      </a:r>
                      <a:endParaRPr b="0" i="0" sz="13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300"/>
                        <a:buFont typeface="Calibri"/>
                        <a:buNone/>
                      </a:pPr>
                      <a:r>
                        <a:rPr b="0" i="0" lang="en-US" sz="1300" u="none" cap="none" strike="noStrike">
                          <a:solidFill>
                            <a:srgbClr val="000000"/>
                          </a:solidFill>
                          <a:latin typeface="Calibri"/>
                          <a:ea typeface="Calibri"/>
                          <a:cs typeface="Calibri"/>
                          <a:sym typeface="Calibri"/>
                        </a:rPr>
                        <a:t>Costs could be shared by utilities and end-use customers.</a:t>
                      </a:r>
                      <a:endParaRPr b="0" i="0" sz="13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chemeClr val="dk1"/>
                        </a:buClr>
                        <a:buSzPts val="1300"/>
                        <a:buFont typeface="Calibri"/>
                        <a:buNone/>
                      </a:pPr>
                      <a:r>
                        <a:rPr b="0" i="0" lang="en-US" sz="1300" u="none" cap="none" strike="noStrike">
                          <a:solidFill>
                            <a:schemeClr val="dk1"/>
                          </a:solidFill>
                          <a:latin typeface="Calibri"/>
                          <a:ea typeface="Calibri"/>
                          <a:cs typeface="Calibri"/>
                          <a:sym typeface="Calibri"/>
                        </a:rPr>
                        <a:t>Costs would be reflected on bundled customers. </a:t>
                      </a:r>
                      <a:endParaRPr b="0" i="0" sz="1300" u="none" cap="none" strike="noStrike">
                        <a:solidFill>
                          <a:schemeClr val="dk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r h="2795600">
                <a:tc>
                  <a:txBody>
                    <a:bodyPr>
                      <a:noAutofit/>
                    </a:bodyPr>
                    <a:lstStyle/>
                    <a:p>
                      <a:pPr indent="0" lvl="0" marL="0" marR="0" rtl="0" algn="ctr">
                        <a:lnSpc>
                          <a:spcPct val="100000"/>
                        </a:lnSpc>
                        <a:spcBef>
                          <a:spcPts val="0"/>
                        </a:spcBef>
                        <a:spcAft>
                          <a:spcPts val="0"/>
                        </a:spcAft>
                        <a:buClr>
                          <a:schemeClr val="lt1"/>
                        </a:buClr>
                        <a:buSzPts val="1300"/>
                        <a:buFont typeface="Calibri"/>
                        <a:buNone/>
                      </a:pPr>
                      <a:r>
                        <a:rPr b="1" i="0" lang="en-US" sz="1300" u="none" cap="none" strike="noStrike">
                          <a:solidFill>
                            <a:schemeClr val="lt1"/>
                          </a:solidFill>
                          <a:latin typeface="Calibri"/>
                          <a:ea typeface="Calibri"/>
                          <a:cs typeface="Calibri"/>
                          <a:sym typeface="Calibri"/>
                        </a:rPr>
                        <a:t>Characteristic of the Policy Alternatives   </a:t>
                      </a:r>
                      <a:endParaRPr b="1" i="0" sz="1300" u="none" cap="none" strike="noStrike">
                        <a:solidFill>
                          <a:schemeClr val="lt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rgbClr val="538CD5"/>
                    </a:solidFill>
                  </a:tcPr>
                </a:tc>
                <a:tc>
                  <a:txBody>
                    <a:bodyPr>
                      <a:noAutofit/>
                    </a:bodyPr>
                    <a:lstStyle/>
                    <a:p>
                      <a:pPr indent="-176213" lvl="0" marL="176213" marR="0" rtl="0" algn="l">
                        <a:lnSpc>
                          <a:spcPct val="100000"/>
                        </a:lnSpc>
                        <a:spcBef>
                          <a:spcPts val="0"/>
                        </a:spcBef>
                        <a:spcAft>
                          <a:spcPts val="0"/>
                        </a:spcAft>
                        <a:buClr>
                          <a:srgbClr val="000000"/>
                        </a:buClr>
                        <a:buSzPts val="1300"/>
                        <a:buFont typeface="Calibri"/>
                        <a:buAutoNum type="arabicPeriod"/>
                      </a:pPr>
                      <a:r>
                        <a:rPr b="0" i="0" lang="en-US" sz="1300" u="none" cap="none" strike="noStrike">
                          <a:solidFill>
                            <a:srgbClr val="000000"/>
                          </a:solidFill>
                          <a:latin typeface="Calibri"/>
                          <a:ea typeface="Calibri"/>
                          <a:cs typeface="Calibri"/>
                          <a:sym typeface="Calibri"/>
                        </a:rPr>
                        <a:t>Based on the various types of renewable energy production costs </a:t>
                      </a:r>
                      <a:endParaRPr b="0" i="0" sz="1300" u="none" cap="none" strike="noStrike">
                        <a:solidFill>
                          <a:srgbClr val="000000"/>
                        </a:solidFill>
                        <a:latin typeface="Calibri"/>
                        <a:ea typeface="Calibri"/>
                        <a:cs typeface="Calibri"/>
                        <a:sym typeface="Calibri"/>
                      </a:endParaRPr>
                    </a:p>
                    <a:p>
                      <a:pPr indent="-176213" lvl="0" marL="176213" marR="0" rtl="0" algn="l">
                        <a:lnSpc>
                          <a:spcPct val="100000"/>
                        </a:lnSpc>
                        <a:spcBef>
                          <a:spcPts val="0"/>
                        </a:spcBef>
                        <a:spcAft>
                          <a:spcPts val="0"/>
                        </a:spcAft>
                        <a:buClr>
                          <a:srgbClr val="000000"/>
                        </a:buClr>
                        <a:buSzPts val="1300"/>
                        <a:buFont typeface="Calibri"/>
                        <a:buAutoNum type="arabicPeriod"/>
                      </a:pPr>
                      <a:r>
                        <a:rPr b="0" i="0" lang="en-US" sz="1300" u="none" cap="none" strike="noStrike">
                          <a:solidFill>
                            <a:srgbClr val="000000"/>
                          </a:solidFill>
                          <a:latin typeface="Calibri"/>
                          <a:ea typeface="Calibri"/>
                          <a:cs typeface="Calibri"/>
                          <a:sym typeface="Calibri"/>
                        </a:rPr>
                        <a:t>Promotes renewable energy by benchmarking a standard cost and encouraging more efficient producers to the market.</a:t>
                      </a:r>
                      <a:endParaRPr/>
                    </a:p>
                    <a:p>
                      <a:pPr indent="-176213" lvl="0" marL="176213" marR="0" rtl="0" algn="l">
                        <a:lnSpc>
                          <a:spcPct val="100000"/>
                        </a:lnSpc>
                        <a:spcBef>
                          <a:spcPts val="0"/>
                        </a:spcBef>
                        <a:spcAft>
                          <a:spcPts val="0"/>
                        </a:spcAft>
                        <a:buClr>
                          <a:srgbClr val="000000"/>
                        </a:buClr>
                        <a:buSzPts val="1300"/>
                        <a:buFont typeface="Calibri"/>
                        <a:buAutoNum type="arabicPeriod"/>
                      </a:pPr>
                      <a:r>
                        <a:rPr b="0" i="0" lang="en-US" sz="1300" u="none" cap="none" strike="noStrike">
                          <a:solidFill>
                            <a:srgbClr val="000000"/>
                          </a:solidFill>
                          <a:latin typeface="Calibri"/>
                          <a:ea typeface="Calibri"/>
                          <a:cs typeface="Calibri"/>
                          <a:sym typeface="Calibri"/>
                        </a:rPr>
                        <a:t>Normally a sequentially decreased rate can enhance technology improvement with lowering cost</a:t>
                      </a:r>
                      <a:endParaRPr/>
                    </a:p>
                    <a:p>
                      <a:pPr indent="-176213" lvl="0" marL="176213" marR="0" rtl="0" algn="l">
                        <a:lnSpc>
                          <a:spcPct val="100000"/>
                        </a:lnSpc>
                        <a:spcBef>
                          <a:spcPts val="0"/>
                        </a:spcBef>
                        <a:spcAft>
                          <a:spcPts val="0"/>
                        </a:spcAft>
                        <a:buClr>
                          <a:srgbClr val="000000"/>
                        </a:buClr>
                        <a:buSzPts val="1300"/>
                        <a:buFont typeface="Calibri"/>
                        <a:buAutoNum type="arabicPeriod"/>
                      </a:pPr>
                      <a:r>
                        <a:rPr b="0" i="0" lang="en-US" sz="1300" u="none" cap="none" strike="noStrike">
                          <a:solidFill>
                            <a:srgbClr val="000000"/>
                          </a:solidFill>
                          <a:latin typeface="Calibri"/>
                          <a:ea typeface="Calibri"/>
                          <a:cs typeface="Calibri"/>
                          <a:sym typeface="Calibri"/>
                        </a:rPr>
                        <a:t> A potential increase of end-use electricity rate due to the higher FIT procurement of renewable energy </a:t>
                      </a:r>
                      <a:endParaRPr/>
                    </a:p>
                    <a:p>
                      <a:pPr indent="-176213" lvl="0" marL="176213" marR="0" rtl="0" algn="l">
                        <a:lnSpc>
                          <a:spcPct val="100000"/>
                        </a:lnSpc>
                        <a:spcBef>
                          <a:spcPts val="0"/>
                        </a:spcBef>
                        <a:spcAft>
                          <a:spcPts val="0"/>
                        </a:spcAft>
                        <a:buClr>
                          <a:srgbClr val="000000"/>
                        </a:buClr>
                        <a:buSzPts val="1300"/>
                        <a:buFont typeface="Calibri"/>
                        <a:buAutoNum type="arabicPeriod"/>
                      </a:pPr>
                      <a:r>
                        <a:rPr b="0" i="0" lang="en-US" sz="1300" u="none" cap="none" strike="noStrike">
                          <a:solidFill>
                            <a:srgbClr val="000000"/>
                          </a:solidFill>
                          <a:latin typeface="Calibri"/>
                          <a:ea typeface="Calibri"/>
                          <a:cs typeface="Calibri"/>
                          <a:sym typeface="Calibri"/>
                        </a:rPr>
                        <a:t>Normally requires long-term(20 years) contract for the guaranteed rate </a:t>
                      </a:r>
                      <a:endParaRPr b="0" i="0" sz="13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176213" lvl="0" marL="176213" marR="0" rtl="0" algn="l">
                        <a:lnSpc>
                          <a:spcPct val="100000"/>
                        </a:lnSpc>
                        <a:spcBef>
                          <a:spcPts val="0"/>
                        </a:spcBef>
                        <a:spcAft>
                          <a:spcPts val="0"/>
                        </a:spcAft>
                        <a:buClr>
                          <a:srgbClr val="000000"/>
                        </a:buClr>
                        <a:buSzPts val="1300"/>
                        <a:buFont typeface="Calibri"/>
                        <a:buAutoNum type="arabicPeriod"/>
                      </a:pPr>
                      <a:r>
                        <a:rPr b="0" i="0" lang="en-US" sz="1300" u="none" cap="none" strike="noStrike">
                          <a:solidFill>
                            <a:srgbClr val="000000"/>
                          </a:solidFill>
                          <a:latin typeface="Calibri"/>
                          <a:ea typeface="Calibri"/>
                          <a:cs typeface="Calibri"/>
                          <a:sym typeface="Calibri"/>
                        </a:rPr>
                        <a:t>Market mechanism can determine an optimal price. </a:t>
                      </a:r>
                      <a:endParaRPr b="0" i="0" sz="1300" u="none" cap="none" strike="noStrike">
                        <a:solidFill>
                          <a:srgbClr val="000000"/>
                        </a:solidFill>
                        <a:latin typeface="Calibri"/>
                        <a:ea typeface="Calibri"/>
                        <a:cs typeface="Calibri"/>
                        <a:sym typeface="Calibri"/>
                      </a:endParaRPr>
                    </a:p>
                    <a:p>
                      <a:pPr indent="-176213" lvl="0" marL="176213" marR="0" rtl="0" algn="l">
                        <a:lnSpc>
                          <a:spcPct val="100000"/>
                        </a:lnSpc>
                        <a:spcBef>
                          <a:spcPts val="0"/>
                        </a:spcBef>
                        <a:spcAft>
                          <a:spcPts val="0"/>
                        </a:spcAft>
                        <a:buClr>
                          <a:srgbClr val="000000"/>
                        </a:buClr>
                        <a:buSzPts val="1300"/>
                        <a:buFont typeface="Calibri"/>
                        <a:buAutoNum type="arabicPeriod"/>
                      </a:pPr>
                      <a:r>
                        <a:rPr b="0" i="0" lang="en-US" sz="1300" u="none" cap="none" strike="noStrike">
                          <a:solidFill>
                            <a:srgbClr val="000000"/>
                          </a:solidFill>
                          <a:latin typeface="Calibri"/>
                          <a:ea typeface="Calibri"/>
                          <a:cs typeface="Calibri"/>
                          <a:sym typeface="Calibri"/>
                        </a:rPr>
                        <a:t>Penalty will be implemented for the utilities violating the required percentage of renewable energy </a:t>
                      </a:r>
                      <a:endParaRPr/>
                    </a:p>
                    <a:p>
                      <a:pPr indent="-176213" lvl="0" marL="176213" marR="0" rtl="0" algn="l">
                        <a:lnSpc>
                          <a:spcPct val="100000"/>
                        </a:lnSpc>
                        <a:spcBef>
                          <a:spcPts val="0"/>
                        </a:spcBef>
                        <a:spcAft>
                          <a:spcPts val="0"/>
                        </a:spcAft>
                        <a:buClr>
                          <a:srgbClr val="000000"/>
                        </a:buClr>
                        <a:buSzPts val="1300"/>
                        <a:buFont typeface="Calibri"/>
                        <a:buAutoNum type="arabicPeriod"/>
                      </a:pPr>
                      <a:r>
                        <a:rPr b="0" i="0" lang="en-US" sz="1300" u="none" cap="none" strike="noStrike">
                          <a:solidFill>
                            <a:srgbClr val="000000"/>
                          </a:solidFill>
                          <a:latin typeface="Calibri"/>
                          <a:ea typeface="Calibri"/>
                          <a:cs typeface="Calibri"/>
                          <a:sym typeface="Calibri"/>
                        </a:rPr>
                        <a:t>Cost could be lowered by market competition </a:t>
                      </a:r>
                      <a:endParaRPr/>
                    </a:p>
                    <a:p>
                      <a:pPr indent="-176213" lvl="0" marL="176213" marR="0" rtl="0" algn="l">
                        <a:lnSpc>
                          <a:spcPct val="100000"/>
                        </a:lnSpc>
                        <a:spcBef>
                          <a:spcPts val="0"/>
                        </a:spcBef>
                        <a:spcAft>
                          <a:spcPts val="0"/>
                        </a:spcAft>
                        <a:buClr>
                          <a:srgbClr val="000000"/>
                        </a:buClr>
                        <a:buSzPts val="1300"/>
                        <a:buFont typeface="Calibri"/>
                        <a:buAutoNum type="arabicPeriod"/>
                      </a:pPr>
                      <a:r>
                        <a:rPr b="0" i="0" lang="en-US" sz="1300" u="none" cap="none" strike="noStrike">
                          <a:solidFill>
                            <a:srgbClr val="000000"/>
                          </a:solidFill>
                          <a:latin typeface="Calibri"/>
                          <a:ea typeface="Calibri"/>
                          <a:cs typeface="Calibri"/>
                          <a:sym typeface="Calibri"/>
                        </a:rPr>
                        <a:t>The market will normally prevail one type of renewable energy which is the least-cost one </a:t>
                      </a:r>
                      <a:endParaRPr b="0" i="0" sz="1300" u="none" cap="none" strike="noStrike">
                        <a:solidFill>
                          <a:srgbClr val="000000"/>
                        </a:solidFill>
                        <a:latin typeface="Calibri"/>
                        <a:ea typeface="Calibri"/>
                        <a:cs typeface="Calibri"/>
                        <a:sym typeface="Calibri"/>
                      </a:endParaRPr>
                    </a:p>
                    <a:p>
                      <a:pPr indent="-176213" lvl="0" marL="176213" marR="0" rtl="0" algn="l">
                        <a:lnSpc>
                          <a:spcPct val="100000"/>
                        </a:lnSpc>
                        <a:spcBef>
                          <a:spcPts val="0"/>
                        </a:spcBef>
                        <a:spcAft>
                          <a:spcPts val="0"/>
                        </a:spcAft>
                        <a:buClr>
                          <a:schemeClr val="dk1"/>
                        </a:buClr>
                        <a:buSzPts val="1300"/>
                        <a:buFont typeface="Calibri"/>
                        <a:buAutoNum type="arabicPeriod"/>
                      </a:pPr>
                      <a:r>
                        <a:rPr b="0" i="0" lang="en-US" sz="1300" u="none" cap="none" strike="noStrike">
                          <a:solidFill>
                            <a:schemeClr val="dk1"/>
                          </a:solidFill>
                          <a:latin typeface="Calibri"/>
                          <a:ea typeface="Calibri"/>
                          <a:cs typeface="Calibri"/>
                          <a:sym typeface="Calibri"/>
                        </a:rPr>
                        <a:t>Avoid administration costs for regularly adjusting prices and possible disputes.</a:t>
                      </a:r>
                      <a:endParaRPr/>
                    </a:p>
                    <a:p>
                      <a:pPr indent="-176213" lvl="0" marL="176213" marR="0" rtl="0" algn="l">
                        <a:lnSpc>
                          <a:spcPct val="100000"/>
                        </a:lnSpc>
                        <a:spcBef>
                          <a:spcPts val="0"/>
                        </a:spcBef>
                        <a:spcAft>
                          <a:spcPts val="0"/>
                        </a:spcAft>
                        <a:buClr>
                          <a:schemeClr val="dk1"/>
                        </a:buClr>
                        <a:buSzPts val="1300"/>
                        <a:buFont typeface="Calibri"/>
                        <a:buAutoNum type="arabicPeriod"/>
                      </a:pPr>
                      <a:r>
                        <a:rPr b="0" i="0" lang="en-US" sz="1300" u="none" cap="none" strike="noStrike">
                          <a:solidFill>
                            <a:schemeClr val="dk1"/>
                          </a:solidFill>
                          <a:latin typeface="Calibri"/>
                          <a:ea typeface="Calibri"/>
                          <a:cs typeface="Calibri"/>
                          <a:sym typeface="Calibri"/>
                        </a:rPr>
                        <a:t>Normally needs REC for market trade t achieve RPS.</a:t>
                      </a:r>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176213" lvl="0" marL="176213" marR="0" rtl="0" algn="l">
                        <a:lnSpc>
                          <a:spcPct val="100000"/>
                        </a:lnSpc>
                        <a:spcBef>
                          <a:spcPts val="0"/>
                        </a:spcBef>
                        <a:spcAft>
                          <a:spcPts val="0"/>
                        </a:spcAft>
                        <a:buClr>
                          <a:schemeClr val="dk1"/>
                        </a:buClr>
                        <a:buSzPts val="1300"/>
                        <a:buFont typeface="Calibri"/>
                        <a:buAutoNum type="arabicPeriod"/>
                      </a:pPr>
                      <a:r>
                        <a:rPr b="0" i="0" lang="en-US" sz="1300" u="none" cap="none" strike="noStrike">
                          <a:solidFill>
                            <a:schemeClr val="dk1"/>
                          </a:solidFill>
                          <a:latin typeface="Calibri"/>
                          <a:ea typeface="Calibri"/>
                          <a:cs typeface="Calibri"/>
                          <a:sym typeface="Calibri"/>
                        </a:rPr>
                        <a:t>Market-based and non-negotiable price(contract).</a:t>
                      </a:r>
                      <a:endParaRPr/>
                    </a:p>
                    <a:p>
                      <a:pPr indent="-176213" lvl="0" marL="176213" marR="0" rtl="0" algn="l">
                        <a:lnSpc>
                          <a:spcPct val="100000"/>
                        </a:lnSpc>
                        <a:spcBef>
                          <a:spcPts val="0"/>
                        </a:spcBef>
                        <a:spcAft>
                          <a:spcPts val="0"/>
                        </a:spcAft>
                        <a:buClr>
                          <a:schemeClr val="dk1"/>
                        </a:buClr>
                        <a:buSzPts val="1300"/>
                        <a:buFont typeface="Calibri"/>
                        <a:buAutoNum type="arabicPeriod"/>
                      </a:pPr>
                      <a:r>
                        <a:rPr b="0" i="0" lang="en-US" sz="1300" u="none" cap="none" strike="noStrike">
                          <a:solidFill>
                            <a:schemeClr val="dk1"/>
                          </a:solidFill>
                          <a:latin typeface="Calibri"/>
                          <a:ea typeface="Calibri"/>
                          <a:cs typeface="Calibri"/>
                          <a:sym typeface="Calibri"/>
                        </a:rPr>
                        <a:t>Avoid administration costs for regularly adjusting prices and possible disputes.</a:t>
                      </a:r>
                      <a:endParaRPr/>
                    </a:p>
                    <a:p>
                      <a:pPr indent="-176213" lvl="0" marL="176213" marR="0" rtl="0" algn="l">
                        <a:lnSpc>
                          <a:spcPct val="100000"/>
                        </a:lnSpc>
                        <a:spcBef>
                          <a:spcPts val="0"/>
                        </a:spcBef>
                        <a:spcAft>
                          <a:spcPts val="0"/>
                        </a:spcAft>
                        <a:buClr>
                          <a:schemeClr val="dk1"/>
                        </a:buClr>
                        <a:buSzPts val="1300"/>
                        <a:buFont typeface="Calibri"/>
                        <a:buAutoNum type="arabicPeriod"/>
                      </a:pPr>
                      <a:r>
                        <a:rPr b="0" i="0" lang="en-US" sz="1300" u="none" cap="none" strike="noStrike">
                          <a:solidFill>
                            <a:schemeClr val="dk1"/>
                          </a:solidFill>
                          <a:latin typeface="Calibri"/>
                          <a:ea typeface="Calibri"/>
                          <a:cs typeface="Calibri"/>
                          <a:sym typeface="Calibri"/>
                        </a:rPr>
                        <a:t>Performance and development deposits was required  to protect ratepayers and utilities.</a:t>
                      </a:r>
                      <a:endParaRPr/>
                    </a:p>
                    <a:p>
                      <a:pPr indent="-176213" lvl="0" marL="176213" marR="0" rtl="0" algn="l">
                        <a:lnSpc>
                          <a:spcPct val="100000"/>
                        </a:lnSpc>
                        <a:spcBef>
                          <a:spcPts val="0"/>
                        </a:spcBef>
                        <a:spcAft>
                          <a:spcPts val="0"/>
                        </a:spcAft>
                        <a:buClr>
                          <a:schemeClr val="dk1"/>
                        </a:buClr>
                        <a:buSzPts val="1300"/>
                        <a:buFont typeface="Calibri"/>
                        <a:buAutoNum type="arabicPeriod"/>
                      </a:pPr>
                      <a:r>
                        <a:rPr b="0" i="0" lang="en-US" sz="1300" u="none" cap="none" strike="noStrike">
                          <a:solidFill>
                            <a:schemeClr val="dk1"/>
                          </a:solidFill>
                          <a:latin typeface="Calibri"/>
                          <a:ea typeface="Calibri"/>
                          <a:cs typeface="Calibri"/>
                          <a:sym typeface="Calibri"/>
                        </a:rPr>
                        <a:t>Flexibility in constructing its own contracts with some required standard terms.</a:t>
                      </a:r>
                      <a:endParaRPr/>
                    </a:p>
                    <a:p>
                      <a:pPr indent="-176213" lvl="0" marL="176213" marR="0" rtl="0" algn="l">
                        <a:lnSpc>
                          <a:spcPct val="100000"/>
                        </a:lnSpc>
                        <a:spcBef>
                          <a:spcPts val="0"/>
                        </a:spcBef>
                        <a:spcAft>
                          <a:spcPts val="0"/>
                        </a:spcAft>
                        <a:buClr>
                          <a:schemeClr val="dk1"/>
                        </a:buClr>
                        <a:buSzPts val="1300"/>
                        <a:buFont typeface="Calibri"/>
                        <a:buAutoNum type="arabicPeriod"/>
                      </a:pPr>
                      <a:r>
                        <a:rPr b="0" i="0" lang="en-US" sz="1300" u="none" cap="none" strike="noStrike">
                          <a:solidFill>
                            <a:schemeClr val="dk1"/>
                          </a:solidFill>
                          <a:latin typeface="Calibri"/>
                          <a:ea typeface="Calibri"/>
                          <a:cs typeface="Calibri"/>
                          <a:sym typeface="Calibri"/>
                        </a:rPr>
                        <a:t>RAM policy has been adopted by California in 2011.</a:t>
                      </a:r>
                      <a:endParaRPr/>
                    </a:p>
                    <a:p>
                      <a:pPr indent="0" lvl="0" marL="0" marR="0" rtl="0" algn="l">
                        <a:lnSpc>
                          <a:spcPct val="100000"/>
                        </a:lnSpc>
                        <a:spcBef>
                          <a:spcPts val="0"/>
                        </a:spcBef>
                        <a:spcAft>
                          <a:spcPts val="0"/>
                        </a:spcAft>
                        <a:buClr>
                          <a:schemeClr val="dk1"/>
                        </a:buClr>
                        <a:buSzPts val="1300"/>
                        <a:buFont typeface="Calibri"/>
                        <a:buNone/>
                      </a:pPr>
                      <a:r>
                        <a:t/>
                      </a:r>
                      <a:endParaRPr b="0" i="0" sz="13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300"/>
                        <a:buFont typeface="Calibri"/>
                        <a:buNone/>
                      </a:pPr>
                      <a:r>
                        <a:rPr b="0" i="0" lang="en-US" sz="1300" u="none" cap="none" strike="noStrike">
                          <a:solidFill>
                            <a:schemeClr val="dk1"/>
                          </a:solidFill>
                          <a:latin typeface="Calibri"/>
                          <a:ea typeface="Calibri"/>
                          <a:cs typeface="Calibri"/>
                          <a:sym typeface="Calibri"/>
                        </a:rPr>
                        <a:t>    </a:t>
                      </a:r>
                      <a:endParaRPr b="0" i="0" sz="1300" u="none" cap="none" strike="noStrike">
                        <a:solidFill>
                          <a:schemeClr val="dk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2" name="Shape 312"/>
        <p:cNvGrpSpPr/>
        <p:nvPr/>
      </p:nvGrpSpPr>
      <p:grpSpPr>
        <a:xfrm>
          <a:off x="0" y="0"/>
          <a:ext cx="0" cy="0"/>
          <a:chOff x="0" y="0"/>
          <a:chExt cx="0" cy="0"/>
        </a:xfrm>
      </p:grpSpPr>
      <p:sp>
        <p:nvSpPr>
          <p:cNvPr id="313" name="Google Shape;313;p29"/>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t/>
            </a:r>
            <a:endParaRPr/>
          </a:p>
        </p:txBody>
      </p:sp>
      <p:sp>
        <p:nvSpPr>
          <p:cNvPr id="314" name="Google Shape;314;p29"/>
          <p:cNvSpPr txBox="1"/>
          <p:nvPr>
            <p:ph idx="1" type="body"/>
          </p:nvPr>
        </p:nvSpPr>
        <p:spPr>
          <a:xfrm>
            <a:off x="323528" y="1196752"/>
            <a:ext cx="8496944" cy="504056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3600"/>
              <a:buNone/>
            </a:pPr>
            <a:r>
              <a:t/>
            </a:r>
            <a:endParaRPr sz="3600"/>
          </a:p>
          <a:p>
            <a:pPr indent="0" lvl="0" marL="0" rtl="0" algn="ctr">
              <a:spcBef>
                <a:spcPts val="560"/>
              </a:spcBef>
              <a:spcAft>
                <a:spcPts val="0"/>
              </a:spcAft>
              <a:buClr>
                <a:schemeClr val="dk1"/>
              </a:buClr>
              <a:buSzPts val="2800"/>
              <a:buNone/>
            </a:pPr>
            <a:r>
              <a:t/>
            </a:r>
            <a:endParaRPr sz="2800"/>
          </a:p>
          <a:p>
            <a:pPr indent="0" lvl="0" marL="0" rtl="0" algn="ctr">
              <a:spcBef>
                <a:spcPts val="200"/>
              </a:spcBef>
              <a:spcAft>
                <a:spcPts val="0"/>
              </a:spcAft>
              <a:buClr>
                <a:schemeClr val="dk1"/>
              </a:buClr>
              <a:buSzPts val="1000"/>
              <a:buNone/>
            </a:pPr>
            <a:r>
              <a:t/>
            </a:r>
            <a:endParaRPr sz="1000"/>
          </a:p>
          <a:p>
            <a:pPr indent="0" lvl="0" marL="0" rtl="0" algn="ctr">
              <a:spcBef>
                <a:spcPts val="800"/>
              </a:spcBef>
              <a:spcAft>
                <a:spcPts val="0"/>
              </a:spcAft>
              <a:buClr>
                <a:srgbClr val="0070C0"/>
              </a:buClr>
              <a:buSzPts val="4000"/>
              <a:buNone/>
            </a:pPr>
            <a:r>
              <a:rPr b="1" lang="en-US" sz="4000">
                <a:solidFill>
                  <a:srgbClr val="0070C0"/>
                </a:solidFill>
              </a:rPr>
              <a:t>3. Experience of Advanced Countries</a:t>
            </a:r>
            <a:endParaRPr/>
          </a:p>
          <a:p>
            <a:pPr indent="0" lvl="0" marL="0" rtl="0" algn="ctr">
              <a:spcBef>
                <a:spcPts val="700"/>
              </a:spcBef>
              <a:spcAft>
                <a:spcPts val="0"/>
              </a:spcAft>
              <a:buClr>
                <a:srgbClr val="0070C0"/>
              </a:buClr>
              <a:buSzPts val="3500"/>
              <a:buNone/>
            </a:pPr>
            <a:r>
              <a:rPr lang="en-US" sz="3500">
                <a:solidFill>
                  <a:srgbClr val="0070C0"/>
                </a:solidFill>
              </a:rPr>
              <a:t>3.1 US Experience</a:t>
            </a:r>
            <a:endParaRPr/>
          </a:p>
          <a:p>
            <a:pPr indent="0" lvl="0" marL="0" rtl="0" algn="ctr">
              <a:spcBef>
                <a:spcPts val="700"/>
              </a:spcBef>
              <a:spcAft>
                <a:spcPts val="0"/>
              </a:spcAft>
              <a:buClr>
                <a:srgbClr val="0070C0"/>
              </a:buClr>
              <a:buSzPts val="3500"/>
              <a:buNone/>
            </a:pPr>
            <a:r>
              <a:rPr lang="en-US" sz="3500">
                <a:solidFill>
                  <a:srgbClr val="0070C0"/>
                </a:solidFill>
              </a:rPr>
              <a:t>3.2 UK Experience</a:t>
            </a:r>
            <a:endParaRPr/>
          </a:p>
          <a:p>
            <a:pPr indent="0" lvl="0" marL="0" rtl="0" algn="ctr">
              <a:spcBef>
                <a:spcPts val="700"/>
              </a:spcBef>
              <a:spcAft>
                <a:spcPts val="0"/>
              </a:spcAft>
              <a:buClr>
                <a:srgbClr val="0070C0"/>
              </a:buClr>
              <a:buSzPts val="3500"/>
              <a:buNone/>
            </a:pPr>
            <a:r>
              <a:rPr lang="en-US" sz="3500">
                <a:solidFill>
                  <a:srgbClr val="0070C0"/>
                </a:solidFill>
              </a:rPr>
              <a:t>     3.3 Japan Experience</a:t>
            </a:r>
            <a:endParaRPr/>
          </a:p>
          <a:p>
            <a:pPr indent="0" lvl="0" marL="0" rtl="0" algn="ctr">
              <a:spcBef>
                <a:spcPts val="700"/>
              </a:spcBef>
              <a:spcAft>
                <a:spcPts val="0"/>
              </a:spcAft>
              <a:buClr>
                <a:srgbClr val="0070C0"/>
              </a:buClr>
              <a:buSzPts val="3500"/>
              <a:buNone/>
            </a:pPr>
            <a:r>
              <a:rPr lang="en-US" sz="3500">
                <a:solidFill>
                  <a:srgbClr val="0070C0"/>
                </a:solidFill>
              </a:rPr>
              <a:t>                 3.4 South Korea Experience</a:t>
            </a:r>
            <a:endParaRPr sz="2200"/>
          </a:p>
        </p:txBody>
      </p:sp>
      <p:sp>
        <p:nvSpPr>
          <p:cNvPr id="315" name="Google Shape;315;p29"/>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9" name="Shape 319"/>
        <p:cNvGrpSpPr/>
        <p:nvPr/>
      </p:nvGrpSpPr>
      <p:grpSpPr>
        <a:xfrm>
          <a:off x="0" y="0"/>
          <a:ext cx="0" cy="0"/>
          <a:chOff x="0" y="0"/>
          <a:chExt cx="0" cy="0"/>
        </a:xfrm>
      </p:grpSpPr>
      <p:sp>
        <p:nvSpPr>
          <p:cNvPr id="320" name="Google Shape;320;p30"/>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3.1 US Experience: </a:t>
            </a:r>
            <a:br>
              <a:rPr lang="en-US"/>
            </a:br>
            <a:r>
              <a:rPr lang="en-US"/>
              <a:t>Energy Demand-Side Management </a:t>
            </a:r>
            <a:endParaRPr/>
          </a:p>
        </p:txBody>
      </p:sp>
      <p:sp>
        <p:nvSpPr>
          <p:cNvPr id="321" name="Google Shape;321;p30"/>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60363" lvl="0" marL="360363" rtl="0" algn="l">
              <a:spcBef>
                <a:spcPts val="0"/>
              </a:spcBef>
              <a:spcAft>
                <a:spcPts val="0"/>
              </a:spcAft>
              <a:buClr>
                <a:schemeClr val="dk1"/>
              </a:buClr>
              <a:buSzPts val="3600"/>
              <a:buChar char="•"/>
            </a:pPr>
            <a:r>
              <a:rPr lang="en-US" sz="3600"/>
              <a:t>According to information provided by survey respondents to the Federal Energy Regulatory Commission (FERC) </a:t>
            </a:r>
            <a:r>
              <a:rPr lang="en-US" sz="3600">
                <a:solidFill>
                  <a:srgbClr val="FF0000"/>
                </a:solidFill>
              </a:rPr>
              <a:t>2012</a:t>
            </a:r>
            <a:r>
              <a:rPr lang="en-US" sz="3600"/>
              <a:t> Demand Response and Advanced Metering Survey, the potential demand response resource contribution from all U.S. demand response programs is estimated to be nearly </a:t>
            </a:r>
            <a:r>
              <a:rPr lang="en-US" sz="3600">
                <a:solidFill>
                  <a:srgbClr val="FF0000"/>
                </a:solidFill>
              </a:rPr>
              <a:t>72,000 megawatts (MW), </a:t>
            </a:r>
            <a:r>
              <a:rPr lang="en-US" sz="3600"/>
              <a:t>or about </a:t>
            </a:r>
            <a:r>
              <a:rPr lang="en-US" sz="3600">
                <a:solidFill>
                  <a:srgbClr val="FF0000"/>
                </a:solidFill>
              </a:rPr>
              <a:t>9.2 % </a:t>
            </a:r>
            <a:r>
              <a:rPr lang="en-US" sz="3600"/>
              <a:t>of U.S. peak demand.</a:t>
            </a:r>
            <a:endParaRPr/>
          </a:p>
        </p:txBody>
      </p:sp>
      <p:sp>
        <p:nvSpPr>
          <p:cNvPr id="322" name="Google Shape;322;p30"/>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6" name="Shape 326"/>
        <p:cNvGrpSpPr/>
        <p:nvPr/>
      </p:nvGrpSpPr>
      <p:grpSpPr>
        <a:xfrm>
          <a:off x="0" y="0"/>
          <a:ext cx="0" cy="0"/>
          <a:chOff x="0" y="0"/>
          <a:chExt cx="0" cy="0"/>
        </a:xfrm>
      </p:grpSpPr>
      <p:sp>
        <p:nvSpPr>
          <p:cNvPr id="327" name="Google Shape;327;p31"/>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800"/>
              <a:buFont typeface="Calibri"/>
              <a:buNone/>
            </a:pPr>
            <a:r>
              <a:rPr lang="en-US" sz="4800"/>
              <a:t>3.1 US vs Germany: </a:t>
            </a:r>
            <a:br>
              <a:rPr lang="en-US" sz="4800"/>
            </a:br>
            <a:r>
              <a:rPr lang="en-US" sz="4800"/>
              <a:t>Renewable Energy Policy </a:t>
            </a:r>
            <a:endParaRPr sz="4800"/>
          </a:p>
        </p:txBody>
      </p:sp>
      <p:sp>
        <p:nvSpPr>
          <p:cNvPr id="328" name="Google Shape;328;p31"/>
          <p:cNvSpPr txBox="1"/>
          <p:nvPr>
            <p:ph idx="1" type="body"/>
          </p:nvPr>
        </p:nvSpPr>
        <p:spPr>
          <a:xfrm>
            <a:off x="323528" y="1628800"/>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4000"/>
              <a:buChar char="•"/>
            </a:pPr>
            <a:r>
              <a:rPr lang="en-US" sz="4000"/>
              <a:t>US: </a:t>
            </a:r>
            <a:r>
              <a:rPr lang="en-US" sz="4000">
                <a:solidFill>
                  <a:srgbClr val="FF0000"/>
                </a:solidFill>
              </a:rPr>
              <a:t>RPS</a:t>
            </a:r>
            <a:r>
              <a:rPr lang="en-US" sz="4000"/>
              <a:t>(major), </a:t>
            </a:r>
            <a:r>
              <a:rPr lang="en-US" sz="4000">
                <a:solidFill>
                  <a:srgbClr val="FF0000"/>
                </a:solidFill>
              </a:rPr>
              <a:t>FIT</a:t>
            </a:r>
            <a:r>
              <a:rPr lang="en-US" sz="4000"/>
              <a:t>(minor)</a:t>
            </a:r>
            <a:endParaRPr/>
          </a:p>
          <a:p>
            <a:pPr indent="-342900" lvl="0" marL="342900" rtl="0" algn="l">
              <a:lnSpc>
                <a:spcPct val="90000"/>
              </a:lnSpc>
              <a:spcBef>
                <a:spcPts val="1800"/>
              </a:spcBef>
              <a:spcAft>
                <a:spcPts val="0"/>
              </a:spcAft>
              <a:buClr>
                <a:schemeClr val="dk1"/>
              </a:buClr>
              <a:buSzPts val="4000"/>
              <a:buChar char="•"/>
            </a:pPr>
            <a:r>
              <a:rPr lang="en-US" sz="4000"/>
              <a:t>Germany: </a:t>
            </a:r>
            <a:r>
              <a:rPr lang="en-US" sz="4000">
                <a:solidFill>
                  <a:srgbClr val="FF0000"/>
                </a:solidFill>
              </a:rPr>
              <a:t>FIT</a:t>
            </a:r>
            <a:r>
              <a:rPr lang="en-US" sz="4000"/>
              <a:t>(major), RPS (minor)</a:t>
            </a:r>
            <a:endParaRPr/>
          </a:p>
          <a:p>
            <a:pPr indent="-342900" lvl="0" marL="342900" rtl="0" algn="l">
              <a:lnSpc>
                <a:spcPct val="90000"/>
              </a:lnSpc>
              <a:spcBef>
                <a:spcPts val="1800"/>
              </a:spcBef>
              <a:spcAft>
                <a:spcPts val="0"/>
              </a:spcAft>
              <a:buClr>
                <a:schemeClr val="dk1"/>
              </a:buClr>
              <a:buSzPts val="4000"/>
              <a:buChar char="•"/>
            </a:pPr>
            <a:r>
              <a:rPr lang="en-US" sz="4000"/>
              <a:t>Germany launched FIT in 2001.</a:t>
            </a:r>
            <a:endParaRPr/>
          </a:p>
          <a:p>
            <a:pPr indent="-342900" lvl="0" marL="342900" rtl="0" algn="l">
              <a:lnSpc>
                <a:spcPct val="90000"/>
              </a:lnSpc>
              <a:spcBef>
                <a:spcPts val="1800"/>
              </a:spcBef>
              <a:spcAft>
                <a:spcPts val="0"/>
              </a:spcAft>
              <a:buClr>
                <a:schemeClr val="dk1"/>
              </a:buClr>
              <a:buSzPts val="4000"/>
              <a:buChar char="•"/>
            </a:pPr>
            <a:r>
              <a:rPr lang="en-US" sz="4000"/>
              <a:t>FIT(Germany) fountainhead from 1978 US Public Utility Regulatory Policy Act </a:t>
            </a:r>
            <a:r>
              <a:rPr lang="en-US" sz="4000">
                <a:solidFill>
                  <a:srgbClr val="FF0000"/>
                </a:solidFill>
              </a:rPr>
              <a:t>(PURPA) , </a:t>
            </a:r>
            <a:r>
              <a:rPr lang="en-US" sz="4000"/>
              <a:t>eg </a:t>
            </a:r>
            <a:r>
              <a:rPr lang="en-US" sz="4000">
                <a:solidFill>
                  <a:srgbClr val="FF0000"/>
                </a:solidFill>
              </a:rPr>
              <a:t>Standard Offers</a:t>
            </a:r>
            <a:r>
              <a:rPr lang="en-US" sz="4000"/>
              <a:t> for QF(Qualified Facility)</a:t>
            </a:r>
            <a:endParaRPr sz="4000"/>
          </a:p>
          <a:p>
            <a:pPr indent="-139700" lvl="0" marL="342900" rtl="0" algn="l">
              <a:lnSpc>
                <a:spcPct val="90000"/>
              </a:lnSpc>
              <a:spcBef>
                <a:spcPts val="640"/>
              </a:spcBef>
              <a:spcAft>
                <a:spcPts val="0"/>
              </a:spcAft>
              <a:buClr>
                <a:schemeClr val="dk1"/>
              </a:buClr>
              <a:buSzPts val="3200"/>
              <a:buNone/>
            </a:pPr>
            <a:r>
              <a:t/>
            </a:r>
            <a:endParaRPr/>
          </a:p>
          <a:p>
            <a:pPr indent="0" lvl="0" marL="0" rtl="0" algn="l">
              <a:lnSpc>
                <a:spcPct val="90000"/>
              </a:lnSpc>
              <a:spcBef>
                <a:spcPts val="640"/>
              </a:spcBef>
              <a:spcAft>
                <a:spcPts val="0"/>
              </a:spcAft>
              <a:buClr>
                <a:schemeClr val="dk1"/>
              </a:buClr>
              <a:buSzPts val="3200"/>
              <a:buNone/>
            </a:pPr>
            <a:r>
              <a:t/>
            </a:r>
            <a:endParaRPr/>
          </a:p>
          <a:p>
            <a:pPr indent="-139700" lvl="0" marL="342900" rtl="0" algn="l">
              <a:lnSpc>
                <a:spcPct val="90000"/>
              </a:lnSpc>
              <a:spcBef>
                <a:spcPts val="640"/>
              </a:spcBef>
              <a:spcAft>
                <a:spcPts val="0"/>
              </a:spcAft>
              <a:buClr>
                <a:schemeClr val="dk1"/>
              </a:buClr>
              <a:buSzPts val="3200"/>
              <a:buNone/>
            </a:pPr>
            <a:r>
              <a:t/>
            </a:r>
            <a:endParaRPr/>
          </a:p>
          <a:p>
            <a:pPr indent="-139700" lvl="0" marL="342900" rtl="0" algn="l">
              <a:lnSpc>
                <a:spcPct val="90000"/>
              </a:lnSpc>
              <a:spcBef>
                <a:spcPts val="640"/>
              </a:spcBef>
              <a:spcAft>
                <a:spcPts val="0"/>
              </a:spcAft>
              <a:buClr>
                <a:schemeClr val="dk1"/>
              </a:buClr>
              <a:buSzPts val="3200"/>
              <a:buNone/>
            </a:pPr>
            <a:r>
              <a:t/>
            </a:r>
            <a:endParaRPr/>
          </a:p>
        </p:txBody>
      </p:sp>
      <p:sp>
        <p:nvSpPr>
          <p:cNvPr id="329" name="Google Shape;329;p31"/>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p14"/>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Outline</a:t>
            </a:r>
            <a:endParaRPr/>
          </a:p>
        </p:txBody>
      </p:sp>
      <p:sp>
        <p:nvSpPr>
          <p:cNvPr id="95" name="Google Shape;95;p14"/>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514350" lvl="0" marL="514350" rtl="0" algn="l">
              <a:spcBef>
                <a:spcPts val="0"/>
              </a:spcBef>
              <a:spcAft>
                <a:spcPts val="0"/>
              </a:spcAft>
              <a:buClr>
                <a:schemeClr val="dk1"/>
              </a:buClr>
              <a:buSzPts val="3200"/>
              <a:buAutoNum type="arabicPeriod"/>
            </a:pPr>
            <a:r>
              <a:rPr lang="en-US" sz="3200"/>
              <a:t>Introduction</a:t>
            </a:r>
            <a:endParaRPr/>
          </a:p>
          <a:p>
            <a:pPr indent="-514350" lvl="0" marL="514350" rtl="0" algn="l">
              <a:spcBef>
                <a:spcPts val="1800"/>
              </a:spcBef>
              <a:spcAft>
                <a:spcPts val="0"/>
              </a:spcAft>
              <a:buClr>
                <a:schemeClr val="dk1"/>
              </a:buClr>
              <a:buSzPts val="3200"/>
              <a:buAutoNum type="arabicPeriod"/>
            </a:pPr>
            <a:r>
              <a:rPr lang="en-US"/>
              <a:t>Rationale for Policy Tools</a:t>
            </a:r>
            <a:endParaRPr sz="3200"/>
          </a:p>
          <a:p>
            <a:pPr indent="-514350" lvl="0" marL="514350" rtl="0" algn="l">
              <a:spcBef>
                <a:spcPts val="1800"/>
              </a:spcBef>
              <a:spcAft>
                <a:spcPts val="0"/>
              </a:spcAft>
              <a:buClr>
                <a:schemeClr val="dk1"/>
              </a:buClr>
              <a:buSzPts val="3200"/>
              <a:buAutoNum type="arabicPeriod"/>
            </a:pPr>
            <a:r>
              <a:rPr lang="en-US" sz="3200"/>
              <a:t>Experience of Advanced Countries</a:t>
            </a:r>
            <a:endParaRPr/>
          </a:p>
          <a:p>
            <a:pPr indent="-514350" lvl="0" marL="514350" rtl="0" algn="l">
              <a:spcBef>
                <a:spcPts val="1800"/>
              </a:spcBef>
              <a:spcAft>
                <a:spcPts val="0"/>
              </a:spcAft>
              <a:buClr>
                <a:schemeClr val="dk1"/>
              </a:buClr>
              <a:buSzPts val="3200"/>
              <a:buAutoNum type="arabicPeriod"/>
            </a:pPr>
            <a:r>
              <a:rPr lang="en-US"/>
              <a:t>Smart Grid for Energy Efficiency</a:t>
            </a:r>
            <a:endParaRPr sz="3200"/>
          </a:p>
          <a:p>
            <a:pPr indent="-514350" lvl="0" marL="514350" rtl="0" algn="l">
              <a:spcBef>
                <a:spcPts val="1800"/>
              </a:spcBef>
              <a:spcAft>
                <a:spcPts val="0"/>
              </a:spcAft>
              <a:buClr>
                <a:schemeClr val="dk1"/>
              </a:buClr>
              <a:buSzPts val="3200"/>
              <a:buAutoNum type="arabicPeriod"/>
            </a:pPr>
            <a:r>
              <a:rPr lang="en-US" sz="3200"/>
              <a:t>Challenges of the Policy </a:t>
            </a:r>
            <a:endParaRPr/>
          </a:p>
          <a:p>
            <a:pPr indent="-514350" lvl="0" marL="514350" rtl="0" algn="l">
              <a:spcBef>
                <a:spcPts val="1800"/>
              </a:spcBef>
              <a:spcAft>
                <a:spcPts val="0"/>
              </a:spcAft>
              <a:buClr>
                <a:schemeClr val="dk1"/>
              </a:buClr>
              <a:buSzPts val="3200"/>
              <a:buAutoNum type="arabicPeriod"/>
            </a:pPr>
            <a:r>
              <a:rPr lang="en-US" sz="3200"/>
              <a:t>Conclusion: Strategies of the </a:t>
            </a:r>
            <a:r>
              <a:rPr lang="en-US"/>
              <a:t>Policy/Institution</a:t>
            </a:r>
            <a:endParaRPr/>
          </a:p>
          <a:p>
            <a:pPr indent="0" lvl="0" marL="0" rtl="0" algn="l">
              <a:spcBef>
                <a:spcPts val="1240"/>
              </a:spcBef>
              <a:spcAft>
                <a:spcPts val="0"/>
              </a:spcAft>
              <a:buClr>
                <a:schemeClr val="dk1"/>
              </a:buClr>
              <a:buSzPts val="3200"/>
              <a:buNone/>
            </a:pPr>
            <a:r>
              <a:t/>
            </a:r>
            <a:endParaRPr/>
          </a:p>
        </p:txBody>
      </p:sp>
      <p:sp>
        <p:nvSpPr>
          <p:cNvPr id="96" name="Google Shape;96;p14"/>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3" name="Shape 333"/>
        <p:cNvGrpSpPr/>
        <p:nvPr/>
      </p:nvGrpSpPr>
      <p:grpSpPr>
        <a:xfrm>
          <a:off x="0" y="0"/>
          <a:ext cx="0" cy="0"/>
          <a:chOff x="0" y="0"/>
          <a:chExt cx="0" cy="0"/>
        </a:xfrm>
      </p:grpSpPr>
      <p:sp>
        <p:nvSpPr>
          <p:cNvPr id="334" name="Google Shape;334;p32"/>
          <p:cNvSpPr txBox="1"/>
          <p:nvPr>
            <p:ph type="title"/>
          </p:nvPr>
        </p:nvSpPr>
        <p:spPr>
          <a:xfrm>
            <a:off x="300425" y="188640"/>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3.1 US Experience: “Green Button”</a:t>
            </a:r>
            <a:br>
              <a:rPr lang="en-US"/>
            </a:br>
            <a:r>
              <a:rPr lang="en-US"/>
              <a:t>Behind-Meter Service</a:t>
            </a:r>
            <a:endParaRPr/>
          </a:p>
        </p:txBody>
      </p:sp>
      <p:sp>
        <p:nvSpPr>
          <p:cNvPr id="335" name="Google Shape;335;p32"/>
          <p:cNvSpPr txBox="1"/>
          <p:nvPr>
            <p:ph idx="1" type="body"/>
          </p:nvPr>
        </p:nvSpPr>
        <p:spPr>
          <a:xfrm>
            <a:off x="323528" y="1412776"/>
            <a:ext cx="8496944" cy="5328592"/>
          </a:xfrm>
          <a:prstGeom prst="rect">
            <a:avLst/>
          </a:prstGeom>
          <a:noFill/>
          <a:ln>
            <a:noFill/>
          </a:ln>
        </p:spPr>
        <p:txBody>
          <a:bodyPr anchorCtr="0" anchor="t" bIns="45700" lIns="91425" spcFirstLastPara="1" rIns="91425" wrap="square" tIns="45700">
            <a:noAutofit/>
          </a:bodyPr>
          <a:lstStyle/>
          <a:p>
            <a:pPr indent="-342900" lvl="0" marL="342900" rtl="0" algn="just">
              <a:lnSpc>
                <a:spcPct val="80000"/>
              </a:lnSpc>
              <a:spcBef>
                <a:spcPts val="0"/>
              </a:spcBef>
              <a:spcAft>
                <a:spcPts val="0"/>
              </a:spcAft>
              <a:buClr>
                <a:schemeClr val="dk1"/>
              </a:buClr>
              <a:buSzPts val="2475"/>
              <a:buChar char="•"/>
            </a:pPr>
            <a:r>
              <a:rPr lang="en-US" sz="2475"/>
              <a:t>US White House launched </a:t>
            </a:r>
            <a:r>
              <a:rPr lang="en-US" sz="2475">
                <a:solidFill>
                  <a:srgbClr val="FF0000"/>
                </a:solidFill>
              </a:rPr>
              <a:t>Green Button </a:t>
            </a:r>
            <a:r>
              <a:rPr lang="en-US" sz="2475"/>
              <a:t>policy in Jan. </a:t>
            </a:r>
            <a:r>
              <a:rPr lang="en-US" sz="2475">
                <a:solidFill>
                  <a:srgbClr val="FF0000"/>
                </a:solidFill>
              </a:rPr>
              <a:t>2012</a:t>
            </a:r>
            <a:r>
              <a:rPr lang="en-US" sz="2475"/>
              <a:t>.</a:t>
            </a:r>
            <a:endParaRPr/>
          </a:p>
          <a:p>
            <a:pPr indent="-342900" lvl="0" marL="342900" rtl="0" algn="just">
              <a:lnSpc>
                <a:spcPct val="80000"/>
              </a:lnSpc>
              <a:spcBef>
                <a:spcPts val="1800"/>
              </a:spcBef>
              <a:spcAft>
                <a:spcPts val="0"/>
              </a:spcAft>
              <a:buClr>
                <a:srgbClr val="FF0000"/>
              </a:buClr>
              <a:buSzPts val="2475"/>
              <a:buChar char="•"/>
            </a:pPr>
            <a:r>
              <a:rPr lang="en-US" sz="2475" u="sng">
                <a:solidFill>
                  <a:srgbClr val="FF0000"/>
                </a:solidFill>
              </a:rPr>
              <a:t>Green Button</a:t>
            </a:r>
            <a:r>
              <a:rPr lang="en-US" sz="2475"/>
              <a:t>: download electricity usage data (when, how, how many) via computers or mobile devices immediately. (provided by electricity companies)</a:t>
            </a:r>
            <a:endParaRPr/>
          </a:p>
          <a:p>
            <a:pPr indent="-231140" lvl="0" marL="342900" rtl="0" algn="just">
              <a:lnSpc>
                <a:spcPct val="80000"/>
              </a:lnSpc>
              <a:spcBef>
                <a:spcPts val="352"/>
              </a:spcBef>
              <a:spcAft>
                <a:spcPts val="0"/>
              </a:spcAft>
              <a:buClr>
                <a:schemeClr val="dk1"/>
              </a:buClr>
              <a:buSzPts val="1760"/>
              <a:buNone/>
            </a:pPr>
            <a:r>
              <a:t/>
            </a:r>
            <a:endParaRPr sz="1760"/>
          </a:p>
          <a:p>
            <a:pPr indent="-231140" lvl="0" marL="342900" rtl="0" algn="just">
              <a:lnSpc>
                <a:spcPct val="80000"/>
              </a:lnSpc>
              <a:spcBef>
                <a:spcPts val="352"/>
              </a:spcBef>
              <a:spcAft>
                <a:spcPts val="0"/>
              </a:spcAft>
              <a:buClr>
                <a:schemeClr val="dk1"/>
              </a:buClr>
              <a:buSzPts val="1760"/>
              <a:buNone/>
            </a:pPr>
            <a:r>
              <a:t/>
            </a:r>
            <a:endParaRPr sz="1760"/>
          </a:p>
          <a:p>
            <a:pPr indent="-231140" lvl="0" marL="342900" rtl="0" algn="l">
              <a:lnSpc>
                <a:spcPct val="80000"/>
              </a:lnSpc>
              <a:spcBef>
                <a:spcPts val="352"/>
              </a:spcBef>
              <a:spcAft>
                <a:spcPts val="0"/>
              </a:spcAft>
              <a:buClr>
                <a:schemeClr val="dk1"/>
              </a:buClr>
              <a:buSzPts val="1760"/>
              <a:buNone/>
            </a:pPr>
            <a:r>
              <a:t/>
            </a:r>
            <a:endParaRPr sz="1760"/>
          </a:p>
          <a:p>
            <a:pPr indent="-231140" lvl="0" marL="342900" rtl="0" algn="l">
              <a:lnSpc>
                <a:spcPct val="80000"/>
              </a:lnSpc>
              <a:spcBef>
                <a:spcPts val="352"/>
              </a:spcBef>
              <a:spcAft>
                <a:spcPts val="0"/>
              </a:spcAft>
              <a:buClr>
                <a:schemeClr val="dk1"/>
              </a:buClr>
              <a:buSzPts val="1760"/>
              <a:buNone/>
            </a:pPr>
            <a:r>
              <a:t/>
            </a:r>
            <a:endParaRPr sz="1760"/>
          </a:p>
          <a:p>
            <a:pPr indent="-231140" lvl="0" marL="342900" rtl="0" algn="l">
              <a:lnSpc>
                <a:spcPct val="80000"/>
              </a:lnSpc>
              <a:spcBef>
                <a:spcPts val="352"/>
              </a:spcBef>
              <a:spcAft>
                <a:spcPts val="0"/>
              </a:spcAft>
              <a:buClr>
                <a:schemeClr val="dk1"/>
              </a:buClr>
              <a:buSzPts val="1760"/>
              <a:buNone/>
            </a:pPr>
            <a:r>
              <a:t/>
            </a:r>
            <a:endParaRPr sz="1760"/>
          </a:p>
          <a:p>
            <a:pPr indent="-231140" lvl="0" marL="342900" rtl="0" algn="l">
              <a:lnSpc>
                <a:spcPct val="80000"/>
              </a:lnSpc>
              <a:spcBef>
                <a:spcPts val="352"/>
              </a:spcBef>
              <a:spcAft>
                <a:spcPts val="0"/>
              </a:spcAft>
              <a:buClr>
                <a:schemeClr val="dk1"/>
              </a:buClr>
              <a:buSzPts val="1760"/>
              <a:buNone/>
            </a:pPr>
            <a:r>
              <a:t/>
            </a:r>
            <a:endParaRPr sz="1760"/>
          </a:p>
          <a:p>
            <a:pPr indent="-231140" lvl="0" marL="342900" rtl="0" algn="l">
              <a:lnSpc>
                <a:spcPct val="80000"/>
              </a:lnSpc>
              <a:spcBef>
                <a:spcPts val="352"/>
              </a:spcBef>
              <a:spcAft>
                <a:spcPts val="0"/>
              </a:spcAft>
              <a:buClr>
                <a:schemeClr val="dk1"/>
              </a:buClr>
              <a:buSzPts val="1760"/>
              <a:buNone/>
            </a:pPr>
            <a:r>
              <a:t/>
            </a:r>
            <a:endParaRPr sz="1760"/>
          </a:p>
          <a:p>
            <a:pPr indent="-231140" lvl="0" marL="342900" rtl="0" algn="l">
              <a:lnSpc>
                <a:spcPct val="80000"/>
              </a:lnSpc>
              <a:spcBef>
                <a:spcPts val="352"/>
              </a:spcBef>
              <a:spcAft>
                <a:spcPts val="0"/>
              </a:spcAft>
              <a:buClr>
                <a:schemeClr val="dk1"/>
              </a:buClr>
              <a:buSzPts val="1760"/>
              <a:buNone/>
            </a:pPr>
            <a:r>
              <a:t/>
            </a:r>
            <a:endParaRPr sz="1760"/>
          </a:p>
          <a:p>
            <a:pPr indent="-231140" lvl="0" marL="342900" rtl="0" algn="l">
              <a:lnSpc>
                <a:spcPct val="80000"/>
              </a:lnSpc>
              <a:spcBef>
                <a:spcPts val="352"/>
              </a:spcBef>
              <a:spcAft>
                <a:spcPts val="0"/>
              </a:spcAft>
              <a:buClr>
                <a:schemeClr val="dk1"/>
              </a:buClr>
              <a:buSzPts val="1760"/>
              <a:buNone/>
            </a:pPr>
            <a:r>
              <a:t/>
            </a:r>
            <a:endParaRPr sz="1760"/>
          </a:p>
          <a:p>
            <a:pPr indent="-287020" lvl="0" marL="342900" rtl="0" algn="l">
              <a:lnSpc>
                <a:spcPct val="80000"/>
              </a:lnSpc>
              <a:spcBef>
                <a:spcPts val="176"/>
              </a:spcBef>
              <a:spcAft>
                <a:spcPts val="0"/>
              </a:spcAft>
              <a:buClr>
                <a:schemeClr val="dk1"/>
              </a:buClr>
              <a:buSzPts val="880"/>
              <a:buNone/>
            </a:pPr>
            <a:r>
              <a:t/>
            </a:r>
            <a:endParaRPr sz="880"/>
          </a:p>
          <a:p>
            <a:pPr indent="-231140" lvl="0" marL="342900" rtl="0" algn="l">
              <a:lnSpc>
                <a:spcPct val="80000"/>
              </a:lnSpc>
              <a:spcBef>
                <a:spcPts val="352"/>
              </a:spcBef>
              <a:spcAft>
                <a:spcPts val="0"/>
              </a:spcAft>
              <a:buClr>
                <a:schemeClr val="dk1"/>
              </a:buClr>
              <a:buSzPts val="1760"/>
              <a:buNone/>
            </a:pPr>
            <a:r>
              <a:t/>
            </a:r>
            <a:endParaRPr sz="1760"/>
          </a:p>
          <a:p>
            <a:pPr indent="-342900" lvl="0" marL="342900" rtl="0" algn="just">
              <a:lnSpc>
                <a:spcPct val="80000"/>
              </a:lnSpc>
              <a:spcBef>
                <a:spcPts val="484"/>
              </a:spcBef>
              <a:spcAft>
                <a:spcPts val="0"/>
              </a:spcAft>
              <a:buClr>
                <a:srgbClr val="FF0000"/>
              </a:buClr>
              <a:buSzPts val="2420"/>
              <a:buChar char="•"/>
            </a:pPr>
            <a:r>
              <a:rPr lang="en-US" sz="2420">
                <a:solidFill>
                  <a:srgbClr val="FF0000"/>
                </a:solidFill>
              </a:rPr>
              <a:t>Data mining and consumer empowering </a:t>
            </a:r>
            <a:r>
              <a:rPr lang="en-US" sz="2420"/>
              <a:t>: consumer authorizes </a:t>
            </a:r>
            <a:r>
              <a:rPr b="1" lang="en-US" sz="2420" u="sng">
                <a:solidFill>
                  <a:srgbClr val="FF0000"/>
                </a:solidFill>
              </a:rPr>
              <a:t>third party</a:t>
            </a:r>
            <a:r>
              <a:rPr b="1" lang="en-US" sz="2420"/>
              <a:t> </a:t>
            </a:r>
            <a:r>
              <a:rPr lang="en-US" sz="2420"/>
              <a:t>to download their electricity usage data.</a:t>
            </a:r>
            <a:endParaRPr/>
          </a:p>
        </p:txBody>
      </p:sp>
      <p:sp>
        <p:nvSpPr>
          <p:cNvPr id="336" name="Google Shape;336;p32"/>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pSp>
        <p:nvGrpSpPr>
          <p:cNvPr id="337" name="Google Shape;337;p32"/>
          <p:cNvGrpSpPr/>
          <p:nvPr/>
        </p:nvGrpSpPr>
        <p:grpSpPr>
          <a:xfrm>
            <a:off x="877354" y="3119111"/>
            <a:ext cx="7343087" cy="2448272"/>
            <a:chOff x="936817" y="2560672"/>
            <a:chExt cx="7343087" cy="2448272"/>
          </a:xfrm>
        </p:grpSpPr>
        <p:sp>
          <p:nvSpPr>
            <p:cNvPr id="338" name="Google Shape;338;p32"/>
            <p:cNvSpPr/>
            <p:nvPr/>
          </p:nvSpPr>
          <p:spPr>
            <a:xfrm>
              <a:off x="936817" y="2560672"/>
              <a:ext cx="7343087" cy="2448272"/>
            </a:xfrm>
            <a:prstGeom prst="rect">
              <a:avLst/>
            </a:prstGeom>
            <a:solidFill>
              <a:schemeClr val="l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9" name="Google Shape;339;p32"/>
            <p:cNvSpPr/>
            <p:nvPr/>
          </p:nvSpPr>
          <p:spPr>
            <a:xfrm>
              <a:off x="1080833" y="4634512"/>
              <a:ext cx="4310411"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(Source: http://www.greenbuttondata.org/)</a:t>
              </a:r>
              <a:endParaRPr sz="1800">
                <a:solidFill>
                  <a:schemeClr val="dk1"/>
                </a:solidFill>
                <a:latin typeface="Calibri"/>
                <a:ea typeface="Calibri"/>
                <a:cs typeface="Calibri"/>
                <a:sym typeface="Calibri"/>
              </a:endParaRPr>
            </a:p>
          </p:txBody>
        </p:sp>
        <p:pic>
          <p:nvPicPr>
            <p:cNvPr descr="Download My Data" id="340" name="Google Shape;340;p32"/>
            <p:cNvPicPr preferRelativeResize="0"/>
            <p:nvPr/>
          </p:nvPicPr>
          <p:blipFill rotWithShape="1">
            <a:blip r:embed="rId3">
              <a:alphaModFix/>
            </a:blip>
            <a:srcRect b="0" l="0" r="0" t="0"/>
            <a:stretch/>
          </p:blipFill>
          <p:spPr>
            <a:xfrm>
              <a:off x="1403648" y="3077106"/>
              <a:ext cx="2981350" cy="1478798"/>
            </a:xfrm>
            <a:prstGeom prst="rect">
              <a:avLst/>
            </a:prstGeom>
            <a:noFill/>
            <a:ln>
              <a:noFill/>
            </a:ln>
          </p:spPr>
        </p:pic>
        <p:pic>
          <p:nvPicPr>
            <p:cNvPr descr="Green_Connect_256.png" id="341" name="Google Shape;341;p32"/>
            <p:cNvPicPr preferRelativeResize="0"/>
            <p:nvPr/>
          </p:nvPicPr>
          <p:blipFill rotWithShape="1">
            <a:blip r:embed="rId4">
              <a:alphaModFix/>
            </a:blip>
            <a:srcRect b="0" l="0" r="0" t="0"/>
            <a:stretch/>
          </p:blipFill>
          <p:spPr>
            <a:xfrm>
              <a:off x="4897257" y="2995609"/>
              <a:ext cx="2808312" cy="1542763"/>
            </a:xfrm>
            <a:prstGeom prst="rect">
              <a:avLst/>
            </a:prstGeom>
            <a:noFill/>
            <a:ln>
              <a:noFill/>
            </a:ln>
          </p:spPr>
        </p:pic>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5" name="Shape 345"/>
        <p:cNvGrpSpPr/>
        <p:nvPr/>
      </p:nvGrpSpPr>
      <p:grpSpPr>
        <a:xfrm>
          <a:off x="0" y="0"/>
          <a:ext cx="0" cy="0"/>
          <a:chOff x="0" y="0"/>
          <a:chExt cx="0" cy="0"/>
        </a:xfrm>
      </p:grpSpPr>
      <p:sp>
        <p:nvSpPr>
          <p:cNvPr id="346" name="Google Shape;346;p33"/>
          <p:cNvSpPr txBox="1"/>
          <p:nvPr>
            <p:ph type="title"/>
          </p:nvPr>
        </p:nvSpPr>
        <p:spPr>
          <a:xfrm>
            <a:off x="323528" y="116632"/>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 3.1 US Experience: </a:t>
            </a:r>
            <a:br>
              <a:rPr lang="en-US"/>
            </a:br>
            <a:r>
              <a:rPr lang="en-US"/>
              <a:t>Aggregator as a Third Party</a:t>
            </a:r>
            <a:r>
              <a:rPr lang="en-US" sz="3200"/>
              <a:t>(1/4)</a:t>
            </a:r>
            <a:endParaRPr/>
          </a:p>
        </p:txBody>
      </p:sp>
      <p:sp>
        <p:nvSpPr>
          <p:cNvPr id="347" name="Google Shape;347;p33"/>
          <p:cNvSpPr txBox="1"/>
          <p:nvPr>
            <p:ph idx="1" type="body"/>
          </p:nvPr>
        </p:nvSpPr>
        <p:spPr>
          <a:xfrm>
            <a:off x="323528" y="1484784"/>
            <a:ext cx="8496944" cy="5112568"/>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rgbClr val="FF0000"/>
              </a:buClr>
              <a:buSzPts val="3177"/>
              <a:buChar char="•"/>
            </a:pPr>
            <a:r>
              <a:rPr lang="en-US" sz="3177">
                <a:solidFill>
                  <a:srgbClr val="FF0000"/>
                </a:solidFill>
              </a:rPr>
              <a:t>Third Party</a:t>
            </a:r>
            <a:r>
              <a:rPr lang="en-US" sz="3177"/>
              <a:t>(aggregators or ESCOs) coordinates electric utility and customers for electricity demand management. </a:t>
            </a:r>
            <a:endParaRPr b="1" sz="3177">
              <a:latin typeface="Calibri"/>
              <a:ea typeface="Calibri"/>
              <a:cs typeface="Calibri"/>
              <a:sym typeface="Calibri"/>
            </a:endParaRPr>
          </a:p>
          <a:p>
            <a:pPr indent="-342900" lvl="0" marL="342900" rtl="0" algn="l">
              <a:lnSpc>
                <a:spcPct val="80000"/>
              </a:lnSpc>
              <a:spcBef>
                <a:spcPts val="1200"/>
              </a:spcBef>
              <a:spcAft>
                <a:spcPts val="0"/>
              </a:spcAft>
              <a:buClr>
                <a:srgbClr val="FF0000"/>
              </a:buClr>
              <a:buSzPts val="3177"/>
              <a:buChar char="•"/>
            </a:pPr>
            <a:r>
              <a:rPr b="1" lang="en-US" sz="3177">
                <a:solidFill>
                  <a:srgbClr val="FF0000"/>
                </a:solidFill>
                <a:latin typeface="Calibri"/>
                <a:ea typeface="Calibri"/>
                <a:cs typeface="Calibri"/>
                <a:sym typeface="Calibri"/>
              </a:rPr>
              <a:t>Who is the aggregator? </a:t>
            </a:r>
            <a:endParaRPr/>
          </a:p>
          <a:p>
            <a:pPr indent="0" lvl="0" marL="358775" rtl="0" algn="l">
              <a:lnSpc>
                <a:spcPct val="80000"/>
              </a:lnSpc>
              <a:spcBef>
                <a:spcPts val="0"/>
              </a:spcBef>
              <a:spcAft>
                <a:spcPts val="0"/>
              </a:spcAft>
              <a:buClr>
                <a:schemeClr val="dk1"/>
              </a:buClr>
              <a:buSzPts val="3177"/>
              <a:buNone/>
            </a:pPr>
            <a:r>
              <a:rPr lang="en-US" sz="3177"/>
              <a:t>An entity responsible for planning, scheduling, accounting, billing, and settlement for energy deliveries for their customers in order to implement demand-side management.</a:t>
            </a:r>
            <a:endParaRPr sz="3177"/>
          </a:p>
          <a:p>
            <a:pPr indent="-342900" lvl="0" marL="342900" rtl="0" algn="l">
              <a:lnSpc>
                <a:spcPct val="80000"/>
              </a:lnSpc>
              <a:spcBef>
                <a:spcPts val="1200"/>
              </a:spcBef>
              <a:spcAft>
                <a:spcPts val="0"/>
              </a:spcAft>
              <a:buClr>
                <a:schemeClr val="dk1"/>
              </a:buClr>
              <a:buSzPts val="3177"/>
              <a:buChar char="•"/>
            </a:pPr>
            <a:r>
              <a:rPr lang="en-US" sz="3177"/>
              <a:t>Aggregators seek to bring together customers or generators so they can buy or sell power in bulk, making a profit sharing amount their customers on the transaction.</a:t>
            </a:r>
            <a:endParaRPr sz="2015">
              <a:latin typeface="Times New Roman"/>
              <a:ea typeface="Times New Roman"/>
              <a:cs typeface="Times New Roman"/>
              <a:sym typeface="Times New Roman"/>
            </a:endParaRPr>
          </a:p>
          <a:p>
            <a:pPr indent="-373538" lvl="2" marL="457200" rtl="0" algn="l">
              <a:lnSpc>
                <a:spcPct val="80000"/>
              </a:lnSpc>
              <a:spcBef>
                <a:spcPts val="310"/>
              </a:spcBef>
              <a:spcAft>
                <a:spcPts val="0"/>
              </a:spcAft>
              <a:buClr>
                <a:schemeClr val="dk1"/>
              </a:buClr>
              <a:buSzPts val="1318"/>
              <a:buFont typeface="Noto Sans Symbols"/>
              <a:buNone/>
            </a:pPr>
            <a:r>
              <a:t/>
            </a:r>
            <a:endParaRPr sz="1550">
              <a:latin typeface="Times New Roman"/>
              <a:ea typeface="Times New Roman"/>
              <a:cs typeface="Times New Roman"/>
              <a:sym typeface="Times New Roman"/>
            </a:endParaRPr>
          </a:p>
          <a:p>
            <a:pPr indent="-185420" lvl="0" marL="342900" rtl="0" algn="l">
              <a:lnSpc>
                <a:spcPct val="80000"/>
              </a:lnSpc>
              <a:spcBef>
                <a:spcPts val="496"/>
              </a:spcBef>
              <a:spcAft>
                <a:spcPts val="0"/>
              </a:spcAft>
              <a:buClr>
                <a:schemeClr val="dk1"/>
              </a:buClr>
              <a:buSzPts val="2480"/>
              <a:buNone/>
            </a:pPr>
            <a:r>
              <a:t/>
            </a:r>
            <a:endParaRPr sz="2480"/>
          </a:p>
          <a:p>
            <a:pPr indent="-185420" lvl="0" marL="342900" rtl="0" algn="l">
              <a:lnSpc>
                <a:spcPct val="80000"/>
              </a:lnSpc>
              <a:spcBef>
                <a:spcPts val="496"/>
              </a:spcBef>
              <a:spcAft>
                <a:spcPts val="0"/>
              </a:spcAft>
              <a:buClr>
                <a:schemeClr val="dk1"/>
              </a:buClr>
              <a:buSzPts val="2480"/>
              <a:buNone/>
            </a:pPr>
            <a:r>
              <a:t/>
            </a:r>
            <a:endParaRPr sz="2480"/>
          </a:p>
        </p:txBody>
      </p:sp>
      <p:sp>
        <p:nvSpPr>
          <p:cNvPr id="348" name="Google Shape;348;p33"/>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2" name="Shape 352"/>
        <p:cNvGrpSpPr/>
        <p:nvPr/>
      </p:nvGrpSpPr>
      <p:grpSpPr>
        <a:xfrm>
          <a:off x="0" y="0"/>
          <a:ext cx="0" cy="0"/>
          <a:chOff x="0" y="0"/>
          <a:chExt cx="0" cy="0"/>
        </a:xfrm>
      </p:grpSpPr>
      <p:sp>
        <p:nvSpPr>
          <p:cNvPr id="353" name="Google Shape;353;p34"/>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 3.1 US Experience: </a:t>
            </a:r>
            <a:br>
              <a:rPr lang="en-US"/>
            </a:br>
            <a:r>
              <a:rPr lang="en-US"/>
              <a:t>Aggregator as a Third Party</a:t>
            </a:r>
            <a:r>
              <a:rPr lang="en-US" sz="3200"/>
              <a:t>(2/4)</a:t>
            </a:r>
            <a:endParaRPr sz="3200"/>
          </a:p>
        </p:txBody>
      </p:sp>
      <p:sp>
        <p:nvSpPr>
          <p:cNvPr id="354" name="Google Shape;354;p34"/>
          <p:cNvSpPr txBox="1"/>
          <p:nvPr>
            <p:ph idx="1" type="body"/>
          </p:nvPr>
        </p:nvSpPr>
        <p:spPr>
          <a:xfrm>
            <a:off x="323528" y="1556792"/>
            <a:ext cx="8496944" cy="5184576"/>
          </a:xfrm>
          <a:prstGeom prst="rect">
            <a:avLst/>
          </a:prstGeom>
          <a:noFill/>
          <a:ln>
            <a:noFill/>
          </a:ln>
        </p:spPr>
        <p:txBody>
          <a:bodyPr anchorCtr="0" anchor="t" bIns="45700" lIns="91425" spcFirstLastPara="1" rIns="91425" wrap="square" tIns="45700">
            <a:noAutofit/>
          </a:bodyPr>
          <a:lstStyle/>
          <a:p>
            <a:pPr indent="-342900" lvl="0" marL="342900" rtl="0" algn="just">
              <a:lnSpc>
                <a:spcPct val="90000"/>
              </a:lnSpc>
              <a:spcBef>
                <a:spcPts val="0"/>
              </a:spcBef>
              <a:spcAft>
                <a:spcPts val="0"/>
              </a:spcAft>
              <a:buClr>
                <a:schemeClr val="dk1"/>
              </a:buClr>
              <a:buSzPts val="3230"/>
              <a:buChar char="•"/>
            </a:pPr>
            <a:r>
              <a:rPr b="1" lang="en-US" sz="3230" u="sng"/>
              <a:t>Municipal Aggregators </a:t>
            </a:r>
            <a:endParaRPr/>
          </a:p>
          <a:p>
            <a:pPr indent="-342900" lvl="0" marL="614363" rtl="0" algn="l">
              <a:lnSpc>
                <a:spcPct val="90000"/>
              </a:lnSpc>
              <a:spcBef>
                <a:spcPts val="1195"/>
              </a:spcBef>
              <a:spcAft>
                <a:spcPts val="0"/>
              </a:spcAft>
              <a:buClr>
                <a:srgbClr val="FF0000"/>
              </a:buClr>
              <a:buSzPts val="2975"/>
              <a:buFont typeface="Noto Sans Symbols"/>
              <a:buChar char="➢"/>
            </a:pPr>
            <a:r>
              <a:rPr lang="en-US" sz="2975">
                <a:solidFill>
                  <a:srgbClr val="FF0000"/>
                </a:solidFill>
              </a:rPr>
              <a:t>Municipal Aggregation</a:t>
            </a:r>
            <a:r>
              <a:rPr lang="en-US" sz="2975"/>
              <a:t> allows </a:t>
            </a:r>
            <a:r>
              <a:rPr lang="en-US" sz="2975">
                <a:solidFill>
                  <a:srgbClr val="FF0000"/>
                </a:solidFill>
              </a:rPr>
              <a:t>local government</a:t>
            </a:r>
            <a:r>
              <a:rPr lang="en-US" sz="2975"/>
              <a:t> to combine the purchasing power of its residents to achieve savings on electricity costs.</a:t>
            </a:r>
            <a:endParaRPr/>
          </a:p>
          <a:p>
            <a:pPr indent="-342900" lvl="0" marL="614363" rtl="0" algn="l">
              <a:lnSpc>
                <a:spcPct val="90000"/>
              </a:lnSpc>
              <a:spcBef>
                <a:spcPts val="1795"/>
              </a:spcBef>
              <a:spcAft>
                <a:spcPts val="0"/>
              </a:spcAft>
              <a:buClr>
                <a:schemeClr val="dk1"/>
              </a:buClr>
              <a:buSzPts val="2975"/>
              <a:buFont typeface="Noto Sans Symbols"/>
              <a:buChar char="➢"/>
            </a:pPr>
            <a:r>
              <a:rPr lang="en-US" sz="2975"/>
              <a:t>Municipal aggregators </a:t>
            </a:r>
            <a:r>
              <a:rPr lang="en-US" sz="2975">
                <a:solidFill>
                  <a:srgbClr val="FF0000"/>
                </a:solidFill>
              </a:rPr>
              <a:t>buy electricity in bulk</a:t>
            </a:r>
            <a:r>
              <a:rPr lang="en-US" sz="2975"/>
              <a:t>, and bid the price in wholesale market.</a:t>
            </a:r>
            <a:endParaRPr/>
          </a:p>
          <a:p>
            <a:pPr indent="-342900" lvl="0" marL="614363" rtl="0" algn="just">
              <a:lnSpc>
                <a:spcPct val="90000"/>
              </a:lnSpc>
              <a:spcBef>
                <a:spcPts val="1795"/>
              </a:spcBef>
              <a:spcAft>
                <a:spcPts val="0"/>
              </a:spcAft>
              <a:buClr>
                <a:srgbClr val="FF0000"/>
              </a:buClr>
              <a:buSzPts val="2975"/>
              <a:buFont typeface="Noto Sans Symbols"/>
              <a:buChar char="➢"/>
            </a:pPr>
            <a:r>
              <a:rPr lang="en-US" sz="2975">
                <a:solidFill>
                  <a:srgbClr val="FF0000"/>
                </a:solidFill>
              </a:rPr>
              <a:t>For example, there are three municipal aggregator in Massachusetts</a:t>
            </a:r>
            <a:r>
              <a:rPr lang="en-US" sz="2975"/>
              <a:t>: Cape Light Compact, Colonial Power Inc. and Hampshire Council of Government.</a:t>
            </a:r>
            <a:endParaRPr/>
          </a:p>
          <a:p>
            <a:pPr indent="-170180" lvl="0" marL="342900" rtl="0" algn="l">
              <a:lnSpc>
                <a:spcPct val="90000"/>
              </a:lnSpc>
              <a:spcBef>
                <a:spcPts val="1744"/>
              </a:spcBef>
              <a:spcAft>
                <a:spcPts val="0"/>
              </a:spcAft>
              <a:buClr>
                <a:schemeClr val="dk1"/>
              </a:buClr>
              <a:buSzPts val="2720"/>
              <a:buNone/>
            </a:pPr>
            <a:r>
              <a:t/>
            </a:r>
            <a:endParaRPr sz="2720"/>
          </a:p>
        </p:txBody>
      </p:sp>
      <p:sp>
        <p:nvSpPr>
          <p:cNvPr id="355" name="Google Shape;355;p34"/>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9" name="Shape 359"/>
        <p:cNvGrpSpPr/>
        <p:nvPr/>
      </p:nvGrpSpPr>
      <p:grpSpPr>
        <a:xfrm>
          <a:off x="0" y="0"/>
          <a:ext cx="0" cy="0"/>
          <a:chOff x="0" y="0"/>
          <a:chExt cx="0" cy="0"/>
        </a:xfrm>
      </p:grpSpPr>
      <p:sp>
        <p:nvSpPr>
          <p:cNvPr id="360" name="Google Shape;360;p35"/>
          <p:cNvSpPr txBox="1"/>
          <p:nvPr>
            <p:ph type="title"/>
          </p:nvPr>
        </p:nvSpPr>
        <p:spPr>
          <a:xfrm>
            <a:off x="323528" y="202142"/>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3.1 US Experience: </a:t>
            </a:r>
            <a:br>
              <a:rPr lang="en-US"/>
            </a:br>
            <a:r>
              <a:rPr lang="en-US"/>
              <a:t>Aggregator as a Third Party</a:t>
            </a:r>
            <a:r>
              <a:rPr lang="en-US" sz="3200"/>
              <a:t>(3/4)</a:t>
            </a:r>
            <a:endParaRPr sz="3200"/>
          </a:p>
        </p:txBody>
      </p:sp>
      <p:sp>
        <p:nvSpPr>
          <p:cNvPr id="361" name="Google Shape;361;p35"/>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descr="data:image/png;base64,iVBORw0KGgoAAAANSUhEUgAAAh0AAAGdCAIAAAA5Wlb1AAAgAElEQVR4nO2dQZKrOpNGPe5V9DpYTY8Y/euo4Qs28IbeApth+u/DPbABCaWEkAQpwTlREfeWjYGPFHkMuMzr33///QMAACjBv//++/r7+/sAAACU4O/vD68AAEAx8AoAAJQErwAAQEnwCgAAlASvAABASfAKAACUBK8AAEBJ8AoAAJQErwAAQEnwCgAAlASvAABASfAKAACUBK8AAEBJ8AoAAJQErwAAQEnwCgAAlASvgMA0dK/X6/V6dcOkvS7KVLIpKlkNgBjwShLLXv6lH+XJxt6YqKWG8JQutqmjVK1KNsU6lHyDLRY3c+4cATbglSQsYfh6znYHbmj3raSZrvhWKHNFtbxyfKZFViMibgmqGz1wNXglicUrXdf59qB5mnkSvJLB2V7xv7wSrxRc5nYojj1egbLglSQWr/TD4LHGb5JuGH1TVEx1nQGvlFriBeOwutEDV4NXkli9Mk6yNhatTOEJVtzdPXwVZ+caT8T8nankkz/mNHankKMtB2rmtLtXpDbra7zYSfJ73vd47BK3OWW8k/hXOLx5Q6u9jhpziB1YDV+OdWMErZJf0J2iuC/0vlXox+3spGVEbPbtNP6NHMgFh8ArSZjjUdoX58e6YRKe95/m9g7vzfMpz273ktA8/HOw9tLINhRe24+nGS1TJHhld4nbAAe9El7hcOgYr3Sd9RLPasSmNKcMH0LkFzTsFc92E1NZG2FZRu/OwY60X5qIjex7KUSCV5Kw3uf4xdENk/dpa29w3jcJbxHH3um08rMx8xc7zToPcwebnxfe8sa1oZi1dVfEs6So82A7SxRe7m8l7hJiVji8eb1xpKbo88rOIj7yfMNNskhBI9KFhqFVE/GthfNgaMnuWPJu5OhhA3vglSTswbrdGy2tePZVG2d/EE89OItP/zTRzht18elAazvahqRFiW/2A/IJPB69fVK8ErPCe8dBEV7ZC3roIsbpXolI51lh5+2KeMou/OCR0gQ28uHdCnzglSSCJ783wzP2+oo9pMOnzSNOqofnL5xYNgm3a7fbh0+bBNfWe2pEXlLcdfu4iw5p58FiVnhn8+57xXmdfzVi3k6X9cre5o0cPdvHt/vL/lsFn/BCpQltudhhA3vglSS2Q9PcF7aD/cj1lfDZc/HgQXh2f/5p76dTvRJa29CVHGlJsZ8HC2+93Zf7J4lZ4d3Z5nvl2GeuCl9f2dm8kUe7h5LFeCVyLIWMHDdsYA+8koS/wy5XA/0ni7Zv0D7BLmGP9O2uID0bMX/xtII020Je8a9tZH887JWorZfllcAK723ekl6JO/0fecBSoKDedLvHK8FrT4e8Eh5LEUd6O8MG9sArSYSug2+Htu/qS/jisGeBEddbouYvuMfkqFfMyXZmvc2yO3lwA8W1Eu/WyzoPFljk3jQlz4PFvaFexRKavkRBU6+vhF997DxY1GjY9QXXW5LBK0nsfu5d6une43DjpeY7L68Xws/GzF/uM9PQBa87hz5aI3xwJyqLt+ONvfVA7LvdmCV+Ip4JTBKzwuHN641zwCu7i9gSvFztXqFIL6gvhnQyTngswytxY8m3keOHDeyBV5LwdjNhxLrHD4HLi+EzxVHPxszfP9Uxr4irsvlum721Dayv+K45HLYbpoglhlZ/k1HaFDErHNq83jhHvLK7CIeY63pFCuorln8Fdtt5nFeiShP0SjgXRIJXkhCHpueUt3jO2jm6+c1ReicnDe/wszHzt3Ns5nLkDLm1KPPvAGKziJPsncz3CN39sKp3ieJS3QXsnoELLMK3eb2rfcwru4uIjBzqr6kF9RXL7fzeoZvkFTGie3wmb+TYYQN74BUAACgJXgEAgJLgFQAAKAleAQCAkuAVAAAoCV4BAICS4BUAACgJXgEAgJLgFQAAKAleAQCAkuAVAAAoCV4BAICS4BUAACgJXnkc3FaiKh5ejofHvyt4pRrkO0eU390ib0lbB+63ujew0oeooRzboXfhmtQQH4qDV2ohcCuQsrtcK+8Q/Ruk8hX3EHsf3osrdNXbGQ+tjEY4BF6pBWEHi7sn+S3x3Xxze3vihojvoBf2WumO8NPQNbqJoRbwSi1IzcRzB8rbY1jlPsFr9IqkFYBs8EotBL0SvvlsxB1Vd+8f7sxV6jR7d1r23SX9oByO6XTvhsDz8+Ydde25mw/KJ6n8rzXx3xNYPNn0fX6z8TxTjrFbPrga/jXe80p4nsZ9io2b/EaNlsTRePj2y3ApeKUWQufBxEOYLevOK08TumF7+BXCSlrP2bcZj53X/pbYbxfyxQE5W9cJ69X37hyE10qTybdal2Nne2WK2fK7qxHY1IGJ9uc5e6Wz53ZotMSPxoMZQQG8UgteYdj7yzR0vo62ffu9eb/s94rUyM1XiGu5PmmvwM7SI4j+iJAwoRBF6p12a3IeFGa3PiqcpAu9J3DnlXbdfn/Lx62GdxvKGz1qnlKn78fEdQ6PxpSMcDl4pRZCnwcL7jHOniZ09uD0h07nu61is1vvLD2CSK/s9WnXA9LJwPAZQvnQafvi5XdzfZ0Hcz8Ptrvl41bDRbCCuwGC8zTmsFMMRwIHR2NqRrgWvFILOycEnA9FuXhOhmz3T6+H4nbL3aa6f5lmh0iv+FZ7e/ZQblSi/pwHPU1uswjv2Thr9bI/Z7y35eNWY3+rm9PHzdM/gnZHy8HRmJcRrgKv1ELkm9TAYU3wDLW/ax399JG9StJ7xdDSDy0g9DLvasfly/KK59KzTDGv7Gz5yNUIY/Rt+0RWcJ4BF+yNlmOjsUhGOB+8UgsH3xpH/RWdvRt6zjwc+/TVZgahUxDi0mOIO2DZPV7xnWmxpipwvBIp5nyvhLf80fcHHqzNFznP0DHGzmg5NhoLZYSzwSu1sNfC+vEjvd+L2Nc23dJ/5iF2ZzXmMPT+JiAuPepkeNQfhMb26SJekc/nb08WBTdgAa+Et3yRP0bZZIubZ/DcVXi0HByN/MFNG+CVWhCbifPO3dmDjYMC0xuBPdddkNTGp6Hzd37ndMTm/WfM0iMPRiTPOrMSWvLeMcdRr7zc45/wBrTX1Zpq909QYq5XCFPErcZ2bvKVO6fNh+YZviYSXOejo/FwRtAAr9RC6NSx1HK8U3lmFOyz8lyjjig2E0Yvfe/MWMyFJP80u8dzCV4JbZ6YP6SR/5hv5/3EzlO+c4Ch1YjYxoF1kSba++RHYJ2Pj8aDGUEDvFIN0X/u5Vy3MP7cWZrC91GAzX547E+Yzak3qxhc+rEPhQqNz3nZdrvtfv7NetWB6yuByPLK7lzw8v5BhmdKIW/iaoSmTpnnob+S2f37GOcV7rPHMsLl4BUAL1wnBkgArwB4wSsACeAVAC94BSABvALgBa8AJIBXAACgJHgFAABKglcAAKAkeAUAAEqCVwAAoCR4BQAASoJXAACgJHgFAABKglcAAKAkeAVAhj+2B0gDr4Aqm288j/mi9av6fKpX9r64X5xq72afJb4TH+Ai8AqoEtWEt+0z5tYt+SR4JfKeU3G32tlMtQ3tXdY1WwfAD14BVdYb33adr4kvt9vqDtwSLJ9Er3hurybch969A+IykSANySvGmrk3pAbQAq+AKmuTHXw3klxuhzkeudVkPgWurwjNPnzfYVs11l0qd0OHT5kBXAdeAVWMtum5Q/F6l+XwBN539sZtmuUmbc9g/ybE8Z4RvCLeADmgsASvcLwCyuAVUMVsm5I35se6YRKed+/OLrhl9konnJWSZ7C587xAZOs2ZvFboscgfntEesVdEoAaeAVUsdqmXxzdMHmftjq00IalC9xbc6zzGHvJK85ZrKjubSzZuZbiOeY65BXXfByqQA3gFVDFbptbc1haEY9ntgjHA0Z3t9vuzgUU8ekDF13E5e55xZntMa+gFqgBvAKqbNqm3bY31yJir6/EtfLdU0yyQo6fl7KmLHq84lsgagFd8Aqosm2bZjPfXuI+cn0lwit7hx4ZXvEeIvkOTPK98pFP6wEogFdAFadtrt2827Z1xytCkw6dB/N5pfDxiu9QJTDTIp8H45PGUAt4BVRx2+b2GERwxvbYRvj82KHzYAeur+z2eeFa/f5cxQ8fxy1PmjXHK6ALXgFVhLZpi0VyhvfDVeIfnUecY9rIS7rWE1jhlZg/encPk4J+8y1v8+f2/ME9VAReAVWktuk7keQen3i/IyvOK74ZpHolsDrmbDyTiX+A7107/xScAwNt8AqoIrZpz5UP8fNgztGN8ef1gUVIq7Bp76d5RZg0+kslX/4ju+0iALTAKwAAUBK8AgAAJcErAABQErwCAAAlwSsAAFASvAIAACXBKwAAUBK8AgAAJcErAABQErwCAAAlwSsAAFASvAIAACXBKwAAUBK8AgAAJcErAABQErwCAAAlwSsAAFASvAIAACXBKwAAUJI4r4z99hbcxv23hRuJ/x6cf19eOQ0dd+AGALg1+14Z+9erH8fe9MrYLzaZhu73/+2Dff+VyDR035fa8wAAgDsSex7McoIoGefB+ajl5xWsAgDwBFK8Mg2dqYjvyS3pwaGfz4klnAB7v99/AABQAe/3O757/53plWn9pR8/09BtrsecwOt//6+Gn/MCEpawhCVs5WELeOV7Hkx80Hzp75+TL92rF4wxSljCEvbhYVO8YlyrN/4vPmhoZJ7D2OMVwhKWsIS9b9h9rxgfHjZOYhmPWtfz7Qe3Z8M205+AesEYo4QlLGEfHjb2eKUV1AvGGCUsYQn78LB4pcmyEZawhCVstWHxSpNlIyxhCUvYasPilSbLRljCEpaw1YbFK02WjbCEJSxhqw2LV5osG2EJS1jCVhsWrzRZNsISlrCErTYsXmmybIQlLGEJW21YvNJk2QhLWMISttqweKXJshGWsIQlbLVh8UqTZSMsYQlL2GrD4pUmy0ZYwhKWsNWGxStNlo2whCUsYasNi1eaLBthCUtYwlYbFq80WTbCEpawhK02LF5psmyEJSxhCVttWLzSZNkIS1jCErbasHilybIRlrCEJWy1YfFKk2UjLGEJS9hqw+KVJstGWMIStsWw//3P/9Twc3ZMvNLwGFWPSVjCEvYQ6kbBKymoj052SMISlrA+1I2CV1JQH53skIQlLGF9qBsFr6SgPjrZIQlLWML6UDcKXklBfXSyQxKWsIT1oW4UvJKC+uhkhyQsYQnrQ90oeCUF9dHJDklYwhLWh7pR8EoK6qOTHZKwhCWsD3Wj4JUU1EcnOyRhCUtYH+pGwSspqI9OdkjCEpawPtSNgldSUB+d7JCEJSxhfagbBa+koD462SEJS1jC+lA3Cl5JQb1g15Tti/quSPchLGEPod6a8EoK6gXDK4QlLGF9qLcmvJKCesHwCmEJS1gf6q2pYq+M/WumGyb/g/ND/fibZhq69QWnoF4wvEJYwhLWh3prqtYrY7+IYxq6nzQ2D3bDtEhkGrplmsUwZ6FeMLxCWMIS1od6a2rKK7YyvlNsvHKFVR5Tti/quyLdh7CEPYR6a6rWK1+dWGe41uOW+ddumJbzYIZjDvB+v/+Oo16w70/Cmiegvit+fwhLWMJGot6akhvU+/2O795/CV6Zhu716sevXfrx4/WK8Xs/LjY69QqLesG+P+cFNFHfFb8/hCUsYSNRb03XNKjjXjFOgy1C2XjFmmQ+Afb75+RL9+oFwyuEJSxhfai3pia8Mvav2RbOdfv5l9//5+srY49XCqG+K9J9CEvYQ6i3plq9Yn2iWP6csfy54vk82KlX79ULhlcIS1jC+lBvTfV6pWbUC4ZXCEtYwvpQb014JQX1guEVwhKWsD7UWxNeSUG9YHiFsIQlrA/11oRXUlAvGF4hLGEJ60O9NeGVFNQLhlcIS1jC+lBvTXglBfWC4RXCEpawPtRbE15JQb1geIWwhCWsD/XWhFdSUC8YXiEsYQnrQ7014ZUU1AuGVwhLWML6UG9NeCUF9YLhFcISlrA+1FsTXklBvWB4hbCEJawP9daEV1JQLxheISxhCetDvTXhlRTUC3alV9RjXhlWve/Qagmbj/rees0+i1eaLNsDw6r3HVotYfNR31uv2WfxSpNle2BY9b5DqyVsPup76zX7LF5psmwPDKved2i1hM1HfW+9Zp/FK02W7YFh1fsOrZaw+ajvrdfss3ilybI9MKx636HVEjYf9b31mn0WrzRZtgeGVe87tFrC5qO+t16zz+KVJsv2wLDqfYdWS9h81PfWa/ZZvNJk2R4YVr3v0GoJm4/63nrNPotXmizbA8Oq9x1aLWHzUd9br9ln8UqTZXtgWPW+Q6slbD7qe+s1+yxeabJsDwyr3ndotYTNR31vvWafxStNlu2BYdX7Dq2WsPmo763X7LN4pcmyPTCset+h1RI2H/W99Zp9Fq80WbYHhlXvO7Rawuajvrdes8/ilSbL9sCw6n2HVkvYfNT31mv2WbzSZNkeGFa979BqCZuP+t56zT6LV5os2wPDqvcdWi1h81HfW6/ZZ/FKk2V7YFj1vkOrJWw+6nvrNfssXmmybA8Mq953aLWEzUd9b71mn8UrTZbtgWHV+w6tlrD5qO+t1+yzeKXJsj0wrHrfodUSNh/1vfWafRavNFm2B4ZV7zu0WsLmo763XrPPJnpl7F8z/eg81A2T9dA8yWcauvm5k1Av2JWtVj3mlWHV+w6tlrD5qO+t1+yzKV4Ze0MV62OzMaahe3XDtEhkGrrv1GPvvKw46gW7stWqx7wyrHrfodUSNh/1vfWafTbBK5Ie7Me+ktl45QqrPKZsDwyr3ndotYTNR31vvWafPe6Vaei6rrNPg01DZ0pjNsrvPJjhmAO83++/46gX7PuTsOaEDaPed74/hCVsDup7a/I++36/47v3X4pXVof8Tol5vGL8/pvIvPpyCuoF+/6cF/CxYdX7zveHsITNQX1vvWafzfTK7+zWxivGxZZlkvmfky/dqxfsylarHvPKsOp9h1ZL2HzU99Zr9tnjXjElMl+iX//zsf9vaGS+vjL2eIWwx1HvO7Rawuajvrdes88meOWznNEyP0IsffTYPjiZX3Xq1Xv1gl3ZatVjXhlWve/Qagmbj/rees0+m+SVilEv2JWtVj3mlWHV+w6tlrD5qO+t1+yzeKXJsj0wrHrfodUSNh/1vfWafRavNFm2B4ZV7zu0WsLmo763XrPP4pUmy0bYe4dVb7J45STUB/A1wxivNFk2wt47rHqTxSsnoT6ArxnGeKXJshH23mHVmyxeOQn1AXzNMMYrTZaNsPcOq95k8cpJqA/ga4YxXmmybIS9d1j1JotXTkJ9AF8zjPFKk2Uj7L3DqjdZvHIS6gP4mmGMV5osG2HvHVa9yeKVk1AfwNcMY7zSZNkIe++w6k0Wr5yE+gC+ZhjjlSbLRth7h1VvsnjlJNQH8DXDGK80WTbC3jusepPFKyehPoCvGcZ4pcmyEfbeYdWbLF45CfUBfM0wxitNlo2w9w6r3mTxykmoD+BrhjFeabJshL13WPUmi1dOQn0AXzOM8UqTZSPsvcOqN1m8chLqA/iaYYxXmiwbYe8dVr3J4pWTUB/A1wxjvNJk2Qh777DqTRavnIT6AL5mGOOVJstG2HuHVW+yeOUk1AfwNcMYrzRZNsLeO6x6k8UrJ6E+gK8ZxnilybIR9t5h1ZssXjkJ9QF8zTDGK02WjbD3DqveZPHKSagP4GuGMV5psmyEvXdY9SaLV05CfQBfM4zxSpNlI+y9w6o3WbxyEuoD+JphjFeaLBth7x1WvcnSagmbA15psmyEvXdYdaPgFcLmgFeaLBth7x1W3Sh4hbA54JUmy0bYe4dVNwpeIWwOeKXJshH23mHVjYJXCJsDXmmybIS9d1h1o+AVwuaAV5osG2HvHVbdKHiFsDnglSbLRth7h1U3Cl4hbA54pcmyEfbeYdWNglcImwNeabJshL13WHWj4BXC5pDulWnoXq9XP86/j/1rphsm66Flomno5udOQr1gjFHC5qNuFLxC2BxSvTINXTcM/aKMsV9sMg3dqxumRSLT0H2nGntDQyehXjDGKGHzUTcKXiFsDmle+SljFYWtjK9kNl65wiqPKRth7x1W3Sh4hbA5pHhlOZu1qGIaOlMa8wS/82CGYw7wfr//jqNesO9PwpoTlrAL6kb5/lwTVr2mDOMY3u93fPf+O+wVwyF7XjF+78ffBZn16sspqBfs+3NeQMI+Iay6UTheIWwOx71iXJ9/GYcj7nkw4zfjPNjJl+7VC8YYJWw+6kbBK4TN4bhXDNZLJvO1+u3/DY3ME489XiEsYYOoGwWvEDaHQl75WMcx8ueK5/Ngp169Vy8YY5Sw+agbBa8QNocsr1SIesEYo4TNR90oeIWwOeCVJstG2HuHVTcKXiFsDnilybIR9t5h1Y2CVwibA15psmyEvXdYdaPgFcLmgFeaLBth7x1W3Sh4hbA54JUmy0bYe4dVNwpeIWwOeKXJshH23mHVjYJXCJsDXmmybIS9d1h1o+AVwuaAV5osG2HvHVbdKHiFsDnglSbLRth7h1U3Cl4hbA54pcmyEfbeYdWNglcImwNeabJshL13WHWj4BXC5oBXmiwbYe8dVt0oeIWwOeCVJstG2HuHVTcKXiFsDnilybIR9t5h1Y2CVwibA15psmyEvXdYdaPgFcLmgFeaLBth7x1W3Sh4hbA54JUmy0bYe4dVNwpeIWwOeKXJshH23mHVjYJXCJsDXmmybIS9d1h1o+AVwuaAV5osG2HvHVbdKHiFsDnglSbLRth7h1U3Cl4hbA54pcmyEfbeYdWNglcImwNeabJshL13WHWj4BXC5oBXmiwbYe8dVt0oeIWwOeCVJstG2HuHVTcKXiFsDnilybIR9t5h1Y2CVwibA15psmyEvXdYdaPgFcLmgFeaLBth7x1W3Sh4hbA54JUmy0bYe4dVNwpeIWwOeKXJshH23mHVjYJXCJsDXmmybIQlLGEJW21YvNJk2QhLWMISttqweKXJshGWsIQlbLVh8UqTZSMsYQlL2GrDJnll7F9fumFyH1wfnh/qx98009CZLzkB9YIxRglLWMI+PGyCV8b+54Zp6EyFzP+dH54lMg3dVyxjvxrmLNQLxhglLGEJ+/CwWefB1sMPWxlfyWy8coVVHlM2whKWsIStNmyOV6ah+6li/d/8RDdMy3kwwzEHeL/ff8dRL9j3J2HNCUtYwhK22rDv9zu+e/8le8V0iccrxu/9+JmGzrkoUxz1gn1/zgtIWMISlrCVh030inlp5eN4xbjY8llOgP3+OfnSvXrBGKOEJSxhHx42xStj/9peKjE9YznHvQSzXPY/BfWCMUYJS1jCPjzsca/Mp7NmZsMYnzOWP1c8v/DUq/fqBWOMEpawhH142PTrK3WiXjDGKGEJS9iHh8UrTZaNsIQlLGGrDYtXmiwbYQlLWMJWGxavNFk2whKWsIStNixeabJshCUsYQlbbVi80mTZCEtYwhK22rB4pcmyEZawhCVstWHxSpNlIyxhCUvYasPilSbLRljCEpaw1YbFK02WjbCEJSxhqw2LV5osG2EJS1jCVhsWrzRZNsISlrCErTYsXmmybIQlLGEJW21YvNJk2QhLWMISttqweKXJshGWsIQlbLVh8UqTZSMsYQlL2GrD4pUmy0ZYwhKWsNWGxStNlo2whCUsYasNi1eaLBthCUtYwlYbFq80WTbCEpawhK02LF5psmyEJSxhCVttWLzSZNkIS1jCErbasHilybIRlrCEJWy1YfFKk2UjLGEJS9hqw+KVJstGWMISlrDVhsUrTZaNsIQlLGGrDYtXmiwbYQlLWMJWGxavNFk2whKWsIStNixeabJshCUsYQlbbVi80mTZCEtYwhK22rB4pcmyEZawhCVstWHxSpNlIyxhCUvYasPilSbLRljCEpaw1YbFK02WjbCEJSxhqw2LV5osG2EJS1jCVhu2nFfG/jXTDZP1UD/+ppmGbn7uJNQLxhglLGEJ+/Cwpbwy9otNpqF7dcO0SGQauq9Yxn41zFmoF4wxSljCEvbhYQt5xVbGVzIbr1xhlceUjbCEJSxhqw1bxivT0JnSmI3yOw9mOOYA7/f7DwAAKuD9fsd3778zvWL83o+faeisqy8AAHBDTvGKcbHls5wA+/1z/qV7AABQpIxXlmv12/8bGpmvr4w9XgEAuC+FvPKxPmcsf654Pg92wdV7AADQopxXAAAA8AoAAJQFrwAAQEnwCgAAlASvAABASfAKAACUBK8AAEBJ8AoAAJQErwAAQEnwysK5X+Tf4veiLevc4spLXHOvBtAkYqwyDE6naa/M3wxz/FuSx979PpmE0WaNYWmenknPZ/lWnZyFVuaVb7k3K/INGlm4tcThYlVM2z3RGZZFRtb266K+v/hLLG5DxTFu9rGbfN17614xb3mcub/leqXYpPkYXyg99umbpT6vdH1vr8nYv7quO+6VZmk5gjAsT/RKcD1q80oFu1dR7uIVY6ys9l8Hj/mOwP62/uUdVN8H5zD2r36YH+9He57zfTHNu5lt3nxoeWV9qBuGfln99ZZrxmu2q12hV4bRvCXD9hGpcN4Sz8VaJl3+v7utFHF7olu4n4CX380plrEqbKgL1n17XyZhxC1rLq6k86BvN7QPXKz4+/uy2zHOxN29xB5ibpxhb4heuf4Cd/HKMmTtx9azHva2NdqKOY7mMebO4Vu5ue3M/9t7o2TsSCrnwTbaMHazpbtIY25e7Rq9Mk2WRswHvIVzSrzrlfhtdTXB45VfVjPo5j2UXdfLD3+cYbkZWcaaiyspr7m8G/7+48aP2Jev3S7WeTDh9LwwfveGqPZhbete2UrdKtH68PYs/G8QWW+g1huPeebgNiDvgHZfr9GazQsS9vGcu5tKq12lV8w7+SwF8xdOKrEwL+vZ/W2lh9AwnMLZq+o0Vs8IvwxzWLpeEY4XzKmlNU/wys6+fPC6XSbC0JJ6iP/0jDBEr8Zvjz0AAAW+SURBVFx/gda9so639X/ejblu6x2vCHOI9or5euN5rbY0R9wbiNJqV+qVX6Y5kekVt3C394pQOLFF2t1Z+9BLOHT6fLZecVbSs+ZBrzjx47yyPHtBd3YWLfeQQ165cv0F7uEVY+vu7DS/pw0HSOfB5P4U5xXr4qTO8co0dMaotN7cf3wDUVrtWr1in04Jl14ssd10llq+WvSKULjtKR3pzbBCr5GGpdcrR8QS9Ipwf9p4r3gXWRRn0XIPSfDKNesvcBev2FdY3API9aDSHs7LU90wLsNeOL8mj8V5SrsLr2+Q+r43dpML25Jx3c+5xOQbiO5qV+sV0xabPO7ZHV+JLUd9r4W24ZXt+RGncM55MOPckSHR7Ya6dOVNw8inenaqKTwoDlohftS+vN1kJyIMLamHHPDKtesv0LRXAGAHz4nAp/Dw+FrgFYBbo/7eVZeHx1cCrwAAQEnwCgAAlASvAABASfAKAACUBK8AAEBJ8AqcRSV/8XENhAVYwCsN4H4TRSWsf60ukdZ9CFsDZ4SF54BXasfaw4UvpaiXhO5D2CbAKxAGr9SN79t9hG/EiLjDSnCC9Q/I7O99Nu/ksXmD7X61X9YtZwh717DwMPBK3YzuHbrcb8dav5bM+IKy5XuOzK9C8k9gfwWl9e1NazParo38xUbJX4lG2LuGhYeBV+pG7D721xzFfhN+cAL72/k8DcRZGffrO/0vJuyDw8LDwCt1I54tcbpP1Dfh73afvTtbeLuP+WL7S4cLnBoi7A3CwsPAK5Vjn6+Yhq4f/WdL0ruPp/3YDcRcrvl0sVvOEPauYeFZ4JX6MU9FrJdypYcyuo+1GPOK77bdSFd3C95yhrB3DQsPAq8AAEBJ8AoAAJQErwAAQEnwCgAAlASvAABASfAKAACUBK8AAEBJ8AoAAJQErwAAQEnwCgAAlASvAABASfAKAACUBK8AAEBJ8AoAAJQErwAAQEnwCgAAlASvAABASfAKAACUBK8AAEBJ8AoAAJQErzyO//7nf9wf4/lp6F4L3TDFz3nsX69+3J/m+JwTFpTD63//T/wRViM/TCzT0FmLmTeC9XjylilSl5wVgDuBVx5HhFfm3jINXdkmMfZL3xr7ettPjFesBjr255tl65W9x4/QSF2gFfDK4zjglbXdrG/NjXe05pGN/c7Z907e6F/m8ox5/Fag77vvi81XLJoLLMiZWwr7XvEZ19hO89Nj3w1Dvzz2m8LYDGP/6od5tYWN+9u02y06DV03jJvHv1tG3GihjRNVl09OaYrUBVoBrzyO3PNgSzsZ+02PmHuK1KWMV1uztS02tybrUMBQxuZ/zoKEuaWw7xUx4jR0ZtdfN5Pxv6X9WwmNowXTD9vNYi1y/t16/PeLtNHCGyeiLp/00hSqC7QCXnkcB45XjJM9km2+vch+N2s1NR/fmdlvY7fvuZeJhVbrW5A0txQSvWK3zHmS9VHDJpuNvL7s+0vEZgl6xbPR9jZOuC6f5NKUqgu0Al55HEe8MveHzckU5/qxdR5s3yvrnKXzScICvlOaZ128XinxZjjxPJjjlX78pHtlb7MEvSJvtJiN46+LsA6RpSl+nQ4qB688jpTjFeu6rvuG89c3fq80Twd9ttOZZ1TmCwebluNciP6d1Xe6p7ugQg0s4rq9fUboG8x7HmzXK+bVIfdEmbxZwl5xN1pg48TVRViH2NIgloeBV2CDfH1lvQrb9/3S+hbsKwDCVebPdjbCxeTX8urNq6ahe23alG9B/kUXx9wA60V66aH945Xlur2pKjmac07KfHx73st7njChLp+c0lxYF9AHrwDowpVsuBt4BUAXvAJ3A68AAEBJ8AoAAJQErwAAQEnwCgAAlASvAABASfAKAACUBK8AAEBJ8AoAAJQErwAAQEnwCgAAlASvAABASfAKAACUBK8AAEBJ8AoAAJTk7+/v9c8///wBAACU4J9//vl/nr8bGG7+5jcAAAAASUVORK5CYII=" id="362" name="Google Shape;362;p35"/>
          <p:cNvSpPr/>
          <p:nvPr/>
        </p:nvSpPr>
        <p:spPr>
          <a:xfrm>
            <a:off x="155575" y="-144463"/>
            <a:ext cx="304800" cy="30480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descr="data:image/png;base64,iVBORw0KGgoAAAANSUhEUgAAAh0AAAGdCAIAAAA5Wlb1AAAgAElEQVR4nO2dQZKrOpNGPe5V9DpYTY8Y/euo4Qs28IbeApth+u/DPbABCaWEkAQpwTlREfeWjYGPFHkMuMzr33///QMAACjBv//++/r7+/sAAACU4O/vD68AAEAx8AoAAJQErwAAQEnwCgAAlASvAABASfAKAACUBK8AAEBJ8AoAAJQErwAAQEnwCgAAlASvAABASfAKAACUBK8AAEBJ8AoAAJQErwAAQEnwCgAAlASvgMA0dK/X6/V6dcOkvS7KVLIpKlkNgBjwShLLXv6lH+XJxt6YqKWG8JQutqmjVK1KNsU6lHyDLRY3c+4cATbglSQsYfh6znYHbmj3raSZrvhWKHNFtbxyfKZFViMibgmqGz1wNXglicUrXdf59qB5mnkSvJLB2V7xv7wSrxRc5nYojj1egbLglSQWr/TD4LHGb5JuGH1TVEx1nQGvlFriBeOwutEDV4NXkli9Mk6yNhatTOEJVtzdPXwVZ+caT8T8nankkz/mNHankKMtB2rmtLtXpDbra7zYSfJ73vd47BK3OWW8k/hXOLx5Q6u9jhpziB1YDV+OdWMErZJf0J2iuC/0vlXox+3spGVEbPbtNP6NHMgFh8ArSZjjUdoX58e6YRKe95/m9g7vzfMpz273ktA8/HOw9tLINhRe24+nGS1TJHhld4nbAAe9El7hcOgYr3Sd9RLPasSmNKcMH0LkFzTsFc92E1NZG2FZRu/OwY60X5qIjex7KUSCV5Kw3uf4xdENk/dpa29w3jcJbxHH3um08rMx8xc7zToPcwebnxfe8sa1oZi1dVfEs6So82A7SxRe7m8l7hJiVji8eb1xpKbo88rOIj7yfMNNskhBI9KFhqFVE/GthfNgaMnuWPJu5OhhA3vglSTswbrdGy2tePZVG2d/EE89OItP/zTRzht18elAazvahqRFiW/2A/IJPB69fVK8ErPCe8dBEV7ZC3roIsbpXolI51lh5+2KeMou/OCR0gQ28uHdCnzglSSCJ783wzP2+oo9pMOnzSNOqofnL5xYNgm3a7fbh0+bBNfWe2pEXlLcdfu4iw5p58FiVnhn8+57xXmdfzVi3k6X9cre5o0cPdvHt/vL/lsFn/BCpQltudhhA3vglSS2Q9PcF7aD/cj1lfDZc/HgQXh2f/5p76dTvRJa29CVHGlJsZ8HC2+93Zf7J4lZ4d3Z5nvl2GeuCl9f2dm8kUe7h5LFeCVyLIWMHDdsYA+8koS/wy5XA/0ni7Zv0D7BLmGP9O2uID0bMX/xtII020Je8a9tZH887JWorZfllcAK723ekl6JO/0fecBSoKDedLvHK8FrT4e8Eh5LEUd6O8MG9sArSYSug2+Htu/qS/jisGeBEddbouYvuMfkqFfMyXZmvc2yO3lwA8W1Eu/WyzoPFljk3jQlz4PFvaFexRKavkRBU6+vhF997DxY1GjY9QXXW5LBK0nsfu5d6une43DjpeY7L68Xws/GzF/uM9PQBa87hz5aI3xwJyqLt+ONvfVA7LvdmCV+Ip4JTBKzwuHN641zwCu7i9gSvFztXqFIL6gvhnQyTngswytxY8m3keOHDeyBV5LwdjNhxLrHD4HLi+EzxVHPxszfP9Uxr4irsvlum721Dayv+K45HLYbpoglhlZ/k1HaFDErHNq83jhHvLK7CIeY63pFCuorln8Fdtt5nFeiShP0SjgXRIJXkhCHpueUt3jO2jm6+c1ReicnDe/wszHzt3Ns5nLkDLm1KPPvAGKziJPsncz3CN39sKp3ieJS3QXsnoELLMK3eb2rfcwru4uIjBzqr6kF9RXL7fzeoZvkFTGie3wmb+TYYQN74BUAACgJXgEAgJLgFQAAKAleAQCAkuAVAAAoCV4BAICS4BUAACgJXgEAgJLgFQAAKAleAQCAkuAVAAAoCV4BAICS4BUAACgJXnkc3FaiKh5ejofHvyt4pRrkO0eU390ib0lbB+63ujew0oeooRzboXfhmtQQH4qDV2ohcCuQsrtcK+8Q/Ruk8hX3EHsf3osrdNXbGQ+tjEY4BF6pBWEHi7sn+S3x3Xxze3vihojvoBf2WumO8NPQNbqJoRbwSi1IzcRzB8rbY1jlPsFr9IqkFYBs8EotBL0SvvlsxB1Vd+8f7sxV6jR7d1r23SX9oByO6XTvhsDz8+Ydde25mw/KJ6n8rzXx3xNYPNn0fX6z8TxTjrFbPrga/jXe80p4nsZ9io2b/EaNlsTRePj2y3ApeKUWQufBxEOYLevOK08TumF7+BXCSlrP2bcZj53X/pbYbxfyxQE5W9cJ69X37hyE10qTybdal2Nne2WK2fK7qxHY1IGJ9uc5e6Wz53ZotMSPxoMZQQG8UgteYdj7yzR0vo62ffu9eb/s94rUyM1XiGu5PmmvwM7SI4j+iJAwoRBF6p12a3IeFGa3PiqcpAu9J3DnlXbdfn/Lx62GdxvKGz1qnlKn78fEdQ6PxpSMcDl4pRZCnwcL7jHOniZ09uD0h07nu61is1vvLD2CSK/s9WnXA9LJwPAZQvnQafvi5XdzfZ0Hcz8Ptrvl41bDRbCCuwGC8zTmsFMMRwIHR2NqRrgWvFILOycEnA9FuXhOhmz3T6+H4nbL3aa6f5lmh0iv+FZ7e/ZQblSi/pwHPU1uswjv2Thr9bI/Z7y35eNWY3+rm9PHzdM/gnZHy8HRmJcRrgKv1ELkm9TAYU3wDLW/ax399JG9StJ7xdDSDy0g9DLvasfly/KK59KzTDGv7Gz5yNUIY/Rt+0RWcJ4BF+yNlmOjsUhGOB+8UgsH3xpH/RWdvRt6zjwc+/TVZgahUxDi0mOIO2DZPV7xnWmxpipwvBIp5nyvhLf80fcHHqzNFznP0DHGzmg5NhoLZYSzwSu1sNfC+vEjvd+L2Nc23dJ/5iF2ZzXmMPT+JiAuPepkeNQfhMb26SJekc/nb08WBTdgAa+Et3yRP0bZZIubZ/DcVXi0HByN/MFNG+CVWhCbifPO3dmDjYMC0xuBPdddkNTGp6Hzd37ndMTm/WfM0iMPRiTPOrMSWvLeMcdRr7zc45/wBrTX1Zpq909QYq5XCFPErcZ2bvKVO6fNh+YZviYSXOejo/FwRtAAr9RC6NSx1HK8U3lmFOyz8lyjjig2E0Yvfe/MWMyFJP80u8dzCV4JbZ6YP6SR/5hv5/3EzlO+c4Ch1YjYxoF1kSba++RHYJ2Pj8aDGUEDvFIN0X/u5Vy3MP7cWZrC91GAzX547E+Yzak3qxhc+rEPhQqNz3nZdrvtfv7NetWB6yuByPLK7lzw8v5BhmdKIW/iaoSmTpnnob+S2f37GOcV7rPHMsLl4BUAL1wnBkgArwB4wSsACeAVAC94BSABvALgBa8AJIBXAACgJHgFAABKglcAAKAkeAUAAEqCVwAAoCR4BQAASoJXAACgJHgFAABKglcAAKAkeAVAhj+2B0gDr4Aqm288j/mi9av6fKpX9r64X5xq72afJb4TH+Ai8AqoEtWEt+0z5tYt+SR4JfKeU3G32tlMtQ3tXdY1WwfAD14BVdYb33adr4kvt9vqDtwSLJ9Er3hurybch969A+IykSANySvGmrk3pAbQAq+AKmuTHXw3klxuhzkeudVkPgWurwjNPnzfYVs11l0qd0OHT5kBXAdeAVWMtum5Q/F6l+XwBN539sZtmuUmbc9g/ybE8Z4RvCLeADmgsASvcLwCyuAVUMVsm5I35se6YRKed+/OLrhl9konnJWSZ7C587xAZOs2ZvFboscgfntEesVdEoAaeAVUsdqmXxzdMHmftjq00IalC9xbc6zzGHvJK85ZrKjubSzZuZbiOeY65BXXfByqQA3gFVDFbptbc1haEY9ntgjHA0Z3t9vuzgUU8ekDF13E5e55xZntMa+gFqgBvAKqbNqm3bY31yJir6/EtfLdU0yyQo6fl7KmLHq84lsgagFd8Aqosm2bZjPfXuI+cn0lwit7hx4ZXvEeIvkOTPK98pFP6wEogFdAFadtrt2827Z1xytCkw6dB/N5pfDxiu9QJTDTIp8H45PGUAt4BVRx2+b2GERwxvbYRvj82KHzYAeur+z2eeFa/f5cxQ8fxy1PmjXHK6ALXgFVhLZpi0VyhvfDVeIfnUecY9rIS7rWE1jhlZg/encPk4J+8y1v8+f2/ME9VAReAVWktuk7keQen3i/IyvOK74ZpHolsDrmbDyTiX+A7107/xScAwNt8AqoIrZpz5UP8fNgztGN8ef1gUVIq7Bp76d5RZg0+kslX/4ju+0iALTAKwAAUBK8AgAAJcErAABQErwCAAAlwSsAAFASvAIAACXBKwAAUBK8AgAAJcErAABQErwCAAAlwSsAAFASvAIAACXBKwAAUBK8AgAAJcErAABQErwCAAAlwSsAAFASvAIAACXBKwAAUJI4r4z99hbcxv23hRuJ/x6cf19eOQ0dd+AGALg1+14Z+9erH8fe9MrYLzaZhu73/+2Dff+VyDR035fa8wAAgDsSex7McoIoGefB+ajl5xWsAgDwBFK8Mg2dqYjvyS3pwaGfz4klnAB7v99/AABQAe/3O757/53plWn9pR8/09BtrsecwOt//6+Gn/MCEpawhCVs5WELeOV7Hkx80Hzp75+TL92rF4wxSljCEvbhYVO8YlyrN/4vPmhoZJ7D2OMVwhKWsIS9b9h9rxgfHjZOYhmPWtfz7Qe3Z8M205+AesEYo4QlLGEfHjb2eKUV1AvGGCUsYQn78LB4pcmyEZawhCVstWHxSpNlIyxhCUvYasPilSbLRljCEpaw1YbFK02WjbCEJSxhqw2LV5osG2EJS1jCVhsWrzRZNsISlrCErTYsXmmybIQlLGEJW21YvNJk2QhLWMISttqweKXJshGWsIQlbLVh8UqTZSMsYQlL2GrD4pUmy0ZYwhKWsNWGxStNlo2whCUsYasNi1eaLBthCUtYwlYbFq80WTbCEpawhK02LF5psmyEJSxhCVttWLzSZNkIS1jCErbasHilybIRlrCEJWy1YfFKk2UjLGEJS9hqw+KVJstGWMIStsWw//3P/9Twc3ZMvNLwGFWPSVjCEvYQ6kbBKymoj052SMISlrA+1I2CV1JQH53skIQlLGF9qBsFr6SgPjrZIQlLWML6UDcKXklBfXSyQxKWsIT1oW4UvJKC+uhkhyQsYQnrQ90oeCUF9dHJDklYwhLWh7pR8EoK6qOTHZKwhCWsD3Wj4JUU1EcnOyRhCUtYH+pGwSspqI9OdkjCEpawPtSNgldSUB+d7JCEJSxhfagbBa+koD462SEJS1jC+lA3Cl5JQb1g15Tti/quSPchLGEPod6a8EoK6gXDK4QlLGF9qLcmvJKCesHwCmEJS1gf6q2pYq+M/WumGyb/g/ND/fibZhq69QWnoF4wvEJYwhLWh3prqtYrY7+IYxq6nzQ2D3bDtEhkGrplmsUwZ6FeMLxCWMIS1od6a2rKK7YyvlNsvHKFVR5Tti/quyLdh7CEPYR6a6rWK1+dWGe41uOW+ddumJbzYIZjDvB+v/+Oo16w70/Cmiegvit+fwhLWMJGot6akhvU+/2O795/CV6Zhu716sevXfrx4/WK8Xs/LjY69QqLesG+P+cFNFHfFb8/hCUsYSNRb03XNKjjXjFOgy1C2XjFmmQ+Afb75+RL9+oFwyuEJSxhfai3pia8Mvav2RbOdfv5l9//5+srY49XCqG+K9J9CEvYQ6i3plq9Yn2iWP6csfy54vk82KlX79ULhlcIS1jC+lBvTfV6pWbUC4ZXCEtYwvpQb014JQX1guEVwhKWsD7UWxNeSUG9YHiFsIQlrA/11oRXUlAvGF4hLGEJ60O9NeGVFNQLhlcIS1jC+lBvTXglBfWC4RXCEpawPtRbE15JQb1geIWwhCWsD/XWhFdSUC8YXiEsYQnrQ7014ZUU1AuGVwhLWML6UG9NeCUF9YLhFcISlrA+1FsTXklBvWB4hbCEJawP9daEV1JQLxheISxhCetDvTXhlRTUC3alV9RjXhlWve/Qagmbj/rees0+i1eaLNsDw6r3HVotYfNR31uv2WfxSpNle2BY9b5DqyVsPup76zX7LF5psmwPDKved2i1hM1HfW+9Zp/FK02W7YFh1fsOrZaw+ajvrdfss3ilybI9MKx636HVEjYf9b31mn0WrzRZtgeGVe87tFrC5qO+t16zz+KVJsv2wLDqfYdWS9h81PfWa/ZZvNJk2R4YVr3v0GoJm4/63nrNPotXmizbA8Oq9x1aLWHzUd9br9ln8UqTZXtgWPW+Q6slbD7qe+s1+yxeabJsDwyr3ndotYTNR31vvWafxStNlu2BYdX7Dq2WsPmo763X7LN4pcmyPTCset+h1RI2H/W99Zp9Fq80WbYHhlXvO7Rawuajvrdes8/ilSbL9sCw6n2HVkvYfNT31mv2WbzSZNkeGFa979BqCZuP+t56zT6LV5os2wPDqvcdWi1h81HfW6/ZZ/FKk2V7YFj1vkOrJWw+6nvrNfssXmmybA8Mq953aLWEzUd9b71mn8UrTZbtgWHV+w6tlrD5qO+t1+yzeKXJsj0wrHrfodUSNh/1vfWafRavNFm2B4ZV7zu0WsLmo763XrPPJnpl7F8z/eg81A2T9dA8yWcauvm5k1Av2JWtVj3mlWHV+w6tlrD5qO+t1+yzKV4Ze0MV62OzMaahe3XDtEhkGrrv1GPvvKw46gW7stWqx7wyrHrfodUSNh/1vfWafTbBK5Ie7Me+ktl45QqrPKZsDwyr3ndotYTNR31vvWafPe6Vaei6rrNPg01DZ0pjNsrvPJjhmAO83++/46gX7PuTsOaEDaPed74/hCVsDup7a/I++36/47v3X4pXVof8Tol5vGL8/pvIvPpyCuoF+/6cF/CxYdX7zveHsITNQX1vvWafzfTK7+zWxivGxZZlkvmfky/dqxfsylarHvPKsOp9h1ZL2HzU99Zr9tnjXjElMl+iX//zsf9vaGS+vjL2eIWwx1HvO7Rawuajvrdes88meOWznNEyP0IsffTYPjiZX3Xq1Xv1gl3ZatVjXhlWve/Qagmbj/rees0+m+SVilEv2JWtVj3mlWHV+w6tlrD5qO+t1+yzeKXJsj0wrHrfodUSNh/1vfWafRavNFm2B4ZV7zu0WsLmo763XrPP4pUmy0bYe4dVb7J45STUB/A1wxivNFk2wt47rHqTxSsnoT6ArxnGeKXJshH23mHVmyxeOQn1AXzNMMYrTZaNsPcOq95k8cpJqA/ga4YxXmmybIS9d1j1JotXTkJ9AF8zjPFKk2Uj7L3DqjdZvHIS6gP4mmGMV5osG2HvHVa9yeKVk1AfwNcMY7zSZNkIe++w6k0Wr5yE+gC+ZhjjlSbLRth7h1VvsnjlJNQH8DXDGK80WTbC3jusepPFKyehPoCvGcZ4pcmyEfbeYdWbLF45CfUBfM0wxitNlo2w9w6r3mTxykmoD+BrhjFeabJshL13WPUmi1dOQn0AXzOM8UqTZSPsvcOqN1m8chLqA/iaYYxXmiwbYe8dVr3J4pWTUB/A1wxjvNJk2Qh777DqTRavnIT6AL5mGOOVJstG2HuHVW+yeOUk1AfwNcMYrzRZNsLeO6x6k8UrJ6E+gK8ZxnilybIR9t5h1ZssXjkJ9QF8zTDGK02WjbD3DqveZPHKSagP4GuGMV5psmyEvXdY9SaLV05CfQBfM4zxSpNlI+y9w6o3WbxyEuoD+JphjFeaLBth7x1WvcnSagmbA15psmyEvXdYdaPgFcLmgFeaLBth7x1W3Sh4hbA54JUmy0bYe4dVNwpeIWwOeKXJshH23mHVjYJXCJsDXmmybIS9d1h1o+AVwuaAV5osG2HvHVbdKHiFsDnglSbLRth7h1U3Cl4hbA54pcmyEfbeYdWNglcImwNeabJshL13WHWj4BXC5pDulWnoXq9XP86/j/1rphsm66Flomno5udOQr1gjFHC5qNuFLxC2BxSvTINXTcM/aKMsV9sMg3dqxumRSLT0H2nGntDQyehXjDGKGHzUTcKXiFsDmle+SljFYWtjK9kNl65wiqPKRth7x1W3Sh4hbA5pHhlOZu1qGIaOlMa8wS/82CGYw7wfr//jqNesO9PwpoTlrAL6kb5/lwTVr2mDOMY3u93fPf+O+wVwyF7XjF+78ffBZn16sspqBfs+3NeQMI+Iay6UTheIWwOx71iXJ9/GYcj7nkw4zfjPNjJl+7VC8YYJWw+6kbBK4TN4bhXDNZLJvO1+u3/DY3ME489XiEsYYOoGwWvEDaHQl75WMcx8ueK5/Ngp169Vy8YY5Sw+agbBa8QNocsr1SIesEYo4TNR90oeIWwOeCVJstG2HuHVTcKXiFsDnilybIR9t5h1Y2CVwibA15psmyEvXdYdaPgFcLmgFeaLBth7x1W3Sh4hbA54JUmy0bYe4dVNwpeIWwOeKXJshH23mHVjYJXCJsDXmmybIS9d1h1o+AVwuaAV5osG2HvHVbdKHiFsDnglSbLRth7h1U3Cl4hbA54pcmyEfbeYdWNglcImwNeabJshL13WHWj4BXC5oBXmiwbYe8dVt0oeIWwOeCVJstG2HuHVTcKXiFsDnilybIR9t5h1Y2CVwibA15psmyEvXdYdaPgFcLmgFeaLBth7x1W3Sh4hbA54JUmy0bYe4dVNwpeIWwOeKXJshH23mHVjYJXCJsDXmmybIS9d1h1o+AVwuaAV5osG2HvHVbdKHiFsDnglSbLRth7h1U3Cl4hbA54pcmyEfbeYdWNglcImwNeabJshL13WHWj4BXC5oBXmiwbYe8dVt0oeIWwOeCVJstG2HuHVTcKXiFsDnilybIR9t5h1Y2CVwibA15psmyEvXdYdaPgFcLmgFeaLBth7x1W3Sh4hbA54JUmy0bYe4dVNwpeIWwOeKXJshH23mHVjYJXCJsDXmmybIQlLGEJW21YvNJk2QhLWMISttqweKXJshGWsIQlbLVh8UqTZSMsYQlL2GrDJnll7F9fumFyH1wfnh/qx98009CZLzkB9YIxRglLWMI+PGyCV8b+54Zp6EyFzP+dH54lMg3dVyxjvxrmLNQLxhglLGEJ+/CwWefB1sMPWxlfyWy8coVVHlM2whKWsIStNmyOV6ah+6li/d/8RDdMy3kwwzEHeL/ff8dRL9j3J2HNCUtYwhK22rDv9zu+e/8le8V0iccrxu/9+JmGzrkoUxz1gn1/zgtIWMISlrCVh030inlp5eN4xbjY8llOgP3+OfnSvXrBGKOEJSxhHx42xStj/9peKjE9YznHvQSzXPY/BfWCMUYJS1jCPjzsca/Mp7NmZsMYnzOWP1c8v/DUq/fqBWOMEpawhH142PTrK3WiXjDGKGEJS9iHh8UrTZaNsIQlLGGrDYtXmiwbYQlLWMJWGxavNFk2whKWsIStNixeabJshCUsYQlbbVi80mTZCEtYwhK22rB4pcmyEZawhCVstWHxSpNlIyxhCUvYasPilSbLRljCEpaw1YbFK02WjbCEJSxhqw2LV5osG2EJS1jCVhsWrzRZNsISlrCErTYsXmmybIQlLGEJW21YvNJk2QhLWMISttqweKXJshGWsIQlbLVh8UqTZSMsYQlL2GrD4pUmy0ZYwhKWsNWGxStNlo2whCUsYasNi1eaLBthCUtYwlYbFq80WTbCEpawhK02LF5psmyEJSxhCVttWLzSZNkIS1jCErbasHilybIRlrCEJWy1YfFKk2UjLGEJS9hqw+KVJstGWMISlrDVhsUrTZaNsIQlLGGrDYtXmiwbYQlLWMJWGxavNFk2whKWsIStNixeabJshCUsYQlbbVi80mTZCEtYwhK22rB4pcmyEZawhCVstWHxSpNlIyxhCUvYasPilSbLRljCEpaw1YbFK02WjbCEJSxhqw2LV5osG2EJS1jCVhu2nFfG/jXTDZP1UD/+ppmGbn7uJNQLxhglLGEJ+/Cwpbwy9otNpqF7dcO0SGQauq9Yxn41zFmoF4wxSljCEvbhYQt5xVbGVzIbr1xhlceUjbCEJSxhqw1bxivT0JnSmI3yOw9mOOYA7/f7DwAAKuD9fsd3778zvWL83o+faeisqy8AAHBDTvGKcbHls5wA+/1z/qV7AABQpIxXlmv12/8bGpmvr4w9XgEAuC+FvPKxPmcsf654Pg92wdV7AADQopxXAAAA8AoAAJQFrwAAQEnwCgAAlASvAABASfAKAACUBK8AAEBJ8AoAAJQErwAAQEnwysK5X+Tf4veiLevc4spLXHOvBtAkYqwyDE6naa/M3wxz/FuSx979PpmE0WaNYWmenknPZ/lWnZyFVuaVb7k3K/INGlm4tcThYlVM2z3RGZZFRtb266K+v/hLLG5DxTFu9rGbfN17614xb3mcub/leqXYpPkYXyg99umbpT6vdH1vr8nYv7quO+6VZmk5gjAsT/RKcD1q80oFu1dR7uIVY6ys9l8Hj/mOwP62/uUdVN8H5zD2r36YH+9He57zfTHNu5lt3nxoeWV9qBuGfln99ZZrxmu2q12hV4bRvCXD9hGpcN4Sz8VaJl3+v7utFHF7olu4n4CX380plrEqbKgL1n17XyZhxC1rLq6k86BvN7QPXKz4+/uy2zHOxN29xB5ibpxhb4heuf4Cd/HKMmTtx9azHva2NdqKOY7mMebO4Vu5ue3M/9t7o2TsSCrnwTbaMHazpbtIY25e7Rq9Mk2WRswHvIVzSrzrlfhtdTXB45VfVjPo5j2UXdfLD3+cYbkZWcaaiyspr7m8G/7+48aP2Jev3S7WeTDh9LwwfveGqPZhbete2UrdKtH68PYs/G8QWW+g1huPeebgNiDvgHZfr9GazQsS9vGcu5tKq12lV8w7+SwF8xdOKrEwL+vZ/W2lh9AwnMLZq+o0Vs8IvwxzWLpeEY4XzKmlNU/wys6+fPC6XSbC0JJ6iP/0jDBEr8Zvjz0AAAW+SURBVFx/gda9so639X/ejblu6x2vCHOI9or5euN5rbY0R9wbiNJqV+qVX6Y5kekVt3C394pQOLFF2t1Z+9BLOHT6fLZecVbSs+ZBrzjx47yyPHtBd3YWLfeQQ165cv0F7uEVY+vu7DS/pw0HSOfB5P4U5xXr4qTO8co0dMaotN7cf3wDUVrtWr1in04Jl14ssd10llq+WvSKULjtKR3pzbBCr5GGpdcrR8QS9Ipwf9p4r3gXWRRn0XIPSfDKNesvcBev2FdY3API9aDSHs7LU90wLsNeOL8mj8V5SrsLr2+Q+r43dpML25Jx3c+5xOQbiO5qV+sV0xabPO7ZHV+JLUd9r4W24ZXt+RGncM55MOPckSHR7Ya6dOVNw8inenaqKTwoDlohftS+vN1kJyIMLamHHPDKtesv0LRXAGAHz4nAp/Dw+FrgFYBbo/7eVZeHx1cCrwAAQEnwCgAAlASvAABASfAKAACUBK8AAEBJ8AqcRSV/8XENhAVYwCsN4H4TRSWsf60ukdZ9CFsDZ4SF54BXasfaw4UvpaiXhO5D2CbAKxAGr9SN79t9hG/EiLjDSnCC9Q/I7O99Nu/ksXmD7X61X9YtZwh717DwMPBK3YzuHbrcb8dav5bM+IKy5XuOzK9C8k9gfwWl9e1NazParo38xUbJX4lG2LuGhYeBV+pG7D721xzFfhN+cAL72/k8DcRZGffrO/0vJuyDw8LDwCt1I54tcbpP1Dfh73afvTtbeLuP+WL7S4cLnBoi7A3CwsPAK5Vjn6+Yhq4f/WdL0ruPp/3YDcRcrvl0sVvOEPauYeFZ4JX6MU9FrJdypYcyuo+1GPOK77bdSFd3C95yhrB3DQsPAq8AAEBJ8AoAAJQErwAAQEnwCgAAlASvAABASfAKAACUBK8AAEBJ8AoAAJQErwAAQEnwCgAAlASvAABASfAKAACUBK8AAEBJ8AoAAJQErwAAQEnwCgAAlASvAABASfAKAACUBK8AAEBJ8AoAAJQErzyO//7nf9wf4/lp6F4L3TDFz3nsX69+3J/m+JwTFpTD63//T/wRViM/TCzT0FmLmTeC9XjylilSl5wVgDuBVx5HhFfm3jINXdkmMfZL3xr7ettPjFesBjr255tl65W9x4/QSF2gFfDK4zjglbXdrG/NjXe05pGN/c7Z907e6F/m8ox5/Fag77vvi81XLJoLLMiZWwr7XvEZ19hO89Nj3w1Dvzz2m8LYDGP/6od5tYWN+9u02y06DV03jJvHv1tG3GihjRNVl09OaYrUBVoBrzyO3PNgSzsZ+02PmHuK1KWMV1uztS02tybrUMBQxuZ/zoKEuaWw7xUx4jR0ZtdfN5Pxv6X9WwmNowXTD9vNYi1y/t16/PeLtNHCGyeiLp/00hSqC7QCXnkcB45XjJM9km2+vch+N2s1NR/fmdlvY7fvuZeJhVbrW5A0txQSvWK3zHmS9VHDJpuNvL7s+0vEZgl6xbPR9jZOuC6f5NKUqgu0Al55HEe8MveHzckU5/qxdR5s3yvrnKXzScICvlOaZ128XinxZjjxPJjjlX78pHtlb7MEvSJvtJiN46+LsA6RpSl+nQ4qB688jpTjFeu6rvuG89c3fq80Twd9ttOZZ1TmCwebluNciP6d1Xe6p7ugQg0s4rq9fUboG8x7HmzXK+bVIfdEmbxZwl5xN1pg48TVRViH2NIgloeBV2CDfH1lvQrb9/3S+hbsKwDCVebPdjbCxeTX8urNq6ahe23alG9B/kUXx9wA60V66aH945Xlur2pKjmac07KfHx73st7njChLp+c0lxYF9AHrwDowpVsuBt4BUAXvAJ3A68AAEBJ8AoAAJQErwAAQEnwCgAAlASvAABASfAKAACUBK8AAEBJ8AoAAJQErwAAQEnwCgAAlASvAABASfAKAACUBK8AAEBJ8AoAAJTk7+/v9c8///wBAACU4J9//vl/nr8bGG7+5jcAAAAASUVORK5CYII=" id="363" name="Google Shape;363;p35"/>
          <p:cNvSpPr/>
          <p:nvPr/>
        </p:nvSpPr>
        <p:spPr>
          <a:xfrm>
            <a:off x="307975" y="7937"/>
            <a:ext cx="304800" cy="30480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364" name="Google Shape;364;p35"/>
          <p:cNvPicPr preferRelativeResize="0"/>
          <p:nvPr/>
        </p:nvPicPr>
        <p:blipFill rotWithShape="1">
          <a:blip r:embed="rId3">
            <a:alphaModFix/>
          </a:blip>
          <a:srcRect b="0" l="0" r="0" t="0"/>
          <a:stretch/>
        </p:blipFill>
        <p:spPr>
          <a:xfrm>
            <a:off x="617215" y="2008004"/>
            <a:ext cx="6519311" cy="4275279"/>
          </a:xfrm>
          <a:prstGeom prst="rect">
            <a:avLst/>
          </a:prstGeom>
          <a:noFill/>
          <a:ln>
            <a:noFill/>
          </a:ln>
        </p:spPr>
      </p:pic>
      <p:sp>
        <p:nvSpPr>
          <p:cNvPr id="365" name="Google Shape;365;p35"/>
          <p:cNvSpPr/>
          <p:nvPr/>
        </p:nvSpPr>
        <p:spPr>
          <a:xfrm>
            <a:off x="612775" y="6294698"/>
            <a:ext cx="7488832"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Source: Colonial Power Group (http://www.colonialpowergroup.com/municipalaggregation/)</a:t>
            </a:r>
            <a:endParaRPr sz="1400">
              <a:solidFill>
                <a:schemeClr val="dk1"/>
              </a:solidFill>
              <a:latin typeface="Calibri"/>
              <a:ea typeface="Calibri"/>
              <a:cs typeface="Calibri"/>
              <a:sym typeface="Calibri"/>
            </a:endParaRPr>
          </a:p>
        </p:txBody>
      </p:sp>
      <p:sp>
        <p:nvSpPr>
          <p:cNvPr id="366" name="Google Shape;366;p35"/>
          <p:cNvSpPr txBox="1"/>
          <p:nvPr/>
        </p:nvSpPr>
        <p:spPr>
          <a:xfrm>
            <a:off x="155575" y="1484784"/>
            <a:ext cx="8736905" cy="52322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The case in Massachusetts state as follow:</a:t>
            </a:r>
            <a:endParaRPr sz="2800">
              <a:solidFill>
                <a:schemeClr val="dk1"/>
              </a:solidFill>
              <a:latin typeface="Calibri"/>
              <a:ea typeface="Calibri"/>
              <a:cs typeface="Calibri"/>
              <a:sym typeface="Calibri"/>
            </a:endParaRPr>
          </a:p>
        </p:txBody>
      </p:sp>
      <p:sp>
        <p:nvSpPr>
          <p:cNvPr id="367" name="Google Shape;367;p35"/>
          <p:cNvSpPr txBox="1"/>
          <p:nvPr/>
        </p:nvSpPr>
        <p:spPr>
          <a:xfrm>
            <a:off x="7241951" y="4310525"/>
            <a:ext cx="1650529" cy="193899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000">
                <a:solidFill>
                  <a:schemeClr val="dk1"/>
                </a:solidFill>
                <a:latin typeface="Calibri"/>
                <a:ea typeface="Calibri"/>
                <a:cs typeface="Calibri"/>
                <a:sym typeface="Calibri"/>
              </a:rPr>
              <a:t>* Competitive service is provided by aggregators, while basic service is not.</a:t>
            </a:r>
            <a:endParaRPr sz="2000">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1" name="Shape 371"/>
        <p:cNvGrpSpPr/>
        <p:nvPr/>
      </p:nvGrpSpPr>
      <p:grpSpPr>
        <a:xfrm>
          <a:off x="0" y="0"/>
          <a:ext cx="0" cy="0"/>
          <a:chOff x="0" y="0"/>
          <a:chExt cx="0" cy="0"/>
        </a:xfrm>
      </p:grpSpPr>
      <p:sp>
        <p:nvSpPr>
          <p:cNvPr id="372" name="Google Shape;372;p36"/>
          <p:cNvSpPr txBox="1"/>
          <p:nvPr>
            <p:ph type="title"/>
          </p:nvPr>
        </p:nvSpPr>
        <p:spPr>
          <a:xfrm>
            <a:off x="323528" y="188640"/>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3.1 US Experience: </a:t>
            </a:r>
            <a:br>
              <a:rPr lang="en-US"/>
            </a:br>
            <a:r>
              <a:rPr lang="en-US"/>
              <a:t>Aggregator as a Third Party</a:t>
            </a:r>
            <a:r>
              <a:rPr lang="en-US" sz="3200"/>
              <a:t>(4/4)</a:t>
            </a:r>
            <a:endParaRPr sz="3200"/>
          </a:p>
        </p:txBody>
      </p:sp>
      <p:sp>
        <p:nvSpPr>
          <p:cNvPr id="373" name="Google Shape;373;p36"/>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500"/>
              <a:buFont typeface="Noto Sans Symbols"/>
              <a:buChar char="➢"/>
            </a:pPr>
            <a:r>
              <a:rPr lang="en-US" sz="2500">
                <a:latin typeface="Calibri"/>
                <a:ea typeface="Calibri"/>
                <a:cs typeface="Calibri"/>
                <a:sym typeface="Calibri"/>
              </a:rPr>
              <a:t>In 2006, a specific area in Connecticut was suffering for a critical situation where the capacity of the transmission network was not able to support the summer peak electricity demand. </a:t>
            </a:r>
            <a:r>
              <a:rPr lang="en-US" sz="2500">
                <a:solidFill>
                  <a:srgbClr val="FF0000"/>
                </a:solidFill>
                <a:latin typeface="Calibri"/>
                <a:ea typeface="Calibri"/>
                <a:cs typeface="Calibri"/>
                <a:sym typeface="Calibri"/>
              </a:rPr>
              <a:t>Comverge deployed a demand response program able to reduce 28 MW of load</a:t>
            </a:r>
            <a:r>
              <a:rPr lang="en-US" sz="2500">
                <a:latin typeface="Calibri"/>
                <a:ea typeface="Calibri"/>
                <a:cs typeface="Calibri"/>
                <a:sym typeface="Calibri"/>
              </a:rPr>
              <a:t>.</a:t>
            </a:r>
            <a:endParaRPr/>
          </a:p>
          <a:p>
            <a:pPr indent="-342900" lvl="0" marL="342900" rtl="0" algn="just">
              <a:spcBef>
                <a:spcPts val="1800"/>
              </a:spcBef>
              <a:spcAft>
                <a:spcPts val="0"/>
              </a:spcAft>
              <a:buClr>
                <a:schemeClr val="dk1"/>
              </a:buClr>
              <a:buSzPts val="2500"/>
              <a:buFont typeface="Noto Sans Symbols"/>
              <a:buChar char="➢"/>
            </a:pPr>
            <a:r>
              <a:rPr lang="en-US" sz="2500">
                <a:latin typeface="Calibri"/>
                <a:ea typeface="Calibri"/>
                <a:cs typeface="Calibri"/>
                <a:sym typeface="Calibri"/>
              </a:rPr>
              <a:t> Comverge was contracted by ISO-NE with a four year duration contract. Comverge controlled domestic and small consumers’ </a:t>
            </a:r>
            <a:r>
              <a:rPr lang="en-US" sz="2500">
                <a:solidFill>
                  <a:srgbClr val="FF0000"/>
                </a:solidFill>
                <a:latin typeface="Calibri"/>
                <a:ea typeface="Calibri"/>
                <a:cs typeface="Calibri"/>
                <a:sym typeface="Calibri"/>
              </a:rPr>
              <a:t>air conditioning devices</a:t>
            </a:r>
            <a:r>
              <a:rPr lang="en-US" sz="2500">
                <a:latin typeface="Calibri"/>
                <a:ea typeface="Calibri"/>
                <a:cs typeface="Calibri"/>
                <a:sym typeface="Calibri"/>
              </a:rPr>
              <a:t> with a system called Coolsentry.</a:t>
            </a:r>
            <a:endParaRPr/>
          </a:p>
          <a:p>
            <a:pPr indent="-342900" lvl="0" marL="342900" rtl="0" algn="just">
              <a:spcBef>
                <a:spcPts val="1800"/>
              </a:spcBef>
              <a:spcAft>
                <a:spcPts val="0"/>
              </a:spcAft>
              <a:buClr>
                <a:schemeClr val="dk1"/>
              </a:buClr>
              <a:buSzPts val="2500"/>
              <a:buFont typeface="Noto Sans Symbols"/>
              <a:buChar char="➢"/>
            </a:pPr>
            <a:r>
              <a:rPr lang="en-US" sz="2500">
                <a:latin typeface="Calibri"/>
                <a:ea typeface="Calibri"/>
                <a:cs typeface="Calibri"/>
                <a:sym typeface="Calibri"/>
              </a:rPr>
              <a:t> There were </a:t>
            </a:r>
            <a:r>
              <a:rPr lang="en-US" sz="2500">
                <a:solidFill>
                  <a:srgbClr val="FF0000"/>
                </a:solidFill>
                <a:latin typeface="Calibri"/>
                <a:ea typeface="Calibri"/>
                <a:cs typeface="Calibri"/>
                <a:sym typeface="Calibri"/>
              </a:rPr>
              <a:t>15,000 consumers with Coolsentry system</a:t>
            </a:r>
            <a:r>
              <a:rPr lang="en-US" sz="2500">
                <a:latin typeface="Calibri"/>
                <a:ea typeface="Calibri"/>
                <a:cs typeface="Calibri"/>
                <a:sym typeface="Calibri"/>
              </a:rPr>
              <a:t>; each consumer receives a payment of </a:t>
            </a:r>
            <a:r>
              <a:rPr lang="en-US" sz="2500">
                <a:solidFill>
                  <a:srgbClr val="FF0000"/>
                </a:solidFill>
                <a:latin typeface="Calibri"/>
                <a:ea typeface="Calibri"/>
                <a:cs typeface="Calibri"/>
                <a:sym typeface="Calibri"/>
              </a:rPr>
              <a:t>$100 per year for participating into the demand response program</a:t>
            </a:r>
            <a:r>
              <a:rPr lang="en-US" sz="2500">
                <a:latin typeface="Calibri"/>
                <a:ea typeface="Calibri"/>
                <a:cs typeface="Calibri"/>
                <a:sym typeface="Calibri"/>
              </a:rPr>
              <a:t>.</a:t>
            </a:r>
            <a:endParaRPr/>
          </a:p>
        </p:txBody>
      </p:sp>
      <p:sp>
        <p:nvSpPr>
          <p:cNvPr id="374" name="Google Shape;374;p36"/>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8" name="Shape 378"/>
        <p:cNvGrpSpPr/>
        <p:nvPr/>
      </p:nvGrpSpPr>
      <p:grpSpPr>
        <a:xfrm>
          <a:off x="0" y="0"/>
          <a:ext cx="0" cy="0"/>
          <a:chOff x="0" y="0"/>
          <a:chExt cx="0" cy="0"/>
        </a:xfrm>
      </p:grpSpPr>
      <p:sp>
        <p:nvSpPr>
          <p:cNvPr id="379" name="Google Shape;379;p37"/>
          <p:cNvSpPr txBox="1"/>
          <p:nvPr>
            <p:ph type="title"/>
          </p:nvPr>
        </p:nvSpPr>
        <p:spPr>
          <a:xfrm>
            <a:off x="323528" y="188640"/>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3.1 US Experience:</a:t>
            </a:r>
            <a:br>
              <a:rPr lang="en-US"/>
            </a:br>
            <a:r>
              <a:rPr lang="en-US"/>
              <a:t>General Law and Regulation</a:t>
            </a:r>
            <a:endParaRPr/>
          </a:p>
        </p:txBody>
      </p:sp>
      <p:sp>
        <p:nvSpPr>
          <p:cNvPr id="380" name="Google Shape;380;p37"/>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2960"/>
              <a:buChar char="•"/>
            </a:pPr>
            <a:r>
              <a:rPr lang="en-US" sz="2960"/>
              <a:t>2011: </a:t>
            </a:r>
            <a:endParaRPr sz="2960"/>
          </a:p>
          <a:p>
            <a:pPr indent="-457199" lvl="0" marL="817563" rtl="0" algn="l">
              <a:lnSpc>
                <a:spcPct val="90000"/>
              </a:lnSpc>
              <a:spcBef>
                <a:spcPts val="592"/>
              </a:spcBef>
              <a:spcAft>
                <a:spcPts val="0"/>
              </a:spcAft>
              <a:buClr>
                <a:schemeClr val="dk1"/>
              </a:buClr>
              <a:buSzPts val="2960"/>
              <a:buFont typeface="Noto Sans Symbols"/>
              <a:buChar char="➢"/>
            </a:pPr>
            <a:r>
              <a:rPr lang="en-US" sz="2960"/>
              <a:t>FERC approved “</a:t>
            </a:r>
            <a:r>
              <a:rPr i="1" lang="en-US" sz="2960"/>
              <a:t>Market-based Demand Response Compensation Rule”</a:t>
            </a:r>
            <a:endParaRPr/>
          </a:p>
          <a:p>
            <a:pPr indent="-457199" lvl="0" marL="817563" rtl="0" algn="l">
              <a:lnSpc>
                <a:spcPct val="90000"/>
              </a:lnSpc>
              <a:spcBef>
                <a:spcPts val="592"/>
              </a:spcBef>
              <a:spcAft>
                <a:spcPts val="0"/>
              </a:spcAft>
              <a:buClr>
                <a:schemeClr val="dk1"/>
              </a:buClr>
              <a:buSzPts val="2960"/>
              <a:buFont typeface="Noto Sans Symbols"/>
              <a:buChar char="➢"/>
            </a:pPr>
            <a:r>
              <a:rPr lang="en-US" sz="2960"/>
              <a:t>Makes the </a:t>
            </a:r>
            <a:r>
              <a:rPr lang="en-US" sz="2960">
                <a:solidFill>
                  <a:srgbClr val="FF0000"/>
                </a:solidFill>
              </a:rPr>
              <a:t>wholesale market </a:t>
            </a:r>
            <a:r>
              <a:rPr lang="en-US" sz="2960"/>
              <a:t>more competitive</a:t>
            </a:r>
            <a:endParaRPr/>
          </a:p>
          <a:p>
            <a:pPr indent="-342900" lvl="0" marL="342900" rtl="0" algn="l">
              <a:lnSpc>
                <a:spcPct val="90000"/>
              </a:lnSpc>
              <a:spcBef>
                <a:spcPts val="1800"/>
              </a:spcBef>
              <a:spcAft>
                <a:spcPts val="0"/>
              </a:spcAft>
              <a:buClr>
                <a:schemeClr val="dk1"/>
              </a:buClr>
              <a:buSzPts val="2960"/>
              <a:buChar char="•"/>
            </a:pPr>
            <a:r>
              <a:rPr lang="en-US" sz="2960"/>
              <a:t>2013: </a:t>
            </a:r>
            <a:endParaRPr/>
          </a:p>
          <a:p>
            <a:pPr indent="-457199" lvl="0" marL="817563" rtl="0" algn="l">
              <a:lnSpc>
                <a:spcPct val="90000"/>
              </a:lnSpc>
              <a:spcBef>
                <a:spcPts val="592"/>
              </a:spcBef>
              <a:spcAft>
                <a:spcPts val="0"/>
              </a:spcAft>
              <a:buClr>
                <a:schemeClr val="dk1"/>
              </a:buClr>
              <a:buSzPts val="2960"/>
              <a:buFont typeface="Noto Sans Symbols"/>
              <a:buChar char="➢"/>
            </a:pPr>
            <a:r>
              <a:rPr lang="en-US" sz="2960"/>
              <a:t>FERC approved “</a:t>
            </a:r>
            <a:r>
              <a:rPr i="1" lang="en-US" sz="2960"/>
              <a:t>Revisions to Electric Reliability Organization Definition of Bulk Electric System and Rules of Procedure”</a:t>
            </a:r>
            <a:endParaRPr/>
          </a:p>
          <a:p>
            <a:pPr indent="-457199" lvl="0" marL="817563" rtl="0" algn="l">
              <a:lnSpc>
                <a:spcPct val="90000"/>
              </a:lnSpc>
              <a:spcBef>
                <a:spcPts val="592"/>
              </a:spcBef>
              <a:spcAft>
                <a:spcPts val="0"/>
              </a:spcAft>
              <a:buClr>
                <a:schemeClr val="dk1"/>
              </a:buClr>
              <a:buSzPts val="2960"/>
              <a:buFont typeface="Noto Sans Symbols"/>
              <a:buChar char="➢"/>
            </a:pPr>
            <a:r>
              <a:rPr lang="en-US" sz="2960"/>
              <a:t>Provides specific definition of </a:t>
            </a:r>
            <a:r>
              <a:rPr lang="en-US" sz="2960">
                <a:solidFill>
                  <a:srgbClr val="FF0000"/>
                </a:solidFill>
              </a:rPr>
              <a:t>distributed generation system</a:t>
            </a:r>
            <a:endParaRPr sz="2960">
              <a:solidFill>
                <a:srgbClr val="FF0000"/>
              </a:solidFill>
            </a:endParaRPr>
          </a:p>
          <a:p>
            <a:pPr indent="0" lvl="0" marL="0" rtl="0" algn="l">
              <a:lnSpc>
                <a:spcPct val="90000"/>
              </a:lnSpc>
              <a:spcBef>
                <a:spcPts val="592"/>
              </a:spcBef>
              <a:spcAft>
                <a:spcPts val="0"/>
              </a:spcAft>
              <a:buClr>
                <a:schemeClr val="dk1"/>
              </a:buClr>
              <a:buSzPts val="2960"/>
              <a:buNone/>
            </a:pPr>
            <a:r>
              <a:t/>
            </a:r>
            <a:endParaRPr sz="2960"/>
          </a:p>
        </p:txBody>
      </p:sp>
      <p:sp>
        <p:nvSpPr>
          <p:cNvPr id="381" name="Google Shape;381;p37"/>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5" name="Shape 385"/>
        <p:cNvGrpSpPr/>
        <p:nvPr/>
      </p:nvGrpSpPr>
      <p:grpSpPr>
        <a:xfrm>
          <a:off x="0" y="0"/>
          <a:ext cx="0" cy="0"/>
          <a:chOff x="0" y="0"/>
          <a:chExt cx="0" cy="0"/>
        </a:xfrm>
      </p:grpSpPr>
      <p:sp>
        <p:nvSpPr>
          <p:cNvPr id="386" name="Google Shape;386;p38"/>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800"/>
              <a:buFont typeface="Calibri"/>
              <a:buNone/>
            </a:pPr>
            <a:r>
              <a:rPr lang="en-US" sz="4800"/>
              <a:t>3.1 US Experience:</a:t>
            </a:r>
            <a:br>
              <a:rPr lang="en-US" sz="4800"/>
            </a:br>
            <a:r>
              <a:rPr lang="en-US" sz="4800"/>
              <a:t>Green City </a:t>
            </a:r>
            <a:endParaRPr sz="4800"/>
          </a:p>
        </p:txBody>
      </p:sp>
      <p:sp>
        <p:nvSpPr>
          <p:cNvPr id="387" name="Google Shape;387;p38"/>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720"/>
              <a:buChar char="•"/>
            </a:pPr>
            <a:r>
              <a:rPr lang="en-US" sz="2720"/>
              <a:t>2013 in California</a:t>
            </a:r>
            <a:endParaRPr/>
          </a:p>
          <a:p>
            <a:pPr indent="-358774" lvl="0" marL="534988" rtl="0" algn="l">
              <a:lnSpc>
                <a:spcPct val="80000"/>
              </a:lnSpc>
              <a:spcBef>
                <a:spcPts val="544"/>
              </a:spcBef>
              <a:spcAft>
                <a:spcPts val="0"/>
              </a:spcAft>
              <a:buClr>
                <a:schemeClr val="dk1"/>
              </a:buClr>
              <a:buSzPts val="2720"/>
              <a:buFont typeface="Noto Sans Symbols"/>
              <a:buChar char="➢"/>
            </a:pPr>
            <a:r>
              <a:rPr lang="en-US" sz="2720"/>
              <a:t>City of Lancaster: </a:t>
            </a:r>
            <a:endParaRPr/>
          </a:p>
          <a:p>
            <a:pPr indent="-280988" lvl="0" marL="723900" rtl="0" algn="l">
              <a:lnSpc>
                <a:spcPct val="80000"/>
              </a:lnSpc>
              <a:spcBef>
                <a:spcPts val="476"/>
              </a:spcBef>
              <a:spcAft>
                <a:spcPts val="0"/>
              </a:spcAft>
              <a:buClr>
                <a:schemeClr val="dk1"/>
              </a:buClr>
              <a:buSzPts val="2380"/>
              <a:buFont typeface="Noto Sans Symbols"/>
              <a:buChar char="✓"/>
            </a:pPr>
            <a:r>
              <a:rPr lang="en-US" sz="2380"/>
              <a:t>new homes with lots that are 7,000 square feet or more must have solar panels that can produce up to </a:t>
            </a:r>
            <a:r>
              <a:rPr lang="en-US" sz="2380">
                <a:solidFill>
                  <a:srgbClr val="FF0000"/>
                </a:solidFill>
              </a:rPr>
              <a:t>1 kW </a:t>
            </a:r>
            <a:r>
              <a:rPr lang="en-US" sz="2380"/>
              <a:t>of energy at any given time. Homes in rural areas must be able to produce </a:t>
            </a:r>
            <a:r>
              <a:rPr b="1" lang="en-US" sz="2380">
                <a:solidFill>
                  <a:srgbClr val="FF0000"/>
                </a:solidFill>
              </a:rPr>
              <a:t>1.5 kW</a:t>
            </a:r>
            <a:r>
              <a:rPr b="1" lang="en-US" sz="2380"/>
              <a:t> </a:t>
            </a:r>
            <a:r>
              <a:rPr lang="en-US" sz="2380"/>
              <a:t>with their systems.</a:t>
            </a:r>
            <a:endParaRPr/>
          </a:p>
          <a:p>
            <a:pPr indent="-280988" lvl="0" marL="723900" rtl="0" algn="l">
              <a:lnSpc>
                <a:spcPct val="80000"/>
              </a:lnSpc>
              <a:spcBef>
                <a:spcPts val="476"/>
              </a:spcBef>
              <a:spcAft>
                <a:spcPts val="0"/>
              </a:spcAft>
              <a:buClr>
                <a:schemeClr val="dk1"/>
              </a:buClr>
              <a:buSzPts val="2380"/>
              <a:buFont typeface="Noto Sans Symbols"/>
              <a:buChar char="✓"/>
            </a:pPr>
            <a:r>
              <a:rPr lang="en-US" sz="2380"/>
              <a:t>A solar installer in city of Lancaster can issue a permit within </a:t>
            </a:r>
            <a:r>
              <a:rPr lang="en-US" sz="2380">
                <a:solidFill>
                  <a:srgbClr val="FF0000"/>
                </a:solidFill>
              </a:rPr>
              <a:t>15 minutes</a:t>
            </a:r>
            <a:r>
              <a:rPr lang="en-US" sz="2380"/>
              <a:t>, whereas in city of Palmdale, it can take two months.</a:t>
            </a:r>
            <a:endParaRPr sz="2380"/>
          </a:p>
          <a:p>
            <a:pPr indent="-452438" lvl="0" marL="720725" rtl="0" algn="l">
              <a:lnSpc>
                <a:spcPct val="80000"/>
              </a:lnSpc>
              <a:spcBef>
                <a:spcPts val="544"/>
              </a:spcBef>
              <a:spcAft>
                <a:spcPts val="0"/>
              </a:spcAft>
              <a:buClr>
                <a:schemeClr val="dk1"/>
              </a:buClr>
              <a:buSzPts val="2720"/>
              <a:buFont typeface="Noto Sans Symbols"/>
              <a:buChar char="➢"/>
            </a:pPr>
            <a:r>
              <a:rPr lang="en-US" sz="2720"/>
              <a:t>City of Sebastopol: </a:t>
            </a:r>
            <a:endParaRPr/>
          </a:p>
          <a:p>
            <a:pPr indent="-277813" lvl="0" marL="720725" rtl="0" algn="l">
              <a:lnSpc>
                <a:spcPct val="80000"/>
              </a:lnSpc>
              <a:spcBef>
                <a:spcPts val="561"/>
              </a:spcBef>
              <a:spcAft>
                <a:spcPts val="0"/>
              </a:spcAft>
              <a:buClr>
                <a:schemeClr val="dk1"/>
              </a:buClr>
              <a:buSzPts val="2380"/>
              <a:buFont typeface="Noto Sans Symbols"/>
              <a:buChar char="✓"/>
            </a:pPr>
            <a:r>
              <a:rPr lang="en-US" sz="2380"/>
              <a:t>requiring new residential and commercial buildings to include a </a:t>
            </a:r>
            <a:r>
              <a:rPr lang="en-US" sz="2380">
                <a:solidFill>
                  <a:srgbClr val="FF0000"/>
                </a:solidFill>
              </a:rPr>
              <a:t>photovoltaic energy-generation system</a:t>
            </a:r>
            <a:r>
              <a:rPr lang="en-US" sz="2380"/>
              <a:t>. The system would have to provide </a:t>
            </a:r>
            <a:r>
              <a:rPr lang="en-US" sz="2380">
                <a:solidFill>
                  <a:srgbClr val="FF0000"/>
                </a:solidFill>
              </a:rPr>
              <a:t>2 watts</a:t>
            </a:r>
            <a:r>
              <a:rPr lang="en-US" sz="2380"/>
              <a:t> </a:t>
            </a:r>
            <a:r>
              <a:rPr lang="en-US" sz="2380">
                <a:solidFill>
                  <a:srgbClr val="FF0000"/>
                </a:solidFill>
              </a:rPr>
              <a:t>of power per square foot </a:t>
            </a:r>
            <a:r>
              <a:rPr lang="en-US" sz="2380"/>
              <a:t>of insulated building area or </a:t>
            </a:r>
            <a:r>
              <a:rPr lang="en-US" sz="2380">
                <a:solidFill>
                  <a:srgbClr val="FF0000"/>
                </a:solidFill>
              </a:rPr>
              <a:t>offset </a:t>
            </a:r>
            <a:r>
              <a:rPr b="1" lang="en-US" sz="2805">
                <a:solidFill>
                  <a:srgbClr val="FF0000"/>
                </a:solidFill>
              </a:rPr>
              <a:t>75%</a:t>
            </a:r>
            <a:r>
              <a:rPr lang="en-US" sz="2380">
                <a:solidFill>
                  <a:srgbClr val="FF0000"/>
                </a:solidFill>
              </a:rPr>
              <a:t> of the building’s annual electric load</a:t>
            </a:r>
            <a:r>
              <a:rPr lang="en-US" sz="2380"/>
              <a:t>.</a:t>
            </a:r>
            <a:endParaRPr/>
          </a:p>
        </p:txBody>
      </p:sp>
      <p:sp>
        <p:nvSpPr>
          <p:cNvPr id="388" name="Google Shape;388;p38"/>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2" name="Shape 392"/>
        <p:cNvGrpSpPr/>
        <p:nvPr/>
      </p:nvGrpSpPr>
      <p:grpSpPr>
        <a:xfrm>
          <a:off x="0" y="0"/>
          <a:ext cx="0" cy="0"/>
          <a:chOff x="0" y="0"/>
          <a:chExt cx="0" cy="0"/>
        </a:xfrm>
      </p:grpSpPr>
      <p:sp>
        <p:nvSpPr>
          <p:cNvPr id="393" name="Google Shape;393;p39"/>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000"/>
              <a:buFont typeface="Calibri"/>
              <a:buNone/>
            </a:pPr>
            <a:r>
              <a:rPr lang="en-US" sz="4000"/>
              <a:t>3.2 EU Policy Experience: </a:t>
            </a:r>
            <a:br>
              <a:rPr lang="en-US" sz="4000"/>
            </a:br>
            <a:r>
              <a:rPr lang="en-US" sz="4000"/>
              <a:t>Tradable White Certificates (TWC) for Energy Efficiency Policy</a:t>
            </a:r>
            <a:endParaRPr sz="4000"/>
          </a:p>
        </p:txBody>
      </p:sp>
      <p:sp>
        <p:nvSpPr>
          <p:cNvPr id="394" name="Google Shape;394;p39"/>
          <p:cNvSpPr txBox="1"/>
          <p:nvPr>
            <p:ph idx="1" type="body"/>
          </p:nvPr>
        </p:nvSpPr>
        <p:spPr>
          <a:xfrm>
            <a:off x="251520" y="1812173"/>
            <a:ext cx="8496944" cy="5040560"/>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3600"/>
              <a:buChar char="•"/>
            </a:pPr>
            <a:r>
              <a:rPr lang="en-US" sz="3600"/>
              <a:t>TWC implementation in EU: </a:t>
            </a:r>
            <a:r>
              <a:rPr lang="en-US" sz="3600">
                <a:solidFill>
                  <a:srgbClr val="FF0000"/>
                </a:solidFill>
              </a:rPr>
              <a:t>UK 2002 ; Italy 2005 ; France 2005.</a:t>
            </a:r>
            <a:endParaRPr sz="3600">
              <a:solidFill>
                <a:srgbClr val="FF0000"/>
              </a:solidFill>
            </a:endParaRPr>
          </a:p>
          <a:p>
            <a:pPr indent="-342900" lvl="0" marL="342900" rtl="0" algn="just">
              <a:spcBef>
                <a:spcPts val="1200"/>
              </a:spcBef>
              <a:spcAft>
                <a:spcPts val="0"/>
              </a:spcAft>
              <a:buClr>
                <a:schemeClr val="dk1"/>
              </a:buClr>
              <a:buSzPts val="3600"/>
              <a:buChar char="•"/>
            </a:pPr>
            <a:r>
              <a:rPr lang="en-US" sz="3600"/>
              <a:t>TWC commands energy companies to fulfill energy saving obligations, e.g. </a:t>
            </a:r>
            <a:r>
              <a:rPr lang="en-US" sz="3600" u="sng"/>
              <a:t>British Gas</a:t>
            </a:r>
            <a:r>
              <a:rPr lang="en-US" sz="3600"/>
              <a:t> had </a:t>
            </a:r>
            <a:r>
              <a:rPr lang="en-US" sz="3600">
                <a:solidFill>
                  <a:srgbClr val="FF0000"/>
                </a:solidFill>
              </a:rPr>
              <a:t>15% reduction in total residential gas demand </a:t>
            </a:r>
            <a:r>
              <a:rPr lang="en-US" sz="3600"/>
              <a:t>despite a 7% increase in the number of households using gas in the period 2004-2009. </a:t>
            </a:r>
            <a:endParaRPr/>
          </a:p>
        </p:txBody>
      </p:sp>
      <p:sp>
        <p:nvSpPr>
          <p:cNvPr id="395" name="Google Shape;395;p39"/>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9" name="Shape 399"/>
        <p:cNvGrpSpPr/>
        <p:nvPr/>
      </p:nvGrpSpPr>
      <p:grpSpPr>
        <a:xfrm>
          <a:off x="0" y="0"/>
          <a:ext cx="0" cy="0"/>
          <a:chOff x="0" y="0"/>
          <a:chExt cx="0" cy="0"/>
        </a:xfrm>
      </p:grpSpPr>
      <p:sp>
        <p:nvSpPr>
          <p:cNvPr id="400" name="Google Shape;400;p40"/>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3.2 UK experience: </a:t>
            </a:r>
            <a:br>
              <a:rPr lang="en-US"/>
            </a:br>
            <a:r>
              <a:rPr lang="en-US"/>
              <a:t>Zero-Carbon Building</a:t>
            </a:r>
            <a:endParaRPr/>
          </a:p>
        </p:txBody>
      </p:sp>
      <p:sp>
        <p:nvSpPr>
          <p:cNvPr id="401" name="Google Shape;401;p40"/>
          <p:cNvSpPr txBox="1"/>
          <p:nvPr>
            <p:ph idx="1" type="body"/>
          </p:nvPr>
        </p:nvSpPr>
        <p:spPr>
          <a:xfrm>
            <a:off x="251520" y="1484784"/>
            <a:ext cx="8496944" cy="5184576"/>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rgbClr val="FF0000"/>
              </a:buClr>
              <a:buSzPts val="3565"/>
              <a:buChar char="•"/>
            </a:pPr>
            <a:r>
              <a:rPr lang="en-US" sz="3565">
                <a:solidFill>
                  <a:srgbClr val="FF0000"/>
                </a:solidFill>
              </a:rPr>
              <a:t>UK Energy White Paper (2007) </a:t>
            </a:r>
            <a:r>
              <a:rPr lang="en-US" sz="3565"/>
              <a:t>: </a:t>
            </a:r>
            <a:endParaRPr/>
          </a:p>
          <a:p>
            <a:pPr indent="-452438" lvl="0" marL="628650" rtl="0" algn="l">
              <a:lnSpc>
                <a:spcPct val="80000"/>
              </a:lnSpc>
              <a:spcBef>
                <a:spcPts val="1800"/>
              </a:spcBef>
              <a:spcAft>
                <a:spcPts val="0"/>
              </a:spcAft>
              <a:buClr>
                <a:schemeClr val="dk1"/>
              </a:buClr>
              <a:buSzPts val="3565"/>
              <a:buFont typeface="Noto Sans Symbols"/>
              <a:buChar char="➢"/>
            </a:pPr>
            <a:r>
              <a:rPr lang="en-US" sz="3565"/>
              <a:t>A requirement for all new homes to be zero-carbon buildings by </a:t>
            </a:r>
            <a:r>
              <a:rPr lang="en-US" sz="3565">
                <a:solidFill>
                  <a:srgbClr val="FF0000"/>
                </a:solidFill>
              </a:rPr>
              <a:t>2016</a:t>
            </a:r>
            <a:r>
              <a:rPr lang="en-US" sz="3565"/>
              <a:t>.</a:t>
            </a:r>
            <a:endParaRPr/>
          </a:p>
          <a:p>
            <a:pPr indent="-452438" lvl="0" marL="628650" rtl="0" algn="l">
              <a:lnSpc>
                <a:spcPct val="80000"/>
              </a:lnSpc>
              <a:spcBef>
                <a:spcPts val="1800"/>
              </a:spcBef>
              <a:spcAft>
                <a:spcPts val="0"/>
              </a:spcAft>
              <a:buClr>
                <a:schemeClr val="dk1"/>
              </a:buClr>
              <a:buSzPts val="3565"/>
              <a:buFont typeface="Noto Sans Symbols"/>
              <a:buChar char="➢"/>
            </a:pPr>
            <a:r>
              <a:rPr lang="en-US" sz="3565"/>
              <a:t>Improving the </a:t>
            </a:r>
            <a:r>
              <a:rPr lang="en-US" sz="3565">
                <a:solidFill>
                  <a:srgbClr val="FF0000"/>
                </a:solidFill>
              </a:rPr>
              <a:t>energy efficiency</a:t>
            </a:r>
            <a:r>
              <a:rPr lang="en-US" sz="3565"/>
              <a:t> of existing homes.</a:t>
            </a:r>
            <a:endParaRPr/>
          </a:p>
          <a:p>
            <a:pPr indent="-452438" lvl="0" marL="628650" rtl="0" algn="l">
              <a:lnSpc>
                <a:spcPct val="80000"/>
              </a:lnSpc>
              <a:spcBef>
                <a:spcPts val="1800"/>
              </a:spcBef>
              <a:spcAft>
                <a:spcPts val="0"/>
              </a:spcAft>
              <a:buClr>
                <a:schemeClr val="dk1"/>
              </a:buClr>
              <a:buSzPts val="3565"/>
              <a:buFont typeface="Noto Sans Symbols"/>
              <a:buChar char="➢"/>
            </a:pPr>
            <a:r>
              <a:rPr lang="en-US" sz="3565"/>
              <a:t>A requirement that new domestic electricity meters should have real time displays from 2008, and a commitment to upgrade existing domestic meters on request.</a:t>
            </a:r>
            <a:endParaRPr sz="3565"/>
          </a:p>
        </p:txBody>
      </p:sp>
      <p:sp>
        <p:nvSpPr>
          <p:cNvPr id="402" name="Google Shape;402;p40"/>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6" name="Shape 406"/>
        <p:cNvGrpSpPr/>
        <p:nvPr/>
      </p:nvGrpSpPr>
      <p:grpSpPr>
        <a:xfrm>
          <a:off x="0" y="0"/>
          <a:ext cx="0" cy="0"/>
          <a:chOff x="0" y="0"/>
          <a:chExt cx="0" cy="0"/>
        </a:xfrm>
      </p:grpSpPr>
      <p:sp>
        <p:nvSpPr>
          <p:cNvPr id="407" name="Google Shape;407;p41"/>
          <p:cNvSpPr txBox="1"/>
          <p:nvPr>
            <p:ph type="title"/>
          </p:nvPr>
        </p:nvSpPr>
        <p:spPr>
          <a:xfrm>
            <a:off x="323528" y="188640"/>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 3.3 Japan Experience: </a:t>
            </a:r>
            <a:br>
              <a:rPr lang="en-US"/>
            </a:br>
            <a:r>
              <a:rPr lang="en-US"/>
              <a:t>Technology RDDD&amp;D</a:t>
            </a:r>
            <a:endParaRPr/>
          </a:p>
        </p:txBody>
      </p:sp>
      <p:sp>
        <p:nvSpPr>
          <p:cNvPr id="408" name="Google Shape;408;p41"/>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rgbClr val="FF0000"/>
              </a:buClr>
              <a:buSzPts val="3200"/>
              <a:buChar char="•"/>
            </a:pPr>
            <a:r>
              <a:rPr lang="en-US">
                <a:solidFill>
                  <a:srgbClr val="FF0000"/>
                </a:solidFill>
              </a:rPr>
              <a:t>Technology Research, Development, Demonstration Deployment and Diffusion (RDDD&amp;D) </a:t>
            </a:r>
            <a:r>
              <a:rPr lang="en-US"/>
              <a:t>is required to capture the potential energy efficiency benefit and achieve GHG(Green House Gas) emission reductions. </a:t>
            </a:r>
            <a:endParaRPr/>
          </a:p>
          <a:p>
            <a:pPr indent="-342900" lvl="0" marL="342900" rtl="0" algn="just">
              <a:lnSpc>
                <a:spcPct val="90000"/>
              </a:lnSpc>
              <a:spcBef>
                <a:spcPts val="1840"/>
              </a:spcBef>
              <a:spcAft>
                <a:spcPts val="0"/>
              </a:spcAft>
              <a:buClr>
                <a:srgbClr val="FF0000"/>
              </a:buClr>
              <a:buSzPts val="3200"/>
              <a:buChar char="•"/>
            </a:pPr>
            <a:r>
              <a:rPr lang="en-US" u="sng">
                <a:solidFill>
                  <a:srgbClr val="FF0000"/>
                </a:solidFill>
              </a:rPr>
              <a:t>Japan Demonstrates Smart City</a:t>
            </a:r>
            <a:r>
              <a:rPr lang="en-US"/>
              <a:t>: 2010-2014, to identify the optimum form for smart grids and smart cities in Japan. (City of Yokohama, Toyota City, Keihanna Science City and the City of Kitakyushu.)</a:t>
            </a:r>
            <a:endParaRPr/>
          </a:p>
        </p:txBody>
      </p:sp>
      <p:sp>
        <p:nvSpPr>
          <p:cNvPr id="409" name="Google Shape;409;p41"/>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15"/>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t/>
            </a:r>
            <a:endParaRPr/>
          </a:p>
        </p:txBody>
      </p:sp>
      <p:sp>
        <p:nvSpPr>
          <p:cNvPr id="102" name="Google Shape;102;p15"/>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4800"/>
              <a:buNone/>
            </a:pPr>
            <a:r>
              <a:t/>
            </a:r>
            <a:endParaRPr sz="4800"/>
          </a:p>
          <a:p>
            <a:pPr indent="0" lvl="0" marL="0" rtl="0" algn="ctr">
              <a:spcBef>
                <a:spcPts val="480"/>
              </a:spcBef>
              <a:spcAft>
                <a:spcPts val="0"/>
              </a:spcAft>
              <a:buClr>
                <a:schemeClr val="dk1"/>
              </a:buClr>
              <a:buSzPts val="2400"/>
              <a:buNone/>
            </a:pPr>
            <a:r>
              <a:t/>
            </a:r>
            <a:endParaRPr sz="2400"/>
          </a:p>
          <a:p>
            <a:pPr indent="0" lvl="0" marL="0" rtl="0" algn="ctr">
              <a:spcBef>
                <a:spcPts val="960"/>
              </a:spcBef>
              <a:spcAft>
                <a:spcPts val="0"/>
              </a:spcAft>
              <a:buClr>
                <a:srgbClr val="0070C0"/>
              </a:buClr>
              <a:buSzPts val="4800"/>
              <a:buNone/>
            </a:pPr>
            <a:r>
              <a:rPr b="1" lang="en-US" sz="4800">
                <a:solidFill>
                  <a:srgbClr val="0070C0"/>
                </a:solidFill>
              </a:rPr>
              <a:t>1. Introduction </a:t>
            </a:r>
            <a:endParaRPr b="1" sz="4800">
              <a:solidFill>
                <a:srgbClr val="0070C0"/>
              </a:solidFill>
            </a:endParaRPr>
          </a:p>
        </p:txBody>
      </p:sp>
      <p:sp>
        <p:nvSpPr>
          <p:cNvPr id="103" name="Google Shape;103;p15"/>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3" name="Shape 413"/>
        <p:cNvGrpSpPr/>
        <p:nvPr/>
      </p:nvGrpSpPr>
      <p:grpSpPr>
        <a:xfrm>
          <a:off x="0" y="0"/>
          <a:ext cx="0" cy="0"/>
          <a:chOff x="0" y="0"/>
          <a:chExt cx="0" cy="0"/>
        </a:xfrm>
      </p:grpSpPr>
      <p:sp>
        <p:nvSpPr>
          <p:cNvPr id="414" name="Google Shape;414;p42"/>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3959"/>
              <a:buFont typeface="Calibri"/>
              <a:buNone/>
            </a:pPr>
            <a:r>
              <a:rPr lang="en-US" sz="3959"/>
              <a:t> 3.4 Korea Experience:  </a:t>
            </a:r>
            <a:br>
              <a:rPr lang="en-US" sz="3959"/>
            </a:br>
            <a:r>
              <a:rPr lang="en-US" sz="3959"/>
              <a:t>Sharply increasing-block electricity rate</a:t>
            </a:r>
            <a:endParaRPr sz="3959"/>
          </a:p>
        </p:txBody>
      </p:sp>
      <p:sp>
        <p:nvSpPr>
          <p:cNvPr id="415" name="Google Shape;415;p42"/>
          <p:cNvSpPr txBox="1"/>
          <p:nvPr>
            <p:ph idx="1" type="body"/>
          </p:nvPr>
        </p:nvSpPr>
        <p:spPr>
          <a:xfrm>
            <a:off x="323528" y="1412776"/>
            <a:ext cx="8496944" cy="5256584"/>
          </a:xfrm>
          <a:prstGeom prst="rect">
            <a:avLst/>
          </a:prstGeom>
          <a:noFill/>
          <a:ln>
            <a:noFill/>
          </a:ln>
        </p:spPr>
        <p:txBody>
          <a:bodyPr anchorCtr="0" anchor="t" bIns="45700" lIns="91425" spcFirstLastPara="1" rIns="91425" wrap="square" tIns="45700">
            <a:noAutofit/>
          </a:bodyPr>
          <a:lstStyle/>
          <a:p>
            <a:pPr indent="-342900" lvl="2" marL="342900" rtl="0" algn="l">
              <a:spcBef>
                <a:spcPts val="0"/>
              </a:spcBef>
              <a:spcAft>
                <a:spcPts val="0"/>
              </a:spcAft>
              <a:buClr>
                <a:schemeClr val="dk1"/>
              </a:buClr>
              <a:buSzPts val="1870"/>
              <a:buChar char="•"/>
            </a:pPr>
            <a:r>
              <a:rPr lang="en-US" sz="2200"/>
              <a:t>South Korea electricity tariff for residential sector</a:t>
            </a:r>
            <a:endParaRPr b="1">
              <a:solidFill>
                <a:srgbClr val="FF0000"/>
              </a:solidFill>
            </a:endParaRPr>
          </a:p>
          <a:p>
            <a:pPr indent="-224155" lvl="2" marL="342900" rtl="0" algn="l">
              <a:spcBef>
                <a:spcPts val="440"/>
              </a:spcBef>
              <a:spcAft>
                <a:spcPts val="0"/>
              </a:spcAft>
              <a:buClr>
                <a:schemeClr val="dk1"/>
              </a:buClr>
              <a:buSzPts val="1870"/>
              <a:buNone/>
            </a:pPr>
            <a:r>
              <a:t/>
            </a:r>
            <a:endParaRPr sz="2200">
              <a:solidFill>
                <a:srgbClr val="FF0000"/>
              </a:solidFill>
            </a:endParaRPr>
          </a:p>
          <a:p>
            <a:pPr indent="-224155" lvl="2" marL="342900" rtl="0" algn="l">
              <a:spcBef>
                <a:spcPts val="440"/>
              </a:spcBef>
              <a:spcAft>
                <a:spcPts val="0"/>
              </a:spcAft>
              <a:buClr>
                <a:schemeClr val="dk1"/>
              </a:buClr>
              <a:buSzPts val="1870"/>
              <a:buNone/>
            </a:pPr>
            <a:r>
              <a:t/>
            </a:r>
            <a:endParaRPr sz="2200">
              <a:solidFill>
                <a:srgbClr val="FF0000"/>
              </a:solidFill>
            </a:endParaRPr>
          </a:p>
          <a:p>
            <a:pPr indent="-224155" lvl="2" marL="342900" rtl="0" algn="l">
              <a:spcBef>
                <a:spcPts val="440"/>
              </a:spcBef>
              <a:spcAft>
                <a:spcPts val="0"/>
              </a:spcAft>
              <a:buClr>
                <a:schemeClr val="dk1"/>
              </a:buClr>
              <a:buSzPts val="1870"/>
              <a:buNone/>
            </a:pPr>
            <a:r>
              <a:t/>
            </a:r>
            <a:endParaRPr sz="2200">
              <a:solidFill>
                <a:srgbClr val="FF0000"/>
              </a:solidFill>
            </a:endParaRPr>
          </a:p>
          <a:p>
            <a:pPr indent="-224155" lvl="2" marL="342900" rtl="0" algn="l">
              <a:spcBef>
                <a:spcPts val="440"/>
              </a:spcBef>
              <a:spcAft>
                <a:spcPts val="0"/>
              </a:spcAft>
              <a:buClr>
                <a:schemeClr val="dk1"/>
              </a:buClr>
              <a:buSzPts val="1870"/>
              <a:buNone/>
            </a:pPr>
            <a:r>
              <a:t/>
            </a:r>
            <a:endParaRPr sz="2200">
              <a:solidFill>
                <a:srgbClr val="FF0000"/>
              </a:solidFill>
            </a:endParaRPr>
          </a:p>
          <a:p>
            <a:pPr indent="-224155" lvl="2" marL="342900" rtl="0" algn="l">
              <a:spcBef>
                <a:spcPts val="440"/>
              </a:spcBef>
              <a:spcAft>
                <a:spcPts val="0"/>
              </a:spcAft>
              <a:buClr>
                <a:schemeClr val="dk1"/>
              </a:buClr>
              <a:buSzPts val="1870"/>
              <a:buNone/>
            </a:pPr>
            <a:r>
              <a:t/>
            </a:r>
            <a:endParaRPr sz="2200">
              <a:solidFill>
                <a:srgbClr val="FF0000"/>
              </a:solidFill>
            </a:endParaRPr>
          </a:p>
          <a:p>
            <a:pPr indent="0" lvl="2" marL="0" rtl="0" algn="l">
              <a:spcBef>
                <a:spcPts val="440"/>
              </a:spcBef>
              <a:spcAft>
                <a:spcPts val="0"/>
              </a:spcAft>
              <a:buClr>
                <a:schemeClr val="dk1"/>
              </a:buClr>
              <a:buSzPts val="1870"/>
              <a:buNone/>
            </a:pPr>
            <a:r>
              <a:t/>
            </a:r>
            <a:endParaRPr sz="2200">
              <a:latin typeface="Calibri"/>
              <a:ea typeface="Calibri"/>
              <a:cs typeface="Calibri"/>
              <a:sym typeface="Calibri"/>
            </a:endParaRPr>
          </a:p>
          <a:p>
            <a:pPr indent="0" lvl="0" marL="0" rtl="0" algn="l">
              <a:spcBef>
                <a:spcPts val="440"/>
              </a:spcBef>
              <a:spcAft>
                <a:spcPts val="0"/>
              </a:spcAft>
              <a:buClr>
                <a:schemeClr val="dk1"/>
              </a:buClr>
              <a:buSzPts val="2200"/>
              <a:buNone/>
            </a:pPr>
            <a:r>
              <a:t/>
            </a:r>
            <a:endParaRPr sz="2200"/>
          </a:p>
          <a:p>
            <a:pPr indent="-342900" lvl="0" marL="342900" rtl="0" algn="l">
              <a:spcBef>
                <a:spcPts val="1800"/>
              </a:spcBef>
              <a:spcAft>
                <a:spcPts val="0"/>
              </a:spcAft>
              <a:buClr>
                <a:schemeClr val="dk1"/>
              </a:buClr>
              <a:buSzPts val="2400"/>
              <a:buChar char="•"/>
            </a:pPr>
            <a:r>
              <a:rPr lang="en-US" sz="2400"/>
              <a:t>KEPCO: Residential customers who consume a monthly electricity supply of </a:t>
            </a:r>
            <a:r>
              <a:rPr lang="en-US" sz="2400">
                <a:solidFill>
                  <a:srgbClr val="FF0000"/>
                </a:solidFill>
              </a:rPr>
              <a:t>over 1,350kWh </a:t>
            </a:r>
            <a:r>
              <a:rPr lang="en-US" sz="2400"/>
              <a:t>will be given a notice stating that </a:t>
            </a:r>
            <a:r>
              <a:rPr lang="en-US" sz="2400">
                <a:solidFill>
                  <a:srgbClr val="FF0000"/>
                </a:solidFill>
              </a:rPr>
              <a:t>extra charges(approximately additional 2 NTD/kWh)</a:t>
            </a:r>
            <a:r>
              <a:rPr lang="en-US" sz="2400"/>
              <a:t> will be imposed from the next month where consumption exceeds 1,350kWh.</a:t>
            </a:r>
            <a:endParaRPr sz="2400">
              <a:latin typeface="Calibri"/>
              <a:ea typeface="Calibri"/>
              <a:cs typeface="Calibri"/>
              <a:sym typeface="Calibri"/>
            </a:endParaRPr>
          </a:p>
        </p:txBody>
      </p:sp>
      <p:sp>
        <p:nvSpPr>
          <p:cNvPr id="416" name="Google Shape;416;p42"/>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417" name="Google Shape;417;p42"/>
          <p:cNvGraphicFramePr/>
          <p:nvPr/>
        </p:nvGraphicFramePr>
        <p:xfrm>
          <a:off x="827584" y="1916832"/>
          <a:ext cx="3000000" cy="3000000"/>
        </p:xfrm>
        <a:graphic>
          <a:graphicData uri="http://schemas.openxmlformats.org/drawingml/2006/table">
            <a:tbl>
              <a:tblPr>
                <a:noFill/>
                <a:tableStyleId>{65F774D5-6812-47BD-B26D-E19E86AF2BFE}</a:tableStyleId>
              </a:tblPr>
              <a:tblGrid>
                <a:gridCol w="1853725"/>
                <a:gridCol w="1853725"/>
                <a:gridCol w="1855625"/>
                <a:gridCol w="1853725"/>
              </a:tblGrid>
              <a:tr h="465575">
                <a:tc gridSpan="2">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Base Rate</a:t>
                      </a:r>
                      <a:endParaRPr/>
                    </a:p>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a:t>
                      </a:r>
                      <a:r>
                        <a:rPr b="0" i="0" lang="en-US" sz="2000" u="none" cap="none" strike="noStrike">
                          <a:solidFill>
                            <a:srgbClr val="FF0000"/>
                          </a:solidFill>
                          <a:latin typeface="Calibri"/>
                          <a:ea typeface="Calibri"/>
                          <a:cs typeface="Calibri"/>
                          <a:sym typeface="Calibri"/>
                        </a:rPr>
                        <a:t>NTD/per household per month</a:t>
                      </a:r>
                      <a:r>
                        <a:rPr b="0" i="0" lang="en-US" sz="2000" u="none" cap="none" strike="noStrike">
                          <a:solidFill>
                            <a:srgbClr val="000000"/>
                          </a:solidFill>
                          <a:latin typeface="Calibri"/>
                          <a:ea typeface="Calibri"/>
                          <a:cs typeface="Calibri"/>
                          <a:sym typeface="Calibri"/>
                        </a:rPr>
                        <a:t>)</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905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hMerge="1"/>
                <a:tc gridSpan="2">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Electric Power Rate</a:t>
                      </a:r>
                      <a:endParaRPr/>
                    </a:p>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a:t>
                      </a:r>
                      <a:r>
                        <a:rPr b="0" i="0" lang="en-US" sz="2000" u="none" cap="none" strike="noStrike">
                          <a:solidFill>
                            <a:srgbClr val="FF0000"/>
                          </a:solidFill>
                          <a:latin typeface="Calibri"/>
                          <a:ea typeface="Calibri"/>
                          <a:cs typeface="Calibri"/>
                          <a:sym typeface="Calibri"/>
                        </a:rPr>
                        <a:t>NTD/kWh</a:t>
                      </a:r>
                      <a:r>
                        <a:rPr b="0" i="0" lang="en-US" sz="2000" u="none" cap="none" strike="noStrike">
                          <a:solidFill>
                            <a:srgbClr val="000000"/>
                          </a:solidFill>
                          <a:latin typeface="Calibri"/>
                          <a:ea typeface="Calibri"/>
                          <a:cs typeface="Calibri"/>
                          <a:sym typeface="Calibri"/>
                        </a:rPr>
                        <a:t>)</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905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hMerge="1"/>
              </a:tr>
              <a:tr h="38215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1~100 kWh</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B050"/>
                        </a:buClr>
                        <a:buSzPts val="2000"/>
                        <a:buFont typeface="Calibri"/>
                        <a:buNone/>
                      </a:pPr>
                      <a:r>
                        <a:rPr b="0" i="0" lang="en-US" sz="2000" u="none" cap="none" strike="noStrike">
                          <a:solidFill>
                            <a:srgbClr val="00B050"/>
                          </a:solidFill>
                          <a:latin typeface="Calibri"/>
                          <a:ea typeface="Calibri"/>
                          <a:cs typeface="Calibri"/>
                          <a:sym typeface="Calibri"/>
                        </a:rPr>
                        <a:t>7.8</a:t>
                      </a:r>
                      <a:endParaRPr b="0" i="0" sz="2000" u="none" cap="none" strike="noStrike">
                        <a:solidFill>
                          <a:srgbClr val="00B05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1~100 kWh</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FF0000"/>
                        </a:buClr>
                        <a:buSzPts val="2000"/>
                        <a:buFont typeface="Calibri"/>
                        <a:buNone/>
                      </a:pPr>
                      <a:r>
                        <a:rPr b="0" i="0" lang="en-US" sz="2000" u="none" cap="none" strike="noStrike">
                          <a:solidFill>
                            <a:srgbClr val="FF0000"/>
                          </a:solidFill>
                          <a:latin typeface="Calibri"/>
                          <a:ea typeface="Calibri"/>
                          <a:cs typeface="Calibri"/>
                          <a:sym typeface="Calibri"/>
                        </a:rPr>
                        <a:t>1.15</a:t>
                      </a:r>
                      <a:endParaRPr b="0" i="0" sz="2000" u="none" cap="none" strike="noStrike">
                        <a:solidFill>
                          <a:srgbClr val="FF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0440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101~200 kWh</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17.2</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101~200 kWh</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2.37</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625">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201~300 kWh</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29.8</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201~300 kWh</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3.50</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6005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301~400kWh</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71.2</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301~400kWh</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5.17</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88025">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401~500 kWh</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133.4</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401~500 kWh</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7.63</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5400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501kWh above</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B050"/>
                        </a:buClr>
                        <a:buSzPts val="2000"/>
                        <a:buFont typeface="Calibri"/>
                        <a:buNone/>
                      </a:pPr>
                      <a:r>
                        <a:rPr b="0" i="0" lang="en-US" sz="2000" u="none" cap="none" strike="noStrike">
                          <a:solidFill>
                            <a:srgbClr val="00B050"/>
                          </a:solidFill>
                          <a:latin typeface="Calibri"/>
                          <a:ea typeface="Calibri"/>
                          <a:cs typeface="Calibri"/>
                          <a:sym typeface="Calibri"/>
                        </a:rPr>
                        <a:t>244.6</a:t>
                      </a:r>
                      <a:endParaRPr b="0" i="0" sz="2000" u="none" cap="none" strike="noStrike">
                        <a:solidFill>
                          <a:srgbClr val="00B05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501kWh above</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FF0000"/>
                        </a:buClr>
                        <a:buSzPts val="2000"/>
                        <a:buFont typeface="Calibri"/>
                        <a:buNone/>
                      </a:pPr>
                      <a:r>
                        <a:rPr b="0" i="0" lang="en-US" sz="2000" u="none" cap="none" strike="noStrike">
                          <a:solidFill>
                            <a:srgbClr val="FF0000"/>
                          </a:solidFill>
                          <a:latin typeface="Calibri"/>
                          <a:ea typeface="Calibri"/>
                          <a:cs typeface="Calibri"/>
                          <a:sym typeface="Calibri"/>
                        </a:rPr>
                        <a:t>13.41</a:t>
                      </a:r>
                      <a:endParaRPr b="0" i="0" sz="2000" u="none" cap="none" strike="noStrike">
                        <a:solidFill>
                          <a:srgbClr val="FF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418" name="Google Shape;418;p42"/>
          <p:cNvSpPr/>
          <p:nvPr/>
        </p:nvSpPr>
        <p:spPr>
          <a:xfrm>
            <a:off x="827584" y="4489375"/>
            <a:ext cx="7056437" cy="307777"/>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Source：KEPCO</a:t>
            </a:r>
            <a:r>
              <a:rPr lang="en-US" sz="1400" u="sng">
                <a:solidFill>
                  <a:schemeClr val="hlink"/>
                </a:solidFill>
                <a:latin typeface="Calibri"/>
                <a:ea typeface="Calibri"/>
                <a:cs typeface="Calibri"/>
                <a:sym typeface="Calibri"/>
                <a:hlinkClick r:id="rId3"/>
              </a:rPr>
              <a:t>http://www.kepco.co.kr/eng</a:t>
            </a:r>
            <a:r>
              <a:rPr lang="en-US" sz="1400">
                <a:solidFill>
                  <a:schemeClr val="dk1"/>
                </a:solidFill>
                <a:latin typeface="Calibri"/>
                <a:ea typeface="Calibri"/>
                <a:cs typeface="Calibri"/>
                <a:sym typeface="Calibri"/>
              </a:rPr>
              <a:t>。</a:t>
            </a:r>
            <a:endParaRPr sz="1400">
              <a:solidFill>
                <a:schemeClr val="dk1"/>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2" name="Shape 422"/>
        <p:cNvGrpSpPr/>
        <p:nvPr/>
      </p:nvGrpSpPr>
      <p:grpSpPr>
        <a:xfrm>
          <a:off x="0" y="0"/>
          <a:ext cx="0" cy="0"/>
          <a:chOff x="0" y="0"/>
          <a:chExt cx="0" cy="0"/>
        </a:xfrm>
      </p:grpSpPr>
      <p:sp>
        <p:nvSpPr>
          <p:cNvPr id="423" name="Google Shape;423;p43"/>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t/>
            </a:r>
            <a:endParaRPr/>
          </a:p>
        </p:txBody>
      </p:sp>
      <p:sp>
        <p:nvSpPr>
          <p:cNvPr id="424" name="Google Shape;424;p43"/>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3200"/>
              <a:buNone/>
            </a:pPr>
            <a:r>
              <a:t/>
            </a:r>
            <a:endParaRPr b="1">
              <a:solidFill>
                <a:srgbClr val="0070C0"/>
              </a:solidFill>
            </a:endParaRPr>
          </a:p>
          <a:p>
            <a:pPr indent="0" lvl="0" marL="0" rtl="0" algn="l">
              <a:spcBef>
                <a:spcPts val="640"/>
              </a:spcBef>
              <a:spcAft>
                <a:spcPts val="0"/>
              </a:spcAft>
              <a:buClr>
                <a:schemeClr val="dk1"/>
              </a:buClr>
              <a:buSzPts val="3200"/>
              <a:buNone/>
            </a:pPr>
            <a:r>
              <a:t/>
            </a:r>
            <a:endParaRPr b="1">
              <a:solidFill>
                <a:srgbClr val="0070C0"/>
              </a:solidFill>
            </a:endParaRPr>
          </a:p>
          <a:p>
            <a:pPr indent="0" lvl="0" marL="0" rtl="0" algn="ctr">
              <a:spcBef>
                <a:spcPts val="880"/>
              </a:spcBef>
              <a:spcAft>
                <a:spcPts val="0"/>
              </a:spcAft>
              <a:buClr>
                <a:srgbClr val="0070C0"/>
              </a:buClr>
              <a:buSzPts val="4400"/>
              <a:buNone/>
            </a:pPr>
            <a:r>
              <a:rPr b="1" lang="en-US" sz="4400">
                <a:solidFill>
                  <a:srgbClr val="0070C0"/>
                </a:solidFill>
              </a:rPr>
              <a:t>4. Smart Grid for Energy Efficiency</a:t>
            </a:r>
            <a:endParaRPr/>
          </a:p>
          <a:p>
            <a:pPr indent="0" lvl="0" marL="0" rtl="0" algn="l">
              <a:spcBef>
                <a:spcPts val="480"/>
              </a:spcBef>
              <a:spcAft>
                <a:spcPts val="0"/>
              </a:spcAft>
              <a:buClr>
                <a:schemeClr val="dk1"/>
              </a:buClr>
              <a:buSzPts val="2400"/>
              <a:buNone/>
            </a:pPr>
            <a:r>
              <a:t/>
            </a:r>
            <a:endParaRPr sz="2400">
              <a:solidFill>
                <a:srgbClr val="0070C0"/>
              </a:solidFill>
            </a:endParaRPr>
          </a:p>
          <a:p>
            <a:pPr indent="627063" lvl="0" marL="0" rtl="0" algn="l">
              <a:spcBef>
                <a:spcPts val="480"/>
              </a:spcBef>
              <a:spcAft>
                <a:spcPts val="0"/>
              </a:spcAft>
              <a:buClr>
                <a:srgbClr val="0070C0"/>
              </a:buClr>
              <a:buSzPts val="2400"/>
              <a:buNone/>
            </a:pPr>
            <a:r>
              <a:rPr lang="en-US" sz="2400">
                <a:solidFill>
                  <a:srgbClr val="0070C0"/>
                </a:solidFill>
              </a:rPr>
              <a:t>4.1 A New Trend of Smart Grid </a:t>
            </a:r>
            <a:endParaRPr/>
          </a:p>
          <a:p>
            <a:pPr indent="627063" lvl="0" marL="0" rtl="0" algn="l">
              <a:spcBef>
                <a:spcPts val="480"/>
              </a:spcBef>
              <a:spcAft>
                <a:spcPts val="0"/>
              </a:spcAft>
              <a:buClr>
                <a:srgbClr val="0070C0"/>
              </a:buClr>
              <a:buSzPts val="2400"/>
              <a:buNone/>
            </a:pPr>
            <a:r>
              <a:rPr lang="en-US" sz="2400">
                <a:solidFill>
                  <a:srgbClr val="0070C0"/>
                </a:solidFill>
              </a:rPr>
              <a:t>4.2 Energy Efficiency Is One of the Benefits of Smart Grid</a:t>
            </a:r>
            <a:endParaRPr sz="2400">
              <a:solidFill>
                <a:srgbClr val="0070C0"/>
              </a:solidFill>
            </a:endParaRPr>
          </a:p>
          <a:p>
            <a:pPr indent="627063" lvl="0" marL="0" rtl="0" algn="l">
              <a:spcBef>
                <a:spcPts val="480"/>
              </a:spcBef>
              <a:spcAft>
                <a:spcPts val="0"/>
              </a:spcAft>
              <a:buClr>
                <a:srgbClr val="0070C0"/>
              </a:buClr>
              <a:buSzPts val="2400"/>
              <a:buNone/>
            </a:pPr>
            <a:r>
              <a:rPr lang="en-US" sz="2400">
                <a:solidFill>
                  <a:srgbClr val="0070C0"/>
                </a:solidFill>
              </a:rPr>
              <a:t>4.3 Smart Home Energy Management System</a:t>
            </a:r>
            <a:r>
              <a:rPr b="1" lang="en-US" sz="2400">
                <a:solidFill>
                  <a:srgbClr val="0070C0"/>
                </a:solidFill>
              </a:rPr>
              <a:t> </a:t>
            </a:r>
            <a:endParaRPr b="1" sz="2400">
              <a:solidFill>
                <a:srgbClr val="0070C0"/>
              </a:solidFill>
            </a:endParaRPr>
          </a:p>
        </p:txBody>
      </p:sp>
      <p:sp>
        <p:nvSpPr>
          <p:cNvPr id="425" name="Google Shape;425;p43"/>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9" name="Shape 429"/>
        <p:cNvGrpSpPr/>
        <p:nvPr/>
      </p:nvGrpSpPr>
      <p:grpSpPr>
        <a:xfrm>
          <a:off x="0" y="0"/>
          <a:ext cx="0" cy="0"/>
          <a:chOff x="0" y="0"/>
          <a:chExt cx="0" cy="0"/>
        </a:xfrm>
      </p:grpSpPr>
      <p:sp>
        <p:nvSpPr>
          <p:cNvPr id="430" name="Google Shape;430;p44"/>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10"/>
              <a:buFont typeface="Calibri"/>
              <a:buNone/>
            </a:pPr>
            <a:r>
              <a:rPr lang="en-US" sz="4410"/>
              <a:t>4.1 A New Trend of </a:t>
            </a:r>
            <a:r>
              <a:rPr lang="en-US" sz="4410">
                <a:solidFill>
                  <a:srgbClr val="FF0000"/>
                </a:solidFill>
              </a:rPr>
              <a:t>Smart Grid </a:t>
            </a:r>
            <a:r>
              <a:rPr lang="en-US" sz="2430"/>
              <a:t>(1/2)</a:t>
            </a:r>
            <a:endParaRPr sz="2430"/>
          </a:p>
        </p:txBody>
      </p:sp>
      <p:sp>
        <p:nvSpPr>
          <p:cNvPr id="431" name="Google Shape;431;p44"/>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3600"/>
              <a:buChar char="•"/>
            </a:pPr>
            <a:r>
              <a:rPr lang="en-US" sz="3600"/>
              <a:t>The core concept of </a:t>
            </a:r>
            <a:r>
              <a:rPr lang="en-US" sz="3600">
                <a:solidFill>
                  <a:srgbClr val="FF0000"/>
                </a:solidFill>
              </a:rPr>
              <a:t>smart grid </a:t>
            </a:r>
            <a:r>
              <a:rPr lang="en-US" sz="3600"/>
              <a:t>is its capability of keeping track of electricity flow in the power system </a:t>
            </a:r>
            <a:r>
              <a:rPr lang="en-US" sz="3600">
                <a:solidFill>
                  <a:srgbClr val="FF0000"/>
                </a:solidFill>
              </a:rPr>
              <a:t>by two-way digital technology </a:t>
            </a:r>
            <a:r>
              <a:rPr lang="en-US" sz="3600"/>
              <a:t>that allows consumers to see how and when they use energy, and therefore </a:t>
            </a:r>
            <a:r>
              <a:rPr lang="en-US" sz="3600">
                <a:solidFill>
                  <a:srgbClr val="FF0000"/>
                </a:solidFill>
              </a:rPr>
              <a:t>capable of managing electricity bill by enhancing their energy efficiency</a:t>
            </a:r>
            <a:r>
              <a:rPr lang="en-US" sz="3600"/>
              <a:t>.</a:t>
            </a:r>
            <a:endParaRPr sz="3600"/>
          </a:p>
        </p:txBody>
      </p:sp>
      <p:sp>
        <p:nvSpPr>
          <p:cNvPr id="432" name="Google Shape;432;p44"/>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6" name="Shape 436"/>
        <p:cNvGrpSpPr/>
        <p:nvPr/>
      </p:nvGrpSpPr>
      <p:grpSpPr>
        <a:xfrm>
          <a:off x="0" y="0"/>
          <a:ext cx="0" cy="0"/>
          <a:chOff x="0" y="0"/>
          <a:chExt cx="0" cy="0"/>
        </a:xfrm>
      </p:grpSpPr>
      <p:sp>
        <p:nvSpPr>
          <p:cNvPr id="437" name="Google Shape;437;p45"/>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4.1 A New Trend of </a:t>
            </a:r>
            <a:r>
              <a:rPr lang="en-US">
                <a:solidFill>
                  <a:srgbClr val="FF0000"/>
                </a:solidFill>
              </a:rPr>
              <a:t>Smart Grid </a:t>
            </a:r>
            <a:r>
              <a:rPr lang="en-US" sz="2400"/>
              <a:t>(2/2) </a:t>
            </a:r>
            <a:endParaRPr sz="3200"/>
          </a:p>
        </p:txBody>
      </p:sp>
      <p:sp>
        <p:nvSpPr>
          <p:cNvPr id="438" name="Google Shape;438;p45"/>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960"/>
              <a:buChar char="•"/>
            </a:pPr>
            <a:r>
              <a:rPr lang="en-US" sz="2960"/>
              <a:t>Smart grid is essential to </a:t>
            </a:r>
            <a:endParaRPr/>
          </a:p>
          <a:p>
            <a:pPr indent="-361950" lvl="0" marL="806450" rtl="0" algn="just">
              <a:spcBef>
                <a:spcPts val="592"/>
              </a:spcBef>
              <a:spcAft>
                <a:spcPts val="0"/>
              </a:spcAft>
              <a:buClr>
                <a:srgbClr val="FF0000"/>
              </a:buClr>
              <a:buSzPts val="2960"/>
              <a:buFont typeface="Noto Sans Symbols"/>
              <a:buChar char="➢"/>
            </a:pPr>
            <a:r>
              <a:rPr lang="en-US" sz="2960">
                <a:solidFill>
                  <a:srgbClr val="FF0000"/>
                </a:solidFill>
              </a:rPr>
              <a:t>building an infrastructure for long-term energy efficiency and demand management</a:t>
            </a:r>
            <a:r>
              <a:rPr lang="en-US" sz="2960"/>
              <a:t> </a:t>
            </a:r>
            <a:endParaRPr sz="2960">
              <a:solidFill>
                <a:srgbClr val="FF0000"/>
              </a:solidFill>
            </a:endParaRPr>
          </a:p>
          <a:p>
            <a:pPr indent="-361950" lvl="0" marL="806450" rtl="0" algn="just">
              <a:spcBef>
                <a:spcPts val="1192"/>
              </a:spcBef>
              <a:spcAft>
                <a:spcPts val="0"/>
              </a:spcAft>
              <a:buClr>
                <a:srgbClr val="FF0000"/>
              </a:buClr>
              <a:buSzPts val="2960"/>
              <a:buFont typeface="Noto Sans Symbols"/>
              <a:buChar char="➢"/>
            </a:pPr>
            <a:r>
              <a:rPr lang="en-US" sz="2960">
                <a:solidFill>
                  <a:srgbClr val="FF0000"/>
                </a:solidFill>
              </a:rPr>
              <a:t>encouraging renewable energy </a:t>
            </a:r>
            <a:r>
              <a:rPr lang="en-US" sz="2960"/>
              <a:t>deployment</a:t>
            </a:r>
            <a:endParaRPr/>
          </a:p>
          <a:p>
            <a:pPr indent="-361950" lvl="0" marL="806450" rtl="0" algn="just">
              <a:spcBef>
                <a:spcPts val="1192"/>
              </a:spcBef>
              <a:spcAft>
                <a:spcPts val="0"/>
              </a:spcAft>
              <a:buClr>
                <a:schemeClr val="dk1"/>
              </a:buClr>
              <a:buSzPts val="2960"/>
              <a:buFont typeface="Noto Sans Symbols"/>
              <a:buChar char="➢"/>
            </a:pPr>
            <a:r>
              <a:rPr lang="en-US" sz="2960"/>
              <a:t>transiting industries to low-carbon and clean-energy patterns</a:t>
            </a:r>
            <a:endParaRPr/>
          </a:p>
          <a:p>
            <a:pPr indent="-361950" lvl="0" marL="806450" rtl="0" algn="just">
              <a:spcBef>
                <a:spcPts val="1192"/>
              </a:spcBef>
              <a:spcAft>
                <a:spcPts val="0"/>
              </a:spcAft>
              <a:buClr>
                <a:schemeClr val="dk1"/>
              </a:buClr>
              <a:buSzPts val="2960"/>
              <a:buFont typeface="Noto Sans Symbols"/>
              <a:buChar char="➢"/>
            </a:pPr>
            <a:r>
              <a:rPr lang="en-US" sz="2960"/>
              <a:t>creating new “green jobs” for more employment</a:t>
            </a:r>
            <a:endParaRPr/>
          </a:p>
          <a:p>
            <a:pPr indent="-361950" lvl="0" marL="806450" rtl="0" algn="just">
              <a:spcBef>
                <a:spcPts val="1192"/>
              </a:spcBef>
              <a:spcAft>
                <a:spcPts val="0"/>
              </a:spcAft>
              <a:buClr>
                <a:srgbClr val="FF0000"/>
              </a:buClr>
              <a:buSzPts val="2960"/>
              <a:buFont typeface="Noto Sans Symbols"/>
              <a:buChar char="➢"/>
            </a:pPr>
            <a:r>
              <a:rPr lang="en-US" sz="2960">
                <a:solidFill>
                  <a:srgbClr val="FF0000"/>
                </a:solidFill>
              </a:rPr>
              <a:t>empowering customers to reduce their energy use and costs</a:t>
            </a:r>
            <a:endParaRPr sz="2960">
              <a:solidFill>
                <a:srgbClr val="FF0000"/>
              </a:solidFill>
            </a:endParaRPr>
          </a:p>
        </p:txBody>
      </p:sp>
      <p:sp>
        <p:nvSpPr>
          <p:cNvPr id="439" name="Google Shape;439;p45"/>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43" name="Shape 443"/>
        <p:cNvGrpSpPr/>
        <p:nvPr/>
      </p:nvGrpSpPr>
      <p:grpSpPr>
        <a:xfrm>
          <a:off x="0" y="0"/>
          <a:ext cx="0" cy="0"/>
          <a:chOff x="0" y="0"/>
          <a:chExt cx="0" cy="0"/>
        </a:xfrm>
      </p:grpSpPr>
      <p:sp>
        <p:nvSpPr>
          <p:cNvPr id="444" name="Google Shape;444;p46"/>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3959"/>
              <a:buFont typeface="Calibri"/>
              <a:buNone/>
            </a:pPr>
            <a:r>
              <a:rPr lang="en-US" sz="3959"/>
              <a:t>4.2 Energy Efficiency Is One of the Benefits of </a:t>
            </a:r>
            <a:r>
              <a:rPr lang="en-US" sz="3959">
                <a:solidFill>
                  <a:srgbClr val="FF0000"/>
                </a:solidFill>
              </a:rPr>
              <a:t>Smart Grid</a:t>
            </a:r>
            <a:endParaRPr sz="3959">
              <a:solidFill>
                <a:srgbClr val="FF0000"/>
              </a:solidFill>
            </a:endParaRPr>
          </a:p>
        </p:txBody>
      </p:sp>
      <p:sp>
        <p:nvSpPr>
          <p:cNvPr id="445" name="Google Shape;445;p46"/>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960"/>
              <a:buChar char="•"/>
            </a:pPr>
            <a:r>
              <a:rPr lang="en-US" sz="2960"/>
              <a:t>There are many benefits of developing smart grid</a:t>
            </a:r>
            <a:endParaRPr/>
          </a:p>
          <a:p>
            <a:pPr indent="-361950" lvl="0" marL="806450" rtl="0" algn="l">
              <a:spcBef>
                <a:spcPts val="518"/>
              </a:spcBef>
              <a:spcAft>
                <a:spcPts val="0"/>
              </a:spcAft>
              <a:buClr>
                <a:schemeClr val="dk1"/>
              </a:buClr>
              <a:buSzPts val="2590"/>
              <a:buFont typeface="Noto Sans Symbols"/>
              <a:buChar char="➢"/>
            </a:pPr>
            <a:r>
              <a:rPr lang="en-US" sz="2590"/>
              <a:t>enhancement of supply reliability and </a:t>
            </a:r>
            <a:r>
              <a:rPr lang="en-US" sz="2590">
                <a:solidFill>
                  <a:srgbClr val="FF0000"/>
                </a:solidFill>
              </a:rPr>
              <a:t>energy efficiency</a:t>
            </a:r>
            <a:r>
              <a:rPr lang="en-US" sz="2590"/>
              <a:t> </a:t>
            </a:r>
            <a:endParaRPr/>
          </a:p>
          <a:p>
            <a:pPr indent="-361950" lvl="0" marL="806450" rtl="0" algn="l">
              <a:spcBef>
                <a:spcPts val="518"/>
              </a:spcBef>
              <a:spcAft>
                <a:spcPts val="0"/>
              </a:spcAft>
              <a:buClr>
                <a:schemeClr val="dk1"/>
              </a:buClr>
              <a:buSzPts val="2590"/>
              <a:buFont typeface="Noto Sans Symbols"/>
              <a:buChar char="➢"/>
            </a:pPr>
            <a:r>
              <a:rPr lang="en-US" sz="2590"/>
              <a:t>demand response (</a:t>
            </a:r>
            <a:r>
              <a:rPr lang="en-US" sz="2590">
                <a:solidFill>
                  <a:srgbClr val="FF0000"/>
                </a:solidFill>
              </a:rPr>
              <a:t>DR</a:t>
            </a:r>
            <a:r>
              <a:rPr lang="en-US" sz="2590"/>
              <a:t>)</a:t>
            </a:r>
            <a:endParaRPr/>
          </a:p>
          <a:p>
            <a:pPr indent="-361950" lvl="0" marL="806450" rtl="0" algn="l">
              <a:spcBef>
                <a:spcPts val="518"/>
              </a:spcBef>
              <a:spcAft>
                <a:spcPts val="0"/>
              </a:spcAft>
              <a:buClr>
                <a:schemeClr val="dk1"/>
              </a:buClr>
              <a:buSzPts val="2590"/>
              <a:buFont typeface="Noto Sans Symbols"/>
              <a:buChar char="➢"/>
            </a:pPr>
            <a:r>
              <a:rPr lang="en-US" sz="2590"/>
              <a:t>voltage service quality</a:t>
            </a:r>
            <a:endParaRPr/>
          </a:p>
          <a:p>
            <a:pPr indent="-361950" lvl="0" marL="806450" rtl="0" algn="l">
              <a:spcBef>
                <a:spcPts val="518"/>
              </a:spcBef>
              <a:spcAft>
                <a:spcPts val="0"/>
              </a:spcAft>
              <a:buClr>
                <a:schemeClr val="dk1"/>
              </a:buClr>
              <a:buSzPts val="2590"/>
              <a:buFont typeface="Noto Sans Symbols"/>
              <a:buChar char="➢"/>
            </a:pPr>
            <a:r>
              <a:rPr lang="en-US" sz="2590"/>
              <a:t>integration of transmission congestion relief</a:t>
            </a:r>
            <a:endParaRPr/>
          </a:p>
          <a:p>
            <a:pPr indent="-361950" lvl="0" marL="806450" rtl="0" algn="l">
              <a:spcBef>
                <a:spcPts val="518"/>
              </a:spcBef>
              <a:spcAft>
                <a:spcPts val="0"/>
              </a:spcAft>
              <a:buClr>
                <a:schemeClr val="dk1"/>
              </a:buClr>
              <a:buSzPts val="2590"/>
              <a:buFont typeface="Noto Sans Symbols"/>
              <a:buChar char="➢"/>
            </a:pPr>
            <a:r>
              <a:rPr lang="en-US" sz="2590"/>
              <a:t>advanced metering infrastructure (</a:t>
            </a:r>
            <a:r>
              <a:rPr lang="en-US" sz="2590">
                <a:solidFill>
                  <a:srgbClr val="FF0000"/>
                </a:solidFill>
              </a:rPr>
              <a:t>AMI</a:t>
            </a:r>
            <a:r>
              <a:rPr lang="en-US" sz="2590"/>
              <a:t>)</a:t>
            </a:r>
            <a:endParaRPr/>
          </a:p>
          <a:p>
            <a:pPr indent="-361950" lvl="0" marL="806450" rtl="0" algn="l">
              <a:spcBef>
                <a:spcPts val="518"/>
              </a:spcBef>
              <a:spcAft>
                <a:spcPts val="0"/>
              </a:spcAft>
              <a:buClr>
                <a:schemeClr val="dk1"/>
              </a:buClr>
              <a:buSzPts val="2590"/>
              <a:buFont typeface="Noto Sans Symbols"/>
              <a:buChar char="➢"/>
            </a:pPr>
            <a:r>
              <a:rPr lang="en-US" sz="2590"/>
              <a:t>distributed energy resources (</a:t>
            </a:r>
            <a:r>
              <a:rPr lang="en-US" sz="2590">
                <a:solidFill>
                  <a:srgbClr val="FF0000"/>
                </a:solidFill>
              </a:rPr>
              <a:t>DER</a:t>
            </a:r>
            <a:r>
              <a:rPr lang="en-US" sz="2590"/>
              <a:t>)</a:t>
            </a:r>
            <a:endParaRPr/>
          </a:p>
          <a:p>
            <a:pPr indent="-361950" lvl="0" marL="806450" rtl="0" algn="l">
              <a:spcBef>
                <a:spcPts val="518"/>
              </a:spcBef>
              <a:spcAft>
                <a:spcPts val="0"/>
              </a:spcAft>
              <a:buClr>
                <a:schemeClr val="dk1"/>
              </a:buClr>
              <a:buSzPts val="2590"/>
              <a:buFont typeface="Noto Sans Symbols"/>
              <a:buChar char="➢"/>
            </a:pPr>
            <a:r>
              <a:rPr lang="en-US" sz="2590"/>
              <a:t>battery  energy storage system (</a:t>
            </a:r>
            <a:r>
              <a:rPr lang="en-US" sz="2590">
                <a:solidFill>
                  <a:srgbClr val="FF0000"/>
                </a:solidFill>
              </a:rPr>
              <a:t>BESS</a:t>
            </a:r>
            <a:r>
              <a:rPr lang="en-US" sz="2590"/>
              <a:t>)</a:t>
            </a:r>
            <a:endParaRPr/>
          </a:p>
          <a:p>
            <a:pPr indent="-361950" lvl="0" marL="806450" rtl="0" algn="l">
              <a:spcBef>
                <a:spcPts val="518"/>
              </a:spcBef>
              <a:spcAft>
                <a:spcPts val="0"/>
              </a:spcAft>
              <a:buClr>
                <a:schemeClr val="dk1"/>
              </a:buClr>
              <a:buSzPts val="2590"/>
              <a:buFont typeface="Noto Sans Symbols"/>
              <a:buChar char="➢"/>
            </a:pPr>
            <a:r>
              <a:rPr lang="en-US" sz="2590"/>
              <a:t>usage of electric vehicles</a:t>
            </a:r>
            <a:endParaRPr/>
          </a:p>
          <a:p>
            <a:pPr indent="-361950" lvl="0" marL="806450" rtl="0" algn="l">
              <a:spcBef>
                <a:spcPts val="518"/>
              </a:spcBef>
              <a:spcAft>
                <a:spcPts val="0"/>
              </a:spcAft>
              <a:buClr>
                <a:schemeClr val="dk1"/>
              </a:buClr>
              <a:buSzPts val="2590"/>
              <a:buFont typeface="Noto Sans Symbols"/>
              <a:buChar char="➢"/>
            </a:pPr>
            <a:r>
              <a:rPr lang="en-US" sz="2590"/>
              <a:t>outage response</a:t>
            </a:r>
            <a:endParaRPr/>
          </a:p>
          <a:p>
            <a:pPr indent="-154940" lvl="0" marL="342900" rtl="0" algn="l">
              <a:spcBef>
                <a:spcPts val="592"/>
              </a:spcBef>
              <a:spcAft>
                <a:spcPts val="0"/>
              </a:spcAft>
              <a:buClr>
                <a:schemeClr val="dk1"/>
              </a:buClr>
              <a:buSzPts val="2960"/>
              <a:buNone/>
            </a:pPr>
            <a:r>
              <a:t/>
            </a:r>
            <a:endParaRPr sz="2960"/>
          </a:p>
        </p:txBody>
      </p:sp>
      <p:sp>
        <p:nvSpPr>
          <p:cNvPr id="446" name="Google Shape;446;p46"/>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0" name="Shape 450"/>
        <p:cNvGrpSpPr/>
        <p:nvPr/>
      </p:nvGrpSpPr>
      <p:grpSpPr>
        <a:xfrm>
          <a:off x="0" y="0"/>
          <a:ext cx="0" cy="0"/>
          <a:chOff x="0" y="0"/>
          <a:chExt cx="0" cy="0"/>
        </a:xfrm>
      </p:grpSpPr>
      <p:sp>
        <p:nvSpPr>
          <p:cNvPr id="451" name="Google Shape;451;p47"/>
          <p:cNvSpPr txBox="1"/>
          <p:nvPr>
            <p:ph type="title"/>
          </p:nvPr>
        </p:nvSpPr>
        <p:spPr>
          <a:xfrm>
            <a:off x="107504" y="274638"/>
            <a:ext cx="8928992"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3600"/>
              <a:buFont typeface="Calibri"/>
              <a:buNone/>
            </a:pPr>
            <a:r>
              <a:rPr lang="en-US" sz="3600"/>
              <a:t>4.3 Smart Home Energy Management System</a:t>
            </a:r>
            <a:endParaRPr sz="3600"/>
          </a:p>
        </p:txBody>
      </p:sp>
      <p:sp>
        <p:nvSpPr>
          <p:cNvPr id="452" name="Google Shape;452;p47"/>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pic>
        <p:nvPicPr>
          <p:cNvPr id="453" name="Google Shape;453;p47"/>
          <p:cNvPicPr preferRelativeResize="0"/>
          <p:nvPr>
            <p:ph idx="1" type="body"/>
          </p:nvPr>
        </p:nvPicPr>
        <p:blipFill rotWithShape="1">
          <a:blip r:embed="rId3">
            <a:alphaModFix/>
          </a:blip>
          <a:srcRect b="0" l="0" r="0" t="0"/>
          <a:stretch/>
        </p:blipFill>
        <p:spPr>
          <a:xfrm>
            <a:off x="323528" y="1196753"/>
            <a:ext cx="8424936" cy="5040559"/>
          </a:xfrm>
          <a:prstGeom prst="rect">
            <a:avLst/>
          </a:prstGeom>
          <a:noFill/>
          <a:ln>
            <a:noFill/>
          </a:ln>
        </p:spPr>
      </p:pic>
      <p:sp>
        <p:nvSpPr>
          <p:cNvPr id="454" name="Google Shape;454;p47"/>
          <p:cNvSpPr/>
          <p:nvPr/>
        </p:nvSpPr>
        <p:spPr>
          <a:xfrm>
            <a:off x="3587475" y="6220244"/>
            <a:ext cx="5377013"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Source: Faa-Jeng Lin(2011),Strategic Initiatives of Smart Grid in Taiwan</a:t>
            </a:r>
            <a:endParaRPr sz="1400">
              <a:solidFill>
                <a:schemeClr val="dk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8" name="Shape 458"/>
        <p:cNvGrpSpPr/>
        <p:nvPr/>
      </p:nvGrpSpPr>
      <p:grpSpPr>
        <a:xfrm>
          <a:off x="0" y="0"/>
          <a:ext cx="0" cy="0"/>
          <a:chOff x="0" y="0"/>
          <a:chExt cx="0" cy="0"/>
        </a:xfrm>
      </p:grpSpPr>
      <p:sp>
        <p:nvSpPr>
          <p:cNvPr id="459" name="Google Shape;459;p48"/>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t/>
            </a:r>
            <a:endParaRPr/>
          </a:p>
        </p:txBody>
      </p:sp>
      <p:sp>
        <p:nvSpPr>
          <p:cNvPr id="460" name="Google Shape;460;p48"/>
          <p:cNvSpPr txBox="1"/>
          <p:nvPr>
            <p:ph idx="1" type="body"/>
          </p:nvPr>
        </p:nvSpPr>
        <p:spPr>
          <a:xfrm>
            <a:off x="313184" y="1600200"/>
            <a:ext cx="8507288" cy="48768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3800"/>
              <a:buNone/>
            </a:pPr>
            <a:r>
              <a:t/>
            </a:r>
            <a:endParaRPr sz="3800"/>
          </a:p>
          <a:p>
            <a:pPr indent="0" lvl="0" marL="0" rtl="0" algn="ctr">
              <a:spcBef>
                <a:spcPts val="2400"/>
              </a:spcBef>
              <a:spcAft>
                <a:spcPts val="0"/>
              </a:spcAft>
              <a:buClr>
                <a:schemeClr val="dk1"/>
              </a:buClr>
              <a:buSzPts val="5400"/>
              <a:buNone/>
            </a:pPr>
            <a:r>
              <a:rPr b="1" lang="en-US" sz="5400">
                <a:solidFill>
                  <a:srgbClr val="0070C0"/>
                </a:solidFill>
              </a:rPr>
              <a:t>5. Challenges of the Policy</a:t>
            </a:r>
            <a:endParaRPr b="1" sz="5400">
              <a:solidFill>
                <a:srgbClr val="0070C0"/>
              </a:solidFill>
            </a:endParaRPr>
          </a:p>
          <a:p>
            <a:pPr indent="449263" lvl="0" marL="0" rtl="0" algn="l">
              <a:spcBef>
                <a:spcPts val="1200"/>
              </a:spcBef>
              <a:spcAft>
                <a:spcPts val="0"/>
              </a:spcAft>
              <a:buClr>
                <a:schemeClr val="dk1"/>
              </a:buClr>
              <a:buSzPts val="2000"/>
              <a:buNone/>
            </a:pPr>
            <a:r>
              <a:rPr b="1" lang="en-US" sz="2000">
                <a:solidFill>
                  <a:srgbClr val="0070C0"/>
                </a:solidFill>
              </a:rPr>
              <a:t>5.1 Relatively Low Tariff in Taiwan</a:t>
            </a:r>
            <a:endParaRPr/>
          </a:p>
          <a:p>
            <a:pPr indent="449263" lvl="0" marL="0" rtl="0" algn="l">
              <a:spcBef>
                <a:spcPts val="600"/>
              </a:spcBef>
              <a:spcAft>
                <a:spcPts val="0"/>
              </a:spcAft>
              <a:buClr>
                <a:schemeClr val="dk1"/>
              </a:buClr>
              <a:buSzPts val="2000"/>
              <a:buNone/>
            </a:pPr>
            <a:r>
              <a:rPr b="1" lang="en-US" sz="2000">
                <a:solidFill>
                  <a:srgbClr val="0070C0"/>
                </a:solidFill>
              </a:rPr>
              <a:t>5.2 Characteristics of Taiwan’s Commercial and Residential Customers</a:t>
            </a:r>
            <a:endParaRPr/>
          </a:p>
          <a:p>
            <a:pPr indent="449263" lvl="0" marL="0" rtl="0" algn="l">
              <a:spcBef>
                <a:spcPts val="600"/>
              </a:spcBef>
              <a:spcAft>
                <a:spcPts val="0"/>
              </a:spcAft>
              <a:buClr>
                <a:schemeClr val="dk1"/>
              </a:buClr>
              <a:buSzPts val="2000"/>
              <a:buNone/>
            </a:pPr>
            <a:r>
              <a:rPr b="1" lang="en-US" sz="2000">
                <a:solidFill>
                  <a:srgbClr val="0070C0"/>
                </a:solidFill>
              </a:rPr>
              <a:t>5.3 Comparison between Industrial and Commercial/Residential Sectors</a:t>
            </a:r>
            <a:endParaRPr/>
          </a:p>
          <a:p>
            <a:pPr indent="449263" lvl="0" marL="0" rtl="0" algn="l">
              <a:spcBef>
                <a:spcPts val="600"/>
              </a:spcBef>
              <a:spcAft>
                <a:spcPts val="0"/>
              </a:spcAft>
              <a:buClr>
                <a:schemeClr val="dk1"/>
              </a:buClr>
              <a:buSzPts val="2000"/>
              <a:buNone/>
            </a:pPr>
            <a:r>
              <a:rPr b="1" lang="en-US" sz="2000">
                <a:solidFill>
                  <a:srgbClr val="0070C0"/>
                </a:solidFill>
              </a:rPr>
              <a:t>5.4 Peak vs Off-Peak Hours of Taipower System </a:t>
            </a:r>
            <a:endParaRPr b="1" sz="2000">
              <a:solidFill>
                <a:srgbClr val="0070C0"/>
              </a:solidFill>
            </a:endParaRPr>
          </a:p>
        </p:txBody>
      </p:sp>
      <p:sp>
        <p:nvSpPr>
          <p:cNvPr id="461" name="Google Shape;461;p48"/>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5" name="Shape 465"/>
        <p:cNvGrpSpPr/>
        <p:nvPr/>
      </p:nvGrpSpPr>
      <p:grpSpPr>
        <a:xfrm>
          <a:off x="0" y="0"/>
          <a:ext cx="0" cy="0"/>
          <a:chOff x="0" y="0"/>
          <a:chExt cx="0" cy="0"/>
        </a:xfrm>
      </p:grpSpPr>
      <p:sp>
        <p:nvSpPr>
          <p:cNvPr id="466" name="Google Shape;466;p49"/>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320"/>
              <a:buFont typeface="Calibri"/>
              <a:buNone/>
            </a:pPr>
            <a:r>
              <a:rPr lang="en-US" sz="4320"/>
              <a:t>5.1 Relatively Low Tariff in Taiwan</a:t>
            </a:r>
            <a:endParaRPr sz="4320"/>
          </a:p>
        </p:txBody>
      </p:sp>
      <p:sp>
        <p:nvSpPr>
          <p:cNvPr id="467" name="Google Shape;467;p49"/>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468" name="Google Shape;468;p49"/>
          <p:cNvGraphicFramePr/>
          <p:nvPr/>
        </p:nvGraphicFramePr>
        <p:xfrm>
          <a:off x="251520" y="1710100"/>
          <a:ext cx="3000000" cy="3000000"/>
        </p:xfrm>
        <a:graphic>
          <a:graphicData uri="http://schemas.openxmlformats.org/drawingml/2006/table">
            <a:tbl>
              <a:tblPr>
                <a:noFill/>
                <a:tableStyleId>{65F774D5-6812-47BD-B26D-E19E86AF2BFE}</a:tableStyleId>
              </a:tblPr>
              <a:tblGrid>
                <a:gridCol w="2196250"/>
                <a:gridCol w="2196250"/>
                <a:gridCol w="2196250"/>
                <a:gridCol w="2196250"/>
              </a:tblGrid>
              <a:tr h="629975">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Countries/Area</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905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Annual Average Price</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905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Countries/Area</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905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Annual Average Price</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905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4215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South Africa</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1.82</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United State</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2.96</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4215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Indonesia</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1.93</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Australia</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3.20</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4215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Sweden</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1.95</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United Kingdom </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4.60</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4215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South Korea</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2.39</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Hong Kong</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4.76</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4215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Canada</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2.49</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Spain</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5.22</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4215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China</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2.53</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Germany</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5.43</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4215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Thailand</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2.54</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Japan</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5.91</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42150">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Taiwan (R.O.C.)</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9050">
                      <a:solidFill>
                        <a:srgbClr val="000000"/>
                      </a:solidFill>
                      <a:prstDash val="solid"/>
                      <a:round/>
                      <a:headEnd len="sm" w="sm" type="none"/>
                      <a:tailEnd len="sm" w="sm" type="none"/>
                    </a:lnB>
                    <a:solidFill>
                      <a:srgbClr val="FFFF00"/>
                    </a:solidFill>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2.56</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9050">
                      <a:solidFill>
                        <a:srgbClr val="000000"/>
                      </a:solidFill>
                      <a:prstDash val="solid"/>
                      <a:round/>
                      <a:headEnd len="sm" w="sm" type="none"/>
                      <a:tailEnd len="sm" w="sm" type="none"/>
                    </a:lnB>
                    <a:solidFill>
                      <a:srgbClr val="FFFF00"/>
                    </a:solidFill>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Philippine</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6.40</a:t>
                      </a:r>
                      <a:endParaRPr b="0" i="0" sz="2000" u="none" cap="none" strike="noStrike">
                        <a:solidFill>
                          <a:srgbClr val="000000"/>
                        </a:solidFill>
                        <a:latin typeface="Calibri"/>
                        <a:ea typeface="Calibri"/>
                        <a:cs typeface="Calibri"/>
                        <a:sym typeface="Calibri"/>
                      </a:endParaRPr>
                    </a:p>
                  </a:txBody>
                  <a:tcPr marT="0" marB="0" marR="68575" marL="68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
        <p:nvSpPr>
          <p:cNvPr id="469" name="Google Shape;469;p49"/>
          <p:cNvSpPr/>
          <p:nvPr/>
        </p:nvSpPr>
        <p:spPr>
          <a:xfrm>
            <a:off x="7348379" y="1351500"/>
            <a:ext cx="1624163"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800">
                <a:solidFill>
                  <a:srgbClr val="000000"/>
                </a:solidFill>
                <a:latin typeface="Calibri"/>
                <a:ea typeface="Calibri"/>
                <a:cs typeface="Calibri"/>
                <a:sym typeface="Calibri"/>
              </a:rPr>
              <a:t>Unit: NTD/kWh</a:t>
            </a:r>
            <a:endParaRPr sz="1800">
              <a:solidFill>
                <a:srgbClr val="000000"/>
              </a:solidFill>
              <a:latin typeface="Calibri"/>
              <a:ea typeface="Calibri"/>
              <a:cs typeface="Calibri"/>
              <a:sym typeface="Calibri"/>
            </a:endParaRPr>
          </a:p>
        </p:txBody>
      </p:sp>
      <p:sp>
        <p:nvSpPr>
          <p:cNvPr id="470" name="Google Shape;470;p49"/>
          <p:cNvSpPr/>
          <p:nvPr/>
        </p:nvSpPr>
        <p:spPr>
          <a:xfrm>
            <a:off x="251520" y="5938936"/>
            <a:ext cx="655161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chemeClr val="dk1"/>
                </a:solidFill>
                <a:latin typeface="Calibri"/>
                <a:ea typeface="Calibri"/>
                <a:cs typeface="Calibri"/>
                <a:sym typeface="Calibri"/>
              </a:rPr>
              <a:t>Source: Taiwan Power Company (2012)。</a:t>
            </a:r>
            <a:endParaRPr sz="1600">
              <a:solidFill>
                <a:schemeClr val="dk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74" name="Shape 474"/>
        <p:cNvGrpSpPr/>
        <p:nvPr/>
      </p:nvGrpSpPr>
      <p:grpSpPr>
        <a:xfrm>
          <a:off x="0" y="0"/>
          <a:ext cx="0" cy="0"/>
          <a:chOff x="0" y="0"/>
          <a:chExt cx="0" cy="0"/>
        </a:xfrm>
      </p:grpSpPr>
      <p:sp>
        <p:nvSpPr>
          <p:cNvPr id="475" name="Google Shape;475;p50"/>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000"/>
              <a:buFont typeface="Calibri"/>
              <a:buNone/>
            </a:pPr>
            <a:r>
              <a:rPr lang="en-US" sz="4000"/>
              <a:t>5.2 Characteristics of Taiwan’s Commercial and Residential Customers</a:t>
            </a:r>
            <a:endParaRPr sz="4000"/>
          </a:p>
        </p:txBody>
      </p:sp>
      <p:sp>
        <p:nvSpPr>
          <p:cNvPr id="476" name="Google Shape;476;p50"/>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457200" lvl="2" marL="457200" rtl="0" algn="l">
              <a:spcBef>
                <a:spcPts val="0"/>
              </a:spcBef>
              <a:spcAft>
                <a:spcPts val="0"/>
              </a:spcAft>
              <a:buClr>
                <a:schemeClr val="dk1"/>
              </a:buClr>
              <a:buSzPts val="3060"/>
              <a:buChar char="•"/>
            </a:pPr>
            <a:r>
              <a:rPr lang="en-US" sz="3600"/>
              <a:t>Contrast to manufacture sector, commercial and residential users are relatively </a:t>
            </a:r>
            <a:r>
              <a:rPr lang="en-US" sz="3600">
                <a:solidFill>
                  <a:srgbClr val="FF0000"/>
                </a:solidFill>
              </a:rPr>
              <a:t>small, diverse and a lot of customers</a:t>
            </a:r>
            <a:r>
              <a:rPr lang="en-US" sz="3600"/>
              <a:t>.</a:t>
            </a:r>
            <a:endParaRPr/>
          </a:p>
          <a:p>
            <a:pPr indent="-457200" lvl="2" marL="457200" rtl="0" algn="l">
              <a:spcBef>
                <a:spcPts val="720"/>
              </a:spcBef>
              <a:spcAft>
                <a:spcPts val="0"/>
              </a:spcAft>
              <a:buClr>
                <a:srgbClr val="FF0000"/>
              </a:buClr>
              <a:buSzPts val="3060"/>
              <a:buChar char="•"/>
            </a:pPr>
            <a:r>
              <a:rPr lang="en-US" sz="3600">
                <a:solidFill>
                  <a:srgbClr val="FF0000"/>
                </a:solidFill>
              </a:rPr>
              <a:t>Highly populated density </a:t>
            </a:r>
            <a:r>
              <a:rPr lang="en-US" sz="3600"/>
              <a:t>and </a:t>
            </a:r>
            <a:r>
              <a:rPr lang="en-US" sz="3600">
                <a:solidFill>
                  <a:srgbClr val="FF0000"/>
                </a:solidFill>
              </a:rPr>
              <a:t>diversified buildings</a:t>
            </a:r>
            <a:r>
              <a:rPr lang="en-US" sz="3600"/>
              <a:t>, sometimes block two-way communication for smart meter reading.    </a:t>
            </a:r>
            <a:endParaRPr/>
          </a:p>
        </p:txBody>
      </p:sp>
      <p:sp>
        <p:nvSpPr>
          <p:cNvPr id="477" name="Google Shape;477;p50"/>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81" name="Shape 481"/>
        <p:cNvGrpSpPr/>
        <p:nvPr/>
      </p:nvGrpSpPr>
      <p:grpSpPr>
        <a:xfrm>
          <a:off x="0" y="0"/>
          <a:ext cx="0" cy="0"/>
          <a:chOff x="0" y="0"/>
          <a:chExt cx="0" cy="0"/>
        </a:xfrm>
      </p:grpSpPr>
      <p:sp>
        <p:nvSpPr>
          <p:cNvPr id="482" name="Google Shape;482;p51"/>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3959"/>
              <a:buFont typeface="Calibri"/>
              <a:buNone/>
            </a:pPr>
            <a:r>
              <a:rPr lang="en-US" sz="3959"/>
              <a:t>5.3 Comparison between Industrial and Commercial/Residential Sectors</a:t>
            </a:r>
            <a:endParaRPr sz="3959"/>
          </a:p>
        </p:txBody>
      </p:sp>
      <p:sp>
        <p:nvSpPr>
          <p:cNvPr id="483" name="Google Shape;483;p51"/>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457200" lvl="2" marL="457200" rtl="0" algn="l">
              <a:lnSpc>
                <a:spcPct val="90000"/>
              </a:lnSpc>
              <a:spcBef>
                <a:spcPts val="0"/>
              </a:spcBef>
              <a:spcAft>
                <a:spcPts val="0"/>
              </a:spcAft>
              <a:buClr>
                <a:srgbClr val="FF0000"/>
              </a:buClr>
              <a:buSzPts val="2720"/>
              <a:buChar char="•"/>
            </a:pPr>
            <a:r>
              <a:rPr lang="en-US" sz="3200">
                <a:solidFill>
                  <a:srgbClr val="FF0000"/>
                </a:solidFill>
              </a:rPr>
              <a:t>Manufacturing industries</a:t>
            </a:r>
            <a:r>
              <a:rPr lang="en-US" sz="3200"/>
              <a:t> have possessed the largest portion (</a:t>
            </a:r>
            <a:r>
              <a:rPr lang="en-US" sz="3200">
                <a:solidFill>
                  <a:srgbClr val="FF0000"/>
                </a:solidFill>
              </a:rPr>
              <a:t>53%</a:t>
            </a:r>
            <a:r>
              <a:rPr lang="en-US" sz="3200"/>
              <a:t> in 2012) on total electricity consumption. </a:t>
            </a:r>
            <a:endParaRPr/>
          </a:p>
          <a:p>
            <a:pPr indent="-457200" lvl="2" marL="457200" rtl="0" algn="l">
              <a:lnSpc>
                <a:spcPct val="90000"/>
              </a:lnSpc>
              <a:spcBef>
                <a:spcPts val="1800"/>
              </a:spcBef>
              <a:spcAft>
                <a:spcPts val="0"/>
              </a:spcAft>
              <a:buClr>
                <a:schemeClr val="dk1"/>
              </a:buClr>
              <a:buSzPts val="2720"/>
              <a:buChar char="•"/>
            </a:pPr>
            <a:r>
              <a:rPr lang="en-US" sz="3200"/>
              <a:t>Many factories have hired </a:t>
            </a:r>
            <a:r>
              <a:rPr lang="en-US" sz="3200">
                <a:solidFill>
                  <a:srgbClr val="FF0000"/>
                </a:solidFill>
              </a:rPr>
              <a:t>energy management expert </a:t>
            </a:r>
            <a:r>
              <a:rPr lang="en-US" sz="3200"/>
              <a:t>for saving the </a:t>
            </a:r>
            <a:r>
              <a:rPr lang="en-US" sz="3200">
                <a:solidFill>
                  <a:srgbClr val="FF0000"/>
                </a:solidFill>
              </a:rPr>
              <a:t>production cost</a:t>
            </a:r>
            <a:r>
              <a:rPr lang="en-US" sz="3200"/>
              <a:t>.</a:t>
            </a:r>
            <a:endParaRPr/>
          </a:p>
          <a:p>
            <a:pPr indent="-457200" lvl="2" marL="457200" rtl="0" algn="l">
              <a:lnSpc>
                <a:spcPct val="90000"/>
              </a:lnSpc>
              <a:spcBef>
                <a:spcPts val="1800"/>
              </a:spcBef>
              <a:spcAft>
                <a:spcPts val="0"/>
              </a:spcAft>
              <a:buClr>
                <a:schemeClr val="dk1"/>
              </a:buClr>
              <a:buSzPts val="2720"/>
              <a:buChar char="•"/>
            </a:pPr>
            <a:r>
              <a:rPr lang="en-US" sz="3200"/>
              <a:t>Unlike manufacturing factor, commercial and residential sectors normally do not have energy expert staff, due to their small percentage electricity expenditures comparing to their revenues.  </a:t>
            </a:r>
            <a:endParaRPr sz="3200"/>
          </a:p>
          <a:p>
            <a:pPr indent="-139700" lvl="0" marL="342900" rtl="0" algn="l">
              <a:lnSpc>
                <a:spcPct val="90000"/>
              </a:lnSpc>
              <a:spcBef>
                <a:spcPts val="640"/>
              </a:spcBef>
              <a:spcAft>
                <a:spcPts val="0"/>
              </a:spcAft>
              <a:buClr>
                <a:schemeClr val="dk1"/>
              </a:buClr>
              <a:buSzPts val="3200"/>
              <a:buNone/>
            </a:pPr>
            <a:r>
              <a:t/>
            </a:r>
            <a:endParaRPr/>
          </a:p>
        </p:txBody>
      </p:sp>
      <p:sp>
        <p:nvSpPr>
          <p:cNvPr id="484" name="Google Shape;484;p51"/>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16"/>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3959"/>
              <a:buFont typeface="Calibri"/>
              <a:buNone/>
            </a:pPr>
            <a:r>
              <a:rPr lang="en-US" sz="3959">
                <a:solidFill>
                  <a:srgbClr val="E36C09"/>
                </a:solidFill>
              </a:rPr>
              <a:t>Importance of Energy Efficiency and Demand Management</a:t>
            </a:r>
            <a:endParaRPr sz="3959">
              <a:solidFill>
                <a:srgbClr val="E36C09"/>
              </a:solidFill>
            </a:endParaRPr>
          </a:p>
        </p:txBody>
      </p:sp>
      <p:sp>
        <p:nvSpPr>
          <p:cNvPr id="109" name="Google Shape;109;p16"/>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Char char="•"/>
            </a:pPr>
            <a:r>
              <a:rPr lang="en-US" sz="2800"/>
              <a:t>Not in my back yard (NIMBY) effect </a:t>
            </a:r>
            <a:endParaRPr/>
          </a:p>
          <a:p>
            <a:pPr indent="-342900" lvl="0" marL="342900" rtl="0" algn="l">
              <a:spcBef>
                <a:spcPts val="1800"/>
              </a:spcBef>
              <a:spcAft>
                <a:spcPts val="0"/>
              </a:spcAft>
              <a:buClr>
                <a:srgbClr val="FF0000"/>
              </a:buClr>
              <a:buSzPts val="2800"/>
              <a:buChar char="•"/>
            </a:pPr>
            <a:r>
              <a:rPr lang="en-US" sz="2800">
                <a:solidFill>
                  <a:srgbClr val="FF0000"/>
                </a:solidFill>
              </a:rPr>
              <a:t>Prevailing ICT technology</a:t>
            </a:r>
            <a:r>
              <a:rPr lang="en-US" sz="2800"/>
              <a:t> for energy efficiency and demand management.</a:t>
            </a:r>
            <a:endParaRPr sz="2800"/>
          </a:p>
        </p:txBody>
      </p:sp>
      <p:sp>
        <p:nvSpPr>
          <p:cNvPr id="110" name="Google Shape;110;p16"/>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pSp>
        <p:nvGrpSpPr>
          <p:cNvPr id="111" name="Google Shape;111;p16"/>
          <p:cNvGrpSpPr/>
          <p:nvPr/>
        </p:nvGrpSpPr>
        <p:grpSpPr>
          <a:xfrm>
            <a:off x="395317" y="2970968"/>
            <a:ext cx="8472671" cy="3356346"/>
            <a:chOff x="467544" y="3770223"/>
            <a:chExt cx="8256647" cy="3110852"/>
          </a:xfrm>
        </p:grpSpPr>
        <p:grpSp>
          <p:nvGrpSpPr>
            <p:cNvPr id="112" name="Google Shape;112;p16"/>
            <p:cNvGrpSpPr/>
            <p:nvPr/>
          </p:nvGrpSpPr>
          <p:grpSpPr>
            <a:xfrm>
              <a:off x="641927" y="4612681"/>
              <a:ext cx="8082264" cy="904551"/>
              <a:chOff x="612248" y="4164856"/>
              <a:chExt cx="8082264" cy="904551"/>
            </a:xfrm>
          </p:grpSpPr>
          <p:sp>
            <p:nvSpPr>
              <p:cNvPr id="113" name="Google Shape;113;p16"/>
              <p:cNvSpPr/>
              <p:nvPr/>
            </p:nvSpPr>
            <p:spPr>
              <a:xfrm>
                <a:off x="612248" y="4178228"/>
                <a:ext cx="1890262" cy="877807"/>
              </a:xfrm>
              <a:custGeom>
                <a:rect b="b" l="l" r="r" t="t"/>
                <a:pathLst>
                  <a:path extrusionOk="0" h="877807" w="1890262">
                    <a:moveTo>
                      <a:pt x="0" y="0"/>
                    </a:moveTo>
                    <a:lnTo>
                      <a:pt x="1451359" y="0"/>
                    </a:lnTo>
                    <a:lnTo>
                      <a:pt x="1890262" y="438904"/>
                    </a:lnTo>
                    <a:lnTo>
                      <a:pt x="1451359" y="877807"/>
                    </a:lnTo>
                    <a:lnTo>
                      <a:pt x="0" y="877807"/>
                    </a:lnTo>
                    <a:lnTo>
                      <a:pt x="0" y="0"/>
                    </a:lnTo>
                    <a:close/>
                  </a:path>
                </a:pathLst>
              </a:custGeom>
              <a:solidFill>
                <a:srgbClr val="00B0F0"/>
              </a:solidFill>
              <a:ln cap="flat" cmpd="sng" w="25400">
                <a:solidFill>
                  <a:schemeClr val="lt1"/>
                </a:solidFill>
                <a:prstDash val="solid"/>
                <a:round/>
                <a:headEnd len="sm" w="sm" type="none"/>
                <a:tailEnd len="sm" w="sm" type="none"/>
              </a:ln>
            </p:spPr>
            <p:txBody>
              <a:bodyPr anchorCtr="0" anchor="ctr" bIns="42650" lIns="85325" spcFirstLastPara="1" rIns="240775" wrap="square" tIns="42650">
                <a:noAutofit/>
              </a:bodyPr>
              <a:lstStyle/>
              <a:p>
                <a:pPr indent="0" lvl="0" marL="0" marR="0" rtl="0" algn="ctr">
                  <a:lnSpc>
                    <a:spcPct val="90000"/>
                  </a:lnSpc>
                  <a:spcBef>
                    <a:spcPts val="0"/>
                  </a:spcBef>
                  <a:spcAft>
                    <a:spcPts val="0"/>
                  </a:spcAft>
                  <a:buNone/>
                </a:pPr>
                <a:r>
                  <a:rPr b="1" i="0" lang="en-US" sz="1600" u="none" cap="none" strike="noStrike">
                    <a:solidFill>
                      <a:schemeClr val="lt1"/>
                    </a:solidFill>
                    <a:latin typeface="Calibri"/>
                    <a:ea typeface="Calibri"/>
                    <a:cs typeface="Calibri"/>
                    <a:sym typeface="Calibri"/>
                  </a:rPr>
                  <a:t>Fossil Fuel Exploitation</a:t>
                </a:r>
                <a:endParaRPr b="1" i="0" sz="1600" u="none" cap="none" strike="noStrike">
                  <a:solidFill>
                    <a:schemeClr val="lt1"/>
                  </a:solidFill>
                  <a:latin typeface="Calibri"/>
                  <a:ea typeface="Calibri"/>
                  <a:cs typeface="Calibri"/>
                  <a:sym typeface="Calibri"/>
                </a:endParaRPr>
              </a:p>
            </p:txBody>
          </p:sp>
          <p:sp>
            <p:nvSpPr>
              <p:cNvPr id="114" name="Google Shape;114;p16"/>
              <p:cNvSpPr/>
              <p:nvPr/>
            </p:nvSpPr>
            <p:spPr>
              <a:xfrm>
                <a:off x="2077515" y="4178228"/>
                <a:ext cx="1650180" cy="877807"/>
              </a:xfrm>
              <a:custGeom>
                <a:rect b="b" l="l" r="r" t="t"/>
                <a:pathLst>
                  <a:path extrusionOk="0" h="877807" w="1650180">
                    <a:moveTo>
                      <a:pt x="0" y="0"/>
                    </a:moveTo>
                    <a:lnTo>
                      <a:pt x="1211277" y="0"/>
                    </a:lnTo>
                    <a:lnTo>
                      <a:pt x="1650180" y="438904"/>
                    </a:lnTo>
                    <a:lnTo>
                      <a:pt x="1211277" y="877807"/>
                    </a:lnTo>
                    <a:lnTo>
                      <a:pt x="0" y="877807"/>
                    </a:lnTo>
                    <a:lnTo>
                      <a:pt x="438904" y="438904"/>
                    </a:lnTo>
                    <a:lnTo>
                      <a:pt x="0" y="0"/>
                    </a:lnTo>
                    <a:close/>
                  </a:path>
                </a:pathLst>
              </a:custGeom>
              <a:solidFill>
                <a:srgbClr val="00B0F0"/>
              </a:solidFill>
              <a:ln cap="flat" cmpd="sng" w="25400">
                <a:solidFill>
                  <a:schemeClr val="lt1"/>
                </a:solidFill>
                <a:prstDash val="solid"/>
                <a:round/>
                <a:headEnd len="sm" w="sm" type="none"/>
                <a:tailEnd len="sm" w="sm" type="none"/>
              </a:ln>
            </p:spPr>
            <p:txBody>
              <a:bodyPr anchorCtr="0" anchor="ctr" bIns="42650" lIns="502900" spcFirstLastPara="1" rIns="460225" wrap="square" tIns="42650">
                <a:noAutofit/>
              </a:bodyPr>
              <a:lstStyle/>
              <a:p>
                <a:pPr indent="0" lvl="0" marL="0" marR="0" rtl="0" algn="ctr">
                  <a:lnSpc>
                    <a:spcPct val="90000"/>
                  </a:lnSpc>
                  <a:spcBef>
                    <a:spcPts val="0"/>
                  </a:spcBef>
                  <a:spcAft>
                    <a:spcPts val="0"/>
                  </a:spcAft>
                  <a:buNone/>
                </a:pPr>
                <a:r>
                  <a:rPr b="1" i="0" lang="en-US" sz="1600" u="none" cap="none" strike="noStrike">
                    <a:solidFill>
                      <a:schemeClr val="lt1"/>
                    </a:solidFill>
                    <a:latin typeface="Calibri"/>
                    <a:ea typeface="Calibri"/>
                    <a:cs typeface="Calibri"/>
                    <a:sym typeface="Calibri"/>
                  </a:rPr>
                  <a:t>Power Plant</a:t>
                </a:r>
                <a:endParaRPr b="1" i="0" sz="1600" u="none" cap="none" strike="noStrike">
                  <a:solidFill>
                    <a:schemeClr val="lt1"/>
                  </a:solidFill>
                  <a:latin typeface="Calibri"/>
                  <a:ea typeface="Calibri"/>
                  <a:cs typeface="Calibri"/>
                  <a:sym typeface="Calibri"/>
                </a:endParaRPr>
              </a:p>
            </p:txBody>
          </p:sp>
          <p:sp>
            <p:nvSpPr>
              <p:cNvPr id="115" name="Google Shape;115;p16"/>
              <p:cNvSpPr/>
              <p:nvPr/>
            </p:nvSpPr>
            <p:spPr>
              <a:xfrm>
                <a:off x="3265459" y="4178228"/>
                <a:ext cx="2887640" cy="877807"/>
              </a:xfrm>
              <a:custGeom>
                <a:rect b="b" l="l" r="r" t="t"/>
                <a:pathLst>
                  <a:path extrusionOk="0" h="877807" w="2887640">
                    <a:moveTo>
                      <a:pt x="0" y="0"/>
                    </a:moveTo>
                    <a:lnTo>
                      <a:pt x="2448737" y="0"/>
                    </a:lnTo>
                    <a:lnTo>
                      <a:pt x="2887640" y="438904"/>
                    </a:lnTo>
                    <a:lnTo>
                      <a:pt x="2448737" y="877807"/>
                    </a:lnTo>
                    <a:lnTo>
                      <a:pt x="0" y="877807"/>
                    </a:lnTo>
                    <a:lnTo>
                      <a:pt x="438904" y="438904"/>
                    </a:lnTo>
                    <a:lnTo>
                      <a:pt x="0" y="0"/>
                    </a:lnTo>
                    <a:close/>
                  </a:path>
                </a:pathLst>
              </a:custGeom>
              <a:solidFill>
                <a:srgbClr val="00B0F0"/>
              </a:solidFill>
              <a:ln cap="flat" cmpd="sng" w="25400">
                <a:solidFill>
                  <a:schemeClr val="lt1"/>
                </a:solidFill>
                <a:prstDash val="solid"/>
                <a:round/>
                <a:headEnd len="sm" w="sm" type="none"/>
                <a:tailEnd len="sm" w="sm" type="none"/>
              </a:ln>
            </p:spPr>
            <p:txBody>
              <a:bodyPr anchorCtr="0" anchor="ctr" bIns="42650" lIns="502900" spcFirstLastPara="1" rIns="460225" wrap="square" tIns="42650">
                <a:noAutofit/>
              </a:bodyPr>
              <a:lstStyle/>
              <a:p>
                <a:pPr indent="0" lvl="0" marL="0" marR="0" rtl="0" algn="ctr">
                  <a:lnSpc>
                    <a:spcPct val="90000"/>
                  </a:lnSpc>
                  <a:spcBef>
                    <a:spcPts val="0"/>
                  </a:spcBef>
                  <a:spcAft>
                    <a:spcPts val="0"/>
                  </a:spcAft>
                  <a:buNone/>
                </a:pPr>
                <a:r>
                  <a:rPr b="1" i="0" lang="en-US" sz="1600" u="none" cap="none" strike="noStrike">
                    <a:solidFill>
                      <a:schemeClr val="lt1"/>
                    </a:solidFill>
                    <a:latin typeface="Calibri"/>
                    <a:ea typeface="Calibri"/>
                    <a:cs typeface="Calibri"/>
                    <a:sym typeface="Calibri"/>
                  </a:rPr>
                  <a:t>Transportation  and Distribution System</a:t>
                </a:r>
                <a:endParaRPr b="1" i="0" sz="1600" u="none" cap="none" strike="noStrike">
                  <a:solidFill>
                    <a:schemeClr val="lt1"/>
                  </a:solidFill>
                  <a:latin typeface="Calibri"/>
                  <a:ea typeface="Calibri"/>
                  <a:cs typeface="Calibri"/>
                  <a:sym typeface="Calibri"/>
                </a:endParaRPr>
              </a:p>
            </p:txBody>
          </p:sp>
          <p:sp>
            <p:nvSpPr>
              <p:cNvPr id="116" name="Google Shape;116;p16"/>
              <p:cNvSpPr/>
              <p:nvPr/>
            </p:nvSpPr>
            <p:spPr>
              <a:xfrm>
                <a:off x="5711220" y="4178228"/>
                <a:ext cx="1617422" cy="877807"/>
              </a:xfrm>
              <a:custGeom>
                <a:rect b="b" l="l" r="r" t="t"/>
                <a:pathLst>
                  <a:path extrusionOk="0" h="877807" w="1617422">
                    <a:moveTo>
                      <a:pt x="0" y="0"/>
                    </a:moveTo>
                    <a:lnTo>
                      <a:pt x="1178519" y="0"/>
                    </a:lnTo>
                    <a:lnTo>
                      <a:pt x="1617422" y="438904"/>
                    </a:lnTo>
                    <a:lnTo>
                      <a:pt x="1178519" y="877807"/>
                    </a:lnTo>
                    <a:lnTo>
                      <a:pt x="0" y="877807"/>
                    </a:lnTo>
                    <a:lnTo>
                      <a:pt x="438904" y="438904"/>
                    </a:lnTo>
                    <a:lnTo>
                      <a:pt x="0" y="0"/>
                    </a:lnTo>
                    <a:close/>
                  </a:path>
                </a:pathLst>
              </a:custGeom>
              <a:solidFill>
                <a:srgbClr val="00B0F0"/>
              </a:solidFill>
              <a:ln cap="flat" cmpd="sng" w="25400">
                <a:solidFill>
                  <a:schemeClr val="lt1"/>
                </a:solidFill>
                <a:prstDash val="solid"/>
                <a:round/>
                <a:headEnd len="sm" w="sm" type="none"/>
                <a:tailEnd len="sm" w="sm" type="none"/>
              </a:ln>
            </p:spPr>
            <p:txBody>
              <a:bodyPr anchorCtr="0" anchor="ctr" bIns="42650" lIns="502900" spcFirstLastPara="1" rIns="460225" wrap="square" tIns="42650">
                <a:noAutofit/>
              </a:bodyPr>
              <a:lstStyle/>
              <a:p>
                <a:pPr indent="0" lvl="0" marL="0" marR="0" rtl="0" algn="ctr">
                  <a:lnSpc>
                    <a:spcPct val="90000"/>
                  </a:lnSpc>
                  <a:spcBef>
                    <a:spcPts val="0"/>
                  </a:spcBef>
                  <a:spcAft>
                    <a:spcPts val="0"/>
                  </a:spcAft>
                  <a:buNone/>
                </a:pPr>
                <a:r>
                  <a:rPr b="1" i="0" lang="en-US" sz="1600" u="none" cap="none" strike="noStrike">
                    <a:solidFill>
                      <a:schemeClr val="lt1"/>
                    </a:solidFill>
                    <a:latin typeface="Calibri"/>
                    <a:ea typeface="Calibri"/>
                    <a:cs typeface="Calibri"/>
                    <a:sym typeface="Calibri"/>
                  </a:rPr>
                  <a:t>Meter</a:t>
                </a:r>
                <a:endParaRPr b="1" i="0" sz="1600" u="none" cap="none" strike="noStrike">
                  <a:solidFill>
                    <a:schemeClr val="lt1"/>
                  </a:solidFill>
                  <a:latin typeface="Calibri"/>
                  <a:ea typeface="Calibri"/>
                  <a:cs typeface="Calibri"/>
                  <a:sym typeface="Calibri"/>
                </a:endParaRPr>
              </a:p>
            </p:txBody>
          </p:sp>
          <p:sp>
            <p:nvSpPr>
              <p:cNvPr id="117" name="Google Shape;117;p16"/>
              <p:cNvSpPr/>
              <p:nvPr/>
            </p:nvSpPr>
            <p:spPr>
              <a:xfrm>
                <a:off x="6804250" y="4164856"/>
                <a:ext cx="1890262" cy="904551"/>
              </a:xfrm>
              <a:custGeom>
                <a:rect b="b" l="l" r="r" t="t"/>
                <a:pathLst>
                  <a:path extrusionOk="0" h="904551" w="1890262">
                    <a:moveTo>
                      <a:pt x="0" y="0"/>
                    </a:moveTo>
                    <a:lnTo>
                      <a:pt x="1437987" y="0"/>
                    </a:lnTo>
                    <a:lnTo>
                      <a:pt x="1890262" y="452276"/>
                    </a:lnTo>
                    <a:lnTo>
                      <a:pt x="1437987" y="904551"/>
                    </a:lnTo>
                    <a:lnTo>
                      <a:pt x="0" y="904551"/>
                    </a:lnTo>
                    <a:lnTo>
                      <a:pt x="452276" y="452276"/>
                    </a:lnTo>
                    <a:lnTo>
                      <a:pt x="0" y="0"/>
                    </a:lnTo>
                    <a:close/>
                  </a:path>
                </a:pathLst>
              </a:custGeom>
              <a:solidFill>
                <a:srgbClr val="00B0F0"/>
              </a:solidFill>
              <a:ln cap="flat" cmpd="sng" w="25400">
                <a:solidFill>
                  <a:schemeClr val="lt1"/>
                </a:solidFill>
                <a:prstDash val="solid"/>
                <a:round/>
                <a:headEnd len="sm" w="sm" type="none"/>
                <a:tailEnd len="sm" w="sm" type="none"/>
              </a:ln>
            </p:spPr>
            <p:txBody>
              <a:bodyPr anchorCtr="0" anchor="ctr" bIns="42650" lIns="516275" spcFirstLastPara="1" rIns="473600" wrap="square" tIns="42650">
                <a:noAutofit/>
              </a:bodyPr>
              <a:lstStyle/>
              <a:p>
                <a:pPr indent="0" lvl="0" marL="0" marR="0" rtl="0" algn="ctr">
                  <a:lnSpc>
                    <a:spcPct val="90000"/>
                  </a:lnSpc>
                  <a:spcBef>
                    <a:spcPts val="0"/>
                  </a:spcBef>
                  <a:spcAft>
                    <a:spcPts val="0"/>
                  </a:spcAft>
                  <a:buNone/>
                </a:pPr>
                <a:r>
                  <a:rPr b="1" i="0" lang="en-US" sz="1600" u="none" cap="none" strike="noStrike">
                    <a:solidFill>
                      <a:schemeClr val="lt1"/>
                    </a:solidFill>
                    <a:latin typeface="Calibri"/>
                    <a:ea typeface="Calibri"/>
                    <a:cs typeface="Calibri"/>
                    <a:sym typeface="Calibri"/>
                  </a:rPr>
                  <a:t>End-used Devise</a:t>
                </a:r>
                <a:endParaRPr b="1" i="0" sz="1600" u="none" cap="none" strike="noStrike">
                  <a:solidFill>
                    <a:schemeClr val="lt1"/>
                  </a:solidFill>
                  <a:latin typeface="Calibri"/>
                  <a:ea typeface="Calibri"/>
                  <a:cs typeface="Calibri"/>
                  <a:sym typeface="Calibri"/>
                </a:endParaRPr>
              </a:p>
            </p:txBody>
          </p:sp>
        </p:grpSp>
        <p:grpSp>
          <p:nvGrpSpPr>
            <p:cNvPr id="118" name="Google Shape;118;p16"/>
            <p:cNvGrpSpPr/>
            <p:nvPr/>
          </p:nvGrpSpPr>
          <p:grpSpPr>
            <a:xfrm>
              <a:off x="1043608" y="5517232"/>
              <a:ext cx="6735452" cy="576064"/>
              <a:chOff x="1043608" y="5229200"/>
              <a:chExt cx="6735452" cy="576064"/>
            </a:xfrm>
          </p:grpSpPr>
          <p:cxnSp>
            <p:nvCxnSpPr>
              <p:cNvPr id="119" name="Google Shape;119;p16"/>
              <p:cNvCxnSpPr/>
              <p:nvPr/>
            </p:nvCxnSpPr>
            <p:spPr>
              <a:xfrm>
                <a:off x="1043608" y="5517232"/>
                <a:ext cx="6735452" cy="0"/>
              </a:xfrm>
              <a:prstGeom prst="straightConnector1">
                <a:avLst/>
              </a:prstGeom>
              <a:noFill/>
              <a:ln cap="flat" cmpd="sng" w="38100">
                <a:solidFill>
                  <a:srgbClr val="0070C0"/>
                </a:solidFill>
                <a:prstDash val="solid"/>
                <a:round/>
                <a:headEnd len="sm" w="sm" type="none"/>
                <a:tailEnd len="sm" w="sm" type="none"/>
              </a:ln>
            </p:spPr>
          </p:cxnSp>
          <p:cxnSp>
            <p:nvCxnSpPr>
              <p:cNvPr id="120" name="Google Shape;120;p16"/>
              <p:cNvCxnSpPr/>
              <p:nvPr/>
            </p:nvCxnSpPr>
            <p:spPr>
              <a:xfrm>
                <a:off x="1043608" y="5229200"/>
                <a:ext cx="0" cy="288032"/>
              </a:xfrm>
              <a:prstGeom prst="straightConnector1">
                <a:avLst/>
              </a:prstGeom>
              <a:noFill/>
              <a:ln cap="flat" cmpd="sng" w="38100">
                <a:solidFill>
                  <a:srgbClr val="0070C0"/>
                </a:solidFill>
                <a:prstDash val="solid"/>
                <a:round/>
                <a:headEnd len="sm" w="sm" type="none"/>
                <a:tailEnd len="sm" w="sm" type="none"/>
              </a:ln>
            </p:spPr>
          </p:cxnSp>
          <p:cxnSp>
            <p:nvCxnSpPr>
              <p:cNvPr id="121" name="Google Shape;121;p16"/>
              <p:cNvCxnSpPr/>
              <p:nvPr/>
            </p:nvCxnSpPr>
            <p:spPr>
              <a:xfrm>
                <a:off x="7779060" y="5229200"/>
                <a:ext cx="0" cy="288032"/>
              </a:xfrm>
              <a:prstGeom prst="straightConnector1">
                <a:avLst/>
              </a:prstGeom>
              <a:noFill/>
              <a:ln cap="flat" cmpd="sng" w="38100">
                <a:solidFill>
                  <a:srgbClr val="0070C0"/>
                </a:solidFill>
                <a:prstDash val="solid"/>
                <a:round/>
                <a:headEnd len="sm" w="sm" type="none"/>
                <a:tailEnd len="sm" w="sm" type="none"/>
              </a:ln>
            </p:spPr>
          </p:cxnSp>
          <p:cxnSp>
            <p:nvCxnSpPr>
              <p:cNvPr id="122" name="Google Shape;122;p16"/>
              <p:cNvCxnSpPr/>
              <p:nvPr/>
            </p:nvCxnSpPr>
            <p:spPr>
              <a:xfrm>
                <a:off x="4427984" y="5517232"/>
                <a:ext cx="0" cy="288032"/>
              </a:xfrm>
              <a:prstGeom prst="straightConnector1">
                <a:avLst/>
              </a:prstGeom>
              <a:noFill/>
              <a:ln cap="flat" cmpd="sng" w="38100">
                <a:solidFill>
                  <a:srgbClr val="0070C0"/>
                </a:solidFill>
                <a:prstDash val="solid"/>
                <a:round/>
                <a:headEnd len="sm" w="sm" type="none"/>
                <a:tailEnd len="med" w="med" type="triangle"/>
              </a:ln>
            </p:spPr>
          </p:cxnSp>
        </p:grpSp>
        <p:cxnSp>
          <p:nvCxnSpPr>
            <p:cNvPr id="123" name="Google Shape;123;p16"/>
            <p:cNvCxnSpPr/>
            <p:nvPr/>
          </p:nvCxnSpPr>
          <p:spPr>
            <a:xfrm>
              <a:off x="3131840" y="4221088"/>
              <a:ext cx="2880320" cy="0"/>
            </a:xfrm>
            <a:prstGeom prst="straightConnector1">
              <a:avLst/>
            </a:prstGeom>
            <a:noFill/>
            <a:ln cap="flat" cmpd="sng" w="38100">
              <a:solidFill>
                <a:srgbClr val="0070C0"/>
              </a:solidFill>
              <a:prstDash val="solid"/>
              <a:round/>
              <a:headEnd len="med" w="med" type="triangle"/>
              <a:tailEnd len="sm" w="sm" type="none"/>
            </a:ln>
          </p:spPr>
        </p:cxnSp>
        <p:sp>
          <p:nvSpPr>
            <p:cNvPr id="124" name="Google Shape;124;p16"/>
            <p:cNvSpPr txBox="1"/>
            <p:nvPr/>
          </p:nvSpPr>
          <p:spPr>
            <a:xfrm>
              <a:off x="2228105" y="6053807"/>
              <a:ext cx="4297862" cy="82726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chemeClr val="dk1"/>
                  </a:solidFill>
                  <a:latin typeface="Calibri"/>
                  <a:ea typeface="Calibri"/>
                  <a:cs typeface="Calibri"/>
                  <a:sym typeface="Calibri"/>
                </a:rPr>
                <a:t>Energy Loss </a:t>
              </a:r>
              <a:endParaRPr/>
            </a:p>
            <a:p>
              <a:pPr indent="0" lvl="0" marL="0" marR="0" rtl="0" algn="ctr">
                <a:spcBef>
                  <a:spcPts val="0"/>
                </a:spcBef>
                <a:spcAft>
                  <a:spcPts val="0"/>
                </a:spcAft>
                <a:buNone/>
              </a:pPr>
              <a:r>
                <a:rPr b="0" i="0" lang="en-US" sz="2400" u="none" cap="none" strike="noStrike">
                  <a:solidFill>
                    <a:schemeClr val="dk1"/>
                  </a:solidFill>
                  <a:latin typeface="Calibri"/>
                  <a:ea typeface="Calibri"/>
                  <a:cs typeface="Calibri"/>
                  <a:sym typeface="Calibri"/>
                </a:rPr>
                <a:t>(Second Law of Thermodynamics</a:t>
              </a:r>
              <a:r>
                <a:rPr b="0" i="0" lang="en-US" sz="2800" u="none" cap="none" strike="noStrike">
                  <a:solidFill>
                    <a:schemeClr val="dk1"/>
                  </a:solidFill>
                  <a:latin typeface="Calibri"/>
                  <a:ea typeface="Calibri"/>
                  <a:cs typeface="Calibri"/>
                  <a:sym typeface="Calibri"/>
                </a:rPr>
                <a:t>)</a:t>
              </a:r>
              <a:endParaRPr b="0" i="0" sz="2800" u="none" cap="none" strike="noStrike">
                <a:solidFill>
                  <a:schemeClr val="dk1"/>
                </a:solidFill>
                <a:latin typeface="Calibri"/>
                <a:ea typeface="Calibri"/>
                <a:cs typeface="Calibri"/>
                <a:sym typeface="Calibri"/>
              </a:endParaRPr>
            </a:p>
          </p:txBody>
        </p:sp>
        <p:sp>
          <p:nvSpPr>
            <p:cNvPr id="125" name="Google Shape;125;p16"/>
            <p:cNvSpPr txBox="1"/>
            <p:nvPr/>
          </p:nvSpPr>
          <p:spPr>
            <a:xfrm>
              <a:off x="467544" y="3770223"/>
              <a:ext cx="2664296" cy="77021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F0000"/>
                  </a:solidFill>
                  <a:latin typeface="Calibri"/>
                  <a:ea typeface="Calibri"/>
                  <a:cs typeface="Calibri"/>
                  <a:sym typeface="Calibri"/>
                </a:rPr>
                <a:t>5 kWh </a:t>
              </a:r>
              <a:r>
                <a:rPr b="0" i="0" lang="en-US" sz="2400" u="none" cap="none" strike="noStrike">
                  <a:solidFill>
                    <a:schemeClr val="dk1"/>
                  </a:solidFill>
                  <a:latin typeface="Calibri"/>
                  <a:ea typeface="Calibri"/>
                  <a:cs typeface="Calibri"/>
                  <a:sym typeface="Calibri"/>
                </a:rPr>
                <a:t>Conservation</a:t>
              </a:r>
              <a:endParaRPr/>
            </a:p>
            <a:p>
              <a:pPr indent="0" lvl="0" marL="0" marR="0" rtl="0" algn="ctr">
                <a:spcBef>
                  <a:spcPts val="0"/>
                </a:spcBef>
                <a:spcAft>
                  <a:spcPts val="0"/>
                </a:spcAft>
                <a:buNone/>
              </a:pPr>
              <a:r>
                <a:rPr b="0" i="0" lang="en-US" sz="2400" u="none" cap="none" strike="noStrike">
                  <a:solidFill>
                    <a:schemeClr val="dk1"/>
                  </a:solidFill>
                  <a:latin typeface="Calibri"/>
                  <a:ea typeface="Calibri"/>
                  <a:cs typeface="Calibri"/>
                  <a:sym typeface="Calibri"/>
                </a:rPr>
                <a:t>(Supply-Side)</a:t>
              </a:r>
              <a:endParaRPr/>
            </a:p>
          </p:txBody>
        </p:sp>
        <p:sp>
          <p:nvSpPr>
            <p:cNvPr id="126" name="Google Shape;126;p16"/>
            <p:cNvSpPr txBox="1"/>
            <p:nvPr/>
          </p:nvSpPr>
          <p:spPr>
            <a:xfrm>
              <a:off x="5868144" y="3770223"/>
              <a:ext cx="2520280" cy="77021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F0000"/>
                  </a:solidFill>
                  <a:latin typeface="Calibri"/>
                  <a:ea typeface="Calibri"/>
                  <a:cs typeface="Calibri"/>
                  <a:sym typeface="Calibri"/>
                </a:rPr>
                <a:t>1 kWh </a:t>
              </a:r>
              <a:r>
                <a:rPr b="0" i="0" lang="en-US" sz="2400" u="none" cap="none" strike="noStrike">
                  <a:solidFill>
                    <a:schemeClr val="dk1"/>
                  </a:solidFill>
                  <a:latin typeface="Calibri"/>
                  <a:ea typeface="Calibri"/>
                  <a:cs typeface="Calibri"/>
                  <a:sym typeface="Calibri"/>
                </a:rPr>
                <a:t>Saving</a:t>
              </a:r>
              <a:endParaRPr/>
            </a:p>
            <a:p>
              <a:pPr indent="0" lvl="0" marL="0" marR="0" rtl="0" algn="ctr">
                <a:spcBef>
                  <a:spcPts val="0"/>
                </a:spcBef>
                <a:spcAft>
                  <a:spcPts val="0"/>
                </a:spcAft>
                <a:buNone/>
              </a:pPr>
              <a:r>
                <a:rPr b="0" i="0" lang="en-US" sz="2400" u="none" cap="none" strike="noStrike">
                  <a:solidFill>
                    <a:schemeClr val="dk1"/>
                  </a:solidFill>
                  <a:latin typeface="Calibri"/>
                  <a:ea typeface="Calibri"/>
                  <a:cs typeface="Calibri"/>
                  <a:sym typeface="Calibri"/>
                </a:rPr>
                <a:t>(Demand-Side)</a:t>
              </a:r>
              <a:endParaRPr/>
            </a:p>
          </p:txBody>
        </p:sp>
      </p:gr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88" name="Shape 488"/>
        <p:cNvGrpSpPr/>
        <p:nvPr/>
      </p:nvGrpSpPr>
      <p:grpSpPr>
        <a:xfrm>
          <a:off x="0" y="0"/>
          <a:ext cx="0" cy="0"/>
          <a:chOff x="0" y="0"/>
          <a:chExt cx="0" cy="0"/>
        </a:xfrm>
      </p:grpSpPr>
      <p:sp>
        <p:nvSpPr>
          <p:cNvPr id="489" name="Google Shape;489;p52"/>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800"/>
              <a:buFont typeface="Calibri"/>
              <a:buNone/>
            </a:pPr>
            <a:r>
              <a:rPr lang="en-US" sz="4800"/>
              <a:t>5.4 Peak vs Off-Peak Hours of Taipower System </a:t>
            </a:r>
            <a:endParaRPr sz="4800"/>
          </a:p>
        </p:txBody>
      </p:sp>
      <p:sp>
        <p:nvSpPr>
          <p:cNvPr id="490" name="Google Shape;490;p52"/>
          <p:cNvSpPr txBox="1"/>
          <p:nvPr>
            <p:ph idx="1" type="body"/>
          </p:nvPr>
        </p:nvSpPr>
        <p:spPr>
          <a:xfrm>
            <a:off x="323528" y="1556792"/>
            <a:ext cx="8496944" cy="5040560"/>
          </a:xfrm>
          <a:prstGeom prst="rect">
            <a:avLst/>
          </a:prstGeom>
          <a:noFill/>
          <a:ln>
            <a:noFill/>
          </a:ln>
        </p:spPr>
        <p:txBody>
          <a:bodyPr anchorCtr="0" anchor="t" bIns="45700" lIns="91425" spcFirstLastPara="1" rIns="91425" wrap="square" tIns="45700">
            <a:noAutofit/>
          </a:bodyPr>
          <a:lstStyle/>
          <a:p>
            <a:pPr indent="-457200" lvl="2" marL="457200" rtl="0" algn="l">
              <a:spcBef>
                <a:spcPts val="0"/>
              </a:spcBef>
              <a:spcAft>
                <a:spcPts val="0"/>
              </a:spcAft>
              <a:buClr>
                <a:schemeClr val="dk1"/>
              </a:buClr>
              <a:buSzPts val="2380"/>
              <a:buChar char="•"/>
            </a:pPr>
            <a:r>
              <a:rPr lang="en-US" sz="2800"/>
              <a:t>The peak hours are </a:t>
            </a:r>
            <a:r>
              <a:rPr lang="en-US" sz="2800">
                <a:solidFill>
                  <a:srgbClr val="FF0000"/>
                </a:solidFill>
              </a:rPr>
              <a:t>07:30-22:30</a:t>
            </a:r>
            <a:r>
              <a:rPr lang="en-US" sz="2800"/>
              <a:t> from </a:t>
            </a:r>
            <a:r>
              <a:rPr lang="en-US" sz="2800">
                <a:solidFill>
                  <a:srgbClr val="FF0000"/>
                </a:solidFill>
              </a:rPr>
              <a:t>Monday to Friday,</a:t>
            </a:r>
            <a:r>
              <a:rPr lang="en-US" sz="2800"/>
              <a:t> 15 hours a day. Others are off-peak hours. </a:t>
            </a:r>
            <a:endParaRPr/>
          </a:p>
          <a:p>
            <a:pPr indent="-457200" lvl="2" marL="457200" rtl="0" algn="l">
              <a:spcBef>
                <a:spcPts val="1800"/>
              </a:spcBef>
              <a:spcAft>
                <a:spcPts val="0"/>
              </a:spcAft>
              <a:buClr>
                <a:schemeClr val="dk1"/>
              </a:buClr>
              <a:buSzPts val="2380"/>
              <a:buChar char="•"/>
            </a:pPr>
            <a:r>
              <a:rPr lang="en-US" sz="2800"/>
              <a:t>Commercial and residential sectors include  residential, shopping mall, convenient stores, restaurant, bank, school, organizations, hospital etc. </a:t>
            </a:r>
            <a:endParaRPr/>
          </a:p>
          <a:p>
            <a:pPr indent="-457200" lvl="2" marL="457200" rtl="0" algn="l">
              <a:spcBef>
                <a:spcPts val="1800"/>
              </a:spcBef>
              <a:spcAft>
                <a:spcPts val="0"/>
              </a:spcAft>
              <a:buClr>
                <a:schemeClr val="dk1"/>
              </a:buClr>
              <a:buSzPts val="2380"/>
              <a:buChar char="•"/>
            </a:pPr>
            <a:r>
              <a:rPr lang="en-US" sz="2800"/>
              <a:t>Residential sector’s electricity usage concentrated on peak hour in the evening; commercial sector is limited by the business hours, the electricity usage may concentrate on peak hours both day and night. </a:t>
            </a:r>
            <a:endParaRPr/>
          </a:p>
        </p:txBody>
      </p:sp>
      <p:sp>
        <p:nvSpPr>
          <p:cNvPr id="491" name="Google Shape;491;p52"/>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95" name="Shape 495"/>
        <p:cNvGrpSpPr/>
        <p:nvPr/>
      </p:nvGrpSpPr>
      <p:grpSpPr>
        <a:xfrm>
          <a:off x="0" y="0"/>
          <a:ext cx="0" cy="0"/>
          <a:chOff x="0" y="0"/>
          <a:chExt cx="0" cy="0"/>
        </a:xfrm>
      </p:grpSpPr>
      <p:sp>
        <p:nvSpPr>
          <p:cNvPr id="496" name="Google Shape;496;p53"/>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t/>
            </a:r>
            <a:endParaRPr/>
          </a:p>
        </p:txBody>
      </p:sp>
      <p:sp>
        <p:nvSpPr>
          <p:cNvPr id="497" name="Google Shape;497;p53"/>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3200"/>
              <a:buNone/>
            </a:pPr>
            <a:r>
              <a:t/>
            </a:r>
            <a:endParaRPr/>
          </a:p>
          <a:p>
            <a:pPr indent="0" lvl="0" marL="0" rtl="0" algn="ctr">
              <a:spcBef>
                <a:spcPts val="1800"/>
              </a:spcBef>
              <a:spcAft>
                <a:spcPts val="0"/>
              </a:spcAft>
              <a:buClr>
                <a:schemeClr val="dk1"/>
              </a:buClr>
              <a:buSzPts val="1100"/>
              <a:buNone/>
            </a:pPr>
            <a:r>
              <a:t/>
            </a:r>
            <a:endParaRPr sz="1100">
              <a:solidFill>
                <a:srgbClr val="0070C0"/>
              </a:solidFill>
            </a:endParaRPr>
          </a:p>
          <a:p>
            <a:pPr indent="0" lvl="0" marL="0" rtl="0" algn="ctr">
              <a:spcBef>
                <a:spcPts val="1800"/>
              </a:spcBef>
              <a:spcAft>
                <a:spcPts val="0"/>
              </a:spcAft>
              <a:buClr>
                <a:schemeClr val="dk1"/>
              </a:buClr>
              <a:buSzPts val="4000"/>
              <a:buNone/>
            </a:pPr>
            <a:r>
              <a:rPr b="1" lang="en-US" sz="4000">
                <a:solidFill>
                  <a:srgbClr val="0070C0"/>
                </a:solidFill>
              </a:rPr>
              <a:t>6. Conclusion: </a:t>
            </a:r>
            <a:endParaRPr/>
          </a:p>
          <a:p>
            <a:pPr indent="0" lvl="0" marL="0" rtl="0" algn="ctr">
              <a:spcBef>
                <a:spcPts val="1800"/>
              </a:spcBef>
              <a:spcAft>
                <a:spcPts val="0"/>
              </a:spcAft>
              <a:buClr>
                <a:schemeClr val="dk1"/>
              </a:buClr>
              <a:buSzPts val="4000"/>
              <a:buNone/>
            </a:pPr>
            <a:r>
              <a:rPr b="1" lang="en-US" sz="4000">
                <a:solidFill>
                  <a:srgbClr val="0070C0"/>
                </a:solidFill>
              </a:rPr>
              <a:t>Strategies of the Policy/Institution</a:t>
            </a:r>
            <a:endParaRPr b="1" sz="4000">
              <a:solidFill>
                <a:srgbClr val="0070C0"/>
              </a:solidFill>
            </a:endParaRPr>
          </a:p>
        </p:txBody>
      </p:sp>
      <p:sp>
        <p:nvSpPr>
          <p:cNvPr id="498" name="Google Shape;498;p53"/>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02" name="Shape 502"/>
        <p:cNvGrpSpPr/>
        <p:nvPr/>
      </p:nvGrpSpPr>
      <p:grpSpPr>
        <a:xfrm>
          <a:off x="0" y="0"/>
          <a:ext cx="0" cy="0"/>
          <a:chOff x="0" y="0"/>
          <a:chExt cx="0" cy="0"/>
        </a:xfrm>
      </p:grpSpPr>
      <p:sp>
        <p:nvSpPr>
          <p:cNvPr id="503" name="Google Shape;503;p54"/>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rgbClr val="FF6600"/>
              </a:buClr>
              <a:buSzPts val="4400"/>
              <a:buFont typeface="Calibri"/>
              <a:buNone/>
            </a:pPr>
            <a:r>
              <a:rPr lang="en-US">
                <a:solidFill>
                  <a:srgbClr val="FF6600"/>
                </a:solidFill>
              </a:rPr>
              <a:t>6.1 Institutional reform</a:t>
            </a:r>
            <a:endParaRPr>
              <a:solidFill>
                <a:srgbClr val="FF6600"/>
              </a:solidFill>
            </a:endParaRPr>
          </a:p>
        </p:txBody>
      </p:sp>
      <p:sp>
        <p:nvSpPr>
          <p:cNvPr id="504" name="Google Shape;504;p54"/>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896938" lvl="0" marL="896938" rtl="0" algn="l">
              <a:lnSpc>
                <a:spcPct val="80000"/>
              </a:lnSpc>
              <a:spcBef>
                <a:spcPts val="0"/>
              </a:spcBef>
              <a:spcAft>
                <a:spcPts val="0"/>
              </a:spcAft>
              <a:buClr>
                <a:schemeClr val="dk1"/>
              </a:buClr>
              <a:buSzPts val="2960"/>
              <a:buNone/>
            </a:pPr>
            <a:r>
              <a:rPr lang="en-US" sz="2960"/>
              <a:t>6.1.1</a:t>
            </a:r>
            <a:r>
              <a:rPr lang="en-US" sz="2960">
                <a:solidFill>
                  <a:srgbClr val="FF6600"/>
                </a:solidFill>
              </a:rPr>
              <a:t> </a:t>
            </a:r>
            <a:r>
              <a:rPr lang="en-US" sz="2960">
                <a:solidFill>
                  <a:srgbClr val="FF0000"/>
                </a:solidFill>
              </a:rPr>
              <a:t>Government Key Agenda: </a:t>
            </a:r>
            <a:r>
              <a:rPr lang="en-US" sz="2960"/>
              <a:t>Institutional/Legal </a:t>
            </a:r>
            <a:r>
              <a:rPr lang="en-US" sz="2960">
                <a:solidFill>
                  <a:srgbClr val="FF0000"/>
                </a:solidFill>
              </a:rPr>
              <a:t>Up-Date</a:t>
            </a:r>
            <a:endParaRPr/>
          </a:p>
          <a:p>
            <a:pPr indent="-896938" lvl="0" marL="896938" rtl="0" algn="l">
              <a:lnSpc>
                <a:spcPct val="80000"/>
              </a:lnSpc>
              <a:spcBef>
                <a:spcPts val="2392"/>
              </a:spcBef>
              <a:spcAft>
                <a:spcPts val="0"/>
              </a:spcAft>
              <a:buClr>
                <a:schemeClr val="dk1"/>
              </a:buClr>
              <a:buSzPts val="2960"/>
              <a:buNone/>
            </a:pPr>
            <a:r>
              <a:rPr lang="en-US" sz="2960"/>
              <a:t>6.1.2</a:t>
            </a:r>
            <a:r>
              <a:rPr lang="en-US" sz="2960">
                <a:solidFill>
                  <a:srgbClr val="FF0000"/>
                </a:solidFill>
              </a:rPr>
              <a:t> Utility Company’s </a:t>
            </a:r>
            <a:r>
              <a:rPr lang="en-US" sz="2960"/>
              <a:t>key agenda</a:t>
            </a:r>
            <a:endParaRPr/>
          </a:p>
          <a:p>
            <a:pPr indent="-896938" lvl="0" marL="896938" rtl="0" algn="l">
              <a:lnSpc>
                <a:spcPct val="80000"/>
              </a:lnSpc>
              <a:spcBef>
                <a:spcPts val="2392"/>
              </a:spcBef>
              <a:spcAft>
                <a:spcPts val="0"/>
              </a:spcAft>
              <a:buClr>
                <a:schemeClr val="dk1"/>
              </a:buClr>
              <a:buSzPts val="2960"/>
              <a:buNone/>
            </a:pPr>
            <a:r>
              <a:rPr lang="en-US" sz="2960"/>
              <a:t>6.1.3 </a:t>
            </a:r>
            <a:r>
              <a:rPr lang="en-US" sz="2960">
                <a:solidFill>
                  <a:srgbClr val="FF0000"/>
                </a:solidFill>
              </a:rPr>
              <a:t>Enterprise’s</a:t>
            </a:r>
            <a:r>
              <a:rPr lang="en-US" sz="2960"/>
              <a:t> key agenda</a:t>
            </a:r>
            <a:endParaRPr sz="2960">
              <a:solidFill>
                <a:srgbClr val="FF0000"/>
              </a:solidFill>
            </a:endParaRPr>
          </a:p>
          <a:p>
            <a:pPr indent="-896938" lvl="0" marL="896938" rtl="0" algn="l">
              <a:lnSpc>
                <a:spcPct val="80000"/>
              </a:lnSpc>
              <a:spcBef>
                <a:spcPts val="2392"/>
              </a:spcBef>
              <a:spcAft>
                <a:spcPts val="0"/>
              </a:spcAft>
              <a:buClr>
                <a:schemeClr val="dk1"/>
              </a:buClr>
              <a:buSzPts val="2960"/>
              <a:buNone/>
            </a:pPr>
            <a:r>
              <a:rPr lang="en-US" sz="2960"/>
              <a:t>6.1.4 </a:t>
            </a:r>
            <a:r>
              <a:rPr lang="en-US" sz="2960">
                <a:solidFill>
                  <a:srgbClr val="FF0000"/>
                </a:solidFill>
              </a:rPr>
              <a:t>PPP</a:t>
            </a:r>
            <a:r>
              <a:rPr lang="en-US" sz="2960"/>
              <a:t>(public-private partnership)</a:t>
            </a:r>
            <a:endParaRPr sz="2960"/>
          </a:p>
          <a:p>
            <a:pPr indent="-896938" lvl="0" marL="896938" rtl="0" algn="l">
              <a:lnSpc>
                <a:spcPct val="80000"/>
              </a:lnSpc>
              <a:spcBef>
                <a:spcPts val="2392"/>
              </a:spcBef>
              <a:spcAft>
                <a:spcPts val="0"/>
              </a:spcAft>
              <a:buClr>
                <a:schemeClr val="dk1"/>
              </a:buClr>
              <a:buSzPts val="2960"/>
              <a:buNone/>
            </a:pPr>
            <a:r>
              <a:rPr lang="en-US" sz="2960"/>
              <a:t>6.1.5</a:t>
            </a:r>
            <a:r>
              <a:rPr lang="en-US" sz="2960">
                <a:solidFill>
                  <a:srgbClr val="FF0000"/>
                </a:solidFill>
              </a:rPr>
              <a:t> Ad hoc organization</a:t>
            </a:r>
            <a:r>
              <a:rPr lang="en-US" sz="2960"/>
              <a:t> for National Energy Efficiency Master Plan </a:t>
            </a:r>
            <a:endParaRPr sz="2960">
              <a:solidFill>
                <a:srgbClr val="FF0000"/>
              </a:solidFill>
            </a:endParaRPr>
          </a:p>
          <a:p>
            <a:pPr indent="-896938" lvl="0" marL="896938" rtl="0" algn="l">
              <a:lnSpc>
                <a:spcPct val="80000"/>
              </a:lnSpc>
              <a:spcBef>
                <a:spcPts val="2392"/>
              </a:spcBef>
              <a:spcAft>
                <a:spcPts val="0"/>
              </a:spcAft>
              <a:buClr>
                <a:schemeClr val="dk1"/>
              </a:buClr>
              <a:buSzPts val="2960"/>
              <a:buNone/>
            </a:pPr>
            <a:r>
              <a:rPr lang="en-US" sz="2960"/>
              <a:t>6.1.6 </a:t>
            </a:r>
            <a:r>
              <a:rPr lang="en-US" sz="2960">
                <a:solidFill>
                  <a:srgbClr val="FF0000"/>
                </a:solidFill>
              </a:rPr>
              <a:t>Third party </a:t>
            </a:r>
            <a:r>
              <a:rPr lang="en-US" sz="2960"/>
              <a:t>is the key for PPP: aggregator and ESCO</a:t>
            </a:r>
            <a:endParaRPr/>
          </a:p>
        </p:txBody>
      </p:sp>
      <p:sp>
        <p:nvSpPr>
          <p:cNvPr id="505" name="Google Shape;505;p54"/>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09" name="Shape 509"/>
        <p:cNvGrpSpPr/>
        <p:nvPr/>
      </p:nvGrpSpPr>
      <p:grpSpPr>
        <a:xfrm>
          <a:off x="0" y="0"/>
          <a:ext cx="0" cy="0"/>
          <a:chOff x="0" y="0"/>
          <a:chExt cx="0" cy="0"/>
        </a:xfrm>
      </p:grpSpPr>
      <p:sp>
        <p:nvSpPr>
          <p:cNvPr id="510" name="Google Shape;510;p55"/>
          <p:cNvSpPr txBox="1"/>
          <p:nvPr>
            <p:ph type="title"/>
          </p:nvPr>
        </p:nvSpPr>
        <p:spPr>
          <a:xfrm>
            <a:off x="35496" y="274638"/>
            <a:ext cx="8928992" cy="1143000"/>
          </a:xfrm>
          <a:prstGeom prst="rect">
            <a:avLst/>
          </a:prstGeom>
          <a:noFill/>
          <a:ln>
            <a:noFill/>
          </a:ln>
        </p:spPr>
        <p:txBody>
          <a:bodyPr anchorCtr="0" anchor="ctr" bIns="45700" lIns="91425" spcFirstLastPara="1" rIns="91425" wrap="square" tIns="45700">
            <a:noAutofit/>
          </a:bodyPr>
          <a:lstStyle/>
          <a:p>
            <a:pPr indent="-896938" lvl="0" marL="896938" rtl="0" algn="ctr">
              <a:spcBef>
                <a:spcPts val="0"/>
              </a:spcBef>
              <a:spcAft>
                <a:spcPts val="0"/>
              </a:spcAft>
              <a:buClr>
                <a:srgbClr val="FF6600"/>
              </a:buClr>
              <a:buSzPts val="4800"/>
              <a:buFont typeface="Calibri"/>
              <a:buNone/>
            </a:pPr>
            <a:r>
              <a:rPr lang="en-US" sz="4800">
                <a:solidFill>
                  <a:srgbClr val="FF6600"/>
                </a:solidFill>
              </a:rPr>
              <a:t>6.1.1 Government Key Agenda: Institutional/Legal Up-Date</a:t>
            </a:r>
            <a:endParaRPr/>
          </a:p>
        </p:txBody>
      </p:sp>
      <p:sp>
        <p:nvSpPr>
          <p:cNvPr id="511" name="Google Shape;511;p55"/>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solidFill>
                  <a:srgbClr val="FF0000"/>
                </a:solidFill>
              </a:rPr>
              <a:t>DR</a:t>
            </a:r>
            <a:r>
              <a:rPr lang="en-US" sz="2400"/>
              <a:t> (eg. US, 2011,  “</a:t>
            </a:r>
            <a:r>
              <a:rPr i="1" lang="en-US" sz="2400"/>
              <a:t>Market-based Demand Response Compensation Rule”)</a:t>
            </a:r>
            <a:endParaRPr/>
          </a:p>
          <a:p>
            <a:pPr indent="-269875" lvl="0" marL="719138" rtl="0" algn="l">
              <a:spcBef>
                <a:spcPts val="0"/>
              </a:spcBef>
              <a:spcAft>
                <a:spcPts val="0"/>
              </a:spcAft>
              <a:buClr>
                <a:schemeClr val="dk1"/>
              </a:buClr>
              <a:buSzPts val="2400"/>
              <a:buFont typeface="Noto Sans Symbols"/>
              <a:buChar char="➢"/>
            </a:pPr>
            <a:r>
              <a:rPr lang="en-US" sz="2400">
                <a:solidFill>
                  <a:srgbClr val="FF0000"/>
                </a:solidFill>
              </a:rPr>
              <a:t>Load Management: </a:t>
            </a:r>
            <a:r>
              <a:rPr lang="en-US" sz="2400"/>
              <a:t>eg Time-Of-Use, Peak Time Rebate, Critical Peak Pricing</a:t>
            </a:r>
            <a:endParaRPr/>
          </a:p>
          <a:p>
            <a:pPr indent="-269875" lvl="0" marL="719138" rtl="0" algn="l">
              <a:spcBef>
                <a:spcPts val="0"/>
              </a:spcBef>
              <a:spcAft>
                <a:spcPts val="0"/>
              </a:spcAft>
              <a:buClr>
                <a:schemeClr val="dk1"/>
              </a:buClr>
              <a:buSzPts val="2400"/>
              <a:buFont typeface="Noto Sans Symbols"/>
              <a:buChar char="➢"/>
            </a:pPr>
            <a:r>
              <a:rPr lang="en-US" sz="2400">
                <a:solidFill>
                  <a:srgbClr val="FF0000"/>
                </a:solidFill>
              </a:rPr>
              <a:t>Energy Conservation: </a:t>
            </a:r>
            <a:r>
              <a:rPr lang="en-US" sz="2400"/>
              <a:t> eg Discount Rate Program for Electricity Conservation</a:t>
            </a:r>
            <a:endParaRPr/>
          </a:p>
          <a:p>
            <a:pPr indent="-269875" lvl="0" marL="719138" rtl="0" algn="l">
              <a:spcBef>
                <a:spcPts val="0"/>
              </a:spcBef>
              <a:spcAft>
                <a:spcPts val="0"/>
              </a:spcAft>
              <a:buClr>
                <a:schemeClr val="dk1"/>
              </a:buClr>
              <a:buSzPts val="2400"/>
              <a:buFont typeface="Noto Sans Symbols"/>
              <a:buChar char="➢"/>
            </a:pPr>
            <a:r>
              <a:rPr lang="en-US" sz="2400">
                <a:solidFill>
                  <a:srgbClr val="FF0000"/>
                </a:solidFill>
              </a:rPr>
              <a:t>Ancillary Services: </a:t>
            </a:r>
            <a:r>
              <a:rPr lang="en-US" sz="2400"/>
              <a:t>eg Interruptible/Curtailable Service</a:t>
            </a:r>
            <a:endParaRPr/>
          </a:p>
          <a:p>
            <a:pPr indent="-269875" lvl="0" marL="719138" rtl="0" algn="l">
              <a:spcBef>
                <a:spcPts val="0"/>
              </a:spcBef>
              <a:spcAft>
                <a:spcPts val="0"/>
              </a:spcAft>
              <a:buClr>
                <a:schemeClr val="dk1"/>
              </a:buClr>
              <a:buSzPts val="2400"/>
              <a:buFont typeface="Noto Sans Symbols"/>
              <a:buChar char="➢"/>
            </a:pPr>
            <a:r>
              <a:rPr lang="en-US" sz="2400">
                <a:solidFill>
                  <a:srgbClr val="FF0000"/>
                </a:solidFill>
              </a:rPr>
              <a:t>Environmental Protection: </a:t>
            </a:r>
            <a:r>
              <a:rPr lang="en-US" sz="2400"/>
              <a:t>eg Green Power</a:t>
            </a:r>
            <a:endParaRPr sz="2400"/>
          </a:p>
          <a:p>
            <a:pPr indent="-342900" lvl="0" marL="342900" rtl="0" algn="l">
              <a:spcBef>
                <a:spcPts val="1200"/>
              </a:spcBef>
              <a:spcAft>
                <a:spcPts val="0"/>
              </a:spcAft>
              <a:buClr>
                <a:schemeClr val="dk1"/>
              </a:buClr>
              <a:buSzPts val="2400"/>
              <a:buChar char="•"/>
            </a:pPr>
            <a:r>
              <a:rPr lang="en-US" sz="2400">
                <a:solidFill>
                  <a:srgbClr val="FF0000"/>
                </a:solidFill>
              </a:rPr>
              <a:t>Distributed Generating System </a:t>
            </a:r>
            <a:r>
              <a:rPr lang="en-US" sz="2400"/>
              <a:t>(eg. US, 2013, “</a:t>
            </a:r>
            <a:r>
              <a:rPr i="1" lang="en-US" sz="2400"/>
              <a:t>Revisions to Electric Reliability Organization Definition of Bulk Electric System and Rules of Procedure”)</a:t>
            </a:r>
            <a:endParaRPr sz="2400"/>
          </a:p>
          <a:p>
            <a:pPr indent="-342900" lvl="0" marL="342900" rtl="0" algn="l">
              <a:spcBef>
                <a:spcPts val="1200"/>
              </a:spcBef>
              <a:spcAft>
                <a:spcPts val="0"/>
              </a:spcAft>
              <a:buClr>
                <a:schemeClr val="dk1"/>
              </a:buClr>
              <a:buSzPts val="2400"/>
              <a:buChar char="•"/>
            </a:pPr>
            <a:r>
              <a:rPr lang="en-US" sz="2400">
                <a:solidFill>
                  <a:srgbClr val="FF0000"/>
                </a:solidFill>
              </a:rPr>
              <a:t>Zero-carbon building</a:t>
            </a:r>
            <a:r>
              <a:rPr lang="en-US" sz="2400"/>
              <a:t> (eg. UK 2008→2016 all new buildings)</a:t>
            </a:r>
            <a:endParaRPr/>
          </a:p>
        </p:txBody>
      </p:sp>
      <p:sp>
        <p:nvSpPr>
          <p:cNvPr id="512" name="Google Shape;512;p55"/>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16" name="Shape 516"/>
        <p:cNvGrpSpPr/>
        <p:nvPr/>
      </p:nvGrpSpPr>
      <p:grpSpPr>
        <a:xfrm>
          <a:off x="0" y="0"/>
          <a:ext cx="0" cy="0"/>
          <a:chOff x="0" y="0"/>
          <a:chExt cx="0" cy="0"/>
        </a:xfrm>
      </p:grpSpPr>
      <p:sp>
        <p:nvSpPr>
          <p:cNvPr id="517" name="Google Shape;517;p56"/>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6.1.2 Utility Company’s Key Agenda</a:t>
            </a:r>
            <a:endParaRPr/>
          </a:p>
        </p:txBody>
      </p:sp>
      <p:sp>
        <p:nvSpPr>
          <p:cNvPr id="518" name="Google Shape;518;p56"/>
          <p:cNvSpPr txBox="1"/>
          <p:nvPr>
            <p:ph idx="1" type="body"/>
          </p:nvPr>
        </p:nvSpPr>
        <p:spPr>
          <a:xfrm>
            <a:off x="323528" y="1268760"/>
            <a:ext cx="8496944" cy="1656184"/>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870"/>
              <a:buChar char="•"/>
            </a:pPr>
            <a:r>
              <a:rPr lang="en-US" sz="1870"/>
              <a:t>Still plays a </a:t>
            </a:r>
            <a:r>
              <a:rPr lang="en-US" sz="1870">
                <a:solidFill>
                  <a:srgbClr val="FF0000"/>
                </a:solidFill>
              </a:rPr>
              <a:t>key role</a:t>
            </a:r>
            <a:r>
              <a:rPr lang="en-US" sz="1870"/>
              <a:t> for electricity supply and demand market.</a:t>
            </a:r>
            <a:endParaRPr sz="1870"/>
          </a:p>
          <a:p>
            <a:pPr indent="-342900" lvl="0" marL="342900" rtl="0" algn="l">
              <a:lnSpc>
                <a:spcPct val="80000"/>
              </a:lnSpc>
              <a:spcBef>
                <a:spcPts val="1200"/>
              </a:spcBef>
              <a:spcAft>
                <a:spcPts val="0"/>
              </a:spcAft>
              <a:buClr>
                <a:schemeClr val="dk1"/>
              </a:buClr>
              <a:buSzPts val="1870"/>
              <a:buChar char="•"/>
            </a:pPr>
            <a:r>
              <a:rPr lang="en-US" sz="1870"/>
              <a:t>Should accommodate more distributed generation (DG) based on reciprocal and mutual benefits.  </a:t>
            </a:r>
            <a:endParaRPr/>
          </a:p>
          <a:p>
            <a:pPr indent="-342900" lvl="0" marL="342900" rtl="0" algn="l">
              <a:lnSpc>
                <a:spcPct val="80000"/>
              </a:lnSpc>
              <a:spcBef>
                <a:spcPts val="1200"/>
              </a:spcBef>
              <a:spcAft>
                <a:spcPts val="0"/>
              </a:spcAft>
              <a:buClr>
                <a:schemeClr val="dk1"/>
              </a:buClr>
              <a:buSzPts val="1870"/>
              <a:buChar char="•"/>
            </a:pPr>
            <a:r>
              <a:rPr lang="en-US" sz="1870"/>
              <a:t>In order to meet the challenges of highly integrated needs among various smart grid equipment, Taipower should focus on the followings: </a:t>
            </a:r>
            <a:endParaRPr sz="1870"/>
          </a:p>
        </p:txBody>
      </p:sp>
      <p:sp>
        <p:nvSpPr>
          <p:cNvPr id="519" name="Google Shape;519;p56"/>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520" name="Google Shape;520;p56"/>
          <p:cNvGraphicFramePr/>
          <p:nvPr/>
        </p:nvGraphicFramePr>
        <p:xfrm>
          <a:off x="395536" y="2924944"/>
          <a:ext cx="3000000" cy="3000000"/>
        </p:xfrm>
        <a:graphic>
          <a:graphicData uri="http://schemas.openxmlformats.org/drawingml/2006/table">
            <a:tbl>
              <a:tblPr bandRow="1" firstRow="1">
                <a:noFill/>
                <a:tableStyleId>{C57DD638-EDE1-4907-9F11-85C9895DEDAB}</a:tableStyleId>
              </a:tblPr>
              <a:tblGrid>
                <a:gridCol w="4320475"/>
                <a:gridCol w="4176475"/>
              </a:tblGrid>
              <a:tr h="2989350">
                <a:tc>
                  <a:txBody>
                    <a:bodyPr>
                      <a:noAutofit/>
                    </a:bodyPr>
                    <a:lstStyle/>
                    <a:p>
                      <a:pPr indent="-357188" lvl="0" marL="449263" marR="0" rtl="0" algn="l">
                        <a:spcBef>
                          <a:spcPts val="0"/>
                        </a:spcBef>
                        <a:spcAft>
                          <a:spcPts val="0"/>
                        </a:spcAft>
                        <a:buClr>
                          <a:srgbClr val="FF0000"/>
                        </a:buClr>
                        <a:buSzPts val="2400"/>
                        <a:buFont typeface="Noto Sans Symbols"/>
                        <a:buChar char="➢"/>
                      </a:pPr>
                      <a:r>
                        <a:rPr lang="en-US" sz="2400" u="none" cap="none" strike="noStrike">
                          <a:solidFill>
                            <a:srgbClr val="FF0000"/>
                          </a:solidFill>
                        </a:rPr>
                        <a:t>Demand Response (DR)</a:t>
                      </a:r>
                      <a:endParaRPr/>
                    </a:p>
                    <a:p>
                      <a:pPr indent="-357188" lvl="0" marL="449263" marR="0" rtl="0" algn="l">
                        <a:spcBef>
                          <a:spcPts val="600"/>
                        </a:spcBef>
                        <a:spcAft>
                          <a:spcPts val="0"/>
                        </a:spcAft>
                        <a:buClr>
                          <a:srgbClr val="FF0000"/>
                        </a:buClr>
                        <a:buSzPts val="2400"/>
                        <a:buFont typeface="Noto Sans Symbols"/>
                        <a:buChar char="➢"/>
                      </a:pPr>
                      <a:r>
                        <a:rPr lang="en-US" sz="2400" u="none" cap="none" strike="noStrike">
                          <a:solidFill>
                            <a:srgbClr val="FF0000"/>
                          </a:solidFill>
                        </a:rPr>
                        <a:t>energy efficiency and demand management</a:t>
                      </a:r>
                      <a:endParaRPr/>
                    </a:p>
                    <a:p>
                      <a:pPr indent="-357188" lvl="0" marL="449263" marR="0" rtl="0" algn="l">
                        <a:spcBef>
                          <a:spcPts val="600"/>
                        </a:spcBef>
                        <a:spcAft>
                          <a:spcPts val="0"/>
                        </a:spcAft>
                        <a:buClr>
                          <a:srgbClr val="FF0000"/>
                        </a:buClr>
                        <a:buSzPts val="2400"/>
                        <a:buFont typeface="Noto Sans Symbols"/>
                        <a:buChar char="➢"/>
                      </a:pPr>
                      <a:r>
                        <a:rPr lang="en-US" sz="2400" u="none" cap="none" strike="noStrike">
                          <a:solidFill>
                            <a:srgbClr val="FF0000"/>
                          </a:solidFill>
                        </a:rPr>
                        <a:t>renewable energy as distributed generation source </a:t>
                      </a:r>
                      <a:endParaRPr/>
                    </a:p>
                    <a:p>
                      <a:pPr indent="-357188" lvl="0" marL="449263" marR="0" rtl="0" algn="l">
                        <a:spcBef>
                          <a:spcPts val="600"/>
                        </a:spcBef>
                        <a:spcAft>
                          <a:spcPts val="0"/>
                        </a:spcAft>
                        <a:buClr>
                          <a:srgbClr val="FF0000"/>
                        </a:buClr>
                        <a:buSzPts val="2400"/>
                        <a:buFont typeface="Noto Sans Symbols"/>
                        <a:buChar char="➢"/>
                      </a:pPr>
                      <a:r>
                        <a:rPr lang="en-US" sz="2400" u="none" cap="none" strike="noStrike">
                          <a:solidFill>
                            <a:srgbClr val="FF0000"/>
                          </a:solidFill>
                        </a:rPr>
                        <a:t>Battery Energy Storage System (BESS) and Electric Vehicle (EV) </a:t>
                      </a:r>
                      <a:endParaRPr/>
                    </a:p>
                    <a:p>
                      <a:pPr indent="0" lvl="0" marL="0" marR="0" rtl="0" algn="l">
                        <a:spcBef>
                          <a:spcPts val="0"/>
                        </a:spcBef>
                        <a:spcAft>
                          <a:spcPts val="0"/>
                        </a:spcAft>
                        <a:buNone/>
                      </a:pPr>
                      <a:r>
                        <a:t/>
                      </a:r>
                      <a:endParaRPr sz="2400">
                        <a:solidFill>
                          <a:srgbClr val="FF0000"/>
                        </a:solidFill>
                      </a:endParaRPr>
                    </a:p>
                  </a:txBody>
                  <a:tcPr marT="45725" marB="45725" marR="91450" marL="91450"/>
                </a:tc>
                <a:tc>
                  <a:txBody>
                    <a:bodyPr>
                      <a:noAutofit/>
                    </a:bodyPr>
                    <a:lstStyle/>
                    <a:p>
                      <a:pPr indent="-266700" lvl="0" marL="358775" marR="0" rtl="0" algn="l">
                        <a:lnSpc>
                          <a:spcPct val="100000"/>
                        </a:lnSpc>
                        <a:spcBef>
                          <a:spcPts val="0"/>
                        </a:spcBef>
                        <a:spcAft>
                          <a:spcPts val="0"/>
                        </a:spcAft>
                        <a:buClr>
                          <a:srgbClr val="FF0000"/>
                        </a:buClr>
                        <a:buSzPts val="2400"/>
                        <a:buFont typeface="Noto Sans Symbols"/>
                        <a:buChar char="➢"/>
                      </a:pPr>
                      <a:r>
                        <a:rPr lang="en-US" sz="2400">
                          <a:solidFill>
                            <a:srgbClr val="FF0000"/>
                          </a:solidFill>
                        </a:rPr>
                        <a:t>real-time load forecasting</a:t>
                      </a:r>
                      <a:endParaRPr/>
                    </a:p>
                    <a:p>
                      <a:pPr indent="-266700" lvl="0" marL="358775" marR="0" rtl="0" algn="l">
                        <a:lnSpc>
                          <a:spcPct val="100000"/>
                        </a:lnSpc>
                        <a:spcBef>
                          <a:spcPts val="600"/>
                        </a:spcBef>
                        <a:spcAft>
                          <a:spcPts val="0"/>
                        </a:spcAft>
                        <a:buClr>
                          <a:srgbClr val="FF0000"/>
                        </a:buClr>
                        <a:buSzPts val="2400"/>
                        <a:buFont typeface="Noto Sans Symbols"/>
                        <a:buChar char="➢"/>
                      </a:pPr>
                      <a:r>
                        <a:rPr lang="en-US" sz="2400">
                          <a:solidFill>
                            <a:srgbClr val="FF0000"/>
                          </a:solidFill>
                        </a:rPr>
                        <a:t>very short term load forecasting</a:t>
                      </a:r>
                      <a:endParaRPr/>
                    </a:p>
                    <a:p>
                      <a:pPr indent="-266700" lvl="0" marL="358775" marR="0" rtl="0" algn="l">
                        <a:lnSpc>
                          <a:spcPct val="100000"/>
                        </a:lnSpc>
                        <a:spcBef>
                          <a:spcPts val="600"/>
                        </a:spcBef>
                        <a:spcAft>
                          <a:spcPts val="0"/>
                        </a:spcAft>
                        <a:buClr>
                          <a:srgbClr val="FF0000"/>
                        </a:buClr>
                        <a:buSzPts val="2400"/>
                        <a:buFont typeface="Noto Sans Symbols"/>
                        <a:buChar char="➢"/>
                      </a:pPr>
                      <a:r>
                        <a:rPr lang="en-US" sz="2400">
                          <a:solidFill>
                            <a:srgbClr val="FF0000"/>
                          </a:solidFill>
                        </a:rPr>
                        <a:t>load-shedding control</a:t>
                      </a:r>
                      <a:endParaRPr/>
                    </a:p>
                    <a:p>
                      <a:pPr indent="-266700" lvl="0" marL="358775" marR="0" rtl="0" algn="l">
                        <a:lnSpc>
                          <a:spcPct val="100000"/>
                        </a:lnSpc>
                        <a:spcBef>
                          <a:spcPts val="600"/>
                        </a:spcBef>
                        <a:spcAft>
                          <a:spcPts val="0"/>
                        </a:spcAft>
                        <a:buClr>
                          <a:srgbClr val="FF0000"/>
                        </a:buClr>
                        <a:buSzPts val="2400"/>
                        <a:buFont typeface="Noto Sans Symbols"/>
                        <a:buChar char="➢"/>
                      </a:pPr>
                      <a:r>
                        <a:rPr lang="en-US" sz="2400">
                          <a:solidFill>
                            <a:srgbClr val="FF0000"/>
                          </a:solidFill>
                        </a:rPr>
                        <a:t>load shedding procedure</a:t>
                      </a:r>
                      <a:endParaRPr/>
                    </a:p>
                    <a:p>
                      <a:pPr indent="-266700" lvl="0" marL="358775" marR="0" rtl="0" algn="l">
                        <a:lnSpc>
                          <a:spcPct val="100000"/>
                        </a:lnSpc>
                        <a:spcBef>
                          <a:spcPts val="600"/>
                        </a:spcBef>
                        <a:spcAft>
                          <a:spcPts val="0"/>
                        </a:spcAft>
                        <a:buClr>
                          <a:srgbClr val="FF0000"/>
                        </a:buClr>
                        <a:buSzPts val="2400"/>
                        <a:buFont typeface="Noto Sans Symbols"/>
                        <a:buChar char="➢"/>
                      </a:pPr>
                      <a:r>
                        <a:rPr lang="en-US" sz="2400">
                          <a:solidFill>
                            <a:srgbClr val="FF0000"/>
                          </a:solidFill>
                        </a:rPr>
                        <a:t>abnormal behavior detection</a:t>
                      </a:r>
                      <a:endParaRPr/>
                    </a:p>
                    <a:p>
                      <a:pPr indent="-266700" lvl="0" marL="358775" marR="0" rtl="0" algn="l">
                        <a:lnSpc>
                          <a:spcPct val="100000"/>
                        </a:lnSpc>
                        <a:spcBef>
                          <a:spcPts val="600"/>
                        </a:spcBef>
                        <a:spcAft>
                          <a:spcPts val="0"/>
                        </a:spcAft>
                        <a:buClr>
                          <a:srgbClr val="FF0000"/>
                        </a:buClr>
                        <a:buSzPts val="2400"/>
                        <a:buFont typeface="Noto Sans Symbols"/>
                        <a:buChar char="➢"/>
                      </a:pPr>
                      <a:r>
                        <a:rPr lang="en-US" sz="2400">
                          <a:solidFill>
                            <a:srgbClr val="FF0000"/>
                          </a:solidFill>
                        </a:rPr>
                        <a:t>data encryption</a:t>
                      </a:r>
                      <a:endParaRPr/>
                    </a:p>
                    <a:p>
                      <a:pPr indent="-266700" lvl="0" marL="358775" marR="0" rtl="0" algn="l">
                        <a:lnSpc>
                          <a:spcPct val="100000"/>
                        </a:lnSpc>
                        <a:spcBef>
                          <a:spcPts val="600"/>
                        </a:spcBef>
                        <a:spcAft>
                          <a:spcPts val="0"/>
                        </a:spcAft>
                        <a:buClr>
                          <a:srgbClr val="FF0000"/>
                        </a:buClr>
                        <a:buSzPts val="2400"/>
                        <a:buFont typeface="Noto Sans Symbols"/>
                        <a:buChar char="➢"/>
                      </a:pPr>
                      <a:r>
                        <a:rPr lang="en-US" sz="2400">
                          <a:solidFill>
                            <a:srgbClr val="FF0000"/>
                          </a:solidFill>
                        </a:rPr>
                        <a:t>communications security</a:t>
                      </a:r>
                      <a:endParaRPr/>
                    </a:p>
                    <a:p>
                      <a:pPr indent="0" lvl="0" marL="0" marR="0" rtl="0" algn="l">
                        <a:spcBef>
                          <a:spcPts val="0"/>
                        </a:spcBef>
                        <a:spcAft>
                          <a:spcPts val="0"/>
                        </a:spcAft>
                        <a:buNone/>
                      </a:pPr>
                      <a:r>
                        <a:t/>
                      </a:r>
                      <a:endParaRPr sz="2000">
                        <a:solidFill>
                          <a:srgbClr val="FF0000"/>
                        </a:solidFill>
                      </a:endParaRPr>
                    </a:p>
                  </a:txBody>
                  <a:tcPr marT="45725" marB="45725" marR="91450" marL="91450"/>
                </a:tc>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24" name="Shape 524"/>
        <p:cNvGrpSpPr/>
        <p:nvPr/>
      </p:nvGrpSpPr>
      <p:grpSpPr>
        <a:xfrm>
          <a:off x="0" y="0"/>
          <a:ext cx="0" cy="0"/>
          <a:chOff x="0" y="0"/>
          <a:chExt cx="0" cy="0"/>
        </a:xfrm>
      </p:grpSpPr>
      <p:sp>
        <p:nvSpPr>
          <p:cNvPr id="525" name="Google Shape;525;p57"/>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6.1.3 Enterprise’s Key Agenda</a:t>
            </a:r>
            <a:endParaRPr/>
          </a:p>
        </p:txBody>
      </p:sp>
      <p:sp>
        <p:nvSpPr>
          <p:cNvPr id="526" name="Google Shape;526;p57"/>
          <p:cNvSpPr txBox="1"/>
          <p:nvPr>
            <p:ph idx="1" type="body"/>
          </p:nvPr>
        </p:nvSpPr>
        <p:spPr>
          <a:xfrm>
            <a:off x="323528" y="1484784"/>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600"/>
              <a:buChar char="•"/>
            </a:pPr>
            <a:r>
              <a:rPr lang="en-US" sz="3600"/>
              <a:t>International Standards for energy efficiency management:</a:t>
            </a:r>
            <a:endParaRPr/>
          </a:p>
          <a:p>
            <a:pPr indent="-534988" lvl="0" marL="803275" rtl="0" algn="l">
              <a:spcBef>
                <a:spcPts val="1920"/>
              </a:spcBef>
              <a:spcAft>
                <a:spcPts val="0"/>
              </a:spcAft>
              <a:buClr>
                <a:schemeClr val="dk1"/>
              </a:buClr>
              <a:buSzPts val="3600"/>
              <a:buFont typeface="Noto Sans Symbols"/>
              <a:buChar char="➢"/>
            </a:pPr>
            <a:r>
              <a:rPr lang="en-US" sz="3600"/>
              <a:t>CO</a:t>
            </a:r>
            <a:r>
              <a:rPr lang="en-US" sz="2400"/>
              <a:t>2</a:t>
            </a:r>
            <a:r>
              <a:rPr lang="en-US" sz="3600"/>
              <a:t> Management System: </a:t>
            </a:r>
            <a:r>
              <a:rPr lang="en-US" sz="3600">
                <a:solidFill>
                  <a:srgbClr val="FF0000"/>
                </a:solidFill>
              </a:rPr>
              <a:t>ISO14064 </a:t>
            </a:r>
            <a:endParaRPr/>
          </a:p>
          <a:p>
            <a:pPr indent="-989013" lvl="0" marL="1255713" rtl="0" algn="l">
              <a:spcBef>
                <a:spcPts val="720"/>
              </a:spcBef>
              <a:spcAft>
                <a:spcPts val="0"/>
              </a:spcAft>
              <a:buClr>
                <a:srgbClr val="FF0000"/>
              </a:buClr>
              <a:buSzPts val="3600"/>
              <a:buNone/>
            </a:pPr>
            <a:r>
              <a:rPr lang="en-US" sz="3600">
                <a:solidFill>
                  <a:srgbClr val="FF0000"/>
                </a:solidFill>
              </a:rPr>
              <a:t>      </a:t>
            </a:r>
            <a:r>
              <a:rPr lang="en-US" sz="3600"/>
              <a:t>→ basic requirement in </a:t>
            </a:r>
            <a:r>
              <a:rPr lang="en-US" sz="3600">
                <a:solidFill>
                  <a:srgbClr val="FF0000"/>
                </a:solidFill>
              </a:rPr>
              <a:t>EU ETS (Emission Trade System)</a:t>
            </a:r>
            <a:endParaRPr/>
          </a:p>
          <a:p>
            <a:pPr indent="-534988" lvl="0" marL="803275" rtl="0" algn="l">
              <a:spcBef>
                <a:spcPts val="720"/>
              </a:spcBef>
              <a:spcAft>
                <a:spcPts val="0"/>
              </a:spcAft>
              <a:buClr>
                <a:schemeClr val="dk1"/>
              </a:buClr>
              <a:buSzPts val="3600"/>
              <a:buFont typeface="Noto Sans Symbols"/>
              <a:buChar char="➢"/>
            </a:pPr>
            <a:r>
              <a:rPr lang="en-US" sz="3600"/>
              <a:t>Energy Management System: </a:t>
            </a:r>
            <a:r>
              <a:rPr lang="en-US" sz="3600">
                <a:solidFill>
                  <a:srgbClr val="FF0000"/>
                </a:solidFill>
              </a:rPr>
              <a:t>ISO50001</a:t>
            </a:r>
            <a:endParaRPr/>
          </a:p>
        </p:txBody>
      </p:sp>
      <p:sp>
        <p:nvSpPr>
          <p:cNvPr id="527" name="Google Shape;527;p57"/>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1" name="Shape 531"/>
        <p:cNvGrpSpPr/>
        <p:nvPr/>
      </p:nvGrpSpPr>
      <p:grpSpPr>
        <a:xfrm>
          <a:off x="0" y="0"/>
          <a:ext cx="0" cy="0"/>
          <a:chOff x="0" y="0"/>
          <a:chExt cx="0" cy="0"/>
        </a:xfrm>
      </p:grpSpPr>
      <p:sp>
        <p:nvSpPr>
          <p:cNvPr id="532" name="Google Shape;532;p58"/>
          <p:cNvSpPr txBox="1"/>
          <p:nvPr>
            <p:ph type="title"/>
          </p:nvPr>
        </p:nvSpPr>
        <p:spPr>
          <a:xfrm>
            <a:off x="0" y="274638"/>
            <a:ext cx="925252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6.1.4 PPP (public-private partnership)</a:t>
            </a:r>
            <a:endParaRPr/>
          </a:p>
        </p:txBody>
      </p:sp>
      <p:sp>
        <p:nvSpPr>
          <p:cNvPr id="533" name="Google Shape;533;p58"/>
          <p:cNvSpPr txBox="1"/>
          <p:nvPr>
            <p:ph idx="1" type="body"/>
          </p:nvPr>
        </p:nvSpPr>
        <p:spPr>
          <a:xfrm>
            <a:off x="323528" y="1556792"/>
            <a:ext cx="8496944" cy="5040560"/>
          </a:xfrm>
          <a:prstGeom prst="rect">
            <a:avLst/>
          </a:prstGeom>
          <a:noFill/>
          <a:ln>
            <a:noFill/>
          </a:ln>
        </p:spPr>
        <p:txBody>
          <a:bodyPr anchorCtr="0" anchor="t" bIns="45700" lIns="91425" spcFirstLastPara="1" rIns="91425" wrap="square" tIns="45700">
            <a:noAutofit/>
          </a:bodyPr>
          <a:lstStyle/>
          <a:p>
            <a:pPr indent="-360363" lvl="0" marL="628650" rtl="0" algn="l">
              <a:lnSpc>
                <a:spcPct val="80000"/>
              </a:lnSpc>
              <a:spcBef>
                <a:spcPts val="0"/>
              </a:spcBef>
              <a:spcAft>
                <a:spcPts val="0"/>
              </a:spcAft>
              <a:buClr>
                <a:srgbClr val="FF0000"/>
              </a:buClr>
              <a:buSzPts val="3100"/>
              <a:buFont typeface="Noto Sans Symbols"/>
              <a:buChar char="➢"/>
            </a:pPr>
            <a:r>
              <a:rPr lang="en-US" sz="3100">
                <a:solidFill>
                  <a:srgbClr val="FF0000"/>
                </a:solidFill>
              </a:rPr>
              <a:t>Government agency</a:t>
            </a:r>
            <a:endParaRPr/>
          </a:p>
          <a:p>
            <a:pPr indent="-360363" lvl="0" marL="628650" rtl="0" algn="l">
              <a:lnSpc>
                <a:spcPct val="80000"/>
              </a:lnSpc>
              <a:spcBef>
                <a:spcPts val="600"/>
              </a:spcBef>
              <a:spcAft>
                <a:spcPts val="0"/>
              </a:spcAft>
              <a:buClr>
                <a:srgbClr val="FF0000"/>
              </a:buClr>
              <a:buSzPts val="3100"/>
              <a:buFont typeface="Noto Sans Symbols"/>
              <a:buChar char="➢"/>
            </a:pPr>
            <a:r>
              <a:rPr lang="en-US" sz="3100">
                <a:solidFill>
                  <a:srgbClr val="FF0000"/>
                </a:solidFill>
              </a:rPr>
              <a:t>Utility Company or IPP</a:t>
            </a:r>
            <a:endParaRPr/>
          </a:p>
          <a:p>
            <a:pPr indent="-360363" lvl="0" marL="628650" rtl="0" algn="l">
              <a:lnSpc>
                <a:spcPct val="80000"/>
              </a:lnSpc>
              <a:spcBef>
                <a:spcPts val="600"/>
              </a:spcBef>
              <a:spcAft>
                <a:spcPts val="0"/>
              </a:spcAft>
              <a:buClr>
                <a:srgbClr val="FF0000"/>
              </a:buClr>
              <a:buSzPts val="3100"/>
              <a:buFont typeface="Noto Sans Symbols"/>
              <a:buChar char="➢"/>
            </a:pPr>
            <a:r>
              <a:rPr lang="en-US" sz="3100">
                <a:solidFill>
                  <a:srgbClr val="FF0000"/>
                </a:solidFill>
              </a:rPr>
              <a:t>Aggregators or ESCOs</a:t>
            </a:r>
            <a:endParaRPr/>
          </a:p>
          <a:p>
            <a:pPr indent="-360363" lvl="0" marL="628650" rtl="0" algn="l">
              <a:lnSpc>
                <a:spcPct val="80000"/>
              </a:lnSpc>
              <a:spcBef>
                <a:spcPts val="600"/>
              </a:spcBef>
              <a:spcAft>
                <a:spcPts val="0"/>
              </a:spcAft>
              <a:buClr>
                <a:srgbClr val="FF0000"/>
              </a:buClr>
              <a:buSzPts val="3100"/>
              <a:buFont typeface="Noto Sans Symbols"/>
              <a:buChar char="➢"/>
            </a:pPr>
            <a:r>
              <a:rPr lang="en-US" sz="3100">
                <a:solidFill>
                  <a:srgbClr val="FF0000"/>
                </a:solidFill>
              </a:rPr>
              <a:t>Industrial, commercial and residential customers</a:t>
            </a:r>
            <a:endParaRPr/>
          </a:p>
          <a:p>
            <a:pPr indent="-360363" lvl="0" marL="628650" rtl="0" algn="l">
              <a:lnSpc>
                <a:spcPct val="80000"/>
              </a:lnSpc>
              <a:spcBef>
                <a:spcPts val="600"/>
              </a:spcBef>
              <a:spcAft>
                <a:spcPts val="0"/>
              </a:spcAft>
              <a:buClr>
                <a:srgbClr val="FF0000"/>
              </a:buClr>
              <a:buSzPts val="3100"/>
              <a:buFont typeface="Noto Sans Symbols"/>
              <a:buChar char="➢"/>
            </a:pPr>
            <a:r>
              <a:rPr lang="en-US" sz="3100">
                <a:solidFill>
                  <a:srgbClr val="FF0000"/>
                </a:solidFill>
              </a:rPr>
              <a:t>Distributed Generation Installers</a:t>
            </a:r>
            <a:endParaRPr/>
          </a:p>
          <a:p>
            <a:pPr indent="-360363" lvl="0" marL="628650" rtl="0" algn="l">
              <a:lnSpc>
                <a:spcPct val="80000"/>
              </a:lnSpc>
              <a:spcBef>
                <a:spcPts val="600"/>
              </a:spcBef>
              <a:spcAft>
                <a:spcPts val="0"/>
              </a:spcAft>
              <a:buClr>
                <a:srgbClr val="FF0000"/>
              </a:buClr>
              <a:buSzPts val="3100"/>
              <a:buFont typeface="Noto Sans Symbols"/>
              <a:buChar char="➢"/>
            </a:pPr>
            <a:r>
              <a:rPr lang="en-US" sz="3100">
                <a:solidFill>
                  <a:srgbClr val="FF0000"/>
                </a:solidFill>
              </a:rPr>
              <a:t>Banking Companies for “green financing”</a:t>
            </a:r>
            <a:endParaRPr/>
          </a:p>
          <a:p>
            <a:pPr indent="0" lvl="0" marL="268287" rtl="0" algn="l">
              <a:lnSpc>
                <a:spcPct val="80000"/>
              </a:lnSpc>
              <a:spcBef>
                <a:spcPts val="600"/>
              </a:spcBef>
              <a:spcAft>
                <a:spcPts val="0"/>
              </a:spcAft>
              <a:buClr>
                <a:schemeClr val="dk1"/>
              </a:buClr>
              <a:buSzPts val="3100"/>
              <a:buNone/>
            </a:pPr>
            <a:r>
              <a:t/>
            </a:r>
            <a:endParaRPr sz="3100"/>
          </a:p>
          <a:p>
            <a:pPr indent="0" lvl="0" marL="268287" rtl="0" algn="l">
              <a:lnSpc>
                <a:spcPct val="80000"/>
              </a:lnSpc>
              <a:spcBef>
                <a:spcPts val="600"/>
              </a:spcBef>
              <a:spcAft>
                <a:spcPts val="0"/>
              </a:spcAft>
              <a:buClr>
                <a:schemeClr val="dk1"/>
              </a:buClr>
              <a:buSzPts val="3100"/>
              <a:buNone/>
            </a:pPr>
            <a:r>
              <a:rPr lang="en-US" sz="3100"/>
              <a:t>All of the above can be cooperative for demand response program and energy management system.</a:t>
            </a:r>
            <a:endParaRPr/>
          </a:p>
          <a:p>
            <a:pPr indent="-185420" lvl="0" marL="342900" rtl="0" algn="l">
              <a:lnSpc>
                <a:spcPct val="80000"/>
              </a:lnSpc>
              <a:spcBef>
                <a:spcPts val="496"/>
              </a:spcBef>
              <a:spcAft>
                <a:spcPts val="0"/>
              </a:spcAft>
              <a:buClr>
                <a:schemeClr val="dk1"/>
              </a:buClr>
              <a:buSzPts val="2480"/>
              <a:buNone/>
            </a:pPr>
            <a:r>
              <a:t/>
            </a:r>
            <a:endParaRPr sz="2480"/>
          </a:p>
        </p:txBody>
      </p:sp>
      <p:sp>
        <p:nvSpPr>
          <p:cNvPr id="534" name="Google Shape;534;p58"/>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8" name="Shape 538"/>
        <p:cNvGrpSpPr/>
        <p:nvPr/>
      </p:nvGrpSpPr>
      <p:grpSpPr>
        <a:xfrm>
          <a:off x="0" y="0"/>
          <a:ext cx="0" cy="0"/>
          <a:chOff x="0" y="0"/>
          <a:chExt cx="0" cy="0"/>
        </a:xfrm>
      </p:grpSpPr>
      <p:sp>
        <p:nvSpPr>
          <p:cNvPr id="539" name="Google Shape;539;p59"/>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3959"/>
              <a:buFont typeface="Calibri"/>
              <a:buNone/>
            </a:pPr>
            <a:r>
              <a:rPr lang="en-US" sz="3959"/>
              <a:t>6.1.5 Ad hoc organization for National Energy Efficiency Master Plan </a:t>
            </a:r>
            <a:endParaRPr sz="3959"/>
          </a:p>
        </p:txBody>
      </p:sp>
      <p:sp>
        <p:nvSpPr>
          <p:cNvPr id="540" name="Google Shape;540;p59"/>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Char char="•"/>
            </a:pPr>
            <a:r>
              <a:rPr lang="en-US"/>
              <a:t>According to the policy experience of advanced countries, an </a:t>
            </a:r>
            <a:r>
              <a:rPr lang="en-US">
                <a:solidFill>
                  <a:srgbClr val="FF0000"/>
                </a:solidFill>
              </a:rPr>
              <a:t>ad hoc organization</a:t>
            </a:r>
            <a:r>
              <a:rPr lang="en-US"/>
              <a:t> should be screened and contracted by the government to enforce the National Efficiency Master Plan.</a:t>
            </a:r>
            <a:endParaRPr/>
          </a:p>
          <a:p>
            <a:pPr indent="-342900" lvl="0" marL="342900" rtl="0" algn="l">
              <a:spcBef>
                <a:spcPts val="1800"/>
              </a:spcBef>
              <a:spcAft>
                <a:spcPts val="0"/>
              </a:spcAft>
              <a:buClr>
                <a:schemeClr val="dk1"/>
              </a:buClr>
              <a:buSzPts val="3200"/>
              <a:buChar char="•"/>
            </a:pPr>
            <a:r>
              <a:rPr lang="en-US"/>
              <a:t>This organization can </a:t>
            </a:r>
            <a:r>
              <a:rPr lang="en-US">
                <a:solidFill>
                  <a:srgbClr val="FF0000"/>
                </a:solidFill>
              </a:rPr>
              <a:t>avoid the conflicting interest</a:t>
            </a:r>
            <a:r>
              <a:rPr lang="en-US"/>
              <a:t> of utility. Being an electricity supplier, it is often contradictory to reduce its electricity sale for enforcing national electricity conservation.</a:t>
            </a:r>
            <a:endParaRPr/>
          </a:p>
        </p:txBody>
      </p:sp>
      <p:sp>
        <p:nvSpPr>
          <p:cNvPr id="541" name="Google Shape;541;p59"/>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45" name="Shape 545"/>
        <p:cNvGrpSpPr/>
        <p:nvPr/>
      </p:nvGrpSpPr>
      <p:grpSpPr>
        <a:xfrm>
          <a:off x="0" y="0"/>
          <a:ext cx="0" cy="0"/>
          <a:chOff x="0" y="0"/>
          <a:chExt cx="0" cy="0"/>
        </a:xfrm>
      </p:grpSpPr>
      <p:sp>
        <p:nvSpPr>
          <p:cNvPr id="546" name="Google Shape;546;p60"/>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3959"/>
              <a:buFont typeface="Calibri"/>
              <a:buNone/>
            </a:pPr>
            <a:r>
              <a:rPr lang="en-US" sz="3959"/>
              <a:t>6.1.6 Third party : aggregator and ESCO</a:t>
            </a:r>
            <a:endParaRPr sz="3959"/>
          </a:p>
        </p:txBody>
      </p:sp>
      <p:sp>
        <p:nvSpPr>
          <p:cNvPr id="547" name="Google Shape;547;p60"/>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480"/>
              <a:buChar char="•"/>
            </a:pPr>
            <a:r>
              <a:rPr lang="en-US" sz="2480"/>
              <a:t>Taiwan electricity market is </a:t>
            </a:r>
            <a:r>
              <a:rPr lang="en-US" sz="2480">
                <a:solidFill>
                  <a:srgbClr val="FF0000"/>
                </a:solidFill>
              </a:rPr>
              <a:t>still monopolized, and heavily regulated,</a:t>
            </a:r>
            <a:r>
              <a:rPr lang="en-US" sz="2480"/>
              <a:t> under these circumstances, the role of aggregator may quiet be different from that of advanced countries.</a:t>
            </a:r>
            <a:endParaRPr/>
          </a:p>
          <a:p>
            <a:pPr indent="-342900" lvl="0" marL="342900" rtl="0" algn="l">
              <a:lnSpc>
                <a:spcPct val="80000"/>
              </a:lnSpc>
              <a:spcBef>
                <a:spcPts val="1800"/>
              </a:spcBef>
              <a:spcAft>
                <a:spcPts val="0"/>
              </a:spcAft>
              <a:buClr>
                <a:schemeClr val="dk1"/>
              </a:buClr>
              <a:buSzPts val="2712"/>
              <a:buChar char="•"/>
            </a:pPr>
            <a:r>
              <a:rPr lang="en-US" sz="2712"/>
              <a:t>Other than the general business, it is very important for government policy to encourage an aggregator or energy service company (ESCO) to participant national energy efficiency program, eg, to be responsible for overall </a:t>
            </a:r>
            <a:r>
              <a:rPr lang="en-US" sz="2712">
                <a:solidFill>
                  <a:srgbClr val="FF0000"/>
                </a:solidFill>
              </a:rPr>
              <a:t>DR+DG</a:t>
            </a:r>
            <a:r>
              <a:rPr lang="en-US" sz="2712"/>
              <a:t> planning (assisting customers to install renewable energy facilities, </a:t>
            </a:r>
            <a:r>
              <a:rPr lang="en-US" sz="2712">
                <a:solidFill>
                  <a:srgbClr val="FF0000"/>
                </a:solidFill>
              </a:rPr>
              <a:t>BESS</a:t>
            </a:r>
            <a:r>
              <a:rPr lang="en-US" sz="2712"/>
              <a:t>, </a:t>
            </a:r>
            <a:r>
              <a:rPr lang="en-US" sz="2712">
                <a:solidFill>
                  <a:srgbClr val="FF0000"/>
                </a:solidFill>
              </a:rPr>
              <a:t>AMI</a:t>
            </a:r>
            <a:r>
              <a:rPr lang="en-US" sz="2712"/>
              <a:t> and </a:t>
            </a:r>
            <a:r>
              <a:rPr lang="en-US" sz="2712">
                <a:solidFill>
                  <a:srgbClr val="FF0000"/>
                </a:solidFill>
              </a:rPr>
              <a:t>EMS</a:t>
            </a:r>
            <a:r>
              <a:rPr lang="en-US" sz="2712"/>
              <a:t>) and enforcement (conducting DR+DG) of a </a:t>
            </a:r>
            <a:r>
              <a:rPr lang="en-US" sz="2712">
                <a:solidFill>
                  <a:srgbClr val="FF0000"/>
                </a:solidFill>
              </a:rPr>
              <a:t>new building or community</a:t>
            </a:r>
            <a:r>
              <a:rPr lang="en-US" sz="2712"/>
              <a:t>, and signing a wholesale electricity contract with Taipower, as an profit-sharing innovative business model. </a:t>
            </a:r>
            <a:endParaRPr sz="2712"/>
          </a:p>
        </p:txBody>
      </p:sp>
      <p:sp>
        <p:nvSpPr>
          <p:cNvPr id="548" name="Google Shape;548;p60"/>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52" name="Shape 552"/>
        <p:cNvGrpSpPr/>
        <p:nvPr/>
      </p:nvGrpSpPr>
      <p:grpSpPr>
        <a:xfrm>
          <a:off x="0" y="0"/>
          <a:ext cx="0" cy="0"/>
          <a:chOff x="0" y="0"/>
          <a:chExt cx="0" cy="0"/>
        </a:xfrm>
      </p:grpSpPr>
      <p:sp>
        <p:nvSpPr>
          <p:cNvPr id="553" name="Google Shape;553;p61"/>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6600"/>
              </a:buClr>
              <a:buSzPts val="4400"/>
              <a:buFont typeface="Calibri"/>
              <a:buNone/>
            </a:pPr>
            <a:r>
              <a:rPr lang="en-US">
                <a:solidFill>
                  <a:srgbClr val="FF6600"/>
                </a:solidFill>
              </a:rPr>
              <a:t>6.2 Electric tariff strategies</a:t>
            </a:r>
            <a:endParaRPr/>
          </a:p>
        </p:txBody>
      </p:sp>
      <p:sp>
        <p:nvSpPr>
          <p:cNvPr id="554" name="Google Shape;554;p61"/>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896938" lvl="0" marL="896938" rtl="0" algn="l">
              <a:spcBef>
                <a:spcPts val="0"/>
              </a:spcBef>
              <a:spcAft>
                <a:spcPts val="0"/>
              </a:spcAft>
              <a:buClr>
                <a:schemeClr val="dk1"/>
              </a:buClr>
              <a:buSzPts val="3600"/>
              <a:buNone/>
            </a:pPr>
            <a:r>
              <a:rPr lang="en-US" sz="3600"/>
              <a:t>6.2.1 </a:t>
            </a:r>
            <a:r>
              <a:rPr lang="en-US" sz="3600">
                <a:solidFill>
                  <a:srgbClr val="FF0000"/>
                </a:solidFill>
              </a:rPr>
              <a:t>Enlarging the gap </a:t>
            </a:r>
            <a:r>
              <a:rPr lang="en-US" sz="3600"/>
              <a:t>between the baseline (first block) electric tariff vs the increasing-block tariff.</a:t>
            </a:r>
            <a:endParaRPr/>
          </a:p>
          <a:p>
            <a:pPr indent="-896938" lvl="0" marL="896938" rtl="0" algn="l">
              <a:spcBef>
                <a:spcPts val="720"/>
              </a:spcBef>
              <a:spcAft>
                <a:spcPts val="0"/>
              </a:spcAft>
              <a:buClr>
                <a:schemeClr val="dk1"/>
              </a:buClr>
              <a:buSzPts val="3600"/>
              <a:buNone/>
            </a:pPr>
            <a:r>
              <a:rPr lang="en-US" sz="3600"/>
              <a:t>6.2.2 </a:t>
            </a:r>
            <a:r>
              <a:rPr lang="en-US" sz="3600">
                <a:solidFill>
                  <a:srgbClr val="FF0000"/>
                </a:solidFill>
              </a:rPr>
              <a:t>Tariff</a:t>
            </a:r>
            <a:r>
              <a:rPr lang="en-US" sz="3600"/>
              <a:t> for residential </a:t>
            </a:r>
            <a:r>
              <a:rPr lang="en-US" sz="3600">
                <a:solidFill>
                  <a:srgbClr val="FF0000"/>
                </a:solidFill>
              </a:rPr>
              <a:t>smart meter customers</a:t>
            </a:r>
            <a:endParaRPr/>
          </a:p>
          <a:p>
            <a:pPr indent="-896938" lvl="0" marL="896938" rtl="0" algn="l">
              <a:spcBef>
                <a:spcPts val="720"/>
              </a:spcBef>
              <a:spcAft>
                <a:spcPts val="0"/>
              </a:spcAft>
              <a:buClr>
                <a:schemeClr val="dk1"/>
              </a:buClr>
              <a:buSzPts val="3600"/>
              <a:buNone/>
            </a:pPr>
            <a:r>
              <a:rPr lang="en-US" sz="3600"/>
              <a:t>6.2.3 Critical Peak Pricing Program(</a:t>
            </a:r>
            <a:r>
              <a:rPr lang="en-US" sz="3600">
                <a:solidFill>
                  <a:srgbClr val="FF0000"/>
                </a:solidFill>
              </a:rPr>
              <a:t>CPP</a:t>
            </a:r>
            <a:r>
              <a:rPr lang="en-US" sz="3600"/>
              <a:t>) </a:t>
            </a:r>
            <a:endParaRPr sz="3600"/>
          </a:p>
          <a:p>
            <a:pPr indent="-896938" lvl="0" marL="896938" rtl="0" algn="l">
              <a:spcBef>
                <a:spcPts val="640"/>
              </a:spcBef>
              <a:spcAft>
                <a:spcPts val="0"/>
              </a:spcAft>
              <a:buClr>
                <a:schemeClr val="dk1"/>
              </a:buClr>
              <a:buSzPts val="3200"/>
              <a:buNone/>
            </a:pPr>
            <a:r>
              <a:t/>
            </a:r>
            <a:endParaRPr/>
          </a:p>
          <a:p>
            <a:pPr indent="-896938" lvl="0" marL="896938"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p:txBody>
      </p:sp>
      <p:sp>
        <p:nvSpPr>
          <p:cNvPr id="555" name="Google Shape;555;p61"/>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0" name="Shape 130"/>
        <p:cNvGrpSpPr/>
        <p:nvPr/>
      </p:nvGrpSpPr>
      <p:grpSpPr>
        <a:xfrm>
          <a:off x="0" y="0"/>
          <a:ext cx="0" cy="0"/>
          <a:chOff x="0" y="0"/>
          <a:chExt cx="0" cy="0"/>
        </a:xfrm>
      </p:grpSpPr>
      <p:sp>
        <p:nvSpPr>
          <p:cNvPr id="131" name="Google Shape;131;p17"/>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3600"/>
              <a:buFont typeface="Calibri"/>
              <a:buNone/>
            </a:pPr>
            <a:r>
              <a:rPr lang="en-US" sz="3600"/>
              <a:t>Three Dimensions of Energy Management </a:t>
            </a:r>
            <a:endParaRPr sz="3600"/>
          </a:p>
        </p:txBody>
      </p:sp>
      <p:sp>
        <p:nvSpPr>
          <p:cNvPr id="132" name="Google Shape;132;p17"/>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pSp>
        <p:nvGrpSpPr>
          <p:cNvPr id="133" name="Google Shape;133;p17"/>
          <p:cNvGrpSpPr/>
          <p:nvPr/>
        </p:nvGrpSpPr>
        <p:grpSpPr>
          <a:xfrm>
            <a:off x="298549" y="2021641"/>
            <a:ext cx="8671640" cy="4493160"/>
            <a:chOff x="572850" y="1233541"/>
            <a:chExt cx="7284880" cy="4648624"/>
          </a:xfrm>
        </p:grpSpPr>
        <p:sp>
          <p:nvSpPr>
            <p:cNvPr id="134" name="Google Shape;134;p17"/>
            <p:cNvSpPr/>
            <p:nvPr/>
          </p:nvSpPr>
          <p:spPr>
            <a:xfrm>
              <a:off x="2200582" y="1628800"/>
              <a:ext cx="3600400" cy="3312368"/>
            </a:xfrm>
            <a:prstGeom prst="cube">
              <a:avLst>
                <a:gd fmla="val 25000" name="adj"/>
              </a:avLst>
            </a:prstGeom>
            <a:solidFill>
              <a:srgbClr val="C2D59B"/>
            </a:solidFill>
            <a:ln cap="flat" cmpd="sng" w="25400">
              <a:solidFill>
                <a:srgbClr val="71884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cxnSp>
          <p:nvCxnSpPr>
            <p:cNvPr id="135" name="Google Shape;135;p17"/>
            <p:cNvCxnSpPr/>
            <p:nvPr/>
          </p:nvCxnSpPr>
          <p:spPr>
            <a:xfrm flipH="1">
              <a:off x="3865220" y="1628800"/>
              <a:ext cx="604926" cy="828092"/>
            </a:xfrm>
            <a:prstGeom prst="straightConnector1">
              <a:avLst/>
            </a:prstGeom>
            <a:noFill/>
            <a:ln cap="flat" cmpd="sng" w="25400">
              <a:solidFill>
                <a:srgbClr val="4A7DBA"/>
              </a:solidFill>
              <a:prstDash val="dash"/>
              <a:round/>
              <a:headEnd len="sm" w="sm" type="none"/>
              <a:tailEnd len="sm" w="sm" type="none"/>
            </a:ln>
          </p:spPr>
        </p:cxnSp>
        <p:cxnSp>
          <p:nvCxnSpPr>
            <p:cNvPr id="136" name="Google Shape;136;p17"/>
            <p:cNvCxnSpPr/>
            <p:nvPr/>
          </p:nvCxnSpPr>
          <p:spPr>
            <a:xfrm>
              <a:off x="3865221" y="2456892"/>
              <a:ext cx="0" cy="2484276"/>
            </a:xfrm>
            <a:prstGeom prst="straightConnector1">
              <a:avLst/>
            </a:prstGeom>
            <a:noFill/>
            <a:ln cap="flat" cmpd="sng" w="25400">
              <a:solidFill>
                <a:srgbClr val="4A7DBA"/>
              </a:solidFill>
              <a:prstDash val="dash"/>
              <a:round/>
              <a:headEnd len="sm" w="sm" type="none"/>
              <a:tailEnd len="sm" w="sm" type="none"/>
            </a:ln>
          </p:spPr>
        </p:cxnSp>
        <p:cxnSp>
          <p:nvCxnSpPr>
            <p:cNvPr id="137" name="Google Shape;137;p17"/>
            <p:cNvCxnSpPr/>
            <p:nvPr/>
          </p:nvCxnSpPr>
          <p:spPr>
            <a:xfrm rot="10800000">
              <a:off x="5982460" y="1656194"/>
              <a:ext cx="0" cy="2456656"/>
            </a:xfrm>
            <a:prstGeom prst="straightConnector1">
              <a:avLst/>
            </a:prstGeom>
            <a:noFill/>
            <a:ln cap="flat" cmpd="sng" w="63500">
              <a:solidFill>
                <a:srgbClr val="00B0F0"/>
              </a:solidFill>
              <a:prstDash val="solid"/>
              <a:round/>
              <a:headEnd len="med" w="med" type="triangle"/>
              <a:tailEnd len="med" w="med" type="triangle"/>
            </a:ln>
          </p:spPr>
        </p:cxnSp>
        <p:cxnSp>
          <p:nvCxnSpPr>
            <p:cNvPr id="138" name="Google Shape;138;p17"/>
            <p:cNvCxnSpPr/>
            <p:nvPr/>
          </p:nvCxnSpPr>
          <p:spPr>
            <a:xfrm rot="10800000">
              <a:off x="2045656" y="2470702"/>
              <a:ext cx="0" cy="2456656"/>
            </a:xfrm>
            <a:prstGeom prst="straightConnector1">
              <a:avLst/>
            </a:prstGeom>
            <a:noFill/>
            <a:ln cap="flat" cmpd="sng" w="63500">
              <a:solidFill>
                <a:srgbClr val="BD4B48"/>
              </a:solidFill>
              <a:prstDash val="solid"/>
              <a:round/>
              <a:headEnd len="med" w="med" type="triangle"/>
              <a:tailEnd len="med" w="med" type="triangle"/>
            </a:ln>
          </p:spPr>
        </p:cxnSp>
        <p:cxnSp>
          <p:nvCxnSpPr>
            <p:cNvPr id="139" name="Google Shape;139;p17"/>
            <p:cNvCxnSpPr/>
            <p:nvPr/>
          </p:nvCxnSpPr>
          <p:spPr>
            <a:xfrm flipH="1" rot="10800000">
              <a:off x="2125402" y="1596469"/>
              <a:ext cx="628323" cy="782687"/>
            </a:xfrm>
            <a:prstGeom prst="straightConnector1">
              <a:avLst/>
            </a:prstGeom>
            <a:noFill/>
            <a:ln cap="flat" cmpd="sng" w="63500">
              <a:solidFill>
                <a:srgbClr val="BD4B48"/>
              </a:solidFill>
              <a:prstDash val="solid"/>
              <a:round/>
              <a:headEnd len="med" w="med" type="triangle"/>
              <a:tailEnd len="med" w="med" type="triangle"/>
            </a:ln>
          </p:spPr>
        </p:cxnSp>
        <p:cxnSp>
          <p:nvCxnSpPr>
            <p:cNvPr id="140" name="Google Shape;140;p17"/>
            <p:cNvCxnSpPr/>
            <p:nvPr/>
          </p:nvCxnSpPr>
          <p:spPr>
            <a:xfrm flipH="1" rot="10800000">
              <a:off x="5251761" y="4228510"/>
              <a:ext cx="650397" cy="841903"/>
            </a:xfrm>
            <a:prstGeom prst="straightConnector1">
              <a:avLst/>
            </a:prstGeom>
            <a:noFill/>
            <a:ln cap="flat" cmpd="sng" w="63500">
              <a:solidFill>
                <a:srgbClr val="45A9C4"/>
              </a:solidFill>
              <a:prstDash val="solid"/>
              <a:round/>
              <a:headEnd len="med" w="med" type="triangle"/>
              <a:tailEnd len="med" w="med" type="triangle"/>
            </a:ln>
          </p:spPr>
        </p:cxnSp>
        <p:sp>
          <p:nvSpPr>
            <p:cNvPr id="141" name="Google Shape;141;p17"/>
            <p:cNvSpPr txBox="1"/>
            <p:nvPr/>
          </p:nvSpPr>
          <p:spPr>
            <a:xfrm>
              <a:off x="2505669" y="3921900"/>
              <a:ext cx="936104" cy="868800"/>
            </a:xfrm>
            <a:prstGeom prst="rect">
              <a:avLst/>
            </a:prstGeom>
            <a:gradFill>
              <a:gsLst>
                <a:gs pos="0">
                  <a:srgbClr val="992D2B"/>
                </a:gs>
                <a:gs pos="80000">
                  <a:srgbClr val="C93D39"/>
                </a:gs>
                <a:gs pos="100000">
                  <a:srgbClr val="CD3A36"/>
                </a:gs>
              </a:gsLst>
              <a:lin ang="16200000" scaled="0"/>
            </a:gradFill>
            <a:ln cap="flat" cmpd="sng" w="9525">
              <a:solidFill>
                <a:srgbClr val="BD4B48"/>
              </a:solidFill>
              <a:prstDash val="solid"/>
              <a:round/>
              <a:headEnd len="sm" w="sm" type="none"/>
              <a:tailEnd len="sm" w="sm" type="none"/>
            </a:ln>
            <a:effectLst>
              <a:outerShdw blurRad="40000" rotWithShape="0" dir="5400000" dist="23000">
                <a:srgbClr val="000000">
                  <a:alpha val="34901"/>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lt1"/>
                  </a:solidFill>
                  <a:latin typeface="Calibri"/>
                  <a:ea typeface="Calibri"/>
                  <a:cs typeface="Calibri"/>
                  <a:sym typeface="Calibri"/>
                </a:rPr>
                <a:t>Industrial and Commercial Sectors</a:t>
              </a:r>
              <a:endParaRPr b="0" i="0" sz="1400" u="none" cap="none" strike="noStrike">
                <a:solidFill>
                  <a:schemeClr val="lt1"/>
                </a:solidFill>
                <a:latin typeface="Calibri"/>
                <a:ea typeface="Calibri"/>
                <a:cs typeface="Calibri"/>
                <a:sym typeface="Calibri"/>
              </a:endParaRPr>
            </a:p>
          </p:txBody>
        </p:sp>
        <p:cxnSp>
          <p:nvCxnSpPr>
            <p:cNvPr id="142" name="Google Shape;142;p17"/>
            <p:cNvCxnSpPr/>
            <p:nvPr/>
          </p:nvCxnSpPr>
          <p:spPr>
            <a:xfrm>
              <a:off x="4000781" y="5157192"/>
              <a:ext cx="953305" cy="0"/>
            </a:xfrm>
            <a:prstGeom prst="straightConnector1">
              <a:avLst/>
            </a:prstGeom>
            <a:noFill/>
            <a:ln cap="flat" cmpd="sng" w="63500">
              <a:solidFill>
                <a:srgbClr val="45A9C4"/>
              </a:solidFill>
              <a:prstDash val="solid"/>
              <a:round/>
              <a:headEnd len="sm" w="sm" type="none"/>
              <a:tailEnd len="med" w="med" type="triangle"/>
            </a:ln>
          </p:spPr>
        </p:cxnSp>
        <p:cxnSp>
          <p:nvCxnSpPr>
            <p:cNvPr id="143" name="Google Shape;143;p17"/>
            <p:cNvCxnSpPr>
              <a:stCxn id="144" idx="1"/>
            </p:cNvCxnSpPr>
            <p:nvPr/>
          </p:nvCxnSpPr>
          <p:spPr>
            <a:xfrm rot="10800000">
              <a:off x="2186518" y="5157133"/>
              <a:ext cx="1573500" cy="8700"/>
            </a:xfrm>
            <a:prstGeom prst="straightConnector1">
              <a:avLst/>
            </a:prstGeom>
            <a:noFill/>
            <a:ln cap="flat" cmpd="sng" w="63500">
              <a:solidFill>
                <a:srgbClr val="BD4B48"/>
              </a:solidFill>
              <a:prstDash val="solid"/>
              <a:round/>
              <a:headEnd len="sm" w="sm" type="none"/>
              <a:tailEnd len="med" w="med" type="triangle"/>
            </a:ln>
          </p:spPr>
        </p:cxnSp>
        <p:sp>
          <p:nvSpPr>
            <p:cNvPr id="145" name="Google Shape;145;p17"/>
            <p:cNvSpPr txBox="1"/>
            <p:nvPr/>
          </p:nvSpPr>
          <p:spPr>
            <a:xfrm>
              <a:off x="4000781" y="3881587"/>
              <a:ext cx="936104" cy="987119"/>
            </a:xfrm>
            <a:prstGeom prst="rect">
              <a:avLst/>
            </a:prstGeom>
            <a:gradFill>
              <a:gsLst>
                <a:gs pos="0">
                  <a:srgbClr val="29859E"/>
                </a:gs>
                <a:gs pos="80000">
                  <a:srgbClr val="36B0D0"/>
                </a:gs>
                <a:gs pos="100000">
                  <a:srgbClr val="33B3D5"/>
                </a:gs>
              </a:gsLst>
              <a:lin ang="16200000" scaled="0"/>
            </a:gradFill>
            <a:ln cap="flat" cmpd="sng" w="9525">
              <a:solidFill>
                <a:srgbClr val="45A9C4"/>
              </a:solidFill>
              <a:prstDash val="solid"/>
              <a:round/>
              <a:headEnd len="sm" w="sm" type="none"/>
              <a:tailEnd len="sm" w="sm" type="none"/>
            </a:ln>
            <a:effectLst>
              <a:outerShdw blurRad="40000" rotWithShape="0" dir="5400000" dist="23000">
                <a:srgbClr val="000000">
                  <a:alpha val="34901"/>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lt1"/>
                  </a:solidFill>
                  <a:latin typeface="Calibri"/>
                  <a:ea typeface="Calibri"/>
                  <a:cs typeface="Calibri"/>
                  <a:sym typeface="Calibri"/>
                </a:rPr>
                <a:t>Commercial, Residential  and Public Sectors  </a:t>
              </a:r>
              <a:endParaRPr b="0" i="0" sz="1400" u="none" cap="none" strike="noStrike">
                <a:solidFill>
                  <a:schemeClr val="lt1"/>
                </a:solidFill>
                <a:latin typeface="Calibri"/>
                <a:ea typeface="Calibri"/>
                <a:cs typeface="Calibri"/>
                <a:sym typeface="Calibri"/>
              </a:endParaRPr>
            </a:p>
          </p:txBody>
        </p:sp>
        <p:sp>
          <p:nvSpPr>
            <p:cNvPr id="144" name="Google Shape;144;p17"/>
            <p:cNvSpPr txBox="1"/>
            <p:nvPr/>
          </p:nvSpPr>
          <p:spPr>
            <a:xfrm>
              <a:off x="3760018" y="4981167"/>
              <a:ext cx="347173"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1</a:t>
              </a:r>
              <a:endParaRPr sz="1800">
                <a:solidFill>
                  <a:schemeClr val="dk1"/>
                </a:solidFill>
                <a:latin typeface="Calibri"/>
                <a:ea typeface="Calibri"/>
                <a:cs typeface="Calibri"/>
                <a:sym typeface="Calibri"/>
              </a:endParaRPr>
            </a:p>
          </p:txBody>
        </p:sp>
        <p:sp>
          <p:nvSpPr>
            <p:cNvPr id="146" name="Google Shape;146;p17"/>
            <p:cNvSpPr txBox="1"/>
            <p:nvPr/>
          </p:nvSpPr>
          <p:spPr>
            <a:xfrm>
              <a:off x="6084537" y="2039989"/>
              <a:ext cx="304394" cy="3363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2</a:t>
              </a:r>
              <a:endParaRPr sz="1800">
                <a:solidFill>
                  <a:schemeClr val="dk1"/>
                </a:solidFill>
                <a:latin typeface="Calibri"/>
                <a:ea typeface="Calibri"/>
                <a:cs typeface="Calibri"/>
                <a:sym typeface="Calibri"/>
              </a:endParaRPr>
            </a:p>
          </p:txBody>
        </p:sp>
        <p:sp>
          <p:nvSpPr>
            <p:cNvPr id="147" name="Google Shape;147;p17"/>
            <p:cNvSpPr txBox="1"/>
            <p:nvPr/>
          </p:nvSpPr>
          <p:spPr>
            <a:xfrm>
              <a:off x="1765281" y="2682663"/>
              <a:ext cx="288032"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2</a:t>
              </a:r>
              <a:endParaRPr sz="1800">
                <a:solidFill>
                  <a:schemeClr val="dk1"/>
                </a:solidFill>
                <a:latin typeface="Calibri"/>
                <a:ea typeface="Calibri"/>
                <a:cs typeface="Calibri"/>
                <a:sym typeface="Calibri"/>
              </a:endParaRPr>
            </a:p>
          </p:txBody>
        </p:sp>
        <p:sp>
          <p:nvSpPr>
            <p:cNvPr id="148" name="Google Shape;148;p17"/>
            <p:cNvSpPr txBox="1"/>
            <p:nvPr/>
          </p:nvSpPr>
          <p:spPr>
            <a:xfrm>
              <a:off x="2158589" y="1680419"/>
              <a:ext cx="288032"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3</a:t>
              </a:r>
              <a:endParaRPr sz="1800">
                <a:solidFill>
                  <a:schemeClr val="dk1"/>
                </a:solidFill>
                <a:latin typeface="Calibri"/>
                <a:ea typeface="Calibri"/>
                <a:cs typeface="Calibri"/>
                <a:sym typeface="Calibri"/>
              </a:endParaRPr>
            </a:p>
          </p:txBody>
        </p:sp>
        <p:sp>
          <p:nvSpPr>
            <p:cNvPr id="149" name="Google Shape;149;p17"/>
            <p:cNvSpPr txBox="1"/>
            <p:nvPr/>
          </p:nvSpPr>
          <p:spPr>
            <a:xfrm>
              <a:off x="5614126" y="4606798"/>
              <a:ext cx="288032"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3</a:t>
              </a:r>
              <a:endParaRPr sz="1800">
                <a:solidFill>
                  <a:schemeClr val="dk1"/>
                </a:solidFill>
                <a:latin typeface="Calibri"/>
                <a:ea typeface="Calibri"/>
                <a:cs typeface="Calibri"/>
                <a:sym typeface="Calibri"/>
              </a:endParaRPr>
            </a:p>
          </p:txBody>
        </p:sp>
        <p:sp>
          <p:nvSpPr>
            <p:cNvPr id="150" name="Google Shape;150;p17"/>
            <p:cNvSpPr txBox="1"/>
            <p:nvPr/>
          </p:nvSpPr>
          <p:spPr>
            <a:xfrm>
              <a:off x="2233432" y="5213471"/>
              <a:ext cx="3263574" cy="66869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rgbClr val="FF0000"/>
                  </a:solidFill>
                  <a:latin typeface="Calibri"/>
                  <a:ea typeface="Calibri"/>
                  <a:cs typeface="Calibri"/>
                  <a:sym typeface="Calibri"/>
                </a:rPr>
                <a:t>Sectors :</a:t>
              </a:r>
              <a:r>
                <a:rPr lang="en-US" sz="1800">
                  <a:solidFill>
                    <a:schemeClr val="dk1"/>
                  </a:solidFill>
                  <a:latin typeface="Calibri"/>
                  <a:ea typeface="Calibri"/>
                  <a:cs typeface="Calibri"/>
                  <a:sym typeface="Calibri"/>
                </a:rPr>
                <a:t> Industrial, Commercial, Residential and Public sectors’ outputs</a:t>
              </a:r>
              <a:endParaRPr sz="1800">
                <a:solidFill>
                  <a:schemeClr val="dk1"/>
                </a:solidFill>
                <a:latin typeface="Calibri"/>
                <a:ea typeface="Calibri"/>
                <a:cs typeface="Calibri"/>
                <a:sym typeface="Calibri"/>
              </a:endParaRPr>
            </a:p>
          </p:txBody>
        </p:sp>
        <p:sp>
          <p:nvSpPr>
            <p:cNvPr id="151" name="Google Shape;151;p17"/>
            <p:cNvSpPr txBox="1"/>
            <p:nvPr/>
          </p:nvSpPr>
          <p:spPr>
            <a:xfrm>
              <a:off x="6026591" y="2940586"/>
              <a:ext cx="1831139" cy="9552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rgbClr val="FF0000"/>
                  </a:solidFill>
                  <a:latin typeface="Calibri"/>
                  <a:ea typeface="Calibri"/>
                  <a:cs typeface="Calibri"/>
                  <a:sym typeface="Calibri"/>
                </a:rPr>
                <a:t>Energy Consumption:</a:t>
              </a:r>
              <a:endParaRPr/>
            </a:p>
            <a:p>
              <a:pPr indent="0" lvl="0" marL="0" marR="0" rtl="0" algn="l">
                <a:spcBef>
                  <a:spcPts val="0"/>
                </a:spcBef>
                <a:spcAft>
                  <a:spcPts val="0"/>
                </a:spcAft>
                <a:buNone/>
              </a:pPr>
              <a:r>
                <a:rPr lang="en-US" sz="1800">
                  <a:solidFill>
                    <a:schemeClr val="dk1"/>
                  </a:solidFill>
                  <a:latin typeface="Calibri"/>
                  <a:ea typeface="Calibri"/>
                  <a:cs typeface="Calibri"/>
                  <a:sym typeface="Calibri"/>
                </a:rPr>
                <a:t>Behavior patterns of energy consumption</a:t>
              </a:r>
              <a:endParaRPr sz="1800">
                <a:solidFill>
                  <a:schemeClr val="dk1"/>
                </a:solidFill>
                <a:latin typeface="Calibri"/>
                <a:ea typeface="Calibri"/>
                <a:cs typeface="Calibri"/>
                <a:sym typeface="Calibri"/>
              </a:endParaRPr>
            </a:p>
          </p:txBody>
        </p:sp>
        <p:sp>
          <p:nvSpPr>
            <p:cNvPr id="152" name="Google Shape;152;p17"/>
            <p:cNvSpPr txBox="1"/>
            <p:nvPr/>
          </p:nvSpPr>
          <p:spPr>
            <a:xfrm>
              <a:off x="572850" y="2777834"/>
              <a:ext cx="1440160" cy="152844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rgbClr val="FF0000"/>
                  </a:solidFill>
                  <a:latin typeface="Calibri"/>
                  <a:ea typeface="Calibri"/>
                  <a:cs typeface="Calibri"/>
                  <a:sym typeface="Calibri"/>
                </a:rPr>
                <a:t>Production Process:</a:t>
              </a:r>
              <a:endParaRPr/>
            </a:p>
            <a:p>
              <a:pPr indent="0" lvl="0" marL="0" marR="0" rtl="0" algn="l">
                <a:spcBef>
                  <a:spcPts val="0"/>
                </a:spcBef>
                <a:spcAft>
                  <a:spcPts val="0"/>
                </a:spcAft>
                <a:buNone/>
              </a:pPr>
              <a:r>
                <a:rPr lang="en-US" sz="1800">
                  <a:solidFill>
                    <a:schemeClr val="dk1"/>
                  </a:solidFill>
                  <a:latin typeface="Calibri"/>
                  <a:ea typeface="Calibri"/>
                  <a:cs typeface="Calibri"/>
                  <a:sym typeface="Calibri"/>
                </a:rPr>
                <a:t>Technology and management innovation</a:t>
              </a:r>
              <a:endParaRPr sz="1800">
                <a:solidFill>
                  <a:schemeClr val="dk1"/>
                </a:solidFill>
                <a:latin typeface="Calibri"/>
                <a:ea typeface="Calibri"/>
                <a:cs typeface="Calibri"/>
                <a:sym typeface="Calibri"/>
              </a:endParaRPr>
            </a:p>
          </p:txBody>
        </p:sp>
        <p:sp>
          <p:nvSpPr>
            <p:cNvPr id="153" name="Google Shape;153;p17"/>
            <p:cNvSpPr txBox="1"/>
            <p:nvPr/>
          </p:nvSpPr>
          <p:spPr>
            <a:xfrm>
              <a:off x="2765130" y="1233541"/>
              <a:ext cx="4487673" cy="38211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rgbClr val="FF0000"/>
                  </a:solidFill>
                  <a:latin typeface="Calibri"/>
                  <a:ea typeface="Calibri"/>
                  <a:cs typeface="Calibri"/>
                  <a:sym typeface="Calibri"/>
                </a:rPr>
                <a:t>End-Use : </a:t>
              </a:r>
              <a:r>
                <a:rPr lang="en-US" sz="1800">
                  <a:solidFill>
                    <a:schemeClr val="dk1"/>
                  </a:solidFill>
                  <a:latin typeface="Calibri"/>
                  <a:ea typeface="Calibri"/>
                  <a:cs typeface="Calibri"/>
                  <a:sym typeface="Calibri"/>
                </a:rPr>
                <a:t>High energy-efficient equipment</a:t>
              </a:r>
              <a:endParaRPr sz="1800">
                <a:solidFill>
                  <a:schemeClr val="dk1"/>
                </a:solidFill>
                <a:latin typeface="Calibri"/>
                <a:ea typeface="Calibri"/>
                <a:cs typeface="Calibri"/>
                <a:sym typeface="Calibri"/>
              </a:endParaRPr>
            </a:p>
          </p:txBody>
        </p:sp>
      </p:grpSp>
      <p:sp>
        <p:nvSpPr>
          <p:cNvPr id="154" name="Google Shape;154;p17"/>
          <p:cNvSpPr txBox="1"/>
          <p:nvPr/>
        </p:nvSpPr>
        <p:spPr>
          <a:xfrm>
            <a:off x="588528" y="1276739"/>
            <a:ext cx="7842275" cy="523220"/>
          </a:xfrm>
          <a:prstGeom prst="rect">
            <a:avLst/>
          </a:prstGeom>
          <a:noFill/>
          <a:ln>
            <a:noFill/>
          </a:ln>
        </p:spPr>
        <p:txBody>
          <a:bodyPr anchorCtr="0" anchor="t" bIns="45700" lIns="91425" spcFirstLastPara="1" rIns="91425" wrap="square" tIns="45700">
            <a:noAutofit/>
          </a:bodyPr>
          <a:lstStyle/>
          <a:p>
            <a:pPr indent="-457200" lvl="0" marL="457200" marR="0" rtl="0" algn="l">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Energy management deals with three dimensions</a:t>
            </a:r>
            <a:endParaRPr sz="2800">
              <a:solidFill>
                <a:schemeClr val="dk1"/>
              </a:solidFill>
              <a:latin typeface="Calibri"/>
              <a:ea typeface="Calibri"/>
              <a:cs typeface="Calibri"/>
              <a:sym typeface="Calibri"/>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59" name="Shape 559"/>
        <p:cNvGrpSpPr/>
        <p:nvPr/>
      </p:nvGrpSpPr>
      <p:grpSpPr>
        <a:xfrm>
          <a:off x="0" y="0"/>
          <a:ext cx="0" cy="0"/>
          <a:chOff x="0" y="0"/>
          <a:chExt cx="0" cy="0"/>
        </a:xfrm>
      </p:grpSpPr>
      <p:sp>
        <p:nvSpPr>
          <p:cNvPr id="560" name="Google Shape;560;p62"/>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6600"/>
              </a:buClr>
              <a:buSzPts val="3100"/>
              <a:buFont typeface="Calibri"/>
              <a:buNone/>
            </a:pPr>
            <a:r>
              <a:rPr lang="en-US" sz="3100">
                <a:solidFill>
                  <a:srgbClr val="FF6600"/>
                </a:solidFill>
              </a:rPr>
              <a:t>6.2.1 Enlarging the gap between the baseline (first block) electric tariff vs the increasing-block tariff.</a:t>
            </a:r>
            <a:endParaRPr/>
          </a:p>
        </p:txBody>
      </p:sp>
      <p:sp>
        <p:nvSpPr>
          <p:cNvPr id="561" name="Google Shape;561;p62"/>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3200"/>
              <a:buFont typeface="Noto Sans Symbols"/>
              <a:buChar char="➢"/>
            </a:pPr>
            <a:r>
              <a:rPr lang="en-US"/>
              <a:t>According to the electric tariff structure of South Korea, the residential customers have more </a:t>
            </a:r>
            <a:r>
              <a:rPr lang="en-US">
                <a:solidFill>
                  <a:srgbClr val="FF0000"/>
                </a:solidFill>
              </a:rPr>
              <a:t>significant tariff gap </a:t>
            </a:r>
            <a:r>
              <a:rPr lang="en-US"/>
              <a:t>among different electricity consumption levels/blocks</a:t>
            </a:r>
            <a:r>
              <a:rPr lang="en-US">
                <a:solidFill>
                  <a:srgbClr val="FF0000"/>
                </a:solidFill>
              </a:rPr>
              <a:t>(12 times difference between the lowest block and the highest block ) </a:t>
            </a:r>
            <a:r>
              <a:rPr lang="en-US"/>
              <a:t>.</a:t>
            </a:r>
            <a:endParaRPr/>
          </a:p>
          <a:p>
            <a:pPr indent="-342900" lvl="0" marL="342900" rtl="0" algn="l">
              <a:lnSpc>
                <a:spcPct val="90000"/>
              </a:lnSpc>
              <a:spcBef>
                <a:spcPts val="640"/>
              </a:spcBef>
              <a:spcAft>
                <a:spcPts val="0"/>
              </a:spcAft>
              <a:buClr>
                <a:schemeClr val="dk1"/>
              </a:buClr>
              <a:buSzPts val="3200"/>
              <a:buFont typeface="Noto Sans Symbols"/>
              <a:buChar char="➢"/>
            </a:pPr>
            <a:r>
              <a:rPr lang="en-US"/>
              <a:t>Since Taiwan currently also has the problem of </a:t>
            </a:r>
            <a:r>
              <a:rPr lang="en-US">
                <a:solidFill>
                  <a:srgbClr val="FF0000"/>
                </a:solidFill>
              </a:rPr>
              <a:t>“M-style” </a:t>
            </a:r>
            <a:r>
              <a:rPr lang="en-US"/>
              <a:t>society and strong </a:t>
            </a:r>
            <a:r>
              <a:rPr lang="en-US">
                <a:solidFill>
                  <a:srgbClr val="FF0000"/>
                </a:solidFill>
              </a:rPr>
              <a:t>NIMBY</a:t>
            </a:r>
            <a:r>
              <a:rPr lang="en-US"/>
              <a:t>(not in my back yard) effect, our recommendation is to adopt a similar electric tariff structure of South Korea.   </a:t>
            </a:r>
            <a:endParaRPr/>
          </a:p>
        </p:txBody>
      </p:sp>
      <p:sp>
        <p:nvSpPr>
          <p:cNvPr id="562" name="Google Shape;562;p62"/>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563" name="Google Shape;563;p62"/>
          <p:cNvSpPr txBox="1"/>
          <p:nvPr/>
        </p:nvSpPr>
        <p:spPr>
          <a:xfrm>
            <a:off x="251520" y="260648"/>
            <a:ext cx="8496944"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E36C09"/>
              </a:buClr>
              <a:buSzPts val="4400"/>
              <a:buFont typeface="Calibri"/>
              <a:buNone/>
            </a:pPr>
            <a:r>
              <a:t/>
            </a:r>
            <a:endParaRPr b="1" sz="4400">
              <a:solidFill>
                <a:srgbClr val="FF6600"/>
              </a:solidFill>
              <a:latin typeface="Calibri"/>
              <a:ea typeface="Calibri"/>
              <a:cs typeface="Calibri"/>
              <a:sym typeface="Calibri"/>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67" name="Shape 567"/>
        <p:cNvGrpSpPr/>
        <p:nvPr/>
      </p:nvGrpSpPr>
      <p:grpSpPr>
        <a:xfrm>
          <a:off x="0" y="0"/>
          <a:ext cx="0" cy="0"/>
          <a:chOff x="0" y="0"/>
          <a:chExt cx="0" cy="0"/>
        </a:xfrm>
      </p:grpSpPr>
      <p:sp>
        <p:nvSpPr>
          <p:cNvPr id="568" name="Google Shape;568;p63"/>
          <p:cNvSpPr txBox="1"/>
          <p:nvPr>
            <p:ph type="title"/>
          </p:nvPr>
        </p:nvSpPr>
        <p:spPr>
          <a:xfrm>
            <a:off x="107504" y="29369"/>
            <a:ext cx="9036496"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6600"/>
              </a:buClr>
              <a:buSzPts val="4000"/>
              <a:buFont typeface="Calibri"/>
              <a:buNone/>
            </a:pPr>
            <a:r>
              <a:rPr lang="en-US" sz="4000">
                <a:solidFill>
                  <a:srgbClr val="FF6600"/>
                </a:solidFill>
              </a:rPr>
              <a:t>6.2.2 Tariff for residential smart meter customers </a:t>
            </a:r>
            <a:r>
              <a:rPr lang="en-US" sz="2800">
                <a:solidFill>
                  <a:srgbClr val="FF6600"/>
                </a:solidFill>
              </a:rPr>
              <a:t>(1/2) </a:t>
            </a:r>
            <a:endParaRPr sz="2800">
              <a:solidFill>
                <a:srgbClr val="FF6600"/>
              </a:solidFill>
            </a:endParaRPr>
          </a:p>
        </p:txBody>
      </p:sp>
      <p:sp>
        <p:nvSpPr>
          <p:cNvPr id="569" name="Google Shape;569;p63"/>
          <p:cNvSpPr txBox="1"/>
          <p:nvPr>
            <p:ph idx="1" type="body"/>
          </p:nvPr>
        </p:nvSpPr>
        <p:spPr>
          <a:xfrm>
            <a:off x="251520" y="1196752"/>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Font typeface="Noto Sans Symbols"/>
              <a:buChar char="➢"/>
            </a:pPr>
            <a:r>
              <a:rPr lang="en-US" sz="2800"/>
              <a:t>In 2013, Taipower designed a Time-of-Use program for those 10,000 residential customers, who has installed smart meters can get </a:t>
            </a:r>
            <a:r>
              <a:rPr lang="en-US" sz="2800">
                <a:solidFill>
                  <a:srgbClr val="FF0000"/>
                </a:solidFill>
              </a:rPr>
              <a:t>23% tariff discount </a:t>
            </a:r>
            <a:r>
              <a:rPr lang="en-US" sz="2800"/>
              <a:t>during off-peak period(22:30~07:30) and </a:t>
            </a:r>
            <a:r>
              <a:rPr lang="en-US" sz="2800">
                <a:solidFill>
                  <a:srgbClr val="FF0000"/>
                </a:solidFill>
              </a:rPr>
              <a:t>27% tariff plus </a:t>
            </a:r>
            <a:r>
              <a:rPr lang="en-US" sz="2800"/>
              <a:t>during peak period (07:30~22:30).</a:t>
            </a:r>
            <a:endParaRPr/>
          </a:p>
          <a:p>
            <a:pPr indent="-342900" lvl="0" marL="342900" rtl="0" algn="l">
              <a:spcBef>
                <a:spcPts val="1200"/>
              </a:spcBef>
              <a:spcAft>
                <a:spcPts val="0"/>
              </a:spcAft>
              <a:buClr>
                <a:schemeClr val="dk1"/>
              </a:buClr>
              <a:buSzPts val="2800"/>
              <a:buFont typeface="Noto Sans Symbols"/>
              <a:buChar char="➢"/>
            </a:pPr>
            <a:r>
              <a:rPr lang="en-US" sz="2800"/>
              <a:t>Our recommendation is that those residential customers should be allowed to choose Time-of-Use program with </a:t>
            </a:r>
            <a:r>
              <a:rPr lang="en-US" sz="2800">
                <a:solidFill>
                  <a:srgbClr val="FF0000"/>
                </a:solidFill>
              </a:rPr>
              <a:t>three periods</a:t>
            </a:r>
            <a:r>
              <a:rPr lang="en-US" sz="2800"/>
              <a:t>: eg peak period (Monday to Sunday, 10:30~18:30); shoulder period (Monday to Sunday: 7:30~10:30 and 18:30~22:30); off-peak period(Monday to Sunday, 22:30~07:30).</a:t>
            </a:r>
            <a:endParaRPr/>
          </a:p>
        </p:txBody>
      </p:sp>
      <p:sp>
        <p:nvSpPr>
          <p:cNvPr id="570" name="Google Shape;570;p63"/>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74" name="Shape 574"/>
        <p:cNvGrpSpPr/>
        <p:nvPr/>
      </p:nvGrpSpPr>
      <p:grpSpPr>
        <a:xfrm>
          <a:off x="0" y="0"/>
          <a:ext cx="0" cy="0"/>
          <a:chOff x="0" y="0"/>
          <a:chExt cx="0" cy="0"/>
        </a:xfrm>
      </p:grpSpPr>
      <p:sp>
        <p:nvSpPr>
          <p:cNvPr id="575" name="Google Shape;575;p64"/>
          <p:cNvSpPr txBox="1"/>
          <p:nvPr>
            <p:ph type="title"/>
          </p:nvPr>
        </p:nvSpPr>
        <p:spPr>
          <a:xfrm>
            <a:off x="0" y="274638"/>
            <a:ext cx="91440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6600"/>
              </a:buClr>
              <a:buSzPts val="4000"/>
              <a:buFont typeface="Calibri"/>
              <a:buNone/>
            </a:pPr>
            <a:r>
              <a:rPr lang="en-US" sz="4000">
                <a:solidFill>
                  <a:srgbClr val="FF6600"/>
                </a:solidFill>
              </a:rPr>
              <a:t>6.2.2 Tariff for residential smart meter customers </a:t>
            </a:r>
            <a:r>
              <a:rPr lang="en-US" sz="3200">
                <a:solidFill>
                  <a:srgbClr val="FF6600"/>
                </a:solidFill>
              </a:rPr>
              <a:t>(2/2) </a:t>
            </a:r>
            <a:endParaRPr sz="4000"/>
          </a:p>
        </p:txBody>
      </p:sp>
      <p:sp>
        <p:nvSpPr>
          <p:cNvPr id="576" name="Google Shape;576;p64"/>
          <p:cNvSpPr txBox="1"/>
          <p:nvPr>
            <p:ph idx="1" type="body"/>
          </p:nvPr>
        </p:nvSpPr>
        <p:spPr>
          <a:xfrm>
            <a:off x="323528" y="1484784"/>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3200"/>
              <a:buChar char="•"/>
            </a:pPr>
            <a:r>
              <a:rPr lang="en-US"/>
              <a:t>The reason are two-folds.  </a:t>
            </a:r>
            <a:r>
              <a:rPr lang="en-US">
                <a:solidFill>
                  <a:srgbClr val="FF0000"/>
                </a:solidFill>
              </a:rPr>
              <a:t>First</a:t>
            </a:r>
            <a:r>
              <a:rPr lang="en-US"/>
              <a:t>, smart meter can easily adopt three-period TOU with minimum transaction cost. </a:t>
            </a:r>
            <a:r>
              <a:rPr lang="en-US">
                <a:solidFill>
                  <a:srgbClr val="FF0000"/>
                </a:solidFill>
              </a:rPr>
              <a:t>Second</a:t>
            </a:r>
            <a:r>
              <a:rPr lang="en-US"/>
              <a:t>, residential customers can be more flexible to operate those home appliances (such as washing machine, hair dryer, rice cooker and vacuum) from peak period shifting to shoulder period(before 10:30 pm), while it would be quiet difficult for them to shift  the operation of a washing machine after 10:30 pm (either too noisy or too late).</a:t>
            </a:r>
            <a:endParaRPr/>
          </a:p>
          <a:p>
            <a:pPr indent="-139700" lvl="0" marL="342900" rtl="0" algn="l">
              <a:lnSpc>
                <a:spcPct val="90000"/>
              </a:lnSpc>
              <a:spcBef>
                <a:spcPts val="640"/>
              </a:spcBef>
              <a:spcAft>
                <a:spcPts val="0"/>
              </a:spcAft>
              <a:buClr>
                <a:schemeClr val="dk1"/>
              </a:buClr>
              <a:buSzPts val="3200"/>
              <a:buNone/>
            </a:pPr>
            <a:r>
              <a:t/>
            </a:r>
            <a:endParaRPr/>
          </a:p>
        </p:txBody>
      </p:sp>
      <p:sp>
        <p:nvSpPr>
          <p:cNvPr id="577" name="Google Shape;577;p64"/>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1" name="Shape 581"/>
        <p:cNvGrpSpPr/>
        <p:nvPr/>
      </p:nvGrpSpPr>
      <p:grpSpPr>
        <a:xfrm>
          <a:off x="0" y="0"/>
          <a:ext cx="0" cy="0"/>
          <a:chOff x="0" y="0"/>
          <a:chExt cx="0" cy="0"/>
        </a:xfrm>
      </p:grpSpPr>
      <p:sp>
        <p:nvSpPr>
          <p:cNvPr id="582" name="Google Shape;582;p65"/>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6600"/>
              </a:buClr>
              <a:buSzPts val="4400"/>
              <a:buFont typeface="Calibri"/>
              <a:buNone/>
            </a:pPr>
            <a:r>
              <a:rPr lang="en-US">
                <a:solidFill>
                  <a:srgbClr val="FF6600"/>
                </a:solidFill>
              </a:rPr>
              <a:t>6.2.3 Critical Peak Pricing Program</a:t>
            </a:r>
            <a:endParaRPr>
              <a:solidFill>
                <a:srgbClr val="FF6600"/>
              </a:solidFill>
            </a:endParaRPr>
          </a:p>
        </p:txBody>
      </p:sp>
      <p:sp>
        <p:nvSpPr>
          <p:cNvPr id="583" name="Google Shape;583;p65"/>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457200" lvl="1" marL="457200" rtl="0" algn="l">
              <a:spcBef>
                <a:spcPts val="0"/>
              </a:spcBef>
              <a:spcAft>
                <a:spcPts val="0"/>
              </a:spcAft>
              <a:buClr>
                <a:schemeClr val="dk1"/>
              </a:buClr>
              <a:buSzPts val="2800"/>
              <a:buFont typeface="Noto Sans Symbols"/>
              <a:buChar char="➢"/>
            </a:pPr>
            <a:r>
              <a:rPr lang="en-US"/>
              <a:t>Taipower’s current Critical Peak Pricing(CPP) (6/1~9/30) program: </a:t>
            </a:r>
            <a:r>
              <a:rPr lang="en-US">
                <a:solidFill>
                  <a:srgbClr val="FF0000"/>
                </a:solidFill>
              </a:rPr>
              <a:t>30 days/180 hours as “peaking days”  </a:t>
            </a:r>
            <a:endParaRPr/>
          </a:p>
          <a:p>
            <a:pPr indent="-457200" lvl="1" marL="457200" rtl="0" algn="l">
              <a:spcBef>
                <a:spcPts val="560"/>
              </a:spcBef>
              <a:spcAft>
                <a:spcPts val="0"/>
              </a:spcAft>
              <a:buClr>
                <a:schemeClr val="dk1"/>
              </a:buClr>
              <a:buSzPts val="2800"/>
              <a:buFont typeface="Noto Sans Symbols"/>
              <a:buChar char="➢"/>
            </a:pPr>
            <a:r>
              <a:rPr lang="en-US"/>
              <a:t>Three IOUs California’s current CPP program: only </a:t>
            </a:r>
            <a:r>
              <a:rPr lang="en-US">
                <a:solidFill>
                  <a:srgbClr val="FF0000"/>
                </a:solidFill>
              </a:rPr>
              <a:t>48~ 126 hours as “peaking days”</a:t>
            </a:r>
            <a:endParaRPr/>
          </a:p>
          <a:p>
            <a:pPr indent="-457200" lvl="1" marL="457200" rtl="0" algn="l">
              <a:spcBef>
                <a:spcPts val="560"/>
              </a:spcBef>
              <a:spcAft>
                <a:spcPts val="0"/>
              </a:spcAft>
              <a:buClr>
                <a:schemeClr val="dk1"/>
              </a:buClr>
              <a:buSzPts val="2800"/>
              <a:buFont typeface="Noto Sans Symbols"/>
              <a:buChar char="➢"/>
            </a:pPr>
            <a:r>
              <a:rPr lang="en-US"/>
              <a:t>Our recommendation is that Taipower could try to reduce those peaking-day hours so as to attract more customers to participate CPP program.</a:t>
            </a:r>
            <a:endParaRPr/>
          </a:p>
          <a:p>
            <a:pPr indent="0" lvl="1" marL="0" rtl="0" algn="l">
              <a:spcBef>
                <a:spcPts val="560"/>
              </a:spcBef>
              <a:spcAft>
                <a:spcPts val="0"/>
              </a:spcAft>
              <a:buClr>
                <a:schemeClr val="dk1"/>
              </a:buClr>
              <a:buSzPts val="2800"/>
              <a:buNone/>
            </a:pPr>
            <a:r>
              <a:t/>
            </a:r>
            <a:endParaRPr/>
          </a:p>
        </p:txBody>
      </p:sp>
      <p:sp>
        <p:nvSpPr>
          <p:cNvPr id="584" name="Google Shape;584;p65"/>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8" name="Shape 588"/>
        <p:cNvGrpSpPr/>
        <p:nvPr/>
      </p:nvGrpSpPr>
      <p:grpSpPr>
        <a:xfrm>
          <a:off x="0" y="0"/>
          <a:ext cx="0" cy="0"/>
          <a:chOff x="0" y="0"/>
          <a:chExt cx="0" cy="0"/>
        </a:xfrm>
      </p:grpSpPr>
      <p:sp>
        <p:nvSpPr>
          <p:cNvPr id="589" name="Google Shape;589;p66"/>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6600"/>
              </a:buClr>
              <a:buSzPts val="4400"/>
              <a:buFont typeface="Calibri"/>
              <a:buNone/>
            </a:pPr>
            <a:r>
              <a:rPr lang="en-US">
                <a:solidFill>
                  <a:srgbClr val="FF6600"/>
                </a:solidFill>
              </a:rPr>
              <a:t>6.3 Technology RDDD&amp;D strategies</a:t>
            </a:r>
            <a:endParaRPr>
              <a:solidFill>
                <a:srgbClr val="FF6600"/>
              </a:solidFill>
            </a:endParaRPr>
          </a:p>
        </p:txBody>
      </p:sp>
      <p:sp>
        <p:nvSpPr>
          <p:cNvPr id="590" name="Google Shape;590;p66"/>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534988" lvl="0" marL="895350" rtl="0" algn="l">
              <a:spcBef>
                <a:spcPts val="0"/>
              </a:spcBef>
              <a:spcAft>
                <a:spcPts val="0"/>
              </a:spcAft>
              <a:buClr>
                <a:schemeClr val="dk1"/>
              </a:buClr>
              <a:buSzPts val="3200"/>
              <a:buFont typeface="Noto Sans Symbols"/>
              <a:buChar char="➢"/>
            </a:pPr>
            <a:r>
              <a:rPr lang="en-US"/>
              <a:t>AMI</a:t>
            </a:r>
            <a:endParaRPr/>
          </a:p>
          <a:p>
            <a:pPr indent="-534988" lvl="0" marL="895350" rtl="0" algn="l">
              <a:spcBef>
                <a:spcPts val="640"/>
              </a:spcBef>
              <a:spcAft>
                <a:spcPts val="0"/>
              </a:spcAft>
              <a:buClr>
                <a:schemeClr val="dk1"/>
              </a:buClr>
              <a:buSzPts val="3200"/>
              <a:buFont typeface="Noto Sans Symbols"/>
              <a:buChar char="➢"/>
            </a:pPr>
            <a:r>
              <a:rPr lang="en-US"/>
              <a:t>Adopting </a:t>
            </a:r>
            <a:r>
              <a:rPr lang="en-US">
                <a:solidFill>
                  <a:srgbClr val="FF0000"/>
                </a:solidFill>
              </a:rPr>
              <a:t>smart motors </a:t>
            </a:r>
            <a:r>
              <a:rPr lang="en-US"/>
              <a:t>with </a:t>
            </a:r>
            <a:r>
              <a:rPr lang="en-US">
                <a:solidFill>
                  <a:srgbClr val="FF0000"/>
                </a:solidFill>
              </a:rPr>
              <a:t>variable frequency</a:t>
            </a:r>
            <a:endParaRPr/>
          </a:p>
          <a:p>
            <a:pPr indent="-534988" lvl="0" marL="895350" rtl="0" algn="l">
              <a:spcBef>
                <a:spcPts val="640"/>
              </a:spcBef>
              <a:spcAft>
                <a:spcPts val="0"/>
              </a:spcAft>
              <a:buClr>
                <a:schemeClr val="dk1"/>
              </a:buClr>
              <a:buSzPts val="3200"/>
              <a:buFont typeface="Noto Sans Symbols"/>
              <a:buChar char="➢"/>
            </a:pPr>
            <a:r>
              <a:rPr lang="en-US"/>
              <a:t>Two-way, real-time, interactive DR</a:t>
            </a:r>
            <a:endParaRPr>
              <a:solidFill>
                <a:srgbClr val="FF0000"/>
              </a:solidFill>
            </a:endParaRPr>
          </a:p>
          <a:p>
            <a:pPr indent="-534988" lvl="0" marL="895350" rtl="0" algn="l">
              <a:spcBef>
                <a:spcPts val="640"/>
              </a:spcBef>
              <a:spcAft>
                <a:spcPts val="0"/>
              </a:spcAft>
              <a:buClr>
                <a:schemeClr val="dk1"/>
              </a:buClr>
              <a:buSzPts val="3200"/>
              <a:buFont typeface="Noto Sans Symbols"/>
              <a:buChar char="➢"/>
            </a:pPr>
            <a:r>
              <a:rPr lang="en-US"/>
              <a:t>Low carbon community</a:t>
            </a:r>
            <a:endParaRPr/>
          </a:p>
          <a:p>
            <a:pPr indent="-534988" lvl="0" marL="895350" rtl="0" algn="l">
              <a:spcBef>
                <a:spcPts val="640"/>
              </a:spcBef>
              <a:spcAft>
                <a:spcPts val="0"/>
              </a:spcAft>
              <a:buClr>
                <a:schemeClr val="dk1"/>
              </a:buClr>
              <a:buSzPts val="3200"/>
              <a:buFont typeface="Noto Sans Symbols"/>
              <a:buChar char="➢"/>
            </a:pPr>
            <a:r>
              <a:rPr lang="en-US"/>
              <a:t>Zero-energy (or carbon) building</a:t>
            </a:r>
            <a:endParaRPr/>
          </a:p>
          <a:p>
            <a:pPr indent="-534988" lvl="0" marL="895350" rtl="0" algn="l">
              <a:spcBef>
                <a:spcPts val="640"/>
              </a:spcBef>
              <a:spcAft>
                <a:spcPts val="0"/>
              </a:spcAft>
              <a:buClr>
                <a:schemeClr val="dk1"/>
              </a:buClr>
              <a:buSzPts val="3200"/>
              <a:buFont typeface="Noto Sans Symbols"/>
              <a:buChar char="➢"/>
            </a:pPr>
            <a:r>
              <a:rPr lang="en-US"/>
              <a:t>Micro-grid (eg a successful case at INER supported by National Energy Program, National Science Council)</a:t>
            </a:r>
            <a:endParaRPr/>
          </a:p>
          <a:p>
            <a:pPr indent="0" lvl="0" marL="360362" rtl="0" algn="l">
              <a:spcBef>
                <a:spcPts val="640"/>
              </a:spcBef>
              <a:spcAft>
                <a:spcPts val="0"/>
              </a:spcAft>
              <a:buClr>
                <a:schemeClr val="dk1"/>
              </a:buClr>
              <a:buSzPts val="3200"/>
              <a:buNone/>
            </a:pPr>
            <a:r>
              <a:t/>
            </a:r>
            <a:endParaRPr/>
          </a:p>
        </p:txBody>
      </p:sp>
      <p:sp>
        <p:nvSpPr>
          <p:cNvPr id="591" name="Google Shape;591;p66"/>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5" name="Shape 595"/>
        <p:cNvGrpSpPr/>
        <p:nvPr/>
      </p:nvGrpSpPr>
      <p:grpSpPr>
        <a:xfrm>
          <a:off x="0" y="0"/>
          <a:ext cx="0" cy="0"/>
          <a:chOff x="0" y="0"/>
          <a:chExt cx="0" cy="0"/>
        </a:xfrm>
      </p:grpSpPr>
      <p:sp>
        <p:nvSpPr>
          <p:cNvPr id="596" name="Google Shape;596;p67"/>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6600"/>
              </a:buClr>
              <a:buSzPts val="4000"/>
              <a:buFont typeface="Calibri"/>
              <a:buNone/>
            </a:pPr>
            <a:r>
              <a:rPr lang="en-US" sz="4000">
                <a:solidFill>
                  <a:srgbClr val="FF6600"/>
                </a:solidFill>
              </a:rPr>
              <a:t>6.4 Market-based incentive policy tools:</a:t>
            </a:r>
            <a:endParaRPr sz="4000">
              <a:solidFill>
                <a:srgbClr val="FF6600"/>
              </a:solidFill>
            </a:endParaRPr>
          </a:p>
        </p:txBody>
      </p:sp>
      <p:sp>
        <p:nvSpPr>
          <p:cNvPr id="597" name="Google Shape;597;p67"/>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Char char="•"/>
            </a:pPr>
            <a:r>
              <a:rPr lang="en-US"/>
              <a:t>It is most important to establish a “</a:t>
            </a:r>
            <a:r>
              <a:rPr lang="en-US">
                <a:solidFill>
                  <a:srgbClr val="FF0000"/>
                </a:solidFill>
              </a:rPr>
              <a:t>healthy market</a:t>
            </a:r>
            <a:r>
              <a:rPr lang="en-US"/>
              <a:t>” for energy efficiency and demand management program.</a:t>
            </a:r>
            <a:endParaRPr/>
          </a:p>
          <a:p>
            <a:pPr indent="-342900" lvl="0" marL="342900" rtl="0" algn="l">
              <a:spcBef>
                <a:spcPts val="1800"/>
              </a:spcBef>
              <a:spcAft>
                <a:spcPts val="0"/>
              </a:spcAft>
              <a:buClr>
                <a:schemeClr val="dk1"/>
              </a:buClr>
              <a:buSzPts val="3200"/>
              <a:buChar char="•"/>
            </a:pPr>
            <a:r>
              <a:rPr lang="en-US"/>
              <a:t>Adopting market-based incentive mechanism: </a:t>
            </a:r>
            <a:endParaRPr/>
          </a:p>
          <a:p>
            <a:pPr indent="-449263" lvl="0" marL="715963" rtl="0" algn="l">
              <a:spcBef>
                <a:spcPts val="640"/>
              </a:spcBef>
              <a:spcAft>
                <a:spcPts val="0"/>
              </a:spcAft>
              <a:buClr>
                <a:srgbClr val="FF0000"/>
              </a:buClr>
              <a:buSzPts val="3200"/>
              <a:buFont typeface="Noto Sans Symbols"/>
              <a:buChar char="➢"/>
            </a:pPr>
            <a:r>
              <a:rPr lang="en-US">
                <a:solidFill>
                  <a:srgbClr val="FF0000"/>
                </a:solidFill>
              </a:rPr>
              <a:t>Pigovian tax </a:t>
            </a:r>
            <a:r>
              <a:rPr lang="en-US"/>
              <a:t>(eg. </a:t>
            </a:r>
            <a:r>
              <a:rPr lang="en-US">
                <a:solidFill>
                  <a:srgbClr val="FF0000"/>
                </a:solidFill>
              </a:rPr>
              <a:t>Carbon tax, energy tax, FIT</a:t>
            </a:r>
            <a:r>
              <a:rPr lang="en-US"/>
              <a:t> which is a negative tax/subsidy) </a:t>
            </a:r>
            <a:endParaRPr/>
          </a:p>
          <a:p>
            <a:pPr indent="-449263" lvl="0" marL="715963" rtl="0" algn="l">
              <a:spcBef>
                <a:spcPts val="640"/>
              </a:spcBef>
              <a:spcAft>
                <a:spcPts val="0"/>
              </a:spcAft>
              <a:buClr>
                <a:srgbClr val="FF0000"/>
              </a:buClr>
              <a:buSzPts val="3200"/>
              <a:buFont typeface="Noto Sans Symbols"/>
              <a:buChar char="➢"/>
            </a:pPr>
            <a:r>
              <a:rPr lang="en-US">
                <a:solidFill>
                  <a:srgbClr val="FF0000"/>
                </a:solidFill>
              </a:rPr>
              <a:t>Caose Theorem</a:t>
            </a:r>
            <a:r>
              <a:rPr lang="en-US"/>
              <a:t>(eg. Cap and trade, tradable certificate, </a:t>
            </a:r>
            <a:r>
              <a:rPr lang="en-US">
                <a:solidFill>
                  <a:srgbClr val="FF0000"/>
                </a:solidFill>
              </a:rPr>
              <a:t>RPS, RECs, TWCs</a:t>
            </a:r>
            <a:r>
              <a:rPr lang="en-US"/>
              <a:t>)</a:t>
            </a:r>
            <a:endParaRPr/>
          </a:p>
          <a:p>
            <a:pPr indent="-139700" lvl="0" marL="342900" rtl="0" algn="l">
              <a:spcBef>
                <a:spcPts val="640"/>
              </a:spcBef>
              <a:spcAft>
                <a:spcPts val="0"/>
              </a:spcAft>
              <a:buClr>
                <a:schemeClr val="dk1"/>
              </a:buClr>
              <a:buSzPts val="3200"/>
              <a:buNone/>
            </a:pPr>
            <a:r>
              <a:t/>
            </a:r>
            <a:endParaRPr/>
          </a:p>
        </p:txBody>
      </p:sp>
      <p:sp>
        <p:nvSpPr>
          <p:cNvPr id="598" name="Google Shape;598;p67"/>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2" name="Shape 602"/>
        <p:cNvGrpSpPr/>
        <p:nvPr/>
      </p:nvGrpSpPr>
      <p:grpSpPr>
        <a:xfrm>
          <a:off x="0" y="0"/>
          <a:ext cx="0" cy="0"/>
          <a:chOff x="0" y="0"/>
          <a:chExt cx="0" cy="0"/>
        </a:xfrm>
      </p:grpSpPr>
      <p:sp>
        <p:nvSpPr>
          <p:cNvPr id="603" name="Google Shape;603;p68"/>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b="1" lang="en-US"/>
              <a:t>6.5 Consumer Empowerment </a:t>
            </a:r>
            <a:endParaRPr/>
          </a:p>
        </p:txBody>
      </p:sp>
      <p:sp>
        <p:nvSpPr>
          <p:cNvPr id="604" name="Google Shape;604;p68"/>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rgbClr val="FF0000"/>
              </a:buClr>
              <a:buSzPts val="2960"/>
              <a:buChar char="•"/>
            </a:pPr>
            <a:r>
              <a:rPr lang="en-US" sz="2960">
                <a:solidFill>
                  <a:srgbClr val="FF0000"/>
                </a:solidFill>
              </a:rPr>
              <a:t>Consumer empowerment </a:t>
            </a:r>
            <a:r>
              <a:rPr lang="en-US" sz="2960"/>
              <a:t>is the core value for energy efficiency and demand management.</a:t>
            </a:r>
            <a:endParaRPr/>
          </a:p>
          <a:p>
            <a:pPr indent="-342900" lvl="0" marL="342900" rtl="0" algn="l">
              <a:lnSpc>
                <a:spcPct val="90000"/>
              </a:lnSpc>
              <a:spcBef>
                <a:spcPts val="592"/>
              </a:spcBef>
              <a:spcAft>
                <a:spcPts val="0"/>
              </a:spcAft>
              <a:buClr>
                <a:srgbClr val="FF0000"/>
              </a:buClr>
              <a:buSzPts val="2960"/>
              <a:buChar char="•"/>
            </a:pPr>
            <a:r>
              <a:rPr lang="en-US" sz="2960">
                <a:solidFill>
                  <a:srgbClr val="FF0000"/>
                </a:solidFill>
              </a:rPr>
              <a:t>Customer choice </a:t>
            </a:r>
            <a:r>
              <a:rPr lang="en-US" sz="2960"/>
              <a:t>is imperative as needs vary across customer classes with </a:t>
            </a:r>
            <a:r>
              <a:rPr lang="en-US" sz="2960">
                <a:solidFill>
                  <a:srgbClr val="FF0000"/>
                </a:solidFill>
              </a:rPr>
              <a:t>diverse preferences</a:t>
            </a:r>
            <a:r>
              <a:rPr lang="en-US" sz="2960"/>
              <a:t>.</a:t>
            </a:r>
            <a:endParaRPr/>
          </a:p>
          <a:p>
            <a:pPr indent="-342900" lvl="0" marL="342900" rtl="0" algn="l">
              <a:lnSpc>
                <a:spcPct val="90000"/>
              </a:lnSpc>
              <a:spcBef>
                <a:spcPts val="592"/>
              </a:spcBef>
              <a:spcAft>
                <a:spcPts val="0"/>
              </a:spcAft>
              <a:buClr>
                <a:schemeClr val="dk1"/>
              </a:buClr>
              <a:buSzPts val="2960"/>
              <a:buChar char="•"/>
            </a:pPr>
            <a:r>
              <a:rPr lang="en-US" sz="2960"/>
              <a:t>Customers can better manage their energy needs, and education is needed to understand application </a:t>
            </a:r>
            <a:r>
              <a:rPr lang="en-US" sz="2960">
                <a:solidFill>
                  <a:srgbClr val="FF0000"/>
                </a:solidFill>
              </a:rPr>
              <a:t>benefits and costs, </a:t>
            </a:r>
            <a:r>
              <a:rPr lang="en-US" sz="2960"/>
              <a:t>and</a:t>
            </a:r>
            <a:r>
              <a:rPr lang="en-US" sz="2960">
                <a:solidFill>
                  <a:srgbClr val="FF0000"/>
                </a:solidFill>
              </a:rPr>
              <a:t> </a:t>
            </a:r>
            <a:r>
              <a:rPr lang="en-US" sz="2960"/>
              <a:t>ways to capture value.</a:t>
            </a:r>
            <a:endParaRPr sz="2960"/>
          </a:p>
          <a:p>
            <a:pPr indent="-342900" lvl="0" marL="342900" rtl="0" algn="l">
              <a:lnSpc>
                <a:spcPct val="90000"/>
              </a:lnSpc>
              <a:spcBef>
                <a:spcPts val="592"/>
              </a:spcBef>
              <a:spcAft>
                <a:spcPts val="0"/>
              </a:spcAft>
              <a:buClr>
                <a:srgbClr val="FF0000"/>
              </a:buClr>
              <a:buSzPts val="2960"/>
              <a:buChar char="•"/>
            </a:pPr>
            <a:r>
              <a:rPr lang="en-US" sz="2960">
                <a:solidFill>
                  <a:srgbClr val="FF0000"/>
                </a:solidFill>
              </a:rPr>
              <a:t>Education,  demonstration, and customer awareness and acceptance </a:t>
            </a:r>
            <a:r>
              <a:rPr lang="en-US" sz="2960"/>
              <a:t>are the keys to a successful energy efficiency and demand management policy. </a:t>
            </a:r>
            <a:endParaRPr sz="2960"/>
          </a:p>
          <a:p>
            <a:pPr indent="-154940" lvl="0" marL="342900" rtl="0" algn="l">
              <a:lnSpc>
                <a:spcPct val="90000"/>
              </a:lnSpc>
              <a:spcBef>
                <a:spcPts val="592"/>
              </a:spcBef>
              <a:spcAft>
                <a:spcPts val="0"/>
              </a:spcAft>
              <a:buClr>
                <a:schemeClr val="dk1"/>
              </a:buClr>
              <a:buSzPts val="2960"/>
              <a:buNone/>
            </a:pPr>
            <a:r>
              <a:t/>
            </a:r>
            <a:endParaRPr sz="2960"/>
          </a:p>
        </p:txBody>
      </p:sp>
      <p:sp>
        <p:nvSpPr>
          <p:cNvPr id="605" name="Google Shape;605;p68"/>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9" name="Shape 609"/>
        <p:cNvGrpSpPr/>
        <p:nvPr/>
      </p:nvGrpSpPr>
      <p:grpSpPr>
        <a:xfrm>
          <a:off x="0" y="0"/>
          <a:ext cx="0" cy="0"/>
          <a:chOff x="0" y="0"/>
          <a:chExt cx="0" cy="0"/>
        </a:xfrm>
      </p:grpSpPr>
      <p:sp>
        <p:nvSpPr>
          <p:cNvPr id="610" name="Google Shape;610;p69"/>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t/>
            </a:r>
            <a:endParaRPr/>
          </a:p>
        </p:txBody>
      </p:sp>
      <p:sp>
        <p:nvSpPr>
          <p:cNvPr id="611" name="Google Shape;611;p69"/>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3200"/>
              <a:buNone/>
            </a:pPr>
            <a:r>
              <a:t/>
            </a:r>
            <a:endParaRPr/>
          </a:p>
          <a:p>
            <a:pPr indent="0" lvl="0" marL="0" rtl="0" algn="ctr">
              <a:spcBef>
                <a:spcPts val="640"/>
              </a:spcBef>
              <a:spcAft>
                <a:spcPts val="0"/>
              </a:spcAft>
              <a:buClr>
                <a:schemeClr val="dk1"/>
              </a:buClr>
              <a:buSzPts val="3200"/>
              <a:buNone/>
            </a:pPr>
            <a:r>
              <a:t/>
            </a:r>
            <a:endParaRPr/>
          </a:p>
          <a:p>
            <a:pPr indent="0" lvl="0" marL="0" rtl="0" algn="ctr">
              <a:spcBef>
                <a:spcPts val="640"/>
              </a:spcBef>
              <a:spcAft>
                <a:spcPts val="0"/>
              </a:spcAft>
              <a:buClr>
                <a:schemeClr val="dk1"/>
              </a:buClr>
              <a:buSzPts val="3200"/>
              <a:buNone/>
            </a:pPr>
            <a:r>
              <a:t/>
            </a:r>
            <a:endParaRPr/>
          </a:p>
          <a:p>
            <a:pPr indent="0" lvl="0" marL="0" rtl="0" algn="ctr">
              <a:spcBef>
                <a:spcPts val="800"/>
              </a:spcBef>
              <a:spcAft>
                <a:spcPts val="0"/>
              </a:spcAft>
              <a:buClr>
                <a:srgbClr val="0070C0"/>
              </a:buClr>
              <a:buSzPts val="4000"/>
              <a:buNone/>
            </a:pPr>
            <a:r>
              <a:rPr b="1" i="1" lang="en-US" sz="4000">
                <a:solidFill>
                  <a:srgbClr val="0070C0"/>
                </a:solidFill>
              </a:rPr>
              <a:t>Thanks for your listening, </a:t>
            </a:r>
            <a:endParaRPr/>
          </a:p>
          <a:p>
            <a:pPr indent="0" lvl="0" marL="0" rtl="0" algn="ctr">
              <a:spcBef>
                <a:spcPts val="800"/>
              </a:spcBef>
              <a:spcAft>
                <a:spcPts val="0"/>
              </a:spcAft>
              <a:buClr>
                <a:srgbClr val="0070C0"/>
              </a:buClr>
              <a:buSzPts val="4000"/>
              <a:buNone/>
            </a:pPr>
            <a:r>
              <a:rPr b="1" i="1" lang="en-US" sz="4000">
                <a:solidFill>
                  <a:srgbClr val="0070C0"/>
                </a:solidFill>
              </a:rPr>
              <a:t>any comments are welcome!</a:t>
            </a:r>
            <a:endParaRPr/>
          </a:p>
          <a:p>
            <a:pPr indent="-139700" lvl="0" marL="342900" rtl="0" algn="l">
              <a:spcBef>
                <a:spcPts val="640"/>
              </a:spcBef>
              <a:spcAft>
                <a:spcPts val="0"/>
              </a:spcAft>
              <a:buClr>
                <a:schemeClr val="dk1"/>
              </a:buClr>
              <a:buSzPts val="3200"/>
              <a:buNone/>
            </a:pPr>
            <a:r>
              <a:t/>
            </a:r>
            <a:endParaRPr/>
          </a:p>
        </p:txBody>
      </p:sp>
      <p:sp>
        <p:nvSpPr>
          <p:cNvPr id="612" name="Google Shape;612;p69"/>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18"/>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Demand Response Options</a:t>
            </a:r>
            <a:endParaRPr/>
          </a:p>
        </p:txBody>
      </p:sp>
      <p:sp>
        <p:nvSpPr>
          <p:cNvPr id="160" name="Google Shape;160;p18"/>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61" name="Google Shape;161;p18"/>
          <p:cNvSpPr/>
          <p:nvPr/>
        </p:nvSpPr>
        <p:spPr>
          <a:xfrm>
            <a:off x="395536" y="1687542"/>
            <a:ext cx="1224136" cy="4045713"/>
          </a:xfrm>
          <a:prstGeom prst="roundRect">
            <a:avLst>
              <a:gd fmla="val 16667" name="adj"/>
            </a:avLst>
          </a:prstGeom>
          <a:solidFill>
            <a:srgbClr val="538CD5"/>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2" name="Google Shape;162;p18"/>
          <p:cNvSpPr/>
          <p:nvPr/>
        </p:nvSpPr>
        <p:spPr>
          <a:xfrm>
            <a:off x="2411760" y="1691436"/>
            <a:ext cx="1584176" cy="1737564"/>
          </a:xfrm>
          <a:prstGeom prst="roundRect">
            <a:avLst>
              <a:gd fmla="val 16667" name="adj"/>
            </a:avLst>
          </a:prstGeom>
          <a:solidFill>
            <a:srgbClr val="8CB3E3"/>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3" name="Google Shape;163;p18"/>
          <p:cNvSpPr/>
          <p:nvPr/>
        </p:nvSpPr>
        <p:spPr>
          <a:xfrm>
            <a:off x="2407805" y="4005064"/>
            <a:ext cx="1588131" cy="1728191"/>
          </a:xfrm>
          <a:prstGeom prst="roundRect">
            <a:avLst>
              <a:gd fmla="val 16667" name="adj"/>
            </a:avLst>
          </a:prstGeom>
          <a:solidFill>
            <a:srgbClr val="8CB3E3"/>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4" name="Google Shape;164;p18"/>
          <p:cNvSpPr/>
          <p:nvPr/>
        </p:nvSpPr>
        <p:spPr>
          <a:xfrm>
            <a:off x="4788024" y="4005063"/>
            <a:ext cx="4032448" cy="1728191"/>
          </a:xfrm>
          <a:prstGeom prst="roundRect">
            <a:avLst>
              <a:gd fmla="val 16667" name="adj"/>
            </a:avLst>
          </a:prstGeom>
          <a:solidFill>
            <a:srgbClr val="C5D8F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5" name="Google Shape;165;p18"/>
          <p:cNvSpPr/>
          <p:nvPr/>
        </p:nvSpPr>
        <p:spPr>
          <a:xfrm>
            <a:off x="4788024" y="1713802"/>
            <a:ext cx="4032448" cy="1715198"/>
          </a:xfrm>
          <a:prstGeom prst="roundRect">
            <a:avLst>
              <a:gd fmla="val 16667" name="adj"/>
            </a:avLst>
          </a:prstGeom>
          <a:solidFill>
            <a:srgbClr val="C5D8F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6" name="Google Shape;166;p18"/>
          <p:cNvSpPr txBox="1"/>
          <p:nvPr/>
        </p:nvSpPr>
        <p:spPr>
          <a:xfrm>
            <a:off x="426845" y="3075057"/>
            <a:ext cx="1203598" cy="10156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Calibri"/>
                <a:ea typeface="Calibri"/>
                <a:cs typeface="Calibri"/>
                <a:sym typeface="Calibri"/>
              </a:rPr>
              <a:t>Demand </a:t>
            </a:r>
            <a:endParaRPr/>
          </a:p>
          <a:p>
            <a:pPr indent="0" lvl="0" marL="0" marR="0" rtl="0" algn="ctr">
              <a:spcBef>
                <a:spcPts val="0"/>
              </a:spcBef>
              <a:spcAft>
                <a:spcPts val="0"/>
              </a:spcAft>
              <a:buNone/>
            </a:pPr>
            <a:r>
              <a:rPr b="1" lang="en-US" sz="2000">
                <a:solidFill>
                  <a:schemeClr val="lt1"/>
                </a:solidFill>
                <a:latin typeface="Calibri"/>
                <a:ea typeface="Calibri"/>
                <a:cs typeface="Calibri"/>
                <a:sym typeface="Calibri"/>
              </a:rPr>
              <a:t>Response</a:t>
            </a:r>
            <a:endParaRPr/>
          </a:p>
          <a:p>
            <a:pPr indent="0" lvl="0" marL="0" marR="0" rtl="0" algn="ctr">
              <a:spcBef>
                <a:spcPts val="0"/>
              </a:spcBef>
              <a:spcAft>
                <a:spcPts val="0"/>
              </a:spcAft>
              <a:buNone/>
            </a:pPr>
            <a:r>
              <a:rPr b="1" lang="en-US" sz="2000">
                <a:solidFill>
                  <a:schemeClr val="lt1"/>
                </a:solidFill>
                <a:latin typeface="Calibri"/>
                <a:ea typeface="Calibri"/>
                <a:cs typeface="Calibri"/>
                <a:sym typeface="Calibri"/>
              </a:rPr>
              <a:t>(DR)</a:t>
            </a:r>
            <a:endParaRPr b="1" sz="2000">
              <a:solidFill>
                <a:schemeClr val="lt1"/>
              </a:solidFill>
              <a:latin typeface="Calibri"/>
              <a:ea typeface="Calibri"/>
              <a:cs typeface="Calibri"/>
              <a:sym typeface="Calibri"/>
            </a:endParaRPr>
          </a:p>
        </p:txBody>
      </p:sp>
      <p:sp>
        <p:nvSpPr>
          <p:cNvPr id="167" name="Google Shape;167;p18"/>
          <p:cNvSpPr txBox="1"/>
          <p:nvPr/>
        </p:nvSpPr>
        <p:spPr>
          <a:xfrm>
            <a:off x="2390433" y="4613647"/>
            <a:ext cx="1677511" cy="61555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Incentive-Based</a:t>
            </a:r>
            <a:endParaRPr/>
          </a:p>
          <a:p>
            <a:pPr indent="0" lvl="0" marL="0" marR="0" rtl="0" algn="ctr">
              <a:spcBef>
                <a:spcPts val="0"/>
              </a:spcBef>
              <a:spcAft>
                <a:spcPts val="0"/>
              </a:spcAft>
              <a:buNone/>
            </a:pPr>
            <a:r>
              <a:rPr lang="en-US" sz="1600">
                <a:solidFill>
                  <a:schemeClr val="dk1"/>
                </a:solidFill>
                <a:latin typeface="Calibri"/>
                <a:ea typeface="Calibri"/>
                <a:cs typeface="Calibri"/>
                <a:sym typeface="Calibri"/>
              </a:rPr>
              <a:t>options</a:t>
            </a:r>
            <a:endParaRPr sz="1600">
              <a:solidFill>
                <a:schemeClr val="dk1"/>
              </a:solidFill>
              <a:latin typeface="Calibri"/>
              <a:ea typeface="Calibri"/>
              <a:cs typeface="Calibri"/>
              <a:sym typeface="Calibri"/>
            </a:endParaRPr>
          </a:p>
        </p:txBody>
      </p:sp>
      <p:sp>
        <p:nvSpPr>
          <p:cNvPr id="168" name="Google Shape;168;p18"/>
          <p:cNvSpPr txBox="1"/>
          <p:nvPr/>
        </p:nvSpPr>
        <p:spPr>
          <a:xfrm>
            <a:off x="2524508" y="2204864"/>
            <a:ext cx="1409360"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chemeClr val="dk1"/>
                </a:solidFill>
                <a:latin typeface="Calibri"/>
                <a:ea typeface="Calibri"/>
                <a:cs typeface="Calibri"/>
                <a:sym typeface="Calibri"/>
              </a:rPr>
              <a:t>Price-Based</a:t>
            </a:r>
            <a:endParaRPr/>
          </a:p>
          <a:p>
            <a:pPr indent="0" lvl="0" marL="0" marR="0" rtl="0" algn="ctr">
              <a:spcBef>
                <a:spcPts val="0"/>
              </a:spcBef>
              <a:spcAft>
                <a:spcPts val="0"/>
              </a:spcAft>
              <a:buNone/>
            </a:pPr>
            <a:r>
              <a:rPr lang="en-US" sz="2000">
                <a:solidFill>
                  <a:schemeClr val="dk1"/>
                </a:solidFill>
                <a:latin typeface="Calibri"/>
                <a:ea typeface="Calibri"/>
                <a:cs typeface="Calibri"/>
                <a:sym typeface="Calibri"/>
              </a:rPr>
              <a:t>options</a:t>
            </a:r>
            <a:endParaRPr sz="1800">
              <a:solidFill>
                <a:schemeClr val="dk1"/>
              </a:solidFill>
              <a:latin typeface="Calibri"/>
              <a:ea typeface="Calibri"/>
              <a:cs typeface="Calibri"/>
              <a:sym typeface="Calibri"/>
            </a:endParaRPr>
          </a:p>
        </p:txBody>
      </p:sp>
      <p:sp>
        <p:nvSpPr>
          <p:cNvPr id="169" name="Google Shape;169;p18"/>
          <p:cNvSpPr txBox="1"/>
          <p:nvPr/>
        </p:nvSpPr>
        <p:spPr>
          <a:xfrm>
            <a:off x="4815199" y="1925325"/>
            <a:ext cx="4293305" cy="92333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Calibri"/>
                <a:ea typeface="Calibri"/>
                <a:cs typeface="Calibri"/>
                <a:sym typeface="Calibri"/>
              </a:rPr>
              <a:t>Time-of-Use, TOU</a:t>
            </a:r>
            <a:endParaRPr/>
          </a:p>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Calibri"/>
                <a:ea typeface="Calibri"/>
                <a:cs typeface="Calibri"/>
                <a:sym typeface="Calibri"/>
              </a:rPr>
              <a:t>Real-Time Price, RTP</a:t>
            </a:r>
            <a:endParaRPr/>
          </a:p>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Calibri"/>
                <a:ea typeface="Calibri"/>
                <a:cs typeface="Calibri"/>
                <a:sym typeface="Calibri"/>
              </a:rPr>
              <a:t>Critical-Peak Pricing, CPP</a:t>
            </a:r>
            <a:endParaRPr sz="1800">
              <a:solidFill>
                <a:schemeClr val="dk1"/>
              </a:solidFill>
              <a:latin typeface="Calibri"/>
              <a:ea typeface="Calibri"/>
              <a:cs typeface="Calibri"/>
              <a:sym typeface="Calibri"/>
            </a:endParaRPr>
          </a:p>
        </p:txBody>
      </p:sp>
      <p:sp>
        <p:nvSpPr>
          <p:cNvPr id="170" name="Google Shape;170;p18"/>
          <p:cNvSpPr txBox="1"/>
          <p:nvPr/>
        </p:nvSpPr>
        <p:spPr>
          <a:xfrm>
            <a:off x="4860032" y="4005064"/>
            <a:ext cx="4104456" cy="1754326"/>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Calibri"/>
                <a:ea typeface="Calibri"/>
                <a:cs typeface="Calibri"/>
                <a:sym typeface="Calibri"/>
              </a:rPr>
              <a:t>Capacity Market Programs/Ancillary Services Market Programs</a:t>
            </a:r>
            <a:endParaRPr/>
          </a:p>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Calibri"/>
                <a:ea typeface="Calibri"/>
                <a:cs typeface="Calibri"/>
                <a:sym typeface="Calibri"/>
              </a:rPr>
              <a:t>Demand Bidding/Buyback</a:t>
            </a:r>
            <a:endParaRPr/>
          </a:p>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Calibri"/>
                <a:ea typeface="Calibri"/>
                <a:cs typeface="Calibri"/>
                <a:sym typeface="Calibri"/>
              </a:rPr>
              <a:t>Emergency DR programs</a:t>
            </a:r>
            <a:endParaRPr/>
          </a:p>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Calibri"/>
                <a:ea typeface="Calibri"/>
                <a:cs typeface="Calibri"/>
                <a:sym typeface="Calibri"/>
              </a:rPr>
              <a:t>Interruptible/Curtailable Service</a:t>
            </a:r>
            <a:endParaRPr/>
          </a:p>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Calibri"/>
                <a:ea typeface="Calibri"/>
                <a:cs typeface="Calibri"/>
                <a:sym typeface="Calibri"/>
              </a:rPr>
              <a:t>Direct Load Control Programs </a:t>
            </a:r>
            <a:endParaRPr sz="1800">
              <a:solidFill>
                <a:schemeClr val="dk1"/>
              </a:solidFill>
              <a:latin typeface="Calibri"/>
              <a:ea typeface="Calibri"/>
              <a:cs typeface="Calibri"/>
              <a:sym typeface="Calibri"/>
            </a:endParaRPr>
          </a:p>
        </p:txBody>
      </p:sp>
      <p:sp>
        <p:nvSpPr>
          <p:cNvPr id="171" name="Google Shape;171;p18"/>
          <p:cNvSpPr/>
          <p:nvPr/>
        </p:nvSpPr>
        <p:spPr>
          <a:xfrm>
            <a:off x="1691680" y="2317902"/>
            <a:ext cx="639231" cy="484632"/>
          </a:xfrm>
          <a:prstGeom prst="rightArrow">
            <a:avLst>
              <a:gd fmla="val 50000" name="adj1"/>
              <a:gd fmla="val 50000" name="adj2"/>
            </a:avLst>
          </a:prstGeom>
          <a:solidFill>
            <a:schemeClr val="accent6"/>
          </a:solidFill>
          <a:ln cap="flat" cmpd="sng" w="25400">
            <a:solidFill>
              <a:srgbClr val="B46D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2" name="Google Shape;172;p18"/>
          <p:cNvSpPr/>
          <p:nvPr/>
        </p:nvSpPr>
        <p:spPr>
          <a:xfrm>
            <a:off x="1691680" y="4684492"/>
            <a:ext cx="639231" cy="484632"/>
          </a:xfrm>
          <a:prstGeom prst="rightArrow">
            <a:avLst>
              <a:gd fmla="val 50000" name="adj1"/>
              <a:gd fmla="val 50000" name="adj2"/>
            </a:avLst>
          </a:prstGeom>
          <a:solidFill>
            <a:schemeClr val="accent6"/>
          </a:solidFill>
          <a:ln cap="flat" cmpd="sng" w="25400">
            <a:solidFill>
              <a:srgbClr val="B46D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3" name="Google Shape;173;p18"/>
          <p:cNvSpPr/>
          <p:nvPr/>
        </p:nvSpPr>
        <p:spPr>
          <a:xfrm>
            <a:off x="4076785" y="2317902"/>
            <a:ext cx="639231" cy="484632"/>
          </a:xfrm>
          <a:prstGeom prst="rightArrow">
            <a:avLst>
              <a:gd fmla="val 50000" name="adj1"/>
              <a:gd fmla="val 50000" name="adj2"/>
            </a:avLst>
          </a:prstGeom>
          <a:solidFill>
            <a:schemeClr val="accent6"/>
          </a:solidFill>
          <a:ln cap="flat" cmpd="sng" w="25400">
            <a:solidFill>
              <a:srgbClr val="B46D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4" name="Google Shape;174;p18"/>
          <p:cNvSpPr/>
          <p:nvPr/>
        </p:nvSpPr>
        <p:spPr>
          <a:xfrm>
            <a:off x="4076785" y="4684492"/>
            <a:ext cx="639231" cy="484632"/>
          </a:xfrm>
          <a:prstGeom prst="rightArrow">
            <a:avLst>
              <a:gd fmla="val 50000" name="adj1"/>
              <a:gd fmla="val 50000" name="adj2"/>
            </a:avLst>
          </a:prstGeom>
          <a:solidFill>
            <a:schemeClr val="accent6"/>
          </a:solidFill>
          <a:ln cap="flat" cmpd="sng" w="25400">
            <a:solidFill>
              <a:srgbClr val="B46D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5" name="Google Shape;175;p18"/>
          <p:cNvSpPr txBox="1"/>
          <p:nvPr/>
        </p:nvSpPr>
        <p:spPr>
          <a:xfrm>
            <a:off x="395536" y="5877272"/>
            <a:ext cx="8568952"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Source: FERC(2006)Benefits of Demand Response in Electricity Markets and Recommendations for Achieving Them.</a:t>
            </a:r>
            <a:endParaRPr sz="14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Google Shape;180;p19"/>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t/>
            </a:r>
            <a:endParaRPr/>
          </a:p>
        </p:txBody>
      </p:sp>
      <p:sp>
        <p:nvSpPr>
          <p:cNvPr id="181" name="Google Shape;181;p19"/>
          <p:cNvSpPr txBox="1"/>
          <p:nvPr>
            <p:ph idx="1" type="body"/>
          </p:nvPr>
        </p:nvSpPr>
        <p:spPr>
          <a:xfrm>
            <a:off x="323528" y="1412776"/>
            <a:ext cx="8496944" cy="504056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4800"/>
              <a:buNone/>
            </a:pPr>
            <a:r>
              <a:t/>
            </a:r>
            <a:endParaRPr b="1" sz="4800">
              <a:solidFill>
                <a:srgbClr val="0070C0"/>
              </a:solidFill>
            </a:endParaRPr>
          </a:p>
          <a:p>
            <a:pPr indent="0" lvl="0" marL="0" rtl="0" algn="ctr">
              <a:spcBef>
                <a:spcPts val="960"/>
              </a:spcBef>
              <a:spcAft>
                <a:spcPts val="0"/>
              </a:spcAft>
              <a:buClr>
                <a:schemeClr val="dk1"/>
              </a:buClr>
              <a:buSzPts val="4800"/>
              <a:buNone/>
            </a:pPr>
            <a:r>
              <a:t/>
            </a:r>
            <a:endParaRPr b="1" sz="4800">
              <a:solidFill>
                <a:srgbClr val="0070C0"/>
              </a:solidFill>
            </a:endParaRPr>
          </a:p>
          <a:p>
            <a:pPr indent="0" lvl="0" marL="0" rtl="0" algn="ctr">
              <a:spcBef>
                <a:spcPts val="960"/>
              </a:spcBef>
              <a:spcAft>
                <a:spcPts val="0"/>
              </a:spcAft>
              <a:buClr>
                <a:srgbClr val="0070C0"/>
              </a:buClr>
              <a:buSzPts val="4800"/>
              <a:buNone/>
            </a:pPr>
            <a:r>
              <a:rPr b="1" lang="en-US" sz="4800">
                <a:solidFill>
                  <a:srgbClr val="0070C0"/>
                </a:solidFill>
              </a:rPr>
              <a:t>2. Rationale for Policy Tools</a:t>
            </a:r>
            <a:endParaRPr b="1" sz="4800">
              <a:solidFill>
                <a:srgbClr val="0070C0"/>
              </a:solidFill>
            </a:endParaRPr>
          </a:p>
        </p:txBody>
      </p:sp>
      <p:sp>
        <p:nvSpPr>
          <p:cNvPr id="182" name="Google Shape;182;p19"/>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6" name="Shape 186"/>
        <p:cNvGrpSpPr/>
        <p:nvPr/>
      </p:nvGrpSpPr>
      <p:grpSpPr>
        <a:xfrm>
          <a:off x="0" y="0"/>
          <a:ext cx="0" cy="0"/>
          <a:chOff x="0" y="0"/>
          <a:chExt cx="0" cy="0"/>
        </a:xfrm>
      </p:grpSpPr>
      <p:sp>
        <p:nvSpPr>
          <p:cNvPr id="187" name="Google Shape;187;p20"/>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Rationale for the Policy Tools</a:t>
            </a:r>
            <a:endParaRPr/>
          </a:p>
        </p:txBody>
      </p:sp>
      <p:sp>
        <p:nvSpPr>
          <p:cNvPr id="188" name="Google Shape;188;p20"/>
          <p:cNvSpPr txBox="1"/>
          <p:nvPr>
            <p:ph idx="1" type="body"/>
          </p:nvPr>
        </p:nvSpPr>
        <p:spPr>
          <a:xfrm>
            <a:off x="323528" y="1412776"/>
            <a:ext cx="8496944" cy="5328592"/>
          </a:xfrm>
          <a:prstGeom prst="rect">
            <a:avLst/>
          </a:prstGeom>
          <a:noFill/>
          <a:ln>
            <a:noFill/>
          </a:ln>
        </p:spPr>
        <p:txBody>
          <a:bodyPr anchorCtr="0" anchor="t" bIns="45700" lIns="91425" spcFirstLastPara="1" rIns="91425" wrap="square" tIns="45700">
            <a:noAutofit/>
          </a:bodyPr>
          <a:lstStyle/>
          <a:p>
            <a:pPr indent="0" lvl="1" marL="0" rtl="0" algn="l">
              <a:lnSpc>
                <a:spcPct val="90000"/>
              </a:lnSpc>
              <a:spcBef>
                <a:spcPts val="0"/>
              </a:spcBef>
              <a:spcAft>
                <a:spcPts val="0"/>
              </a:spcAft>
              <a:buClr>
                <a:srgbClr val="FF0000"/>
              </a:buClr>
              <a:buSzPts val="2775"/>
              <a:buNone/>
            </a:pPr>
            <a:r>
              <a:rPr b="1" lang="en-US" sz="2775">
                <a:solidFill>
                  <a:srgbClr val="FF0000"/>
                </a:solidFill>
              </a:rPr>
              <a:t>1. Two types</a:t>
            </a:r>
            <a:r>
              <a:rPr b="1" lang="en-US" sz="2775"/>
              <a:t> of policy tools</a:t>
            </a:r>
            <a:endParaRPr/>
          </a:p>
          <a:p>
            <a:pPr indent="-627063" lvl="1" marL="895350" rtl="0" algn="l">
              <a:lnSpc>
                <a:spcPct val="90000"/>
              </a:lnSpc>
              <a:spcBef>
                <a:spcPts val="1718"/>
              </a:spcBef>
              <a:spcAft>
                <a:spcPts val="0"/>
              </a:spcAft>
              <a:buClr>
                <a:schemeClr val="dk1"/>
              </a:buClr>
              <a:buSzPts val="2590"/>
              <a:buNone/>
            </a:pPr>
            <a:r>
              <a:rPr lang="en-US" sz="2590"/>
              <a:t>(1) </a:t>
            </a:r>
            <a:r>
              <a:rPr lang="en-US" sz="2590">
                <a:solidFill>
                  <a:srgbClr val="FF0000"/>
                </a:solidFill>
              </a:rPr>
              <a:t>Regulatory approach: </a:t>
            </a:r>
            <a:r>
              <a:rPr lang="en-US" sz="2590"/>
              <a:t>Command and control policy tool</a:t>
            </a:r>
            <a:endParaRPr/>
          </a:p>
          <a:p>
            <a:pPr indent="-358775" lvl="1" marL="1257300" rtl="0" algn="l">
              <a:lnSpc>
                <a:spcPct val="90000"/>
              </a:lnSpc>
              <a:spcBef>
                <a:spcPts val="518"/>
              </a:spcBef>
              <a:spcAft>
                <a:spcPts val="0"/>
              </a:spcAft>
              <a:buClr>
                <a:srgbClr val="FF0000"/>
              </a:buClr>
              <a:buSzPts val="2590"/>
              <a:buFont typeface="Noto Sans Symbols"/>
              <a:buChar char="➢"/>
            </a:pPr>
            <a:r>
              <a:rPr lang="en-US" sz="2590">
                <a:solidFill>
                  <a:srgbClr val="FF0000"/>
                </a:solidFill>
              </a:rPr>
              <a:t>  </a:t>
            </a:r>
            <a:r>
              <a:rPr lang="en-US" sz="2590"/>
              <a:t>Emission or efficiency standard (eg. EER)</a:t>
            </a:r>
            <a:endParaRPr/>
          </a:p>
          <a:p>
            <a:pPr indent="-712788" lvl="1" marL="981075" rtl="0" algn="l">
              <a:lnSpc>
                <a:spcPct val="90000"/>
              </a:lnSpc>
              <a:spcBef>
                <a:spcPts val="1200"/>
              </a:spcBef>
              <a:spcAft>
                <a:spcPts val="0"/>
              </a:spcAft>
              <a:buClr>
                <a:schemeClr val="dk1"/>
              </a:buClr>
              <a:buSzPts val="2590"/>
              <a:buNone/>
            </a:pPr>
            <a:r>
              <a:rPr lang="en-US" sz="2590"/>
              <a:t>(2) </a:t>
            </a:r>
            <a:r>
              <a:rPr lang="en-US" sz="2590">
                <a:solidFill>
                  <a:srgbClr val="FF0000"/>
                </a:solidFill>
              </a:rPr>
              <a:t>Market-based approach: </a:t>
            </a:r>
            <a:r>
              <a:rPr lang="en-US" sz="2590"/>
              <a:t>Incentive policy tools</a:t>
            </a:r>
            <a:endParaRPr/>
          </a:p>
          <a:p>
            <a:pPr indent="-533400" lvl="1" marL="1431925" rtl="0" algn="l">
              <a:lnSpc>
                <a:spcPct val="90000"/>
              </a:lnSpc>
              <a:spcBef>
                <a:spcPts val="518"/>
              </a:spcBef>
              <a:spcAft>
                <a:spcPts val="0"/>
              </a:spcAft>
              <a:buClr>
                <a:schemeClr val="dk1"/>
              </a:buClr>
              <a:buSzPts val="2590"/>
              <a:buFont typeface="Noto Sans Symbols"/>
              <a:buChar char="➢"/>
            </a:pPr>
            <a:r>
              <a:rPr lang="en-US" sz="2590"/>
              <a:t>Cap and trade (Coase theorem) </a:t>
            </a:r>
            <a:endParaRPr/>
          </a:p>
          <a:p>
            <a:pPr indent="0" lvl="1" marL="898525" rtl="0" algn="l">
              <a:lnSpc>
                <a:spcPct val="90000"/>
              </a:lnSpc>
              <a:spcBef>
                <a:spcPts val="518"/>
              </a:spcBef>
              <a:spcAft>
                <a:spcPts val="0"/>
              </a:spcAft>
              <a:buClr>
                <a:schemeClr val="dk1"/>
              </a:buClr>
              <a:buSzPts val="2590"/>
              <a:buNone/>
            </a:pPr>
            <a:r>
              <a:rPr lang="en-US" sz="2590"/>
              <a:t>       eg. RPS, EEPS(Energy Efficiency Portfolio Standard)</a:t>
            </a:r>
            <a:endParaRPr/>
          </a:p>
          <a:p>
            <a:pPr indent="0" lvl="1" marL="898525" rtl="0" algn="l">
              <a:lnSpc>
                <a:spcPct val="90000"/>
              </a:lnSpc>
              <a:spcBef>
                <a:spcPts val="518"/>
              </a:spcBef>
              <a:spcAft>
                <a:spcPts val="0"/>
              </a:spcAft>
              <a:buClr>
                <a:schemeClr val="dk1"/>
              </a:buClr>
              <a:buSzPts val="2590"/>
              <a:buNone/>
            </a:pPr>
            <a:r>
              <a:rPr lang="en-US" sz="2590"/>
              <a:t>       eg. REC(Renewable Energy Certificates), TWC</a:t>
            </a:r>
            <a:endParaRPr/>
          </a:p>
          <a:p>
            <a:pPr indent="-533400" lvl="1" marL="1431925" rtl="0" algn="l">
              <a:lnSpc>
                <a:spcPct val="90000"/>
              </a:lnSpc>
              <a:spcBef>
                <a:spcPts val="518"/>
              </a:spcBef>
              <a:spcAft>
                <a:spcPts val="0"/>
              </a:spcAft>
              <a:buClr>
                <a:schemeClr val="dk1"/>
              </a:buClr>
              <a:buSzPts val="2590"/>
              <a:buFont typeface="Noto Sans Symbols"/>
              <a:buChar char="➢"/>
            </a:pPr>
            <a:r>
              <a:rPr lang="en-US" sz="2590"/>
              <a:t>Taxation or subsidy (Pigovian tax)</a:t>
            </a:r>
            <a:endParaRPr/>
          </a:p>
          <a:p>
            <a:pPr indent="0" lvl="0" marL="0" rtl="0" algn="l">
              <a:lnSpc>
                <a:spcPct val="90000"/>
              </a:lnSpc>
              <a:spcBef>
                <a:spcPts val="592"/>
              </a:spcBef>
              <a:spcAft>
                <a:spcPts val="0"/>
              </a:spcAft>
              <a:buClr>
                <a:schemeClr val="dk1"/>
              </a:buClr>
              <a:buSzPts val="2960"/>
              <a:buNone/>
            </a:pPr>
            <a:r>
              <a:rPr lang="en-US" sz="2960"/>
              <a:t>                 </a:t>
            </a:r>
            <a:r>
              <a:rPr lang="en-US" sz="2590"/>
              <a:t>eg. energy tax, carbon tax, FIT</a:t>
            </a:r>
            <a:endParaRPr/>
          </a:p>
          <a:p>
            <a:pPr indent="-360363" lvl="0" marL="360363" rtl="0" algn="l">
              <a:lnSpc>
                <a:spcPct val="90000"/>
              </a:lnSpc>
              <a:spcBef>
                <a:spcPts val="1800"/>
              </a:spcBef>
              <a:spcAft>
                <a:spcPts val="0"/>
              </a:spcAft>
              <a:buClr>
                <a:srgbClr val="FF0000"/>
              </a:buClr>
              <a:buSzPts val="2775"/>
              <a:buNone/>
            </a:pPr>
            <a:r>
              <a:rPr b="1" lang="en-US" sz="2775">
                <a:solidFill>
                  <a:srgbClr val="FF0000"/>
                </a:solidFill>
              </a:rPr>
              <a:t>2. Public-private partnership</a:t>
            </a:r>
            <a:r>
              <a:rPr b="1" lang="en-US" sz="2775"/>
              <a:t> (PPP), including </a:t>
            </a:r>
            <a:r>
              <a:rPr b="1" lang="en-US" sz="2775">
                <a:solidFill>
                  <a:srgbClr val="FF0000"/>
                </a:solidFill>
              </a:rPr>
              <a:t>“third party”</a:t>
            </a:r>
            <a:r>
              <a:rPr b="1" lang="en-US" sz="2775"/>
              <a:t> participation.</a:t>
            </a:r>
            <a:endParaRPr b="1" sz="2775"/>
          </a:p>
        </p:txBody>
      </p:sp>
      <p:sp>
        <p:nvSpPr>
          <p:cNvPr id="189" name="Google Shape;189;p20"/>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3" name="Shape 193"/>
        <p:cNvGrpSpPr/>
        <p:nvPr/>
      </p:nvGrpSpPr>
      <p:grpSpPr>
        <a:xfrm>
          <a:off x="0" y="0"/>
          <a:ext cx="0" cy="0"/>
          <a:chOff x="0" y="0"/>
          <a:chExt cx="0" cy="0"/>
        </a:xfrm>
      </p:grpSpPr>
      <p:sp>
        <p:nvSpPr>
          <p:cNvPr id="194" name="Google Shape;194;p21"/>
          <p:cNvSpPr txBox="1"/>
          <p:nvPr>
            <p:ph type="title"/>
          </p:nvPr>
        </p:nvSpPr>
        <p:spPr>
          <a:xfrm>
            <a:off x="323528" y="274638"/>
            <a:ext cx="8496944"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E36C09"/>
              </a:buClr>
              <a:buSzPts val="4400"/>
              <a:buFont typeface="Calibri"/>
              <a:buNone/>
            </a:pPr>
            <a:r>
              <a:rPr lang="en-US"/>
              <a:t>Regulatory Approach </a:t>
            </a:r>
            <a:endParaRPr/>
          </a:p>
        </p:txBody>
      </p:sp>
      <p:sp>
        <p:nvSpPr>
          <p:cNvPr id="195" name="Google Shape;195;p21"/>
          <p:cNvSpPr txBox="1"/>
          <p:nvPr>
            <p:ph idx="12" type="sldNum"/>
          </p:nvPr>
        </p:nvSpPr>
        <p:spPr>
          <a:xfrm>
            <a:off x="8676456" y="6309320"/>
            <a:ext cx="467544"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pSp>
        <p:nvGrpSpPr>
          <p:cNvPr id="196" name="Google Shape;196;p21"/>
          <p:cNvGrpSpPr/>
          <p:nvPr/>
        </p:nvGrpSpPr>
        <p:grpSpPr>
          <a:xfrm>
            <a:off x="683568" y="2295415"/>
            <a:ext cx="8208912" cy="4373945"/>
            <a:chOff x="1259632" y="1505268"/>
            <a:chExt cx="7416292" cy="5138785"/>
          </a:xfrm>
        </p:grpSpPr>
        <p:grpSp>
          <p:nvGrpSpPr>
            <p:cNvPr id="197" name="Google Shape;197;p21"/>
            <p:cNvGrpSpPr/>
            <p:nvPr/>
          </p:nvGrpSpPr>
          <p:grpSpPr>
            <a:xfrm>
              <a:off x="1259632" y="1505268"/>
              <a:ext cx="7416292" cy="5138785"/>
              <a:chOff x="1259632" y="1505268"/>
              <a:chExt cx="7416292" cy="5138785"/>
            </a:xfrm>
          </p:grpSpPr>
          <p:sp>
            <p:nvSpPr>
              <p:cNvPr id="198" name="Google Shape;198;p21"/>
              <p:cNvSpPr/>
              <p:nvPr/>
            </p:nvSpPr>
            <p:spPr>
              <a:xfrm>
                <a:off x="2051667" y="2419837"/>
                <a:ext cx="4464920" cy="3601816"/>
              </a:xfrm>
              <a:custGeom>
                <a:rect b="b" l="l" r="r" t="t"/>
                <a:pathLst>
                  <a:path extrusionOk="0" h="3601329" w="4487594">
                    <a:moveTo>
                      <a:pt x="0" y="0"/>
                    </a:moveTo>
                    <a:cubicBezTo>
                      <a:pt x="5861" y="467751"/>
                      <a:pt x="11723" y="935502"/>
                      <a:pt x="140677" y="1280160"/>
                    </a:cubicBezTo>
                    <a:cubicBezTo>
                      <a:pt x="269631" y="1624818"/>
                      <a:pt x="532228" y="1852246"/>
                      <a:pt x="773723" y="2067951"/>
                    </a:cubicBezTo>
                    <a:cubicBezTo>
                      <a:pt x="1015218" y="2283656"/>
                      <a:pt x="1312984" y="2429022"/>
                      <a:pt x="1589649" y="2574388"/>
                    </a:cubicBezTo>
                    <a:cubicBezTo>
                      <a:pt x="1866314" y="2719754"/>
                      <a:pt x="1950720" y="2768991"/>
                      <a:pt x="2433711" y="2940148"/>
                    </a:cubicBezTo>
                    <a:cubicBezTo>
                      <a:pt x="2916702" y="3111305"/>
                      <a:pt x="3702148" y="3356317"/>
                      <a:pt x="4487594" y="3601329"/>
                    </a:cubicBezTo>
                  </a:path>
                </a:pathLst>
              </a:custGeom>
              <a:noFill/>
              <a:ln cap="flat" cmpd="sng" w="38100">
                <a:solidFill>
                  <a:schemeClr val="accent6"/>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cxnSp>
            <p:nvCxnSpPr>
              <p:cNvPr id="199" name="Google Shape;199;p21"/>
              <p:cNvCxnSpPr/>
              <p:nvPr/>
            </p:nvCxnSpPr>
            <p:spPr>
              <a:xfrm>
                <a:off x="1691363" y="6021653"/>
                <a:ext cx="6048989" cy="1997"/>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200" name="Google Shape;200;p21"/>
              <p:cNvCxnSpPr/>
              <p:nvPr/>
            </p:nvCxnSpPr>
            <p:spPr>
              <a:xfrm rot="-5400000">
                <a:off x="-325969" y="4006318"/>
                <a:ext cx="4033076" cy="158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201" name="Google Shape;201;p21"/>
              <p:cNvSpPr txBox="1"/>
              <p:nvPr/>
            </p:nvSpPr>
            <p:spPr>
              <a:xfrm>
                <a:off x="5364088" y="1505268"/>
                <a:ext cx="3311836" cy="89029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rgbClr val="5F497A"/>
                    </a:solidFill>
                    <a:latin typeface="Calibri"/>
                    <a:ea typeface="Calibri"/>
                    <a:cs typeface="Calibri"/>
                    <a:sym typeface="Calibri"/>
                  </a:rPr>
                  <a:t>(Marginal External Cost)</a:t>
                </a:r>
                <a:endParaRPr/>
              </a:p>
              <a:p>
                <a:pPr indent="0" lvl="0" marL="0" marR="0" rtl="0" algn="ctr">
                  <a:spcBef>
                    <a:spcPts val="0"/>
                  </a:spcBef>
                  <a:spcAft>
                    <a:spcPts val="0"/>
                  </a:spcAft>
                  <a:buNone/>
                </a:pPr>
                <a:r>
                  <a:rPr lang="en-US" sz="2000">
                    <a:solidFill>
                      <a:srgbClr val="5F497A"/>
                    </a:solidFill>
                    <a:latin typeface="Calibri"/>
                    <a:ea typeface="Calibri"/>
                    <a:cs typeface="Calibri"/>
                    <a:sym typeface="Calibri"/>
                  </a:rPr>
                  <a:t>MEC</a:t>
                </a:r>
                <a:endParaRPr sz="2000">
                  <a:solidFill>
                    <a:srgbClr val="5F497A"/>
                  </a:solidFill>
                  <a:latin typeface="Calibri"/>
                  <a:ea typeface="Calibri"/>
                  <a:cs typeface="Calibri"/>
                  <a:sym typeface="Calibri"/>
                </a:endParaRPr>
              </a:p>
            </p:txBody>
          </p:sp>
          <p:sp>
            <p:nvSpPr>
              <p:cNvPr id="202" name="Google Shape;202;p21"/>
              <p:cNvSpPr txBox="1"/>
              <p:nvPr/>
            </p:nvSpPr>
            <p:spPr>
              <a:xfrm>
                <a:off x="1763767" y="1545425"/>
                <a:ext cx="2952169" cy="89029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rgbClr val="E36C09"/>
                    </a:solidFill>
                    <a:latin typeface="Calibri"/>
                    <a:ea typeface="Calibri"/>
                    <a:cs typeface="Calibri"/>
                    <a:sym typeface="Calibri"/>
                  </a:rPr>
                  <a:t>(Marginal  Control Cost)</a:t>
                </a:r>
                <a:endParaRPr/>
              </a:p>
              <a:p>
                <a:pPr indent="0" lvl="0" marL="0" marR="0" rtl="0" algn="ctr">
                  <a:spcBef>
                    <a:spcPts val="0"/>
                  </a:spcBef>
                  <a:spcAft>
                    <a:spcPts val="0"/>
                  </a:spcAft>
                  <a:buNone/>
                </a:pPr>
                <a:r>
                  <a:rPr lang="en-US" sz="2000">
                    <a:solidFill>
                      <a:srgbClr val="E36C09"/>
                    </a:solidFill>
                    <a:latin typeface="Calibri"/>
                    <a:ea typeface="Calibri"/>
                    <a:cs typeface="Calibri"/>
                    <a:sym typeface="Calibri"/>
                  </a:rPr>
                  <a:t>MCC</a:t>
                </a:r>
                <a:endParaRPr baseline="-25000" sz="2000">
                  <a:solidFill>
                    <a:srgbClr val="E36C09"/>
                  </a:solidFill>
                  <a:latin typeface="Calibri"/>
                  <a:ea typeface="Calibri"/>
                  <a:cs typeface="Calibri"/>
                  <a:sym typeface="Calibri"/>
                </a:endParaRPr>
              </a:p>
            </p:txBody>
          </p:sp>
          <p:sp>
            <p:nvSpPr>
              <p:cNvPr id="203" name="Google Shape;203;p21"/>
              <p:cNvSpPr txBox="1"/>
              <p:nvPr/>
            </p:nvSpPr>
            <p:spPr>
              <a:xfrm>
                <a:off x="6300002" y="6063425"/>
                <a:ext cx="576064" cy="58062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W</a:t>
                </a:r>
                <a:r>
                  <a:rPr baseline="30000" lang="en-US" sz="2400">
                    <a:solidFill>
                      <a:schemeClr val="dk1"/>
                    </a:solidFill>
                    <a:latin typeface="Calibri"/>
                    <a:ea typeface="Calibri"/>
                    <a:cs typeface="Calibri"/>
                    <a:sym typeface="Calibri"/>
                  </a:rPr>
                  <a:t>*</a:t>
                </a:r>
                <a:endParaRPr baseline="30000" sz="2400">
                  <a:solidFill>
                    <a:schemeClr val="dk1"/>
                  </a:solidFill>
                  <a:latin typeface="Calibri"/>
                  <a:ea typeface="Calibri"/>
                  <a:cs typeface="Calibri"/>
                  <a:sym typeface="Calibri"/>
                </a:endParaRPr>
              </a:p>
            </p:txBody>
          </p:sp>
          <p:sp>
            <p:nvSpPr>
              <p:cNvPr id="204" name="Google Shape;204;p21"/>
              <p:cNvSpPr txBox="1"/>
              <p:nvPr/>
            </p:nvSpPr>
            <p:spPr>
              <a:xfrm>
                <a:off x="1259632" y="1844824"/>
                <a:ext cx="432048"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P</a:t>
                </a:r>
                <a:endParaRPr baseline="-25000" sz="2400">
                  <a:solidFill>
                    <a:schemeClr val="dk1"/>
                  </a:solidFill>
                  <a:latin typeface="Calibri"/>
                  <a:ea typeface="Calibri"/>
                  <a:cs typeface="Calibri"/>
                  <a:sym typeface="Calibri"/>
                </a:endParaRPr>
              </a:p>
            </p:txBody>
          </p:sp>
          <p:sp>
            <p:nvSpPr>
              <p:cNvPr id="205" name="Google Shape;205;p21"/>
              <p:cNvSpPr txBox="1"/>
              <p:nvPr/>
            </p:nvSpPr>
            <p:spPr>
              <a:xfrm>
                <a:off x="1331640" y="5877272"/>
                <a:ext cx="432048"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0</a:t>
                </a:r>
                <a:endParaRPr baseline="-25000" sz="2400">
                  <a:solidFill>
                    <a:schemeClr val="dk1"/>
                  </a:solidFill>
                  <a:latin typeface="Calibri"/>
                  <a:ea typeface="Calibri"/>
                  <a:cs typeface="Calibri"/>
                  <a:sym typeface="Calibri"/>
                </a:endParaRPr>
              </a:p>
            </p:txBody>
          </p:sp>
          <p:sp>
            <p:nvSpPr>
              <p:cNvPr id="206" name="Google Shape;206;p21"/>
              <p:cNvSpPr/>
              <p:nvPr/>
            </p:nvSpPr>
            <p:spPr>
              <a:xfrm flipH="1">
                <a:off x="1735805" y="2419837"/>
                <a:ext cx="5141085" cy="3601816"/>
              </a:xfrm>
              <a:custGeom>
                <a:rect b="b" l="l" r="r" t="t"/>
                <a:pathLst>
                  <a:path extrusionOk="0" h="3601329" w="4487594">
                    <a:moveTo>
                      <a:pt x="0" y="0"/>
                    </a:moveTo>
                    <a:cubicBezTo>
                      <a:pt x="5861" y="467751"/>
                      <a:pt x="11723" y="935502"/>
                      <a:pt x="140677" y="1280160"/>
                    </a:cubicBezTo>
                    <a:cubicBezTo>
                      <a:pt x="269631" y="1624818"/>
                      <a:pt x="532228" y="1852246"/>
                      <a:pt x="773723" y="2067951"/>
                    </a:cubicBezTo>
                    <a:cubicBezTo>
                      <a:pt x="1015218" y="2283656"/>
                      <a:pt x="1312984" y="2429022"/>
                      <a:pt x="1589649" y="2574388"/>
                    </a:cubicBezTo>
                    <a:cubicBezTo>
                      <a:pt x="1866314" y="2719754"/>
                      <a:pt x="1950720" y="2768991"/>
                      <a:pt x="2433711" y="2940148"/>
                    </a:cubicBezTo>
                    <a:cubicBezTo>
                      <a:pt x="2916702" y="3111305"/>
                      <a:pt x="3702148" y="3356317"/>
                      <a:pt x="4487594" y="3601329"/>
                    </a:cubicBezTo>
                  </a:path>
                </a:pathLst>
              </a:custGeom>
              <a:noFill/>
              <a:ln cap="flat" cmpd="sng" w="38100">
                <a:solidFill>
                  <a:srgbClr val="5F497A"/>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cxnSp>
            <p:nvCxnSpPr>
              <p:cNvPr id="207" name="Google Shape;207;p21"/>
              <p:cNvCxnSpPr/>
              <p:nvPr/>
            </p:nvCxnSpPr>
            <p:spPr>
              <a:xfrm rot="5400000">
                <a:off x="3922951" y="5661272"/>
                <a:ext cx="720762" cy="0"/>
              </a:xfrm>
              <a:prstGeom prst="straightConnector1">
                <a:avLst/>
              </a:prstGeom>
              <a:noFill/>
              <a:ln cap="flat" cmpd="sng" w="38100">
                <a:solidFill>
                  <a:schemeClr val="accent1"/>
                </a:solidFill>
                <a:prstDash val="dot"/>
                <a:round/>
                <a:headEnd len="sm" w="sm" type="none"/>
                <a:tailEnd len="sm" w="sm" type="none"/>
              </a:ln>
              <a:effectLst>
                <a:outerShdw blurRad="40000" rotWithShape="0" dir="5400000" dist="20000">
                  <a:srgbClr val="000000">
                    <a:alpha val="37647"/>
                  </a:srgbClr>
                </a:outerShdw>
              </a:effectLst>
            </p:spPr>
          </p:cxnSp>
          <p:cxnSp>
            <p:nvCxnSpPr>
              <p:cNvPr id="208" name="Google Shape;208;p21"/>
              <p:cNvCxnSpPr/>
              <p:nvPr/>
            </p:nvCxnSpPr>
            <p:spPr>
              <a:xfrm rot="5400000">
                <a:off x="5003650" y="5373766"/>
                <a:ext cx="1295775" cy="0"/>
              </a:xfrm>
              <a:prstGeom prst="straightConnector1">
                <a:avLst/>
              </a:prstGeom>
              <a:noFill/>
              <a:ln cap="flat" cmpd="sng" w="38100">
                <a:solidFill>
                  <a:schemeClr val="accent1"/>
                </a:solidFill>
                <a:prstDash val="dot"/>
                <a:round/>
                <a:headEnd len="sm" w="sm" type="none"/>
                <a:tailEnd len="sm" w="sm" type="none"/>
              </a:ln>
              <a:effectLst>
                <a:outerShdw blurRad="40000" rotWithShape="0" dir="5400000" dist="20000">
                  <a:srgbClr val="000000">
                    <a:alpha val="37647"/>
                  </a:srgbClr>
                </a:outerShdw>
              </a:effectLst>
            </p:spPr>
          </p:cxnSp>
          <p:cxnSp>
            <p:nvCxnSpPr>
              <p:cNvPr id="209" name="Google Shape;209;p21"/>
              <p:cNvCxnSpPr/>
              <p:nvPr/>
            </p:nvCxnSpPr>
            <p:spPr>
              <a:xfrm rot="5400000">
                <a:off x="2592057" y="5409704"/>
                <a:ext cx="1223898" cy="0"/>
              </a:xfrm>
              <a:prstGeom prst="straightConnector1">
                <a:avLst/>
              </a:prstGeom>
              <a:noFill/>
              <a:ln cap="flat" cmpd="sng" w="38100">
                <a:solidFill>
                  <a:schemeClr val="accent1"/>
                </a:solidFill>
                <a:prstDash val="dot"/>
                <a:round/>
                <a:headEnd len="sm" w="sm" type="none"/>
                <a:tailEnd len="sm" w="sm" type="none"/>
              </a:ln>
              <a:effectLst>
                <a:outerShdw blurRad="40000" rotWithShape="0" dir="5400000" dist="20000">
                  <a:srgbClr val="000000">
                    <a:alpha val="37647"/>
                  </a:srgbClr>
                </a:outerShdw>
              </a:effectLst>
            </p:spPr>
          </p:cxnSp>
          <p:sp>
            <p:nvSpPr>
              <p:cNvPr id="210" name="Google Shape;210;p21"/>
              <p:cNvSpPr txBox="1"/>
              <p:nvPr/>
            </p:nvSpPr>
            <p:spPr>
              <a:xfrm>
                <a:off x="4067944" y="6021288"/>
                <a:ext cx="576064"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W</a:t>
                </a:r>
                <a:r>
                  <a:rPr baseline="-25000" lang="en-US" sz="2400">
                    <a:solidFill>
                      <a:schemeClr val="dk1"/>
                    </a:solidFill>
                    <a:latin typeface="Calibri"/>
                    <a:ea typeface="Calibri"/>
                    <a:cs typeface="Calibri"/>
                    <a:sym typeface="Calibri"/>
                  </a:rPr>
                  <a:t>e</a:t>
                </a:r>
                <a:endParaRPr baseline="-25000" sz="2400">
                  <a:solidFill>
                    <a:schemeClr val="dk1"/>
                  </a:solidFill>
                  <a:latin typeface="Calibri"/>
                  <a:ea typeface="Calibri"/>
                  <a:cs typeface="Calibri"/>
                  <a:sym typeface="Calibri"/>
                </a:endParaRPr>
              </a:p>
            </p:txBody>
          </p:sp>
          <p:sp>
            <p:nvSpPr>
              <p:cNvPr id="211" name="Google Shape;211;p21"/>
              <p:cNvSpPr txBox="1"/>
              <p:nvPr/>
            </p:nvSpPr>
            <p:spPr>
              <a:xfrm>
                <a:off x="5435918" y="6021288"/>
                <a:ext cx="792088" cy="58062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3</a:t>
                </a:r>
                <a:endParaRPr baseline="-25000" sz="2400">
                  <a:solidFill>
                    <a:schemeClr val="dk1"/>
                  </a:solidFill>
                  <a:latin typeface="Calibri"/>
                  <a:ea typeface="Calibri"/>
                  <a:cs typeface="Calibri"/>
                  <a:sym typeface="Calibri"/>
                </a:endParaRPr>
              </a:p>
            </p:txBody>
          </p:sp>
          <p:sp>
            <p:nvSpPr>
              <p:cNvPr id="212" name="Google Shape;212;p21"/>
              <p:cNvSpPr txBox="1"/>
              <p:nvPr/>
            </p:nvSpPr>
            <p:spPr>
              <a:xfrm>
                <a:off x="4139952" y="4767535"/>
                <a:ext cx="432048"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F</a:t>
                </a:r>
                <a:endParaRPr baseline="-25000" sz="2400">
                  <a:solidFill>
                    <a:schemeClr val="dk1"/>
                  </a:solidFill>
                  <a:latin typeface="Calibri"/>
                  <a:ea typeface="Calibri"/>
                  <a:cs typeface="Calibri"/>
                  <a:sym typeface="Calibri"/>
                </a:endParaRPr>
              </a:p>
            </p:txBody>
          </p:sp>
          <p:sp>
            <p:nvSpPr>
              <p:cNvPr id="213" name="Google Shape;213;p21"/>
              <p:cNvSpPr txBox="1"/>
              <p:nvPr/>
            </p:nvSpPr>
            <p:spPr>
              <a:xfrm>
                <a:off x="2915816" y="6021288"/>
                <a:ext cx="648072" cy="58062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1</a:t>
                </a:r>
                <a:endParaRPr baseline="-25000" sz="2400">
                  <a:solidFill>
                    <a:schemeClr val="dk1"/>
                  </a:solidFill>
                  <a:latin typeface="Calibri"/>
                  <a:ea typeface="Calibri"/>
                  <a:cs typeface="Calibri"/>
                  <a:sym typeface="Calibri"/>
                </a:endParaRPr>
              </a:p>
            </p:txBody>
          </p:sp>
          <p:sp>
            <p:nvSpPr>
              <p:cNvPr id="214" name="Google Shape;214;p21"/>
              <p:cNvSpPr/>
              <p:nvPr/>
            </p:nvSpPr>
            <p:spPr>
              <a:xfrm>
                <a:off x="4211907" y="5229014"/>
                <a:ext cx="144439" cy="145749"/>
              </a:xfrm>
              <a:prstGeom prst="ellipse">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15" name="Google Shape;215;p21"/>
            <p:cNvSpPr/>
            <p:nvPr/>
          </p:nvSpPr>
          <p:spPr>
            <a:xfrm>
              <a:off x="6443574" y="5949776"/>
              <a:ext cx="144439" cy="143753"/>
            </a:xfrm>
            <a:prstGeom prst="ellipse">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16" name="Google Shape;216;p21"/>
          <p:cNvSpPr txBox="1"/>
          <p:nvPr>
            <p:ph idx="1" type="body"/>
          </p:nvPr>
        </p:nvSpPr>
        <p:spPr>
          <a:xfrm>
            <a:off x="323528" y="1412776"/>
            <a:ext cx="8496944" cy="954107"/>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FF0000"/>
              </a:buClr>
              <a:buSzPts val="2800"/>
              <a:buFont typeface="Arial"/>
              <a:buChar char="•"/>
            </a:pPr>
            <a:r>
              <a:rPr lang="en-US" sz="2800">
                <a:solidFill>
                  <a:srgbClr val="FF0000"/>
                </a:solidFill>
                <a:latin typeface="Calibri"/>
                <a:ea typeface="Calibri"/>
                <a:cs typeface="Calibri"/>
                <a:sym typeface="Calibri"/>
              </a:rPr>
              <a:t>Adjusting process for seeking optimal energy efficiency ratio (EER)</a:t>
            </a:r>
            <a:endParaRPr sz="2800">
              <a:solidFill>
                <a:srgbClr val="FF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佈景主題1">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