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6858000" cx="9144000"/>
  <p:notesSz cx="6834175" cy="9979025"/>
  <p:embeddedFontLst>
    <p:embeddedFont>
      <p:font typeface="Arimo"/>
      <p:regular r:id="rId60"/>
      <p:bold r:id="rId61"/>
      <p:italic r:id="rId62"/>
      <p:boldItalic r:id="rId63"/>
    </p:embeddedFont>
    <p:embeddedFont>
      <p:font typeface="Libre Baskerville"/>
      <p:regular r:id="rId64"/>
      <p:bold r:id="rId65"/>
      <p:italic r:id="rId66"/>
    </p:embeddedFont>
    <p:embeddedFont>
      <p:font typeface="Source Sans Pro"/>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143">
          <p15:clr>
            <a:srgbClr val="000000"/>
          </p15:clr>
        </p15:guide>
        <p15:guide id="2" pos="2153">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BCFAD9A-5B75-43F6-AF36-665FEE2C8572}">
  <a:tblStyle styleId="{EBCFAD9A-5B75-43F6-AF36-665FEE2C8572}" styleName="Table_0">
    <a:wholeTbl>
      <a:tcTxStyle b="off" i="off">
        <a:font>
          <a:latin typeface="Perpetua"/>
          <a:ea typeface="Perpetua"/>
          <a:cs typeface="Perpetu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1EC"/>
          </a:solidFill>
        </a:fill>
      </a:tcStyle>
    </a:wholeTbl>
    <a:band1H>
      <a:tcTxStyle/>
      <a:tcStyle>
        <a:fill>
          <a:solidFill>
            <a:srgbClr val="E0E2D7"/>
          </a:solidFill>
        </a:fill>
      </a:tcStyle>
    </a:band1H>
    <a:band2H>
      <a:tcTxStyle/>
    </a:band2H>
    <a:band1V>
      <a:tcTxStyle/>
      <a:tcStyle>
        <a:fill>
          <a:solidFill>
            <a:srgbClr val="E0E2D7"/>
          </a:solidFill>
        </a:fill>
      </a:tcStyle>
    </a:band1V>
    <a:band2V>
      <a:tcTxStyle/>
    </a:band2V>
    <a:lastCol>
      <a:tcTxStyle b="on" i="off">
        <a:font>
          <a:latin typeface="Perpetua"/>
          <a:ea typeface="Perpetua"/>
          <a:cs typeface="Perpetua"/>
        </a:font>
        <a:schemeClr val="lt1"/>
      </a:tcTxStyle>
      <a:tcStyle>
        <a:fill>
          <a:solidFill>
            <a:schemeClr val="accent3"/>
          </a:solidFill>
        </a:fill>
      </a:tcStyle>
    </a:lastCol>
    <a:firstCol>
      <a:tcTxStyle b="on" i="off">
        <a:font>
          <a:latin typeface="Perpetua"/>
          <a:ea typeface="Perpetua"/>
          <a:cs typeface="Perpetua"/>
        </a:font>
        <a:schemeClr val="lt1"/>
      </a:tcTxStyle>
      <a:tcStyle>
        <a:fill>
          <a:solidFill>
            <a:schemeClr val="accent3"/>
          </a:solidFill>
        </a:fill>
      </a:tcStyle>
    </a:firstCol>
    <a:lastRow>
      <a:tcTxStyle b="on" i="off">
        <a:font>
          <a:latin typeface="Perpetua"/>
          <a:ea typeface="Perpetua"/>
          <a:cs typeface="Perpetua"/>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Perpetua"/>
          <a:ea typeface="Perpetua"/>
          <a:cs typeface="Perpetua"/>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143" orient="horz"/>
        <p:guide pos="2153"/>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schemas.openxmlformats.org/officeDocument/2006/relationships/font" Target="fonts/SourceSansPro-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Arimo-italic.fntdata"/><Relationship Id="rId61" Type="http://schemas.openxmlformats.org/officeDocument/2006/relationships/font" Target="fonts/Arimo-bold.fntdata"/><Relationship Id="rId20" Type="http://schemas.openxmlformats.org/officeDocument/2006/relationships/slide" Target="slides/slide14.xml"/><Relationship Id="rId64" Type="http://schemas.openxmlformats.org/officeDocument/2006/relationships/font" Target="fonts/LibreBaskerville-regular.fntdata"/><Relationship Id="rId63" Type="http://schemas.openxmlformats.org/officeDocument/2006/relationships/font" Target="fonts/Arimo-boldItalic.fntdata"/><Relationship Id="rId22" Type="http://schemas.openxmlformats.org/officeDocument/2006/relationships/slide" Target="slides/slide16.xml"/><Relationship Id="rId66" Type="http://schemas.openxmlformats.org/officeDocument/2006/relationships/font" Target="fonts/LibreBaskerville-italic.fntdata"/><Relationship Id="rId21" Type="http://schemas.openxmlformats.org/officeDocument/2006/relationships/slide" Target="slides/slide15.xml"/><Relationship Id="rId65" Type="http://schemas.openxmlformats.org/officeDocument/2006/relationships/font" Target="fonts/LibreBaskerville-bold.fntdata"/><Relationship Id="rId24" Type="http://schemas.openxmlformats.org/officeDocument/2006/relationships/slide" Target="slides/slide18.xml"/><Relationship Id="rId68" Type="http://schemas.openxmlformats.org/officeDocument/2006/relationships/font" Target="fonts/SourceSansPro-bold.fntdata"/><Relationship Id="rId23" Type="http://schemas.openxmlformats.org/officeDocument/2006/relationships/slide" Target="slides/slide17.xml"/><Relationship Id="rId67" Type="http://schemas.openxmlformats.org/officeDocument/2006/relationships/font" Target="fonts/SourceSansPro-regular.fntdata"/><Relationship Id="rId60" Type="http://schemas.openxmlformats.org/officeDocument/2006/relationships/font" Target="fonts/Arimo-regular.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SourceSansPro-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61481" cy="498951"/>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71125" y="0"/>
            <a:ext cx="2961481" cy="498951"/>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78342"/>
            <a:ext cx="2961481" cy="49895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0: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0: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1: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2: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2: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3: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3: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3: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4: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4: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5: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5: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6: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6: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7: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7: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7: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8: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8: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9: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9: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9: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0: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0: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0: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1: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1: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2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2: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2: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23:notes"/>
          <p:cNvSpPr txBox="1"/>
          <p:nvPr/>
        </p:nvSpPr>
        <p:spPr>
          <a:xfrm>
            <a:off x="3872707" y="9480074"/>
            <a:ext cx="2961481" cy="498951"/>
          </a:xfrm>
          <a:prstGeom prst="rect">
            <a:avLst/>
          </a:prstGeom>
          <a:noFill/>
          <a:ln>
            <a:noFill/>
          </a:ln>
        </p:spPr>
        <p:txBody>
          <a:bodyPr anchorCtr="0" anchor="b" bIns="43825" lIns="87675" spcFirstLastPara="1" rIns="87675" wrap="square" tIns="43825">
            <a:noAutofit/>
          </a:bodyPr>
          <a:lstStyle/>
          <a:p>
            <a:pPr indent="0" lvl="0" marL="0" marR="0" rtl="0" algn="r">
              <a:spcBef>
                <a:spcPts val="0"/>
              </a:spcBef>
              <a:spcAft>
                <a:spcPts val="0"/>
              </a:spcAft>
              <a:buNone/>
            </a:pPr>
            <a:fld id="{00000000-1234-1234-1234-123412341234}" type="slidenum">
              <a:rPr lang="zh-TW"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
        <p:nvSpPr>
          <p:cNvPr id="361" name="Google Shape;361;p23:notes"/>
          <p:cNvSpPr txBox="1"/>
          <p:nvPr>
            <p:ph idx="1" type="body"/>
          </p:nvPr>
        </p:nvSpPr>
        <p:spPr>
          <a:xfrm>
            <a:off x="920717" y="4753897"/>
            <a:ext cx="4978517" cy="4230691"/>
          </a:xfrm>
          <a:prstGeom prst="rect">
            <a:avLst/>
          </a:prstGeom>
          <a:noFill/>
          <a:ln>
            <a:noFill/>
          </a:ln>
        </p:spPr>
        <p:txBody>
          <a:bodyPr anchorCtr="0" anchor="t" bIns="63175" lIns="130975" spcFirstLastPara="1" rIns="130975" wrap="square" tIns="63175">
            <a:noAutofit/>
          </a:bodyPr>
          <a:lstStyle/>
          <a:p>
            <a:pPr indent="0" lvl="0" marL="0" rtl="0" algn="l">
              <a:spcBef>
                <a:spcPts val="0"/>
              </a:spcBef>
              <a:spcAft>
                <a:spcPts val="0"/>
              </a:spcAft>
              <a:buNone/>
            </a:pPr>
            <a:r>
              <a:t/>
            </a:r>
            <a:endParaRPr/>
          </a:p>
        </p:txBody>
      </p:sp>
      <p:sp>
        <p:nvSpPr>
          <p:cNvPr id="362" name="Google Shape;362;p23:notes"/>
          <p:cNvSpPr/>
          <p:nvPr>
            <p:ph idx="2" type="sldImg"/>
          </p:nvPr>
        </p:nvSpPr>
        <p:spPr>
          <a:xfrm>
            <a:off x="912813" y="766763"/>
            <a:ext cx="4999037" cy="3751262"/>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24: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4: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4: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25: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5: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5: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26: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6: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6: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27: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27: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7: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28: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28: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8: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p29: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9: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9: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30: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30: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0: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3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31: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1: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p3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32: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32: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33: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33: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3: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p34: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34: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34: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35: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35: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35: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p36: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36: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36: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37: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37: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37: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p38: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38: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38: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p39: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39: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9: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p40: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40: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40: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p4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41: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41: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p4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42: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42: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p43: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1" name="Google Shape;571;p43: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44: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p44: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44: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p45: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45: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45: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p46: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46: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46: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p47: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47: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47: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p48: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48: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48: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49: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49: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49: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5: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p50: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50: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50: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p5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51: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51: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p5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52: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52: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p53: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53: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53: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6: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9: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3" name="Shape 13"/>
        <p:cNvGrpSpPr/>
        <p:nvPr/>
      </p:nvGrpSpPr>
      <p:grpSpPr>
        <a:xfrm>
          <a:off x="0" y="0"/>
          <a:ext cx="0" cy="0"/>
          <a:chOff x="0" y="0"/>
          <a:chExt cx="0" cy="0"/>
        </a:xfrm>
      </p:grpSpPr>
      <p:sp>
        <p:nvSpPr>
          <p:cNvPr id="14" name="Google Shape;14;p2"/>
          <p:cNvSpPr/>
          <p:nvPr/>
        </p:nvSpPr>
        <p:spPr>
          <a:xfrm>
            <a:off x="65088" y="69850"/>
            <a:ext cx="9013825" cy="6691313"/>
          </a:xfrm>
          <a:prstGeom prst="roundRect">
            <a:avLst>
              <a:gd fmla="val 4929" name="adj"/>
            </a:avLst>
          </a:prstGeom>
          <a:blipFill rotWithShape="1">
            <a:blip r:embed="rId2">
              <a:alphaModFix/>
            </a:blip>
            <a:tile algn="tl" flip="none" tx="0" sx="100000" ty="0" sy="100000"/>
          </a:blipFill>
          <a:ln cap="sq" cmpd="thickThin"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2"/>
          <p:cNvSpPr/>
          <p:nvPr/>
        </p:nvSpPr>
        <p:spPr>
          <a:xfrm>
            <a:off x="63500" y="1449388"/>
            <a:ext cx="9020175" cy="1527175"/>
          </a:xfrm>
          <a:prstGeom prst="rect">
            <a:avLst/>
          </a:prstGeom>
          <a:solidFill>
            <a:srgbClr val="EAB2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a:off x="63500" y="1397000"/>
            <a:ext cx="9020175" cy="120650"/>
          </a:xfrm>
          <a:prstGeom prst="rect">
            <a:avLst/>
          </a:prstGeom>
          <a:solidFill>
            <a:srgbClr val="AFC9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2"/>
          <p:cNvSpPr/>
          <p:nvPr/>
        </p:nvSpPr>
        <p:spPr>
          <a:xfrm>
            <a:off x="63500" y="2976563"/>
            <a:ext cx="9020175" cy="111125"/>
          </a:xfrm>
          <a:prstGeom prst="rect">
            <a:avLst/>
          </a:prstGeom>
          <a:solidFill>
            <a:srgbClr val="548B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2"/>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lstStyle>
            <a:lvl1pPr lvl="0" algn="ctr">
              <a:spcBef>
                <a:spcPts val="575"/>
              </a:spcBef>
              <a:spcAft>
                <a:spcPts val="0"/>
              </a:spcAft>
              <a:buSzPts val="2210"/>
              <a:buNone/>
              <a:defRPr sz="2600">
                <a:solidFill>
                  <a:schemeClr val="dk2"/>
                </a:solidFill>
                <a:latin typeface="Source Sans Pro"/>
                <a:ea typeface="Source Sans Pro"/>
                <a:cs typeface="Source Sans Pro"/>
                <a:sym typeface="Source Sans Pro"/>
              </a:defRPr>
            </a:lvl1pPr>
            <a:lvl2pPr lvl="1" algn="ctr">
              <a:spcBef>
                <a:spcPts val="375"/>
              </a:spcBef>
              <a:spcAft>
                <a:spcPts val="0"/>
              </a:spcAft>
              <a:buSzPts val="1530"/>
              <a:buNone/>
              <a:defRPr/>
            </a:lvl2pPr>
            <a:lvl3pPr lvl="2" algn="ctr">
              <a:spcBef>
                <a:spcPts val="375"/>
              </a:spcBef>
              <a:spcAft>
                <a:spcPts val="0"/>
              </a:spcAft>
              <a:buSzPts val="1530"/>
              <a:buNone/>
              <a:defRPr/>
            </a:lvl3pPr>
            <a:lvl4pPr lvl="3" algn="ctr">
              <a:spcBef>
                <a:spcPts val="375"/>
              </a:spcBef>
              <a:spcAft>
                <a:spcPts val="0"/>
              </a:spcAft>
              <a:buSzPts val="1440"/>
              <a:buNone/>
              <a:defRPr/>
            </a:lvl4pPr>
            <a:lvl5pPr lvl="4" algn="ctr">
              <a:spcBef>
                <a:spcPts val="375"/>
              </a:spcBef>
              <a:spcAft>
                <a:spcPts val="0"/>
              </a:spcAft>
              <a:buSzPts val="1800"/>
              <a:buNone/>
              <a:defRPr/>
            </a:lvl5pPr>
            <a:lvl6pPr lvl="5" algn="ctr">
              <a:spcBef>
                <a:spcPts val="370"/>
              </a:spcBef>
              <a:spcAft>
                <a:spcPts val="0"/>
              </a:spcAft>
              <a:buSzPts val="1800"/>
              <a:buNone/>
              <a:defRPr/>
            </a:lvl6pPr>
            <a:lvl7pPr lvl="6" algn="ctr">
              <a:spcBef>
                <a:spcPts val="370"/>
              </a:spcBef>
              <a:spcAft>
                <a:spcPts val="0"/>
              </a:spcAft>
              <a:buSzPts val="1800"/>
              <a:buNone/>
              <a:defRPr/>
            </a:lvl7pPr>
            <a:lvl8pPr lvl="7" algn="ctr">
              <a:spcBef>
                <a:spcPts val="370"/>
              </a:spcBef>
              <a:spcAft>
                <a:spcPts val="0"/>
              </a:spcAft>
              <a:buSzPts val="1800"/>
              <a:buNone/>
              <a:defRPr/>
            </a:lvl8pPr>
            <a:lvl9pPr lvl="8" algn="ctr">
              <a:spcBef>
                <a:spcPts val="370"/>
              </a:spcBef>
              <a:spcAft>
                <a:spcPts val="0"/>
              </a:spcAft>
              <a:buSzPts val="1800"/>
              <a:buNone/>
              <a:defRPr/>
            </a:lvl9pPr>
          </a:lstStyle>
          <a:p/>
        </p:txBody>
      </p:sp>
      <p:sp>
        <p:nvSpPr>
          <p:cNvPr id="19" name="Google Shape;19;p2"/>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lstStyle>
            <a:lvl1pPr lvl="0" algn="ctr">
              <a:spcBef>
                <a:spcPts val="0"/>
              </a:spcBef>
              <a:spcAft>
                <a:spcPts val="0"/>
              </a:spcAft>
              <a:buSzPts val="1400"/>
              <a:buNone/>
              <a:defRPr b="1" sz="4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2"/>
          <p:cNvSpPr txBox="1"/>
          <p:nvPr>
            <p:ph idx="11" type="ftr"/>
          </p:nvPr>
        </p:nvSpPr>
        <p:spPr>
          <a:xfrm>
            <a:off x="914400" y="6172200"/>
            <a:ext cx="39624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2"/>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 type="body"/>
          </p:nvPr>
        </p:nvSpPr>
        <p:spPr>
          <a:xfrm rot="5400000">
            <a:off x="1691482" y="-604044"/>
            <a:ext cx="5761038" cy="8785225"/>
          </a:xfrm>
          <a:prstGeom prst="rect">
            <a:avLst/>
          </a:prstGeom>
          <a:noFill/>
          <a:ln>
            <a:noFill/>
          </a:ln>
        </p:spPr>
        <p:txBody>
          <a:bodyPr anchorCtr="0" anchor="t" bIns="45700" lIns="91425" spcFirstLastPara="1" rIns="91425" wrap="square" tIns="45700"/>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83" name="Google Shape;83;p11"/>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p11"/>
          <p:cNvSpPr txBox="1"/>
          <p:nvPr>
            <p:ph idx="11" type="ftr"/>
          </p:nvPr>
        </p:nvSpPr>
        <p:spPr>
          <a:xfrm>
            <a:off x="914400" y="6172200"/>
            <a:ext cx="39624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11"/>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sz="1600">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sz="1600">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sz="1600">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sz="1600">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sz="1600">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sz="1600">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sz="1600">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sz="1600">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sz="16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709477" y="2194564"/>
            <a:ext cx="5851525" cy="2011680"/>
          </a:xfrm>
          <a:prstGeom prst="rect">
            <a:avLst/>
          </a:prstGeom>
          <a:noFill/>
          <a:ln>
            <a:noFill/>
          </a:ln>
        </p:spPr>
        <p:txBody>
          <a:bodyPr anchorCtr="0" anchor="ctr" bIns="91425"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 type="body"/>
          </p:nvPr>
        </p:nvSpPr>
        <p:spPr>
          <a:xfrm rot="5400000">
            <a:off x="769937" y="419103"/>
            <a:ext cx="5851525" cy="5562600"/>
          </a:xfrm>
          <a:prstGeom prst="rect">
            <a:avLst/>
          </a:prstGeom>
          <a:noFill/>
          <a:ln>
            <a:noFill/>
          </a:ln>
        </p:spPr>
        <p:txBody>
          <a:bodyPr anchorCtr="0" anchor="t" bIns="45700" lIns="91425" spcFirstLastPara="1" rIns="91425" wrap="square" tIns="45700"/>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89" name="Google Shape;89;p12"/>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12"/>
          <p:cNvSpPr txBox="1"/>
          <p:nvPr>
            <p:ph idx="11" type="ftr"/>
          </p:nvPr>
        </p:nvSpPr>
        <p:spPr>
          <a:xfrm>
            <a:off x="914400" y="6172200"/>
            <a:ext cx="39624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12"/>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sz="1600">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sz="1600">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sz="1600">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sz="1600">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sz="1600">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sz="1600">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sz="1600">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sz="1600">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sz="16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3" name="Shape 23"/>
        <p:cNvGrpSpPr/>
        <p:nvPr/>
      </p:nvGrpSpPr>
      <p:grpSpPr>
        <a:xfrm>
          <a:off x="0" y="0"/>
          <a:ext cx="0" cy="0"/>
          <a:chOff x="0" y="0"/>
          <a:chExt cx="0" cy="0"/>
        </a:xfrm>
      </p:grpSpPr>
      <p:cxnSp>
        <p:nvCxnSpPr>
          <p:cNvPr id="24" name="Google Shape;24;p3"/>
          <p:cNvCxnSpPr/>
          <p:nvPr/>
        </p:nvCxnSpPr>
        <p:spPr>
          <a:xfrm>
            <a:off x="179388" y="793750"/>
            <a:ext cx="8785225" cy="0"/>
          </a:xfrm>
          <a:prstGeom prst="straightConnector1">
            <a:avLst/>
          </a:prstGeom>
          <a:noFill/>
          <a:ln cap="flat" cmpd="sng" w="38100">
            <a:solidFill>
              <a:schemeClr val="accent1"/>
            </a:solidFill>
            <a:prstDash val="solid"/>
            <a:round/>
            <a:headEnd len="sm" w="sm" type="none"/>
            <a:tailEnd len="sm" w="sm" type="none"/>
          </a:ln>
        </p:spPr>
      </p:cxnSp>
      <p:sp>
        <p:nvSpPr>
          <p:cNvPr id="25" name="Google Shape;25;p3"/>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lstStyle>
            <a:lvl1pPr lvl="0" algn="l">
              <a:spcBef>
                <a:spcPts val="0"/>
              </a:spcBef>
              <a:spcAft>
                <a:spcPts val="0"/>
              </a:spcAft>
              <a:buSzPts val="1400"/>
              <a:buNone/>
              <a:defRPr sz="44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lstStyle>
            <a:lvl1pPr indent="-401320" lvl="0" marL="457200" algn="l">
              <a:spcBef>
                <a:spcPts val="575"/>
              </a:spcBef>
              <a:spcAft>
                <a:spcPts val="0"/>
              </a:spcAft>
              <a:buSzPts val="2720"/>
              <a:buChar char="●"/>
              <a:defRPr sz="3200">
                <a:latin typeface="Source Sans Pro"/>
                <a:ea typeface="Source Sans Pro"/>
                <a:cs typeface="Source Sans Pro"/>
                <a:sym typeface="Source Sans Pro"/>
              </a:defRPr>
            </a:lvl1pPr>
            <a:lvl2pPr indent="-379730" lvl="1" marL="914400" algn="l">
              <a:spcBef>
                <a:spcPts val="375"/>
              </a:spcBef>
              <a:spcAft>
                <a:spcPts val="0"/>
              </a:spcAft>
              <a:buSzPts val="2380"/>
              <a:buChar char="●"/>
              <a:defRPr sz="2800">
                <a:latin typeface="Source Sans Pro"/>
                <a:ea typeface="Source Sans Pro"/>
                <a:cs typeface="Source Sans Pro"/>
                <a:sym typeface="Source Sans Pro"/>
              </a:defRPr>
            </a:lvl2pPr>
            <a:lvl3pPr indent="-336550" lvl="2" marL="1371600" algn="l">
              <a:spcBef>
                <a:spcPts val="375"/>
              </a:spcBef>
              <a:spcAft>
                <a:spcPts val="0"/>
              </a:spcAft>
              <a:buSzPts val="1700"/>
              <a:buChar char="●"/>
              <a:defRPr>
                <a:latin typeface="Source Sans Pro"/>
                <a:ea typeface="Source Sans Pro"/>
                <a:cs typeface="Source Sans Pro"/>
                <a:sym typeface="Source Sans Pro"/>
              </a:defRPr>
            </a:lvl3pPr>
            <a:lvl4pPr indent="-330200" lvl="3" marL="1828800" algn="l">
              <a:spcBef>
                <a:spcPts val="375"/>
              </a:spcBef>
              <a:spcAft>
                <a:spcPts val="0"/>
              </a:spcAft>
              <a:buSzPts val="1600"/>
              <a:buChar char="●"/>
              <a:defRPr>
                <a:latin typeface="Source Sans Pro"/>
                <a:ea typeface="Source Sans Pro"/>
                <a:cs typeface="Source Sans Pro"/>
                <a:sym typeface="Source Sans Pro"/>
              </a:defRPr>
            </a:lvl4pPr>
            <a:lvl5pPr indent="-355600" lvl="4" marL="2286000" algn="l">
              <a:spcBef>
                <a:spcPts val="375"/>
              </a:spcBef>
              <a:spcAft>
                <a:spcPts val="0"/>
              </a:spcAft>
              <a:buSzPts val="2000"/>
              <a:buFont typeface="Source Sans Pro"/>
              <a:buChar char="o"/>
              <a:defRPr>
                <a:latin typeface="Source Sans Pro"/>
                <a:ea typeface="Source Sans Pro"/>
                <a:cs typeface="Source Sans Pro"/>
                <a:sym typeface="Source Sans P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27" name="Google Shape;27;p3"/>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28" name="Shape 28"/>
        <p:cNvGrpSpPr/>
        <p:nvPr/>
      </p:nvGrpSpPr>
      <p:grpSpPr>
        <a:xfrm>
          <a:off x="0" y="0"/>
          <a:ext cx="0" cy="0"/>
          <a:chOff x="0" y="0"/>
          <a:chExt cx="0" cy="0"/>
        </a:xfrm>
      </p:grpSpPr>
      <p:sp>
        <p:nvSpPr>
          <p:cNvPr id="29" name="Google Shape;29;p4"/>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lstStyle>
            <a:lvl1pPr lvl="0" algn="l">
              <a:spcBef>
                <a:spcPts val="0"/>
              </a:spcBef>
              <a:spcAft>
                <a:spcPts val="0"/>
              </a:spcAft>
              <a:buClr>
                <a:schemeClr val="dk1"/>
              </a:buClr>
              <a:buSzPts val="4000"/>
              <a:buFont typeface="Source Sans Pro"/>
              <a:buNone/>
              <a:defRPr b="0"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 type="body"/>
          </p:nvPr>
        </p:nvSpPr>
        <p:spPr>
          <a:xfrm>
            <a:off x="914400" y="1600200"/>
            <a:ext cx="1905000" cy="4495800"/>
          </a:xfrm>
          <a:prstGeom prst="rect">
            <a:avLst/>
          </a:prstGeom>
          <a:noFill/>
          <a:ln>
            <a:noFill/>
          </a:ln>
        </p:spPr>
        <p:txBody>
          <a:bodyPr anchorCtr="0" anchor="t" bIns="45700" lIns="91425" spcFirstLastPara="1" rIns="91425" wrap="square" tIns="45700"/>
          <a:lstStyle>
            <a:lvl1pPr indent="-228600" lvl="0" marL="457200" algn="l">
              <a:spcBef>
                <a:spcPts val="575"/>
              </a:spcBef>
              <a:spcAft>
                <a:spcPts val="0"/>
              </a:spcAft>
              <a:buSzPts val="1530"/>
              <a:buNone/>
              <a:defRPr sz="1800"/>
            </a:lvl1pPr>
            <a:lvl2pPr indent="-228600" lvl="1" marL="914400" algn="l">
              <a:spcBef>
                <a:spcPts val="375"/>
              </a:spcBef>
              <a:spcAft>
                <a:spcPts val="0"/>
              </a:spcAft>
              <a:buSzPts val="1020"/>
              <a:buNone/>
              <a:defRPr sz="1200"/>
            </a:lvl2pPr>
            <a:lvl3pPr indent="-228600" lvl="2" marL="1371600" algn="l">
              <a:spcBef>
                <a:spcPts val="375"/>
              </a:spcBef>
              <a:spcAft>
                <a:spcPts val="0"/>
              </a:spcAft>
              <a:buSzPts val="850"/>
              <a:buNone/>
              <a:defRPr sz="1000"/>
            </a:lvl3pPr>
            <a:lvl4pPr indent="-228600" lvl="3" marL="1828800" algn="l">
              <a:spcBef>
                <a:spcPts val="375"/>
              </a:spcBef>
              <a:spcAft>
                <a:spcPts val="0"/>
              </a:spcAft>
              <a:buSzPts val="720"/>
              <a:buNone/>
              <a:defRPr sz="900"/>
            </a:lvl4pPr>
            <a:lvl5pPr indent="-228600" lvl="4" marL="2286000" algn="l">
              <a:spcBef>
                <a:spcPts val="375"/>
              </a:spcBef>
              <a:spcAft>
                <a:spcPts val="0"/>
              </a:spcAft>
              <a:buSzPts val="900"/>
              <a:buFont typeface="Libre Baskerville"/>
              <a:buNone/>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31" name="Google Shape;31;p4"/>
          <p:cNvSpPr txBox="1"/>
          <p:nvPr>
            <p:ph idx="2" type="body"/>
          </p:nvPr>
        </p:nvSpPr>
        <p:spPr>
          <a:xfrm>
            <a:off x="2971800" y="1600200"/>
            <a:ext cx="5715000" cy="4495800"/>
          </a:xfrm>
          <a:prstGeom prst="rect">
            <a:avLst/>
          </a:prstGeom>
          <a:noFill/>
          <a:ln>
            <a:noFill/>
          </a:ln>
        </p:spPr>
        <p:txBody>
          <a:bodyPr anchorCtr="0" anchor="t" bIns="45700" lIns="91425" spcFirstLastPara="1" rIns="91425" wrap="square" tIns="45700"/>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32" name="Google Shape;32;p4"/>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4"/>
          <p:cNvSpPr txBox="1"/>
          <p:nvPr>
            <p:ph idx="11" type="ftr"/>
          </p:nvPr>
        </p:nvSpPr>
        <p:spPr>
          <a:xfrm>
            <a:off x="914400" y="6172200"/>
            <a:ext cx="39624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4"/>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35" name="Shape 35"/>
        <p:cNvGrpSpPr/>
        <p:nvPr/>
      </p:nvGrpSpPr>
      <p:grpSpPr>
        <a:xfrm>
          <a:off x="0" y="0"/>
          <a:ext cx="0" cy="0"/>
          <a:chOff x="0" y="0"/>
          <a:chExt cx="0" cy="0"/>
        </a:xfrm>
      </p:grpSpPr>
      <p:sp>
        <p:nvSpPr>
          <p:cNvPr id="36" name="Google Shape;36;p5"/>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5"/>
          <p:cNvSpPr txBox="1"/>
          <p:nvPr>
            <p:ph idx="11" type="ftr"/>
          </p:nvPr>
        </p:nvSpPr>
        <p:spPr>
          <a:xfrm>
            <a:off x="914400" y="6172200"/>
            <a:ext cx="39624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5"/>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sz="1600">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sz="1600">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sz="1600">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sz="1600">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sz="1600">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sz="1600">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sz="1600">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sz="1600">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sz="16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章節標題" type="secHead">
  <p:cSld name="SECTION_HEADER">
    <p:spTree>
      <p:nvGrpSpPr>
        <p:cNvPr id="39" name="Shape 39"/>
        <p:cNvGrpSpPr/>
        <p:nvPr/>
      </p:nvGrpSpPr>
      <p:grpSpPr>
        <a:xfrm>
          <a:off x="0" y="0"/>
          <a:ext cx="0" cy="0"/>
          <a:chOff x="0" y="0"/>
          <a:chExt cx="0" cy="0"/>
        </a:xfrm>
      </p:grpSpPr>
      <p:sp>
        <p:nvSpPr>
          <p:cNvPr id="40" name="Google Shape;40;p6"/>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 name="Google Shape;41;p6"/>
          <p:cNvSpPr/>
          <p:nvPr/>
        </p:nvSpPr>
        <p:spPr>
          <a:xfrm>
            <a:off x="65313" y="69755"/>
            <a:ext cx="9013372" cy="6692201"/>
          </a:xfrm>
          <a:prstGeom prst="roundRect">
            <a:avLst>
              <a:gd fmla="val 4929" name="adj"/>
            </a:avLst>
          </a:prstGeom>
          <a:blipFill rotWithShape="1">
            <a:blip r:embed="rId2">
              <a:alphaModFix/>
            </a:blip>
            <a:tile algn="tl" flip="none" tx="0" sx="100000" ty="0" sy="100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 name="Google Shape;42;p6"/>
          <p:cNvSpPr/>
          <p:nvPr/>
        </p:nvSpPr>
        <p:spPr>
          <a:xfrm flipH="1" rot="10800000">
            <a:off x="69850" y="2376488"/>
            <a:ext cx="9013825" cy="920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 name="Google Shape;43;p6"/>
          <p:cNvSpPr/>
          <p:nvPr/>
        </p:nvSpPr>
        <p:spPr>
          <a:xfrm>
            <a:off x="69850" y="2341563"/>
            <a:ext cx="9013825" cy="46037"/>
          </a:xfrm>
          <a:prstGeom prst="rect">
            <a:avLst/>
          </a:prstGeom>
          <a:solidFill>
            <a:srgbClr val="C7D7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 name="Google Shape;44;p6"/>
          <p:cNvSpPr/>
          <p:nvPr/>
        </p:nvSpPr>
        <p:spPr>
          <a:xfrm>
            <a:off x="68263" y="2468563"/>
            <a:ext cx="9015412" cy="4603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6"/>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lstStyle>
            <a:lvl1pPr lvl="0" algn="l">
              <a:spcBef>
                <a:spcPts val="0"/>
              </a:spcBef>
              <a:spcAft>
                <a:spcPts val="0"/>
              </a:spcAft>
              <a:buClr>
                <a:schemeClr val="dk1"/>
              </a:buClr>
              <a:buSzPts val="4000"/>
              <a:buFont typeface="Source Sans Pro"/>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 type="body"/>
          </p:nvPr>
        </p:nvSpPr>
        <p:spPr>
          <a:xfrm>
            <a:off x="722313" y="2547938"/>
            <a:ext cx="7772400" cy="1338262"/>
          </a:xfrm>
          <a:prstGeom prst="rect">
            <a:avLst/>
          </a:prstGeom>
          <a:noFill/>
          <a:ln>
            <a:noFill/>
          </a:ln>
        </p:spPr>
        <p:txBody>
          <a:bodyPr anchorCtr="0" anchor="t" bIns="45700" lIns="91425" spcFirstLastPara="1" rIns="91425" wrap="square" tIns="45700"/>
          <a:lstStyle>
            <a:lvl1pPr indent="-228600" lvl="0" marL="457200" algn="l">
              <a:spcBef>
                <a:spcPts val="575"/>
              </a:spcBef>
              <a:spcAft>
                <a:spcPts val="0"/>
              </a:spcAft>
              <a:buSzPts val="2040"/>
              <a:buNone/>
              <a:defRPr sz="2400">
                <a:solidFill>
                  <a:srgbClr val="888888"/>
                </a:solidFill>
              </a:defRPr>
            </a:lvl1pPr>
            <a:lvl2pPr indent="-228600" lvl="1" marL="914400" algn="l">
              <a:spcBef>
                <a:spcPts val="375"/>
              </a:spcBef>
              <a:spcAft>
                <a:spcPts val="0"/>
              </a:spcAft>
              <a:buSzPts val="1530"/>
              <a:buNone/>
              <a:defRPr sz="1800">
                <a:solidFill>
                  <a:srgbClr val="888888"/>
                </a:solidFill>
              </a:defRPr>
            </a:lvl2pPr>
            <a:lvl3pPr indent="-228600" lvl="2" marL="1371600" algn="l">
              <a:spcBef>
                <a:spcPts val="375"/>
              </a:spcBef>
              <a:spcAft>
                <a:spcPts val="0"/>
              </a:spcAft>
              <a:buSzPts val="1360"/>
              <a:buNone/>
              <a:defRPr sz="1600">
                <a:solidFill>
                  <a:srgbClr val="888888"/>
                </a:solidFill>
              </a:defRPr>
            </a:lvl3pPr>
            <a:lvl4pPr indent="-228600" lvl="3" marL="1828800" algn="l">
              <a:spcBef>
                <a:spcPts val="375"/>
              </a:spcBef>
              <a:spcAft>
                <a:spcPts val="0"/>
              </a:spcAft>
              <a:buSzPts val="1120"/>
              <a:buNone/>
              <a:defRPr sz="1400">
                <a:solidFill>
                  <a:srgbClr val="888888"/>
                </a:solidFill>
              </a:defRPr>
            </a:lvl4pPr>
            <a:lvl5pPr indent="-228600" lvl="4" marL="2286000" algn="l">
              <a:spcBef>
                <a:spcPts val="375"/>
              </a:spcBef>
              <a:spcAft>
                <a:spcPts val="0"/>
              </a:spcAft>
              <a:buSzPts val="1400"/>
              <a:buFont typeface="Libre Baskerville"/>
              <a:buNone/>
              <a:defRPr sz="1400">
                <a:solidFill>
                  <a:srgbClr val="888888"/>
                </a:solidFill>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47" name="Google Shape;47;p6"/>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6"/>
          <p:cNvSpPr txBox="1"/>
          <p:nvPr>
            <p:ph idx="11" type="ftr"/>
          </p:nvPr>
        </p:nvSpPr>
        <p:spPr>
          <a:xfrm>
            <a:off x="800100" y="6172200"/>
            <a:ext cx="40005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6"/>
          <p:cNvSpPr/>
          <p:nvPr>
            <p:ph idx="12" type="sldNum"/>
          </p:nvPr>
        </p:nvSpPr>
        <p:spPr>
          <a:xfrm>
            <a:off x="146050" y="6208713"/>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sz="1600">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sz="1600">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sz="1600">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sz="1600">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sz="1600">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sz="1600">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sz="1600">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sz="1600">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sz="16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50" name="Shape 50"/>
        <p:cNvGrpSpPr/>
        <p:nvPr/>
      </p:nvGrpSpPr>
      <p:grpSpPr>
        <a:xfrm>
          <a:off x="0" y="0"/>
          <a:ext cx="0" cy="0"/>
          <a:chOff x="0" y="0"/>
          <a:chExt cx="0" cy="0"/>
        </a:xfrm>
      </p:grpSpPr>
      <p:sp>
        <p:nvSpPr>
          <p:cNvPr id="51" name="Google Shape;51;p7"/>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 type="body"/>
          </p:nvPr>
        </p:nvSpPr>
        <p:spPr>
          <a:xfrm>
            <a:off x="914400" y="1447800"/>
            <a:ext cx="3749040" cy="4572000"/>
          </a:xfrm>
          <a:prstGeom prst="rect">
            <a:avLst/>
          </a:prstGeom>
          <a:noFill/>
          <a:ln>
            <a:noFill/>
          </a:ln>
        </p:spPr>
        <p:txBody>
          <a:bodyPr anchorCtr="0" anchor="t" bIns="45700" lIns="91425" spcFirstLastPara="1" rIns="91425" wrap="square" tIns="45700"/>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3" name="Google Shape;53;p7"/>
          <p:cNvSpPr txBox="1"/>
          <p:nvPr>
            <p:ph idx="2" type="body"/>
          </p:nvPr>
        </p:nvSpPr>
        <p:spPr>
          <a:xfrm>
            <a:off x="4933950" y="1447800"/>
            <a:ext cx="3749040" cy="4572000"/>
          </a:xfrm>
          <a:prstGeom prst="rect">
            <a:avLst/>
          </a:prstGeom>
          <a:noFill/>
          <a:ln>
            <a:noFill/>
          </a:ln>
        </p:spPr>
        <p:txBody>
          <a:bodyPr anchorCtr="0" anchor="t" bIns="45700" lIns="91425" spcFirstLastPara="1" rIns="91425" wrap="square" tIns="45700"/>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4" name="Google Shape;54;p7"/>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7"/>
          <p:cNvSpPr txBox="1"/>
          <p:nvPr>
            <p:ph idx="11" type="ftr"/>
          </p:nvPr>
        </p:nvSpPr>
        <p:spPr>
          <a:xfrm>
            <a:off x="914400" y="6172200"/>
            <a:ext cx="39624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7"/>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sz="1600">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sz="1600">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sz="1600">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sz="1600">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sz="1600">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sz="1600">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sz="1600">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sz="1600">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sz="16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57" name="Shape 57"/>
        <p:cNvGrpSpPr/>
        <p:nvPr/>
      </p:nvGrpSpPr>
      <p:grpSpPr>
        <a:xfrm>
          <a:off x="0" y="0"/>
          <a:ext cx="0" cy="0"/>
          <a:chOff x="0" y="0"/>
          <a:chExt cx="0" cy="0"/>
        </a:xfrm>
      </p:grpSpPr>
      <p:sp>
        <p:nvSpPr>
          <p:cNvPr id="58" name="Google Shape;58;p8"/>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 type="body"/>
          </p:nvPr>
        </p:nvSpPr>
        <p:spPr>
          <a:xfrm>
            <a:off x="914400" y="1447800"/>
            <a:ext cx="3733800" cy="762000"/>
          </a:xfrm>
          <a:prstGeom prst="rect">
            <a:avLst/>
          </a:prstGeom>
          <a:noFill/>
          <a:ln>
            <a:noFill/>
          </a:ln>
        </p:spPr>
        <p:txBody>
          <a:bodyPr anchorCtr="0" anchor="b" bIns="45700" lIns="91425" spcFirstLastPara="1" rIns="91425" wrap="square" tIns="45700"/>
          <a:lstStyle>
            <a:lvl1pPr indent="-228600" lvl="0" marL="457200" algn="l">
              <a:spcBef>
                <a:spcPts val="575"/>
              </a:spcBef>
              <a:spcAft>
                <a:spcPts val="0"/>
              </a:spcAft>
              <a:buSzPts val="2040"/>
              <a:buNone/>
              <a:defRPr b="1" sz="2400">
                <a:solidFill>
                  <a:schemeClr val="accent1"/>
                </a:solidFill>
                <a:latin typeface="Source Sans Pro"/>
                <a:ea typeface="Source Sans Pro"/>
                <a:cs typeface="Source Sans Pro"/>
                <a:sym typeface="Source Sans Pro"/>
              </a:defRPr>
            </a:lvl1pPr>
            <a:lvl2pPr indent="-228600" lvl="1" marL="914400" algn="l">
              <a:spcBef>
                <a:spcPts val="375"/>
              </a:spcBef>
              <a:spcAft>
                <a:spcPts val="0"/>
              </a:spcAft>
              <a:buSzPts val="1700"/>
              <a:buNone/>
              <a:defRPr b="1" sz="2000"/>
            </a:lvl2pPr>
            <a:lvl3pPr indent="-228600" lvl="2" marL="1371600" algn="l">
              <a:spcBef>
                <a:spcPts val="375"/>
              </a:spcBef>
              <a:spcAft>
                <a:spcPts val="0"/>
              </a:spcAft>
              <a:buSzPts val="1530"/>
              <a:buNone/>
              <a:defRPr b="1" sz="1800"/>
            </a:lvl3pPr>
            <a:lvl4pPr indent="-228600" lvl="3" marL="1828800" algn="l">
              <a:spcBef>
                <a:spcPts val="375"/>
              </a:spcBef>
              <a:spcAft>
                <a:spcPts val="0"/>
              </a:spcAft>
              <a:buSzPts val="1280"/>
              <a:buNone/>
              <a:defRPr b="1" sz="1600"/>
            </a:lvl4pPr>
            <a:lvl5pPr indent="-228600" lvl="4" marL="2286000" algn="l">
              <a:spcBef>
                <a:spcPts val="375"/>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0" name="Google Shape;60;p8"/>
          <p:cNvSpPr txBox="1"/>
          <p:nvPr>
            <p:ph idx="2" type="body"/>
          </p:nvPr>
        </p:nvSpPr>
        <p:spPr>
          <a:xfrm>
            <a:off x="4953000" y="1447800"/>
            <a:ext cx="3733800" cy="762000"/>
          </a:xfrm>
          <a:prstGeom prst="rect">
            <a:avLst/>
          </a:prstGeom>
          <a:noFill/>
          <a:ln>
            <a:noFill/>
          </a:ln>
        </p:spPr>
        <p:txBody>
          <a:bodyPr anchorCtr="0" anchor="b" bIns="45700" lIns="91425" spcFirstLastPara="1" rIns="91425" wrap="square" tIns="45700"/>
          <a:lstStyle>
            <a:lvl1pPr indent="-228600" lvl="0" marL="457200" algn="l">
              <a:spcBef>
                <a:spcPts val="575"/>
              </a:spcBef>
              <a:spcAft>
                <a:spcPts val="0"/>
              </a:spcAft>
              <a:buSzPts val="2040"/>
              <a:buNone/>
              <a:defRPr b="1" sz="2400">
                <a:solidFill>
                  <a:schemeClr val="accent1"/>
                </a:solidFill>
                <a:latin typeface="Source Sans Pro"/>
                <a:ea typeface="Source Sans Pro"/>
                <a:cs typeface="Source Sans Pro"/>
                <a:sym typeface="Source Sans Pro"/>
              </a:defRPr>
            </a:lvl1pPr>
            <a:lvl2pPr indent="-228600" lvl="1" marL="914400" algn="l">
              <a:spcBef>
                <a:spcPts val="375"/>
              </a:spcBef>
              <a:spcAft>
                <a:spcPts val="0"/>
              </a:spcAft>
              <a:buSzPts val="1700"/>
              <a:buNone/>
              <a:defRPr b="1" sz="2000"/>
            </a:lvl2pPr>
            <a:lvl3pPr indent="-228600" lvl="2" marL="1371600" algn="l">
              <a:spcBef>
                <a:spcPts val="375"/>
              </a:spcBef>
              <a:spcAft>
                <a:spcPts val="0"/>
              </a:spcAft>
              <a:buSzPts val="1530"/>
              <a:buNone/>
              <a:defRPr b="1" sz="1800"/>
            </a:lvl3pPr>
            <a:lvl4pPr indent="-228600" lvl="3" marL="1828800" algn="l">
              <a:spcBef>
                <a:spcPts val="375"/>
              </a:spcBef>
              <a:spcAft>
                <a:spcPts val="0"/>
              </a:spcAft>
              <a:buSzPts val="1280"/>
              <a:buNone/>
              <a:defRPr b="1" sz="1600"/>
            </a:lvl4pPr>
            <a:lvl5pPr indent="-228600" lvl="4" marL="2286000" algn="l">
              <a:spcBef>
                <a:spcPts val="375"/>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1" name="Google Shape;61;p8"/>
          <p:cNvSpPr txBox="1"/>
          <p:nvPr>
            <p:ph idx="3" type="body"/>
          </p:nvPr>
        </p:nvSpPr>
        <p:spPr>
          <a:xfrm>
            <a:off x="914400" y="2247900"/>
            <a:ext cx="3733800" cy="3886200"/>
          </a:xfrm>
          <a:prstGeom prst="rect">
            <a:avLst/>
          </a:prstGeom>
          <a:noFill/>
          <a:ln>
            <a:noFill/>
          </a:ln>
        </p:spPr>
        <p:txBody>
          <a:bodyPr anchorCtr="0" anchor="t" bIns="45700" lIns="91425" spcFirstLastPara="1" rIns="91425" wrap="square" tIns="45700"/>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2" name="Google Shape;62;p8"/>
          <p:cNvSpPr txBox="1"/>
          <p:nvPr>
            <p:ph idx="4" type="body"/>
          </p:nvPr>
        </p:nvSpPr>
        <p:spPr>
          <a:xfrm>
            <a:off x="4953000" y="2247900"/>
            <a:ext cx="3733800" cy="3886200"/>
          </a:xfrm>
          <a:prstGeom prst="rect">
            <a:avLst/>
          </a:prstGeom>
          <a:noFill/>
          <a:ln>
            <a:noFill/>
          </a:ln>
        </p:spPr>
        <p:txBody>
          <a:bodyPr anchorCtr="0" anchor="t" bIns="45700" lIns="91425" spcFirstLastPara="1" rIns="91425" wrap="square" tIns="45700"/>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3" name="Google Shape;63;p8"/>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8"/>
          <p:cNvSpPr txBox="1"/>
          <p:nvPr>
            <p:ph idx="11" type="ftr"/>
          </p:nvPr>
        </p:nvSpPr>
        <p:spPr>
          <a:xfrm>
            <a:off x="914400" y="6172200"/>
            <a:ext cx="39624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8"/>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sz="1600">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sz="1600">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sz="1600">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sz="1600">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sz="1600">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sz="1600">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sz="1600">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sz="1600">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sz="16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66" name="Shape 66"/>
        <p:cNvGrpSpPr/>
        <p:nvPr/>
      </p:nvGrpSpPr>
      <p:grpSpPr>
        <a:xfrm>
          <a:off x="0" y="0"/>
          <a:ext cx="0" cy="0"/>
          <a:chOff x="0" y="0"/>
          <a:chExt cx="0" cy="0"/>
        </a:xfrm>
      </p:grpSpPr>
      <p:sp>
        <p:nvSpPr>
          <p:cNvPr id="67" name="Google Shape;67;p9"/>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9" name="Google Shape;69;p9"/>
          <p:cNvSpPr txBox="1"/>
          <p:nvPr>
            <p:ph idx="11" type="ftr"/>
          </p:nvPr>
        </p:nvSpPr>
        <p:spPr>
          <a:xfrm>
            <a:off x="914400" y="6172200"/>
            <a:ext cx="39624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9"/>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sz="1600">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sz="1600">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sz="1600">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sz="1600">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sz="1600">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sz="1600">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sz="1600">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sz="1600">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sz="16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p:cSld name="含標題的圖片">
    <p:spTree>
      <p:nvGrpSpPr>
        <p:cNvPr id="71" name="Shape 71"/>
        <p:cNvGrpSpPr/>
        <p:nvPr/>
      </p:nvGrpSpPr>
      <p:grpSpPr>
        <a:xfrm>
          <a:off x="0" y="0"/>
          <a:ext cx="0" cy="0"/>
          <a:chOff x="0" y="0"/>
          <a:chExt cx="0" cy="0"/>
        </a:xfrm>
      </p:grpSpPr>
      <p:sp>
        <p:nvSpPr>
          <p:cNvPr id="72" name="Google Shape;72;p10"/>
          <p:cNvSpPr/>
          <p:nvPr/>
        </p:nvSpPr>
        <p:spPr>
          <a:xfrm flipH="1" rot="10800000">
            <a:off x="68263" y="4683125"/>
            <a:ext cx="9007475" cy="920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 name="Google Shape;73;p10"/>
          <p:cNvSpPr/>
          <p:nvPr/>
        </p:nvSpPr>
        <p:spPr>
          <a:xfrm>
            <a:off x="68263" y="4649788"/>
            <a:ext cx="9007475" cy="46037"/>
          </a:xfrm>
          <a:prstGeom prst="rect">
            <a:avLst/>
          </a:prstGeom>
          <a:solidFill>
            <a:srgbClr val="C7D7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10"/>
          <p:cNvSpPr/>
          <p:nvPr/>
        </p:nvSpPr>
        <p:spPr>
          <a:xfrm>
            <a:off x="68263" y="4773613"/>
            <a:ext cx="9007475" cy="4762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10"/>
          <p:cNvSpPr txBox="1"/>
          <p:nvPr>
            <p:ph type="title"/>
          </p:nvPr>
        </p:nvSpPr>
        <p:spPr>
          <a:xfrm>
            <a:off x="914400" y="4900550"/>
            <a:ext cx="7315200" cy="522288"/>
          </a:xfrm>
          <a:prstGeom prst="rect">
            <a:avLst/>
          </a:prstGeom>
          <a:noFill/>
          <a:ln>
            <a:noFill/>
          </a:ln>
        </p:spPr>
        <p:txBody>
          <a:bodyPr anchorCtr="0" anchor="ctr" bIns="91425" lIns="91425" spcFirstLastPara="1" rIns="91425" wrap="square" tIns="45700"/>
          <a:lstStyle>
            <a:lvl1pPr lvl="0" algn="l">
              <a:spcBef>
                <a:spcPts val="0"/>
              </a:spcBef>
              <a:spcAft>
                <a:spcPts val="0"/>
              </a:spcAft>
              <a:buClr>
                <a:schemeClr val="dk1"/>
              </a:buClr>
              <a:buSzPts val="2800"/>
              <a:buFont typeface="Source Sans Pro"/>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914400" y="5445825"/>
            <a:ext cx="7315200" cy="685800"/>
          </a:xfrm>
          <a:prstGeom prst="rect">
            <a:avLst/>
          </a:prstGeom>
          <a:noFill/>
          <a:ln>
            <a:noFill/>
          </a:ln>
        </p:spPr>
        <p:txBody>
          <a:bodyPr anchorCtr="0" anchor="t" bIns="45700" lIns="91425" spcFirstLastPara="1" rIns="91425" wrap="square" tIns="45700"/>
          <a:lstStyle>
            <a:lvl1pPr indent="-228600" lvl="0" marL="457200" algn="l">
              <a:spcBef>
                <a:spcPts val="575"/>
              </a:spcBef>
              <a:spcAft>
                <a:spcPts val="0"/>
              </a:spcAft>
              <a:buSzPts val="1360"/>
              <a:buFont typeface="Libre Baskerville"/>
              <a:buNone/>
              <a:defRPr sz="1600"/>
            </a:lvl1pPr>
            <a:lvl2pPr indent="-293369" lvl="1" marL="914400" algn="l">
              <a:spcBef>
                <a:spcPts val="375"/>
              </a:spcBef>
              <a:spcAft>
                <a:spcPts val="0"/>
              </a:spcAft>
              <a:buSzPts val="1020"/>
              <a:buChar char="●"/>
              <a:defRPr sz="1200"/>
            </a:lvl2pPr>
            <a:lvl3pPr indent="-282575" lvl="2" marL="1371600" algn="l">
              <a:spcBef>
                <a:spcPts val="375"/>
              </a:spcBef>
              <a:spcAft>
                <a:spcPts val="0"/>
              </a:spcAft>
              <a:buSzPts val="850"/>
              <a:buChar char="●"/>
              <a:defRPr sz="1000"/>
            </a:lvl3pPr>
            <a:lvl4pPr indent="-274319" lvl="3" marL="1828800" algn="l">
              <a:spcBef>
                <a:spcPts val="375"/>
              </a:spcBef>
              <a:spcAft>
                <a:spcPts val="0"/>
              </a:spcAft>
              <a:buSzPts val="720"/>
              <a:buChar char="●"/>
              <a:defRPr sz="900"/>
            </a:lvl4pPr>
            <a:lvl5pPr indent="-285750" lvl="4" marL="2286000" algn="l">
              <a:spcBef>
                <a:spcPts val="375"/>
              </a:spcBef>
              <a:spcAft>
                <a:spcPts val="0"/>
              </a:spcAft>
              <a:buSzPts val="900"/>
              <a:buFont typeface="Libre Baskerville"/>
              <a:buChar char="o"/>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77" name="Google Shape;77;p10"/>
          <p:cNvSpPr txBox="1"/>
          <p:nvPr>
            <p:ph idx="10" type="dt"/>
          </p:nvPr>
        </p:nvSpPr>
        <p:spPr>
          <a:xfrm>
            <a:off x="6172200" y="6191250"/>
            <a:ext cx="24765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10"/>
          <p:cNvSpPr txBox="1"/>
          <p:nvPr>
            <p:ph idx="11" type="ftr"/>
          </p:nvPr>
        </p:nvSpPr>
        <p:spPr>
          <a:xfrm>
            <a:off x="914400" y="6172200"/>
            <a:ext cx="38862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p10"/>
          <p:cNvSpPr/>
          <p:nvPr>
            <p:ph idx="12" type="sldNum"/>
          </p:nvPr>
        </p:nvSpPr>
        <p:spPr>
          <a:xfrm>
            <a:off x="146050" y="6208713"/>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spcAft>
                <a:spcPts val="0"/>
              </a:spcAft>
              <a:buNone/>
              <a:defRPr b="1" sz="1600">
                <a:solidFill>
                  <a:srgbClr val="FFFFFF"/>
                </a:solidFill>
                <a:latin typeface="Source Sans Pro"/>
                <a:ea typeface="Source Sans Pro"/>
                <a:cs typeface="Source Sans Pro"/>
                <a:sym typeface="Source Sans Pro"/>
              </a:defRPr>
            </a:lvl1pPr>
            <a:lvl2pPr indent="0" lvl="1" marL="0" marR="0" algn="ctr">
              <a:spcBef>
                <a:spcPts val="0"/>
              </a:spcBef>
              <a:spcAft>
                <a:spcPts val="0"/>
              </a:spcAft>
              <a:buNone/>
              <a:defRPr b="1" sz="1600">
                <a:solidFill>
                  <a:srgbClr val="FFFFFF"/>
                </a:solidFill>
                <a:latin typeface="Source Sans Pro"/>
                <a:ea typeface="Source Sans Pro"/>
                <a:cs typeface="Source Sans Pro"/>
                <a:sym typeface="Source Sans Pro"/>
              </a:defRPr>
            </a:lvl2pPr>
            <a:lvl3pPr indent="0" lvl="2" marL="0" marR="0" algn="ctr">
              <a:spcBef>
                <a:spcPts val="0"/>
              </a:spcBef>
              <a:spcAft>
                <a:spcPts val="0"/>
              </a:spcAft>
              <a:buNone/>
              <a:defRPr b="1" sz="1600">
                <a:solidFill>
                  <a:srgbClr val="FFFFFF"/>
                </a:solidFill>
                <a:latin typeface="Source Sans Pro"/>
                <a:ea typeface="Source Sans Pro"/>
                <a:cs typeface="Source Sans Pro"/>
                <a:sym typeface="Source Sans Pro"/>
              </a:defRPr>
            </a:lvl3pPr>
            <a:lvl4pPr indent="0" lvl="3" marL="0" marR="0" algn="ctr">
              <a:spcBef>
                <a:spcPts val="0"/>
              </a:spcBef>
              <a:spcAft>
                <a:spcPts val="0"/>
              </a:spcAft>
              <a:buNone/>
              <a:defRPr b="1" sz="1600">
                <a:solidFill>
                  <a:srgbClr val="FFFFFF"/>
                </a:solidFill>
                <a:latin typeface="Source Sans Pro"/>
                <a:ea typeface="Source Sans Pro"/>
                <a:cs typeface="Source Sans Pro"/>
                <a:sym typeface="Source Sans Pro"/>
              </a:defRPr>
            </a:lvl4pPr>
            <a:lvl5pPr indent="0" lvl="4" marL="0" marR="0" algn="ctr">
              <a:spcBef>
                <a:spcPts val="0"/>
              </a:spcBef>
              <a:spcAft>
                <a:spcPts val="0"/>
              </a:spcAft>
              <a:buNone/>
              <a:defRPr b="1" sz="1600">
                <a:solidFill>
                  <a:srgbClr val="FFFFFF"/>
                </a:solidFill>
                <a:latin typeface="Source Sans Pro"/>
                <a:ea typeface="Source Sans Pro"/>
                <a:cs typeface="Source Sans Pro"/>
                <a:sym typeface="Source Sans Pro"/>
              </a:defRPr>
            </a:lvl5pPr>
            <a:lvl6pPr indent="0" lvl="5" marL="0" marR="0" algn="ctr">
              <a:spcBef>
                <a:spcPts val="0"/>
              </a:spcBef>
              <a:spcAft>
                <a:spcPts val="0"/>
              </a:spcAft>
              <a:buNone/>
              <a:defRPr b="1" sz="1600">
                <a:solidFill>
                  <a:srgbClr val="FFFFFF"/>
                </a:solidFill>
                <a:latin typeface="Source Sans Pro"/>
                <a:ea typeface="Source Sans Pro"/>
                <a:cs typeface="Source Sans Pro"/>
                <a:sym typeface="Source Sans Pro"/>
              </a:defRPr>
            </a:lvl6pPr>
            <a:lvl7pPr indent="0" lvl="6" marL="0" marR="0" algn="ctr">
              <a:spcBef>
                <a:spcPts val="0"/>
              </a:spcBef>
              <a:spcAft>
                <a:spcPts val="0"/>
              </a:spcAft>
              <a:buNone/>
              <a:defRPr b="1" sz="1600">
                <a:solidFill>
                  <a:srgbClr val="FFFFFF"/>
                </a:solidFill>
                <a:latin typeface="Source Sans Pro"/>
                <a:ea typeface="Source Sans Pro"/>
                <a:cs typeface="Source Sans Pro"/>
                <a:sym typeface="Source Sans Pro"/>
              </a:defRPr>
            </a:lvl7pPr>
            <a:lvl8pPr indent="0" lvl="7" marL="0" marR="0" algn="ctr">
              <a:spcBef>
                <a:spcPts val="0"/>
              </a:spcBef>
              <a:spcAft>
                <a:spcPts val="0"/>
              </a:spcAft>
              <a:buNone/>
              <a:defRPr b="1" sz="1600">
                <a:solidFill>
                  <a:srgbClr val="FFFFFF"/>
                </a:solidFill>
                <a:latin typeface="Source Sans Pro"/>
                <a:ea typeface="Source Sans Pro"/>
                <a:cs typeface="Source Sans Pro"/>
                <a:sym typeface="Source Sans Pro"/>
              </a:defRPr>
            </a:lvl8pPr>
            <a:lvl9pPr indent="0" lvl="8" marL="0" marR="0" algn="ctr">
              <a:spcBef>
                <a:spcPts val="0"/>
              </a:spcBef>
              <a:spcAft>
                <a:spcPts val="0"/>
              </a:spcAft>
              <a:buNone/>
              <a:defRPr b="1" sz="16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100000" ty="0" sy="100000"/>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lstStyle>
            <a:lvl1pPr lvl="0" marR="0" rtl="0" algn="l">
              <a:spcBef>
                <a:spcPts val="0"/>
              </a:spcBef>
              <a:spcAft>
                <a:spcPts val="0"/>
              </a:spcAft>
              <a:buSzPts val="1400"/>
              <a:buNone/>
              <a:defRPr b="0" i="0" sz="4000" u="none" cap="none" strike="noStrike">
                <a:solidFill>
                  <a:schemeClr val="dk1"/>
                </a:solidFill>
                <a:latin typeface="Source Sans Pro"/>
                <a:ea typeface="Source Sans Pro"/>
                <a:cs typeface="Source Sans Pro"/>
                <a:sym typeface="Source Sans Pro"/>
              </a:defRPr>
            </a:lvl1pPr>
            <a:lvl2pPr lvl="1" marR="0" rtl="0" algn="l">
              <a:spcBef>
                <a:spcPts val="0"/>
              </a:spcBef>
              <a:spcAft>
                <a:spcPts val="0"/>
              </a:spcAft>
              <a:buSzPts val="1400"/>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SzPts val="1400"/>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SzPts val="1400"/>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SzPts val="1400"/>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SzPts val="1400"/>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SzPts val="1400"/>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SzPts val="1400"/>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SzPts val="1400"/>
              <a:buNone/>
              <a:defRPr b="0" i="0" sz="4000" u="none" cap="none" strike="noStrike">
                <a:solidFill>
                  <a:schemeClr val="dk2"/>
                </a:solidFill>
                <a:latin typeface="Source Sans Pro"/>
                <a:ea typeface="Source Sans Pro"/>
                <a:cs typeface="Source Sans Pro"/>
                <a:sym typeface="Source Sans Pro"/>
              </a:defRPr>
            </a:lvl9pPr>
          </a:lstStyle>
          <a:p/>
        </p:txBody>
      </p:sp>
      <p:sp>
        <p:nvSpPr>
          <p:cNvPr id="11" name="Google Shape;11;p1"/>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lstStyle>
            <a:lvl1pPr indent="-401320" lvl="0" marL="457200" marR="0" rtl="0" algn="l">
              <a:spcBef>
                <a:spcPts val="575"/>
              </a:spcBef>
              <a:spcAft>
                <a:spcPts val="0"/>
              </a:spcAft>
              <a:buClr>
                <a:schemeClr val="accent1"/>
              </a:buClr>
              <a:buSzPts val="2720"/>
              <a:buFont typeface="Noto Sans Symbols"/>
              <a:buChar char="●"/>
              <a:defRPr b="0" i="0" sz="3200" u="none" cap="none" strike="noStrike">
                <a:solidFill>
                  <a:schemeClr val="dk1"/>
                </a:solidFill>
                <a:latin typeface="Libre Baskerville"/>
                <a:ea typeface="Libre Baskerville"/>
                <a:cs typeface="Libre Baskerville"/>
                <a:sym typeface="Libre Baskerville"/>
              </a:defRPr>
            </a:lvl1pPr>
            <a:lvl2pPr indent="-379730" lvl="1" marL="914400" marR="0" rtl="0" algn="l">
              <a:spcBef>
                <a:spcPts val="375"/>
              </a:spcBef>
              <a:spcAft>
                <a:spcPts val="0"/>
              </a:spcAft>
              <a:buClr>
                <a:schemeClr val="accent2"/>
              </a:buClr>
              <a:buSzPts val="2380"/>
              <a:buFont typeface="Noto Sans Symbols"/>
              <a:buChar char="●"/>
              <a:defRPr b="0" i="0" sz="28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C7D7E5"/>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EBBFAF"/>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2" name="Google Shape;12;p1"/>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6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3"/>
          <p:cNvSpPr txBox="1"/>
          <p:nvPr>
            <p:ph idx="1" type="subTitle"/>
          </p:nvPr>
        </p:nvSpPr>
        <p:spPr>
          <a:xfrm>
            <a:off x="1328738" y="4005263"/>
            <a:ext cx="6400800" cy="237648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060"/>
              <a:buFont typeface="Noto Sans Symbols"/>
              <a:buNone/>
            </a:pPr>
            <a:r>
              <a:rPr lang="zh-TW" sz="3600">
                <a:solidFill>
                  <a:schemeClr val="dk1"/>
                </a:solidFill>
                <a:latin typeface="Libre Baskerville"/>
                <a:ea typeface="Libre Baskerville"/>
                <a:cs typeface="Libre Baskerville"/>
                <a:sym typeface="Libre Baskerville"/>
              </a:rPr>
              <a:t>許志義</a:t>
            </a:r>
            <a:endParaRPr sz="3600">
              <a:solidFill>
                <a:schemeClr val="dk1"/>
              </a:solidFill>
              <a:latin typeface="Libre Baskerville"/>
              <a:ea typeface="Libre Baskerville"/>
              <a:cs typeface="Libre Baskerville"/>
              <a:sym typeface="Libre Baskerville"/>
            </a:endParaRPr>
          </a:p>
          <a:p>
            <a:pPr indent="0" lvl="0" marL="0" rtl="0" algn="ctr">
              <a:lnSpc>
                <a:spcPct val="90000"/>
              </a:lnSpc>
              <a:spcBef>
                <a:spcPts val="580"/>
              </a:spcBef>
              <a:spcAft>
                <a:spcPts val="0"/>
              </a:spcAft>
              <a:buSzPts val="3060"/>
              <a:buFont typeface="Noto Sans Symbols"/>
              <a:buNone/>
            </a:pPr>
            <a:r>
              <a:rPr lang="zh-TW" sz="3600">
                <a:solidFill>
                  <a:schemeClr val="dk1"/>
                </a:solidFill>
                <a:latin typeface="Libre Baskerville"/>
                <a:ea typeface="Libre Baskerville"/>
                <a:cs typeface="Libre Baskerville"/>
                <a:sym typeface="Libre Baskerville"/>
              </a:rPr>
              <a:t>國立中興大學資訊管理學系暨</a:t>
            </a:r>
            <a:endParaRPr sz="3600">
              <a:solidFill>
                <a:schemeClr val="dk1"/>
              </a:solidFill>
              <a:latin typeface="Libre Baskerville"/>
              <a:ea typeface="Libre Baskerville"/>
              <a:cs typeface="Libre Baskerville"/>
              <a:sym typeface="Libre Baskerville"/>
            </a:endParaRPr>
          </a:p>
          <a:p>
            <a:pPr indent="0" lvl="0" marL="0" rtl="0" algn="ctr">
              <a:lnSpc>
                <a:spcPct val="90000"/>
              </a:lnSpc>
              <a:spcBef>
                <a:spcPts val="580"/>
              </a:spcBef>
              <a:spcAft>
                <a:spcPts val="0"/>
              </a:spcAft>
              <a:buSzPts val="3060"/>
              <a:buFont typeface="Noto Sans Symbols"/>
              <a:buNone/>
            </a:pPr>
            <a:r>
              <a:rPr lang="zh-TW" sz="3600">
                <a:solidFill>
                  <a:schemeClr val="dk1"/>
                </a:solidFill>
                <a:latin typeface="Libre Baskerville"/>
                <a:ea typeface="Libre Baskerville"/>
                <a:cs typeface="Libre Baskerville"/>
                <a:sym typeface="Libre Baskerville"/>
              </a:rPr>
              <a:t>應用經濟學系合聘教授</a:t>
            </a:r>
            <a:endParaRPr sz="3600">
              <a:solidFill>
                <a:schemeClr val="dk1"/>
              </a:solidFill>
              <a:latin typeface="Libre Baskerville"/>
              <a:ea typeface="Libre Baskerville"/>
              <a:cs typeface="Libre Baskerville"/>
              <a:sym typeface="Libre Baskerville"/>
            </a:endParaRPr>
          </a:p>
          <a:p>
            <a:pPr indent="0" lvl="0" marL="0" rtl="0" algn="ctr">
              <a:lnSpc>
                <a:spcPct val="90000"/>
              </a:lnSpc>
              <a:spcBef>
                <a:spcPts val="580"/>
              </a:spcBef>
              <a:spcAft>
                <a:spcPts val="0"/>
              </a:spcAft>
              <a:buSzPts val="3060"/>
              <a:buFont typeface="Noto Sans Symbols"/>
              <a:buNone/>
            </a:pPr>
            <a:r>
              <a:rPr lang="zh-TW" sz="3600">
                <a:solidFill>
                  <a:schemeClr val="dk1"/>
                </a:solidFill>
                <a:latin typeface="Times New Roman"/>
                <a:ea typeface="Times New Roman"/>
                <a:cs typeface="Times New Roman"/>
                <a:sym typeface="Times New Roman"/>
              </a:rPr>
              <a:t>2013年11月8日</a:t>
            </a:r>
            <a:endParaRPr sz="3600">
              <a:solidFill>
                <a:schemeClr val="dk1"/>
              </a:solidFill>
              <a:latin typeface="Times New Roman"/>
              <a:ea typeface="Times New Roman"/>
              <a:cs typeface="Times New Roman"/>
              <a:sym typeface="Times New Roman"/>
            </a:endParaRPr>
          </a:p>
        </p:txBody>
      </p:sp>
      <p:sp>
        <p:nvSpPr>
          <p:cNvPr id="98" name="Google Shape;98;p13"/>
          <p:cNvSpPr txBox="1"/>
          <p:nvPr>
            <p:ph type="ctrTitle"/>
          </p:nvPr>
        </p:nvSpPr>
        <p:spPr>
          <a:xfrm>
            <a:off x="457200" y="1506538"/>
            <a:ext cx="8229600" cy="1470025"/>
          </a:xfrm>
          <a:prstGeom prst="rect">
            <a:avLst/>
          </a:prstGeom>
          <a:noFill/>
          <a:ln>
            <a:noFill/>
          </a:ln>
        </p:spPr>
        <p:txBody>
          <a:bodyPr anchorCtr="0" anchor="ctr" bIns="91425" lIns="91425" spcFirstLastPara="1" rIns="91425" wrap="square" tIns="45700">
            <a:noAutofit/>
          </a:bodyPr>
          <a:lstStyle/>
          <a:p>
            <a:pPr indent="0" lvl="0" marL="0" rtl="0" algn="ctr">
              <a:spcBef>
                <a:spcPts val="0"/>
              </a:spcBef>
              <a:spcAft>
                <a:spcPts val="0"/>
              </a:spcAft>
              <a:buNone/>
            </a:pPr>
            <a:r>
              <a:rPr lang="zh-TW" sz="5400">
                <a:solidFill>
                  <a:schemeClr val="dk1"/>
                </a:solidFill>
                <a:latin typeface="Arial"/>
                <a:ea typeface="Arial"/>
                <a:cs typeface="Arial"/>
                <a:sym typeface="Arial"/>
              </a:rPr>
              <a:t>電力調度機制獨立性探討</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2.2.2 跨區壅塞管理市場</a:t>
            </a:r>
            <a:r>
              <a:rPr lang="zh-TW" sz="3200"/>
              <a:t>(3/3)</a:t>
            </a:r>
            <a:endParaRPr/>
          </a:p>
        </p:txBody>
      </p:sp>
      <p:sp>
        <p:nvSpPr>
          <p:cNvPr id="169" name="Google Shape;169;p22"/>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170" name="Google Shape;170;p22"/>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273050" lvl="0" marL="273050" rtl="0" algn="just">
              <a:lnSpc>
                <a:spcPct val="90000"/>
              </a:lnSpc>
              <a:spcBef>
                <a:spcPts val="0"/>
              </a:spcBef>
              <a:spcAft>
                <a:spcPts val="0"/>
              </a:spcAft>
              <a:buSzPts val="2516"/>
              <a:buChar char="●"/>
            </a:pPr>
            <a:r>
              <a:rPr lang="zh-TW" sz="2960">
                <a:solidFill>
                  <a:srgbClr val="FF0000"/>
                </a:solidFill>
              </a:rPr>
              <a:t>電能平衡市場(Electricity Balancing Market)</a:t>
            </a:r>
            <a:r>
              <a:rPr lang="zh-TW" sz="2960"/>
              <a:t>：讓市場參與者購買或是出售電能，以平衡其</a:t>
            </a:r>
            <a:r>
              <a:rPr lang="zh-TW" sz="2960">
                <a:solidFill>
                  <a:srgbClr val="FF0000"/>
                </a:solidFill>
              </a:rPr>
              <a:t>契約數量(事前)</a:t>
            </a:r>
            <a:r>
              <a:rPr lang="zh-TW" sz="2960"/>
              <a:t>與</a:t>
            </a:r>
            <a:r>
              <a:rPr lang="zh-TW" sz="2960">
                <a:solidFill>
                  <a:srgbClr val="FF0000"/>
                </a:solidFill>
              </a:rPr>
              <a:t>實際電表量測數量(事後)</a:t>
            </a:r>
            <a:r>
              <a:rPr lang="zh-TW" sz="2960"/>
              <a:t>之兩者差異，平衡電能市場係於「事後」結算市場參與者須支付之費用。</a:t>
            </a:r>
            <a:endParaRPr sz="2960"/>
          </a:p>
          <a:p>
            <a:pPr indent="-273050" lvl="0" marL="273050" rtl="0" algn="just">
              <a:lnSpc>
                <a:spcPct val="90000"/>
              </a:lnSpc>
              <a:spcBef>
                <a:spcPts val="1800"/>
              </a:spcBef>
              <a:spcAft>
                <a:spcPts val="0"/>
              </a:spcAft>
              <a:buSzPts val="2516"/>
              <a:buChar char="●"/>
            </a:pPr>
            <a:r>
              <a:rPr lang="zh-TW" sz="2960"/>
              <a:t>壅塞管理之</a:t>
            </a:r>
            <a:r>
              <a:rPr lang="zh-TW" sz="2960">
                <a:solidFill>
                  <a:srgbClr val="FF0000"/>
                </a:solidFill>
              </a:rPr>
              <a:t>價格計算方式</a:t>
            </a:r>
            <a:r>
              <a:rPr lang="zh-TW" sz="2960"/>
              <a:t>有二：</a:t>
            </a:r>
            <a:endParaRPr/>
          </a:p>
          <a:p>
            <a:pPr indent="0" lvl="0" marL="265113" rtl="0" algn="just">
              <a:lnSpc>
                <a:spcPct val="90000"/>
              </a:lnSpc>
              <a:spcBef>
                <a:spcPts val="1800"/>
              </a:spcBef>
              <a:spcAft>
                <a:spcPts val="0"/>
              </a:spcAft>
              <a:buSzPts val="2516"/>
              <a:buNone/>
            </a:pPr>
            <a:r>
              <a:rPr lang="zh-TW" sz="2960"/>
              <a:t>(1) 由</a:t>
            </a:r>
            <a:r>
              <a:rPr lang="zh-TW" sz="2960">
                <a:solidFill>
                  <a:srgbClr val="FF0000"/>
                </a:solidFill>
              </a:rPr>
              <a:t>市場</a:t>
            </a:r>
            <a:r>
              <a:rPr lang="zh-TW" sz="2960"/>
              <a:t>決定價格：根據兩節點(node)之邊際價格差異計算壅塞成本，或根據區域邊際價格(Locational Marginal Pricing, LMP)計算壅塞成本。</a:t>
            </a:r>
            <a:endParaRPr sz="2960"/>
          </a:p>
          <a:p>
            <a:pPr indent="0" lvl="0" marL="265113" rtl="0" algn="just">
              <a:lnSpc>
                <a:spcPct val="90000"/>
              </a:lnSpc>
              <a:spcBef>
                <a:spcPts val="1800"/>
              </a:spcBef>
              <a:spcAft>
                <a:spcPts val="0"/>
              </a:spcAft>
              <a:buSzPts val="2516"/>
              <a:buNone/>
            </a:pPr>
            <a:r>
              <a:rPr lang="zh-TW" sz="2960"/>
              <a:t>(2)由</a:t>
            </a:r>
            <a:r>
              <a:rPr lang="zh-TW" sz="2960">
                <a:solidFill>
                  <a:srgbClr val="FF0000"/>
                </a:solidFill>
              </a:rPr>
              <a:t>ISO</a:t>
            </a:r>
            <a:r>
              <a:rPr lang="zh-TW" sz="2960"/>
              <a:t>訂定價格：ISO以市場結清價格(market clearing price)計算壅塞成本。</a:t>
            </a:r>
            <a:endParaRPr sz="296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3"/>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2.2.3 輔助服務市場</a:t>
            </a:r>
            <a:r>
              <a:rPr lang="zh-TW" sz="3200"/>
              <a:t>(1/3)</a:t>
            </a:r>
            <a:endParaRPr/>
          </a:p>
        </p:txBody>
      </p:sp>
      <p:sp>
        <p:nvSpPr>
          <p:cNvPr id="177" name="Google Shape;177;p23"/>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178" name="Google Shape;178;p23"/>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274320" lvl="0" marL="274320" rtl="0" algn="just">
              <a:lnSpc>
                <a:spcPct val="80000"/>
              </a:lnSpc>
              <a:spcBef>
                <a:spcPts val="0"/>
              </a:spcBef>
              <a:spcAft>
                <a:spcPts val="0"/>
              </a:spcAft>
              <a:buSzPts val="2108"/>
              <a:buFont typeface="Noto Sans Symbols"/>
              <a:buChar char="●"/>
            </a:pPr>
            <a:r>
              <a:rPr lang="zh-TW" sz="2480"/>
              <a:t>根據FERC，輔助服務之定義為：those services necessary to support the transmission of electric power from seller to purchaser given the obligations of control areas and transmitting utilities within those control areas to maintain reliable operations of the interconnected transmission system. </a:t>
            </a:r>
            <a:endParaRPr sz="2480"/>
          </a:p>
          <a:p>
            <a:pPr indent="-274320" lvl="0" marL="274320" rtl="0" algn="just">
              <a:lnSpc>
                <a:spcPct val="80000"/>
              </a:lnSpc>
              <a:spcBef>
                <a:spcPts val="1800"/>
              </a:spcBef>
              <a:spcAft>
                <a:spcPts val="0"/>
              </a:spcAft>
              <a:buSzPts val="2108"/>
              <a:buFont typeface="Noto Sans Symbols"/>
              <a:buChar char="●"/>
            </a:pPr>
            <a:r>
              <a:rPr lang="zh-TW" sz="2480"/>
              <a:t>FERC將輔助服務分為</a:t>
            </a:r>
            <a:r>
              <a:rPr lang="zh-TW" sz="2480">
                <a:solidFill>
                  <a:srgbClr val="FF0000"/>
                </a:solidFill>
              </a:rPr>
              <a:t>六大類別</a:t>
            </a:r>
            <a:r>
              <a:rPr lang="zh-TW" sz="2480"/>
              <a:t>：</a:t>
            </a:r>
            <a:endParaRPr sz="2480"/>
          </a:p>
          <a:p>
            <a:pPr indent="-352425" lvl="0" marL="622300" rtl="0" algn="just">
              <a:lnSpc>
                <a:spcPct val="80000"/>
              </a:lnSpc>
              <a:spcBef>
                <a:spcPts val="1200"/>
              </a:spcBef>
              <a:spcAft>
                <a:spcPts val="0"/>
              </a:spcAft>
              <a:buClr>
                <a:schemeClr val="dk1"/>
              </a:buClr>
              <a:buSzPts val="2108"/>
              <a:buFont typeface="Noto Sans Symbols"/>
              <a:buAutoNum type="arabicPeriod"/>
            </a:pPr>
            <a:r>
              <a:rPr lang="zh-TW" sz="2480">
                <a:solidFill>
                  <a:srgbClr val="FF0000"/>
                </a:solidFill>
              </a:rPr>
              <a:t>電力排程與調度 </a:t>
            </a:r>
            <a:r>
              <a:rPr lang="zh-TW" sz="2480"/>
              <a:t>(scheduling and dispatch)</a:t>
            </a:r>
            <a:endParaRPr sz="2480">
              <a:solidFill>
                <a:srgbClr val="FF0000"/>
              </a:solidFill>
            </a:endParaRPr>
          </a:p>
          <a:p>
            <a:pPr indent="-352425" lvl="0" marL="622300" rtl="0" algn="just">
              <a:lnSpc>
                <a:spcPct val="80000"/>
              </a:lnSpc>
              <a:spcBef>
                <a:spcPts val="1200"/>
              </a:spcBef>
              <a:spcAft>
                <a:spcPts val="0"/>
              </a:spcAft>
              <a:buClr>
                <a:schemeClr val="dk1"/>
              </a:buClr>
              <a:buSzPts val="2108"/>
              <a:buFont typeface="Noto Sans Symbols"/>
              <a:buAutoNum type="arabicPeriod"/>
            </a:pPr>
            <a:r>
              <a:rPr lang="zh-TW" sz="2480">
                <a:solidFill>
                  <a:srgbClr val="FF0000"/>
                </a:solidFill>
              </a:rPr>
              <a:t>電能損失補償 </a:t>
            </a:r>
            <a:r>
              <a:rPr lang="zh-TW" sz="2480"/>
              <a:t>(loss compensation)</a:t>
            </a:r>
            <a:endParaRPr/>
          </a:p>
          <a:p>
            <a:pPr indent="-352425" lvl="0" marL="622300" rtl="0" algn="just">
              <a:lnSpc>
                <a:spcPct val="80000"/>
              </a:lnSpc>
              <a:spcBef>
                <a:spcPts val="1200"/>
              </a:spcBef>
              <a:spcAft>
                <a:spcPts val="0"/>
              </a:spcAft>
              <a:buClr>
                <a:schemeClr val="dk1"/>
              </a:buClr>
              <a:buSzPts val="2108"/>
              <a:buFont typeface="Noto Sans Symbols"/>
              <a:buAutoNum type="arabicPeriod"/>
            </a:pPr>
            <a:r>
              <a:rPr lang="zh-TW" sz="2480">
                <a:solidFill>
                  <a:srgbClr val="FF0000"/>
                </a:solidFill>
              </a:rPr>
              <a:t>負載追隨 </a:t>
            </a:r>
            <a:r>
              <a:rPr lang="zh-TW" sz="2480"/>
              <a:t>(load following)</a:t>
            </a:r>
            <a:endParaRPr/>
          </a:p>
          <a:p>
            <a:pPr indent="-352425" lvl="0" marL="622300" rtl="0" algn="just">
              <a:lnSpc>
                <a:spcPct val="80000"/>
              </a:lnSpc>
              <a:spcBef>
                <a:spcPts val="1200"/>
              </a:spcBef>
              <a:spcAft>
                <a:spcPts val="0"/>
              </a:spcAft>
              <a:buClr>
                <a:schemeClr val="dk1"/>
              </a:buClr>
              <a:buSzPts val="2108"/>
              <a:buFont typeface="Noto Sans Symbols"/>
              <a:buAutoNum type="arabicPeriod"/>
            </a:pPr>
            <a:r>
              <a:rPr lang="zh-TW" sz="2480">
                <a:solidFill>
                  <a:srgbClr val="FF0000"/>
                </a:solidFill>
              </a:rPr>
              <a:t>系統保護 </a:t>
            </a:r>
            <a:r>
              <a:rPr lang="zh-TW" sz="2480"/>
              <a:t>(system protection)</a:t>
            </a:r>
            <a:endParaRPr/>
          </a:p>
          <a:p>
            <a:pPr indent="-352425" lvl="0" marL="622300" rtl="0" algn="just">
              <a:lnSpc>
                <a:spcPct val="80000"/>
              </a:lnSpc>
              <a:spcBef>
                <a:spcPts val="1200"/>
              </a:spcBef>
              <a:spcAft>
                <a:spcPts val="0"/>
              </a:spcAft>
              <a:buClr>
                <a:schemeClr val="dk1"/>
              </a:buClr>
              <a:buSzPts val="2108"/>
              <a:buFont typeface="Noto Sans Symbols"/>
              <a:buAutoNum type="arabicPeriod"/>
            </a:pPr>
            <a:r>
              <a:rPr lang="zh-TW" sz="2480">
                <a:solidFill>
                  <a:srgbClr val="FF0000"/>
                </a:solidFill>
              </a:rPr>
              <a:t>電能不平衡</a:t>
            </a:r>
            <a:r>
              <a:rPr lang="zh-TW" sz="2480"/>
              <a:t>(energy imbalance)</a:t>
            </a:r>
            <a:endParaRPr/>
          </a:p>
          <a:p>
            <a:pPr indent="-352425" lvl="0" marL="622300" rtl="0" algn="just">
              <a:lnSpc>
                <a:spcPct val="80000"/>
              </a:lnSpc>
              <a:spcBef>
                <a:spcPts val="1200"/>
              </a:spcBef>
              <a:spcAft>
                <a:spcPts val="0"/>
              </a:spcAft>
              <a:buClr>
                <a:schemeClr val="dk1"/>
              </a:buClr>
              <a:buSzPts val="2108"/>
              <a:buFont typeface="Noto Sans Symbols"/>
              <a:buAutoNum type="arabicPeriod"/>
            </a:pPr>
            <a:r>
              <a:rPr lang="zh-TW" sz="2480">
                <a:solidFill>
                  <a:srgbClr val="FF0000"/>
                </a:solidFill>
              </a:rPr>
              <a:t>無效電力與電壓控制 </a:t>
            </a:r>
            <a:r>
              <a:rPr lang="zh-TW" sz="2480"/>
              <a:t>(reactive power and voltage control)</a:t>
            </a:r>
            <a:endParaRPr sz="248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2.2.3 輔助服務市場</a:t>
            </a:r>
            <a:r>
              <a:rPr lang="zh-TW" sz="3200"/>
              <a:t>(2/3)</a:t>
            </a:r>
            <a:endParaRPr/>
          </a:p>
        </p:txBody>
      </p:sp>
      <p:sp>
        <p:nvSpPr>
          <p:cNvPr id="185" name="Google Shape;185;p24"/>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186" name="Google Shape;186;p24"/>
          <p:cNvSpPr txBox="1"/>
          <p:nvPr>
            <p:ph idx="1" type="body"/>
          </p:nvPr>
        </p:nvSpPr>
        <p:spPr>
          <a:xfrm>
            <a:off x="179388" y="908050"/>
            <a:ext cx="8785225" cy="59499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380"/>
              <a:buNone/>
            </a:pPr>
            <a:r>
              <a:rPr lang="zh-TW" sz="2800" u="sng"/>
              <a:t>常見且屬</a:t>
            </a:r>
            <a:r>
              <a:rPr lang="zh-TW" sz="2800" u="sng">
                <a:solidFill>
                  <a:srgbClr val="FF0000"/>
                </a:solidFill>
              </a:rPr>
              <a:t>短期交易</a:t>
            </a:r>
            <a:r>
              <a:rPr lang="zh-TW" sz="2800" u="sng"/>
              <a:t>之輔助服務：</a:t>
            </a:r>
            <a:endParaRPr sz="2800" u="sng"/>
          </a:p>
          <a:p>
            <a:pPr indent="-274320" lvl="0" marL="274320" rtl="0" algn="l">
              <a:lnSpc>
                <a:spcPct val="100000"/>
              </a:lnSpc>
              <a:spcBef>
                <a:spcPts val="1200"/>
              </a:spcBef>
              <a:spcAft>
                <a:spcPts val="0"/>
              </a:spcAft>
              <a:buSzPts val="1870"/>
              <a:buFont typeface="Noto Sans Symbols"/>
              <a:buChar char="●"/>
            </a:pPr>
            <a:r>
              <a:rPr b="1" lang="zh-TW" sz="2200">
                <a:solidFill>
                  <a:srgbClr val="FF0000"/>
                </a:solidFill>
              </a:rPr>
              <a:t>調整備轉容量</a:t>
            </a:r>
            <a:r>
              <a:rPr lang="zh-TW" sz="2200"/>
              <a:t>(Regulation Reserve)：Regulation energy is used to control </a:t>
            </a:r>
            <a:r>
              <a:rPr lang="zh-TW" sz="2200">
                <a:solidFill>
                  <a:srgbClr val="FF0000"/>
                </a:solidFill>
              </a:rPr>
              <a:t>system frequency</a:t>
            </a:r>
            <a:r>
              <a:rPr lang="zh-TW" sz="2200"/>
              <a:t> that can vary as generators access the system and must be maintained very narrowly around </a:t>
            </a:r>
            <a:r>
              <a:rPr lang="zh-TW" sz="2200">
                <a:solidFill>
                  <a:srgbClr val="FF0000"/>
                </a:solidFill>
              </a:rPr>
              <a:t>60 hertz</a:t>
            </a:r>
            <a:r>
              <a:rPr lang="zh-TW" sz="2200"/>
              <a:t>. Units and system resources providing regulation are certified by the ISO and must respond to </a:t>
            </a:r>
            <a:r>
              <a:rPr lang="zh-TW" sz="2200">
                <a:solidFill>
                  <a:srgbClr val="FF0000"/>
                </a:solidFill>
                <a:latin typeface="Libre Baskerville"/>
                <a:ea typeface="Libre Baskerville"/>
                <a:cs typeface="Libre Baskerville"/>
                <a:sym typeface="Libre Baskerville"/>
              </a:rPr>
              <a:t>“</a:t>
            </a:r>
            <a:r>
              <a:rPr lang="zh-TW" sz="2200">
                <a:solidFill>
                  <a:srgbClr val="FF0000"/>
                </a:solidFill>
              </a:rPr>
              <a:t>automatic generation control(AGC)</a:t>
            </a:r>
            <a:r>
              <a:rPr lang="zh-TW" sz="2200">
                <a:latin typeface="Libre Baskerville"/>
                <a:ea typeface="Libre Baskerville"/>
                <a:cs typeface="Libre Baskerville"/>
                <a:sym typeface="Libre Baskerville"/>
              </a:rPr>
              <a:t>”</a:t>
            </a:r>
            <a:r>
              <a:rPr lang="zh-TW" sz="2200"/>
              <a:t> signals to increase or decrease their operating levels depending upon the service being provided, </a:t>
            </a:r>
            <a:r>
              <a:rPr lang="zh-TW" sz="2200">
                <a:solidFill>
                  <a:srgbClr val="FF0000"/>
                </a:solidFill>
              </a:rPr>
              <a:t>regulation up</a:t>
            </a:r>
            <a:r>
              <a:rPr lang="zh-TW" sz="2200"/>
              <a:t> or </a:t>
            </a:r>
            <a:r>
              <a:rPr lang="zh-TW" sz="2200">
                <a:solidFill>
                  <a:srgbClr val="FF0000"/>
                </a:solidFill>
              </a:rPr>
              <a:t>regulation down</a:t>
            </a:r>
            <a:r>
              <a:rPr lang="zh-TW" sz="2200"/>
              <a:t>.</a:t>
            </a:r>
            <a:endParaRPr sz="2200"/>
          </a:p>
          <a:p>
            <a:pPr indent="-274320" lvl="0" marL="274320" rtl="0" algn="just">
              <a:lnSpc>
                <a:spcPct val="100000"/>
              </a:lnSpc>
              <a:spcBef>
                <a:spcPts val="1200"/>
              </a:spcBef>
              <a:spcAft>
                <a:spcPts val="0"/>
              </a:spcAft>
              <a:buSzPts val="1870"/>
              <a:buFont typeface="Noto Sans Symbols"/>
              <a:buChar char="●"/>
            </a:pPr>
            <a:r>
              <a:rPr b="1" lang="zh-TW" sz="2200">
                <a:solidFill>
                  <a:srgbClr val="FF0000"/>
                </a:solidFill>
              </a:rPr>
              <a:t>熱機備轉容量</a:t>
            </a:r>
            <a:r>
              <a:rPr lang="zh-TW" sz="2200"/>
              <a:t>(Spinning Reserve)：Spinning reserve is the portion of unloaded capacity from units already connected or </a:t>
            </a:r>
            <a:r>
              <a:rPr lang="zh-TW" sz="2200">
                <a:solidFill>
                  <a:srgbClr val="FF0000"/>
                </a:solidFill>
              </a:rPr>
              <a:t>synchronized</a:t>
            </a:r>
            <a:r>
              <a:rPr lang="zh-TW" sz="2200"/>
              <a:t> to the grid and that can deliver their energy in </a:t>
            </a:r>
            <a:r>
              <a:rPr lang="zh-TW" sz="2200">
                <a:solidFill>
                  <a:srgbClr val="FF0000"/>
                </a:solidFill>
              </a:rPr>
              <a:t>10 minutes</a:t>
            </a:r>
            <a:r>
              <a:rPr lang="zh-TW" sz="2200"/>
              <a:t>. </a:t>
            </a:r>
            <a:endParaRPr sz="2200"/>
          </a:p>
          <a:p>
            <a:pPr indent="-274320" lvl="0" marL="274320" rtl="0" algn="just">
              <a:lnSpc>
                <a:spcPct val="100000"/>
              </a:lnSpc>
              <a:spcBef>
                <a:spcPts val="1200"/>
              </a:spcBef>
              <a:spcAft>
                <a:spcPts val="0"/>
              </a:spcAft>
              <a:buSzPts val="1870"/>
              <a:buFont typeface="Noto Sans Symbols"/>
              <a:buChar char="●"/>
            </a:pPr>
            <a:r>
              <a:rPr b="1" lang="zh-TW" sz="2200">
                <a:solidFill>
                  <a:srgbClr val="FF0000"/>
                </a:solidFill>
              </a:rPr>
              <a:t>冷機備轉容量</a:t>
            </a:r>
            <a:r>
              <a:rPr lang="zh-TW" sz="2200"/>
              <a:t>(Non-Spinning Reserve)：Non-spinning reserve is capacity that </a:t>
            </a:r>
            <a:r>
              <a:rPr lang="zh-TW" sz="2200">
                <a:solidFill>
                  <a:srgbClr val="FF0000"/>
                </a:solidFill>
              </a:rPr>
              <a:t>can be synchronized</a:t>
            </a:r>
            <a:r>
              <a:rPr lang="zh-TW" sz="2200"/>
              <a:t> and ramping to a specified load within </a:t>
            </a:r>
            <a:r>
              <a:rPr lang="zh-TW" sz="2200">
                <a:solidFill>
                  <a:srgbClr val="FF0000"/>
                </a:solidFill>
              </a:rPr>
              <a:t>10 minutes</a:t>
            </a:r>
            <a:r>
              <a:rPr lang="zh-TW" sz="2200"/>
              <a:t>.</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2.2.3 輔助服務市場</a:t>
            </a:r>
            <a:r>
              <a:rPr lang="zh-TW" sz="3200"/>
              <a:t>(3/3)</a:t>
            </a:r>
            <a:endParaRPr/>
          </a:p>
        </p:txBody>
      </p:sp>
      <p:sp>
        <p:nvSpPr>
          <p:cNvPr id="193" name="Google Shape;193;p25"/>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194" name="Google Shape;194;p25"/>
          <p:cNvSpPr txBox="1"/>
          <p:nvPr>
            <p:ph idx="1" type="body"/>
          </p:nvPr>
        </p:nvSpPr>
        <p:spPr>
          <a:xfrm>
            <a:off x="179388" y="908050"/>
            <a:ext cx="8886825" cy="5761038"/>
          </a:xfrm>
          <a:prstGeom prst="rect">
            <a:avLst/>
          </a:prstGeom>
          <a:noFill/>
          <a:ln>
            <a:noFill/>
          </a:ln>
        </p:spPr>
        <p:txBody>
          <a:bodyPr anchorCtr="0" anchor="t" bIns="45700" lIns="91425" spcFirstLastPara="1" rIns="91425" wrap="square" tIns="45700">
            <a:noAutofit/>
          </a:bodyPr>
          <a:lstStyle/>
          <a:p>
            <a:pPr indent="-274320" lvl="0" marL="274320" rtl="0" algn="just">
              <a:lnSpc>
                <a:spcPct val="120000"/>
              </a:lnSpc>
              <a:spcBef>
                <a:spcPts val="0"/>
              </a:spcBef>
              <a:spcAft>
                <a:spcPts val="0"/>
              </a:spcAft>
              <a:buSzPts val="2295"/>
              <a:buFont typeface="Noto Sans Symbols"/>
              <a:buChar char="●"/>
            </a:pPr>
            <a:r>
              <a:rPr lang="zh-TW" sz="2700" u="sng"/>
              <a:t>常見且屬</a:t>
            </a:r>
            <a:r>
              <a:rPr lang="zh-TW" sz="2700" u="sng">
                <a:solidFill>
                  <a:srgbClr val="FF0000"/>
                </a:solidFill>
              </a:rPr>
              <a:t>事前交易</a:t>
            </a:r>
            <a:r>
              <a:rPr lang="zh-TW" sz="2700" u="sng"/>
              <a:t>之輔助服務：</a:t>
            </a:r>
            <a:endParaRPr sz="2700">
              <a:solidFill>
                <a:srgbClr val="FF0000"/>
              </a:solidFill>
            </a:endParaRPr>
          </a:p>
          <a:p>
            <a:pPr indent="-444500" lvl="0" marL="444500" rtl="0" algn="just">
              <a:lnSpc>
                <a:spcPct val="120000"/>
              </a:lnSpc>
              <a:spcBef>
                <a:spcPts val="1200"/>
              </a:spcBef>
              <a:spcAft>
                <a:spcPts val="0"/>
              </a:spcAft>
              <a:buSzPts val="2295"/>
              <a:buFont typeface="Noto Sans Symbols"/>
              <a:buChar char="➢"/>
            </a:pPr>
            <a:r>
              <a:rPr lang="zh-TW" sz="2700">
                <a:solidFill>
                  <a:srgbClr val="FF0000"/>
                </a:solidFill>
              </a:rPr>
              <a:t>Voltage Support/Reactive </a:t>
            </a:r>
            <a:r>
              <a:rPr lang="zh-TW" sz="2700"/>
              <a:t>與</a:t>
            </a:r>
            <a:r>
              <a:rPr lang="zh-TW" sz="2700">
                <a:solidFill>
                  <a:srgbClr val="FF0000"/>
                </a:solidFill>
              </a:rPr>
              <a:t>全黑啟動(Black Start)</a:t>
            </a:r>
            <a:r>
              <a:rPr lang="zh-TW" sz="2700"/>
              <a:t>此二種輔助服務，具有</a:t>
            </a:r>
            <a:r>
              <a:rPr lang="zh-TW" sz="2700">
                <a:solidFill>
                  <a:srgbClr val="FF0000"/>
                </a:solidFill>
              </a:rPr>
              <a:t>公共財</a:t>
            </a:r>
            <a:r>
              <a:rPr lang="zh-TW" sz="2700"/>
              <a:t>性質，無法透過前一日或即時市場投標，而必須</a:t>
            </a:r>
            <a:r>
              <a:rPr lang="zh-TW" sz="2700">
                <a:solidFill>
                  <a:srgbClr val="FF0000"/>
                </a:solidFill>
              </a:rPr>
              <a:t>事前</a:t>
            </a:r>
            <a:r>
              <a:rPr lang="zh-TW" sz="2700"/>
              <a:t>由ISO與供給者簽訂商業契約，並按</a:t>
            </a:r>
            <a:r>
              <a:rPr lang="zh-TW" sz="2700">
                <a:solidFill>
                  <a:srgbClr val="FF0000"/>
                </a:solidFill>
              </a:rPr>
              <a:t>合約價格</a:t>
            </a:r>
            <a:r>
              <a:rPr lang="zh-TW" sz="2700"/>
              <a:t>與</a:t>
            </a:r>
            <a:r>
              <a:rPr lang="zh-TW" sz="2700">
                <a:solidFill>
                  <a:srgbClr val="FF0000"/>
                </a:solidFill>
              </a:rPr>
              <a:t>獎懲條款</a:t>
            </a:r>
            <a:r>
              <a:rPr lang="zh-TW" sz="2700"/>
              <a:t>交易。</a:t>
            </a:r>
            <a:endParaRPr sz="2700"/>
          </a:p>
          <a:p>
            <a:pPr indent="-444500" lvl="0" marL="444500" rtl="0" algn="just">
              <a:lnSpc>
                <a:spcPct val="120000"/>
              </a:lnSpc>
              <a:spcBef>
                <a:spcPts val="1200"/>
              </a:spcBef>
              <a:spcAft>
                <a:spcPts val="0"/>
              </a:spcAft>
              <a:buSzPts val="2295"/>
              <a:buFont typeface="Noto Sans Symbols"/>
              <a:buChar char="➢"/>
            </a:pPr>
            <a:r>
              <a:rPr lang="zh-TW" sz="2700"/>
              <a:t>1999年，台灣729及921兩次大停電，數部全黑啟動機組均未能上線，對台灣「</a:t>
            </a:r>
            <a:r>
              <a:rPr lang="zh-TW" sz="2700">
                <a:solidFill>
                  <a:srgbClr val="FF0000"/>
                </a:solidFill>
              </a:rPr>
              <a:t>電力穩定供應</a:t>
            </a:r>
            <a:r>
              <a:rPr lang="zh-TW" sz="2700"/>
              <a:t>」及「</a:t>
            </a:r>
            <a:r>
              <a:rPr lang="zh-TW" sz="2700">
                <a:solidFill>
                  <a:srgbClr val="FF0000"/>
                </a:solidFill>
              </a:rPr>
              <a:t>消費者用電權益保護</a:t>
            </a:r>
            <a:r>
              <a:rPr lang="zh-TW" sz="2700"/>
              <a:t>」之影響，因欠缺市場賠償機制，造成難以估算與彌補之社會成本。</a:t>
            </a:r>
            <a:endParaRPr sz="2700"/>
          </a:p>
          <a:p>
            <a:pPr indent="-444500" lvl="0" marL="444500" rtl="0" algn="just">
              <a:lnSpc>
                <a:spcPct val="120000"/>
              </a:lnSpc>
              <a:spcBef>
                <a:spcPts val="1200"/>
              </a:spcBef>
              <a:spcAft>
                <a:spcPts val="0"/>
              </a:spcAft>
              <a:buSzPts val="2295"/>
              <a:buFont typeface="Noto Sans Symbols"/>
              <a:buChar char="➢"/>
            </a:pPr>
            <a:r>
              <a:rPr lang="zh-TW" sz="2700"/>
              <a:t>顯然，ISO對於</a:t>
            </a:r>
            <a:r>
              <a:rPr lang="zh-TW" sz="2700">
                <a:solidFill>
                  <a:srgbClr val="FF0000"/>
                </a:solidFill>
              </a:rPr>
              <a:t>揭露輔助服務(包括全黑啟動)之價格訊號</a:t>
            </a:r>
            <a:r>
              <a:rPr lang="zh-TW" sz="2700"/>
              <a:t>，對電力穩定供應與消費者權益，具關鍵功能。</a:t>
            </a:r>
            <a:endParaRPr sz="2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2.3 ISO</a:t>
            </a:r>
            <a:r>
              <a:rPr lang="zh-TW" sz="4000"/>
              <a:t>與雙邊合約市場</a:t>
            </a:r>
            <a:r>
              <a:rPr lang="zh-TW" sz="3200"/>
              <a:t>(1/2)</a:t>
            </a:r>
            <a:endParaRPr sz="3200"/>
          </a:p>
        </p:txBody>
      </p:sp>
      <p:sp>
        <p:nvSpPr>
          <p:cNvPr id="201" name="Google Shape;201;p26"/>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202" name="Google Shape;202;p26"/>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274320" lvl="0" marL="274320" rtl="0" algn="just">
              <a:spcBef>
                <a:spcPts val="0"/>
              </a:spcBef>
              <a:spcAft>
                <a:spcPts val="0"/>
              </a:spcAft>
              <a:buSzPts val="2380"/>
              <a:buFont typeface="Noto Sans Symbols"/>
              <a:buChar char="●"/>
            </a:pPr>
            <a:r>
              <a:rPr lang="zh-TW" sz="2800"/>
              <a:t>電力市場之雙邊合約係由電能供給者與電能需求者自由簽訂，亦即由具</a:t>
            </a:r>
            <a:r>
              <a:rPr lang="zh-TW" sz="2800">
                <a:solidFill>
                  <a:srgbClr val="FF0000"/>
                </a:solidFill>
              </a:rPr>
              <a:t>購電選擇權</a:t>
            </a:r>
            <a:r>
              <a:rPr lang="zh-TW" sz="2800"/>
              <a:t>之</a:t>
            </a:r>
            <a:r>
              <a:rPr lang="zh-TW" sz="2800">
                <a:solidFill>
                  <a:srgbClr val="FF0000"/>
                </a:solidFill>
              </a:rPr>
              <a:t>零售電業或電力用戶與發電業者</a:t>
            </a:r>
            <a:r>
              <a:rPr lang="zh-TW" sz="2800"/>
              <a:t>(包括：</a:t>
            </a:r>
            <a:r>
              <a:rPr lang="zh-TW" sz="2800">
                <a:solidFill>
                  <a:srgbClr val="FF0000"/>
                </a:solidFill>
              </a:rPr>
              <a:t>綜合電業、IPP、DG、需求面資源擁有者等</a:t>
            </a:r>
            <a:r>
              <a:rPr lang="zh-TW" sz="2800"/>
              <a:t>)組成，</a:t>
            </a:r>
            <a:r>
              <a:rPr lang="zh-TW" sz="2800">
                <a:solidFill>
                  <a:srgbClr val="FF0000"/>
                </a:solidFill>
              </a:rPr>
              <a:t>自由協商</a:t>
            </a:r>
            <a:r>
              <a:rPr lang="zh-TW" sz="2800"/>
              <a:t>決定長期供電與購電承諾。</a:t>
            </a:r>
            <a:endParaRPr sz="2800"/>
          </a:p>
          <a:p>
            <a:pPr indent="-274320" lvl="0" marL="274320" rtl="0" algn="just">
              <a:spcBef>
                <a:spcPts val="1200"/>
              </a:spcBef>
              <a:spcAft>
                <a:spcPts val="0"/>
              </a:spcAft>
              <a:buSzPts val="2380"/>
              <a:buFont typeface="Noto Sans Symbols"/>
              <a:buChar char="●"/>
            </a:pPr>
            <a:r>
              <a:rPr lang="zh-TW" sz="2800">
                <a:solidFill>
                  <a:srgbClr val="FF0000"/>
                </a:solidFill>
              </a:rPr>
              <a:t>ISO不介入雙邊合約之協商、計價或合約中商業條款</a:t>
            </a:r>
            <a:r>
              <a:rPr lang="zh-TW" sz="2800"/>
              <a:t>。而簽訂雙邊合約之供電者或需求者，必須對該合約自行負責，並依ISO所定之調度排程與相關規則，提供必要資訊。</a:t>
            </a:r>
            <a:endParaRPr sz="2800"/>
          </a:p>
          <a:p>
            <a:pPr indent="-274320" lvl="0" marL="274320" rtl="0" algn="just">
              <a:spcBef>
                <a:spcPts val="1200"/>
              </a:spcBef>
              <a:spcAft>
                <a:spcPts val="0"/>
              </a:spcAft>
              <a:buSzPts val="2380"/>
              <a:buFont typeface="Noto Sans Symbols"/>
              <a:buChar char="●"/>
            </a:pPr>
            <a:r>
              <a:rPr lang="zh-TW" sz="2800">
                <a:solidFill>
                  <a:srgbClr val="FF0000"/>
                </a:solidFill>
              </a:rPr>
              <a:t>不平衡電能(或輔助服務)市場</a:t>
            </a:r>
            <a:r>
              <a:rPr lang="zh-TW" sz="2800"/>
              <a:t>之雙邊合約，係由電力市場參與者(</a:t>
            </a:r>
            <a:r>
              <a:rPr lang="zh-TW" sz="2800">
                <a:solidFill>
                  <a:srgbClr val="FF0000"/>
                </a:solidFill>
              </a:rPr>
              <a:t>綜合電業、IPP、DG、零售電業、DR</a:t>
            </a:r>
            <a:r>
              <a:rPr lang="zh-TW" sz="2800"/>
              <a:t>等)與ISO簽訂。ISO須事先公告其所需之平衡電能與輔助服務數量，並由電力市場參與者競標，由出價低者得標提供。</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2.3 ISO</a:t>
            </a:r>
            <a:r>
              <a:rPr lang="zh-TW" sz="4000"/>
              <a:t>與雙邊合約市場</a:t>
            </a:r>
            <a:r>
              <a:rPr lang="zh-TW" sz="3200"/>
              <a:t>(2/2)</a:t>
            </a:r>
            <a:endParaRPr sz="4000"/>
          </a:p>
        </p:txBody>
      </p:sp>
      <p:sp>
        <p:nvSpPr>
          <p:cNvPr id="209" name="Google Shape;209;p27"/>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noAutofit/>
          </a:bodyPr>
          <a:lstStyle/>
          <a:p>
            <a:pPr indent="-274320" lvl="0" marL="274320" rtl="0" algn="just">
              <a:spcBef>
                <a:spcPts val="0"/>
              </a:spcBef>
              <a:spcAft>
                <a:spcPts val="0"/>
              </a:spcAft>
              <a:buSzPts val="2210"/>
              <a:buFont typeface="Noto Sans Symbols"/>
              <a:buChar char="●"/>
            </a:pPr>
            <a:r>
              <a:rPr lang="zh-TW" sz="2600"/>
              <a:t>雙邊合約交易的商品</a:t>
            </a:r>
            <a:r>
              <a:rPr lang="zh-TW" sz="2600">
                <a:solidFill>
                  <a:srgbClr val="FF0000"/>
                </a:solidFill>
              </a:rPr>
              <a:t>以電能為主</a:t>
            </a:r>
            <a:r>
              <a:rPr lang="zh-TW" sz="2600"/>
              <a:t>，ISO之調度程序要求雙邊合約必須向電力調度中心陳報平衡排程清單，說明與電力調度之關鍵資訊，包括：交易之對象、擬送電的數量、時間、地點及由輸電系統注入點與提出點，以確保輸電網可靠調度、公平且</a:t>
            </a:r>
            <a:r>
              <a:rPr lang="zh-TW" sz="2600">
                <a:solidFill>
                  <a:srgbClr val="FF0000"/>
                </a:solidFill>
              </a:rPr>
              <a:t>正確估算整體輸電系統之使用費率、電網壅塞管理費率、及輔助服務費率。</a:t>
            </a:r>
            <a:endParaRPr sz="2600">
              <a:solidFill>
                <a:srgbClr val="FF0000"/>
              </a:solidFill>
            </a:endParaRPr>
          </a:p>
          <a:p>
            <a:pPr indent="-274320" lvl="0" marL="274320" rtl="0" algn="just">
              <a:spcBef>
                <a:spcPts val="1200"/>
              </a:spcBef>
              <a:spcAft>
                <a:spcPts val="0"/>
              </a:spcAft>
              <a:buSzPts val="2210"/>
              <a:buFont typeface="Noto Sans Symbols"/>
              <a:buChar char="●"/>
            </a:pPr>
            <a:r>
              <a:rPr lang="zh-TW" sz="2600">
                <a:solidFill>
                  <a:srgbClr val="FF0000"/>
                </a:solidFill>
              </a:rPr>
              <a:t>ISO需依調度程序准駁雙邊合約</a:t>
            </a:r>
            <a:r>
              <a:rPr lang="zh-TW" sz="2600"/>
              <a:t>，例如：若因區域平衡之電力系統安全考量，可能導致預估或實際電網容量受限，ISO可</a:t>
            </a:r>
            <a:r>
              <a:rPr lang="zh-TW" sz="2600">
                <a:solidFill>
                  <a:srgbClr val="FF0000"/>
                </a:solidFill>
              </a:rPr>
              <a:t>不予核准</a:t>
            </a:r>
            <a:r>
              <a:rPr lang="zh-TW" sz="2600"/>
              <a:t>該筆交易。ISO亦可事前</a:t>
            </a:r>
            <a:r>
              <a:rPr lang="zh-TW" sz="2600">
                <a:solidFill>
                  <a:srgbClr val="FF0000"/>
                </a:solidFill>
              </a:rPr>
              <a:t>要求雙方更改合約內容</a:t>
            </a:r>
            <a:r>
              <a:rPr lang="zh-TW" sz="2600"/>
              <a:t>，或者事後由雙方</a:t>
            </a:r>
            <a:r>
              <a:rPr lang="zh-TW" sz="2600">
                <a:solidFill>
                  <a:srgbClr val="FF0000"/>
                </a:solidFill>
              </a:rPr>
              <a:t>支付不平衡電力</a:t>
            </a:r>
            <a:r>
              <a:rPr lang="zh-TW" sz="2600"/>
              <a:t>之費率。</a:t>
            </a:r>
            <a:endParaRPr sz="2600"/>
          </a:p>
          <a:p>
            <a:pPr indent="-274320" lvl="0" marL="274320" rtl="0" algn="just">
              <a:spcBef>
                <a:spcPts val="1200"/>
              </a:spcBef>
              <a:spcAft>
                <a:spcPts val="0"/>
              </a:spcAft>
              <a:buSzPts val="2210"/>
              <a:buFont typeface="Noto Sans Symbols"/>
              <a:buChar char="●"/>
            </a:pPr>
            <a:r>
              <a:rPr lang="zh-TW" sz="2600"/>
              <a:t>不論雙邊合約或在集中市場競標者，均需嚴格遵守</a:t>
            </a:r>
            <a:r>
              <a:rPr lang="zh-TW" sz="2600">
                <a:solidFill>
                  <a:srgbClr val="FF0000"/>
                </a:solidFill>
              </a:rPr>
              <a:t>壅塞管理、輔助服務與不平衡電力之付費機制</a:t>
            </a:r>
            <a:r>
              <a:rPr lang="zh-TW" sz="2600"/>
              <a:t>，以維持市場之公平競爭。</a:t>
            </a:r>
            <a:endParaRPr sz="2600"/>
          </a:p>
          <a:p>
            <a:pPr indent="-100329" lvl="0" marL="273050" rtl="0" algn="l">
              <a:spcBef>
                <a:spcPts val="575"/>
              </a:spcBef>
              <a:spcAft>
                <a:spcPts val="0"/>
              </a:spcAft>
              <a:buSzPts val="2720"/>
              <a:buNone/>
            </a:pPr>
            <a:r>
              <a:t/>
            </a:r>
            <a:endParaRPr/>
          </a:p>
        </p:txBody>
      </p:sp>
      <p:sp>
        <p:nvSpPr>
          <p:cNvPr id="210" name="Google Shape;210;p27"/>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2.3.1 雙邊合約之公平性</a:t>
            </a:r>
            <a:endParaRPr>
              <a:solidFill>
                <a:srgbClr val="00B050"/>
              </a:solidFill>
            </a:endParaRPr>
          </a:p>
        </p:txBody>
      </p:sp>
      <p:sp>
        <p:nvSpPr>
          <p:cNvPr id="217" name="Google Shape;217;p28"/>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720"/>
              <a:buChar char="●"/>
            </a:pPr>
            <a:r>
              <a:rPr lang="zh-TW">
                <a:solidFill>
                  <a:srgbClr val="FF0000"/>
                </a:solidFill>
              </a:rPr>
              <a:t>開放電力選擇權</a:t>
            </a:r>
            <a:r>
              <a:rPr lang="zh-TW"/>
              <a:t>後，(特)高壓電力大用戶可向IPP直接購電，低壓或住宅用戶亦可向非在地配電業或各零售電業自由簽訂雙邊合約，購買較便宜或交易條件較佳之電能。在此情況下，輸電業(針對電力大用戶)或在地配電業，將</a:t>
            </a:r>
            <a:r>
              <a:rPr lang="zh-TW">
                <a:solidFill>
                  <a:srgbClr val="FF0000"/>
                </a:solidFill>
              </a:rPr>
              <a:t>不再承擔供電義務，權責公平對等。</a:t>
            </a:r>
            <a:endParaRPr>
              <a:solidFill>
                <a:srgbClr val="FF0000"/>
              </a:solidFill>
            </a:endParaRPr>
          </a:p>
          <a:p>
            <a:pPr indent="-273050" lvl="0" marL="273050" rtl="0" algn="l">
              <a:spcBef>
                <a:spcPts val="1800"/>
              </a:spcBef>
              <a:spcAft>
                <a:spcPts val="0"/>
              </a:spcAft>
              <a:buSzPts val="2720"/>
              <a:buChar char="●"/>
            </a:pPr>
            <a:r>
              <a:rPr lang="zh-TW"/>
              <a:t>發電業通常會</a:t>
            </a:r>
            <a:r>
              <a:rPr lang="zh-TW">
                <a:solidFill>
                  <a:srgbClr val="FF0000"/>
                </a:solidFill>
              </a:rPr>
              <a:t>挑肥揀瘦(Cherry picking)</a:t>
            </a:r>
            <a:r>
              <a:rPr lang="zh-TW"/>
              <a:t>，選擇大電力用戶或相對交易條件最有利之電力用戶，簽訂長期雙邊合約。並按ISO調度規則支付「代輸(wheeling)」、「不平衡電力」、「輔助服務」之費率。</a:t>
            </a:r>
            <a:endParaRPr/>
          </a:p>
        </p:txBody>
      </p:sp>
      <p:sp>
        <p:nvSpPr>
          <p:cNvPr id="218" name="Google Shape;218;p28"/>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2.4 電力市場與價格資訊揭露</a:t>
            </a:r>
            <a:endParaRPr/>
          </a:p>
        </p:txBody>
      </p:sp>
      <p:sp>
        <p:nvSpPr>
          <p:cNvPr id="225" name="Google Shape;225;p29"/>
          <p:cNvSpPr txBox="1"/>
          <p:nvPr>
            <p:ph idx="1" type="body"/>
          </p:nvPr>
        </p:nvSpPr>
        <p:spPr>
          <a:xfrm>
            <a:off x="179511" y="908720"/>
            <a:ext cx="8886701" cy="576064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125"/>
              <a:buChar char="●"/>
            </a:pPr>
            <a:r>
              <a:rPr lang="zh-TW" sz="2500"/>
              <a:t>雙邊合約：</a:t>
            </a:r>
            <a:endParaRPr sz="2500"/>
          </a:p>
          <a:p>
            <a:pPr indent="-358774" lvl="0" marL="623888" rtl="0" algn="just">
              <a:spcBef>
                <a:spcPts val="575"/>
              </a:spcBef>
              <a:spcAft>
                <a:spcPts val="0"/>
              </a:spcAft>
              <a:buSzPts val="2125"/>
              <a:buFont typeface="Noto Sans Symbols"/>
              <a:buChar char="➢"/>
            </a:pPr>
            <a:r>
              <a:rPr lang="zh-TW" sz="2500"/>
              <a:t>優點：根據契約內容買賣，</a:t>
            </a:r>
            <a:r>
              <a:rPr lang="zh-TW" sz="2500">
                <a:solidFill>
                  <a:srgbClr val="FF0000"/>
                </a:solidFill>
              </a:rPr>
              <a:t>降低電能之供需不確定性</a:t>
            </a:r>
            <a:r>
              <a:rPr lang="zh-TW" sz="2500"/>
              <a:t>。</a:t>
            </a:r>
            <a:endParaRPr sz="2500"/>
          </a:p>
          <a:p>
            <a:pPr indent="-358774" lvl="0" marL="623888" rtl="0" algn="just">
              <a:spcBef>
                <a:spcPts val="575"/>
              </a:spcBef>
              <a:spcAft>
                <a:spcPts val="0"/>
              </a:spcAft>
              <a:buSzPts val="2125"/>
              <a:buFont typeface="Noto Sans Symbols"/>
              <a:buChar char="➢"/>
            </a:pPr>
            <a:r>
              <a:rPr lang="zh-TW" sz="2500"/>
              <a:t>缺點：合約價格不公開，使</a:t>
            </a:r>
            <a:r>
              <a:rPr lang="zh-TW" sz="2500">
                <a:solidFill>
                  <a:srgbClr val="FF0000"/>
                </a:solidFill>
              </a:rPr>
              <a:t>市場價格訊號不透明</a:t>
            </a:r>
            <a:r>
              <a:rPr lang="zh-TW" sz="2500"/>
              <a:t>。</a:t>
            </a:r>
            <a:endParaRPr sz="2500"/>
          </a:p>
          <a:p>
            <a:pPr indent="-273050" lvl="0" marL="273050" rtl="0" algn="just">
              <a:spcBef>
                <a:spcPts val="1200"/>
              </a:spcBef>
              <a:spcAft>
                <a:spcPts val="0"/>
              </a:spcAft>
              <a:buSzPts val="2125"/>
              <a:buChar char="●"/>
            </a:pPr>
            <a:r>
              <a:rPr lang="zh-TW" sz="2500"/>
              <a:t>配套措施：ISO應建置「</a:t>
            </a:r>
            <a:r>
              <a:rPr lang="zh-TW" sz="2500">
                <a:solidFill>
                  <a:srgbClr val="FF0000"/>
                </a:solidFill>
              </a:rPr>
              <a:t>自願型電力交易所</a:t>
            </a:r>
            <a:r>
              <a:rPr lang="zh-TW" sz="2500"/>
              <a:t>」。由於實際之電力輸配量與雙邊合約之保證量不相等，電力市場參與者(包括供給者與需求者)，均可進入該市場購買或賣出多餘之電能，在此交易所中公開揭露電能市場價格訊號。</a:t>
            </a:r>
            <a:endParaRPr sz="2500"/>
          </a:p>
          <a:p>
            <a:pPr indent="-273050" lvl="0" marL="273050" rtl="0" algn="just">
              <a:spcBef>
                <a:spcPts val="1200"/>
              </a:spcBef>
              <a:spcAft>
                <a:spcPts val="0"/>
              </a:spcAft>
              <a:buSzPts val="2125"/>
              <a:buChar char="●"/>
            </a:pPr>
            <a:r>
              <a:rPr lang="zh-TW" sz="2500"/>
              <a:t>一般情況下，即使簽訂雙邊合約，IPP仍會進入自願型電力交易所，於一日內市場購買輔助服務與壅塞管理不平衡電能。</a:t>
            </a:r>
            <a:endParaRPr sz="2500"/>
          </a:p>
          <a:p>
            <a:pPr indent="-273050" lvl="0" marL="273050" rtl="0" algn="just">
              <a:spcBef>
                <a:spcPts val="1200"/>
              </a:spcBef>
              <a:spcAft>
                <a:spcPts val="0"/>
              </a:spcAft>
              <a:buSzPts val="2125"/>
              <a:buChar char="●"/>
            </a:pPr>
            <a:r>
              <a:rPr lang="zh-TW" sz="2500"/>
              <a:t>少數情況下，雙邊合約之發電業者亦可選擇不進入自願型電力交易所，此時，若實際雙邊合約交易造成壅塞管理或輔助服務之不平衡電能增加時，必須按該市場結清價格或ISO訂定之價格，支付</a:t>
            </a:r>
            <a:r>
              <a:rPr lang="zh-TW" sz="2500">
                <a:solidFill>
                  <a:srgbClr val="FF0000"/>
                </a:solidFill>
              </a:rPr>
              <a:t>再調度(re-dispatch)費率</a:t>
            </a:r>
            <a:r>
              <a:rPr lang="zh-TW" sz="2500"/>
              <a:t>，方屬公允。</a:t>
            </a:r>
            <a:endParaRPr sz="2500"/>
          </a:p>
        </p:txBody>
      </p:sp>
      <p:sp>
        <p:nvSpPr>
          <p:cNvPr id="226" name="Google Shape;226;p29"/>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2.5 ISO與長期容量價格訊號揭露</a:t>
            </a:r>
            <a:endParaRPr/>
          </a:p>
        </p:txBody>
      </p:sp>
      <p:sp>
        <p:nvSpPr>
          <p:cNvPr id="233" name="Google Shape;233;p30"/>
          <p:cNvSpPr txBox="1"/>
          <p:nvPr>
            <p:ph idx="1" type="body"/>
          </p:nvPr>
        </p:nvSpPr>
        <p:spPr>
          <a:xfrm>
            <a:off x="251520" y="908050"/>
            <a:ext cx="8785225" cy="4105275"/>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210"/>
              <a:buChar char="●"/>
            </a:pPr>
            <a:r>
              <a:rPr lang="zh-TW" sz="2600"/>
              <a:t>當電力市場充滿雙邊合約，主要依賴不平衡電能市場提供價格訊號時，長期可能導致容量之投資不足或投資過度，僅著重於短期投資。</a:t>
            </a:r>
            <a:endParaRPr sz="2600"/>
          </a:p>
          <a:p>
            <a:pPr indent="-273050" lvl="0" marL="273050" rtl="0" algn="just">
              <a:spcBef>
                <a:spcPts val="600"/>
              </a:spcBef>
              <a:spcAft>
                <a:spcPts val="0"/>
              </a:spcAft>
              <a:buSzPts val="2210"/>
              <a:buChar char="●"/>
            </a:pPr>
            <a:r>
              <a:rPr lang="zh-TW" sz="2600"/>
              <a:t>電力市場效率之達成需在短期運作程序(</a:t>
            </a:r>
            <a:r>
              <a:rPr lang="zh-TW" sz="2600">
                <a:solidFill>
                  <a:srgbClr val="FF0000"/>
                </a:solidFill>
              </a:rPr>
              <a:t>靜態效率</a:t>
            </a:r>
            <a:r>
              <a:rPr lang="zh-TW" sz="2600"/>
              <a:t>)及長期投資程序(</a:t>
            </a:r>
            <a:r>
              <a:rPr lang="zh-TW" sz="2600">
                <a:solidFill>
                  <a:srgbClr val="FF0000"/>
                </a:solidFill>
              </a:rPr>
              <a:t>動態效率</a:t>
            </a:r>
            <a:r>
              <a:rPr lang="zh-TW" sz="2600"/>
              <a:t>)兩方面，均符合</a:t>
            </a:r>
            <a:r>
              <a:rPr lang="zh-TW" sz="2600">
                <a:solidFill>
                  <a:srgbClr val="FF0000"/>
                </a:solidFill>
              </a:rPr>
              <a:t>技術效率</a:t>
            </a:r>
            <a:r>
              <a:rPr lang="zh-TW" sz="2600"/>
              <a:t>(MPP</a:t>
            </a:r>
            <a:r>
              <a:rPr lang="zh-TW" sz="1800"/>
              <a:t>L</a:t>
            </a:r>
            <a:r>
              <a:rPr lang="zh-TW" sz="2600"/>
              <a:t>/P</a:t>
            </a:r>
            <a:r>
              <a:rPr lang="zh-TW" sz="1800"/>
              <a:t>L</a:t>
            </a:r>
            <a:r>
              <a:rPr lang="zh-TW" sz="2600"/>
              <a:t>=MPP</a:t>
            </a:r>
            <a:r>
              <a:rPr lang="zh-TW" sz="1800"/>
              <a:t>K</a:t>
            </a:r>
            <a:r>
              <a:rPr lang="zh-TW" sz="2600"/>
              <a:t>/P</a:t>
            </a:r>
            <a:r>
              <a:rPr lang="zh-TW" sz="1800"/>
              <a:t>K</a:t>
            </a:r>
            <a:r>
              <a:rPr lang="zh-TW" sz="2600"/>
              <a:t>)與</a:t>
            </a:r>
            <a:r>
              <a:rPr lang="zh-TW" sz="2600">
                <a:solidFill>
                  <a:srgbClr val="FF0000"/>
                </a:solidFill>
              </a:rPr>
              <a:t>配置效率</a:t>
            </a:r>
            <a:r>
              <a:rPr lang="zh-TW" sz="2600"/>
              <a:t>(MC=MR; IRR極大化，總社會成本最小化)。</a:t>
            </a:r>
            <a:endParaRPr sz="2600"/>
          </a:p>
          <a:p>
            <a:pPr indent="-273050" lvl="0" marL="273050" rtl="0" algn="just">
              <a:spcBef>
                <a:spcPts val="600"/>
              </a:spcBef>
              <a:spcAft>
                <a:spcPts val="0"/>
              </a:spcAft>
              <a:buSzPts val="2210"/>
              <a:buChar char="●"/>
            </a:pPr>
            <a:r>
              <a:rPr lang="zh-TW" sz="2600"/>
              <a:t>ISO應提供輸電容量之</a:t>
            </a:r>
            <a:r>
              <a:rPr lang="zh-TW" sz="2600">
                <a:solidFill>
                  <a:srgbClr val="FF0000"/>
                </a:solidFill>
              </a:rPr>
              <a:t>長期規劃</a:t>
            </a:r>
            <a:r>
              <a:rPr lang="zh-TW" sz="2600"/>
              <a:t>，預測未來電力需求成長，並同時考量政策目標(如二氧化碳減排)，以及分散型發電、再生能源、儲能系統併網最適容量等相關資訊。</a:t>
            </a:r>
            <a:endParaRPr sz="2600">
              <a:solidFill>
                <a:srgbClr val="FF0000"/>
              </a:solidFill>
            </a:endParaRPr>
          </a:p>
          <a:p>
            <a:pPr indent="0" lvl="0" marL="0" rtl="0" algn="l">
              <a:spcBef>
                <a:spcPts val="575"/>
              </a:spcBef>
              <a:spcAft>
                <a:spcPts val="0"/>
              </a:spcAft>
              <a:buSzPts val="2720"/>
              <a:buFont typeface="Noto Sans Symbols"/>
              <a:buNone/>
            </a:pPr>
            <a:r>
              <a:t/>
            </a:r>
            <a:endParaRPr/>
          </a:p>
        </p:txBody>
      </p:sp>
      <p:sp>
        <p:nvSpPr>
          <p:cNvPr id="234" name="Google Shape;234;p30"/>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235" name="Google Shape;235;p30"/>
          <p:cNvSpPr/>
          <p:nvPr/>
        </p:nvSpPr>
        <p:spPr>
          <a:xfrm>
            <a:off x="539552" y="5157192"/>
            <a:ext cx="8131175" cy="1477328"/>
          </a:xfrm>
          <a:prstGeom prst="rect">
            <a:avLst/>
          </a:prstGeom>
          <a:gradFill>
            <a:gsLst>
              <a:gs pos="0">
                <a:srgbClr val="D0E2F2"/>
              </a:gs>
              <a:gs pos="50000">
                <a:srgbClr val="D0E2F2"/>
              </a:gs>
              <a:gs pos="100000">
                <a:srgbClr val="E8F0F8"/>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b="0" i="0" lang="zh-TW" sz="2500" u="none" cap="none" strike="noStrike">
                <a:solidFill>
                  <a:schemeClr val="dk1"/>
                </a:solidFill>
                <a:latin typeface="Source Sans Pro"/>
                <a:ea typeface="Source Sans Pro"/>
                <a:cs typeface="Source Sans Pro"/>
                <a:sym typeface="Source Sans Pro"/>
              </a:rPr>
              <a:t>理論基礎與邏輯：電力市場內能夠</a:t>
            </a:r>
            <a:r>
              <a:rPr b="0" i="0" lang="zh-TW" sz="2500" u="none" cap="none" strike="noStrike">
                <a:solidFill>
                  <a:srgbClr val="FF0000"/>
                </a:solidFill>
                <a:latin typeface="Source Sans Pro"/>
                <a:ea typeface="Source Sans Pro"/>
                <a:cs typeface="Source Sans Pro"/>
                <a:sym typeface="Source Sans Pro"/>
              </a:rPr>
              <a:t>以最低整體社會成本提供上述關鍵資訊者，應由該行為主體負責提供</a:t>
            </a:r>
            <a:r>
              <a:rPr b="0" i="0" lang="zh-TW" sz="2500" u="none" cap="none" strike="noStrike">
                <a:solidFill>
                  <a:schemeClr val="dk1"/>
                </a:solidFill>
                <a:latin typeface="Source Sans Pro"/>
                <a:ea typeface="Source Sans Pro"/>
                <a:cs typeface="Source Sans Pro"/>
                <a:sym typeface="Source Sans Pro"/>
              </a:rPr>
              <a:t>。ISO因掌控電力市場樞紐設施(essential facility)，最貼近上述關鍵資訊之供給面與需求面訊號，故應由ISO負責。</a:t>
            </a:r>
            <a:endParaRPr b="0" i="0" sz="25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1"/>
          <p:cNvSpPr txBox="1"/>
          <p:nvPr>
            <p:ph idx="2" type="body"/>
          </p:nvPr>
        </p:nvSpPr>
        <p:spPr>
          <a:xfrm>
            <a:off x="251520" y="1628800"/>
            <a:ext cx="8496300" cy="965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4080"/>
              <a:buFont typeface="Noto Sans Symbols"/>
              <a:buNone/>
            </a:pPr>
            <a:r>
              <a:rPr b="1" lang="zh-TW" sz="4800">
                <a:solidFill>
                  <a:srgbClr val="0070C0"/>
                </a:solidFill>
                <a:latin typeface="Source Sans Pro"/>
                <a:ea typeface="Source Sans Pro"/>
                <a:cs typeface="Source Sans Pro"/>
                <a:sym typeface="Source Sans Pro"/>
              </a:rPr>
              <a:t>3.台灣ISO之獨立性探討</a:t>
            </a:r>
            <a:endParaRPr b="1" sz="4800">
              <a:solidFill>
                <a:srgbClr val="0070C0"/>
              </a:solidFill>
              <a:latin typeface="Source Sans Pro"/>
              <a:ea typeface="Source Sans Pro"/>
              <a:cs typeface="Source Sans Pro"/>
              <a:sym typeface="Source Sans Pro"/>
            </a:endParaRPr>
          </a:p>
          <a:p>
            <a:pPr indent="0" lvl="0" marL="0" rtl="0" algn="l">
              <a:spcBef>
                <a:spcPts val="580"/>
              </a:spcBef>
              <a:spcAft>
                <a:spcPts val="0"/>
              </a:spcAft>
              <a:buSzPts val="2720"/>
              <a:buFont typeface="Noto Sans Symbols"/>
              <a:buNone/>
            </a:pPr>
            <a:r>
              <a:t/>
            </a:r>
            <a:endParaRPr/>
          </a:p>
        </p:txBody>
      </p:sp>
      <p:sp>
        <p:nvSpPr>
          <p:cNvPr id="242" name="Google Shape;242;p31"/>
          <p:cNvSpPr txBox="1"/>
          <p:nvPr/>
        </p:nvSpPr>
        <p:spPr>
          <a:xfrm>
            <a:off x="2108045" y="2587882"/>
            <a:ext cx="4996881" cy="26930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2400" u="none" cap="none" strike="noStrike">
                <a:solidFill>
                  <a:schemeClr val="dk1"/>
                </a:solidFill>
                <a:latin typeface="Source Sans Pro"/>
                <a:ea typeface="Source Sans Pro"/>
                <a:cs typeface="Source Sans Pro"/>
                <a:sym typeface="Source Sans Pro"/>
              </a:rPr>
              <a:t>3.1 台電現階段之電力調度系統架構</a:t>
            </a:r>
            <a:endParaRPr b="0" i="0" sz="2400" u="none" cap="none" strike="noStrike">
              <a:solidFill>
                <a:schemeClr val="dk1"/>
              </a:solidFill>
              <a:latin typeface="Source Sans Pro"/>
              <a:ea typeface="Source Sans Pro"/>
              <a:cs typeface="Source Sans Pro"/>
              <a:sym typeface="Source Sans Pro"/>
            </a:endParaRPr>
          </a:p>
          <a:p>
            <a:pPr indent="0" lvl="0" marL="0" marR="0" rtl="0" algn="l">
              <a:spcBef>
                <a:spcPts val="600"/>
              </a:spcBef>
              <a:spcAft>
                <a:spcPts val="0"/>
              </a:spcAft>
              <a:buNone/>
            </a:pPr>
            <a:r>
              <a:rPr b="0" i="0" lang="zh-TW" sz="2400" u="none" cap="none" strike="noStrike">
                <a:solidFill>
                  <a:schemeClr val="dk1"/>
                </a:solidFill>
                <a:latin typeface="Source Sans Pro"/>
                <a:ea typeface="Source Sans Pro"/>
                <a:cs typeface="Source Sans Pro"/>
                <a:sym typeface="Source Sans Pro"/>
              </a:rPr>
              <a:t>3.2 經濟部規劃分兩階段成立ISO</a:t>
            </a:r>
            <a:endParaRPr b="0" i="0" sz="2400" u="none" cap="none" strike="noStrike">
              <a:solidFill>
                <a:schemeClr val="dk1"/>
              </a:solidFill>
              <a:latin typeface="Source Sans Pro"/>
              <a:ea typeface="Source Sans Pro"/>
              <a:cs typeface="Source Sans Pro"/>
              <a:sym typeface="Source Sans Pro"/>
            </a:endParaRPr>
          </a:p>
          <a:p>
            <a:pPr indent="0" lvl="0" marL="0" marR="0" rtl="0" algn="l">
              <a:spcBef>
                <a:spcPts val="600"/>
              </a:spcBef>
              <a:spcAft>
                <a:spcPts val="0"/>
              </a:spcAft>
              <a:buNone/>
            </a:pPr>
            <a:r>
              <a:rPr b="0" i="0" lang="zh-TW" sz="2400" u="none" cap="none" strike="noStrike">
                <a:solidFill>
                  <a:schemeClr val="dk1"/>
                </a:solidFill>
                <a:latin typeface="Source Sans Pro"/>
                <a:ea typeface="Source Sans Pro"/>
                <a:cs typeface="Source Sans Pro"/>
                <a:sym typeface="Source Sans Pro"/>
              </a:rPr>
              <a:t>3.3 電力自由化與民營化並行</a:t>
            </a:r>
            <a:endParaRPr b="0" i="0" sz="2400" u="none" cap="none" strike="noStrike">
              <a:solidFill>
                <a:schemeClr val="dk1"/>
              </a:solidFill>
              <a:latin typeface="Source Sans Pro"/>
              <a:ea typeface="Source Sans Pro"/>
              <a:cs typeface="Source Sans Pro"/>
              <a:sym typeface="Source Sans Pro"/>
            </a:endParaRPr>
          </a:p>
          <a:p>
            <a:pPr indent="0" lvl="0" marL="0" marR="0" rtl="0" algn="l">
              <a:spcBef>
                <a:spcPts val="600"/>
              </a:spcBef>
              <a:spcAft>
                <a:spcPts val="0"/>
              </a:spcAft>
              <a:buNone/>
            </a:pPr>
            <a:r>
              <a:rPr b="0" i="0" lang="zh-TW" sz="2400" u="none" cap="none" strike="noStrike">
                <a:solidFill>
                  <a:schemeClr val="dk1"/>
                </a:solidFill>
                <a:latin typeface="Source Sans Pro"/>
                <a:ea typeface="Source Sans Pro"/>
                <a:cs typeface="Source Sans Pro"/>
                <a:sym typeface="Source Sans Pro"/>
              </a:rPr>
              <a:t>3.4 ISO與電業管制機制</a:t>
            </a:r>
            <a:endParaRPr b="0" i="0" sz="2400" u="none" cap="none" strike="noStrike">
              <a:solidFill>
                <a:schemeClr val="dk1"/>
              </a:solidFill>
              <a:latin typeface="Source Sans Pro"/>
              <a:ea typeface="Source Sans Pro"/>
              <a:cs typeface="Source Sans Pro"/>
              <a:sym typeface="Source Sans Pro"/>
            </a:endParaRPr>
          </a:p>
          <a:p>
            <a:pPr indent="0" lvl="0" marL="0" marR="0" rtl="0" algn="l">
              <a:spcBef>
                <a:spcPts val="600"/>
              </a:spcBef>
              <a:spcAft>
                <a:spcPts val="0"/>
              </a:spcAft>
              <a:buNone/>
            </a:pPr>
            <a:r>
              <a:rPr b="0" i="0" lang="zh-TW" sz="2400" u="none" cap="none" strike="noStrike">
                <a:solidFill>
                  <a:schemeClr val="dk1"/>
                </a:solidFill>
                <a:latin typeface="Source Sans Pro"/>
                <a:ea typeface="Source Sans Pro"/>
                <a:cs typeface="Source Sans Pro"/>
                <a:sym typeface="Source Sans Pro"/>
              </a:rPr>
              <a:t>3.5 ISO獨立性之績效評估</a:t>
            </a:r>
            <a:endParaRPr b="0" i="0" sz="2400" u="none" cap="none" strike="noStrike">
              <a:solidFill>
                <a:schemeClr val="dk1"/>
              </a:solidFill>
              <a:latin typeface="Source Sans Pro"/>
              <a:ea typeface="Source Sans Pro"/>
              <a:cs typeface="Source Sans Pro"/>
              <a:sym typeface="Source Sans Pro"/>
            </a:endParaRPr>
          </a:p>
          <a:p>
            <a:pPr indent="0" lvl="0" marL="0" marR="0" rtl="0" algn="l">
              <a:spcBef>
                <a:spcPts val="600"/>
              </a:spcBef>
              <a:spcAft>
                <a:spcPts val="0"/>
              </a:spcAft>
              <a:buNone/>
            </a:pPr>
            <a:r>
              <a:rPr b="0" i="0" lang="zh-TW" sz="2400" u="none" cap="none" strike="noStrike">
                <a:solidFill>
                  <a:schemeClr val="dk1"/>
                </a:solidFill>
                <a:latin typeface="Source Sans Pro"/>
                <a:ea typeface="Source Sans Pro"/>
                <a:cs typeface="Source Sans Pro"/>
                <a:sym typeface="Source Sans Pro"/>
              </a:rPr>
              <a:t>3.6 電力調度市場之配套措施</a:t>
            </a:r>
            <a:endParaRPr b="0" i="0" sz="24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179388" y="132920"/>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大綱</a:t>
            </a:r>
            <a:endParaRPr/>
          </a:p>
        </p:txBody>
      </p:sp>
      <p:sp>
        <p:nvSpPr>
          <p:cNvPr id="105" name="Google Shape;105;p14"/>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2720"/>
              <a:buFont typeface="Noto Sans Symbols"/>
              <a:buAutoNum type="arabicPeriod"/>
            </a:pPr>
            <a:r>
              <a:rPr lang="zh-TW"/>
              <a:t>前言 --------------------------------------3</a:t>
            </a:r>
            <a:endParaRPr/>
          </a:p>
          <a:p>
            <a:pPr indent="-514350" lvl="0" marL="514350" rtl="0" algn="l">
              <a:spcBef>
                <a:spcPts val="1800"/>
              </a:spcBef>
              <a:spcAft>
                <a:spcPts val="0"/>
              </a:spcAft>
              <a:buClr>
                <a:schemeClr val="dk1"/>
              </a:buClr>
              <a:buSzPts val="2720"/>
              <a:buFont typeface="Noto Sans Symbols"/>
              <a:buAutoNum type="arabicPeriod"/>
            </a:pPr>
            <a:r>
              <a:rPr lang="zh-TW"/>
              <a:t>電力調度中心與市場架構------------------5</a:t>
            </a:r>
            <a:endParaRPr/>
          </a:p>
          <a:p>
            <a:pPr indent="-514350" lvl="0" marL="514350" rtl="0" algn="l">
              <a:spcBef>
                <a:spcPts val="1800"/>
              </a:spcBef>
              <a:spcAft>
                <a:spcPts val="0"/>
              </a:spcAft>
              <a:buClr>
                <a:schemeClr val="dk1"/>
              </a:buClr>
              <a:buSzPts val="2720"/>
              <a:buFont typeface="Noto Sans Symbols"/>
              <a:buAutoNum type="arabicPeriod"/>
            </a:pPr>
            <a:r>
              <a:rPr lang="zh-TW"/>
              <a:t>台灣ISO之獨立性探討--------------------20</a:t>
            </a:r>
            <a:endParaRPr/>
          </a:p>
          <a:p>
            <a:pPr indent="-514350" lvl="0" marL="514350" rtl="0" algn="l">
              <a:spcBef>
                <a:spcPts val="1800"/>
              </a:spcBef>
              <a:spcAft>
                <a:spcPts val="0"/>
              </a:spcAft>
              <a:buClr>
                <a:schemeClr val="dk1"/>
              </a:buClr>
              <a:buSzPts val="2720"/>
              <a:buFont typeface="Noto Sans Symbols"/>
              <a:buAutoNum type="arabicPeriod"/>
            </a:pPr>
            <a:r>
              <a:rPr lang="zh-TW"/>
              <a:t>結論與建議-------------------------------38</a:t>
            </a:r>
            <a:endParaRPr/>
          </a:p>
          <a:p>
            <a:pPr indent="-514350" lvl="0" marL="514350" rtl="0" algn="l">
              <a:spcBef>
                <a:spcPts val="1800"/>
              </a:spcBef>
              <a:spcAft>
                <a:spcPts val="0"/>
              </a:spcAft>
              <a:buClr>
                <a:schemeClr val="dk1"/>
              </a:buClr>
              <a:buSzPts val="2720"/>
              <a:buFont typeface="Noto Sans Symbols"/>
              <a:buAutoNum type="arabicPeriod"/>
            </a:pPr>
            <a:r>
              <a:rPr lang="zh-TW"/>
              <a:t>附錄--------------------------------------45</a:t>
            </a:r>
            <a:endParaRPr/>
          </a:p>
          <a:p>
            <a:pPr indent="-341630" lvl="0" marL="514350" rtl="0" algn="l">
              <a:spcBef>
                <a:spcPts val="580"/>
              </a:spcBef>
              <a:spcAft>
                <a:spcPts val="0"/>
              </a:spcAft>
              <a:buSzPts val="2720"/>
              <a:buFont typeface="Noto Sans Symbols"/>
              <a:buNone/>
            </a:pPr>
            <a:r>
              <a:t/>
            </a:r>
            <a:endParaRPr/>
          </a:p>
          <a:p>
            <a:pPr indent="-101600" lvl="0" marL="274320" rtl="0" algn="l">
              <a:spcBef>
                <a:spcPts val="580"/>
              </a:spcBef>
              <a:spcAft>
                <a:spcPts val="0"/>
              </a:spcAft>
              <a:buSzPts val="2720"/>
              <a:buFont typeface="Noto Sans Symbols"/>
              <a:buNone/>
            </a:pPr>
            <a:r>
              <a:t/>
            </a:r>
            <a:endParaRPr/>
          </a:p>
        </p:txBody>
      </p:sp>
      <p:sp>
        <p:nvSpPr>
          <p:cNvPr id="106" name="Google Shape;106;p14"/>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2"/>
          <p:cNvSpPr txBox="1"/>
          <p:nvPr>
            <p:ph type="title"/>
          </p:nvPr>
        </p:nvSpPr>
        <p:spPr>
          <a:xfrm>
            <a:off x="143891" y="115888"/>
            <a:ext cx="8964613"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3.1 台電現階段之電力調度系統架構</a:t>
            </a:r>
            <a:endParaRPr/>
          </a:p>
        </p:txBody>
      </p:sp>
      <p:sp>
        <p:nvSpPr>
          <p:cNvPr id="249" name="Google Shape;249;p32"/>
          <p:cNvSpPr/>
          <p:nvPr>
            <p:ph idx="12" type="sldNum"/>
          </p:nvPr>
        </p:nvSpPr>
        <p:spPr>
          <a:xfrm>
            <a:off x="8651875" y="639127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250" name="Google Shape;250;p32"/>
          <p:cNvSpPr txBox="1"/>
          <p:nvPr>
            <p:ph idx="1" type="body"/>
          </p:nvPr>
        </p:nvSpPr>
        <p:spPr>
          <a:xfrm>
            <a:off x="179388" y="908050"/>
            <a:ext cx="8785225" cy="4176713"/>
          </a:xfrm>
          <a:prstGeom prst="rect">
            <a:avLst/>
          </a:prstGeom>
          <a:noFill/>
          <a:ln>
            <a:noFill/>
          </a:ln>
        </p:spPr>
        <p:txBody>
          <a:bodyPr anchorCtr="0" anchor="t" bIns="45700" lIns="91425" spcFirstLastPara="1" rIns="91425" wrap="square" tIns="45700">
            <a:noAutofit/>
          </a:bodyPr>
          <a:lstStyle/>
          <a:p>
            <a:pPr indent="-273050" lvl="0" marL="273050" rtl="0" algn="just">
              <a:lnSpc>
                <a:spcPct val="90000"/>
              </a:lnSpc>
              <a:spcBef>
                <a:spcPts val="0"/>
              </a:spcBef>
              <a:spcAft>
                <a:spcPts val="0"/>
              </a:spcAft>
              <a:buSzPts val="1951"/>
              <a:buChar char="●"/>
            </a:pPr>
            <a:r>
              <a:rPr lang="zh-TW" sz="2295"/>
              <a:t>台電電力調度控制系統包括1個中央調度中心、6個區域調度中心與21配電調度中心，形成</a:t>
            </a:r>
            <a:r>
              <a:rPr lang="zh-TW" sz="2295">
                <a:solidFill>
                  <a:srgbClr val="FF0000"/>
                </a:solidFill>
              </a:rPr>
              <a:t>三階層電力調度控制系統</a:t>
            </a:r>
            <a:r>
              <a:rPr lang="zh-TW" sz="2295"/>
              <a:t>。調度中心彼此透過「高速資料頻道」聯繫。</a:t>
            </a:r>
            <a:endParaRPr sz="2295"/>
          </a:p>
          <a:p>
            <a:pPr indent="-273050" lvl="0" marL="273050" rtl="0" algn="just">
              <a:lnSpc>
                <a:spcPct val="90000"/>
              </a:lnSpc>
              <a:spcBef>
                <a:spcPts val="1800"/>
              </a:spcBef>
              <a:spcAft>
                <a:spcPts val="0"/>
              </a:spcAft>
              <a:buClr>
                <a:schemeClr val="dk1"/>
              </a:buClr>
              <a:buSzPts val="1836"/>
              <a:buFont typeface="Noto Sans Symbols"/>
              <a:buChar char="➢"/>
            </a:pPr>
            <a:r>
              <a:rPr lang="zh-TW" sz="2295">
                <a:solidFill>
                  <a:srgbClr val="FF0000"/>
                </a:solidFill>
              </a:rPr>
              <a:t>中央調度中心：</a:t>
            </a:r>
            <a:r>
              <a:rPr lang="zh-TW" sz="2295"/>
              <a:t>管轄主要發電廠(161kV以上)、超高壓(345kV)變電所及輸電系統。採用自動發電控制(Automatic Generation Control, AGC)計算系統，降低調度操作者可能的人為疏失。</a:t>
            </a:r>
            <a:endParaRPr sz="2295"/>
          </a:p>
          <a:p>
            <a:pPr indent="-273050" lvl="0" marL="273050" rtl="0" algn="just">
              <a:lnSpc>
                <a:spcPct val="90000"/>
              </a:lnSpc>
              <a:spcBef>
                <a:spcPts val="1200"/>
              </a:spcBef>
              <a:spcAft>
                <a:spcPts val="0"/>
              </a:spcAft>
              <a:buClr>
                <a:schemeClr val="dk1"/>
              </a:buClr>
              <a:buSzPts val="1836"/>
              <a:buFont typeface="Noto Sans Symbols"/>
              <a:buChar char="➢"/>
            </a:pPr>
            <a:r>
              <a:rPr lang="zh-TW" sz="2295">
                <a:solidFill>
                  <a:srgbClr val="FF0000"/>
                </a:solidFill>
              </a:rPr>
              <a:t>區域調度中心</a:t>
            </a:r>
            <a:r>
              <a:rPr lang="zh-TW" sz="2295"/>
              <a:t>：操作中小型發電廠(69kV以下)、一次變電所(161/69kV)、配電變電所(161/22kV)及二次變電所(69/11kV)之輸變電系統。</a:t>
            </a:r>
            <a:endParaRPr sz="2295"/>
          </a:p>
          <a:p>
            <a:pPr indent="-273050" lvl="0" marL="273050" rtl="0" algn="just">
              <a:lnSpc>
                <a:spcPct val="90000"/>
              </a:lnSpc>
              <a:spcBef>
                <a:spcPts val="1200"/>
              </a:spcBef>
              <a:spcAft>
                <a:spcPts val="0"/>
              </a:spcAft>
              <a:buClr>
                <a:schemeClr val="dk1"/>
              </a:buClr>
              <a:buSzPts val="1836"/>
              <a:buFont typeface="Noto Sans Symbols"/>
              <a:buChar char="➢"/>
            </a:pPr>
            <a:r>
              <a:rPr lang="zh-TW" sz="2295">
                <a:solidFill>
                  <a:srgbClr val="FF0000"/>
                </a:solidFill>
              </a:rPr>
              <a:t>配調調度中心</a:t>
            </a:r>
            <a:r>
              <a:rPr lang="zh-TW" sz="2295"/>
              <a:t>：操作與控制二次變電所(69/11kV)及配電饋線(22/11kV)。</a:t>
            </a:r>
            <a:endParaRPr sz="2295"/>
          </a:p>
          <a:p>
            <a:pPr indent="-149177" lvl="0" marL="273050" rtl="0" algn="l">
              <a:lnSpc>
                <a:spcPct val="70000"/>
              </a:lnSpc>
              <a:spcBef>
                <a:spcPts val="575"/>
              </a:spcBef>
              <a:spcAft>
                <a:spcPts val="0"/>
              </a:spcAft>
              <a:buSzPts val="1951"/>
              <a:buNone/>
            </a:pPr>
            <a:r>
              <a:t/>
            </a:r>
            <a:endParaRPr sz="2295"/>
          </a:p>
        </p:txBody>
      </p:sp>
      <p:sp>
        <p:nvSpPr>
          <p:cNvPr id="251" name="Google Shape;251;p32"/>
          <p:cNvSpPr/>
          <p:nvPr/>
        </p:nvSpPr>
        <p:spPr>
          <a:xfrm>
            <a:off x="420688" y="5080000"/>
            <a:ext cx="8424862" cy="1323975"/>
          </a:xfrm>
          <a:prstGeom prst="rect">
            <a:avLst/>
          </a:prstGeom>
          <a:gradFill>
            <a:gsLst>
              <a:gs pos="0">
                <a:srgbClr val="B6D2ED"/>
              </a:gs>
              <a:gs pos="50000">
                <a:srgbClr val="D0E2F2"/>
              </a:gs>
              <a:gs pos="100000">
                <a:srgbClr val="E8F0F8"/>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zh-TW" sz="3800" u="none" cap="none" strike="noStrike">
                <a:solidFill>
                  <a:schemeClr val="dk1"/>
                </a:solidFill>
                <a:latin typeface="Source Sans Pro"/>
                <a:ea typeface="Source Sans Pro"/>
                <a:cs typeface="Source Sans Pro"/>
                <a:sym typeface="Source Sans Pro"/>
              </a:rPr>
              <a:t>「電業法修正草案」第八條明定</a:t>
            </a:r>
            <a:r>
              <a:rPr b="1" i="0" lang="zh-TW" sz="3800" u="none" cap="none" strike="noStrike">
                <a:solidFill>
                  <a:srgbClr val="FF0000"/>
                </a:solidFill>
                <a:latin typeface="Source Sans Pro"/>
                <a:ea typeface="Source Sans Pro"/>
                <a:cs typeface="Source Sans Pro"/>
                <a:sym typeface="Source Sans Pro"/>
              </a:rPr>
              <a:t>電力調度中心應調度69kV以上輸電系統</a:t>
            </a:r>
            <a:r>
              <a:rPr b="1" i="0" lang="zh-TW" sz="4000" u="none" cap="none" strike="noStrike">
                <a:solidFill>
                  <a:schemeClr val="dk1"/>
                </a:solidFill>
                <a:latin typeface="Source Sans Pro"/>
                <a:ea typeface="Source Sans Pro"/>
                <a:cs typeface="Source Sans Pro"/>
                <a:sym typeface="Source Sans Pro"/>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3"/>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3.1.1 台電階層調度控制系統圖</a:t>
            </a:r>
            <a:endParaRPr/>
          </a:p>
        </p:txBody>
      </p:sp>
      <p:sp>
        <p:nvSpPr>
          <p:cNvPr id="258" name="Google Shape;258;p33"/>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grpSp>
        <p:nvGrpSpPr>
          <p:cNvPr id="259" name="Google Shape;259;p33"/>
          <p:cNvGrpSpPr/>
          <p:nvPr/>
        </p:nvGrpSpPr>
        <p:grpSpPr>
          <a:xfrm>
            <a:off x="251520" y="990600"/>
            <a:ext cx="8424935" cy="5543550"/>
            <a:chOff x="571191" y="980728"/>
            <a:chExt cx="7601209" cy="5328592"/>
          </a:xfrm>
        </p:grpSpPr>
        <p:sp>
          <p:nvSpPr>
            <p:cNvPr id="260" name="Google Shape;260;p33"/>
            <p:cNvSpPr/>
            <p:nvPr/>
          </p:nvSpPr>
          <p:spPr>
            <a:xfrm>
              <a:off x="3412141" y="980728"/>
              <a:ext cx="3025588" cy="648526"/>
            </a:xfrm>
            <a:prstGeom prst="rect">
              <a:avLst/>
            </a:prstGeom>
            <a:solidFill>
              <a:schemeClr val="accent3"/>
            </a:solidFill>
            <a:ln cap="flat" cmpd="sng" w="12700">
              <a:solidFill>
                <a:srgbClr val="787C5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2000" u="none" cap="none" strike="noStrike">
                  <a:solidFill>
                    <a:srgbClr val="FFFFFF"/>
                  </a:solidFill>
                  <a:latin typeface="Arial"/>
                  <a:ea typeface="Arial"/>
                  <a:cs typeface="Arial"/>
                  <a:sym typeface="Arial"/>
                </a:rPr>
                <a:t>中央調度控制中心</a:t>
              </a:r>
              <a:endParaRPr/>
            </a:p>
          </p:txBody>
        </p:sp>
        <p:sp>
          <p:nvSpPr>
            <p:cNvPr id="261" name="Google Shape;261;p33"/>
            <p:cNvSpPr/>
            <p:nvPr/>
          </p:nvSpPr>
          <p:spPr>
            <a:xfrm>
              <a:off x="3412141" y="2384595"/>
              <a:ext cx="3025588" cy="648526"/>
            </a:xfrm>
            <a:prstGeom prst="rect">
              <a:avLst/>
            </a:prstGeom>
            <a:solidFill>
              <a:schemeClr val="accent6"/>
            </a:solidFill>
            <a:ln cap="flat" cmpd="sng" w="12700">
              <a:solidFill>
                <a:srgbClr val="6D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2000" u="none" cap="none" strike="noStrike">
                  <a:solidFill>
                    <a:srgbClr val="FFFFFF"/>
                  </a:solidFill>
                  <a:latin typeface="Arial"/>
                  <a:ea typeface="Arial"/>
                  <a:cs typeface="Arial"/>
                  <a:sym typeface="Arial"/>
                </a:rPr>
                <a:t>區域調度控制中心</a:t>
              </a:r>
              <a:endParaRPr/>
            </a:p>
          </p:txBody>
        </p:sp>
        <p:sp>
          <p:nvSpPr>
            <p:cNvPr id="262" name="Google Shape;262;p33"/>
            <p:cNvSpPr/>
            <p:nvPr/>
          </p:nvSpPr>
          <p:spPr>
            <a:xfrm>
              <a:off x="3412141" y="4293550"/>
              <a:ext cx="3025588" cy="647000"/>
            </a:xfrm>
            <a:prstGeom prst="rect">
              <a:avLst/>
            </a:prstGeom>
            <a:solidFill>
              <a:schemeClr val="accent2"/>
            </a:solidFill>
            <a:ln cap="flat" cmpd="sng" w="12700">
              <a:solidFill>
                <a:srgbClr val="A15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2000" u="none" cap="none" strike="noStrike">
                  <a:solidFill>
                    <a:srgbClr val="FFFFFF"/>
                  </a:solidFill>
                  <a:latin typeface="Arial"/>
                  <a:ea typeface="Arial"/>
                  <a:cs typeface="Arial"/>
                  <a:sym typeface="Arial"/>
                </a:rPr>
                <a:t>配電調度控制中心</a:t>
              </a:r>
              <a:endParaRPr/>
            </a:p>
          </p:txBody>
        </p:sp>
        <p:sp>
          <p:nvSpPr>
            <p:cNvPr id="263" name="Google Shape;263;p33"/>
            <p:cNvSpPr/>
            <p:nvPr/>
          </p:nvSpPr>
          <p:spPr>
            <a:xfrm>
              <a:off x="571191" y="2232001"/>
              <a:ext cx="937157" cy="935403"/>
            </a:xfrm>
            <a:prstGeom prst="ellipse">
              <a:avLst/>
            </a:prstGeom>
            <a:solidFill>
              <a:schemeClr val="accent3"/>
            </a:solidFill>
            <a:ln cap="flat" cmpd="sng" w="12700">
              <a:solidFill>
                <a:srgbClr val="787C5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600" u="none" cap="none" strike="noStrike">
                  <a:solidFill>
                    <a:schemeClr val="lt1"/>
                  </a:solidFill>
                  <a:latin typeface="Arial"/>
                  <a:ea typeface="Arial"/>
                  <a:cs typeface="Arial"/>
                  <a:sym typeface="Arial"/>
                </a:rPr>
                <a:t>核能電廠</a:t>
              </a:r>
              <a:endParaRPr/>
            </a:p>
          </p:txBody>
        </p:sp>
        <p:sp>
          <p:nvSpPr>
            <p:cNvPr id="264" name="Google Shape;264;p33"/>
            <p:cNvSpPr/>
            <p:nvPr/>
          </p:nvSpPr>
          <p:spPr>
            <a:xfrm>
              <a:off x="1902450" y="2232001"/>
              <a:ext cx="937157" cy="935403"/>
            </a:xfrm>
            <a:prstGeom prst="ellipse">
              <a:avLst/>
            </a:prstGeom>
            <a:solidFill>
              <a:schemeClr val="accent3"/>
            </a:solidFill>
            <a:ln cap="flat" cmpd="sng" w="12700">
              <a:solidFill>
                <a:srgbClr val="787C5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200" u="none" cap="none" strike="noStrike">
                  <a:solidFill>
                    <a:schemeClr val="lt1"/>
                  </a:solidFill>
                  <a:latin typeface="Arial"/>
                  <a:ea typeface="Arial"/>
                  <a:cs typeface="Arial"/>
                  <a:sym typeface="Arial"/>
                </a:rPr>
                <a:t>火力及大型水力電廠</a:t>
              </a:r>
              <a:endParaRPr/>
            </a:p>
          </p:txBody>
        </p:sp>
        <p:sp>
          <p:nvSpPr>
            <p:cNvPr id="265" name="Google Shape;265;p33"/>
            <p:cNvSpPr/>
            <p:nvPr/>
          </p:nvSpPr>
          <p:spPr>
            <a:xfrm>
              <a:off x="7229037" y="2232001"/>
              <a:ext cx="937157" cy="935403"/>
            </a:xfrm>
            <a:prstGeom prst="ellipse">
              <a:avLst/>
            </a:prstGeom>
            <a:solidFill>
              <a:schemeClr val="accent3"/>
            </a:solidFill>
            <a:ln cap="flat" cmpd="sng" w="12700">
              <a:solidFill>
                <a:srgbClr val="787C5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200" u="none" cap="none" strike="noStrike">
                  <a:solidFill>
                    <a:schemeClr val="lt1"/>
                  </a:solidFill>
                  <a:latin typeface="Arial"/>
                  <a:ea typeface="Arial"/>
                  <a:cs typeface="Arial"/>
                  <a:sym typeface="Arial"/>
                </a:rPr>
                <a:t>超高壓變電所</a:t>
              </a:r>
              <a:endParaRPr/>
            </a:p>
          </p:txBody>
        </p:sp>
        <p:sp>
          <p:nvSpPr>
            <p:cNvPr id="266" name="Google Shape;266;p33"/>
            <p:cNvSpPr/>
            <p:nvPr/>
          </p:nvSpPr>
          <p:spPr>
            <a:xfrm>
              <a:off x="571191" y="3887649"/>
              <a:ext cx="937157" cy="935402"/>
            </a:xfrm>
            <a:prstGeom prst="ellipse">
              <a:avLst/>
            </a:prstGeom>
            <a:solidFill>
              <a:schemeClr val="accent6"/>
            </a:solidFill>
            <a:ln cap="flat" cmpd="sng" w="12700">
              <a:solidFill>
                <a:srgbClr val="6D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chemeClr val="lt1"/>
                  </a:solidFill>
                  <a:latin typeface="Arial"/>
                  <a:ea typeface="Arial"/>
                  <a:cs typeface="Arial"/>
                  <a:sym typeface="Arial"/>
                </a:rPr>
                <a:t>69/161 kV</a:t>
              </a:r>
              <a:br>
                <a:rPr b="0" i="0" lang="zh-TW" sz="1100" u="none" cap="none" strike="noStrike">
                  <a:solidFill>
                    <a:schemeClr val="lt1"/>
                  </a:solidFill>
                  <a:latin typeface="Arial"/>
                  <a:ea typeface="Arial"/>
                  <a:cs typeface="Arial"/>
                  <a:sym typeface="Arial"/>
                </a:rPr>
              </a:br>
              <a:r>
                <a:rPr b="0" i="0" lang="zh-TW" sz="1100" u="none" cap="none" strike="noStrike">
                  <a:solidFill>
                    <a:schemeClr val="lt1"/>
                  </a:solidFill>
                  <a:latin typeface="Arial"/>
                  <a:ea typeface="Arial"/>
                  <a:cs typeface="Arial"/>
                  <a:sym typeface="Arial"/>
                </a:rPr>
                <a:t>P/S</a:t>
              </a:r>
              <a:endParaRPr b="0" i="0" sz="1100" u="none" cap="none" strike="noStrike">
                <a:solidFill>
                  <a:schemeClr val="lt1"/>
                </a:solidFill>
                <a:latin typeface="Arial"/>
                <a:ea typeface="Arial"/>
                <a:cs typeface="Arial"/>
                <a:sym typeface="Arial"/>
              </a:endParaRPr>
            </a:p>
          </p:txBody>
        </p:sp>
        <p:sp>
          <p:nvSpPr>
            <p:cNvPr id="267" name="Google Shape;267;p33"/>
            <p:cNvSpPr/>
            <p:nvPr/>
          </p:nvSpPr>
          <p:spPr>
            <a:xfrm>
              <a:off x="1902450" y="3887649"/>
              <a:ext cx="937157" cy="935402"/>
            </a:xfrm>
            <a:prstGeom prst="ellipse">
              <a:avLst/>
            </a:prstGeom>
            <a:solidFill>
              <a:schemeClr val="accent6"/>
            </a:solidFill>
            <a:ln cap="flat" cmpd="sng" w="12700">
              <a:solidFill>
                <a:srgbClr val="6D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chemeClr val="lt1"/>
                  </a:solidFill>
                  <a:latin typeface="Arial"/>
                  <a:ea typeface="Arial"/>
                  <a:cs typeface="Arial"/>
                  <a:sym typeface="Arial"/>
                </a:rPr>
                <a:t>161/22 kV</a:t>
              </a:r>
              <a:br>
                <a:rPr b="0" i="0" lang="zh-TW" sz="1100" u="none" cap="none" strike="noStrike">
                  <a:solidFill>
                    <a:schemeClr val="lt1"/>
                  </a:solidFill>
                  <a:latin typeface="Arial"/>
                  <a:ea typeface="Arial"/>
                  <a:cs typeface="Arial"/>
                  <a:sym typeface="Arial"/>
                </a:rPr>
              </a:br>
              <a:r>
                <a:rPr b="0" i="0" lang="zh-TW" sz="1100" u="none" cap="none" strike="noStrike">
                  <a:solidFill>
                    <a:schemeClr val="lt1"/>
                  </a:solidFill>
                  <a:latin typeface="Arial"/>
                  <a:ea typeface="Arial"/>
                  <a:cs typeface="Arial"/>
                  <a:sym typeface="Arial"/>
                </a:rPr>
                <a:t>D/S</a:t>
              </a:r>
              <a:endParaRPr b="0" i="0" sz="1100" u="none" cap="none" strike="noStrike">
                <a:solidFill>
                  <a:schemeClr val="lt1"/>
                </a:solidFill>
                <a:latin typeface="Arial"/>
                <a:ea typeface="Arial"/>
                <a:cs typeface="Arial"/>
                <a:sym typeface="Arial"/>
              </a:endParaRPr>
            </a:p>
          </p:txBody>
        </p:sp>
        <p:sp>
          <p:nvSpPr>
            <p:cNvPr id="268" name="Google Shape;268;p33"/>
            <p:cNvSpPr/>
            <p:nvPr/>
          </p:nvSpPr>
          <p:spPr>
            <a:xfrm>
              <a:off x="7229037" y="3887649"/>
              <a:ext cx="937157" cy="935402"/>
            </a:xfrm>
            <a:prstGeom prst="ellipse">
              <a:avLst/>
            </a:prstGeom>
            <a:solidFill>
              <a:schemeClr val="accent6"/>
            </a:solidFill>
            <a:ln cap="flat" cmpd="sng" w="12700">
              <a:solidFill>
                <a:srgbClr val="6D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chemeClr val="lt1"/>
                  </a:solidFill>
                  <a:latin typeface="Arial"/>
                  <a:ea typeface="Arial"/>
                  <a:cs typeface="Arial"/>
                  <a:sym typeface="Arial"/>
                </a:rPr>
                <a:t>小水力電廠主遙控站</a:t>
              </a:r>
              <a:endParaRPr/>
            </a:p>
          </p:txBody>
        </p:sp>
        <p:sp>
          <p:nvSpPr>
            <p:cNvPr id="269" name="Google Shape;269;p33"/>
            <p:cNvSpPr/>
            <p:nvPr/>
          </p:nvSpPr>
          <p:spPr>
            <a:xfrm>
              <a:off x="571191" y="5372391"/>
              <a:ext cx="937157" cy="936929"/>
            </a:xfrm>
            <a:prstGeom prst="ellipse">
              <a:avLst/>
            </a:prstGeom>
            <a:solidFill>
              <a:schemeClr val="accent6"/>
            </a:solidFill>
            <a:ln cap="flat" cmpd="sng" w="12700">
              <a:solidFill>
                <a:srgbClr val="6D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chemeClr val="lt1"/>
                  </a:solidFill>
                  <a:latin typeface="Arial"/>
                  <a:ea typeface="Arial"/>
                  <a:cs typeface="Arial"/>
                  <a:sym typeface="Arial"/>
                </a:rPr>
                <a:t>161/11 kV</a:t>
              </a:r>
              <a:br>
                <a:rPr b="0" i="0" lang="zh-TW" sz="1100" u="none" cap="none" strike="noStrike">
                  <a:solidFill>
                    <a:schemeClr val="lt1"/>
                  </a:solidFill>
                  <a:latin typeface="Arial"/>
                  <a:ea typeface="Arial"/>
                  <a:cs typeface="Arial"/>
                  <a:sym typeface="Arial"/>
                </a:rPr>
              </a:br>
              <a:r>
                <a:rPr b="0" i="0" lang="zh-TW" sz="1100" u="none" cap="none" strike="noStrike">
                  <a:solidFill>
                    <a:schemeClr val="lt1"/>
                  </a:solidFill>
                  <a:latin typeface="Arial"/>
                  <a:ea typeface="Arial"/>
                  <a:cs typeface="Arial"/>
                  <a:sym typeface="Arial"/>
                </a:rPr>
                <a:t>P/S</a:t>
              </a:r>
              <a:endParaRPr b="0" i="0" sz="1100" u="none" cap="none" strike="noStrike">
                <a:solidFill>
                  <a:schemeClr val="lt1"/>
                </a:solidFill>
                <a:latin typeface="Arial"/>
                <a:ea typeface="Arial"/>
                <a:cs typeface="Arial"/>
                <a:sym typeface="Arial"/>
              </a:endParaRPr>
            </a:p>
          </p:txBody>
        </p:sp>
        <p:sp>
          <p:nvSpPr>
            <p:cNvPr id="270" name="Google Shape;270;p33"/>
            <p:cNvSpPr/>
            <p:nvPr/>
          </p:nvSpPr>
          <p:spPr>
            <a:xfrm>
              <a:off x="1902450" y="5372391"/>
              <a:ext cx="937157" cy="936929"/>
            </a:xfrm>
            <a:prstGeom prst="ellipse">
              <a:avLst/>
            </a:prstGeom>
            <a:solidFill>
              <a:schemeClr val="accent6"/>
            </a:solidFill>
            <a:ln cap="flat" cmpd="sng" w="12700">
              <a:solidFill>
                <a:srgbClr val="6D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chemeClr val="lt1"/>
                  </a:solidFill>
                  <a:latin typeface="Arial"/>
                  <a:ea typeface="Arial"/>
                  <a:cs typeface="Arial"/>
                  <a:sym typeface="Arial"/>
                </a:rPr>
                <a:t>69/11 kV</a:t>
              </a:r>
              <a:br>
                <a:rPr b="0" i="0" lang="zh-TW" sz="1100" u="none" cap="none" strike="noStrike">
                  <a:solidFill>
                    <a:schemeClr val="lt1"/>
                  </a:solidFill>
                  <a:latin typeface="Arial"/>
                  <a:ea typeface="Arial"/>
                  <a:cs typeface="Arial"/>
                  <a:sym typeface="Arial"/>
                </a:rPr>
              </a:br>
              <a:r>
                <a:rPr b="0" i="0" lang="zh-TW" sz="1100" u="none" cap="none" strike="noStrike">
                  <a:solidFill>
                    <a:schemeClr val="lt1"/>
                  </a:solidFill>
                  <a:latin typeface="Arial"/>
                  <a:ea typeface="Arial"/>
                  <a:cs typeface="Arial"/>
                  <a:sym typeface="Arial"/>
                </a:rPr>
                <a:t>D/S</a:t>
              </a:r>
              <a:endParaRPr b="0" i="0" sz="1100" u="none" cap="none" strike="noStrike">
                <a:solidFill>
                  <a:schemeClr val="lt1"/>
                </a:solidFill>
                <a:latin typeface="Arial"/>
                <a:ea typeface="Arial"/>
                <a:cs typeface="Arial"/>
                <a:sym typeface="Arial"/>
              </a:endParaRPr>
            </a:p>
          </p:txBody>
        </p:sp>
        <p:sp>
          <p:nvSpPr>
            <p:cNvPr id="271" name="Google Shape;271;p33"/>
            <p:cNvSpPr/>
            <p:nvPr/>
          </p:nvSpPr>
          <p:spPr>
            <a:xfrm>
              <a:off x="7235243" y="5372391"/>
              <a:ext cx="937157" cy="936929"/>
            </a:xfrm>
            <a:prstGeom prst="ellipse">
              <a:avLst/>
            </a:prstGeom>
            <a:solidFill>
              <a:schemeClr val="accent6"/>
            </a:solidFill>
            <a:ln cap="flat" cmpd="sng" w="12700">
              <a:solidFill>
                <a:srgbClr val="6D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200" u="none" cap="none" strike="noStrike">
                  <a:solidFill>
                    <a:schemeClr val="lt1"/>
                  </a:solidFill>
                  <a:latin typeface="Arial"/>
                  <a:ea typeface="Arial"/>
                  <a:cs typeface="Arial"/>
                  <a:sym typeface="Arial"/>
                </a:rPr>
                <a:t>小水力電廠</a:t>
              </a:r>
              <a:endParaRPr b="0" i="0" sz="1200" u="none" cap="none" strike="noStrike">
                <a:solidFill>
                  <a:schemeClr val="lt1"/>
                </a:solidFill>
                <a:latin typeface="Arial"/>
                <a:ea typeface="Arial"/>
                <a:cs typeface="Arial"/>
                <a:sym typeface="Arial"/>
              </a:endParaRPr>
            </a:p>
          </p:txBody>
        </p:sp>
        <p:sp>
          <p:nvSpPr>
            <p:cNvPr id="272" name="Google Shape;272;p33"/>
            <p:cNvSpPr/>
            <p:nvPr/>
          </p:nvSpPr>
          <p:spPr>
            <a:xfrm>
              <a:off x="4457909" y="5372391"/>
              <a:ext cx="934053" cy="936929"/>
            </a:xfrm>
            <a:prstGeom prst="ellipse">
              <a:avLst/>
            </a:prstGeom>
            <a:solidFill>
              <a:schemeClr val="accent2"/>
            </a:solidFill>
            <a:ln cap="flat" cmpd="sng" w="12700">
              <a:solidFill>
                <a:srgbClr val="A15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200" u="none" cap="none" strike="noStrike">
                  <a:solidFill>
                    <a:schemeClr val="lt1"/>
                  </a:solidFill>
                  <a:latin typeface="Arial"/>
                  <a:ea typeface="Arial"/>
                  <a:cs typeface="Arial"/>
                  <a:sym typeface="Arial"/>
                </a:rPr>
                <a:t>饋線控制中心</a:t>
              </a:r>
              <a:endParaRPr/>
            </a:p>
          </p:txBody>
        </p:sp>
        <p:cxnSp>
          <p:nvCxnSpPr>
            <p:cNvPr id="273" name="Google Shape;273;p33"/>
            <p:cNvCxnSpPr>
              <a:stCxn id="263" idx="0"/>
            </p:cNvCxnSpPr>
            <p:nvPr/>
          </p:nvCxnSpPr>
          <p:spPr>
            <a:xfrm rot="10800000">
              <a:off x="1039770" y="1772701"/>
              <a:ext cx="0" cy="45930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74" name="Google Shape;274;p33"/>
            <p:cNvCxnSpPr>
              <a:stCxn id="264" idx="0"/>
            </p:cNvCxnSpPr>
            <p:nvPr/>
          </p:nvCxnSpPr>
          <p:spPr>
            <a:xfrm rot="10800000">
              <a:off x="2371029" y="2001601"/>
              <a:ext cx="0" cy="230400"/>
            </a:xfrm>
            <a:prstGeom prst="straightConnector1">
              <a:avLst/>
            </a:prstGeom>
            <a:solidFill>
              <a:schemeClr val="accent1"/>
            </a:solidFill>
            <a:ln cap="flat" cmpd="sng" w="12700">
              <a:solidFill>
                <a:srgbClr val="3F3F3F"/>
              </a:solidFill>
              <a:prstDash val="solid"/>
              <a:round/>
              <a:headEnd len="med" w="med" type="triangle"/>
              <a:tailEnd len="sm" w="sm" type="none"/>
            </a:ln>
          </p:spPr>
        </p:cxnSp>
        <p:cxnSp>
          <p:nvCxnSpPr>
            <p:cNvPr id="275" name="Google Shape;275;p33"/>
            <p:cNvCxnSpPr>
              <a:stCxn id="265" idx="0"/>
            </p:cNvCxnSpPr>
            <p:nvPr/>
          </p:nvCxnSpPr>
          <p:spPr>
            <a:xfrm rot="10800000">
              <a:off x="7697615" y="1771201"/>
              <a:ext cx="0" cy="46080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76" name="Google Shape;276;p33"/>
            <p:cNvCxnSpPr>
              <a:stCxn id="271" idx="0"/>
              <a:endCxn id="268" idx="4"/>
            </p:cNvCxnSpPr>
            <p:nvPr/>
          </p:nvCxnSpPr>
          <p:spPr>
            <a:xfrm rot="10800000">
              <a:off x="7697521" y="4823091"/>
              <a:ext cx="6300" cy="549300"/>
            </a:xfrm>
            <a:prstGeom prst="straightConnector1">
              <a:avLst/>
            </a:prstGeom>
            <a:solidFill>
              <a:schemeClr val="accent1"/>
            </a:solidFill>
            <a:ln cap="flat" cmpd="sng" w="12700">
              <a:solidFill>
                <a:srgbClr val="3F3F3F"/>
              </a:solidFill>
              <a:prstDash val="dash"/>
              <a:round/>
              <a:headEnd len="sm" w="sm" type="none"/>
              <a:tailEnd len="sm" w="sm" type="none"/>
            </a:ln>
          </p:spPr>
        </p:cxnSp>
        <p:cxnSp>
          <p:nvCxnSpPr>
            <p:cNvPr id="277" name="Google Shape;277;p33"/>
            <p:cNvCxnSpPr>
              <a:stCxn id="272" idx="0"/>
              <a:endCxn id="262" idx="2"/>
            </p:cNvCxnSpPr>
            <p:nvPr/>
          </p:nvCxnSpPr>
          <p:spPr>
            <a:xfrm rot="10800000">
              <a:off x="4924935" y="4940391"/>
              <a:ext cx="0" cy="432000"/>
            </a:xfrm>
            <a:prstGeom prst="straightConnector1">
              <a:avLst/>
            </a:prstGeom>
            <a:solidFill>
              <a:schemeClr val="accent1"/>
            </a:solidFill>
            <a:ln cap="flat" cmpd="sng" w="12700">
              <a:solidFill>
                <a:srgbClr val="3F3F3F"/>
              </a:solidFill>
              <a:prstDash val="dash"/>
              <a:round/>
              <a:headEnd len="sm" w="sm" type="none"/>
              <a:tailEnd len="med" w="med" type="triangle"/>
            </a:ln>
          </p:spPr>
        </p:cxnSp>
        <p:cxnSp>
          <p:nvCxnSpPr>
            <p:cNvPr id="278" name="Google Shape;278;p33"/>
            <p:cNvCxnSpPr/>
            <p:nvPr/>
          </p:nvCxnSpPr>
          <p:spPr>
            <a:xfrm>
              <a:off x="1039769" y="1772693"/>
              <a:ext cx="2595800" cy="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79" name="Google Shape;279;p33"/>
            <p:cNvCxnSpPr/>
            <p:nvPr/>
          </p:nvCxnSpPr>
          <p:spPr>
            <a:xfrm>
              <a:off x="2371028" y="2001584"/>
              <a:ext cx="1515898" cy="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80" name="Google Shape;280;p33"/>
            <p:cNvCxnSpPr/>
            <p:nvPr/>
          </p:nvCxnSpPr>
          <p:spPr>
            <a:xfrm flipH="1" rot="10800000">
              <a:off x="6082416" y="1772693"/>
              <a:ext cx="1615199" cy="1525"/>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81" name="Google Shape;281;p33"/>
            <p:cNvCxnSpPr/>
            <p:nvPr/>
          </p:nvCxnSpPr>
          <p:spPr>
            <a:xfrm rot="10800000">
              <a:off x="3634017" y="1629254"/>
              <a:ext cx="1552" cy="143439"/>
            </a:xfrm>
            <a:prstGeom prst="straightConnector1">
              <a:avLst/>
            </a:prstGeom>
            <a:solidFill>
              <a:schemeClr val="accent1"/>
            </a:solidFill>
            <a:ln cap="flat" cmpd="sng" w="12700">
              <a:solidFill>
                <a:srgbClr val="3F3F3F"/>
              </a:solidFill>
              <a:prstDash val="solid"/>
              <a:round/>
              <a:headEnd len="sm" w="sm" type="none"/>
              <a:tailEnd len="med" w="med" type="triangle"/>
            </a:ln>
          </p:spPr>
        </p:cxnSp>
        <p:cxnSp>
          <p:nvCxnSpPr>
            <p:cNvPr id="282" name="Google Shape;282;p33"/>
            <p:cNvCxnSpPr/>
            <p:nvPr/>
          </p:nvCxnSpPr>
          <p:spPr>
            <a:xfrm flipH="1" rot="10800000">
              <a:off x="3882271" y="1629254"/>
              <a:ext cx="4655" cy="370804"/>
            </a:xfrm>
            <a:prstGeom prst="straightConnector1">
              <a:avLst/>
            </a:prstGeom>
            <a:solidFill>
              <a:schemeClr val="accent1"/>
            </a:solidFill>
            <a:ln cap="flat" cmpd="sng" w="12700">
              <a:solidFill>
                <a:srgbClr val="3F3F3F"/>
              </a:solidFill>
              <a:prstDash val="solid"/>
              <a:round/>
              <a:headEnd len="sm" w="sm" type="none"/>
              <a:tailEnd len="med" w="med" type="triangle"/>
            </a:ln>
          </p:spPr>
        </p:cxnSp>
        <p:cxnSp>
          <p:nvCxnSpPr>
            <p:cNvPr id="283" name="Google Shape;283;p33"/>
            <p:cNvCxnSpPr/>
            <p:nvPr/>
          </p:nvCxnSpPr>
          <p:spPr>
            <a:xfrm rot="10800000">
              <a:off x="6082416" y="1629254"/>
              <a:ext cx="3103" cy="138860"/>
            </a:xfrm>
            <a:prstGeom prst="straightConnector1">
              <a:avLst/>
            </a:prstGeom>
            <a:solidFill>
              <a:schemeClr val="accent1"/>
            </a:solidFill>
            <a:ln cap="flat" cmpd="sng" w="12700">
              <a:solidFill>
                <a:srgbClr val="3F3F3F"/>
              </a:solidFill>
              <a:prstDash val="solid"/>
              <a:round/>
              <a:headEnd len="sm" w="sm" type="none"/>
              <a:tailEnd len="med" w="med" type="triangle"/>
            </a:ln>
          </p:spPr>
        </p:cxnSp>
        <p:cxnSp>
          <p:nvCxnSpPr>
            <p:cNvPr id="284" name="Google Shape;284;p33"/>
            <p:cNvCxnSpPr/>
            <p:nvPr/>
          </p:nvCxnSpPr>
          <p:spPr>
            <a:xfrm rot="10800000">
              <a:off x="4571174" y="1629254"/>
              <a:ext cx="0" cy="755341"/>
            </a:xfrm>
            <a:prstGeom prst="straightConnector1">
              <a:avLst/>
            </a:prstGeom>
            <a:solidFill>
              <a:schemeClr val="accent1"/>
            </a:solidFill>
            <a:ln cap="flat" cmpd="sng" w="12700">
              <a:solidFill>
                <a:srgbClr val="3F3F3F"/>
              </a:solidFill>
              <a:prstDash val="solid"/>
              <a:round/>
              <a:headEnd len="med" w="med" type="triangle"/>
              <a:tailEnd len="sm" w="sm" type="none"/>
            </a:ln>
          </p:spPr>
        </p:cxnSp>
        <p:cxnSp>
          <p:nvCxnSpPr>
            <p:cNvPr id="285" name="Google Shape;285;p33"/>
            <p:cNvCxnSpPr/>
            <p:nvPr/>
          </p:nvCxnSpPr>
          <p:spPr>
            <a:xfrm rot="10800000">
              <a:off x="5249216" y="1629254"/>
              <a:ext cx="0" cy="755341"/>
            </a:xfrm>
            <a:prstGeom prst="straightConnector1">
              <a:avLst/>
            </a:prstGeom>
            <a:solidFill>
              <a:schemeClr val="accent1"/>
            </a:solidFill>
            <a:ln cap="flat" cmpd="sng" w="12700">
              <a:solidFill>
                <a:srgbClr val="3F3F3F"/>
              </a:solidFill>
              <a:prstDash val="solid"/>
              <a:round/>
              <a:headEnd len="sm" w="sm" type="none"/>
              <a:tailEnd len="med" w="med" type="triangle"/>
            </a:ln>
          </p:spPr>
        </p:cxnSp>
        <p:cxnSp>
          <p:nvCxnSpPr>
            <p:cNvPr id="286" name="Google Shape;286;p33"/>
            <p:cNvCxnSpPr/>
            <p:nvPr/>
          </p:nvCxnSpPr>
          <p:spPr>
            <a:xfrm>
              <a:off x="1039769" y="3428340"/>
              <a:ext cx="2595800" cy="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87" name="Google Shape;287;p33"/>
            <p:cNvCxnSpPr>
              <a:stCxn id="266" idx="0"/>
            </p:cNvCxnSpPr>
            <p:nvPr/>
          </p:nvCxnSpPr>
          <p:spPr>
            <a:xfrm rot="10800000">
              <a:off x="1039770" y="3428349"/>
              <a:ext cx="0" cy="459300"/>
            </a:xfrm>
            <a:prstGeom prst="straightConnector1">
              <a:avLst/>
            </a:prstGeom>
            <a:solidFill>
              <a:schemeClr val="accent1"/>
            </a:solidFill>
            <a:ln cap="flat" cmpd="sng" w="12700">
              <a:solidFill>
                <a:srgbClr val="3F3F3F"/>
              </a:solidFill>
              <a:prstDash val="solid"/>
              <a:round/>
              <a:headEnd len="med" w="med" type="triangle"/>
              <a:tailEnd len="sm" w="sm" type="none"/>
            </a:ln>
          </p:spPr>
        </p:cxnSp>
        <p:cxnSp>
          <p:nvCxnSpPr>
            <p:cNvPr id="288" name="Google Shape;288;p33"/>
            <p:cNvCxnSpPr>
              <a:stCxn id="267" idx="0"/>
            </p:cNvCxnSpPr>
            <p:nvPr/>
          </p:nvCxnSpPr>
          <p:spPr>
            <a:xfrm rot="10800000">
              <a:off x="2371029" y="3657249"/>
              <a:ext cx="0" cy="230400"/>
            </a:xfrm>
            <a:prstGeom prst="straightConnector1">
              <a:avLst/>
            </a:prstGeom>
            <a:solidFill>
              <a:schemeClr val="accent1"/>
            </a:solidFill>
            <a:ln cap="flat" cmpd="sng" w="12700">
              <a:solidFill>
                <a:srgbClr val="3F3F3F"/>
              </a:solidFill>
              <a:prstDash val="solid"/>
              <a:round/>
              <a:headEnd len="med" w="med" type="triangle"/>
              <a:tailEnd len="sm" w="sm" type="none"/>
            </a:ln>
          </p:spPr>
        </p:cxnSp>
        <p:cxnSp>
          <p:nvCxnSpPr>
            <p:cNvPr id="289" name="Google Shape;289;p33"/>
            <p:cNvCxnSpPr/>
            <p:nvPr/>
          </p:nvCxnSpPr>
          <p:spPr>
            <a:xfrm>
              <a:off x="2371028" y="3657232"/>
              <a:ext cx="1481763" cy="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90" name="Google Shape;290;p33"/>
            <p:cNvCxnSpPr/>
            <p:nvPr/>
          </p:nvCxnSpPr>
          <p:spPr>
            <a:xfrm>
              <a:off x="1036666" y="4913083"/>
              <a:ext cx="1950341" cy="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91" name="Google Shape;291;p33"/>
            <p:cNvCxnSpPr>
              <a:stCxn id="269" idx="0"/>
            </p:cNvCxnSpPr>
            <p:nvPr/>
          </p:nvCxnSpPr>
          <p:spPr>
            <a:xfrm rot="10800000">
              <a:off x="1039770" y="4913091"/>
              <a:ext cx="0" cy="459300"/>
            </a:xfrm>
            <a:prstGeom prst="straightConnector1">
              <a:avLst/>
            </a:prstGeom>
            <a:solidFill>
              <a:schemeClr val="accent1"/>
            </a:solidFill>
            <a:ln cap="flat" cmpd="sng" w="12700">
              <a:solidFill>
                <a:srgbClr val="3F3F3F"/>
              </a:solidFill>
              <a:prstDash val="solid"/>
              <a:round/>
              <a:headEnd len="med" w="med" type="triangle"/>
              <a:tailEnd len="sm" w="sm" type="none"/>
            </a:ln>
          </p:spPr>
        </p:cxnSp>
        <p:cxnSp>
          <p:nvCxnSpPr>
            <p:cNvPr id="292" name="Google Shape;292;p33"/>
            <p:cNvCxnSpPr>
              <a:stCxn id="270" idx="0"/>
            </p:cNvCxnSpPr>
            <p:nvPr/>
          </p:nvCxnSpPr>
          <p:spPr>
            <a:xfrm rot="10800000">
              <a:off x="2371029" y="5143491"/>
              <a:ext cx="0" cy="228900"/>
            </a:xfrm>
            <a:prstGeom prst="straightConnector1">
              <a:avLst/>
            </a:prstGeom>
            <a:solidFill>
              <a:schemeClr val="accent1"/>
            </a:solidFill>
            <a:ln cap="flat" cmpd="sng" w="12700">
              <a:solidFill>
                <a:srgbClr val="3F3F3F"/>
              </a:solidFill>
              <a:prstDash val="solid"/>
              <a:round/>
              <a:headEnd len="med" w="med" type="triangle"/>
              <a:tailEnd len="sm" w="sm" type="none"/>
            </a:ln>
          </p:spPr>
        </p:cxnSp>
        <p:cxnSp>
          <p:nvCxnSpPr>
            <p:cNvPr id="293" name="Google Shape;293;p33"/>
            <p:cNvCxnSpPr/>
            <p:nvPr/>
          </p:nvCxnSpPr>
          <p:spPr>
            <a:xfrm>
              <a:off x="2371028" y="5143500"/>
              <a:ext cx="813030" cy="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94" name="Google Shape;294;p33"/>
            <p:cNvCxnSpPr/>
            <p:nvPr/>
          </p:nvCxnSpPr>
          <p:spPr>
            <a:xfrm rot="10800000">
              <a:off x="3632466" y="3033121"/>
              <a:ext cx="1551" cy="395219"/>
            </a:xfrm>
            <a:prstGeom prst="straightConnector1">
              <a:avLst/>
            </a:prstGeom>
            <a:solidFill>
              <a:schemeClr val="accent1"/>
            </a:solidFill>
            <a:ln cap="flat" cmpd="sng" w="12700">
              <a:solidFill>
                <a:srgbClr val="3F3F3F"/>
              </a:solidFill>
              <a:prstDash val="solid"/>
              <a:round/>
              <a:headEnd len="sm" w="sm" type="none"/>
              <a:tailEnd len="med" w="med" type="triangle"/>
            </a:ln>
          </p:spPr>
        </p:cxnSp>
        <p:cxnSp>
          <p:nvCxnSpPr>
            <p:cNvPr id="295" name="Google Shape;295;p33"/>
            <p:cNvCxnSpPr/>
            <p:nvPr/>
          </p:nvCxnSpPr>
          <p:spPr>
            <a:xfrm rot="10800000">
              <a:off x="3852791" y="3033121"/>
              <a:ext cx="0" cy="624110"/>
            </a:xfrm>
            <a:prstGeom prst="straightConnector1">
              <a:avLst/>
            </a:prstGeom>
            <a:solidFill>
              <a:schemeClr val="accent1"/>
            </a:solidFill>
            <a:ln cap="flat" cmpd="sng" w="12700">
              <a:solidFill>
                <a:srgbClr val="3F3F3F"/>
              </a:solidFill>
              <a:prstDash val="solid"/>
              <a:round/>
              <a:headEnd len="sm" w="sm" type="none"/>
              <a:tailEnd len="med" w="med" type="triangle"/>
            </a:ln>
          </p:spPr>
        </p:cxnSp>
        <p:cxnSp>
          <p:nvCxnSpPr>
            <p:cNvPr id="296" name="Google Shape;296;p33"/>
            <p:cNvCxnSpPr/>
            <p:nvPr/>
          </p:nvCxnSpPr>
          <p:spPr>
            <a:xfrm rot="10800000">
              <a:off x="2987007" y="3887649"/>
              <a:ext cx="0" cy="1025434"/>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97" name="Google Shape;297;p33"/>
            <p:cNvCxnSpPr/>
            <p:nvPr/>
          </p:nvCxnSpPr>
          <p:spPr>
            <a:xfrm rot="10800000">
              <a:off x="3184058" y="4116541"/>
              <a:ext cx="0" cy="1026959"/>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98" name="Google Shape;298;p33"/>
            <p:cNvCxnSpPr/>
            <p:nvPr/>
          </p:nvCxnSpPr>
          <p:spPr>
            <a:xfrm>
              <a:off x="2987007" y="3887649"/>
              <a:ext cx="1081453" cy="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299" name="Google Shape;299;p33"/>
            <p:cNvCxnSpPr/>
            <p:nvPr/>
          </p:nvCxnSpPr>
          <p:spPr>
            <a:xfrm>
              <a:off x="3184058" y="4116541"/>
              <a:ext cx="1100073" cy="0"/>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300" name="Google Shape;300;p33"/>
            <p:cNvCxnSpPr/>
            <p:nvPr/>
          </p:nvCxnSpPr>
          <p:spPr>
            <a:xfrm rot="10800000">
              <a:off x="4063806" y="3045329"/>
              <a:ext cx="4654" cy="842320"/>
            </a:xfrm>
            <a:prstGeom prst="straightConnector1">
              <a:avLst/>
            </a:prstGeom>
            <a:solidFill>
              <a:schemeClr val="accent1"/>
            </a:solidFill>
            <a:ln cap="flat" cmpd="sng" w="12700">
              <a:solidFill>
                <a:srgbClr val="3F3F3F"/>
              </a:solidFill>
              <a:prstDash val="solid"/>
              <a:round/>
              <a:headEnd len="sm" w="sm" type="none"/>
              <a:tailEnd len="med" w="med" type="triangle"/>
            </a:ln>
          </p:spPr>
        </p:cxnSp>
        <p:cxnSp>
          <p:nvCxnSpPr>
            <p:cNvPr id="301" name="Google Shape;301;p33"/>
            <p:cNvCxnSpPr/>
            <p:nvPr/>
          </p:nvCxnSpPr>
          <p:spPr>
            <a:xfrm rot="10800000">
              <a:off x="4284131" y="3045329"/>
              <a:ext cx="0" cy="1071212"/>
            </a:xfrm>
            <a:prstGeom prst="straightConnector1">
              <a:avLst/>
            </a:prstGeom>
            <a:solidFill>
              <a:schemeClr val="accent1"/>
            </a:solidFill>
            <a:ln cap="flat" cmpd="sng" w="12700">
              <a:solidFill>
                <a:srgbClr val="3F3F3F"/>
              </a:solidFill>
              <a:prstDash val="solid"/>
              <a:round/>
              <a:headEnd len="sm" w="sm" type="none"/>
              <a:tailEnd len="med" w="med" type="triangle"/>
            </a:ln>
          </p:spPr>
        </p:cxnSp>
        <p:cxnSp>
          <p:nvCxnSpPr>
            <p:cNvPr id="302" name="Google Shape;302;p33"/>
            <p:cNvCxnSpPr/>
            <p:nvPr/>
          </p:nvCxnSpPr>
          <p:spPr>
            <a:xfrm rot="10800000">
              <a:off x="4571174" y="3033121"/>
              <a:ext cx="0" cy="1260429"/>
            </a:xfrm>
            <a:prstGeom prst="straightConnector1">
              <a:avLst/>
            </a:prstGeom>
            <a:solidFill>
              <a:schemeClr val="accent1"/>
            </a:solidFill>
            <a:ln cap="flat" cmpd="sng" w="12700">
              <a:solidFill>
                <a:srgbClr val="3F3F3F"/>
              </a:solidFill>
              <a:prstDash val="solid"/>
              <a:round/>
              <a:headEnd len="med" w="med" type="triangle"/>
              <a:tailEnd len="sm" w="sm" type="none"/>
            </a:ln>
          </p:spPr>
        </p:cxnSp>
        <p:cxnSp>
          <p:nvCxnSpPr>
            <p:cNvPr id="303" name="Google Shape;303;p33"/>
            <p:cNvCxnSpPr/>
            <p:nvPr/>
          </p:nvCxnSpPr>
          <p:spPr>
            <a:xfrm rot="10800000">
              <a:off x="5236804" y="3033121"/>
              <a:ext cx="6206" cy="1260429"/>
            </a:xfrm>
            <a:prstGeom prst="straightConnector1">
              <a:avLst/>
            </a:prstGeom>
            <a:solidFill>
              <a:schemeClr val="accent1"/>
            </a:solidFill>
            <a:ln cap="flat" cmpd="sng" w="12700">
              <a:solidFill>
                <a:srgbClr val="3F3F3F"/>
              </a:solidFill>
              <a:prstDash val="solid"/>
              <a:round/>
              <a:headEnd len="med" w="med" type="triangle"/>
              <a:tailEnd len="med" w="med" type="triangle"/>
            </a:ln>
          </p:spPr>
        </p:cxnSp>
        <p:cxnSp>
          <p:nvCxnSpPr>
            <p:cNvPr id="304" name="Google Shape;304;p33"/>
            <p:cNvCxnSpPr>
              <a:stCxn id="268" idx="0"/>
            </p:cNvCxnSpPr>
            <p:nvPr/>
          </p:nvCxnSpPr>
          <p:spPr>
            <a:xfrm rot="10800000">
              <a:off x="7697615" y="3657249"/>
              <a:ext cx="0" cy="230400"/>
            </a:xfrm>
            <a:prstGeom prst="straightConnector1">
              <a:avLst/>
            </a:prstGeom>
            <a:solidFill>
              <a:schemeClr val="accent1"/>
            </a:solidFill>
            <a:ln cap="flat" cmpd="sng" w="12700">
              <a:solidFill>
                <a:srgbClr val="3F3F3F"/>
              </a:solidFill>
              <a:prstDash val="dash"/>
              <a:round/>
              <a:headEnd len="sm" w="sm" type="none"/>
              <a:tailEnd len="sm" w="sm" type="none"/>
            </a:ln>
          </p:spPr>
        </p:cxnSp>
        <p:cxnSp>
          <p:nvCxnSpPr>
            <p:cNvPr id="305" name="Google Shape;305;p33"/>
            <p:cNvCxnSpPr/>
            <p:nvPr/>
          </p:nvCxnSpPr>
          <p:spPr>
            <a:xfrm>
              <a:off x="6217405" y="3657232"/>
              <a:ext cx="1480211" cy="0"/>
            </a:xfrm>
            <a:prstGeom prst="straightConnector1">
              <a:avLst/>
            </a:prstGeom>
            <a:solidFill>
              <a:schemeClr val="accent1"/>
            </a:solidFill>
            <a:ln cap="flat" cmpd="sng" w="12700">
              <a:solidFill>
                <a:srgbClr val="3F3F3F"/>
              </a:solidFill>
              <a:prstDash val="dash"/>
              <a:round/>
              <a:headEnd len="sm" w="sm" type="none"/>
              <a:tailEnd len="sm" w="sm" type="none"/>
            </a:ln>
          </p:spPr>
        </p:cxnSp>
        <p:cxnSp>
          <p:nvCxnSpPr>
            <p:cNvPr id="306" name="Google Shape;306;p33"/>
            <p:cNvCxnSpPr/>
            <p:nvPr/>
          </p:nvCxnSpPr>
          <p:spPr>
            <a:xfrm flipH="1" rot="10800000">
              <a:off x="6217405" y="3042277"/>
              <a:ext cx="7757" cy="614954"/>
            </a:xfrm>
            <a:prstGeom prst="straightConnector1">
              <a:avLst/>
            </a:prstGeom>
            <a:solidFill>
              <a:schemeClr val="accent1"/>
            </a:solidFill>
            <a:ln cap="flat" cmpd="sng" w="12700">
              <a:solidFill>
                <a:srgbClr val="3F3F3F"/>
              </a:solidFill>
              <a:prstDash val="dash"/>
              <a:round/>
              <a:headEnd len="sm" w="sm" type="none"/>
              <a:tailEnd len="sm" w="sm" type="none"/>
            </a:ln>
          </p:spPr>
        </p:cxnSp>
        <p:cxnSp>
          <p:nvCxnSpPr>
            <p:cNvPr id="307" name="Google Shape;307;p33"/>
            <p:cNvCxnSpPr/>
            <p:nvPr/>
          </p:nvCxnSpPr>
          <p:spPr>
            <a:xfrm>
              <a:off x="5939671" y="4111962"/>
              <a:ext cx="769586" cy="0"/>
            </a:xfrm>
            <a:prstGeom prst="straightConnector1">
              <a:avLst/>
            </a:prstGeom>
            <a:solidFill>
              <a:schemeClr val="accent1"/>
            </a:solidFill>
            <a:ln cap="flat" cmpd="sng" w="12700">
              <a:solidFill>
                <a:srgbClr val="3F3F3F"/>
              </a:solidFill>
              <a:prstDash val="solid"/>
              <a:round/>
              <a:headEnd len="sm" w="sm" type="none"/>
              <a:tailEnd len="sm" w="sm" type="none"/>
            </a:ln>
          </p:spPr>
        </p:cxnSp>
        <p:sp>
          <p:nvSpPr>
            <p:cNvPr id="308" name="Google Shape;308;p33"/>
            <p:cNvSpPr/>
            <p:nvPr/>
          </p:nvSpPr>
          <p:spPr>
            <a:xfrm>
              <a:off x="3260086" y="5473103"/>
              <a:ext cx="735451" cy="735504"/>
            </a:xfrm>
            <a:prstGeom prst="ellipse">
              <a:avLst/>
            </a:prstGeom>
            <a:solidFill>
              <a:schemeClr val="accent2"/>
            </a:solidFill>
            <a:ln cap="flat" cmpd="sng" w="12700">
              <a:solidFill>
                <a:srgbClr val="A15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1200" u="none" cap="none" strike="noStrike">
                  <a:solidFill>
                    <a:schemeClr val="lt1"/>
                  </a:solidFill>
                  <a:latin typeface="Arial"/>
                  <a:ea typeface="Arial"/>
                  <a:cs typeface="Arial"/>
                  <a:sym typeface="Arial"/>
                </a:rPr>
                <a:t>線路開關</a:t>
              </a:r>
              <a:endParaRPr/>
            </a:p>
          </p:txBody>
        </p:sp>
        <p:cxnSp>
          <p:nvCxnSpPr>
            <p:cNvPr id="309" name="Google Shape;309;p33"/>
            <p:cNvCxnSpPr/>
            <p:nvPr/>
          </p:nvCxnSpPr>
          <p:spPr>
            <a:xfrm rot="10800000">
              <a:off x="5939671" y="3049906"/>
              <a:ext cx="0" cy="1066634"/>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310" name="Google Shape;310;p33"/>
            <p:cNvCxnSpPr/>
            <p:nvPr/>
          </p:nvCxnSpPr>
          <p:spPr>
            <a:xfrm rot="10800000">
              <a:off x="6709256" y="4116541"/>
              <a:ext cx="0" cy="1724315"/>
            </a:xfrm>
            <a:prstGeom prst="straightConnector1">
              <a:avLst/>
            </a:prstGeom>
            <a:solidFill>
              <a:schemeClr val="accent1"/>
            </a:solidFill>
            <a:ln cap="flat" cmpd="sng" w="12700">
              <a:solidFill>
                <a:srgbClr val="3F3F3F"/>
              </a:solidFill>
              <a:prstDash val="solid"/>
              <a:round/>
              <a:headEnd len="sm" w="sm" type="none"/>
              <a:tailEnd len="sm" w="sm" type="none"/>
            </a:ln>
          </p:spPr>
        </p:cxnSp>
        <p:cxnSp>
          <p:nvCxnSpPr>
            <p:cNvPr id="311" name="Google Shape;311;p33"/>
            <p:cNvCxnSpPr>
              <a:stCxn id="272" idx="6"/>
            </p:cNvCxnSpPr>
            <p:nvPr/>
          </p:nvCxnSpPr>
          <p:spPr>
            <a:xfrm>
              <a:off x="5391962" y="5840855"/>
              <a:ext cx="1317300" cy="0"/>
            </a:xfrm>
            <a:prstGeom prst="straightConnector1">
              <a:avLst/>
            </a:prstGeom>
            <a:solidFill>
              <a:schemeClr val="accent1"/>
            </a:solidFill>
            <a:ln cap="flat" cmpd="sng" w="12700">
              <a:solidFill>
                <a:srgbClr val="3F3F3F"/>
              </a:solidFill>
              <a:prstDash val="solid"/>
              <a:round/>
              <a:headEnd len="med" w="med" type="triangle"/>
              <a:tailEnd len="sm" w="sm" type="none"/>
            </a:ln>
          </p:spPr>
        </p:cxnSp>
        <p:cxnSp>
          <p:nvCxnSpPr>
            <p:cNvPr id="312" name="Google Shape;312;p33"/>
            <p:cNvCxnSpPr>
              <a:stCxn id="272" idx="2"/>
              <a:endCxn id="308" idx="6"/>
            </p:cNvCxnSpPr>
            <p:nvPr/>
          </p:nvCxnSpPr>
          <p:spPr>
            <a:xfrm rot="10800000">
              <a:off x="3995609" y="5840855"/>
              <a:ext cx="462300" cy="0"/>
            </a:xfrm>
            <a:prstGeom prst="straightConnector1">
              <a:avLst/>
            </a:prstGeom>
            <a:solidFill>
              <a:schemeClr val="accent1"/>
            </a:solidFill>
            <a:ln cap="flat" cmpd="sng" w="12700">
              <a:solidFill>
                <a:srgbClr val="3F3F3F"/>
              </a:solidFill>
              <a:prstDash val="dash"/>
              <a:round/>
              <a:headEnd len="med" w="med" type="triangle"/>
              <a:tailEnd len="med" w="med" type="triangle"/>
            </a:ln>
          </p:spPr>
        </p:cxnSp>
        <p:sp>
          <p:nvSpPr>
            <p:cNvPr id="313" name="Google Shape;313;p33"/>
            <p:cNvSpPr txBox="1"/>
            <p:nvPr/>
          </p:nvSpPr>
          <p:spPr>
            <a:xfrm>
              <a:off x="2831849" y="1533119"/>
              <a:ext cx="491852" cy="2761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rgbClr val="3F3F3F"/>
                  </a:solidFill>
                  <a:latin typeface="Arial"/>
                  <a:ea typeface="Arial"/>
                  <a:cs typeface="Arial"/>
                  <a:sym typeface="Arial"/>
                </a:rPr>
                <a:t>資料</a:t>
              </a:r>
              <a:endParaRPr/>
            </a:p>
          </p:txBody>
        </p:sp>
        <p:sp>
          <p:nvSpPr>
            <p:cNvPr id="314" name="Google Shape;314;p33"/>
            <p:cNvSpPr txBox="1"/>
            <p:nvPr/>
          </p:nvSpPr>
          <p:spPr>
            <a:xfrm>
              <a:off x="6462555" y="1528542"/>
              <a:ext cx="491852" cy="2761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rgbClr val="3F3F3F"/>
                  </a:solidFill>
                  <a:latin typeface="Arial"/>
                  <a:ea typeface="Arial"/>
                  <a:cs typeface="Arial"/>
                  <a:sym typeface="Arial"/>
                </a:rPr>
                <a:t>資料</a:t>
              </a:r>
              <a:endParaRPr/>
            </a:p>
          </p:txBody>
        </p:sp>
        <p:sp>
          <p:nvSpPr>
            <p:cNvPr id="315" name="Google Shape;315;p33"/>
            <p:cNvSpPr txBox="1"/>
            <p:nvPr/>
          </p:nvSpPr>
          <p:spPr>
            <a:xfrm>
              <a:off x="2416024" y="1771166"/>
              <a:ext cx="1261437" cy="2761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rgbClr val="3F3F3F"/>
                  </a:solidFill>
                  <a:latin typeface="Arial"/>
                  <a:ea typeface="Arial"/>
                  <a:cs typeface="Arial"/>
                  <a:sym typeface="Arial"/>
                </a:rPr>
                <a:t>資料及出力調整</a:t>
              </a:r>
              <a:endParaRPr/>
            </a:p>
          </p:txBody>
        </p:sp>
        <p:sp>
          <p:nvSpPr>
            <p:cNvPr id="316" name="Google Shape;316;p33"/>
            <p:cNvSpPr txBox="1"/>
            <p:nvPr/>
          </p:nvSpPr>
          <p:spPr>
            <a:xfrm>
              <a:off x="3323700" y="3889175"/>
              <a:ext cx="954224" cy="2761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rgbClr val="3F3F3F"/>
                  </a:solidFill>
                  <a:latin typeface="Arial"/>
                  <a:ea typeface="Arial"/>
                  <a:cs typeface="Arial"/>
                  <a:sym typeface="Arial"/>
                </a:rPr>
                <a:t>資料及控制</a:t>
              </a:r>
              <a:endParaRPr/>
            </a:p>
          </p:txBody>
        </p:sp>
        <p:sp>
          <p:nvSpPr>
            <p:cNvPr id="317" name="Google Shape;317;p33"/>
            <p:cNvSpPr txBox="1"/>
            <p:nvPr/>
          </p:nvSpPr>
          <p:spPr>
            <a:xfrm>
              <a:off x="2735651" y="3417659"/>
              <a:ext cx="954223" cy="2761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rgbClr val="3F3F3F"/>
                  </a:solidFill>
                  <a:latin typeface="Arial"/>
                  <a:ea typeface="Arial"/>
                  <a:cs typeface="Arial"/>
                  <a:sym typeface="Arial"/>
                </a:rPr>
                <a:t>資料及控制</a:t>
              </a:r>
              <a:endParaRPr/>
            </a:p>
          </p:txBody>
        </p:sp>
        <p:sp>
          <p:nvSpPr>
            <p:cNvPr id="318" name="Google Shape;318;p33"/>
            <p:cNvSpPr txBox="1"/>
            <p:nvPr/>
          </p:nvSpPr>
          <p:spPr>
            <a:xfrm>
              <a:off x="3038209" y="3652654"/>
              <a:ext cx="954224" cy="2761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rgbClr val="3F3F3F"/>
                  </a:solidFill>
                  <a:latin typeface="Arial"/>
                  <a:ea typeface="Arial"/>
                  <a:cs typeface="Arial"/>
                  <a:sym typeface="Arial"/>
                </a:rPr>
                <a:t>資料及控制</a:t>
              </a:r>
              <a:endParaRPr/>
            </a:p>
          </p:txBody>
        </p:sp>
        <p:sp>
          <p:nvSpPr>
            <p:cNvPr id="319" name="Google Shape;319;p33"/>
            <p:cNvSpPr txBox="1"/>
            <p:nvPr/>
          </p:nvSpPr>
          <p:spPr>
            <a:xfrm>
              <a:off x="2474985" y="3188768"/>
              <a:ext cx="954223" cy="2777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rgbClr val="3F3F3F"/>
                  </a:solidFill>
                  <a:latin typeface="Arial"/>
                  <a:ea typeface="Arial"/>
                  <a:cs typeface="Arial"/>
                  <a:sym typeface="Arial"/>
                </a:rPr>
                <a:t>資料及控制</a:t>
              </a:r>
              <a:endParaRPr/>
            </a:p>
          </p:txBody>
        </p:sp>
        <p:sp>
          <p:nvSpPr>
            <p:cNvPr id="320" name="Google Shape;320;p33"/>
            <p:cNvSpPr txBox="1"/>
            <p:nvPr/>
          </p:nvSpPr>
          <p:spPr>
            <a:xfrm>
              <a:off x="5919500" y="3829664"/>
              <a:ext cx="800617" cy="2761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rgbClr val="3F3F3F"/>
                  </a:solidFill>
                  <a:latin typeface="Arial"/>
                  <a:ea typeface="Arial"/>
                  <a:cs typeface="Arial"/>
                  <a:sym typeface="Arial"/>
                </a:rPr>
                <a:t>饋線資料</a:t>
              </a:r>
              <a:endParaRPr/>
            </a:p>
          </p:txBody>
        </p:sp>
        <p:sp>
          <p:nvSpPr>
            <p:cNvPr id="321" name="Google Shape;321;p33"/>
            <p:cNvSpPr txBox="1"/>
            <p:nvPr/>
          </p:nvSpPr>
          <p:spPr>
            <a:xfrm>
              <a:off x="3944334" y="1754381"/>
              <a:ext cx="636149" cy="5996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161 kV</a:t>
              </a:r>
              <a:endParaRPr/>
            </a:p>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系統調</a:t>
              </a:r>
              <a:endParaRPr b="0" i="0" sz="1100" u="none" cap="none" strike="noStrike">
                <a:solidFill>
                  <a:srgbClr val="3F3F3F"/>
                </a:solidFill>
                <a:latin typeface="Arial"/>
                <a:ea typeface="Arial"/>
                <a:cs typeface="Arial"/>
                <a:sym typeface="Arial"/>
              </a:endParaRPr>
            </a:p>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度指令</a:t>
              </a:r>
              <a:endParaRPr/>
            </a:p>
          </p:txBody>
        </p:sp>
        <p:sp>
          <p:nvSpPr>
            <p:cNvPr id="322" name="Google Shape;322;p33"/>
            <p:cNvSpPr txBox="1"/>
            <p:nvPr/>
          </p:nvSpPr>
          <p:spPr>
            <a:xfrm>
              <a:off x="4532385" y="1845938"/>
              <a:ext cx="710625" cy="4318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電廠161</a:t>
              </a:r>
              <a:br>
                <a:rPr b="0" i="0" lang="zh-TW" sz="1100" u="none" cap="none" strike="noStrike">
                  <a:solidFill>
                    <a:srgbClr val="3F3F3F"/>
                  </a:solidFill>
                  <a:latin typeface="Arial"/>
                  <a:ea typeface="Arial"/>
                  <a:cs typeface="Arial"/>
                  <a:sym typeface="Arial"/>
                </a:rPr>
              </a:br>
              <a:r>
                <a:rPr b="0" i="0" lang="zh-TW" sz="1100" u="none" cap="none" strike="noStrike">
                  <a:solidFill>
                    <a:srgbClr val="3F3F3F"/>
                  </a:solidFill>
                  <a:latin typeface="Arial"/>
                  <a:ea typeface="Arial"/>
                  <a:cs typeface="Arial"/>
                  <a:sym typeface="Arial"/>
                </a:rPr>
                <a:t>kV資料</a:t>
              </a:r>
              <a:endParaRPr/>
            </a:p>
          </p:txBody>
        </p:sp>
        <p:sp>
          <p:nvSpPr>
            <p:cNvPr id="323" name="Google Shape;323;p33"/>
            <p:cNvSpPr txBox="1"/>
            <p:nvPr/>
          </p:nvSpPr>
          <p:spPr>
            <a:xfrm>
              <a:off x="5219736" y="1760485"/>
              <a:ext cx="634598" cy="5996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變電所</a:t>
              </a:r>
              <a:br>
                <a:rPr b="0" i="0" lang="zh-TW" sz="1100" u="none" cap="none" strike="noStrike">
                  <a:solidFill>
                    <a:srgbClr val="3F3F3F"/>
                  </a:solidFill>
                  <a:latin typeface="Arial"/>
                  <a:ea typeface="Arial"/>
                  <a:cs typeface="Arial"/>
                  <a:sym typeface="Arial"/>
                </a:rPr>
              </a:br>
              <a:r>
                <a:rPr b="0" i="0" lang="zh-TW" sz="1100" u="none" cap="none" strike="noStrike">
                  <a:solidFill>
                    <a:srgbClr val="3F3F3F"/>
                  </a:solidFill>
                  <a:latin typeface="Arial"/>
                  <a:ea typeface="Arial"/>
                  <a:cs typeface="Arial"/>
                  <a:sym typeface="Arial"/>
                </a:rPr>
                <a:t>161 kV</a:t>
              </a:r>
              <a:br>
                <a:rPr b="0" i="0" lang="zh-TW" sz="1100" u="none" cap="none" strike="noStrike">
                  <a:solidFill>
                    <a:srgbClr val="3F3F3F"/>
                  </a:solidFill>
                  <a:latin typeface="Arial"/>
                  <a:ea typeface="Arial"/>
                  <a:cs typeface="Arial"/>
                  <a:sym typeface="Arial"/>
                </a:rPr>
              </a:br>
              <a:r>
                <a:rPr b="0" i="0" lang="zh-TW" sz="1100" u="none" cap="none" strike="noStrike">
                  <a:solidFill>
                    <a:srgbClr val="3F3F3F"/>
                  </a:solidFill>
                  <a:latin typeface="Arial"/>
                  <a:ea typeface="Arial"/>
                  <a:cs typeface="Arial"/>
                  <a:sym typeface="Arial"/>
                </a:rPr>
                <a:t>資料</a:t>
              </a:r>
              <a:endParaRPr/>
            </a:p>
          </p:txBody>
        </p:sp>
        <p:sp>
          <p:nvSpPr>
            <p:cNvPr id="324" name="Google Shape;324;p33"/>
            <p:cNvSpPr txBox="1"/>
            <p:nvPr/>
          </p:nvSpPr>
          <p:spPr>
            <a:xfrm>
              <a:off x="4557210" y="3248279"/>
              <a:ext cx="615978" cy="77060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11~22</a:t>
              </a:r>
              <a:br>
                <a:rPr b="0" i="0" lang="zh-TW" sz="1100" u="none" cap="none" strike="noStrike">
                  <a:solidFill>
                    <a:srgbClr val="3F3F3F"/>
                  </a:solidFill>
                  <a:latin typeface="Arial"/>
                  <a:ea typeface="Arial"/>
                  <a:cs typeface="Arial"/>
                  <a:sym typeface="Arial"/>
                </a:rPr>
              </a:br>
              <a:r>
                <a:rPr b="0" i="0" lang="zh-TW" sz="1100" u="none" cap="none" strike="noStrike">
                  <a:solidFill>
                    <a:srgbClr val="3F3F3F"/>
                  </a:solidFill>
                  <a:latin typeface="Arial"/>
                  <a:ea typeface="Arial"/>
                  <a:cs typeface="Arial"/>
                  <a:sym typeface="Arial"/>
                </a:rPr>
                <a:t>kV 饋</a:t>
              </a:r>
              <a:br>
                <a:rPr b="0" i="0" lang="zh-TW" sz="1100" u="none" cap="none" strike="noStrike">
                  <a:solidFill>
                    <a:srgbClr val="3F3F3F"/>
                  </a:solidFill>
                  <a:latin typeface="Arial"/>
                  <a:ea typeface="Arial"/>
                  <a:cs typeface="Arial"/>
                  <a:sym typeface="Arial"/>
                </a:rPr>
              </a:br>
              <a:r>
                <a:rPr b="0" i="0" lang="zh-TW" sz="1100" u="none" cap="none" strike="noStrike">
                  <a:solidFill>
                    <a:srgbClr val="3F3F3F"/>
                  </a:solidFill>
                  <a:latin typeface="Arial"/>
                  <a:ea typeface="Arial"/>
                  <a:cs typeface="Arial"/>
                  <a:sym typeface="Arial"/>
                </a:rPr>
                <a:t>線控制</a:t>
              </a:r>
              <a:br>
                <a:rPr b="0" i="0" lang="zh-TW" sz="1100" u="none" cap="none" strike="noStrike">
                  <a:solidFill>
                    <a:srgbClr val="3F3F3F"/>
                  </a:solidFill>
                  <a:latin typeface="Arial"/>
                  <a:ea typeface="Arial"/>
                  <a:cs typeface="Arial"/>
                  <a:sym typeface="Arial"/>
                </a:rPr>
              </a:br>
              <a:r>
                <a:rPr b="0" i="0" lang="zh-TW" sz="1100" u="none" cap="none" strike="noStrike">
                  <a:solidFill>
                    <a:srgbClr val="3F3F3F"/>
                  </a:solidFill>
                  <a:latin typeface="Arial"/>
                  <a:ea typeface="Arial"/>
                  <a:cs typeface="Arial"/>
                  <a:sym typeface="Arial"/>
                </a:rPr>
                <a:t>指令</a:t>
              </a:r>
              <a:endParaRPr/>
            </a:p>
          </p:txBody>
        </p:sp>
        <p:sp>
          <p:nvSpPr>
            <p:cNvPr id="325" name="Google Shape;325;p33"/>
            <p:cNvSpPr txBox="1"/>
            <p:nvPr/>
          </p:nvSpPr>
          <p:spPr>
            <a:xfrm>
              <a:off x="5157672" y="3213183"/>
              <a:ext cx="749415" cy="9384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11~22</a:t>
              </a:r>
              <a:br>
                <a:rPr b="0" i="0" lang="zh-TW" sz="1100" u="none" cap="none" strike="noStrike">
                  <a:solidFill>
                    <a:srgbClr val="3F3F3F"/>
                  </a:solidFill>
                  <a:latin typeface="Arial"/>
                  <a:ea typeface="Arial"/>
                  <a:cs typeface="Arial"/>
                  <a:sym typeface="Arial"/>
                </a:rPr>
              </a:br>
              <a:r>
                <a:rPr b="0" i="0" lang="zh-TW" sz="1100" u="none" cap="none" strike="noStrike">
                  <a:solidFill>
                    <a:srgbClr val="3F3F3F"/>
                  </a:solidFill>
                  <a:latin typeface="Arial"/>
                  <a:ea typeface="Arial"/>
                  <a:cs typeface="Arial"/>
                  <a:sym typeface="Arial"/>
                </a:rPr>
                <a:t>kV 資料</a:t>
              </a:r>
              <a:endParaRPr b="0" i="0" sz="1100" u="none" cap="none" strike="noStrike">
                <a:solidFill>
                  <a:srgbClr val="3F3F3F"/>
                </a:solidFill>
                <a:latin typeface="Arial"/>
                <a:ea typeface="Arial"/>
                <a:cs typeface="Arial"/>
                <a:sym typeface="Arial"/>
              </a:endParaRPr>
            </a:p>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&amp;</a:t>
              </a:r>
              <a:br>
                <a:rPr b="0" i="0" lang="zh-TW" sz="1100" u="none" cap="none" strike="noStrike">
                  <a:solidFill>
                    <a:srgbClr val="3F3F3F"/>
                  </a:solidFill>
                  <a:latin typeface="Arial"/>
                  <a:ea typeface="Arial"/>
                  <a:cs typeface="Arial"/>
                  <a:sym typeface="Arial"/>
                </a:rPr>
              </a:br>
              <a:r>
                <a:rPr b="0" i="0" lang="zh-TW" sz="1100" u="none" cap="none" strike="noStrike">
                  <a:solidFill>
                    <a:srgbClr val="3F3F3F"/>
                  </a:solidFill>
                  <a:latin typeface="Arial"/>
                  <a:ea typeface="Arial"/>
                  <a:cs typeface="Arial"/>
                  <a:sym typeface="Arial"/>
                </a:rPr>
                <a:t>69 kV</a:t>
              </a:r>
              <a:endParaRPr/>
            </a:p>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調度指令</a:t>
              </a:r>
              <a:endParaRPr/>
            </a:p>
          </p:txBody>
        </p:sp>
        <p:sp>
          <p:nvSpPr>
            <p:cNvPr id="326" name="Google Shape;326;p33"/>
            <p:cNvSpPr txBox="1"/>
            <p:nvPr/>
          </p:nvSpPr>
          <p:spPr>
            <a:xfrm>
              <a:off x="6215852" y="3402400"/>
              <a:ext cx="1481763" cy="26093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發電及69/11 kV資料</a:t>
              </a:r>
              <a:endParaRPr/>
            </a:p>
          </p:txBody>
        </p:sp>
        <p:sp>
          <p:nvSpPr>
            <p:cNvPr id="327" name="Google Shape;327;p33"/>
            <p:cNvSpPr txBox="1"/>
            <p:nvPr/>
          </p:nvSpPr>
          <p:spPr>
            <a:xfrm>
              <a:off x="4926487" y="5013795"/>
              <a:ext cx="605118" cy="4318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zh-TW" sz="1100" u="none" cap="none" strike="noStrike">
                  <a:solidFill>
                    <a:srgbClr val="3F3F3F"/>
                  </a:solidFill>
                  <a:latin typeface="Arial"/>
                  <a:ea typeface="Arial"/>
                  <a:cs typeface="Arial"/>
                  <a:sym typeface="Arial"/>
                </a:rPr>
                <a:t>饋線轉</a:t>
              </a:r>
              <a:br>
                <a:rPr b="0" i="0" lang="zh-TW" sz="1100" u="none" cap="none" strike="noStrike">
                  <a:solidFill>
                    <a:srgbClr val="3F3F3F"/>
                  </a:solidFill>
                  <a:latin typeface="Arial"/>
                  <a:ea typeface="Arial"/>
                  <a:cs typeface="Arial"/>
                  <a:sym typeface="Arial"/>
                </a:rPr>
              </a:br>
              <a:r>
                <a:rPr b="0" i="0" lang="zh-TW" sz="1100" u="none" cap="none" strike="noStrike">
                  <a:solidFill>
                    <a:srgbClr val="3F3F3F"/>
                  </a:solidFill>
                  <a:latin typeface="Arial"/>
                  <a:ea typeface="Arial"/>
                  <a:cs typeface="Arial"/>
                  <a:sym typeface="Arial"/>
                </a:rPr>
                <a:t>供指令</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cxnSp>
        <p:nvCxnSpPr>
          <p:cNvPr id="333" name="Google Shape;333;p34"/>
          <p:cNvCxnSpPr/>
          <p:nvPr/>
        </p:nvCxnSpPr>
        <p:spPr>
          <a:xfrm>
            <a:off x="5368925" y="1320800"/>
            <a:ext cx="0" cy="346075"/>
          </a:xfrm>
          <a:prstGeom prst="straightConnector1">
            <a:avLst/>
          </a:prstGeom>
          <a:noFill/>
          <a:ln cap="flat" cmpd="sng" w="25400">
            <a:solidFill>
              <a:srgbClr val="0066FF"/>
            </a:solidFill>
            <a:prstDash val="solid"/>
            <a:round/>
            <a:headEnd len="med" w="med" type="triangle"/>
            <a:tailEnd len="med" w="med" type="none"/>
          </a:ln>
        </p:spPr>
      </p:cxnSp>
      <p:sp>
        <p:nvSpPr>
          <p:cNvPr id="334" name="Google Shape;334;p34"/>
          <p:cNvSpPr txBox="1"/>
          <p:nvPr/>
        </p:nvSpPr>
        <p:spPr>
          <a:xfrm>
            <a:off x="7010400" y="6381750"/>
            <a:ext cx="2133600"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zh-TW" sz="1600" u="none" cap="none" strike="noStrike">
                <a:solidFill>
                  <a:schemeClr val="dk1"/>
                </a:solidFill>
                <a:latin typeface="Arial"/>
                <a:ea typeface="Arial"/>
                <a:cs typeface="Arial"/>
                <a:sym typeface="Arial"/>
              </a:rPr>
              <a:t>-</a:t>
            </a:r>
            <a:fld id="{00000000-1234-1234-1234-123412341234}" type="slidenum">
              <a:rPr b="0" i="0" lang="zh-TW" sz="1600" u="none" cap="none" strike="noStrike">
                <a:solidFill>
                  <a:schemeClr val="dk1"/>
                </a:solidFill>
                <a:latin typeface="Arial"/>
                <a:ea typeface="Arial"/>
                <a:cs typeface="Arial"/>
                <a:sym typeface="Arial"/>
              </a:rPr>
              <a:t>‹#›</a:t>
            </a:fld>
            <a:r>
              <a:rPr b="0" i="0" lang="zh-TW" sz="1600" u="none" cap="none" strike="noStrike">
                <a:solidFill>
                  <a:schemeClr val="dk1"/>
                </a:solidFill>
                <a:latin typeface="Arial"/>
                <a:ea typeface="Arial"/>
                <a:cs typeface="Arial"/>
                <a:sym typeface="Arial"/>
              </a:rPr>
              <a:t>-</a:t>
            </a:r>
            <a:endParaRPr/>
          </a:p>
        </p:txBody>
      </p:sp>
      <p:sp>
        <p:nvSpPr>
          <p:cNvPr id="335" name="Google Shape;335;p34"/>
          <p:cNvSpPr txBox="1"/>
          <p:nvPr/>
        </p:nvSpPr>
        <p:spPr>
          <a:xfrm>
            <a:off x="7010400" y="6381750"/>
            <a:ext cx="2133600"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zh-TW" sz="1600" u="none" cap="none" strike="noStrike">
                <a:solidFill>
                  <a:schemeClr val="dk1"/>
                </a:solidFill>
                <a:latin typeface="Arial"/>
                <a:ea typeface="Arial"/>
                <a:cs typeface="Arial"/>
                <a:sym typeface="Arial"/>
              </a:rPr>
              <a:t>-</a:t>
            </a:r>
            <a:fld id="{00000000-1234-1234-1234-123412341234}" type="slidenum">
              <a:rPr b="0" i="0" lang="zh-TW" sz="1600" u="none" cap="none" strike="noStrike">
                <a:solidFill>
                  <a:schemeClr val="dk1"/>
                </a:solidFill>
                <a:latin typeface="Arial"/>
                <a:ea typeface="Arial"/>
                <a:cs typeface="Arial"/>
                <a:sym typeface="Arial"/>
              </a:rPr>
              <a:t>‹#›</a:t>
            </a:fld>
            <a:r>
              <a:rPr b="0" i="0" lang="zh-TW" sz="1600" u="none" cap="none" strike="noStrike">
                <a:solidFill>
                  <a:schemeClr val="dk1"/>
                </a:solidFill>
                <a:latin typeface="Arial"/>
                <a:ea typeface="Arial"/>
                <a:cs typeface="Arial"/>
                <a:sym typeface="Arial"/>
              </a:rPr>
              <a:t>-</a:t>
            </a:r>
            <a:endParaRPr/>
          </a:p>
        </p:txBody>
      </p:sp>
      <p:sp>
        <p:nvSpPr>
          <p:cNvPr id="336" name="Google Shape;336;p34"/>
          <p:cNvSpPr/>
          <p:nvPr/>
        </p:nvSpPr>
        <p:spPr>
          <a:xfrm flipH="1">
            <a:off x="1639888" y="1225550"/>
            <a:ext cx="2135187" cy="3498850"/>
          </a:xfrm>
          <a:prstGeom prst="rect">
            <a:avLst/>
          </a:prstGeom>
          <a:solidFill>
            <a:srgbClr val="E2FFE2"/>
          </a:solidFill>
          <a:ln cap="flat" cmpd="sng" w="25400">
            <a:solidFill>
              <a:srgbClr val="0027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 name="Google Shape;337;p34"/>
          <p:cNvSpPr/>
          <p:nvPr/>
        </p:nvSpPr>
        <p:spPr>
          <a:xfrm flipH="1">
            <a:off x="1574800" y="5056188"/>
            <a:ext cx="6811963" cy="788987"/>
          </a:xfrm>
          <a:prstGeom prst="rect">
            <a:avLst/>
          </a:prstGeom>
          <a:solidFill>
            <a:srgbClr val="FFA27C"/>
          </a:solidFill>
          <a:ln cap="flat" cmpd="sng" w="12700">
            <a:solidFill>
              <a:srgbClr val="FFA2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 name="Google Shape;338;p34"/>
          <p:cNvSpPr/>
          <p:nvPr/>
        </p:nvSpPr>
        <p:spPr>
          <a:xfrm flipH="1">
            <a:off x="4446588" y="1625600"/>
            <a:ext cx="1803400" cy="1041400"/>
          </a:xfrm>
          <a:prstGeom prst="rect">
            <a:avLst/>
          </a:prstGeom>
          <a:solidFill>
            <a:srgbClr val="C8FEC8"/>
          </a:solidFill>
          <a:ln cap="flat" cmpd="sng" w="25400">
            <a:solidFill>
              <a:srgbClr val="0027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1800">
                <a:solidFill>
                  <a:srgbClr val="000000"/>
                </a:solidFill>
                <a:latin typeface="Arial"/>
                <a:ea typeface="Arial"/>
                <a:cs typeface="Arial"/>
                <a:sym typeface="Arial"/>
              </a:rPr>
              <a:t>民營電廠</a:t>
            </a:r>
            <a:endParaRPr/>
          </a:p>
          <a:p>
            <a:pPr indent="-101600" lvl="0" marL="0" marR="0" rtl="0" algn="l">
              <a:spcBef>
                <a:spcPts val="0"/>
              </a:spcBef>
              <a:spcAft>
                <a:spcPts val="0"/>
              </a:spcAft>
              <a:buClr>
                <a:srgbClr val="000000"/>
              </a:buClr>
              <a:buSzPts val="1600"/>
              <a:buFont typeface="Arial"/>
              <a:buChar char="•"/>
            </a:pPr>
            <a:r>
              <a:rPr lang="zh-TW" sz="1600">
                <a:solidFill>
                  <a:srgbClr val="000000"/>
                </a:solidFill>
                <a:latin typeface="Arial"/>
                <a:ea typeface="Arial"/>
                <a:cs typeface="Arial"/>
                <a:sym typeface="Arial"/>
              </a:rPr>
              <a:t>火力9家,771萬瓩</a:t>
            </a:r>
            <a:endParaRPr/>
          </a:p>
          <a:p>
            <a:pPr indent="-101600" lvl="0" marL="0" marR="0" rtl="0" algn="l">
              <a:spcBef>
                <a:spcPts val="0"/>
              </a:spcBef>
              <a:spcAft>
                <a:spcPts val="0"/>
              </a:spcAft>
              <a:buClr>
                <a:srgbClr val="000000"/>
              </a:buClr>
              <a:buSzPts val="1600"/>
              <a:buFont typeface="Arial"/>
              <a:buChar char="•"/>
            </a:pPr>
            <a:r>
              <a:rPr lang="zh-TW" sz="1600">
                <a:solidFill>
                  <a:srgbClr val="000000"/>
                </a:solidFill>
                <a:latin typeface="Arial"/>
                <a:ea typeface="Arial"/>
                <a:cs typeface="Arial"/>
                <a:sym typeface="Arial"/>
              </a:rPr>
              <a:t>再生能源</a:t>
            </a:r>
            <a:endParaRPr/>
          </a:p>
        </p:txBody>
      </p:sp>
      <p:sp>
        <p:nvSpPr>
          <p:cNvPr id="339" name="Google Shape;339;p34"/>
          <p:cNvSpPr/>
          <p:nvPr/>
        </p:nvSpPr>
        <p:spPr>
          <a:xfrm flipH="1">
            <a:off x="1979613" y="3541713"/>
            <a:ext cx="1460500" cy="1028700"/>
          </a:xfrm>
          <a:prstGeom prst="ellipse">
            <a:avLst/>
          </a:prstGeom>
          <a:solidFill>
            <a:srgbClr val="8CF4EA"/>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 name="Google Shape;340;p34"/>
          <p:cNvSpPr/>
          <p:nvPr/>
        </p:nvSpPr>
        <p:spPr>
          <a:xfrm flipH="1">
            <a:off x="2019300" y="2543175"/>
            <a:ext cx="1444625" cy="1108075"/>
          </a:xfrm>
          <a:prstGeom prst="ellipse">
            <a:avLst/>
          </a:prstGeom>
          <a:solidFill>
            <a:srgbClr val="C1CE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 name="Google Shape;341;p34"/>
          <p:cNvSpPr/>
          <p:nvPr/>
        </p:nvSpPr>
        <p:spPr>
          <a:xfrm flipH="1">
            <a:off x="2220913" y="2905125"/>
            <a:ext cx="1143000" cy="333375"/>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輸電網路</a:t>
            </a:r>
            <a:endParaRPr/>
          </a:p>
        </p:txBody>
      </p:sp>
      <p:sp>
        <p:nvSpPr>
          <p:cNvPr id="342" name="Google Shape;342;p34"/>
          <p:cNvSpPr/>
          <p:nvPr/>
        </p:nvSpPr>
        <p:spPr>
          <a:xfrm flipH="1">
            <a:off x="1758950" y="1565275"/>
            <a:ext cx="1931988" cy="1054100"/>
          </a:xfrm>
          <a:prstGeom prst="rect">
            <a:avLst/>
          </a:prstGeom>
          <a:solidFill>
            <a:srgbClr val="A3F25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 name="Google Shape;343;p34"/>
          <p:cNvSpPr/>
          <p:nvPr/>
        </p:nvSpPr>
        <p:spPr>
          <a:xfrm flipH="1">
            <a:off x="1820863" y="1565275"/>
            <a:ext cx="1882775" cy="1066800"/>
          </a:xfrm>
          <a:prstGeom prst="rect">
            <a:avLst/>
          </a:prstGeom>
          <a:noFill/>
          <a:ln>
            <a:noFill/>
          </a:ln>
        </p:spPr>
        <p:txBody>
          <a:bodyPr anchorCtr="0" anchor="t" bIns="44450" lIns="90475" spcFirstLastPara="1" rIns="90475" wrap="square" tIns="44450">
            <a:noAutofit/>
          </a:bodyPr>
          <a:lstStyle/>
          <a:p>
            <a:pPr indent="-101600" lvl="0" marL="0" marR="0" rtl="0" algn="l">
              <a:spcBef>
                <a:spcPts val="0"/>
              </a:spcBef>
              <a:spcAft>
                <a:spcPts val="0"/>
              </a:spcAft>
              <a:buClr>
                <a:srgbClr val="000000"/>
              </a:buClr>
              <a:buSzPts val="1600"/>
              <a:buFont typeface="Times New Roman"/>
              <a:buChar char="•"/>
            </a:pPr>
            <a:r>
              <a:rPr lang="zh-TW" sz="1600">
                <a:solidFill>
                  <a:srgbClr val="000000"/>
                </a:solidFill>
                <a:latin typeface="Arial"/>
                <a:ea typeface="Arial"/>
                <a:cs typeface="Arial"/>
                <a:sym typeface="Arial"/>
              </a:rPr>
              <a:t>現有電廠</a:t>
            </a:r>
            <a:endParaRPr/>
          </a:p>
          <a:p>
            <a:pPr indent="0" lvl="0" marL="0" marR="0" rtl="0" algn="l">
              <a:spcBef>
                <a:spcPts val="0"/>
              </a:spcBef>
              <a:spcAft>
                <a:spcPts val="0"/>
              </a:spcAft>
              <a:buNone/>
            </a:pPr>
            <a:r>
              <a:rPr lang="zh-TW" sz="1600">
                <a:solidFill>
                  <a:srgbClr val="000000"/>
                </a:solidFill>
                <a:latin typeface="Arial"/>
                <a:ea typeface="Arial"/>
                <a:cs typeface="Arial"/>
                <a:sym typeface="Arial"/>
              </a:rPr>
              <a:t>  (3,220萬瓩)</a:t>
            </a:r>
            <a:endParaRPr/>
          </a:p>
          <a:p>
            <a:pPr indent="-101600" lvl="0" marL="0" marR="0" rtl="0" algn="l">
              <a:spcBef>
                <a:spcPts val="0"/>
              </a:spcBef>
              <a:spcAft>
                <a:spcPts val="0"/>
              </a:spcAft>
              <a:buClr>
                <a:srgbClr val="000000"/>
              </a:buClr>
              <a:buSzPts val="1600"/>
              <a:buFont typeface="Times New Roman"/>
              <a:buChar char="•"/>
            </a:pPr>
            <a:r>
              <a:rPr lang="zh-TW" sz="1600">
                <a:solidFill>
                  <a:srgbClr val="000000"/>
                </a:solidFill>
                <a:latin typeface="Arial"/>
                <a:ea typeface="Arial"/>
                <a:cs typeface="Arial"/>
                <a:sym typeface="Arial"/>
              </a:rPr>
              <a:t>興建中電廠</a:t>
            </a:r>
            <a:endParaRPr/>
          </a:p>
          <a:p>
            <a:pPr indent="-101600" lvl="0" marL="0" marR="0" rtl="0" algn="l">
              <a:spcBef>
                <a:spcPts val="0"/>
              </a:spcBef>
              <a:spcAft>
                <a:spcPts val="0"/>
              </a:spcAft>
              <a:buClr>
                <a:srgbClr val="000000"/>
              </a:buClr>
              <a:buSzPts val="1600"/>
              <a:buFont typeface="Times New Roman"/>
              <a:buChar char="•"/>
            </a:pPr>
            <a:r>
              <a:rPr lang="zh-TW" sz="1600">
                <a:solidFill>
                  <a:srgbClr val="000000"/>
                </a:solidFill>
                <a:latin typeface="Arial"/>
                <a:ea typeface="Arial"/>
                <a:cs typeface="Arial"/>
                <a:sym typeface="Arial"/>
              </a:rPr>
              <a:t>已核准籌建之電廠</a:t>
            </a:r>
            <a:endParaRPr/>
          </a:p>
        </p:txBody>
      </p:sp>
      <p:sp>
        <p:nvSpPr>
          <p:cNvPr id="344" name="Google Shape;344;p34"/>
          <p:cNvSpPr/>
          <p:nvPr/>
        </p:nvSpPr>
        <p:spPr>
          <a:xfrm flipH="1">
            <a:off x="2155825" y="3844925"/>
            <a:ext cx="1250950" cy="333375"/>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配電網路</a:t>
            </a:r>
            <a:endParaRPr/>
          </a:p>
        </p:txBody>
      </p:sp>
      <p:sp>
        <p:nvSpPr>
          <p:cNvPr id="345" name="Google Shape;345;p34"/>
          <p:cNvSpPr/>
          <p:nvPr/>
        </p:nvSpPr>
        <p:spPr>
          <a:xfrm flipH="1">
            <a:off x="257175" y="2947988"/>
            <a:ext cx="1593850" cy="828675"/>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zh-TW" sz="1600">
                <a:solidFill>
                  <a:srgbClr val="712000"/>
                </a:solidFill>
                <a:latin typeface="Arial"/>
                <a:ea typeface="Arial"/>
                <a:cs typeface="Arial"/>
                <a:sym typeface="Arial"/>
              </a:rPr>
              <a:t>(營業區域為台、澎、金、馬地區)</a:t>
            </a:r>
            <a:endParaRPr/>
          </a:p>
        </p:txBody>
      </p:sp>
      <p:sp>
        <p:nvSpPr>
          <p:cNvPr id="346" name="Google Shape;346;p34"/>
          <p:cNvSpPr/>
          <p:nvPr/>
        </p:nvSpPr>
        <p:spPr>
          <a:xfrm flipH="1">
            <a:off x="1762125" y="1230313"/>
            <a:ext cx="1106488" cy="36671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zh-TW" sz="1800">
                <a:solidFill>
                  <a:schemeClr val="dk1"/>
                </a:solidFill>
                <a:latin typeface="Arial"/>
                <a:ea typeface="Arial"/>
                <a:cs typeface="Arial"/>
                <a:sym typeface="Arial"/>
              </a:rPr>
              <a:t>台電公司</a:t>
            </a:r>
            <a:endParaRPr/>
          </a:p>
        </p:txBody>
      </p:sp>
      <p:cxnSp>
        <p:nvCxnSpPr>
          <p:cNvPr id="347" name="Google Shape;347;p34"/>
          <p:cNvCxnSpPr/>
          <p:nvPr/>
        </p:nvCxnSpPr>
        <p:spPr>
          <a:xfrm rot="10800000">
            <a:off x="3821113" y="1314450"/>
            <a:ext cx="3663950" cy="0"/>
          </a:xfrm>
          <a:prstGeom prst="straightConnector1">
            <a:avLst/>
          </a:prstGeom>
          <a:noFill/>
          <a:ln cap="flat" cmpd="sng" w="25400">
            <a:solidFill>
              <a:srgbClr val="0066FF"/>
            </a:solidFill>
            <a:prstDash val="solid"/>
            <a:round/>
            <a:headEnd len="med" w="med" type="none"/>
            <a:tailEnd len="med" w="med" type="triangle"/>
          </a:ln>
        </p:spPr>
      </p:cxnSp>
      <p:cxnSp>
        <p:nvCxnSpPr>
          <p:cNvPr id="348" name="Google Shape;348;p34"/>
          <p:cNvCxnSpPr/>
          <p:nvPr/>
        </p:nvCxnSpPr>
        <p:spPr>
          <a:xfrm flipH="1">
            <a:off x="2606675" y="4718050"/>
            <a:ext cx="12700" cy="346075"/>
          </a:xfrm>
          <a:prstGeom prst="straightConnector1">
            <a:avLst/>
          </a:prstGeom>
          <a:noFill/>
          <a:ln cap="flat" cmpd="sng" w="25400">
            <a:solidFill>
              <a:schemeClr val="dk1"/>
            </a:solidFill>
            <a:prstDash val="solid"/>
            <a:round/>
            <a:headEnd len="med" w="med" type="none"/>
            <a:tailEnd len="med" w="med" type="triangle"/>
          </a:ln>
        </p:spPr>
      </p:cxnSp>
      <p:sp>
        <p:nvSpPr>
          <p:cNvPr id="349" name="Google Shape;349;p34"/>
          <p:cNvSpPr/>
          <p:nvPr/>
        </p:nvSpPr>
        <p:spPr>
          <a:xfrm flipH="1">
            <a:off x="1781175" y="5060950"/>
            <a:ext cx="2184400" cy="638175"/>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營業區域內</a:t>
            </a:r>
            <a:endParaRPr/>
          </a:p>
          <a:p>
            <a:pPr indent="0" lvl="0" marL="0" marR="0" rtl="0" algn="ctr">
              <a:spcBef>
                <a:spcPts val="0"/>
              </a:spcBef>
              <a:spcAft>
                <a:spcPts val="0"/>
              </a:spcAft>
              <a:buNone/>
            </a:pPr>
            <a:r>
              <a:rPr lang="zh-TW" sz="1800">
                <a:solidFill>
                  <a:schemeClr val="dk1"/>
                </a:solidFill>
                <a:latin typeface="Arial"/>
                <a:ea typeface="Arial"/>
                <a:cs typeface="Arial"/>
                <a:sym typeface="Arial"/>
              </a:rPr>
              <a:t>一般用戶</a:t>
            </a:r>
            <a:endParaRPr/>
          </a:p>
        </p:txBody>
      </p:sp>
      <p:sp>
        <p:nvSpPr>
          <p:cNvPr id="350" name="Google Shape;350;p34"/>
          <p:cNvSpPr/>
          <p:nvPr/>
        </p:nvSpPr>
        <p:spPr>
          <a:xfrm flipH="1">
            <a:off x="2673350" y="4718050"/>
            <a:ext cx="1104900" cy="366713"/>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zh-TW" sz="1800">
                <a:solidFill>
                  <a:srgbClr val="790015"/>
                </a:solidFill>
                <a:latin typeface="Arial"/>
                <a:ea typeface="Arial"/>
                <a:cs typeface="Arial"/>
                <a:sym typeface="Arial"/>
              </a:rPr>
              <a:t>供電義務</a:t>
            </a:r>
            <a:endParaRPr/>
          </a:p>
        </p:txBody>
      </p:sp>
      <p:cxnSp>
        <p:nvCxnSpPr>
          <p:cNvPr id="351" name="Google Shape;351;p34"/>
          <p:cNvCxnSpPr/>
          <p:nvPr/>
        </p:nvCxnSpPr>
        <p:spPr>
          <a:xfrm>
            <a:off x="7556500" y="2663825"/>
            <a:ext cx="0" cy="2439988"/>
          </a:xfrm>
          <a:prstGeom prst="straightConnector1">
            <a:avLst/>
          </a:prstGeom>
          <a:noFill/>
          <a:ln cap="flat" cmpd="sng" w="25400">
            <a:solidFill>
              <a:schemeClr val="dk1"/>
            </a:solidFill>
            <a:prstDash val="solid"/>
            <a:round/>
            <a:headEnd len="med" w="med" type="none"/>
            <a:tailEnd len="med" w="med" type="triangle"/>
          </a:ln>
        </p:spPr>
      </p:cxnSp>
      <p:sp>
        <p:nvSpPr>
          <p:cNvPr id="352" name="Google Shape;352;p34"/>
          <p:cNvSpPr/>
          <p:nvPr/>
        </p:nvSpPr>
        <p:spPr>
          <a:xfrm flipH="1" rot="-5400000">
            <a:off x="7258050" y="3489325"/>
            <a:ext cx="911225" cy="428625"/>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zh-TW" sz="1600">
                <a:solidFill>
                  <a:srgbClr val="712000"/>
                </a:solidFill>
                <a:latin typeface="Arial"/>
                <a:ea typeface="Arial"/>
                <a:cs typeface="Arial"/>
                <a:sym typeface="Arial"/>
              </a:rPr>
              <a:t>專供自用</a:t>
            </a:r>
            <a:endParaRPr/>
          </a:p>
        </p:txBody>
      </p:sp>
      <p:sp>
        <p:nvSpPr>
          <p:cNvPr id="353" name="Google Shape;353;p34"/>
          <p:cNvSpPr/>
          <p:nvPr/>
        </p:nvSpPr>
        <p:spPr>
          <a:xfrm flipH="1">
            <a:off x="6991350" y="5114925"/>
            <a:ext cx="1171575" cy="366713"/>
          </a:xfrm>
          <a:prstGeom prst="rect">
            <a:avLst/>
          </a:prstGeom>
          <a:solidFill>
            <a:srgbClr val="FCFEB9"/>
          </a:solidFill>
          <a:ln cap="flat" cmpd="sng" w="25400">
            <a:solidFill>
              <a:srgbClr val="FCFEB9"/>
            </a:solidFill>
            <a:prstDash val="solid"/>
            <a:miter lim="800000"/>
            <a:headEnd len="sm" w="sm" type="none"/>
            <a:tailEnd len="sm" w="sm" type="none"/>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自用用戶</a:t>
            </a:r>
            <a:endParaRPr/>
          </a:p>
        </p:txBody>
      </p:sp>
      <p:sp>
        <p:nvSpPr>
          <p:cNvPr id="354" name="Google Shape;354;p34"/>
          <p:cNvSpPr/>
          <p:nvPr/>
        </p:nvSpPr>
        <p:spPr>
          <a:xfrm>
            <a:off x="2238375" y="5530850"/>
            <a:ext cx="1262063" cy="334963"/>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600">
                <a:solidFill>
                  <a:srgbClr val="FF0066"/>
                </a:solidFill>
                <a:latin typeface="Arial"/>
                <a:ea typeface="Arial"/>
                <a:cs typeface="Arial"/>
                <a:sym typeface="Arial"/>
              </a:rPr>
              <a:t>(電價管制)</a:t>
            </a:r>
            <a:endParaRPr/>
          </a:p>
        </p:txBody>
      </p:sp>
      <p:sp>
        <p:nvSpPr>
          <p:cNvPr id="355" name="Google Shape;355;p34"/>
          <p:cNvSpPr/>
          <p:nvPr/>
        </p:nvSpPr>
        <p:spPr>
          <a:xfrm>
            <a:off x="6203950" y="1335088"/>
            <a:ext cx="644525" cy="36671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zh-TW" sz="1800">
                <a:solidFill>
                  <a:srgbClr val="0066FF"/>
                </a:solidFill>
                <a:latin typeface="Arial"/>
                <a:ea typeface="Arial"/>
                <a:cs typeface="Arial"/>
                <a:sym typeface="Arial"/>
              </a:rPr>
              <a:t>躉售</a:t>
            </a:r>
            <a:endParaRPr/>
          </a:p>
        </p:txBody>
      </p:sp>
      <p:cxnSp>
        <p:nvCxnSpPr>
          <p:cNvPr id="356" name="Google Shape;356;p34"/>
          <p:cNvCxnSpPr/>
          <p:nvPr/>
        </p:nvCxnSpPr>
        <p:spPr>
          <a:xfrm>
            <a:off x="7485063" y="1319213"/>
            <a:ext cx="0" cy="346075"/>
          </a:xfrm>
          <a:prstGeom prst="straightConnector1">
            <a:avLst/>
          </a:prstGeom>
          <a:noFill/>
          <a:ln cap="flat" cmpd="sng" w="25400">
            <a:solidFill>
              <a:srgbClr val="0066FF"/>
            </a:solidFill>
            <a:prstDash val="solid"/>
            <a:round/>
            <a:headEnd len="med" w="med" type="triangle"/>
            <a:tailEnd len="med" w="med" type="none"/>
          </a:ln>
        </p:spPr>
      </p:cxnSp>
      <p:sp>
        <p:nvSpPr>
          <p:cNvPr id="357" name="Google Shape;357;p34"/>
          <p:cNvSpPr/>
          <p:nvPr/>
        </p:nvSpPr>
        <p:spPr>
          <a:xfrm>
            <a:off x="6810375" y="1670050"/>
            <a:ext cx="1398588" cy="1160463"/>
          </a:xfrm>
          <a:prstGeom prst="rect">
            <a:avLst/>
          </a:prstGeom>
          <a:solidFill>
            <a:srgbClr val="CCFFCC"/>
          </a:solidFill>
          <a:ln cap="flat" cmpd="sng" w="28575">
            <a:solidFill>
              <a:schemeClr val="accent2"/>
            </a:solidFill>
            <a:prstDash val="solid"/>
            <a:miter lim="800000"/>
            <a:headEnd len="sm" w="sm" type="none"/>
            <a:tailEnd len="sm" w="sm" type="none"/>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自用</a:t>
            </a:r>
            <a:endParaRPr/>
          </a:p>
          <a:p>
            <a:pPr indent="0" lvl="0" marL="0" marR="0" rtl="0" algn="ctr">
              <a:spcBef>
                <a:spcPts val="0"/>
              </a:spcBef>
              <a:spcAft>
                <a:spcPts val="0"/>
              </a:spcAft>
              <a:buNone/>
            </a:pPr>
            <a:r>
              <a:rPr lang="zh-TW" sz="1800">
                <a:solidFill>
                  <a:schemeClr val="dk1"/>
                </a:solidFill>
                <a:latin typeface="Arial"/>
                <a:ea typeface="Arial"/>
                <a:cs typeface="Arial"/>
                <a:sym typeface="Arial"/>
              </a:rPr>
              <a:t>發電設備</a:t>
            </a:r>
            <a:endParaRPr/>
          </a:p>
          <a:p>
            <a:pPr indent="0" lvl="0" marL="0" marR="0" rtl="0" algn="ctr">
              <a:lnSpc>
                <a:spcPct val="80000"/>
              </a:lnSpc>
              <a:spcBef>
                <a:spcPts val="0"/>
              </a:spcBef>
              <a:spcAft>
                <a:spcPts val="0"/>
              </a:spcAft>
              <a:buNone/>
            </a:pPr>
            <a:r>
              <a:rPr lang="zh-TW" sz="1400">
                <a:solidFill>
                  <a:schemeClr val="dk1"/>
                </a:solidFill>
                <a:latin typeface="Arial"/>
                <a:ea typeface="Arial"/>
                <a:cs typeface="Arial"/>
                <a:sym typeface="Arial"/>
              </a:rPr>
              <a:t>(汽電共生、再生能源及其它自用)</a:t>
            </a:r>
            <a:endParaRPr/>
          </a:p>
        </p:txBody>
      </p:sp>
      <p:sp>
        <p:nvSpPr>
          <p:cNvPr id="358" name="Google Shape;358;p34"/>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3.1.2 現行電力市場架構</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35"/>
          <p:cNvSpPr/>
          <p:nvPr/>
        </p:nvSpPr>
        <p:spPr>
          <a:xfrm>
            <a:off x="130175" y="1041400"/>
            <a:ext cx="8882063" cy="51863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cxnSp>
        <p:nvCxnSpPr>
          <p:cNvPr id="365" name="Google Shape;365;p35"/>
          <p:cNvCxnSpPr/>
          <p:nvPr/>
        </p:nvCxnSpPr>
        <p:spPr>
          <a:xfrm>
            <a:off x="5203825" y="2592388"/>
            <a:ext cx="523875" cy="1587"/>
          </a:xfrm>
          <a:prstGeom prst="straightConnector1">
            <a:avLst/>
          </a:prstGeom>
          <a:noFill/>
          <a:ln cap="flat" cmpd="sng" w="25400">
            <a:solidFill>
              <a:srgbClr val="0066FF"/>
            </a:solidFill>
            <a:prstDash val="solid"/>
            <a:round/>
            <a:headEnd len="med" w="med" type="none"/>
            <a:tailEnd len="med" w="med" type="triangle"/>
          </a:ln>
        </p:spPr>
      </p:cxnSp>
      <p:cxnSp>
        <p:nvCxnSpPr>
          <p:cNvPr id="366" name="Google Shape;366;p35"/>
          <p:cNvCxnSpPr/>
          <p:nvPr/>
        </p:nvCxnSpPr>
        <p:spPr>
          <a:xfrm>
            <a:off x="6810375" y="3032125"/>
            <a:ext cx="0" cy="842963"/>
          </a:xfrm>
          <a:prstGeom prst="straightConnector1">
            <a:avLst/>
          </a:prstGeom>
          <a:noFill/>
          <a:ln cap="flat" cmpd="sng" w="25400">
            <a:solidFill>
              <a:srgbClr val="FF00FF"/>
            </a:solidFill>
            <a:prstDash val="solid"/>
            <a:round/>
            <a:headEnd len="med" w="med" type="none"/>
            <a:tailEnd len="med" w="med" type="none"/>
          </a:ln>
        </p:spPr>
      </p:cxnSp>
      <p:sp>
        <p:nvSpPr>
          <p:cNvPr id="367" name="Google Shape;367;p35"/>
          <p:cNvSpPr/>
          <p:nvPr/>
        </p:nvSpPr>
        <p:spPr>
          <a:xfrm>
            <a:off x="369888" y="5503863"/>
            <a:ext cx="8431212" cy="698500"/>
          </a:xfrm>
          <a:prstGeom prst="rect">
            <a:avLst/>
          </a:prstGeom>
          <a:solidFill>
            <a:srgbClr val="FFA27C"/>
          </a:solidFill>
          <a:ln cap="flat" cmpd="sng" w="12700">
            <a:solidFill>
              <a:srgbClr val="FCD1C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 name="Google Shape;368;p35"/>
          <p:cNvSpPr/>
          <p:nvPr/>
        </p:nvSpPr>
        <p:spPr>
          <a:xfrm>
            <a:off x="615950" y="5557838"/>
            <a:ext cx="2630488" cy="333375"/>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營業區域內一般用戶</a:t>
            </a:r>
            <a:endParaRPr/>
          </a:p>
        </p:txBody>
      </p:sp>
      <p:sp>
        <p:nvSpPr>
          <p:cNvPr id="369" name="Google Shape;369;p35"/>
          <p:cNvSpPr/>
          <p:nvPr/>
        </p:nvSpPr>
        <p:spPr>
          <a:xfrm>
            <a:off x="3817938" y="5843588"/>
            <a:ext cx="1565275" cy="333375"/>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600">
                <a:solidFill>
                  <a:srgbClr val="FF0066"/>
                </a:solidFill>
                <a:latin typeface="Arial"/>
                <a:ea typeface="Arial"/>
                <a:cs typeface="Arial"/>
                <a:sym typeface="Arial"/>
              </a:rPr>
              <a:t>(電價不設限)</a:t>
            </a:r>
            <a:endParaRPr/>
          </a:p>
        </p:txBody>
      </p:sp>
      <p:sp>
        <p:nvSpPr>
          <p:cNvPr id="370" name="Google Shape;370;p35"/>
          <p:cNvSpPr/>
          <p:nvPr/>
        </p:nvSpPr>
        <p:spPr>
          <a:xfrm>
            <a:off x="539552" y="5856288"/>
            <a:ext cx="2706886" cy="335989"/>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600">
                <a:solidFill>
                  <a:srgbClr val="FF0066"/>
                </a:solidFill>
                <a:latin typeface="Arial"/>
                <a:ea typeface="Arial"/>
                <a:cs typeface="Arial"/>
                <a:sym typeface="Arial"/>
              </a:rPr>
              <a:t>(電價受管制，有供電義務)</a:t>
            </a:r>
            <a:endParaRPr sz="1600">
              <a:solidFill>
                <a:srgbClr val="FF0066"/>
              </a:solidFill>
              <a:latin typeface="Arial"/>
              <a:ea typeface="Arial"/>
              <a:cs typeface="Arial"/>
              <a:sym typeface="Arial"/>
            </a:endParaRPr>
          </a:p>
        </p:txBody>
      </p:sp>
      <p:cxnSp>
        <p:nvCxnSpPr>
          <p:cNvPr id="371" name="Google Shape;371;p35"/>
          <p:cNvCxnSpPr/>
          <p:nvPr/>
        </p:nvCxnSpPr>
        <p:spPr>
          <a:xfrm>
            <a:off x="2763838" y="4816475"/>
            <a:ext cx="1889125" cy="0"/>
          </a:xfrm>
          <a:prstGeom prst="straightConnector1">
            <a:avLst/>
          </a:prstGeom>
          <a:noFill/>
          <a:ln cap="flat" cmpd="sng" w="25400">
            <a:solidFill>
              <a:srgbClr val="FF00FF"/>
            </a:solidFill>
            <a:prstDash val="solid"/>
            <a:round/>
            <a:headEnd len="med" w="med" type="none"/>
            <a:tailEnd len="med" w="med" type="none"/>
          </a:ln>
        </p:spPr>
      </p:cxnSp>
      <p:sp>
        <p:nvSpPr>
          <p:cNvPr id="372" name="Google Shape;372;p35"/>
          <p:cNvSpPr/>
          <p:nvPr/>
        </p:nvSpPr>
        <p:spPr>
          <a:xfrm>
            <a:off x="5030788" y="3952875"/>
            <a:ext cx="1106487" cy="366713"/>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zh-TW" sz="1800">
                <a:solidFill>
                  <a:srgbClr val="FF0066"/>
                </a:solidFill>
                <a:latin typeface="Arial"/>
                <a:ea typeface="Arial"/>
                <a:cs typeface="Arial"/>
                <a:sym typeface="Arial"/>
              </a:rPr>
              <a:t>雙邊合約</a:t>
            </a:r>
            <a:endParaRPr/>
          </a:p>
        </p:txBody>
      </p:sp>
      <p:sp>
        <p:nvSpPr>
          <p:cNvPr id="373" name="Google Shape;373;p35"/>
          <p:cNvSpPr/>
          <p:nvPr/>
        </p:nvSpPr>
        <p:spPr>
          <a:xfrm>
            <a:off x="5253038" y="1697038"/>
            <a:ext cx="644525" cy="36671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zh-TW" sz="1800">
                <a:solidFill>
                  <a:srgbClr val="0066FF"/>
                </a:solidFill>
                <a:latin typeface="Arial"/>
                <a:ea typeface="Arial"/>
                <a:cs typeface="Arial"/>
                <a:sym typeface="Arial"/>
              </a:rPr>
              <a:t>躉售</a:t>
            </a:r>
            <a:endParaRPr/>
          </a:p>
        </p:txBody>
      </p:sp>
      <p:cxnSp>
        <p:nvCxnSpPr>
          <p:cNvPr id="374" name="Google Shape;374;p35"/>
          <p:cNvCxnSpPr/>
          <p:nvPr/>
        </p:nvCxnSpPr>
        <p:spPr>
          <a:xfrm rot="10800000">
            <a:off x="4333875" y="3865563"/>
            <a:ext cx="2487613" cy="0"/>
          </a:xfrm>
          <a:prstGeom prst="straightConnector1">
            <a:avLst/>
          </a:prstGeom>
          <a:noFill/>
          <a:ln cap="flat" cmpd="sng" w="25400">
            <a:solidFill>
              <a:srgbClr val="FF00FF"/>
            </a:solidFill>
            <a:prstDash val="solid"/>
            <a:round/>
            <a:headEnd len="med" w="med" type="none"/>
            <a:tailEnd len="med" w="med" type="triangle"/>
          </a:ln>
        </p:spPr>
      </p:cxnSp>
      <p:cxnSp>
        <p:nvCxnSpPr>
          <p:cNvPr id="375" name="Google Shape;375;p35"/>
          <p:cNvCxnSpPr/>
          <p:nvPr/>
        </p:nvCxnSpPr>
        <p:spPr>
          <a:xfrm>
            <a:off x="4643438" y="4810125"/>
            <a:ext cx="3175" cy="700088"/>
          </a:xfrm>
          <a:prstGeom prst="straightConnector1">
            <a:avLst/>
          </a:prstGeom>
          <a:noFill/>
          <a:ln cap="flat" cmpd="sng" w="25400">
            <a:solidFill>
              <a:srgbClr val="FF00FF"/>
            </a:solidFill>
            <a:prstDash val="solid"/>
            <a:round/>
            <a:headEnd len="med" w="med" type="none"/>
            <a:tailEnd len="med" w="med" type="triangle"/>
          </a:ln>
        </p:spPr>
      </p:cxnSp>
      <p:sp>
        <p:nvSpPr>
          <p:cNvPr id="376" name="Google Shape;376;p35"/>
          <p:cNvSpPr/>
          <p:nvPr/>
        </p:nvSpPr>
        <p:spPr>
          <a:xfrm>
            <a:off x="3902075" y="5591175"/>
            <a:ext cx="1431925" cy="346075"/>
          </a:xfrm>
          <a:prstGeom prst="rect">
            <a:avLst/>
          </a:prstGeom>
          <a:solidFill>
            <a:srgbClr val="FCFEB9"/>
          </a:solidFill>
          <a:ln cap="flat" cmpd="sng" w="12700">
            <a:solidFill>
              <a:srgbClr val="FCFEB9"/>
            </a:solidFill>
            <a:prstDash val="solid"/>
            <a:miter lim="800000"/>
            <a:headEnd len="sm" w="sm" type="none"/>
            <a:tailEnd len="sm" w="sm" type="none"/>
          </a:ln>
        </p:spPr>
        <p:txBody>
          <a:bodyPr anchorCtr="0" anchor="t" bIns="44450" lIns="90475" spcFirstLastPara="1" rIns="90475" wrap="square" tIns="44450">
            <a:noAutofit/>
          </a:bodyPr>
          <a:lstStyle/>
          <a:p>
            <a:pPr indent="0" lvl="0" marL="0" marR="0" rtl="0" algn="just">
              <a:spcBef>
                <a:spcPts val="0"/>
              </a:spcBef>
              <a:spcAft>
                <a:spcPts val="0"/>
              </a:spcAft>
              <a:buNone/>
            </a:pPr>
            <a:r>
              <a:rPr lang="zh-TW" sz="1600">
                <a:solidFill>
                  <a:schemeClr val="dk1"/>
                </a:solidFill>
                <a:latin typeface="Arial"/>
                <a:ea typeface="Arial"/>
                <a:cs typeface="Arial"/>
                <a:sym typeface="Arial"/>
              </a:rPr>
              <a:t>合約用戶</a:t>
            </a:r>
            <a:endParaRPr/>
          </a:p>
        </p:txBody>
      </p:sp>
      <p:sp>
        <p:nvSpPr>
          <p:cNvPr id="377" name="Google Shape;377;p35"/>
          <p:cNvSpPr/>
          <p:nvPr/>
        </p:nvSpPr>
        <p:spPr>
          <a:xfrm>
            <a:off x="3500438" y="2124075"/>
            <a:ext cx="1724025" cy="998538"/>
          </a:xfrm>
          <a:prstGeom prst="rect">
            <a:avLst/>
          </a:prstGeom>
          <a:solidFill>
            <a:srgbClr val="C8FEC8"/>
          </a:solidFill>
          <a:ln cap="flat" cmpd="sng" w="25400">
            <a:solidFill>
              <a:srgbClr val="00279F"/>
            </a:solidFill>
            <a:prstDash val="solid"/>
            <a:miter lim="800000"/>
            <a:headEnd len="sm" w="sm" type="none"/>
            <a:tailEnd len="sm" w="sm" type="none"/>
          </a:ln>
        </p:spPr>
        <p:txBody>
          <a:bodyPr anchorCtr="0" anchor="t" bIns="44450" lIns="90475" spcFirstLastPara="1" rIns="90475" wrap="square" tIns="44450">
            <a:noAutofit/>
          </a:bodyPr>
          <a:lstStyle/>
          <a:p>
            <a:pPr indent="-95250" lvl="0" marL="95250" marR="0" rtl="0" algn="ctr">
              <a:spcBef>
                <a:spcPts val="0"/>
              </a:spcBef>
              <a:spcAft>
                <a:spcPts val="0"/>
              </a:spcAft>
              <a:buNone/>
            </a:pPr>
            <a:r>
              <a:rPr lang="zh-TW" sz="1800">
                <a:solidFill>
                  <a:schemeClr val="dk1"/>
                </a:solidFill>
                <a:latin typeface="Arial"/>
                <a:ea typeface="Arial"/>
                <a:cs typeface="Arial"/>
                <a:sym typeface="Arial"/>
              </a:rPr>
              <a:t>發電業</a:t>
            </a:r>
            <a:endParaRPr sz="1600">
              <a:solidFill>
                <a:schemeClr val="dk1"/>
              </a:solidFill>
              <a:latin typeface="Arial"/>
              <a:ea typeface="Arial"/>
              <a:cs typeface="Arial"/>
              <a:sym typeface="Arial"/>
            </a:endParaRPr>
          </a:p>
          <a:p>
            <a:pPr indent="-95250" lvl="0" marL="95250" marR="0" rtl="0" algn="l">
              <a:spcBef>
                <a:spcPts val="0"/>
              </a:spcBef>
              <a:spcAft>
                <a:spcPts val="0"/>
              </a:spcAft>
              <a:buClr>
                <a:schemeClr val="dk1"/>
              </a:buClr>
              <a:buSzPts val="1200"/>
              <a:buFont typeface="Arial"/>
              <a:buChar char="•"/>
            </a:pPr>
            <a:r>
              <a:rPr lang="zh-TW" sz="1200">
                <a:solidFill>
                  <a:schemeClr val="dk1"/>
                </a:solidFill>
                <a:latin typeface="Arial"/>
                <a:ea typeface="Arial"/>
                <a:cs typeface="Arial"/>
                <a:sym typeface="Arial"/>
              </a:rPr>
              <a:t>第1、2階段民營電廠</a:t>
            </a:r>
            <a:endParaRPr sz="1600">
              <a:solidFill>
                <a:schemeClr val="dk1"/>
              </a:solidFill>
              <a:latin typeface="Arial"/>
              <a:ea typeface="Arial"/>
              <a:cs typeface="Arial"/>
              <a:sym typeface="Arial"/>
            </a:endParaRPr>
          </a:p>
          <a:p>
            <a:pPr indent="-95250" lvl="0" marL="95250" marR="0" rtl="0" algn="l">
              <a:spcBef>
                <a:spcPts val="0"/>
              </a:spcBef>
              <a:spcAft>
                <a:spcPts val="0"/>
              </a:spcAft>
              <a:buClr>
                <a:schemeClr val="dk1"/>
              </a:buClr>
              <a:buSzPts val="1200"/>
              <a:buFont typeface="Arial"/>
              <a:buChar char="•"/>
            </a:pPr>
            <a:r>
              <a:rPr lang="zh-TW" sz="1200">
                <a:solidFill>
                  <a:schemeClr val="dk1"/>
                </a:solidFill>
                <a:latin typeface="Arial"/>
                <a:ea typeface="Arial"/>
                <a:cs typeface="Arial"/>
                <a:sym typeface="Arial"/>
              </a:rPr>
              <a:t>現階段民營電廠</a:t>
            </a:r>
            <a:endParaRPr sz="1600">
              <a:solidFill>
                <a:schemeClr val="dk1"/>
              </a:solidFill>
              <a:latin typeface="Arial"/>
              <a:ea typeface="Arial"/>
              <a:cs typeface="Arial"/>
              <a:sym typeface="Arial"/>
            </a:endParaRPr>
          </a:p>
          <a:p>
            <a:pPr indent="-95250" lvl="0" marL="95250" marR="0" rtl="0" algn="ctr">
              <a:spcBef>
                <a:spcPts val="0"/>
              </a:spcBef>
              <a:spcAft>
                <a:spcPts val="0"/>
              </a:spcAft>
              <a:buNone/>
            </a:pPr>
            <a:r>
              <a:rPr lang="zh-TW" sz="1600">
                <a:solidFill>
                  <a:schemeClr val="dk1"/>
                </a:solidFill>
                <a:latin typeface="Arial"/>
                <a:ea typeface="Arial"/>
                <a:cs typeface="Arial"/>
                <a:sym typeface="Arial"/>
              </a:rPr>
              <a:t>(公用事業)</a:t>
            </a:r>
            <a:endParaRPr/>
          </a:p>
        </p:txBody>
      </p:sp>
      <p:sp>
        <p:nvSpPr>
          <p:cNvPr id="378" name="Google Shape;378;p35"/>
          <p:cNvSpPr/>
          <p:nvPr/>
        </p:nvSpPr>
        <p:spPr>
          <a:xfrm>
            <a:off x="615950" y="1560513"/>
            <a:ext cx="2147888" cy="3546475"/>
          </a:xfrm>
          <a:prstGeom prst="rect">
            <a:avLst/>
          </a:prstGeom>
          <a:solidFill>
            <a:srgbClr val="E2FFE2"/>
          </a:solidFill>
          <a:ln cap="flat" cmpd="sng" w="25400">
            <a:solidFill>
              <a:srgbClr val="0027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 name="Google Shape;379;p35"/>
          <p:cNvSpPr/>
          <p:nvPr/>
        </p:nvSpPr>
        <p:spPr>
          <a:xfrm>
            <a:off x="1084263" y="1670050"/>
            <a:ext cx="1141412" cy="612775"/>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綜合電業</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(公用事業)</a:t>
            </a:r>
            <a:endParaRPr/>
          </a:p>
        </p:txBody>
      </p:sp>
      <p:sp>
        <p:nvSpPr>
          <p:cNvPr id="380" name="Google Shape;380;p35"/>
          <p:cNvSpPr/>
          <p:nvPr/>
        </p:nvSpPr>
        <p:spPr>
          <a:xfrm>
            <a:off x="825500" y="3444875"/>
            <a:ext cx="1654175" cy="712788"/>
          </a:xfrm>
          <a:prstGeom prst="ellipse">
            <a:avLst/>
          </a:prstGeom>
          <a:solidFill>
            <a:srgbClr val="C1CEFF"/>
          </a:solidFill>
          <a:ln cap="flat" cmpd="sng" w="12700">
            <a:solidFill>
              <a:srgbClr val="E8FFF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 name="Google Shape;381;p35"/>
          <p:cNvSpPr/>
          <p:nvPr/>
        </p:nvSpPr>
        <p:spPr>
          <a:xfrm>
            <a:off x="1331913" y="3629025"/>
            <a:ext cx="644525" cy="366713"/>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輸電</a:t>
            </a:r>
            <a:endParaRPr/>
          </a:p>
        </p:txBody>
      </p:sp>
      <p:sp>
        <p:nvSpPr>
          <p:cNvPr id="382" name="Google Shape;382;p35"/>
          <p:cNvSpPr/>
          <p:nvPr/>
        </p:nvSpPr>
        <p:spPr>
          <a:xfrm>
            <a:off x="857250" y="4464050"/>
            <a:ext cx="1652588" cy="522288"/>
          </a:xfrm>
          <a:prstGeom prst="ellipse">
            <a:avLst/>
          </a:prstGeom>
          <a:solidFill>
            <a:srgbClr val="8CF4EA"/>
          </a:solidFill>
          <a:ln cap="flat" cmpd="sng" w="12700">
            <a:solidFill>
              <a:srgbClr val="E8FFF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83" name="Google Shape;383;p35"/>
          <p:cNvCxnSpPr/>
          <p:nvPr/>
        </p:nvCxnSpPr>
        <p:spPr>
          <a:xfrm>
            <a:off x="1822450" y="5116513"/>
            <a:ext cx="0" cy="395287"/>
          </a:xfrm>
          <a:prstGeom prst="straightConnector1">
            <a:avLst/>
          </a:prstGeom>
          <a:noFill/>
          <a:ln cap="flat" cmpd="sng" w="25400">
            <a:solidFill>
              <a:schemeClr val="dk1"/>
            </a:solidFill>
            <a:prstDash val="solid"/>
            <a:round/>
            <a:headEnd len="med" w="med" type="none"/>
            <a:tailEnd len="med" w="med" type="triangle"/>
          </a:ln>
        </p:spPr>
      </p:cxnSp>
      <p:sp>
        <p:nvSpPr>
          <p:cNvPr id="384" name="Google Shape;384;p35"/>
          <p:cNvSpPr/>
          <p:nvPr/>
        </p:nvSpPr>
        <p:spPr>
          <a:xfrm>
            <a:off x="687388" y="2397125"/>
            <a:ext cx="1992312" cy="801688"/>
          </a:xfrm>
          <a:prstGeom prst="rect">
            <a:avLst/>
          </a:prstGeom>
          <a:solidFill>
            <a:srgbClr val="A3F25F"/>
          </a:solidFill>
          <a:ln cap="flat" cmpd="sng" w="12700">
            <a:solidFill>
              <a:srgbClr val="A3F25F"/>
            </a:solidFill>
            <a:prstDash val="solid"/>
            <a:miter lim="800000"/>
            <a:headEnd len="sm" w="sm" type="none"/>
            <a:tailEnd len="sm" w="sm" type="none"/>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發電</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zh-TW" sz="1400">
                <a:solidFill>
                  <a:schemeClr val="dk1"/>
                </a:solidFill>
                <a:latin typeface="Arial"/>
                <a:ea typeface="Arial"/>
                <a:cs typeface="Arial"/>
                <a:sym typeface="Arial"/>
              </a:rPr>
              <a:t>燃煤、燃油、燃氣</a:t>
            </a:r>
            <a:endParaRPr/>
          </a:p>
          <a:p>
            <a:pPr indent="0" lvl="0" marL="0" marR="0" rtl="0" algn="ctr">
              <a:spcBef>
                <a:spcPts val="0"/>
              </a:spcBef>
              <a:spcAft>
                <a:spcPts val="0"/>
              </a:spcAft>
              <a:buNone/>
            </a:pPr>
            <a:r>
              <a:rPr lang="zh-TW" sz="1400">
                <a:solidFill>
                  <a:schemeClr val="dk1"/>
                </a:solidFill>
                <a:latin typeface="Arial"/>
                <a:ea typeface="Arial"/>
                <a:cs typeface="Arial"/>
                <a:sym typeface="Arial"/>
              </a:rPr>
              <a:t>、水力、核能電廠</a:t>
            </a:r>
            <a:endParaRPr sz="1400">
              <a:solidFill>
                <a:schemeClr val="dk1"/>
              </a:solidFill>
              <a:latin typeface="Arial"/>
              <a:ea typeface="Arial"/>
              <a:cs typeface="Arial"/>
              <a:sym typeface="Arial"/>
            </a:endParaRPr>
          </a:p>
        </p:txBody>
      </p:sp>
      <p:sp>
        <p:nvSpPr>
          <p:cNvPr id="385" name="Google Shape;385;p35"/>
          <p:cNvSpPr/>
          <p:nvPr/>
        </p:nvSpPr>
        <p:spPr>
          <a:xfrm>
            <a:off x="1970088" y="5154613"/>
            <a:ext cx="1331912" cy="333375"/>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供電義務</a:t>
            </a:r>
            <a:endParaRPr/>
          </a:p>
        </p:txBody>
      </p:sp>
      <p:cxnSp>
        <p:nvCxnSpPr>
          <p:cNvPr id="386" name="Google Shape;386;p35"/>
          <p:cNvCxnSpPr/>
          <p:nvPr/>
        </p:nvCxnSpPr>
        <p:spPr>
          <a:xfrm>
            <a:off x="1690688" y="4157663"/>
            <a:ext cx="0" cy="331787"/>
          </a:xfrm>
          <a:prstGeom prst="straightConnector1">
            <a:avLst/>
          </a:prstGeom>
          <a:noFill/>
          <a:ln cap="flat" cmpd="sng" w="25400">
            <a:solidFill>
              <a:srgbClr val="7B00E4"/>
            </a:solidFill>
            <a:prstDash val="solid"/>
            <a:round/>
            <a:headEnd len="med" w="med" type="none"/>
            <a:tailEnd len="med" w="med" type="triangle"/>
          </a:ln>
        </p:spPr>
      </p:cxnSp>
      <p:sp>
        <p:nvSpPr>
          <p:cNvPr id="387" name="Google Shape;387;p35"/>
          <p:cNvSpPr/>
          <p:nvPr/>
        </p:nvSpPr>
        <p:spPr>
          <a:xfrm>
            <a:off x="971550" y="4564063"/>
            <a:ext cx="1423988" cy="363537"/>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配電</a:t>
            </a:r>
            <a:endParaRPr/>
          </a:p>
        </p:txBody>
      </p:sp>
      <p:sp>
        <p:nvSpPr>
          <p:cNvPr id="388" name="Google Shape;388;p35"/>
          <p:cNvSpPr/>
          <p:nvPr/>
        </p:nvSpPr>
        <p:spPr>
          <a:xfrm>
            <a:off x="7554913" y="2125663"/>
            <a:ext cx="1312862" cy="982662"/>
          </a:xfrm>
          <a:prstGeom prst="rect">
            <a:avLst/>
          </a:prstGeom>
          <a:solidFill>
            <a:srgbClr val="C8FEC8"/>
          </a:solidFill>
          <a:ln cap="flat" cmpd="sng" w="25400">
            <a:solidFill>
              <a:srgbClr val="0027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35"/>
          <p:cNvSpPr/>
          <p:nvPr/>
        </p:nvSpPr>
        <p:spPr>
          <a:xfrm>
            <a:off x="7507288" y="2119313"/>
            <a:ext cx="1504950" cy="989012"/>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自用</a:t>
            </a:r>
            <a:endParaRPr/>
          </a:p>
          <a:p>
            <a:pPr indent="0" lvl="0" marL="0" marR="0" rtl="0" algn="ctr">
              <a:spcBef>
                <a:spcPts val="0"/>
              </a:spcBef>
              <a:spcAft>
                <a:spcPts val="0"/>
              </a:spcAft>
              <a:buNone/>
            </a:pPr>
            <a:r>
              <a:rPr lang="zh-TW" sz="1800">
                <a:solidFill>
                  <a:schemeClr val="dk1"/>
                </a:solidFill>
                <a:latin typeface="Arial"/>
                <a:ea typeface="Arial"/>
                <a:cs typeface="Arial"/>
                <a:sym typeface="Arial"/>
              </a:rPr>
              <a:t>發電設備</a:t>
            </a:r>
            <a:endParaRPr/>
          </a:p>
          <a:p>
            <a:pPr indent="0" lvl="0" marL="0" marR="0" rtl="0" algn="ctr">
              <a:lnSpc>
                <a:spcPct val="80000"/>
              </a:lnSpc>
              <a:spcBef>
                <a:spcPts val="0"/>
              </a:spcBef>
              <a:spcAft>
                <a:spcPts val="0"/>
              </a:spcAft>
              <a:buNone/>
            </a:pPr>
            <a:r>
              <a:rPr lang="zh-TW" sz="1400">
                <a:solidFill>
                  <a:schemeClr val="dk1"/>
                </a:solidFill>
                <a:latin typeface="Arial"/>
                <a:ea typeface="Arial"/>
                <a:cs typeface="Arial"/>
                <a:sym typeface="Arial"/>
              </a:rPr>
              <a:t>(汽電共生、再生能源及其它自用)</a:t>
            </a:r>
            <a:endParaRPr/>
          </a:p>
        </p:txBody>
      </p:sp>
      <p:sp>
        <p:nvSpPr>
          <p:cNvPr id="390" name="Google Shape;390;p35"/>
          <p:cNvSpPr/>
          <p:nvPr/>
        </p:nvSpPr>
        <p:spPr>
          <a:xfrm>
            <a:off x="5741988" y="2152650"/>
            <a:ext cx="1497012" cy="995363"/>
          </a:xfrm>
          <a:prstGeom prst="rect">
            <a:avLst/>
          </a:prstGeom>
          <a:solidFill>
            <a:srgbClr val="C8FEC8"/>
          </a:solidFill>
          <a:ln cap="flat" cmpd="sng" w="25400">
            <a:solidFill>
              <a:srgbClr val="0027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 name="Google Shape;391;p35"/>
          <p:cNvSpPr/>
          <p:nvPr/>
        </p:nvSpPr>
        <p:spPr>
          <a:xfrm>
            <a:off x="5753100" y="2130425"/>
            <a:ext cx="1512888" cy="982663"/>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   發電業</a:t>
            </a:r>
            <a:endParaRPr sz="1600">
              <a:solidFill>
                <a:schemeClr val="dk1"/>
              </a:solidFill>
              <a:latin typeface="Arial"/>
              <a:ea typeface="Arial"/>
              <a:cs typeface="Arial"/>
              <a:sym typeface="Arial"/>
            </a:endParaRPr>
          </a:p>
          <a:p>
            <a:pPr indent="-76200" lvl="0" marL="0" marR="0" rtl="0" algn="l">
              <a:spcBef>
                <a:spcPts val="0"/>
              </a:spcBef>
              <a:spcAft>
                <a:spcPts val="0"/>
              </a:spcAft>
              <a:buClr>
                <a:schemeClr val="dk1"/>
              </a:buClr>
              <a:buSzPts val="1200"/>
              <a:buFont typeface="Arial"/>
              <a:buChar char="•"/>
            </a:pPr>
            <a:r>
              <a:rPr lang="zh-TW" sz="1200">
                <a:solidFill>
                  <a:schemeClr val="dk1"/>
                </a:solidFill>
                <a:latin typeface="Arial"/>
                <a:ea typeface="Arial"/>
                <a:cs typeface="Arial"/>
                <a:sym typeface="Arial"/>
              </a:rPr>
              <a:t> 民營電廠新增機組</a:t>
            </a:r>
            <a:endParaRPr sz="1600">
              <a:solidFill>
                <a:schemeClr val="dk1"/>
              </a:solidFill>
              <a:latin typeface="Arial"/>
              <a:ea typeface="Arial"/>
              <a:cs typeface="Arial"/>
              <a:sym typeface="Arial"/>
            </a:endParaRPr>
          </a:p>
          <a:p>
            <a:pPr indent="-76200" lvl="0" marL="0" marR="0" rtl="0" algn="l">
              <a:spcBef>
                <a:spcPts val="0"/>
              </a:spcBef>
              <a:spcAft>
                <a:spcPts val="0"/>
              </a:spcAft>
              <a:buClr>
                <a:schemeClr val="dk1"/>
              </a:buClr>
              <a:buSzPts val="1200"/>
              <a:buFont typeface="Arial"/>
              <a:buChar char="•"/>
            </a:pPr>
            <a:r>
              <a:rPr lang="zh-TW" sz="1200">
                <a:solidFill>
                  <a:schemeClr val="dk1"/>
                </a:solidFill>
                <a:latin typeface="Arial"/>
                <a:ea typeface="Arial"/>
                <a:cs typeface="Arial"/>
                <a:sym typeface="Arial"/>
              </a:rPr>
              <a:t> 新民營電廠</a:t>
            </a:r>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(非公用事業)</a:t>
            </a:r>
            <a:endParaRPr/>
          </a:p>
        </p:txBody>
      </p:sp>
      <p:sp>
        <p:nvSpPr>
          <p:cNvPr id="392" name="Google Shape;392;p35"/>
          <p:cNvSpPr/>
          <p:nvPr/>
        </p:nvSpPr>
        <p:spPr>
          <a:xfrm>
            <a:off x="3302000" y="3267075"/>
            <a:ext cx="1031875" cy="1230313"/>
          </a:xfrm>
          <a:prstGeom prst="ellipse">
            <a:avLst/>
          </a:prstGeom>
          <a:solidFill>
            <a:srgbClr val="A2C1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3" name="Google Shape;393;p35"/>
          <p:cNvSpPr/>
          <p:nvPr/>
        </p:nvSpPr>
        <p:spPr>
          <a:xfrm>
            <a:off x="3255963" y="3546475"/>
            <a:ext cx="1106487" cy="644525"/>
          </a:xfrm>
          <a:prstGeom prst="rect">
            <a:avLst/>
          </a:prstGeom>
          <a:no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電力</a:t>
            </a:r>
            <a:endParaRPr/>
          </a:p>
          <a:p>
            <a:pPr indent="0" lvl="0" marL="0" marR="0" rtl="0" algn="ctr">
              <a:spcBef>
                <a:spcPts val="0"/>
              </a:spcBef>
              <a:spcAft>
                <a:spcPts val="0"/>
              </a:spcAft>
              <a:buNone/>
            </a:pPr>
            <a:r>
              <a:rPr lang="zh-TW" sz="1800">
                <a:solidFill>
                  <a:schemeClr val="dk1"/>
                </a:solidFill>
                <a:latin typeface="Arial"/>
                <a:ea typeface="Arial"/>
                <a:cs typeface="Arial"/>
                <a:sym typeface="Arial"/>
              </a:rPr>
              <a:t>調度中心</a:t>
            </a:r>
            <a:endParaRPr/>
          </a:p>
        </p:txBody>
      </p:sp>
      <p:cxnSp>
        <p:nvCxnSpPr>
          <p:cNvPr id="394" name="Google Shape;394;p35"/>
          <p:cNvCxnSpPr/>
          <p:nvPr/>
        </p:nvCxnSpPr>
        <p:spPr>
          <a:xfrm rot="10800000">
            <a:off x="2759075" y="3825875"/>
            <a:ext cx="541338" cy="0"/>
          </a:xfrm>
          <a:prstGeom prst="straightConnector1">
            <a:avLst/>
          </a:prstGeom>
          <a:noFill/>
          <a:ln cap="flat" cmpd="sng" w="25400">
            <a:solidFill>
              <a:srgbClr val="FF00FF"/>
            </a:solidFill>
            <a:prstDash val="solid"/>
            <a:round/>
            <a:headEnd len="med" w="med" type="none"/>
            <a:tailEnd len="med" w="med" type="triangle"/>
          </a:ln>
        </p:spPr>
      </p:cxnSp>
      <p:cxnSp>
        <p:nvCxnSpPr>
          <p:cNvPr id="395" name="Google Shape;395;p35"/>
          <p:cNvCxnSpPr/>
          <p:nvPr/>
        </p:nvCxnSpPr>
        <p:spPr>
          <a:xfrm>
            <a:off x="2760663" y="2684463"/>
            <a:ext cx="655637" cy="0"/>
          </a:xfrm>
          <a:prstGeom prst="straightConnector1">
            <a:avLst/>
          </a:prstGeom>
          <a:noFill/>
          <a:ln cap="flat" cmpd="sng" w="25400">
            <a:solidFill>
              <a:schemeClr val="dk2"/>
            </a:solidFill>
            <a:prstDash val="solid"/>
            <a:round/>
            <a:headEnd len="med" w="med" type="none"/>
            <a:tailEnd len="med" w="med" type="none"/>
          </a:ln>
        </p:spPr>
      </p:cxnSp>
      <p:cxnSp>
        <p:nvCxnSpPr>
          <p:cNvPr id="396" name="Google Shape;396;p35"/>
          <p:cNvCxnSpPr/>
          <p:nvPr/>
        </p:nvCxnSpPr>
        <p:spPr>
          <a:xfrm>
            <a:off x="3390900" y="2671763"/>
            <a:ext cx="0" cy="957262"/>
          </a:xfrm>
          <a:prstGeom prst="straightConnector1">
            <a:avLst/>
          </a:prstGeom>
          <a:noFill/>
          <a:ln cap="flat" cmpd="sng" w="25400">
            <a:solidFill>
              <a:schemeClr val="dk1"/>
            </a:solidFill>
            <a:prstDash val="solid"/>
            <a:round/>
            <a:headEnd len="med" w="med" type="none"/>
            <a:tailEnd len="med" w="med" type="triangle"/>
          </a:ln>
        </p:spPr>
      </p:cxnSp>
      <p:cxnSp>
        <p:nvCxnSpPr>
          <p:cNvPr id="397" name="Google Shape;397;p35"/>
          <p:cNvCxnSpPr/>
          <p:nvPr/>
        </p:nvCxnSpPr>
        <p:spPr>
          <a:xfrm>
            <a:off x="8259763" y="3108325"/>
            <a:ext cx="0" cy="2449513"/>
          </a:xfrm>
          <a:prstGeom prst="straightConnector1">
            <a:avLst/>
          </a:prstGeom>
          <a:noFill/>
          <a:ln cap="flat" cmpd="sng" w="25400">
            <a:solidFill>
              <a:schemeClr val="dk1"/>
            </a:solidFill>
            <a:prstDash val="solid"/>
            <a:round/>
            <a:headEnd len="med" w="med" type="none"/>
            <a:tailEnd len="med" w="med" type="triangle"/>
          </a:ln>
        </p:spPr>
      </p:cxnSp>
      <p:sp>
        <p:nvSpPr>
          <p:cNvPr id="398" name="Google Shape;398;p35"/>
          <p:cNvSpPr/>
          <p:nvPr/>
        </p:nvSpPr>
        <p:spPr>
          <a:xfrm>
            <a:off x="7632700" y="5570538"/>
            <a:ext cx="1006475" cy="333375"/>
          </a:xfrm>
          <a:prstGeom prst="rect">
            <a:avLst/>
          </a:prstGeom>
          <a:solidFill>
            <a:srgbClr val="FDE3BA"/>
          </a:solidFill>
          <a:ln>
            <a:noFill/>
          </a:ln>
        </p:spPr>
        <p:txBody>
          <a:bodyPr anchorCtr="0" anchor="t" bIns="44450" lIns="90475" spcFirstLastPara="1" rIns="90475" wrap="square" tIns="4445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自用用戶</a:t>
            </a:r>
            <a:endParaRPr/>
          </a:p>
        </p:txBody>
      </p:sp>
      <p:cxnSp>
        <p:nvCxnSpPr>
          <p:cNvPr id="399" name="Google Shape;399;p35"/>
          <p:cNvCxnSpPr/>
          <p:nvPr/>
        </p:nvCxnSpPr>
        <p:spPr>
          <a:xfrm>
            <a:off x="2763838" y="1670050"/>
            <a:ext cx="5437187" cy="0"/>
          </a:xfrm>
          <a:prstGeom prst="straightConnector1">
            <a:avLst/>
          </a:prstGeom>
          <a:noFill/>
          <a:ln cap="flat" cmpd="sng" w="25400">
            <a:solidFill>
              <a:srgbClr val="0066FF"/>
            </a:solidFill>
            <a:prstDash val="solid"/>
            <a:round/>
            <a:headEnd len="med" w="med" type="triangle"/>
            <a:tailEnd len="med" w="med" type="none"/>
          </a:ln>
        </p:spPr>
      </p:cxnSp>
      <p:cxnSp>
        <p:nvCxnSpPr>
          <p:cNvPr id="400" name="Google Shape;400;p35"/>
          <p:cNvCxnSpPr/>
          <p:nvPr/>
        </p:nvCxnSpPr>
        <p:spPr>
          <a:xfrm>
            <a:off x="4505325" y="1671638"/>
            <a:ext cx="0" cy="434975"/>
          </a:xfrm>
          <a:prstGeom prst="straightConnector1">
            <a:avLst/>
          </a:prstGeom>
          <a:noFill/>
          <a:ln cap="flat" cmpd="sng" w="25400">
            <a:solidFill>
              <a:srgbClr val="0066FF"/>
            </a:solidFill>
            <a:prstDash val="solid"/>
            <a:round/>
            <a:headEnd len="med" w="med" type="triangle"/>
            <a:tailEnd len="med" w="med" type="none"/>
          </a:ln>
        </p:spPr>
      </p:cxnSp>
      <p:cxnSp>
        <p:nvCxnSpPr>
          <p:cNvPr id="401" name="Google Shape;401;p35"/>
          <p:cNvCxnSpPr/>
          <p:nvPr/>
        </p:nvCxnSpPr>
        <p:spPr>
          <a:xfrm>
            <a:off x="8215313" y="1670050"/>
            <a:ext cx="11112" cy="433388"/>
          </a:xfrm>
          <a:prstGeom prst="straightConnector1">
            <a:avLst/>
          </a:prstGeom>
          <a:noFill/>
          <a:ln cap="flat" cmpd="sng" w="25400">
            <a:solidFill>
              <a:srgbClr val="0066FF"/>
            </a:solidFill>
            <a:prstDash val="solid"/>
            <a:round/>
            <a:headEnd len="med" w="med" type="triangle"/>
            <a:tailEnd len="med" w="med" type="none"/>
          </a:ln>
        </p:spPr>
      </p:cxnSp>
      <p:cxnSp>
        <p:nvCxnSpPr>
          <p:cNvPr id="402" name="Google Shape;402;p35"/>
          <p:cNvCxnSpPr/>
          <p:nvPr/>
        </p:nvCxnSpPr>
        <p:spPr>
          <a:xfrm>
            <a:off x="6591300" y="1684338"/>
            <a:ext cx="11113" cy="433387"/>
          </a:xfrm>
          <a:prstGeom prst="straightConnector1">
            <a:avLst/>
          </a:prstGeom>
          <a:noFill/>
          <a:ln cap="flat" cmpd="sng" w="25400">
            <a:solidFill>
              <a:srgbClr val="0066FF"/>
            </a:solidFill>
            <a:prstDash val="solid"/>
            <a:round/>
            <a:headEnd len="med" w="med" type="triangle"/>
            <a:tailEnd len="med" w="med" type="triangle"/>
          </a:ln>
        </p:spPr>
      </p:cxnSp>
      <p:cxnSp>
        <p:nvCxnSpPr>
          <p:cNvPr id="403" name="Google Shape;403;p35"/>
          <p:cNvCxnSpPr/>
          <p:nvPr/>
        </p:nvCxnSpPr>
        <p:spPr>
          <a:xfrm>
            <a:off x="7265988" y="2603500"/>
            <a:ext cx="268287" cy="3175"/>
          </a:xfrm>
          <a:prstGeom prst="straightConnector1">
            <a:avLst/>
          </a:prstGeom>
          <a:noFill/>
          <a:ln cap="flat" cmpd="sng" w="25400">
            <a:solidFill>
              <a:srgbClr val="0066FF"/>
            </a:solidFill>
            <a:prstDash val="solid"/>
            <a:round/>
            <a:headEnd len="med" w="med" type="triangle"/>
            <a:tailEnd len="med" w="med" type="none"/>
          </a:ln>
        </p:spPr>
      </p:cxnSp>
      <p:cxnSp>
        <p:nvCxnSpPr>
          <p:cNvPr id="404" name="Google Shape;404;p35"/>
          <p:cNvCxnSpPr/>
          <p:nvPr/>
        </p:nvCxnSpPr>
        <p:spPr>
          <a:xfrm rot="10800000">
            <a:off x="2241550" y="3819525"/>
            <a:ext cx="514350" cy="9525"/>
          </a:xfrm>
          <a:prstGeom prst="straightConnector1">
            <a:avLst/>
          </a:prstGeom>
          <a:noFill/>
          <a:ln cap="flat" cmpd="sng" w="25400">
            <a:solidFill>
              <a:srgbClr val="FF00FF"/>
            </a:solidFill>
            <a:prstDash val="dot"/>
            <a:round/>
            <a:headEnd len="med" w="med" type="none"/>
            <a:tailEnd len="med" w="med" type="none"/>
          </a:ln>
        </p:spPr>
      </p:cxnSp>
      <p:cxnSp>
        <p:nvCxnSpPr>
          <p:cNvPr id="405" name="Google Shape;405;p35"/>
          <p:cNvCxnSpPr/>
          <p:nvPr/>
        </p:nvCxnSpPr>
        <p:spPr>
          <a:xfrm rot="10800000">
            <a:off x="2257425" y="4806950"/>
            <a:ext cx="500063" cy="9525"/>
          </a:xfrm>
          <a:prstGeom prst="straightConnector1">
            <a:avLst/>
          </a:prstGeom>
          <a:noFill/>
          <a:ln cap="flat" cmpd="sng" w="25400">
            <a:solidFill>
              <a:srgbClr val="FF00FF"/>
            </a:solidFill>
            <a:prstDash val="dot"/>
            <a:round/>
            <a:headEnd len="med" w="med" type="none"/>
            <a:tailEnd len="med" w="med" type="none"/>
          </a:ln>
        </p:spPr>
      </p:cxnSp>
      <p:cxnSp>
        <p:nvCxnSpPr>
          <p:cNvPr id="406" name="Google Shape;406;p35"/>
          <p:cNvCxnSpPr/>
          <p:nvPr/>
        </p:nvCxnSpPr>
        <p:spPr>
          <a:xfrm>
            <a:off x="2251075" y="3811588"/>
            <a:ext cx="6350" cy="1009650"/>
          </a:xfrm>
          <a:prstGeom prst="straightConnector1">
            <a:avLst/>
          </a:prstGeom>
          <a:noFill/>
          <a:ln cap="flat" cmpd="sng" w="25400">
            <a:solidFill>
              <a:srgbClr val="FF00FF"/>
            </a:solidFill>
            <a:prstDash val="dot"/>
            <a:round/>
            <a:headEnd len="med" w="med" type="none"/>
            <a:tailEnd len="med" w="med" type="none"/>
          </a:ln>
        </p:spPr>
      </p:cxnSp>
      <p:sp>
        <p:nvSpPr>
          <p:cNvPr id="407" name="Google Shape;407;p35"/>
          <p:cNvSpPr/>
          <p:nvPr/>
        </p:nvSpPr>
        <p:spPr>
          <a:xfrm>
            <a:off x="3057525" y="4418013"/>
            <a:ext cx="798513" cy="36671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zh-TW" sz="1800">
                <a:solidFill>
                  <a:srgbClr val="FF0066"/>
                </a:solidFill>
                <a:latin typeface="Arial"/>
                <a:ea typeface="Arial"/>
                <a:cs typeface="Arial"/>
                <a:sym typeface="Arial"/>
              </a:rPr>
              <a:t>(代輸)</a:t>
            </a:r>
            <a:endParaRPr sz="1800">
              <a:solidFill>
                <a:srgbClr val="FF0066"/>
              </a:solidFill>
              <a:latin typeface="Arial"/>
              <a:ea typeface="Arial"/>
              <a:cs typeface="Arial"/>
              <a:sym typeface="Arial"/>
            </a:endParaRPr>
          </a:p>
        </p:txBody>
      </p:sp>
      <p:sp>
        <p:nvSpPr>
          <p:cNvPr id="408" name="Google Shape;408;p35"/>
          <p:cNvSpPr txBox="1"/>
          <p:nvPr>
            <p:ph type="title"/>
          </p:nvPr>
        </p:nvSpPr>
        <p:spPr>
          <a:xfrm>
            <a:off x="35496" y="115888"/>
            <a:ext cx="9108503"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b="1" lang="zh-TW" sz="3200"/>
              <a:t>3.1.3  10/11之前原規劃中之電力市場自由化架構</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36"/>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3.2 經濟部規劃分兩階段成立 ISO</a:t>
            </a:r>
            <a:endParaRPr/>
          </a:p>
        </p:txBody>
      </p:sp>
      <p:sp>
        <p:nvSpPr>
          <p:cNvPr id="415" name="Google Shape;415;p36"/>
          <p:cNvSpPr txBox="1"/>
          <p:nvPr>
            <p:ph idx="1" type="body"/>
          </p:nvPr>
        </p:nvSpPr>
        <p:spPr>
          <a:xfrm>
            <a:off x="179388" y="908050"/>
            <a:ext cx="8785225" cy="3744913"/>
          </a:xfrm>
          <a:prstGeom prst="rect">
            <a:avLst/>
          </a:prstGeom>
          <a:noFill/>
          <a:ln>
            <a:noFill/>
          </a:ln>
        </p:spPr>
        <p:txBody>
          <a:bodyPr anchorCtr="0" anchor="t" bIns="45700" lIns="91425" spcFirstLastPara="1" rIns="91425" wrap="square" tIns="45700">
            <a:noAutofit/>
          </a:bodyPr>
          <a:lstStyle/>
          <a:p>
            <a:pPr indent="-273050" lvl="0" marL="273050" rtl="0" algn="just">
              <a:lnSpc>
                <a:spcPct val="100000"/>
              </a:lnSpc>
              <a:spcBef>
                <a:spcPts val="0"/>
              </a:spcBef>
              <a:spcAft>
                <a:spcPts val="0"/>
              </a:spcAft>
              <a:buSzPts val="2635"/>
              <a:buChar char="●"/>
            </a:pPr>
            <a:r>
              <a:rPr b="1" lang="zh-TW" sz="3100">
                <a:solidFill>
                  <a:srgbClr val="0070C0"/>
                </a:solidFill>
              </a:rPr>
              <a:t>按經濟部</a:t>
            </a:r>
            <a:r>
              <a:rPr b="1" lang="zh-TW" sz="3100">
                <a:solidFill>
                  <a:srgbClr val="FF0000"/>
                </a:solidFill>
              </a:rPr>
              <a:t>2013年10月11日</a:t>
            </a:r>
            <a:r>
              <a:rPr b="1" lang="zh-TW" sz="3100">
                <a:solidFill>
                  <a:srgbClr val="0070C0"/>
                </a:solidFill>
              </a:rPr>
              <a:t>「電業自由化規劃會議」結論，目前擬分兩階段成立電力調度中心：</a:t>
            </a:r>
            <a:endParaRPr b="1" sz="3100">
              <a:solidFill>
                <a:srgbClr val="0070C0"/>
              </a:solidFill>
            </a:endParaRPr>
          </a:p>
          <a:p>
            <a:pPr indent="-273050" lvl="0" marL="273050" rtl="0" algn="just">
              <a:lnSpc>
                <a:spcPct val="90000"/>
              </a:lnSpc>
              <a:spcBef>
                <a:spcPts val="1800"/>
              </a:spcBef>
              <a:spcAft>
                <a:spcPts val="0"/>
              </a:spcAft>
              <a:buSzPts val="1845"/>
              <a:buFont typeface="Noto Sans Symbols"/>
              <a:buChar char="➢"/>
            </a:pPr>
            <a:r>
              <a:rPr lang="zh-TW" sz="2170"/>
              <a:t>第一階段：</a:t>
            </a:r>
            <a:r>
              <a:rPr b="1" lang="zh-TW" sz="2170">
                <a:solidFill>
                  <a:srgbClr val="FF0000"/>
                </a:solidFill>
              </a:rPr>
              <a:t>廠網獨立</a:t>
            </a:r>
            <a:r>
              <a:rPr b="1" lang="zh-TW" sz="2170"/>
              <a:t>。</a:t>
            </a:r>
            <a:r>
              <a:rPr lang="zh-TW" sz="2170"/>
              <a:t>發電公司、輸配電公司、ISO均為獨立法人，並允許以「控股公司」同時經營。且此三間公司於第一階段皆為國營公司。</a:t>
            </a:r>
            <a:endParaRPr sz="2170"/>
          </a:p>
          <a:p>
            <a:pPr indent="-273050" lvl="0" marL="273050" rtl="0" algn="just">
              <a:lnSpc>
                <a:spcPct val="100000"/>
              </a:lnSpc>
              <a:spcBef>
                <a:spcPts val="1200"/>
              </a:spcBef>
              <a:spcAft>
                <a:spcPts val="0"/>
              </a:spcAft>
              <a:buSzPts val="1845"/>
              <a:buFont typeface="Noto Sans Symbols"/>
              <a:buChar char="➢"/>
            </a:pPr>
            <a:r>
              <a:rPr lang="zh-TW" sz="2170"/>
              <a:t>第二階段：</a:t>
            </a:r>
            <a:r>
              <a:rPr b="1" lang="zh-TW" sz="2170">
                <a:solidFill>
                  <a:srgbClr val="FF0000"/>
                </a:solidFill>
              </a:rPr>
              <a:t>廠網分離</a:t>
            </a:r>
            <a:r>
              <a:rPr lang="zh-TW" sz="2170">
                <a:solidFill>
                  <a:srgbClr val="FF0000"/>
                </a:solidFill>
              </a:rPr>
              <a:t>(</a:t>
            </a:r>
            <a:r>
              <a:rPr b="1" lang="zh-TW" sz="2945">
                <a:solidFill>
                  <a:srgbClr val="FF0000"/>
                </a:solidFill>
              </a:rPr>
              <a:t>ISO獨立於電業之外</a:t>
            </a:r>
            <a:r>
              <a:rPr lang="zh-TW" sz="2170">
                <a:solidFill>
                  <a:srgbClr val="FF0000"/>
                </a:solidFill>
              </a:rPr>
              <a:t>)</a:t>
            </a:r>
            <a:r>
              <a:rPr b="1" lang="zh-TW" sz="2170"/>
              <a:t>。</a:t>
            </a:r>
            <a:r>
              <a:rPr lang="zh-TW" sz="2170"/>
              <a:t>發電公司、輸配電公司及電力調度公司</a:t>
            </a:r>
            <a:r>
              <a:rPr lang="zh-TW" sz="2170">
                <a:solidFill>
                  <a:srgbClr val="FF0000"/>
                </a:solidFill>
              </a:rPr>
              <a:t>不得為同一公司</a:t>
            </a:r>
            <a:r>
              <a:rPr lang="zh-TW" sz="2170"/>
              <a:t>擁有，亦</a:t>
            </a:r>
            <a:r>
              <a:rPr lang="zh-TW" sz="2170">
                <a:solidFill>
                  <a:srgbClr val="FF0000"/>
                </a:solidFill>
              </a:rPr>
              <a:t>不能交叉持股投資</a:t>
            </a:r>
            <a:r>
              <a:rPr lang="zh-TW" sz="2170"/>
              <a:t>。未來可朝向自由化邁進，包括將國營公司民營化。</a:t>
            </a:r>
            <a:endParaRPr sz="2170"/>
          </a:p>
        </p:txBody>
      </p:sp>
      <p:sp>
        <p:nvSpPr>
          <p:cNvPr id="416" name="Google Shape;416;p36"/>
          <p:cNvSpPr/>
          <p:nvPr>
            <p:ph idx="12" type="sldNum"/>
          </p:nvPr>
        </p:nvSpPr>
        <p:spPr>
          <a:xfrm>
            <a:off x="86598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417" name="Google Shape;417;p36"/>
          <p:cNvSpPr txBox="1"/>
          <p:nvPr/>
        </p:nvSpPr>
        <p:spPr>
          <a:xfrm>
            <a:off x="323529" y="4437112"/>
            <a:ext cx="8641084" cy="2246769"/>
          </a:xfrm>
          <a:prstGeom prst="rect">
            <a:avLst/>
          </a:prstGeom>
          <a:gradFill>
            <a:gsLst>
              <a:gs pos="0">
                <a:srgbClr val="B6D2ED"/>
              </a:gs>
              <a:gs pos="50000">
                <a:srgbClr val="D0E2F2"/>
              </a:gs>
              <a:gs pos="100000">
                <a:srgbClr val="E8F0F8"/>
              </a:gs>
            </a:gsLst>
            <a:lin ang="5400000" scaled="0"/>
          </a:gradFill>
          <a:ln cap="flat" cmpd="sng" w="158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zh-TW" sz="2800">
                <a:solidFill>
                  <a:schemeClr val="dk1"/>
                </a:solidFill>
                <a:latin typeface="Source Sans Pro"/>
                <a:ea typeface="Source Sans Pro"/>
                <a:cs typeface="Source Sans Pro"/>
                <a:sym typeface="Source Sans Pro"/>
              </a:rPr>
              <a:t>在此高度肯定經濟部此一電力自由化市場結構最新規劃原則。按SCP(Structure-Conduct-Performance)產業組織學理，相對於過去垂直綜合電業發輸配電會計獨立之電力自由化市場結構，預期可</a:t>
            </a:r>
            <a:r>
              <a:rPr b="1" lang="zh-TW" sz="2800">
                <a:solidFill>
                  <a:srgbClr val="FF0000"/>
                </a:solidFill>
                <a:latin typeface="Source Sans Pro"/>
                <a:ea typeface="Source Sans Pro"/>
                <a:cs typeface="Source Sans Pro"/>
                <a:sym typeface="Source Sans Pro"/>
              </a:rPr>
              <a:t>降低管制體系之交易成本</a:t>
            </a:r>
            <a:r>
              <a:rPr lang="zh-TW" sz="2800">
                <a:solidFill>
                  <a:schemeClr val="dk1"/>
                </a:solidFill>
                <a:latin typeface="Source Sans Pro"/>
                <a:ea typeface="Source Sans Pro"/>
                <a:cs typeface="Source Sans Pro"/>
                <a:sym typeface="Source Sans Pro"/>
              </a:rPr>
              <a:t>，顯著提升市場績效(performance)。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37"/>
          <p:cNvSpPr txBox="1"/>
          <p:nvPr>
            <p:ph idx="4294967295"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4400"/>
              <a:t>3.2.1 第一階段電力市場架構圖</a:t>
            </a:r>
            <a:endParaRPr/>
          </a:p>
        </p:txBody>
      </p:sp>
      <p:pic>
        <p:nvPicPr>
          <p:cNvPr descr="C:\Users\CIDRLU\Desktop\拿掉PUC.png" id="424" name="Google Shape;424;p37"/>
          <p:cNvPicPr preferRelativeResize="0"/>
          <p:nvPr/>
        </p:nvPicPr>
        <p:blipFill rotWithShape="1">
          <a:blip r:embed="rId3">
            <a:alphaModFix/>
          </a:blip>
          <a:srcRect b="0" l="0" r="0" t="0"/>
          <a:stretch/>
        </p:blipFill>
        <p:spPr>
          <a:xfrm>
            <a:off x="352425" y="908050"/>
            <a:ext cx="8772525" cy="5834063"/>
          </a:xfrm>
          <a:prstGeom prst="rect">
            <a:avLst/>
          </a:prstGeom>
          <a:noFill/>
          <a:ln>
            <a:noFill/>
          </a:ln>
        </p:spPr>
      </p:pic>
      <p:sp>
        <p:nvSpPr>
          <p:cNvPr id="425" name="Google Shape;425;p37"/>
          <p:cNvSpPr txBox="1"/>
          <p:nvPr/>
        </p:nvSpPr>
        <p:spPr>
          <a:xfrm>
            <a:off x="5359400" y="2020888"/>
            <a:ext cx="2719388"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400">
                <a:solidFill>
                  <a:schemeClr val="dk1"/>
                </a:solidFill>
                <a:latin typeface="Arial"/>
                <a:ea typeface="Arial"/>
                <a:cs typeface="Arial"/>
                <a:sym typeface="Arial"/>
              </a:rPr>
              <a:t>Integrated Management Module</a:t>
            </a:r>
            <a:endParaRPr sz="1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38"/>
          <p:cNvSpPr txBox="1"/>
          <p:nvPr>
            <p:ph idx="4294967295"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b="1" lang="zh-TW" sz="3200"/>
              <a:t>3.2.2 第一階段成立發電、輸配電、ISO獨立法人</a:t>
            </a:r>
            <a:endParaRPr b="1" sz="3200">
              <a:solidFill>
                <a:srgbClr val="00B050"/>
              </a:solidFill>
            </a:endParaRPr>
          </a:p>
        </p:txBody>
      </p:sp>
      <p:sp>
        <p:nvSpPr>
          <p:cNvPr id="432" name="Google Shape;432;p38"/>
          <p:cNvSpPr txBox="1"/>
          <p:nvPr>
            <p:ph idx="4294967295"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361950" lvl="0" marL="361950" rtl="0" algn="l">
              <a:spcBef>
                <a:spcPts val="0"/>
              </a:spcBef>
              <a:spcAft>
                <a:spcPts val="0"/>
              </a:spcAft>
              <a:buSzPts val="2210"/>
              <a:buChar char="●"/>
            </a:pPr>
            <a:r>
              <a:rPr b="1" lang="zh-TW" sz="2600">
                <a:latin typeface="Source Sans Pro"/>
                <a:ea typeface="Source Sans Pro"/>
                <a:cs typeface="Source Sans Pro"/>
                <a:sym typeface="Source Sans Pro"/>
              </a:rPr>
              <a:t>台電公司以</a:t>
            </a:r>
            <a:r>
              <a:rPr b="1" lang="zh-TW" sz="2600">
                <a:solidFill>
                  <a:srgbClr val="FF0000"/>
                </a:solidFill>
                <a:latin typeface="Source Sans Pro"/>
                <a:ea typeface="Source Sans Pro"/>
                <a:cs typeface="Source Sans Pro"/>
                <a:sym typeface="Source Sans Pro"/>
              </a:rPr>
              <a:t>控股公司</a:t>
            </a:r>
            <a:r>
              <a:rPr b="1" lang="zh-TW" sz="2600">
                <a:latin typeface="Source Sans Pro"/>
                <a:ea typeface="Source Sans Pro"/>
                <a:cs typeface="Source Sans Pro"/>
                <a:sym typeface="Source Sans Pro"/>
              </a:rPr>
              <a:t>方式同時成立：</a:t>
            </a:r>
            <a:endParaRPr/>
          </a:p>
          <a:p>
            <a:pPr indent="-361950" lvl="0" marL="447675" rtl="0" algn="just">
              <a:spcBef>
                <a:spcPts val="1200"/>
              </a:spcBef>
              <a:spcAft>
                <a:spcPts val="0"/>
              </a:spcAft>
              <a:buClr>
                <a:schemeClr val="dk1"/>
              </a:buClr>
              <a:buSzPts val="2600"/>
              <a:buFont typeface="Source Sans Pro"/>
              <a:buAutoNum type="arabicPeriod"/>
            </a:pPr>
            <a:r>
              <a:rPr lang="zh-TW" sz="2600">
                <a:solidFill>
                  <a:srgbClr val="FF0000"/>
                </a:solidFill>
                <a:latin typeface="Source Sans Pro"/>
                <a:ea typeface="Source Sans Pro"/>
                <a:cs typeface="Source Sans Pro"/>
                <a:sym typeface="Source Sans Pro"/>
              </a:rPr>
              <a:t>發電子公司</a:t>
            </a:r>
            <a:r>
              <a:rPr lang="zh-TW" sz="2600">
                <a:latin typeface="Source Sans Pro"/>
                <a:ea typeface="Source Sans Pro"/>
                <a:cs typeface="Source Sans Pro"/>
                <a:sym typeface="Source Sans Pro"/>
              </a:rPr>
              <a:t>：台電</a:t>
            </a:r>
            <a:r>
              <a:rPr lang="zh-TW" sz="2600">
                <a:solidFill>
                  <a:srgbClr val="FF0000"/>
                </a:solidFill>
                <a:latin typeface="Source Sans Pro"/>
                <a:ea typeface="Source Sans Pro"/>
                <a:cs typeface="Source Sans Pro"/>
                <a:sym typeface="Source Sans Pro"/>
              </a:rPr>
              <a:t>火力</a:t>
            </a:r>
            <a:r>
              <a:rPr lang="zh-TW" sz="2600">
                <a:latin typeface="Source Sans Pro"/>
                <a:ea typeface="Source Sans Pro"/>
                <a:cs typeface="Source Sans Pro"/>
                <a:sym typeface="Source Sans Pro"/>
              </a:rPr>
              <a:t>發電廠(深澳、協和、林口、大潭、通霄、台中、興達、南部、大林、尖山、塔山發電廠)、</a:t>
            </a:r>
            <a:r>
              <a:rPr lang="zh-TW" sz="2600">
                <a:solidFill>
                  <a:srgbClr val="FF0000"/>
                </a:solidFill>
                <a:latin typeface="Source Sans Pro"/>
                <a:ea typeface="Source Sans Pro"/>
                <a:cs typeface="Source Sans Pro"/>
                <a:sym typeface="Source Sans Pro"/>
              </a:rPr>
              <a:t>核能</a:t>
            </a:r>
            <a:r>
              <a:rPr lang="zh-TW" sz="2600">
                <a:latin typeface="Source Sans Pro"/>
                <a:ea typeface="Source Sans Pro"/>
                <a:cs typeface="Source Sans Pro"/>
                <a:sym typeface="Source Sans Pro"/>
              </a:rPr>
              <a:t>發電廠、</a:t>
            </a:r>
            <a:r>
              <a:rPr lang="zh-TW" sz="2600">
                <a:solidFill>
                  <a:srgbClr val="FF0000"/>
                </a:solidFill>
                <a:latin typeface="Source Sans Pro"/>
                <a:ea typeface="Source Sans Pro"/>
                <a:cs typeface="Source Sans Pro"/>
                <a:sym typeface="Source Sans Pro"/>
              </a:rPr>
              <a:t>水力</a:t>
            </a:r>
            <a:r>
              <a:rPr lang="zh-TW" sz="2600">
                <a:latin typeface="Source Sans Pro"/>
                <a:ea typeface="Source Sans Pro"/>
                <a:cs typeface="Source Sans Pro"/>
                <a:sym typeface="Source Sans Pro"/>
              </a:rPr>
              <a:t>發電廠(東部、卓蘭、桂山、大甲溪、萬大、明潭、大觀、翡翠、石門、曾文、高屏、蘭陽發電廠)可</a:t>
            </a:r>
            <a:r>
              <a:rPr lang="zh-TW" sz="2600">
                <a:solidFill>
                  <a:srgbClr val="FF0000"/>
                </a:solidFill>
                <a:latin typeface="Source Sans Pro"/>
                <a:ea typeface="Source Sans Pro"/>
                <a:cs typeface="Source Sans Pro"/>
                <a:sym typeface="Source Sans Pro"/>
              </a:rPr>
              <a:t>各自成立子公司</a:t>
            </a:r>
            <a:r>
              <a:rPr lang="zh-TW" sz="2600">
                <a:latin typeface="Source Sans Pro"/>
                <a:ea typeface="Source Sans Pro"/>
                <a:cs typeface="Source Sans Pro"/>
                <a:sym typeface="Source Sans Pro"/>
              </a:rPr>
              <a:t>。IPP除原簽訂25年固定購電合約(Power Purchase Agreement，PPA)供電量外，若仍有增額發電量，也可參與發電市場競標或進行雙邊合約交易。</a:t>
            </a:r>
            <a:endParaRPr sz="2600">
              <a:latin typeface="Source Sans Pro"/>
              <a:ea typeface="Source Sans Pro"/>
              <a:cs typeface="Source Sans Pro"/>
              <a:sym typeface="Source Sans Pro"/>
            </a:endParaRPr>
          </a:p>
          <a:p>
            <a:pPr indent="-361950" lvl="0" marL="447675" rtl="0" algn="just">
              <a:spcBef>
                <a:spcPts val="1200"/>
              </a:spcBef>
              <a:spcAft>
                <a:spcPts val="0"/>
              </a:spcAft>
              <a:buClr>
                <a:schemeClr val="dk1"/>
              </a:buClr>
              <a:buSzPts val="2600"/>
              <a:buFont typeface="Source Sans Pro"/>
              <a:buAutoNum type="arabicPeriod"/>
            </a:pPr>
            <a:r>
              <a:rPr lang="zh-TW" sz="2600">
                <a:solidFill>
                  <a:srgbClr val="FF0000"/>
                </a:solidFill>
                <a:latin typeface="Source Sans Pro"/>
                <a:ea typeface="Source Sans Pro"/>
                <a:cs typeface="Source Sans Pro"/>
                <a:sym typeface="Source Sans Pro"/>
              </a:rPr>
              <a:t>輸配電子公司</a:t>
            </a:r>
            <a:r>
              <a:rPr lang="zh-TW" sz="2600">
                <a:latin typeface="Source Sans Pro"/>
                <a:ea typeface="Source Sans Pro"/>
                <a:cs typeface="Source Sans Pro"/>
                <a:sym typeface="Source Sans Pro"/>
              </a:rPr>
              <a:t>：負責輸配變電系統之資產擁有、維修及擴建。</a:t>
            </a:r>
            <a:endParaRPr sz="2600">
              <a:latin typeface="Source Sans Pro"/>
              <a:ea typeface="Source Sans Pro"/>
              <a:cs typeface="Source Sans Pro"/>
              <a:sym typeface="Source Sans Pro"/>
            </a:endParaRPr>
          </a:p>
          <a:p>
            <a:pPr indent="-361950" lvl="0" marL="447675" rtl="0" algn="just">
              <a:spcBef>
                <a:spcPts val="1200"/>
              </a:spcBef>
              <a:spcAft>
                <a:spcPts val="0"/>
              </a:spcAft>
              <a:buClr>
                <a:schemeClr val="dk1"/>
              </a:buClr>
              <a:buSzPts val="2600"/>
              <a:buFont typeface="Source Sans Pro"/>
              <a:buAutoNum type="arabicPeriod"/>
            </a:pPr>
            <a:r>
              <a:rPr lang="zh-TW" sz="2600">
                <a:solidFill>
                  <a:srgbClr val="FF0000"/>
                </a:solidFill>
                <a:latin typeface="Source Sans Pro"/>
                <a:ea typeface="Source Sans Pro"/>
                <a:cs typeface="Source Sans Pro"/>
                <a:sym typeface="Source Sans Pro"/>
              </a:rPr>
              <a:t>電力調度公司</a:t>
            </a:r>
            <a:r>
              <a:rPr lang="zh-TW" sz="2600">
                <a:latin typeface="Source Sans Pro"/>
                <a:ea typeface="Source Sans Pro"/>
                <a:cs typeface="Source Sans Pro"/>
                <a:sym typeface="Source Sans Pro"/>
              </a:rPr>
              <a:t>：以安全、</a:t>
            </a:r>
            <a:r>
              <a:rPr b="1" lang="zh-TW" sz="2600">
                <a:latin typeface="Source Sans Pro"/>
                <a:ea typeface="Source Sans Pro"/>
                <a:cs typeface="Source Sans Pro"/>
                <a:sym typeface="Source Sans Pro"/>
              </a:rPr>
              <a:t>公平</a:t>
            </a:r>
            <a:r>
              <a:rPr lang="zh-TW" sz="2600">
                <a:latin typeface="Source Sans Pro"/>
                <a:ea typeface="Source Sans Pro"/>
                <a:cs typeface="Source Sans Pro"/>
                <a:sym typeface="Source Sans Pro"/>
              </a:rPr>
              <a:t>、公開、經濟及能源政策原則為之。</a:t>
            </a:r>
            <a:endParaRPr/>
          </a:p>
        </p:txBody>
      </p:sp>
      <p:sp>
        <p:nvSpPr>
          <p:cNvPr id="433" name="Google Shape;433;p38"/>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39"/>
          <p:cNvSpPr txBox="1"/>
          <p:nvPr>
            <p:ph idx="4294967295"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3.2.3 九家IPP對電力調度獨立性之疑慮</a:t>
            </a:r>
            <a:endParaRPr>
              <a:solidFill>
                <a:srgbClr val="00B050"/>
              </a:solidFill>
            </a:endParaRPr>
          </a:p>
        </p:txBody>
      </p:sp>
      <p:sp>
        <p:nvSpPr>
          <p:cNvPr id="440" name="Google Shape;440;p39"/>
          <p:cNvSpPr txBox="1"/>
          <p:nvPr>
            <p:ph idx="4294967295" type="body"/>
          </p:nvPr>
        </p:nvSpPr>
        <p:spPr>
          <a:xfrm>
            <a:off x="179388" y="862350"/>
            <a:ext cx="8785225" cy="4393158"/>
          </a:xfrm>
          <a:prstGeom prst="rect">
            <a:avLst/>
          </a:prstGeom>
          <a:noFill/>
          <a:ln>
            <a:noFill/>
          </a:ln>
        </p:spPr>
        <p:txBody>
          <a:bodyPr anchorCtr="0" anchor="t" bIns="45700" lIns="91425" spcFirstLastPara="1" rIns="91425" wrap="square" tIns="45700">
            <a:noAutofit/>
          </a:bodyPr>
          <a:lstStyle/>
          <a:p>
            <a:pPr indent="-514350" lvl="0" marL="514350" rtl="0" algn="just">
              <a:spcBef>
                <a:spcPts val="0"/>
              </a:spcBef>
              <a:spcAft>
                <a:spcPts val="0"/>
              </a:spcAft>
              <a:buClr>
                <a:schemeClr val="dk1"/>
              </a:buClr>
              <a:buSzPts val="2400"/>
              <a:buFont typeface="Source Sans Pro"/>
              <a:buAutoNum type="arabicPeriod"/>
            </a:pPr>
            <a:r>
              <a:rPr lang="zh-TW" sz="2400">
                <a:latin typeface="Source Sans Pro"/>
                <a:ea typeface="Source Sans Pro"/>
                <a:cs typeface="Source Sans Pro"/>
                <a:sym typeface="Source Sans Pro"/>
              </a:rPr>
              <a:t>ISO調度規則應明確規範</a:t>
            </a:r>
            <a:r>
              <a:rPr lang="zh-TW" sz="2400">
                <a:solidFill>
                  <a:srgbClr val="FF0000"/>
                </a:solidFill>
                <a:latin typeface="Source Sans Pro"/>
                <a:ea typeface="Source Sans Pro"/>
                <a:cs typeface="Source Sans Pro"/>
                <a:sym typeface="Source Sans Pro"/>
              </a:rPr>
              <a:t>電力批發市場</a:t>
            </a:r>
            <a:r>
              <a:rPr lang="zh-TW" sz="2400">
                <a:latin typeface="Source Sans Pro"/>
                <a:ea typeface="Source Sans Pro"/>
                <a:cs typeface="Source Sans Pro"/>
                <a:sym typeface="Source Sans Pro"/>
              </a:rPr>
              <a:t>與</a:t>
            </a:r>
            <a:r>
              <a:rPr lang="zh-TW" sz="2400">
                <a:solidFill>
                  <a:srgbClr val="FF0000"/>
                </a:solidFill>
                <a:latin typeface="Source Sans Pro"/>
                <a:ea typeface="Source Sans Pro"/>
                <a:cs typeface="Source Sans Pro"/>
                <a:sym typeface="Source Sans Pro"/>
              </a:rPr>
              <a:t>輔助服務市場</a:t>
            </a:r>
            <a:r>
              <a:rPr lang="zh-TW" sz="2400">
                <a:latin typeface="Source Sans Pro"/>
                <a:ea typeface="Source Sans Pro"/>
                <a:cs typeface="Source Sans Pro"/>
                <a:sym typeface="Source Sans Pro"/>
              </a:rPr>
              <a:t>之區隔，前者屬</a:t>
            </a:r>
            <a:r>
              <a:rPr lang="zh-TW" sz="2400">
                <a:solidFill>
                  <a:srgbClr val="FF0000"/>
                </a:solidFill>
                <a:latin typeface="Source Sans Pro"/>
                <a:ea typeface="Source Sans Pro"/>
                <a:cs typeface="Source Sans Pro"/>
                <a:sym typeface="Source Sans Pro"/>
              </a:rPr>
              <a:t>私有財交易</a:t>
            </a:r>
            <a:r>
              <a:rPr lang="zh-TW" sz="2400">
                <a:latin typeface="Source Sans Pro"/>
                <a:ea typeface="Source Sans Pro"/>
                <a:cs typeface="Source Sans Pro"/>
                <a:sym typeface="Source Sans Pro"/>
              </a:rPr>
              <a:t>，後者涉及</a:t>
            </a:r>
            <a:r>
              <a:rPr lang="zh-TW" sz="2400">
                <a:solidFill>
                  <a:srgbClr val="FF0000"/>
                </a:solidFill>
                <a:latin typeface="Source Sans Pro"/>
                <a:ea typeface="Source Sans Pro"/>
                <a:cs typeface="Source Sans Pro"/>
                <a:sym typeface="Source Sans Pro"/>
              </a:rPr>
              <a:t>公共財交易</a:t>
            </a:r>
            <a:r>
              <a:rPr lang="zh-TW" sz="2400">
                <a:latin typeface="Source Sans Pro"/>
                <a:ea typeface="Source Sans Pro"/>
                <a:cs typeface="Source Sans Pro"/>
                <a:sym typeface="Source Sans Pro"/>
              </a:rPr>
              <a:t>；避免產生無效率或不公平之調度事件，如強迫基中載之IPP電廠，按PPA購電合約電價提供輔助服務等。例如：</a:t>
            </a:r>
            <a:r>
              <a:rPr lang="zh-TW" sz="2400">
                <a:solidFill>
                  <a:srgbClr val="FF0000"/>
                </a:solidFill>
                <a:latin typeface="Source Sans Pro"/>
                <a:ea typeface="Source Sans Pro"/>
                <a:cs typeface="Source Sans Pro"/>
                <a:sym typeface="Source Sans Pro"/>
              </a:rPr>
              <a:t>2012年至2013年間，台電公司曾強迫IPP中載發電機組，做為輔助服務電力調度之用，導致IPP發電熱機備轉容量(spinning reserve)與待機時間增加，平均發電成本上升，此係調度的不獨立與不公平。</a:t>
            </a:r>
            <a:endParaRPr sz="2400">
              <a:solidFill>
                <a:srgbClr val="FF0000"/>
              </a:solidFill>
              <a:latin typeface="Source Sans Pro"/>
              <a:ea typeface="Source Sans Pro"/>
              <a:cs typeface="Source Sans Pro"/>
              <a:sym typeface="Source Sans Pro"/>
            </a:endParaRPr>
          </a:p>
          <a:p>
            <a:pPr indent="-514350" lvl="0" marL="514350" rtl="0" algn="just">
              <a:spcBef>
                <a:spcPts val="600"/>
              </a:spcBef>
              <a:spcAft>
                <a:spcPts val="0"/>
              </a:spcAft>
              <a:buClr>
                <a:schemeClr val="dk1"/>
              </a:buClr>
              <a:buSzPts val="2400"/>
              <a:buFont typeface="Source Sans Pro"/>
              <a:buAutoNum type="arabicPeriod"/>
            </a:pPr>
            <a:r>
              <a:rPr lang="zh-TW" sz="2400">
                <a:latin typeface="Source Sans Pro"/>
                <a:ea typeface="Source Sans Pro"/>
                <a:cs typeface="Source Sans Pro"/>
                <a:sym typeface="Source Sans Pro"/>
              </a:rPr>
              <a:t>若按經濟部規畫之第一階段電力自由化市場架構，</a:t>
            </a:r>
            <a:r>
              <a:rPr lang="zh-TW" sz="2400">
                <a:solidFill>
                  <a:srgbClr val="FF0000"/>
                </a:solidFill>
                <a:latin typeface="Source Sans Pro"/>
                <a:ea typeface="Source Sans Pro"/>
                <a:cs typeface="Source Sans Pro"/>
                <a:sym typeface="Source Sans Pro"/>
              </a:rPr>
              <a:t>台電控股母公司仍能實質影響電力調度子公司</a:t>
            </a:r>
            <a:r>
              <a:rPr lang="zh-TW" sz="2400">
                <a:latin typeface="Source Sans Pro"/>
                <a:ea typeface="Source Sans Pro"/>
                <a:cs typeface="Source Sans Pro"/>
                <a:sym typeface="Source Sans Pro"/>
              </a:rPr>
              <a:t>之人事與調度操作人員，在此情況下，IPP 對於電力調度之</a:t>
            </a:r>
            <a:r>
              <a:rPr lang="zh-TW" sz="2400">
                <a:solidFill>
                  <a:srgbClr val="FF0000"/>
                </a:solidFill>
                <a:latin typeface="Source Sans Pro"/>
                <a:ea typeface="Source Sans Pro"/>
                <a:cs typeface="Source Sans Pro"/>
                <a:sym typeface="Source Sans Pro"/>
              </a:rPr>
              <a:t>「獨立性」與「公平性」，必將有所疑慮。</a:t>
            </a:r>
            <a:endParaRPr sz="2400">
              <a:solidFill>
                <a:srgbClr val="FF0000"/>
              </a:solidFill>
              <a:latin typeface="Source Sans Pro"/>
              <a:ea typeface="Source Sans Pro"/>
              <a:cs typeface="Source Sans Pro"/>
              <a:sym typeface="Source Sans Pro"/>
            </a:endParaRPr>
          </a:p>
        </p:txBody>
      </p:sp>
      <p:sp>
        <p:nvSpPr>
          <p:cNvPr id="441" name="Google Shape;441;p39"/>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442" name="Google Shape;442;p39"/>
          <p:cNvSpPr/>
          <p:nvPr/>
        </p:nvSpPr>
        <p:spPr>
          <a:xfrm>
            <a:off x="618902" y="5102276"/>
            <a:ext cx="7920880" cy="1569660"/>
          </a:xfrm>
          <a:prstGeom prst="rect">
            <a:avLst/>
          </a:prstGeom>
          <a:gradFill>
            <a:gsLst>
              <a:gs pos="0">
                <a:srgbClr val="B6D2ED"/>
              </a:gs>
              <a:gs pos="50000">
                <a:srgbClr val="D0E2F2"/>
              </a:gs>
              <a:gs pos="100000">
                <a:srgbClr val="E8F0F8"/>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2400">
                <a:solidFill>
                  <a:schemeClr val="dk1"/>
                </a:solidFill>
                <a:latin typeface="Arial"/>
                <a:ea typeface="Arial"/>
                <a:cs typeface="Arial"/>
                <a:sym typeface="Arial"/>
              </a:rPr>
              <a:t>公平解決爭議之方式：原本簽訂批發電能之合約雙方均應履約。若 ISO因故需要IPP提供輔助服務，應向IPP按當時輔助服務電能之市價購買。畢竟，輔助服務電能屬性與電力批發屬性，兩者為</a:t>
            </a:r>
            <a:r>
              <a:rPr lang="zh-TW" sz="2400">
                <a:solidFill>
                  <a:srgbClr val="FF0000"/>
                </a:solidFill>
                <a:latin typeface="Arial"/>
                <a:ea typeface="Arial"/>
                <a:cs typeface="Arial"/>
                <a:sym typeface="Arial"/>
              </a:rPr>
              <a:t>異質商品( Heterogeneous Goods)</a:t>
            </a:r>
            <a:r>
              <a:rPr lang="zh-TW"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40"/>
          <p:cNvSpPr txBox="1"/>
          <p:nvPr>
            <p:ph idx="4294967295"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4400"/>
              <a:t>3.2.4 第一階段之爭議調處機制</a:t>
            </a:r>
            <a:endParaRPr sz="4400">
              <a:solidFill>
                <a:srgbClr val="00B050"/>
              </a:solidFill>
            </a:endParaRPr>
          </a:p>
        </p:txBody>
      </p:sp>
      <p:sp>
        <p:nvSpPr>
          <p:cNvPr id="449" name="Google Shape;449;p40"/>
          <p:cNvSpPr txBox="1"/>
          <p:nvPr>
            <p:ph idx="4294967295"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955"/>
              <a:buChar char="●"/>
            </a:pPr>
            <a:r>
              <a:rPr lang="zh-TW" sz="2300">
                <a:latin typeface="Source Sans Pro"/>
                <a:ea typeface="Source Sans Pro"/>
                <a:cs typeface="Source Sans Pro"/>
                <a:sym typeface="Source Sans Pro"/>
              </a:rPr>
              <a:t>按上述經濟部之規劃原則，第一階段暫不設立電業管制機構，電業之間若發生爭端，需有</a:t>
            </a:r>
            <a:r>
              <a:rPr lang="zh-TW" sz="2300">
                <a:solidFill>
                  <a:srgbClr val="FF0000"/>
                </a:solidFill>
                <a:latin typeface="Source Sans Pro"/>
                <a:ea typeface="Source Sans Pro"/>
                <a:cs typeface="Source Sans Pro"/>
                <a:sym typeface="Source Sans Pro"/>
              </a:rPr>
              <a:t>調處機制</a:t>
            </a:r>
            <a:r>
              <a:rPr lang="zh-TW" sz="2300">
                <a:latin typeface="Source Sans Pro"/>
                <a:ea typeface="Source Sans Pro"/>
                <a:cs typeface="Source Sans Pro"/>
                <a:sym typeface="Source Sans Pro"/>
              </a:rPr>
              <a:t>。</a:t>
            </a:r>
            <a:endParaRPr sz="2300">
              <a:latin typeface="Source Sans Pro"/>
              <a:ea typeface="Source Sans Pro"/>
              <a:cs typeface="Source Sans Pro"/>
              <a:sym typeface="Source Sans Pro"/>
            </a:endParaRPr>
          </a:p>
          <a:p>
            <a:pPr indent="-273050" lvl="0" marL="273050" rtl="0" algn="l">
              <a:spcBef>
                <a:spcPts val="575"/>
              </a:spcBef>
              <a:spcAft>
                <a:spcPts val="0"/>
              </a:spcAft>
              <a:buSzPts val="1955"/>
              <a:buChar char="●"/>
            </a:pPr>
            <a:r>
              <a:rPr lang="zh-TW" sz="2300">
                <a:latin typeface="Source Sans Pro"/>
                <a:ea typeface="Source Sans Pro"/>
                <a:cs typeface="Source Sans Pro"/>
                <a:sym typeface="Source Sans Pro"/>
              </a:rPr>
              <a:t>需於「電業法修正草案」中規增加相關條文如下：</a:t>
            </a:r>
            <a:endParaRPr sz="2300">
              <a:latin typeface="Source Sans Pro"/>
              <a:ea typeface="Source Sans Pro"/>
              <a:cs typeface="Source Sans Pro"/>
              <a:sym typeface="Source Sans Pro"/>
            </a:endParaRPr>
          </a:p>
          <a:p>
            <a:pPr indent="0" lvl="0" marL="266700" rtl="0" algn="l">
              <a:spcBef>
                <a:spcPts val="575"/>
              </a:spcBef>
              <a:spcAft>
                <a:spcPts val="0"/>
              </a:spcAft>
              <a:buSzPts val="1955"/>
              <a:buFont typeface="Noto Sans Symbols"/>
              <a:buNone/>
            </a:pPr>
            <a:r>
              <a:rPr lang="zh-TW" sz="2300">
                <a:latin typeface="Source Sans Pro"/>
                <a:ea typeface="Source Sans Pro"/>
                <a:cs typeface="Source Sans Pro"/>
                <a:sym typeface="Source Sans Pro"/>
              </a:rPr>
              <a:t>中央主管機關為調處電力調度之爭議，應成立獨立公正之</a:t>
            </a:r>
            <a:r>
              <a:rPr lang="zh-TW" sz="2300">
                <a:solidFill>
                  <a:srgbClr val="FF0000"/>
                </a:solidFill>
                <a:latin typeface="Source Sans Pro"/>
                <a:ea typeface="Source Sans Pro"/>
                <a:cs typeface="Source Sans Pro"/>
                <a:sym typeface="Source Sans Pro"/>
              </a:rPr>
              <a:t>電力調解暨仲裁委員會</a:t>
            </a:r>
            <a:r>
              <a:rPr lang="zh-TW" sz="2300">
                <a:latin typeface="Source Sans Pro"/>
                <a:ea typeface="Source Sans Pro"/>
                <a:cs typeface="Source Sans Pro"/>
                <a:sym typeface="Source Sans Pro"/>
              </a:rPr>
              <a:t>，其組織運作與其他應遵行事項，由中央主管機關定之。</a:t>
            </a:r>
            <a:endParaRPr sz="2300">
              <a:latin typeface="Source Sans Pro"/>
              <a:ea typeface="Source Sans Pro"/>
              <a:cs typeface="Source Sans Pro"/>
              <a:sym typeface="Source Sans Pro"/>
            </a:endParaRPr>
          </a:p>
          <a:p>
            <a:pPr indent="-273050" lvl="0" marL="273050" rtl="0" algn="l">
              <a:spcBef>
                <a:spcPts val="575"/>
              </a:spcBef>
              <a:spcAft>
                <a:spcPts val="0"/>
              </a:spcAft>
              <a:buSzPts val="1955"/>
              <a:buChar char="●"/>
            </a:pPr>
            <a:r>
              <a:rPr lang="zh-TW" sz="2300">
                <a:latin typeface="Source Sans Pro"/>
                <a:ea typeface="Source Sans Pro"/>
                <a:cs typeface="Source Sans Pro"/>
                <a:sym typeface="Source Sans Pro"/>
              </a:rPr>
              <a:t>電力係屬重要民生資源，具公用性質，其相關爭議應由獨立公正之委員會予以調處，</a:t>
            </a:r>
            <a:r>
              <a:rPr lang="zh-TW" sz="2300">
                <a:solidFill>
                  <a:srgbClr val="FF0000"/>
                </a:solidFill>
                <a:latin typeface="Source Sans Pro"/>
                <a:ea typeface="Source Sans Pro"/>
                <a:cs typeface="Source Sans Pro"/>
                <a:sym typeface="Source Sans Pro"/>
              </a:rPr>
              <a:t>調處不成時，可交付仲裁</a:t>
            </a:r>
            <a:r>
              <a:rPr lang="zh-TW" sz="2300">
                <a:latin typeface="Source Sans Pro"/>
                <a:ea typeface="Source Sans Pro"/>
                <a:cs typeface="Source Sans Pro"/>
                <a:sym typeface="Source Sans Pro"/>
              </a:rPr>
              <a:t>。對仲裁結果不服者，可另循</a:t>
            </a:r>
            <a:r>
              <a:rPr lang="zh-TW" sz="2300">
                <a:solidFill>
                  <a:srgbClr val="FF0000"/>
                </a:solidFill>
                <a:latin typeface="Source Sans Pro"/>
                <a:ea typeface="Source Sans Pro"/>
                <a:cs typeface="Source Sans Pro"/>
                <a:sym typeface="Source Sans Pro"/>
              </a:rPr>
              <a:t>司法體系</a:t>
            </a:r>
            <a:r>
              <a:rPr lang="zh-TW" sz="2300">
                <a:latin typeface="Source Sans Pro"/>
                <a:ea typeface="Source Sans Pro"/>
                <a:cs typeface="Source Sans Pro"/>
                <a:sym typeface="Source Sans Pro"/>
              </a:rPr>
              <a:t>救濟。</a:t>
            </a:r>
            <a:endParaRPr sz="2300">
              <a:latin typeface="Source Sans Pro"/>
              <a:ea typeface="Source Sans Pro"/>
              <a:cs typeface="Source Sans Pro"/>
              <a:sym typeface="Source Sans Pro"/>
            </a:endParaRPr>
          </a:p>
          <a:p>
            <a:pPr indent="-273050" lvl="0" marL="273050" rtl="0" algn="l">
              <a:spcBef>
                <a:spcPts val="575"/>
              </a:spcBef>
              <a:spcAft>
                <a:spcPts val="0"/>
              </a:spcAft>
              <a:buSzPts val="1955"/>
              <a:buChar char="●"/>
            </a:pPr>
            <a:r>
              <a:rPr lang="zh-TW" sz="2300">
                <a:latin typeface="Source Sans Pro"/>
                <a:ea typeface="Source Sans Pro"/>
                <a:cs typeface="Source Sans Pro"/>
                <a:sym typeface="Source Sans Pro"/>
              </a:rPr>
              <a:t>為求公平與獨立性，</a:t>
            </a:r>
            <a:r>
              <a:rPr b="1" lang="zh-TW" sz="2400">
                <a:latin typeface="Source Sans Pro"/>
                <a:ea typeface="Source Sans Pro"/>
                <a:cs typeface="Source Sans Pro"/>
                <a:sym typeface="Source Sans Pro"/>
              </a:rPr>
              <a:t>電力調解暨仲裁委員會</a:t>
            </a:r>
            <a:r>
              <a:rPr lang="zh-TW" sz="2300">
                <a:latin typeface="Source Sans Pro"/>
                <a:ea typeface="Source Sans Pro"/>
                <a:cs typeface="Source Sans Pro"/>
                <a:sym typeface="Source Sans Pro"/>
              </a:rPr>
              <a:t>之委員應由15位代表組成，包含政府相關單位代表與產學研專家。由各委員推舉一位主任委員，每次調處由主任委員召集至少半數以上委員舉辦聽證會，委員會對爭議做出之判決必須公正、獨立。判決結果需作成記錄保存，俾使爭議調處能維持前後一致性。電力調度規則或電力調度中心之運作手冊，均應</a:t>
            </a:r>
            <a:r>
              <a:rPr lang="zh-TW" sz="2300">
                <a:solidFill>
                  <a:srgbClr val="FF0000"/>
                </a:solidFill>
                <a:latin typeface="Source Sans Pro"/>
                <a:ea typeface="Source Sans Pro"/>
                <a:cs typeface="Source Sans Pro"/>
                <a:sym typeface="Source Sans Pro"/>
              </a:rPr>
              <a:t>載明電力調度爭議的解決方式</a:t>
            </a:r>
            <a:r>
              <a:rPr lang="zh-TW" sz="2300">
                <a:latin typeface="Source Sans Pro"/>
                <a:ea typeface="Source Sans Pro"/>
                <a:cs typeface="Source Sans Pro"/>
                <a:sym typeface="Source Sans Pro"/>
              </a:rPr>
              <a:t>。</a:t>
            </a:r>
            <a:endParaRPr sz="2300">
              <a:latin typeface="Source Sans Pro"/>
              <a:ea typeface="Source Sans Pro"/>
              <a:cs typeface="Source Sans Pro"/>
              <a:sym typeface="Source Sans Pro"/>
            </a:endParaRPr>
          </a:p>
        </p:txBody>
      </p:sp>
      <p:sp>
        <p:nvSpPr>
          <p:cNvPr id="450" name="Google Shape;450;p40"/>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grpSp>
        <p:nvGrpSpPr>
          <p:cNvPr id="456" name="Google Shape;456;p41"/>
          <p:cNvGrpSpPr/>
          <p:nvPr/>
        </p:nvGrpSpPr>
        <p:grpSpPr>
          <a:xfrm>
            <a:off x="0" y="981074"/>
            <a:ext cx="9144000" cy="5876926"/>
            <a:chOff x="0" y="980727"/>
            <a:chExt cx="9144000" cy="5877273"/>
          </a:xfrm>
        </p:grpSpPr>
        <p:pic>
          <p:nvPicPr>
            <p:cNvPr descr="C:\Users\CIDRLU\Desktop\123.png" id="457" name="Google Shape;457;p41"/>
            <p:cNvPicPr preferRelativeResize="0"/>
            <p:nvPr/>
          </p:nvPicPr>
          <p:blipFill rotWithShape="1">
            <a:blip r:embed="rId3">
              <a:alphaModFix/>
            </a:blip>
            <a:srcRect b="0" l="0" r="0" t="0"/>
            <a:stretch/>
          </p:blipFill>
          <p:spPr>
            <a:xfrm>
              <a:off x="0" y="980728"/>
              <a:ext cx="9144000" cy="5877272"/>
            </a:xfrm>
            <a:prstGeom prst="rect">
              <a:avLst/>
            </a:prstGeom>
            <a:noFill/>
            <a:ln>
              <a:noFill/>
            </a:ln>
          </p:spPr>
        </p:pic>
        <p:grpSp>
          <p:nvGrpSpPr>
            <p:cNvPr id="458" name="Google Shape;458;p41"/>
            <p:cNvGrpSpPr/>
            <p:nvPr/>
          </p:nvGrpSpPr>
          <p:grpSpPr>
            <a:xfrm>
              <a:off x="3067513" y="980727"/>
              <a:ext cx="2881312" cy="792210"/>
              <a:chOff x="3067513" y="980727"/>
              <a:chExt cx="2881312" cy="792210"/>
            </a:xfrm>
          </p:grpSpPr>
          <p:sp>
            <p:nvSpPr>
              <p:cNvPr id="459" name="Google Shape;459;p41"/>
              <p:cNvSpPr/>
              <p:nvPr/>
            </p:nvSpPr>
            <p:spPr>
              <a:xfrm>
                <a:off x="3067513" y="980727"/>
                <a:ext cx="2881312" cy="792210"/>
              </a:xfrm>
              <a:prstGeom prst="ellipse">
                <a:avLst/>
              </a:prstGeom>
              <a:solidFill>
                <a:srgbClr val="D0A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0" name="Google Shape;460;p41"/>
              <p:cNvSpPr txBox="1"/>
              <p:nvPr/>
            </p:nvSpPr>
            <p:spPr>
              <a:xfrm>
                <a:off x="3136900" y="1191879"/>
                <a:ext cx="2725738" cy="3699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395750"/>
                    </a:solidFill>
                    <a:latin typeface="Source Sans Pro"/>
                    <a:ea typeface="Source Sans Pro"/>
                    <a:cs typeface="Source Sans Pro"/>
                    <a:sym typeface="Source Sans Pro"/>
                  </a:rPr>
                  <a:t>電業管制準司法獨立機關</a:t>
                </a:r>
                <a:endParaRPr/>
              </a:p>
            </p:txBody>
          </p:sp>
        </p:grpSp>
      </p:grpSp>
      <p:sp>
        <p:nvSpPr>
          <p:cNvPr id="461" name="Google Shape;461;p41"/>
          <p:cNvSpPr txBox="1"/>
          <p:nvPr>
            <p:ph idx="4294967295"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4400"/>
              <a:t>3.2.5 第二階段電力市場架構圖</a:t>
            </a:r>
            <a:endParaRPr sz="4400">
              <a:solidFill>
                <a:srgbClr val="00B050"/>
              </a:solidFill>
            </a:endParaRPr>
          </a:p>
        </p:txBody>
      </p:sp>
      <p:sp>
        <p:nvSpPr>
          <p:cNvPr id="462" name="Google Shape;462;p41"/>
          <p:cNvSpPr txBox="1"/>
          <p:nvPr/>
        </p:nvSpPr>
        <p:spPr>
          <a:xfrm>
            <a:off x="5375275" y="3124200"/>
            <a:ext cx="2719388" cy="306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400">
                <a:solidFill>
                  <a:schemeClr val="dk1"/>
                </a:solidFill>
                <a:latin typeface="Arial"/>
                <a:ea typeface="Arial"/>
                <a:cs typeface="Arial"/>
                <a:sym typeface="Arial"/>
              </a:rPr>
              <a:t>Integrated Management Module</a:t>
            </a:r>
            <a:endParaRPr sz="1400">
              <a:solidFill>
                <a:schemeClr val="dk1"/>
              </a:solidFill>
              <a:latin typeface="Arial"/>
              <a:ea typeface="Arial"/>
              <a:cs typeface="Arial"/>
              <a:sym typeface="Arial"/>
            </a:endParaRPr>
          </a:p>
        </p:txBody>
      </p:sp>
      <p:sp>
        <p:nvSpPr>
          <p:cNvPr id="463" name="Google Shape;463;p41"/>
          <p:cNvSpPr txBox="1"/>
          <p:nvPr/>
        </p:nvSpPr>
        <p:spPr>
          <a:xfrm>
            <a:off x="6070600" y="4699000"/>
            <a:ext cx="17240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Arial"/>
                <a:ea typeface="Arial"/>
                <a:cs typeface="Arial"/>
                <a:sym typeface="Arial"/>
              </a:rPr>
              <a:t>(享供電選擇權)</a:t>
            </a:r>
            <a:endParaRPr sz="1800">
              <a:solidFill>
                <a:schemeClr val="dk1"/>
              </a:solidFill>
              <a:latin typeface="Arial"/>
              <a:ea typeface="Arial"/>
              <a:cs typeface="Arial"/>
              <a:sym typeface="Arial"/>
            </a:endParaRPr>
          </a:p>
        </p:txBody>
      </p:sp>
      <p:sp>
        <p:nvSpPr>
          <p:cNvPr id="464" name="Google Shape;464;p41"/>
          <p:cNvSpPr txBox="1"/>
          <p:nvPr/>
        </p:nvSpPr>
        <p:spPr>
          <a:xfrm>
            <a:off x="6881813" y="5875338"/>
            <a:ext cx="149225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Arial"/>
                <a:ea typeface="Arial"/>
                <a:cs typeface="Arial"/>
                <a:sym typeface="Arial"/>
              </a:rPr>
              <a:t>(享供電義務)</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5"/>
          <p:cNvSpPr/>
          <p:nvPr/>
        </p:nvSpPr>
        <p:spPr>
          <a:xfrm>
            <a:off x="294432" y="4437112"/>
            <a:ext cx="8640763" cy="2377574"/>
          </a:xfrm>
          <a:prstGeom prst="rect">
            <a:avLst/>
          </a:prstGeom>
          <a:gradFill>
            <a:gsLst>
              <a:gs pos="0">
                <a:srgbClr val="B6D2ED"/>
              </a:gs>
              <a:gs pos="50000">
                <a:srgbClr val="D0E2F2"/>
              </a:gs>
              <a:gs pos="100000">
                <a:srgbClr val="E8F0F8"/>
              </a:gs>
            </a:gsLst>
            <a:lin ang="5400000" scaled="0"/>
          </a:gra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10000"/>
              </a:lnSpc>
              <a:spcBef>
                <a:spcPts val="0"/>
              </a:spcBef>
              <a:spcAft>
                <a:spcPts val="0"/>
              </a:spcAft>
              <a:buNone/>
            </a:pPr>
            <a:r>
              <a:rPr b="0" i="0" lang="zh-TW" sz="2700" u="none" cap="none" strike="noStrike">
                <a:solidFill>
                  <a:srgbClr val="FF0000"/>
                </a:solidFill>
                <a:latin typeface="Source Sans Pro"/>
                <a:ea typeface="Source Sans Pro"/>
                <a:cs typeface="Source Sans Pro"/>
                <a:sym typeface="Source Sans Pro"/>
              </a:rPr>
              <a:t>獨立電力調度中心(ISO)</a:t>
            </a:r>
            <a:r>
              <a:rPr b="0" i="0" lang="zh-TW" sz="2700" u="none" cap="none" strike="noStrike">
                <a:solidFill>
                  <a:schemeClr val="dk1"/>
                </a:solidFill>
                <a:latin typeface="Source Sans Pro"/>
                <a:ea typeface="Source Sans Pro"/>
                <a:cs typeface="Source Sans Pro"/>
                <a:sym typeface="Source Sans Pro"/>
              </a:rPr>
              <a:t>是電力</a:t>
            </a:r>
            <a:r>
              <a:rPr b="0" i="0" lang="zh-TW" sz="2700" u="none" cap="none" strike="noStrike">
                <a:solidFill>
                  <a:srgbClr val="FF0000"/>
                </a:solidFill>
                <a:latin typeface="Source Sans Pro"/>
                <a:ea typeface="Source Sans Pro"/>
                <a:cs typeface="Source Sans Pro"/>
                <a:sym typeface="Source Sans Pro"/>
              </a:rPr>
              <a:t>樞紐設施(essential facility，</a:t>
            </a:r>
            <a:r>
              <a:rPr b="0" i="0" lang="zh-TW" sz="2700" u="none" cap="none" strike="noStrike">
                <a:solidFill>
                  <a:schemeClr val="dk1"/>
                </a:solidFill>
                <a:latin typeface="Source Sans Pro"/>
                <a:ea typeface="Source Sans Pro"/>
                <a:cs typeface="Source Sans Pro"/>
                <a:sym typeface="Source Sans Pro"/>
              </a:rPr>
              <a:t>指具自然獨占屬性之輸配電網)之操作者(operator)，藉由公平競爭的運動場(level the playing fields)，達到參進公正，也是電力市場自由化成敗的核心關鍵，乃本文探討重點。</a:t>
            </a:r>
            <a:endParaRPr b="0" i="0" sz="2700" u="none" cap="none" strike="noStrike">
              <a:solidFill>
                <a:schemeClr val="dk1"/>
              </a:solidFill>
              <a:latin typeface="Source Sans Pro"/>
              <a:ea typeface="Source Sans Pro"/>
              <a:cs typeface="Source Sans Pro"/>
              <a:sym typeface="Source Sans Pro"/>
            </a:endParaRPr>
          </a:p>
        </p:txBody>
      </p:sp>
      <p:sp>
        <p:nvSpPr>
          <p:cNvPr id="113" name="Google Shape;113;p15"/>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1. 前言</a:t>
            </a:r>
            <a:endParaRPr/>
          </a:p>
        </p:txBody>
      </p:sp>
      <p:sp>
        <p:nvSpPr>
          <p:cNvPr id="114" name="Google Shape;114;p15"/>
          <p:cNvSpPr txBox="1"/>
          <p:nvPr>
            <p:ph idx="1" type="body"/>
          </p:nvPr>
        </p:nvSpPr>
        <p:spPr>
          <a:xfrm>
            <a:off x="179388" y="908049"/>
            <a:ext cx="8785225" cy="3405361"/>
          </a:xfrm>
          <a:prstGeom prst="rect">
            <a:avLst/>
          </a:prstGeom>
          <a:noFill/>
          <a:ln>
            <a:noFill/>
          </a:ln>
        </p:spPr>
        <p:txBody>
          <a:bodyPr anchorCtr="0" anchor="t" bIns="45700" lIns="91425" spcFirstLastPara="1" rIns="91425" wrap="square" tIns="45700">
            <a:noAutofit/>
          </a:bodyPr>
          <a:lstStyle/>
          <a:p>
            <a:pPr indent="-274320" lvl="0" marL="274320" rtl="0" algn="just">
              <a:lnSpc>
                <a:spcPct val="110000"/>
              </a:lnSpc>
              <a:spcBef>
                <a:spcPts val="0"/>
              </a:spcBef>
              <a:spcAft>
                <a:spcPts val="0"/>
              </a:spcAft>
              <a:buSzPts val="1870"/>
              <a:buFont typeface="Noto Sans Symbols"/>
              <a:buChar char="●"/>
            </a:pPr>
            <a:r>
              <a:rPr lang="zh-TW" sz="2200"/>
              <a:t>1980年代前，不論先進國家或台灣電力市場，長久以來絕大多數是</a:t>
            </a:r>
            <a:r>
              <a:rPr lang="zh-TW" sz="2200">
                <a:solidFill>
                  <a:srgbClr val="FF0000"/>
                </a:solidFill>
              </a:rPr>
              <a:t>「垂直整合」</a:t>
            </a:r>
            <a:r>
              <a:rPr lang="zh-TW" sz="2200"/>
              <a:t>之綜合電業獨占電力市場。</a:t>
            </a:r>
            <a:endParaRPr/>
          </a:p>
          <a:p>
            <a:pPr indent="-274320" lvl="0" marL="274320" rtl="0" algn="just">
              <a:lnSpc>
                <a:spcPct val="110000"/>
              </a:lnSpc>
              <a:spcBef>
                <a:spcPts val="600"/>
              </a:spcBef>
              <a:spcAft>
                <a:spcPts val="0"/>
              </a:spcAft>
              <a:buSzPts val="1870"/>
              <a:buFont typeface="Noto Sans Symbols"/>
              <a:buChar char="●"/>
            </a:pPr>
            <a:r>
              <a:rPr lang="zh-TW" sz="2200">
                <a:solidFill>
                  <a:srgbClr val="FF0000"/>
                </a:solidFill>
              </a:rPr>
              <a:t>1980年代末</a:t>
            </a:r>
            <a:r>
              <a:rPr lang="zh-TW" sz="2200"/>
              <a:t>，英國柴契爾夫人將電力市場自由化與民營化後，全球電力市場解除管制蔚為風潮，沛然莫之能禦。</a:t>
            </a:r>
            <a:endParaRPr sz="2200"/>
          </a:p>
          <a:p>
            <a:pPr indent="-274320" lvl="0" marL="274320" rtl="0" algn="just">
              <a:lnSpc>
                <a:spcPct val="110000"/>
              </a:lnSpc>
              <a:spcBef>
                <a:spcPts val="600"/>
              </a:spcBef>
              <a:spcAft>
                <a:spcPts val="0"/>
              </a:spcAft>
              <a:buSzPts val="1870"/>
              <a:buFont typeface="Noto Sans Symbols"/>
              <a:buChar char="●"/>
            </a:pPr>
            <a:r>
              <a:rPr lang="zh-TW" sz="2200"/>
              <a:t>隨著合格系統(Qualified Facilities, </a:t>
            </a:r>
            <a:r>
              <a:rPr lang="zh-TW" sz="2200">
                <a:solidFill>
                  <a:srgbClr val="FF0000"/>
                </a:solidFill>
              </a:rPr>
              <a:t>QF</a:t>
            </a:r>
            <a:r>
              <a:rPr lang="zh-TW" sz="2200"/>
              <a:t>)、分散式發電(Distributed Generation, </a:t>
            </a:r>
            <a:r>
              <a:rPr lang="zh-TW" sz="2200">
                <a:solidFill>
                  <a:srgbClr val="FF0000"/>
                </a:solidFill>
              </a:rPr>
              <a:t>DG</a:t>
            </a:r>
            <a:r>
              <a:rPr lang="zh-TW" sz="2200"/>
              <a:t>)、需量反應(Demand Response, </a:t>
            </a:r>
            <a:r>
              <a:rPr lang="zh-TW" sz="2200">
                <a:solidFill>
                  <a:srgbClr val="FF0000"/>
                </a:solidFill>
              </a:rPr>
              <a:t>DR</a:t>
            </a:r>
            <a:r>
              <a:rPr lang="zh-TW" sz="2200"/>
              <a:t>)日益普遍，電力市場必然邁向</a:t>
            </a:r>
            <a:r>
              <a:rPr lang="zh-TW" sz="2200">
                <a:solidFill>
                  <a:srgbClr val="FF0000"/>
                </a:solidFill>
              </a:rPr>
              <a:t>自由化</a:t>
            </a:r>
            <a:r>
              <a:rPr lang="zh-TW" sz="2200"/>
              <a:t>與</a:t>
            </a:r>
            <a:r>
              <a:rPr lang="zh-TW" sz="2200">
                <a:solidFill>
                  <a:srgbClr val="FF0000"/>
                </a:solidFill>
              </a:rPr>
              <a:t>公平競爭</a:t>
            </a:r>
            <a:r>
              <a:rPr lang="zh-TW" sz="2200"/>
              <a:t>，多元化的電力市場生態，不但激勵</a:t>
            </a:r>
            <a:r>
              <a:rPr lang="zh-TW" sz="2200">
                <a:solidFill>
                  <a:srgbClr val="FF0000"/>
                </a:solidFill>
              </a:rPr>
              <a:t>電力服務創新與應用加值</a:t>
            </a:r>
            <a:r>
              <a:rPr lang="zh-TW" sz="2200"/>
              <a:t>，更能藉由</a:t>
            </a:r>
            <a:r>
              <a:rPr lang="zh-TW" sz="2200">
                <a:solidFill>
                  <a:srgbClr val="FF0000"/>
                </a:solidFill>
              </a:rPr>
              <a:t>市場獎懲機制</a:t>
            </a:r>
            <a:r>
              <a:rPr lang="zh-TW" sz="2200"/>
              <a:t>，確保「</a:t>
            </a:r>
            <a:r>
              <a:rPr lang="zh-TW" sz="2200">
                <a:solidFill>
                  <a:srgbClr val="FF0000"/>
                </a:solidFill>
              </a:rPr>
              <a:t>電力供應穩定</a:t>
            </a:r>
            <a:r>
              <a:rPr lang="zh-TW" sz="2200"/>
              <a:t>」與「</a:t>
            </a:r>
            <a:r>
              <a:rPr lang="zh-TW" sz="2200">
                <a:solidFill>
                  <a:srgbClr val="FF0000"/>
                </a:solidFill>
              </a:rPr>
              <a:t>消費者用電權益保護</a:t>
            </a:r>
            <a:r>
              <a:rPr lang="zh-TW" sz="2200"/>
              <a:t>」，增進整體社會福祉。</a:t>
            </a:r>
            <a:endParaRPr sz="2200"/>
          </a:p>
        </p:txBody>
      </p:sp>
      <p:sp>
        <p:nvSpPr>
          <p:cNvPr id="115" name="Google Shape;115;p15"/>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42"/>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3.3 電業自由化與民營化並行</a:t>
            </a:r>
            <a:endParaRPr/>
          </a:p>
        </p:txBody>
      </p:sp>
      <p:sp>
        <p:nvSpPr>
          <p:cNvPr id="471" name="Google Shape;471;p42"/>
          <p:cNvSpPr txBox="1"/>
          <p:nvPr>
            <p:ph idx="1" type="body"/>
          </p:nvPr>
        </p:nvSpPr>
        <p:spPr>
          <a:xfrm>
            <a:off x="107950" y="915988"/>
            <a:ext cx="8958263" cy="4241204"/>
          </a:xfrm>
          <a:prstGeom prst="rect">
            <a:avLst/>
          </a:prstGeom>
          <a:noFill/>
          <a:ln>
            <a:noFill/>
          </a:ln>
        </p:spPr>
        <p:txBody>
          <a:bodyPr anchorCtr="0" anchor="t" bIns="45700" lIns="91425" spcFirstLastPara="1" rIns="91425" wrap="square" tIns="45700">
            <a:noAutofit/>
          </a:bodyPr>
          <a:lstStyle/>
          <a:p>
            <a:pPr indent="-273050" lvl="0" marL="273050" rtl="0" algn="l">
              <a:lnSpc>
                <a:spcPct val="70000"/>
              </a:lnSpc>
              <a:spcBef>
                <a:spcPts val="0"/>
              </a:spcBef>
              <a:spcAft>
                <a:spcPts val="0"/>
              </a:spcAft>
              <a:buSzPts val="2040"/>
              <a:buChar char="●"/>
            </a:pPr>
            <a:r>
              <a:rPr b="1" lang="zh-TW" sz="2400">
                <a:solidFill>
                  <a:srgbClr val="0070C0"/>
                </a:solidFill>
              </a:rPr>
              <a:t>台電公司民營化應該與電業自由化同時考量及規劃。</a:t>
            </a:r>
            <a:endParaRPr b="1" sz="2400">
              <a:solidFill>
                <a:srgbClr val="0070C0"/>
              </a:solidFill>
            </a:endParaRPr>
          </a:p>
          <a:p>
            <a:pPr indent="-273050" lvl="0" marL="273050" rtl="0" algn="l">
              <a:lnSpc>
                <a:spcPct val="90000"/>
              </a:lnSpc>
              <a:spcBef>
                <a:spcPts val="600"/>
              </a:spcBef>
              <a:spcAft>
                <a:spcPts val="0"/>
              </a:spcAft>
              <a:buSzPts val="1700"/>
              <a:buFont typeface="Noto Sans Symbols"/>
              <a:buChar char="➢"/>
            </a:pPr>
            <a:r>
              <a:rPr lang="zh-TW" sz="2000"/>
              <a:t>第二階段之目標為促進國營公司民營化，故於第一階段規劃國營公司時，必須考量台電部分發電機組</a:t>
            </a:r>
            <a:r>
              <a:rPr lang="zh-TW" sz="2000">
                <a:solidFill>
                  <a:srgbClr val="FF0000"/>
                </a:solidFill>
              </a:rPr>
              <a:t>是否適宜民營化</a:t>
            </a:r>
            <a:r>
              <a:rPr lang="zh-TW" sz="2000"/>
              <a:t>，例如：核能機組、水力機組。</a:t>
            </a:r>
            <a:endParaRPr/>
          </a:p>
          <a:p>
            <a:pPr indent="-273050" lvl="0" marL="273050" rtl="0" algn="l">
              <a:lnSpc>
                <a:spcPct val="90000"/>
              </a:lnSpc>
              <a:spcBef>
                <a:spcPts val="600"/>
              </a:spcBef>
              <a:spcAft>
                <a:spcPts val="0"/>
              </a:spcAft>
              <a:buSzPts val="1700"/>
              <a:buFont typeface="Noto Sans Symbols"/>
              <a:buChar char="➢"/>
            </a:pPr>
            <a:r>
              <a:rPr lang="zh-TW" sz="2000"/>
              <a:t>核能機組極為複雜，且</a:t>
            </a:r>
            <a:r>
              <a:rPr lang="zh-TW" sz="2000">
                <a:solidFill>
                  <a:srgbClr val="FF0000"/>
                </a:solidFill>
              </a:rPr>
              <a:t>牽涉特殊之核能災變與巨額保險費用問題</a:t>
            </a:r>
            <a:r>
              <a:rPr lang="zh-TW" sz="2000"/>
              <a:t>。例如：福島核電廠為東京電力公司營運之民營核電廠，東京電力公司為顧及股東權益，對於幅射汙水處理之鉅額支出，踟躕不前，後由安倍晉三首相以政府預算概括承受。足見核能電廠民營化議題不同於其他電廠。</a:t>
            </a:r>
            <a:endParaRPr/>
          </a:p>
          <a:p>
            <a:pPr indent="-273050" lvl="0" marL="273050" rtl="0" algn="l">
              <a:lnSpc>
                <a:spcPct val="90000"/>
              </a:lnSpc>
              <a:spcBef>
                <a:spcPts val="600"/>
              </a:spcBef>
              <a:spcAft>
                <a:spcPts val="0"/>
              </a:spcAft>
              <a:buSzPts val="1700"/>
              <a:buFont typeface="Noto Sans Symbols"/>
              <a:buChar char="➢"/>
            </a:pPr>
            <a:r>
              <a:rPr lang="zh-TW" sz="2000"/>
              <a:t>台灣之水庫涉及</a:t>
            </a:r>
            <a:r>
              <a:rPr lang="zh-TW" sz="2000">
                <a:solidFill>
                  <a:srgbClr val="FF0000"/>
                </a:solidFill>
              </a:rPr>
              <a:t>多目標用途</a:t>
            </a:r>
            <a:r>
              <a:rPr lang="zh-TW" sz="2000"/>
              <a:t>，包括：發電、農業灌溉、給水(包含工業用水)、防洪及觀光五大功能，其民營化涉及諸多外溢效果(spill-over effects)。例如：調度水力機組時，水力發電之出力型態係根據灌溉水準設定，必須同時兼顧發電與農業灌溉之需要。此外，水庫管理涵括</a:t>
            </a:r>
            <a:r>
              <a:rPr lang="zh-TW" sz="2000">
                <a:solidFill>
                  <a:srgbClr val="FF0000"/>
                </a:solidFill>
              </a:rPr>
              <a:t>跨部會單位</a:t>
            </a:r>
            <a:r>
              <a:rPr lang="zh-TW" sz="2000"/>
              <a:t>，包括：經濟部水利署、台灣自來水公司、台灣電力公司、水庫管理局、農田水利會等，故台灣之水力發電較不易民營化。</a:t>
            </a:r>
            <a:endParaRPr sz="2000"/>
          </a:p>
        </p:txBody>
      </p:sp>
      <p:sp>
        <p:nvSpPr>
          <p:cNvPr id="472" name="Google Shape;472;p42"/>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473" name="Google Shape;473;p42"/>
          <p:cNvSpPr/>
          <p:nvPr/>
        </p:nvSpPr>
        <p:spPr>
          <a:xfrm>
            <a:off x="471234" y="4839633"/>
            <a:ext cx="8136904" cy="1569660"/>
          </a:xfrm>
          <a:prstGeom prst="rect">
            <a:avLst/>
          </a:prstGeom>
          <a:gradFill>
            <a:gsLst>
              <a:gs pos="0">
                <a:srgbClr val="B6D2ED"/>
              </a:gs>
              <a:gs pos="50000">
                <a:srgbClr val="D0E2F2"/>
              </a:gs>
              <a:gs pos="100000">
                <a:srgbClr val="E8F0F8"/>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2400">
                <a:solidFill>
                  <a:schemeClr val="dk1"/>
                </a:solidFill>
                <a:latin typeface="Source Sans Pro"/>
                <a:ea typeface="Source Sans Pro"/>
                <a:cs typeface="Source Sans Pro"/>
                <a:sym typeface="Source Sans Pro"/>
              </a:rPr>
              <a:t>建議方案：第一階段， 可規劃</a:t>
            </a:r>
            <a:r>
              <a:rPr lang="zh-TW" sz="2400">
                <a:solidFill>
                  <a:srgbClr val="FF0000"/>
                </a:solidFill>
                <a:latin typeface="Source Sans Pro"/>
                <a:ea typeface="Source Sans Pro"/>
                <a:cs typeface="Source Sans Pro"/>
                <a:sym typeface="Source Sans Pro"/>
              </a:rPr>
              <a:t>多家國營發電公司</a:t>
            </a:r>
            <a:r>
              <a:rPr lang="zh-TW" sz="2400">
                <a:solidFill>
                  <a:schemeClr val="dk1"/>
                </a:solidFill>
                <a:latin typeface="Source Sans Pro"/>
                <a:ea typeface="Source Sans Pro"/>
                <a:cs typeface="Source Sans Pro"/>
                <a:sym typeface="Source Sans Pro"/>
              </a:rPr>
              <a:t>，例如：核電發電公司、水力發電公司、火力發電公司等。第二階段，核能發電公司、水力發電公司仍可保留為國營公司，其餘火力發電公司經專業評估後，可促其民營化。</a:t>
            </a:r>
            <a:endParaRPr sz="2400">
              <a:solidFill>
                <a:srgbClr val="00B050"/>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43"/>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4410"/>
              <a:t>3.4 ISO與電業管制機制</a:t>
            </a:r>
            <a:r>
              <a:rPr lang="zh-TW" sz="2790"/>
              <a:t>(1/4)</a:t>
            </a:r>
            <a:endParaRPr sz="2790"/>
          </a:p>
        </p:txBody>
      </p:sp>
      <p:sp>
        <p:nvSpPr>
          <p:cNvPr id="480" name="Google Shape;480;p43"/>
          <p:cNvSpPr txBox="1"/>
          <p:nvPr>
            <p:ph idx="1" type="body"/>
          </p:nvPr>
        </p:nvSpPr>
        <p:spPr>
          <a:xfrm>
            <a:off x="35496" y="764704"/>
            <a:ext cx="9030717" cy="5761038"/>
          </a:xfrm>
          <a:prstGeom prst="rect">
            <a:avLst/>
          </a:prstGeom>
          <a:noFill/>
          <a:ln>
            <a:noFill/>
          </a:ln>
        </p:spPr>
        <p:txBody>
          <a:bodyPr anchorCtr="0" anchor="t" bIns="45700" lIns="91425" spcFirstLastPara="1" rIns="91425" wrap="square" tIns="45700">
            <a:noAutofit/>
          </a:bodyPr>
          <a:lstStyle/>
          <a:p>
            <a:pPr indent="-274320" lvl="0" marL="274320" rtl="0" algn="just">
              <a:spcBef>
                <a:spcPts val="0"/>
              </a:spcBef>
              <a:spcAft>
                <a:spcPts val="0"/>
              </a:spcAft>
              <a:buSzPts val="2210"/>
              <a:buFont typeface="Noto Sans Symbols"/>
              <a:buChar char="●"/>
            </a:pPr>
            <a:r>
              <a:rPr b="1" lang="zh-TW" sz="2600">
                <a:solidFill>
                  <a:srgbClr val="0070C0"/>
                </a:solidFill>
              </a:rPr>
              <a:t>按經濟部2013/10/11規劃，第一階段「</a:t>
            </a:r>
            <a:r>
              <a:rPr b="1" lang="zh-TW" sz="2600">
                <a:solidFill>
                  <a:srgbClr val="FF0000"/>
                </a:solidFill>
              </a:rPr>
              <a:t>廠網獨立</a:t>
            </a:r>
            <a:r>
              <a:rPr b="1" lang="zh-TW" sz="2600">
                <a:solidFill>
                  <a:srgbClr val="0070C0"/>
                </a:solidFill>
              </a:rPr>
              <a:t>」修法暫不設立電業管制機構、不建立保障電業投資成本與套牢成本回收機制。</a:t>
            </a:r>
            <a:endParaRPr b="1" sz="2600">
              <a:solidFill>
                <a:srgbClr val="0070C0"/>
              </a:solidFill>
            </a:endParaRPr>
          </a:p>
          <a:p>
            <a:pPr indent="-266700" lvl="0" marL="266700" rtl="0" algn="just">
              <a:spcBef>
                <a:spcPts val="1200"/>
              </a:spcBef>
              <a:spcAft>
                <a:spcPts val="0"/>
              </a:spcAft>
              <a:buSzPts val="1870"/>
              <a:buFont typeface="Noto Sans Symbols"/>
              <a:buChar char="➢"/>
            </a:pPr>
            <a:r>
              <a:rPr lang="zh-TW" sz="2200"/>
              <a:t>電力市場自由化，雖解除原先電力「價格」與「數量」管制，但必須對</a:t>
            </a:r>
            <a:r>
              <a:rPr lang="zh-TW" sz="2200">
                <a:solidFill>
                  <a:srgbClr val="FF0000"/>
                </a:solidFill>
              </a:rPr>
              <a:t>公平競爭</a:t>
            </a:r>
            <a:r>
              <a:rPr lang="zh-TW" sz="2200"/>
              <a:t>與</a:t>
            </a:r>
            <a:r>
              <a:rPr lang="zh-TW" sz="2200">
                <a:solidFill>
                  <a:srgbClr val="FF0000"/>
                </a:solidFill>
              </a:rPr>
              <a:t>調度獨立性</a:t>
            </a:r>
            <a:r>
              <a:rPr lang="zh-TW" sz="2200"/>
              <a:t>進行「</a:t>
            </a:r>
            <a:r>
              <a:rPr lang="zh-TW" sz="2200">
                <a:solidFill>
                  <a:srgbClr val="FF0000"/>
                </a:solidFill>
              </a:rPr>
              <a:t>再管制(reregulation)</a:t>
            </a:r>
            <a:r>
              <a:rPr lang="zh-TW" sz="2200"/>
              <a:t>」。雖再管制之業務範圍更為廣泛，但此種強調</a:t>
            </a:r>
            <a:r>
              <a:rPr lang="zh-TW" sz="2200">
                <a:solidFill>
                  <a:srgbClr val="FF0000"/>
                </a:solidFill>
              </a:rPr>
              <a:t>電力服務價值</a:t>
            </a:r>
            <a:r>
              <a:rPr lang="zh-TW" sz="2200"/>
              <a:t>與</a:t>
            </a:r>
            <a:r>
              <a:rPr lang="zh-TW" sz="2200">
                <a:solidFill>
                  <a:srgbClr val="FF0000"/>
                </a:solidFill>
              </a:rPr>
              <a:t>電力系統優化</a:t>
            </a:r>
            <a:r>
              <a:rPr lang="zh-TW" sz="2200"/>
              <a:t>之再管制，對於電力市場之</a:t>
            </a:r>
            <a:r>
              <a:rPr lang="zh-TW" sz="2200">
                <a:solidFill>
                  <a:srgbClr val="FF0000"/>
                </a:solidFill>
              </a:rPr>
              <a:t>科技進步與服務創新</a:t>
            </a:r>
            <a:r>
              <a:rPr lang="zh-TW" sz="2200"/>
              <a:t>，相較傳統價量管制(針對難以測知的電力成本做「公說公有理、婆說婆有理」各自表述的爭辯)，有顯著之</a:t>
            </a:r>
            <a:r>
              <a:rPr lang="zh-TW" sz="2200">
                <a:solidFill>
                  <a:srgbClr val="FF0000"/>
                </a:solidFill>
              </a:rPr>
              <a:t>正向效用</a:t>
            </a:r>
            <a:r>
              <a:rPr lang="zh-TW" sz="2200"/>
              <a:t>。</a:t>
            </a:r>
            <a:endParaRPr sz="2200"/>
          </a:p>
          <a:p>
            <a:pPr indent="-266700" lvl="0" marL="266700" rtl="0" algn="just">
              <a:spcBef>
                <a:spcPts val="1200"/>
              </a:spcBef>
              <a:spcAft>
                <a:spcPts val="0"/>
              </a:spcAft>
              <a:buSzPts val="1870"/>
              <a:buFont typeface="Noto Sans Symbols"/>
              <a:buChar char="➢"/>
            </a:pPr>
            <a:r>
              <a:rPr lang="zh-TW" sz="2200"/>
              <a:t>政府管制架構需明確定義規範調度中心、市場參與者及主管機關間之權責。亦即，電力調度中心之</a:t>
            </a:r>
            <a:r>
              <a:rPr lang="zh-TW" sz="2200">
                <a:solidFill>
                  <a:srgbClr val="FF0000"/>
                </a:solidFill>
              </a:rPr>
              <a:t>目的事業主管機關(即管制機關)</a:t>
            </a:r>
            <a:r>
              <a:rPr lang="zh-TW" sz="2200"/>
              <a:t>、目的事業主管機關之執掌，及電力調度中心之權利與義務，均需載明於法令條文中。</a:t>
            </a:r>
            <a:endParaRPr sz="2200"/>
          </a:p>
          <a:p>
            <a:pPr indent="-266700" lvl="0" marL="266700" rtl="0" algn="just">
              <a:spcBef>
                <a:spcPts val="1200"/>
              </a:spcBef>
              <a:spcAft>
                <a:spcPts val="0"/>
              </a:spcAft>
              <a:buSzPts val="1700"/>
              <a:buFont typeface="Noto Sans Symbols"/>
              <a:buChar char="➢"/>
            </a:pPr>
            <a:r>
              <a:rPr lang="zh-TW" sz="2000"/>
              <a:t>目的事業主管機關或管制機關對於所有市場參與者，必須擁有</a:t>
            </a:r>
            <a:r>
              <a:rPr lang="zh-TW" sz="2000">
                <a:solidFill>
                  <a:srgbClr val="FF0000"/>
                </a:solidFill>
              </a:rPr>
              <a:t>監督管制之實質權力(如Market Monitoring Unit)</a:t>
            </a:r>
            <a:r>
              <a:rPr lang="zh-TW" sz="2000"/>
              <a:t>，包括可執行調查之權力、執行法規之權力(懲戒)、解釋法規之權力等，以避免市場參與者濫用其市場力。</a:t>
            </a:r>
            <a:endParaRPr sz="2000"/>
          </a:p>
        </p:txBody>
      </p:sp>
      <p:sp>
        <p:nvSpPr>
          <p:cNvPr id="481" name="Google Shape;481;p43"/>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44"/>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4410"/>
              <a:t>3.4 ISO與電業管制機制</a:t>
            </a:r>
            <a:r>
              <a:rPr lang="zh-TW" sz="2790"/>
              <a:t>(2/4)</a:t>
            </a:r>
            <a:endParaRPr sz="2790"/>
          </a:p>
        </p:txBody>
      </p:sp>
      <p:sp>
        <p:nvSpPr>
          <p:cNvPr id="488" name="Google Shape;488;p44"/>
          <p:cNvSpPr txBox="1"/>
          <p:nvPr>
            <p:ph idx="1" type="body"/>
          </p:nvPr>
        </p:nvSpPr>
        <p:spPr>
          <a:xfrm>
            <a:off x="117475" y="908050"/>
            <a:ext cx="8928100" cy="5761038"/>
          </a:xfrm>
          <a:prstGeom prst="rect">
            <a:avLst/>
          </a:prstGeom>
          <a:noFill/>
          <a:ln>
            <a:noFill/>
          </a:ln>
        </p:spPr>
        <p:txBody>
          <a:bodyPr anchorCtr="0" anchor="t" bIns="45700" lIns="91425" spcFirstLastPara="1" rIns="91425" wrap="square" tIns="45700">
            <a:noAutofit/>
          </a:bodyPr>
          <a:lstStyle/>
          <a:p>
            <a:pPr indent="-274320" lvl="0" marL="274320" rtl="0" algn="just">
              <a:lnSpc>
                <a:spcPct val="90000"/>
              </a:lnSpc>
              <a:spcBef>
                <a:spcPts val="0"/>
              </a:spcBef>
              <a:spcAft>
                <a:spcPts val="0"/>
              </a:spcAft>
              <a:buSzPts val="2390"/>
              <a:buFont typeface="Noto Sans Symbols"/>
              <a:buChar char="●"/>
            </a:pPr>
            <a:r>
              <a:rPr b="1" lang="zh-TW" sz="2812"/>
              <a:t>以美國電力管制機構為例：</a:t>
            </a:r>
            <a:endParaRPr b="1" sz="2812"/>
          </a:p>
          <a:p>
            <a:pPr indent="-271463" lvl="0" marL="361950" rtl="0" algn="just">
              <a:lnSpc>
                <a:spcPct val="90000"/>
              </a:lnSpc>
              <a:spcBef>
                <a:spcPts val="1200"/>
              </a:spcBef>
              <a:spcAft>
                <a:spcPts val="0"/>
              </a:spcAft>
              <a:buSzPts val="1859"/>
              <a:buFont typeface="Noto Sans Symbols"/>
              <a:buChar char="➢"/>
            </a:pPr>
            <a:r>
              <a:rPr lang="zh-TW" sz="2187">
                <a:solidFill>
                  <a:srgbClr val="FF0000"/>
                </a:solidFill>
              </a:rPr>
              <a:t>美國能源部</a:t>
            </a:r>
            <a:r>
              <a:rPr lang="zh-TW" sz="2187"/>
              <a:t>(Department of Energy, DOE)與</a:t>
            </a:r>
            <a:r>
              <a:rPr lang="zh-TW" sz="2187">
                <a:solidFill>
                  <a:srgbClr val="FF0000"/>
                </a:solidFill>
              </a:rPr>
              <a:t>能源委員會</a:t>
            </a:r>
            <a:r>
              <a:rPr lang="zh-TW" sz="2187"/>
              <a:t>(Energy Commission, EC)分別掌管中央與地方之能源政策與規劃。</a:t>
            </a:r>
            <a:endParaRPr sz="2187"/>
          </a:p>
          <a:p>
            <a:pPr indent="-271463" lvl="0" marL="361950" rtl="0" algn="just">
              <a:lnSpc>
                <a:spcPct val="90000"/>
              </a:lnSpc>
              <a:spcBef>
                <a:spcPts val="600"/>
              </a:spcBef>
              <a:spcAft>
                <a:spcPts val="0"/>
              </a:spcAft>
              <a:buSzPts val="1859"/>
              <a:buFont typeface="Noto Sans Symbols"/>
              <a:buChar char="➢"/>
            </a:pPr>
            <a:r>
              <a:rPr lang="zh-TW" sz="2187">
                <a:solidFill>
                  <a:srgbClr val="FF0000"/>
                </a:solidFill>
              </a:rPr>
              <a:t>聯邦能源管制委員會</a:t>
            </a:r>
            <a:r>
              <a:rPr lang="zh-TW" sz="2187"/>
              <a:t>(Federal Energy Regulatory Commission, FERC)為獨立於DOE之外的監管機構，負責監督全美跨洲之電能、油品、天然氣市場。</a:t>
            </a:r>
            <a:endParaRPr sz="2187"/>
          </a:p>
          <a:p>
            <a:pPr indent="-271463" lvl="0" marL="361950" rtl="0" algn="just">
              <a:lnSpc>
                <a:spcPct val="90000"/>
              </a:lnSpc>
              <a:spcBef>
                <a:spcPts val="600"/>
              </a:spcBef>
              <a:spcAft>
                <a:spcPts val="0"/>
              </a:spcAft>
              <a:buSzPts val="1859"/>
              <a:buFont typeface="Noto Sans Symbols"/>
              <a:buChar char="➢"/>
            </a:pPr>
            <a:r>
              <a:rPr lang="zh-TW" sz="2187"/>
              <a:t>FERC與加拿大政府機關共同管制</a:t>
            </a:r>
            <a:r>
              <a:rPr lang="zh-TW" sz="2187">
                <a:solidFill>
                  <a:srgbClr val="FF0000"/>
                </a:solidFill>
              </a:rPr>
              <a:t>北美電力可靠度公司</a:t>
            </a:r>
            <a:r>
              <a:rPr lang="zh-TW" sz="2187"/>
              <a:t>(North American Electric Reliability Corporation, NERC)，NERC負責制定電力可靠度相關法規，並監管Bulk-Power System之可靠度。</a:t>
            </a:r>
            <a:endParaRPr sz="2187"/>
          </a:p>
          <a:p>
            <a:pPr indent="-271463" lvl="0" marL="361950" rtl="0" algn="just">
              <a:lnSpc>
                <a:spcPct val="90000"/>
              </a:lnSpc>
              <a:spcBef>
                <a:spcPts val="600"/>
              </a:spcBef>
              <a:spcAft>
                <a:spcPts val="0"/>
              </a:spcAft>
              <a:buSzPts val="1859"/>
              <a:buFont typeface="Noto Sans Symbols"/>
              <a:buChar char="➢"/>
            </a:pPr>
            <a:r>
              <a:rPr lang="zh-TW" sz="2187"/>
              <a:t>美國各州則由州政府之</a:t>
            </a:r>
            <a:r>
              <a:rPr lang="zh-TW" sz="2187">
                <a:solidFill>
                  <a:srgbClr val="FF0000"/>
                </a:solidFill>
              </a:rPr>
              <a:t>公用事業委員會</a:t>
            </a:r>
            <a:r>
              <a:rPr lang="zh-TW" sz="2187"/>
              <a:t>(Public Utility Commission, PUC)負責監督公用事業之價格與服務品質等，監管範圍包括水電油氣、鐵路、電信等公用事業。</a:t>
            </a:r>
            <a:endParaRPr sz="2187"/>
          </a:p>
          <a:p>
            <a:pPr indent="-274320" lvl="0" marL="274320" rtl="0" algn="l">
              <a:lnSpc>
                <a:spcPct val="90000"/>
              </a:lnSpc>
              <a:spcBef>
                <a:spcPts val="1800"/>
              </a:spcBef>
              <a:spcAft>
                <a:spcPts val="0"/>
              </a:spcAft>
              <a:buSzPts val="1859"/>
              <a:buFont typeface="Noto Sans Symbols"/>
              <a:buChar char="●"/>
            </a:pPr>
            <a:r>
              <a:rPr b="1" lang="zh-TW" sz="2187">
                <a:solidFill>
                  <a:srgbClr val="FF0000"/>
                </a:solidFill>
              </a:rPr>
              <a:t>FERC係具有市場管制實權之機構</a:t>
            </a:r>
            <a:r>
              <a:rPr lang="zh-TW" sz="2187"/>
              <a:t>，如：Office of Electric Reliability規範輸配電公司必須符合NERC所制定之電力可靠度標準。Office of Enforcement負責審核與調查能源市場中潛在之違法行為，經調查若違法行為屬實，則可對違法之企業進行懲處。</a:t>
            </a:r>
            <a:endParaRPr sz="2187"/>
          </a:p>
          <a:p>
            <a:pPr indent="-166370" lvl="0" marL="274320" rtl="0" algn="l">
              <a:lnSpc>
                <a:spcPct val="80000"/>
              </a:lnSpc>
              <a:spcBef>
                <a:spcPts val="580"/>
              </a:spcBef>
              <a:spcAft>
                <a:spcPts val="0"/>
              </a:spcAft>
              <a:buSzPts val="1700"/>
              <a:buFont typeface="Noto Sans Symbols"/>
              <a:buNone/>
            </a:pPr>
            <a:r>
              <a:t/>
            </a:r>
            <a:endParaRPr sz="2000"/>
          </a:p>
        </p:txBody>
      </p:sp>
      <p:sp>
        <p:nvSpPr>
          <p:cNvPr id="489" name="Google Shape;489;p44"/>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45"/>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4410"/>
              <a:t>3.4 ISO與電業管制機制</a:t>
            </a:r>
            <a:r>
              <a:rPr lang="zh-TW" sz="2790"/>
              <a:t>(3/4)</a:t>
            </a:r>
            <a:endParaRPr sz="3959"/>
          </a:p>
        </p:txBody>
      </p:sp>
      <p:sp>
        <p:nvSpPr>
          <p:cNvPr id="496" name="Google Shape;496;p45"/>
          <p:cNvSpPr txBox="1"/>
          <p:nvPr>
            <p:ph idx="1" type="body"/>
          </p:nvPr>
        </p:nvSpPr>
        <p:spPr>
          <a:xfrm>
            <a:off x="179388" y="836712"/>
            <a:ext cx="8785225" cy="5904656"/>
          </a:xfrm>
          <a:prstGeom prst="rect">
            <a:avLst/>
          </a:prstGeom>
          <a:noFill/>
          <a:ln>
            <a:noFill/>
          </a:ln>
        </p:spPr>
        <p:txBody>
          <a:bodyPr anchorCtr="0" anchor="t" bIns="45700" lIns="91425" spcFirstLastPara="1" rIns="91425" wrap="square" tIns="45700">
            <a:noAutofit/>
          </a:bodyPr>
          <a:lstStyle/>
          <a:p>
            <a:pPr indent="-274320" lvl="0" marL="274320" rtl="0" algn="just">
              <a:spcBef>
                <a:spcPts val="0"/>
              </a:spcBef>
              <a:spcAft>
                <a:spcPts val="0"/>
              </a:spcAft>
              <a:buSzPts val="2125"/>
              <a:buFont typeface="Noto Sans Symbols"/>
              <a:buChar char="●"/>
            </a:pPr>
            <a:r>
              <a:rPr lang="zh-TW" sz="2500"/>
              <a:t>由於美國管制電力發輸配電市場之中央與地方</a:t>
            </a:r>
            <a:r>
              <a:rPr lang="zh-TW" sz="2500">
                <a:solidFill>
                  <a:srgbClr val="FF0000"/>
                </a:solidFill>
              </a:rPr>
              <a:t>行政與法治機關分工合作</a:t>
            </a:r>
            <a:r>
              <a:rPr lang="zh-TW" sz="2500"/>
              <a:t>相當健全，DOE與EC有行政權，FERC與PUC屬</a:t>
            </a:r>
            <a:r>
              <a:rPr lang="zh-TW" sz="2500">
                <a:solidFill>
                  <a:srgbClr val="FF0000"/>
                </a:solidFill>
              </a:rPr>
              <a:t>準司法機關</a:t>
            </a:r>
            <a:r>
              <a:rPr lang="zh-TW" sz="2500"/>
              <a:t>，可發布管制法令(如：FERC Order 888 與 Order 889)，</a:t>
            </a:r>
            <a:r>
              <a:rPr lang="zh-TW" sz="2500">
                <a:solidFill>
                  <a:srgbClr val="FF0000"/>
                </a:solidFill>
              </a:rPr>
              <a:t>結構(structure)</a:t>
            </a:r>
            <a:r>
              <a:rPr lang="zh-TW" sz="2500"/>
              <a:t>相當完整，因此，電業市場</a:t>
            </a:r>
            <a:r>
              <a:rPr lang="zh-TW" sz="2500">
                <a:solidFill>
                  <a:srgbClr val="FF0000"/>
                </a:solidFill>
              </a:rPr>
              <a:t>行為(conduct)</a:t>
            </a:r>
            <a:r>
              <a:rPr lang="zh-TW" sz="2500"/>
              <a:t>均有所依循，故其</a:t>
            </a:r>
            <a:r>
              <a:rPr lang="zh-TW" sz="2500">
                <a:solidFill>
                  <a:srgbClr val="FF0000"/>
                </a:solidFill>
              </a:rPr>
              <a:t>績效(performance)</a:t>
            </a:r>
            <a:r>
              <a:rPr lang="zh-TW" sz="2500"/>
              <a:t>頗佳。</a:t>
            </a:r>
            <a:endParaRPr sz="2500"/>
          </a:p>
          <a:p>
            <a:pPr indent="-273050" lvl="0" marL="273050" rtl="0" algn="just">
              <a:spcBef>
                <a:spcPts val="1200"/>
              </a:spcBef>
              <a:spcAft>
                <a:spcPts val="0"/>
              </a:spcAft>
              <a:buSzPts val="2125"/>
              <a:buChar char="●"/>
            </a:pPr>
            <a:r>
              <a:rPr lang="zh-TW" sz="2500"/>
              <a:t>台灣電力市場向以國營事業之</a:t>
            </a:r>
            <a:r>
              <a:rPr lang="zh-TW" sz="2500">
                <a:solidFill>
                  <a:srgbClr val="FF0000"/>
                </a:solidFill>
              </a:rPr>
              <a:t>市場「結構(structure)」</a:t>
            </a:r>
            <a:r>
              <a:rPr lang="zh-TW" sz="2500"/>
              <a:t>，且垂直獨占或發電寡占(包括9家IPP市占率約23%)，同時ISO尚未成立，係以</a:t>
            </a:r>
            <a:r>
              <a:rPr lang="zh-TW" sz="2500">
                <a:solidFill>
                  <a:srgbClr val="FF0000"/>
                </a:solidFill>
              </a:rPr>
              <a:t>行政權為主導</a:t>
            </a:r>
            <a:r>
              <a:rPr lang="zh-TW" sz="2500"/>
              <a:t>，欠缺如美國FERC或PUC專責能源管制之準司法機關，且</a:t>
            </a:r>
            <a:r>
              <a:rPr lang="zh-TW" sz="2500">
                <a:solidFill>
                  <a:srgbClr val="FF0000"/>
                </a:solidFill>
              </a:rPr>
              <a:t>目前「政府再造」已定案</a:t>
            </a:r>
            <a:r>
              <a:rPr lang="zh-TW" sz="2500"/>
              <a:t>後，現階段亦不易再成立新的準司法機關。在此情況下，</a:t>
            </a:r>
            <a:r>
              <a:rPr lang="zh-TW" sz="2500">
                <a:solidFill>
                  <a:srgbClr val="FF0000"/>
                </a:solidFill>
              </a:rPr>
              <a:t>電業「行為(conduct)」</a:t>
            </a:r>
            <a:r>
              <a:rPr lang="zh-TW" sz="2500"/>
              <a:t>若有因濫用市場力而導致爭議(如台電與IPP購電合約案)，其解決途徑除準司法單位之公平交易委員會之外，僅能在行政權內</a:t>
            </a:r>
            <a:r>
              <a:rPr lang="zh-TW" sz="2500">
                <a:solidFill>
                  <a:srgbClr val="FF0000"/>
                </a:solidFill>
              </a:rPr>
              <a:t>訴願</a:t>
            </a:r>
            <a:r>
              <a:rPr lang="zh-TW" sz="2500"/>
              <a:t>或循</a:t>
            </a:r>
            <a:r>
              <a:rPr lang="zh-TW" sz="2500">
                <a:solidFill>
                  <a:srgbClr val="FF0000"/>
                </a:solidFill>
              </a:rPr>
              <a:t>司法</a:t>
            </a:r>
            <a:r>
              <a:rPr lang="zh-TW" sz="2500"/>
              <a:t>途徑解決，因此，電力市場之</a:t>
            </a:r>
            <a:r>
              <a:rPr lang="zh-TW" sz="2500">
                <a:solidFill>
                  <a:srgbClr val="FF0000"/>
                </a:solidFill>
              </a:rPr>
              <a:t>「績效(performance)」</a:t>
            </a:r>
            <a:r>
              <a:rPr lang="zh-TW" sz="2500"/>
              <a:t>不易確保。</a:t>
            </a: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46"/>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3.4 ISO與電業管制機制</a:t>
            </a:r>
            <a:r>
              <a:rPr lang="zh-TW" sz="3100"/>
              <a:t>(4/4)</a:t>
            </a:r>
            <a:endParaRPr/>
          </a:p>
        </p:txBody>
      </p:sp>
      <p:sp>
        <p:nvSpPr>
          <p:cNvPr id="503" name="Google Shape;503;p46"/>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504" name="Google Shape;504;p46"/>
          <p:cNvSpPr/>
          <p:nvPr/>
        </p:nvSpPr>
        <p:spPr>
          <a:xfrm>
            <a:off x="179512" y="764704"/>
            <a:ext cx="8784851" cy="4739759"/>
          </a:xfrm>
          <a:prstGeom prst="rect">
            <a:avLst/>
          </a:prstGeom>
          <a:gradFill>
            <a:gsLst>
              <a:gs pos="0">
                <a:srgbClr val="B6D2ED"/>
              </a:gs>
              <a:gs pos="50000">
                <a:srgbClr val="D0E2F2"/>
              </a:gs>
              <a:gs pos="100000">
                <a:srgbClr val="E8F0F8"/>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b="1" lang="zh-TW" sz="2400">
                <a:solidFill>
                  <a:schemeClr val="dk1"/>
                </a:solidFill>
                <a:latin typeface="Source Sans Pro"/>
                <a:ea typeface="Source Sans Pro"/>
                <a:cs typeface="Source Sans Pro"/>
                <a:sym typeface="Source Sans Pro"/>
              </a:rPr>
              <a:t>建議方案：</a:t>
            </a:r>
            <a:endParaRPr b="1" sz="2400">
              <a:solidFill>
                <a:schemeClr val="dk1"/>
              </a:solidFill>
              <a:latin typeface="Source Sans Pro"/>
              <a:ea typeface="Source Sans Pro"/>
              <a:cs typeface="Source Sans Pro"/>
              <a:sym typeface="Source Sans Pro"/>
            </a:endParaRPr>
          </a:p>
          <a:p>
            <a:pPr indent="-342900" lvl="0" marL="342900" marR="0" rtl="0" algn="just">
              <a:spcBef>
                <a:spcPts val="1200"/>
              </a:spcBef>
              <a:spcAft>
                <a:spcPts val="0"/>
              </a:spcAft>
              <a:buClr>
                <a:srgbClr val="FF0000"/>
              </a:buClr>
              <a:buSzPts val="2400"/>
              <a:buFont typeface="Noto Sans Symbols"/>
              <a:buChar char="●"/>
            </a:pPr>
            <a:r>
              <a:rPr b="1" lang="zh-TW" sz="2400">
                <a:solidFill>
                  <a:srgbClr val="FF0000"/>
                </a:solidFill>
                <a:latin typeface="Source Sans Pro"/>
                <a:ea typeface="Source Sans Pro"/>
                <a:cs typeface="Source Sans Pro"/>
                <a:sym typeface="Source Sans Pro"/>
              </a:rPr>
              <a:t>應仿照先進國家針對解除管制後之「再管制(reregulation)」，成立電業管制準司法機關。</a:t>
            </a:r>
            <a:endParaRPr b="1" sz="2400">
              <a:solidFill>
                <a:srgbClr val="FF0000"/>
              </a:solidFill>
              <a:latin typeface="Source Sans Pro"/>
              <a:ea typeface="Source Sans Pro"/>
              <a:cs typeface="Source Sans Pro"/>
              <a:sym typeface="Source Sans Pro"/>
            </a:endParaRPr>
          </a:p>
          <a:p>
            <a:pPr indent="-342900" lvl="0" marL="342900" marR="0" rtl="0" algn="just">
              <a:spcBef>
                <a:spcPts val="1200"/>
              </a:spcBef>
              <a:spcAft>
                <a:spcPts val="0"/>
              </a:spcAft>
              <a:buClr>
                <a:schemeClr val="dk1"/>
              </a:buClr>
              <a:buSzPts val="2400"/>
              <a:buFont typeface="Noto Sans Symbols"/>
              <a:buChar char="●"/>
            </a:pPr>
            <a:r>
              <a:rPr b="1" lang="zh-TW" sz="2400">
                <a:solidFill>
                  <a:schemeClr val="dk1"/>
                </a:solidFill>
                <a:latin typeface="Source Sans Pro"/>
                <a:ea typeface="Source Sans Pro"/>
                <a:cs typeface="Source Sans Pro"/>
                <a:sym typeface="Source Sans Pro"/>
              </a:rPr>
              <a:t>至於ISO之法人型態，有以下兩種替代方案：</a:t>
            </a:r>
            <a:endParaRPr b="1" sz="2400">
              <a:solidFill>
                <a:schemeClr val="dk1"/>
              </a:solidFill>
              <a:latin typeface="Source Sans Pro"/>
              <a:ea typeface="Source Sans Pro"/>
              <a:cs typeface="Source Sans Pro"/>
              <a:sym typeface="Source Sans Pro"/>
            </a:endParaRPr>
          </a:p>
          <a:p>
            <a:pPr indent="-342900" lvl="0" marL="342900" marR="0" rtl="0" algn="just">
              <a:spcBef>
                <a:spcPts val="600"/>
              </a:spcBef>
              <a:spcAft>
                <a:spcPts val="0"/>
              </a:spcAft>
              <a:buClr>
                <a:srgbClr val="FF0000"/>
              </a:buClr>
              <a:buSzPts val="2200"/>
              <a:buFont typeface="Noto Sans Symbols"/>
              <a:buChar char="➢"/>
            </a:pPr>
            <a:r>
              <a:rPr b="1" lang="zh-TW" sz="2200">
                <a:solidFill>
                  <a:srgbClr val="FF0000"/>
                </a:solidFill>
                <a:latin typeface="Source Sans Pro"/>
                <a:ea typeface="Source Sans Pro"/>
                <a:cs typeface="Source Sans Pro"/>
                <a:sym typeface="Source Sans Pro"/>
              </a:rPr>
              <a:t>替代方案(一)</a:t>
            </a:r>
            <a:r>
              <a:rPr lang="zh-TW" sz="2200">
                <a:solidFill>
                  <a:schemeClr val="dk1"/>
                </a:solidFill>
                <a:latin typeface="Source Sans Pro"/>
                <a:ea typeface="Source Sans Pro"/>
                <a:cs typeface="Source Sans Pro"/>
                <a:sym typeface="Source Sans Pro"/>
              </a:rPr>
              <a:t>：在欠缺相對完善之行政權、立法權、準司法權，法治分工合作、法條規範明確之市場結構下，ISO以「行政法人」成立，似較「公司法人」更能落實獨立性，因行政法人較能同時兼顧市場與公眾利益。但政治上，須能突破目前政府再造已定案之框架。</a:t>
            </a:r>
            <a:endParaRPr sz="2200">
              <a:solidFill>
                <a:schemeClr val="dk1"/>
              </a:solidFill>
              <a:latin typeface="Source Sans Pro"/>
              <a:ea typeface="Source Sans Pro"/>
              <a:cs typeface="Source Sans Pro"/>
              <a:sym typeface="Source Sans Pro"/>
            </a:endParaRPr>
          </a:p>
          <a:p>
            <a:pPr indent="-342900" lvl="0" marL="342900" marR="0" rtl="0" algn="just">
              <a:spcBef>
                <a:spcPts val="600"/>
              </a:spcBef>
              <a:spcAft>
                <a:spcPts val="0"/>
              </a:spcAft>
              <a:buClr>
                <a:srgbClr val="FF0000"/>
              </a:buClr>
              <a:buSzPts val="2200"/>
              <a:buFont typeface="Noto Sans Symbols"/>
              <a:buChar char="➢"/>
            </a:pPr>
            <a:r>
              <a:rPr b="1" lang="zh-TW" sz="2200">
                <a:solidFill>
                  <a:srgbClr val="FF0000"/>
                </a:solidFill>
                <a:latin typeface="Source Sans Pro"/>
                <a:ea typeface="Source Sans Pro"/>
                <a:cs typeface="Source Sans Pro"/>
                <a:sym typeface="Source Sans Pro"/>
              </a:rPr>
              <a:t>替代方案(二)</a:t>
            </a:r>
            <a:r>
              <a:rPr lang="zh-TW" sz="2200">
                <a:solidFill>
                  <a:schemeClr val="dk1"/>
                </a:solidFill>
                <a:latin typeface="Source Sans Pro"/>
                <a:ea typeface="Source Sans Pro"/>
                <a:cs typeface="Source Sans Pro"/>
                <a:sym typeface="Source Sans Pro"/>
              </a:rPr>
              <a:t>：公司法人可同時適用於經濟部規劃電力自由化之第一階段與第二階段作法，亦即ISO先獨立成法人公司，之後可再與輸配電公司合併成為一家公司，此亦可遷就現行政府再造已定案之框架。</a:t>
            </a:r>
            <a:endParaRPr sz="2200">
              <a:solidFill>
                <a:schemeClr val="dk1"/>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47"/>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3.5 ISO獨立性之績效評估</a:t>
            </a:r>
            <a:r>
              <a:rPr lang="zh-TW" sz="2800"/>
              <a:t>(1/3)</a:t>
            </a:r>
            <a:endParaRPr/>
          </a:p>
        </p:txBody>
      </p:sp>
      <p:sp>
        <p:nvSpPr>
          <p:cNvPr id="511" name="Google Shape;511;p47"/>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512" name="Google Shape;512;p47"/>
          <p:cNvSpPr txBox="1"/>
          <p:nvPr>
            <p:ph idx="1" type="body"/>
          </p:nvPr>
        </p:nvSpPr>
        <p:spPr>
          <a:xfrm>
            <a:off x="193675" y="908050"/>
            <a:ext cx="8783638" cy="5870575"/>
          </a:xfrm>
          <a:prstGeom prst="rect">
            <a:avLst/>
          </a:prstGeom>
          <a:noFill/>
          <a:ln>
            <a:noFill/>
          </a:ln>
        </p:spPr>
        <p:txBody>
          <a:bodyPr anchorCtr="0" anchor="t" bIns="45700" lIns="91425" spcFirstLastPara="1" rIns="91425" wrap="square" tIns="45700">
            <a:noAutofit/>
          </a:bodyPr>
          <a:lstStyle/>
          <a:p>
            <a:pPr indent="-274320" lvl="0" marL="274320" rtl="0" algn="just">
              <a:spcBef>
                <a:spcPts val="0"/>
              </a:spcBef>
              <a:spcAft>
                <a:spcPts val="0"/>
              </a:spcAft>
              <a:buSzPts val="3060"/>
              <a:buFont typeface="Noto Sans Symbols"/>
              <a:buChar char="●"/>
            </a:pPr>
            <a:r>
              <a:rPr lang="zh-TW" sz="3600"/>
              <a:t>評估ISO</a:t>
            </a:r>
            <a:r>
              <a:rPr lang="zh-TW" sz="3600">
                <a:solidFill>
                  <a:srgbClr val="FF0000"/>
                </a:solidFill>
              </a:rPr>
              <a:t>「績效(performance)」</a:t>
            </a:r>
            <a:r>
              <a:rPr lang="zh-TW" sz="3600"/>
              <a:t>之指標為</a:t>
            </a:r>
            <a:r>
              <a:rPr lang="zh-TW" sz="3600">
                <a:solidFill>
                  <a:srgbClr val="FF0000"/>
                </a:solidFill>
              </a:rPr>
              <a:t>公平競爭</a:t>
            </a:r>
            <a:r>
              <a:rPr lang="zh-TW" sz="3600"/>
              <a:t>與</a:t>
            </a:r>
            <a:r>
              <a:rPr lang="zh-TW" sz="3600">
                <a:solidFill>
                  <a:srgbClr val="FF0000"/>
                </a:solidFill>
              </a:rPr>
              <a:t>公正調度</a:t>
            </a:r>
            <a:r>
              <a:rPr lang="zh-TW" sz="3600"/>
              <a:t>。</a:t>
            </a:r>
            <a:endParaRPr sz="3600"/>
          </a:p>
          <a:p>
            <a:pPr indent="-274320" lvl="0" marL="274320" rtl="0" algn="l">
              <a:spcBef>
                <a:spcPts val="1200"/>
              </a:spcBef>
              <a:spcAft>
                <a:spcPts val="0"/>
              </a:spcAft>
              <a:buSzPts val="3060"/>
              <a:buFont typeface="Noto Sans Symbols"/>
              <a:buChar char="●"/>
            </a:pPr>
            <a:r>
              <a:rPr lang="zh-TW" sz="3600"/>
              <a:t>lSO績效評估應該考慮「</a:t>
            </a:r>
            <a:r>
              <a:rPr lang="zh-TW" sz="3600">
                <a:solidFill>
                  <a:srgbClr val="FF0000"/>
                </a:solidFill>
              </a:rPr>
              <a:t>能源政策落實程度</a:t>
            </a:r>
            <a:r>
              <a:rPr lang="zh-TW" sz="3600"/>
              <a:t>」，例如：盡可能優先納入(1) 數量最多、自產且較為環保之</a:t>
            </a:r>
            <a:r>
              <a:rPr lang="zh-TW" sz="3600">
                <a:solidFill>
                  <a:srgbClr val="FF0000"/>
                </a:solidFill>
              </a:rPr>
              <a:t>再生能源</a:t>
            </a:r>
            <a:r>
              <a:rPr lang="zh-TW" sz="3600"/>
              <a:t>；(2) 減少輸電系統壅塞之</a:t>
            </a:r>
            <a:r>
              <a:rPr lang="zh-TW" sz="3600">
                <a:solidFill>
                  <a:srgbClr val="FF0000"/>
                </a:solidFill>
              </a:rPr>
              <a:t>分散型發電系統</a:t>
            </a:r>
            <a:r>
              <a:rPr lang="zh-TW" sz="3600"/>
              <a:t>；以及(3) </a:t>
            </a:r>
            <a:r>
              <a:rPr lang="zh-TW" sz="3600">
                <a:solidFill>
                  <a:srgbClr val="FF0000"/>
                </a:solidFill>
              </a:rPr>
              <a:t>需量反應</a:t>
            </a:r>
            <a:r>
              <a:rPr lang="zh-TW" sz="3600"/>
              <a:t>。</a:t>
            </a:r>
            <a:endParaRPr sz="3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48"/>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3.5 ISO獨立性之績效評估</a:t>
            </a:r>
            <a:r>
              <a:rPr lang="zh-TW" sz="2800"/>
              <a:t>(2/3)</a:t>
            </a:r>
            <a:endParaRPr/>
          </a:p>
        </p:txBody>
      </p:sp>
      <p:sp>
        <p:nvSpPr>
          <p:cNvPr id="519" name="Google Shape;519;p48"/>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noAutofit/>
          </a:bodyPr>
          <a:lstStyle/>
          <a:p>
            <a:pPr indent="-274320" lvl="0" marL="274320" rtl="0" algn="just">
              <a:lnSpc>
                <a:spcPct val="80000"/>
              </a:lnSpc>
              <a:spcBef>
                <a:spcPts val="0"/>
              </a:spcBef>
              <a:spcAft>
                <a:spcPts val="0"/>
              </a:spcAft>
              <a:buSzPts val="2720"/>
              <a:buFont typeface="Noto Sans Symbols"/>
              <a:buChar char="●"/>
            </a:pPr>
            <a:r>
              <a:rPr b="1" lang="zh-TW"/>
              <a:t>ISO與</a:t>
            </a:r>
            <a:r>
              <a:rPr b="1" lang="zh-TW">
                <a:solidFill>
                  <a:srgbClr val="FF0000"/>
                </a:solidFill>
              </a:rPr>
              <a:t>不具交易關係者</a:t>
            </a:r>
            <a:r>
              <a:rPr b="1" lang="zh-TW"/>
              <a:t>之公平調度</a:t>
            </a:r>
            <a:endParaRPr b="1"/>
          </a:p>
          <a:p>
            <a:pPr indent="-352424" lvl="0" marL="442913" rtl="0" algn="just">
              <a:spcBef>
                <a:spcPts val="1200"/>
              </a:spcBef>
              <a:spcAft>
                <a:spcPts val="0"/>
              </a:spcAft>
              <a:buClr>
                <a:schemeClr val="dk1"/>
              </a:buClr>
              <a:buSzPts val="1920"/>
              <a:buFont typeface="Noto Sans Symbols"/>
              <a:buChar char="➢"/>
            </a:pPr>
            <a:r>
              <a:rPr lang="zh-TW" sz="2400"/>
              <a:t>ISO對於被調度者(</a:t>
            </a:r>
            <a:r>
              <a:rPr lang="zh-TW" sz="2400">
                <a:solidFill>
                  <a:srgbClr val="FF0000"/>
                </a:solidFill>
              </a:rPr>
              <a:t>綜合電業、IPP、分散型電業、需求面資源</a:t>
            </a:r>
            <a:r>
              <a:rPr lang="zh-TW" sz="2400"/>
              <a:t>)，其調度原則是</a:t>
            </a:r>
            <a:r>
              <a:rPr lang="zh-TW" sz="2400">
                <a:solidFill>
                  <a:srgbClr val="FF0000"/>
                </a:solidFill>
              </a:rPr>
              <a:t>公平、不具歧視</a:t>
            </a:r>
            <a:r>
              <a:rPr lang="zh-TW" sz="2400"/>
              <a:t>(non-discriminatory)。</a:t>
            </a:r>
            <a:endParaRPr sz="2400"/>
          </a:p>
          <a:p>
            <a:pPr indent="-352424" lvl="0" marL="442913" rtl="0" algn="just">
              <a:spcBef>
                <a:spcPts val="600"/>
              </a:spcBef>
              <a:spcAft>
                <a:spcPts val="0"/>
              </a:spcAft>
              <a:buClr>
                <a:schemeClr val="dk1"/>
              </a:buClr>
              <a:buSzPts val="1920"/>
              <a:buFont typeface="Noto Sans Symbols"/>
              <a:buChar char="➢"/>
            </a:pPr>
            <a:r>
              <a:rPr lang="zh-TW" sz="2400"/>
              <a:t>美國聯邦能源管制委員會(Federal Energy Regulatory Commission, FERC)隨時監管輸電之公平性</a:t>
            </a:r>
            <a:r>
              <a:rPr lang="zh-TW" sz="2400">
                <a:solidFill>
                  <a:srgbClr val="FF0000"/>
                </a:solidFill>
              </a:rPr>
              <a:t>，2013年9月</a:t>
            </a:r>
            <a:r>
              <a:rPr lang="zh-TW" sz="2400"/>
              <a:t>FERC解釋 Powerex Corporation 以“後進先出(Last-in, First-out)” 方式降低輸電負載之案例，屬於具有歧視性之輸電方式。通常為保障電力網路之安全性，當發生壅塞時，ISO可根據簽訂之契約，而有電力調度之</a:t>
            </a:r>
            <a:r>
              <a:rPr lang="zh-TW" sz="2400">
                <a:solidFill>
                  <a:srgbClr val="FF0000"/>
                </a:solidFill>
              </a:rPr>
              <a:t>優先順序</a:t>
            </a:r>
            <a:r>
              <a:rPr lang="zh-TW" sz="2400"/>
              <a:t>。例如：根據北美能源標準委員會(North American Energy Standards Board)</a:t>
            </a:r>
            <a:r>
              <a:rPr lang="zh-TW" sz="2400">
                <a:solidFill>
                  <a:srgbClr val="00B050"/>
                </a:solidFill>
              </a:rPr>
              <a:t> </a:t>
            </a:r>
            <a:r>
              <a:rPr lang="zh-TW" sz="2400"/>
              <a:t>之規定，將輸電服務之優先順序分為8個等級(priority 0~priority 7)，當輸電系統需要降低負載，從最低優先(即priority 0)開始降低負載。FERC要求ISO以</a:t>
            </a:r>
            <a:r>
              <a:rPr lang="zh-TW" sz="2400">
                <a:solidFill>
                  <a:srgbClr val="FF0000"/>
                </a:solidFill>
              </a:rPr>
              <a:t>等比例原則(</a:t>
            </a:r>
            <a:r>
              <a:rPr i="1" lang="zh-TW" sz="2400">
                <a:solidFill>
                  <a:srgbClr val="FF0000"/>
                </a:solidFill>
              </a:rPr>
              <a:t>pro-rata</a:t>
            </a:r>
            <a:r>
              <a:rPr lang="zh-TW" sz="2400">
                <a:solidFill>
                  <a:srgbClr val="FF0000"/>
                </a:solidFill>
              </a:rPr>
              <a:t> basis)</a:t>
            </a:r>
            <a:r>
              <a:rPr lang="zh-TW" sz="2400"/>
              <a:t>降低同等級電業之輸電負載，而非後進先出法。</a:t>
            </a:r>
            <a:endParaRPr b="1" sz="2400"/>
          </a:p>
          <a:p>
            <a:pPr indent="-143510" lvl="0" marL="273050" rtl="0" algn="l">
              <a:spcBef>
                <a:spcPts val="575"/>
              </a:spcBef>
              <a:spcAft>
                <a:spcPts val="0"/>
              </a:spcAft>
              <a:buSzPts val="2040"/>
              <a:buNone/>
            </a:pPr>
            <a:r>
              <a:t/>
            </a:r>
            <a:endParaRPr sz="2400"/>
          </a:p>
        </p:txBody>
      </p:sp>
      <p:sp>
        <p:nvSpPr>
          <p:cNvPr id="520" name="Google Shape;520;p48"/>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Google Shape;526;p49"/>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3.5 ISO獨立性之績效評估</a:t>
            </a:r>
            <a:r>
              <a:rPr lang="zh-TW" sz="2800"/>
              <a:t>(3/3)</a:t>
            </a:r>
            <a:endParaRPr/>
          </a:p>
        </p:txBody>
      </p:sp>
      <p:sp>
        <p:nvSpPr>
          <p:cNvPr id="527" name="Google Shape;527;p49"/>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528" name="Google Shape;528;p49"/>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274320" lvl="0" marL="274320" rtl="0" algn="just">
              <a:lnSpc>
                <a:spcPct val="90000"/>
              </a:lnSpc>
              <a:spcBef>
                <a:spcPts val="0"/>
              </a:spcBef>
              <a:spcAft>
                <a:spcPts val="0"/>
              </a:spcAft>
              <a:buSzPts val="2448"/>
              <a:buFont typeface="Arial"/>
              <a:buChar char="•"/>
            </a:pPr>
            <a:r>
              <a:rPr b="1" lang="zh-TW" sz="3060"/>
              <a:t>ISO與</a:t>
            </a:r>
            <a:r>
              <a:rPr b="1" lang="zh-TW" sz="3060">
                <a:solidFill>
                  <a:srgbClr val="FF0000"/>
                </a:solidFill>
              </a:rPr>
              <a:t>具交易關係者</a:t>
            </a:r>
            <a:r>
              <a:rPr b="1" lang="zh-TW" sz="3060"/>
              <a:t>之公平調度</a:t>
            </a:r>
            <a:endParaRPr b="1" sz="3060"/>
          </a:p>
          <a:p>
            <a:pPr indent="-357188" lvl="0" marL="627063" rtl="0" algn="just">
              <a:lnSpc>
                <a:spcPct val="90000"/>
              </a:lnSpc>
              <a:spcBef>
                <a:spcPts val="580"/>
              </a:spcBef>
              <a:spcAft>
                <a:spcPts val="0"/>
              </a:spcAft>
              <a:buClr>
                <a:schemeClr val="dk1"/>
              </a:buClr>
              <a:buSzPts val="2176"/>
              <a:buFont typeface="Noto Sans Symbols"/>
              <a:buChar char="➢"/>
            </a:pPr>
            <a:r>
              <a:rPr lang="zh-TW" sz="2720"/>
              <a:t>由於ISO必須負責提供「全黑啟動(公共財)」，即使透過事前競標，ISO仍有傾向「簽多不簽少」之可能(如英國NGC1990年代之案例)，故需</a:t>
            </a:r>
            <a:r>
              <a:rPr lang="zh-TW" sz="2720">
                <a:solidFill>
                  <a:srgbClr val="FF0000"/>
                </a:solidFill>
              </a:rPr>
              <a:t>定期檢視與評估</a:t>
            </a:r>
            <a:r>
              <a:rPr lang="zh-TW" sz="2720"/>
              <a:t>。例如：每3年評鑑1次，且評鑑項目與內涵須明確訂定，包括具體之評鑑指標(3~5年內全黑啟動使用之數量與簽約量之比值)，以確保其調度之公平與獨立性。</a:t>
            </a:r>
            <a:endParaRPr b="1" sz="2720"/>
          </a:p>
          <a:p>
            <a:pPr indent="-274320" lvl="0" marL="274320" rtl="0" algn="just">
              <a:lnSpc>
                <a:spcPct val="100000"/>
              </a:lnSpc>
              <a:spcBef>
                <a:spcPts val="1800"/>
              </a:spcBef>
              <a:spcAft>
                <a:spcPts val="0"/>
              </a:spcAft>
              <a:buSzPts val="2601"/>
              <a:buFont typeface="Arial"/>
              <a:buChar char="•"/>
            </a:pPr>
            <a:r>
              <a:rPr b="1" lang="zh-TW" sz="3060"/>
              <a:t>短期、長期成效評估</a:t>
            </a:r>
            <a:endParaRPr b="1" sz="3060"/>
          </a:p>
          <a:p>
            <a:pPr indent="-444500" lvl="0" marL="625475" rtl="0" algn="just">
              <a:lnSpc>
                <a:spcPct val="100000"/>
              </a:lnSpc>
              <a:spcBef>
                <a:spcPts val="580"/>
              </a:spcBef>
              <a:spcAft>
                <a:spcPts val="0"/>
              </a:spcAft>
              <a:buClr>
                <a:schemeClr val="dk1"/>
              </a:buClr>
              <a:buSzPts val="2176"/>
              <a:buFont typeface="Noto Sans Symbols"/>
              <a:buChar char="➢"/>
            </a:pPr>
            <a:r>
              <a:rPr lang="zh-TW" sz="2720"/>
              <a:t>短期應考量當前電力市場所有參與者之公平競爭。長期應考量電力市場對於</a:t>
            </a:r>
            <a:r>
              <a:rPr lang="zh-TW" sz="2720">
                <a:solidFill>
                  <a:srgbClr val="FF0000"/>
                </a:solidFill>
              </a:rPr>
              <a:t>需量反應(demand response)、再生能源(renewable energy)、儲能電池(storage battery)等市場參與者</a:t>
            </a:r>
            <a:r>
              <a:rPr lang="zh-TW" sz="2720"/>
              <a:t>是否公平對待，亦即必須兼顧</a:t>
            </a:r>
            <a:r>
              <a:rPr lang="zh-TW" sz="2720">
                <a:solidFill>
                  <a:srgbClr val="FF0000"/>
                </a:solidFill>
              </a:rPr>
              <a:t>潛在競爭(contestable competition)</a:t>
            </a:r>
            <a:r>
              <a:rPr lang="zh-TW" sz="2720"/>
              <a:t>。</a:t>
            </a:r>
            <a:endParaRPr sz="272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50"/>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3.6 電力調度市場之配套措施</a:t>
            </a:r>
            <a:endParaRPr>
              <a:solidFill>
                <a:srgbClr val="00B050"/>
              </a:solidFill>
            </a:endParaRPr>
          </a:p>
        </p:txBody>
      </p:sp>
      <p:sp>
        <p:nvSpPr>
          <p:cNvPr id="535" name="Google Shape;535;p50"/>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536" name="Google Shape;536;p50"/>
          <p:cNvSpPr txBox="1"/>
          <p:nvPr>
            <p:ph idx="1" type="body"/>
          </p:nvPr>
        </p:nvSpPr>
        <p:spPr>
          <a:xfrm>
            <a:off x="179388" y="908049"/>
            <a:ext cx="8785225" cy="5870575"/>
          </a:xfrm>
          <a:prstGeom prst="rect">
            <a:avLst/>
          </a:prstGeom>
          <a:noFill/>
          <a:ln>
            <a:noFill/>
          </a:ln>
        </p:spPr>
        <p:txBody>
          <a:bodyPr anchorCtr="0" anchor="t" bIns="45700" lIns="91425" spcFirstLastPara="1" rIns="91425" wrap="square" tIns="45700">
            <a:noAutofit/>
          </a:bodyPr>
          <a:lstStyle/>
          <a:p>
            <a:pPr indent="-266700" lvl="0" marL="266700" rtl="0" algn="just">
              <a:lnSpc>
                <a:spcPct val="100000"/>
              </a:lnSpc>
              <a:spcBef>
                <a:spcPts val="0"/>
              </a:spcBef>
              <a:spcAft>
                <a:spcPts val="0"/>
              </a:spcAft>
              <a:buClr>
                <a:schemeClr val="dk1"/>
              </a:buClr>
              <a:buSzPts val="1870"/>
              <a:buFont typeface="Source Sans Pro"/>
              <a:buAutoNum type="arabicPeriod"/>
            </a:pPr>
            <a:r>
              <a:rPr lang="zh-TW" sz="2200"/>
              <a:t>若國營發電公司以全民資金與IPP進行不公平競爭，如以低價搶標售電，根據經濟調度原則，ISO將優先調度出價較低之電廠，造成IPP與國營發電公司</a:t>
            </a:r>
            <a:r>
              <a:rPr lang="zh-TW" sz="2200">
                <a:solidFill>
                  <a:srgbClr val="FF0000"/>
                </a:solidFill>
              </a:rPr>
              <a:t>不公平競爭</a:t>
            </a:r>
            <a:r>
              <a:rPr lang="zh-TW" sz="2200"/>
              <a:t>。國營發電公司即便發生虧損，也係由全體納稅人負擔。在此情況下，可能造成「</a:t>
            </a:r>
            <a:r>
              <a:rPr b="1" lang="zh-TW" sz="2200">
                <a:solidFill>
                  <a:srgbClr val="FF0000"/>
                </a:solidFill>
              </a:rPr>
              <a:t>不公平競爭</a:t>
            </a:r>
            <a:r>
              <a:rPr lang="zh-TW" sz="2200"/>
              <a:t>」之情況。</a:t>
            </a:r>
            <a:r>
              <a:rPr b="1" lang="zh-TW" sz="2200">
                <a:solidFill>
                  <a:srgbClr val="FF0000"/>
                </a:solidFill>
              </a:rPr>
              <a:t>故配套措施為國營發電公司不可以低於邊際成本之標單競價</a:t>
            </a:r>
            <a:r>
              <a:rPr lang="zh-TW" sz="2200">
                <a:solidFill>
                  <a:srgbClr val="FF0000"/>
                </a:solidFill>
              </a:rPr>
              <a:t>。</a:t>
            </a:r>
            <a:endParaRPr sz="2200">
              <a:solidFill>
                <a:srgbClr val="FF0000"/>
              </a:solidFill>
            </a:endParaRPr>
          </a:p>
          <a:p>
            <a:pPr indent="-266700" lvl="0" marL="266700" rtl="0" algn="just">
              <a:lnSpc>
                <a:spcPct val="100000"/>
              </a:lnSpc>
              <a:spcBef>
                <a:spcPts val="600"/>
              </a:spcBef>
              <a:spcAft>
                <a:spcPts val="0"/>
              </a:spcAft>
              <a:buClr>
                <a:schemeClr val="dk1"/>
              </a:buClr>
              <a:buSzPts val="1870"/>
              <a:buFont typeface="Source Sans Pro"/>
              <a:buAutoNum type="arabicPeriod"/>
            </a:pPr>
            <a:r>
              <a:rPr lang="zh-TW" sz="2200"/>
              <a:t>單一發電公司之市場占有率不能過高：發電市場中，需有</a:t>
            </a:r>
            <a:r>
              <a:rPr lang="zh-TW" sz="2200">
                <a:solidFill>
                  <a:srgbClr val="FF0000"/>
                </a:solidFill>
              </a:rPr>
              <a:t>足夠數量之競爭者</a:t>
            </a:r>
            <a:r>
              <a:rPr lang="zh-TW" sz="2200"/>
              <a:t>，且各單一生產者之</a:t>
            </a:r>
            <a:r>
              <a:rPr lang="zh-TW" sz="2200">
                <a:solidFill>
                  <a:srgbClr val="FF0000"/>
                </a:solidFill>
              </a:rPr>
              <a:t>市占率不可過高</a:t>
            </a:r>
            <a:r>
              <a:rPr lang="zh-TW" sz="2200"/>
              <a:t>，宜有上限門檻，否則將有操縱市場力之潛在問題。</a:t>
            </a:r>
            <a:endParaRPr sz="2200"/>
          </a:p>
          <a:p>
            <a:pPr indent="-266700" lvl="0" marL="266700" rtl="0" algn="just">
              <a:lnSpc>
                <a:spcPct val="100000"/>
              </a:lnSpc>
              <a:spcBef>
                <a:spcPts val="600"/>
              </a:spcBef>
              <a:spcAft>
                <a:spcPts val="0"/>
              </a:spcAft>
              <a:buClr>
                <a:schemeClr val="dk1"/>
              </a:buClr>
              <a:buSzPts val="1870"/>
              <a:buFont typeface="Source Sans Pro"/>
              <a:buAutoNum type="arabicPeriod"/>
            </a:pPr>
            <a:r>
              <a:rPr lang="zh-TW" sz="2200">
                <a:solidFill>
                  <a:srgbClr val="FF0000"/>
                </a:solidFill>
              </a:rPr>
              <a:t>外部成本內部化</a:t>
            </a:r>
            <a:r>
              <a:rPr lang="zh-TW" sz="2200"/>
              <a:t>：不同燃料或原料之發電方式有不同之外部成本，除非將外部成本均內部化至電價中，否則不同發電方式之IPP，將</a:t>
            </a:r>
            <a:r>
              <a:rPr lang="zh-TW" sz="2200">
                <a:solidFill>
                  <a:srgbClr val="FF0000"/>
                </a:solidFill>
              </a:rPr>
              <a:t>無法公平競爭</a:t>
            </a:r>
            <a:r>
              <a:rPr lang="zh-TW" sz="2200"/>
              <a:t>。</a:t>
            </a:r>
            <a:endParaRPr sz="2200"/>
          </a:p>
          <a:p>
            <a:pPr indent="-266700" lvl="0" marL="266700" rtl="0" algn="just">
              <a:lnSpc>
                <a:spcPct val="100000"/>
              </a:lnSpc>
              <a:spcBef>
                <a:spcPts val="600"/>
              </a:spcBef>
              <a:spcAft>
                <a:spcPts val="0"/>
              </a:spcAft>
              <a:buClr>
                <a:schemeClr val="dk1"/>
              </a:buClr>
              <a:buSzPts val="1870"/>
              <a:buFont typeface="Source Sans Pro"/>
              <a:buAutoNum type="arabicPeriod"/>
            </a:pPr>
            <a:r>
              <a:rPr lang="zh-TW" sz="2200"/>
              <a:t>應建置「</a:t>
            </a:r>
            <a:r>
              <a:rPr lang="zh-TW" sz="2200">
                <a:solidFill>
                  <a:srgbClr val="FF0000"/>
                </a:solidFill>
              </a:rPr>
              <a:t>自願性電力交易所</a:t>
            </a:r>
            <a:r>
              <a:rPr lang="zh-TW" sz="2200"/>
              <a:t>」集中市場，作為配套機制。由於實際之電力輸配量與雙邊合約之保證量不相等，電力市場參與者(包括供給者與需求者)，均可進入該市場購買或賣出多餘之電能，在此公開市場中揭露電能市場</a:t>
            </a:r>
            <a:r>
              <a:rPr lang="zh-TW" sz="2200">
                <a:solidFill>
                  <a:srgbClr val="FF0000"/>
                </a:solidFill>
              </a:rPr>
              <a:t>短期電能</a:t>
            </a:r>
            <a:r>
              <a:rPr lang="zh-TW" sz="2200"/>
              <a:t>與</a:t>
            </a:r>
            <a:r>
              <a:rPr lang="zh-TW" sz="2200">
                <a:solidFill>
                  <a:srgbClr val="FF0000"/>
                </a:solidFill>
              </a:rPr>
              <a:t>長期容量</a:t>
            </a:r>
            <a:r>
              <a:rPr lang="zh-TW" sz="2200"/>
              <a:t>之價格訊號。</a:t>
            </a:r>
            <a:endParaRPr sz="2200"/>
          </a:p>
          <a:p>
            <a:pPr indent="-266700" lvl="0" marL="266700" rtl="0" algn="just">
              <a:lnSpc>
                <a:spcPct val="100000"/>
              </a:lnSpc>
              <a:spcBef>
                <a:spcPts val="600"/>
              </a:spcBef>
              <a:spcAft>
                <a:spcPts val="0"/>
              </a:spcAft>
              <a:buClr>
                <a:schemeClr val="dk1"/>
              </a:buClr>
              <a:buSzPts val="1870"/>
              <a:buFont typeface="Source Sans Pro"/>
              <a:buAutoNum type="arabicPeriod"/>
            </a:pPr>
            <a:r>
              <a:rPr lang="zh-TW" sz="2200"/>
              <a:t>電力自由化後，應成立</a:t>
            </a:r>
            <a:r>
              <a:rPr lang="zh-TW" sz="2200">
                <a:solidFill>
                  <a:srgbClr val="FF0000"/>
                </a:solidFill>
              </a:rPr>
              <a:t>電業管制準司法機構</a:t>
            </a:r>
            <a:r>
              <a:rPr lang="zh-TW" sz="2200"/>
              <a:t>。</a:t>
            </a:r>
            <a:endParaRPr sz="2200"/>
          </a:p>
          <a:p>
            <a:pPr indent="-189515" lvl="0" marL="266700" rtl="0" algn="just">
              <a:lnSpc>
                <a:spcPct val="80000"/>
              </a:lnSpc>
              <a:spcBef>
                <a:spcPts val="1800"/>
              </a:spcBef>
              <a:spcAft>
                <a:spcPts val="0"/>
              </a:spcAft>
              <a:buSzPts val="1216"/>
              <a:buFont typeface="Source Sans Pro"/>
              <a:buNone/>
            </a:pPr>
            <a:r>
              <a:t/>
            </a:r>
            <a:endParaRPr sz="1430"/>
          </a:p>
          <a:p>
            <a:pPr indent="-178054" lvl="0" marL="273050" rtl="0" algn="l">
              <a:lnSpc>
                <a:spcPct val="80000"/>
              </a:lnSpc>
              <a:spcBef>
                <a:spcPts val="1800"/>
              </a:spcBef>
              <a:spcAft>
                <a:spcPts val="0"/>
              </a:spcAft>
              <a:buSzPts val="1496"/>
              <a:buNone/>
            </a:pPr>
            <a:r>
              <a:t/>
            </a:r>
            <a:endParaRPr sz="176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51"/>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latin typeface="Source Sans Pro"/>
                <a:ea typeface="Source Sans Pro"/>
                <a:cs typeface="Source Sans Pro"/>
                <a:sym typeface="Source Sans Pro"/>
              </a:rPr>
              <a:t>4. 結論與建議</a:t>
            </a:r>
            <a:r>
              <a:rPr lang="zh-TW" sz="3200">
                <a:latin typeface="Source Sans Pro"/>
                <a:ea typeface="Source Sans Pro"/>
                <a:cs typeface="Source Sans Pro"/>
                <a:sym typeface="Source Sans Pro"/>
              </a:rPr>
              <a:t>(1/5)</a:t>
            </a:r>
            <a:endParaRPr/>
          </a:p>
        </p:txBody>
      </p:sp>
      <p:sp>
        <p:nvSpPr>
          <p:cNvPr id="543" name="Google Shape;543;p51"/>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544" name="Google Shape;544;p51"/>
          <p:cNvSpPr txBox="1"/>
          <p:nvPr>
            <p:ph idx="1" type="body"/>
          </p:nvPr>
        </p:nvSpPr>
        <p:spPr>
          <a:xfrm>
            <a:off x="179388" y="836712"/>
            <a:ext cx="8785225" cy="5761038"/>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210"/>
              <a:buFont typeface="Noto Sans Symbols"/>
              <a:buChar char="●"/>
            </a:pPr>
            <a:r>
              <a:rPr lang="zh-TW" sz="2600"/>
              <a:t>台灣電力市場</a:t>
            </a:r>
            <a:r>
              <a:rPr lang="zh-TW" sz="2600">
                <a:solidFill>
                  <a:srgbClr val="FF0000"/>
                </a:solidFill>
              </a:rPr>
              <a:t>一向缺乏各種價格訊號</a:t>
            </a:r>
            <a:r>
              <a:rPr lang="zh-TW" sz="2600"/>
              <a:t>，包括：「</a:t>
            </a:r>
            <a:r>
              <a:rPr lang="zh-TW" sz="2600">
                <a:solidFill>
                  <a:srgbClr val="FF0000"/>
                </a:solidFill>
              </a:rPr>
              <a:t>需求面資源</a:t>
            </a:r>
            <a:r>
              <a:rPr lang="zh-TW" sz="2600"/>
              <a:t>」、「</a:t>
            </a:r>
            <a:r>
              <a:rPr lang="zh-TW" sz="2600">
                <a:solidFill>
                  <a:srgbClr val="FF0000"/>
                </a:solidFill>
              </a:rPr>
              <a:t>電力輔助服務</a:t>
            </a:r>
            <a:r>
              <a:rPr lang="zh-TW" sz="2600"/>
              <a:t>」及「</a:t>
            </a:r>
            <a:r>
              <a:rPr lang="zh-TW" sz="2600">
                <a:solidFill>
                  <a:srgbClr val="FF0000"/>
                </a:solidFill>
              </a:rPr>
              <a:t>輸配電系統壅塞管理</a:t>
            </a:r>
            <a:r>
              <a:rPr lang="zh-TW" sz="2600"/>
              <a:t>」，ISO獨立調度機制的核心價值，即在於</a:t>
            </a:r>
            <a:r>
              <a:rPr lang="zh-TW" sz="2600">
                <a:solidFill>
                  <a:srgbClr val="FF0000"/>
                </a:solidFill>
              </a:rPr>
              <a:t>揭露價格訊號</a:t>
            </a:r>
            <a:r>
              <a:rPr lang="zh-TW" sz="2600"/>
              <a:t>，並按</a:t>
            </a:r>
            <a:r>
              <a:rPr lang="zh-TW" sz="2600">
                <a:solidFill>
                  <a:srgbClr val="FF0000"/>
                </a:solidFill>
              </a:rPr>
              <a:t>商業</a:t>
            </a:r>
            <a:r>
              <a:rPr lang="zh-TW" sz="2600"/>
              <a:t>契約訂立</a:t>
            </a:r>
            <a:r>
              <a:rPr lang="zh-TW" sz="2600">
                <a:solidFill>
                  <a:srgbClr val="FF0000"/>
                </a:solidFill>
              </a:rPr>
              <a:t>獎懲條款</a:t>
            </a:r>
            <a:r>
              <a:rPr lang="zh-TW" sz="2600"/>
              <a:t>，公平對等。</a:t>
            </a:r>
            <a:endParaRPr sz="2600"/>
          </a:p>
          <a:p>
            <a:pPr indent="-273050" lvl="0" marL="273050" rtl="0" algn="just">
              <a:spcBef>
                <a:spcPts val="1200"/>
              </a:spcBef>
              <a:spcAft>
                <a:spcPts val="0"/>
              </a:spcAft>
              <a:buSzPts val="2210"/>
              <a:buFont typeface="Noto Sans Symbols"/>
              <a:buChar char="●"/>
            </a:pPr>
            <a:r>
              <a:rPr lang="zh-TW" sz="2600"/>
              <a:t>隨資訊科技發展與時代演替，電力自由化已由「發電端」進展至電表端「</a:t>
            </a:r>
            <a:r>
              <a:rPr lang="zh-TW" sz="2600">
                <a:solidFill>
                  <a:srgbClr val="FF0000"/>
                </a:solidFill>
              </a:rPr>
              <a:t>讀表自由化(metering liberalization)</a:t>
            </a:r>
            <a:r>
              <a:rPr lang="zh-TW" sz="2600"/>
              <a:t>」。</a:t>
            </a:r>
            <a:endParaRPr sz="2600"/>
          </a:p>
          <a:p>
            <a:pPr indent="-273050" lvl="0" marL="273050" rtl="0" algn="just">
              <a:spcBef>
                <a:spcPts val="1200"/>
              </a:spcBef>
              <a:spcAft>
                <a:spcPts val="0"/>
              </a:spcAft>
              <a:buSzPts val="2210"/>
              <a:buFont typeface="Noto Sans Symbols"/>
              <a:buChar char="●"/>
            </a:pPr>
            <a:r>
              <a:rPr lang="zh-TW" sz="2600"/>
              <a:t>當前電業需聚焦於</a:t>
            </a:r>
            <a:r>
              <a:rPr lang="zh-TW" sz="2600">
                <a:solidFill>
                  <a:srgbClr val="FF0000"/>
                </a:solidFill>
              </a:rPr>
              <a:t>「同步整合」行銷服務</a:t>
            </a:r>
            <a:r>
              <a:rPr lang="zh-TW" sz="2600"/>
              <a:t>與</a:t>
            </a:r>
            <a:r>
              <a:rPr lang="zh-TW" sz="2600">
                <a:solidFill>
                  <a:srgbClr val="FF0000"/>
                </a:solidFill>
              </a:rPr>
              <a:t>資訊流</a:t>
            </a:r>
            <a:r>
              <a:rPr lang="zh-TW" sz="2600"/>
              <a:t>(跨平台包括無線有線)、</a:t>
            </a:r>
            <a:r>
              <a:rPr lang="zh-TW" sz="2600">
                <a:solidFill>
                  <a:srgbClr val="FF0000"/>
                </a:solidFill>
              </a:rPr>
              <a:t>物流</a:t>
            </a:r>
            <a:r>
              <a:rPr lang="zh-TW" sz="2600"/>
              <a:t>(電流)、</a:t>
            </a:r>
            <a:r>
              <a:rPr lang="zh-TW" sz="2600">
                <a:solidFill>
                  <a:srgbClr val="FF0000"/>
                </a:solidFill>
              </a:rPr>
              <a:t>金流</a:t>
            </a:r>
            <a:r>
              <a:rPr lang="zh-TW" sz="2600"/>
              <a:t>之創新綠能科技(</a:t>
            </a:r>
            <a:r>
              <a:rPr lang="zh-TW" sz="2600">
                <a:solidFill>
                  <a:srgbClr val="FF0000"/>
                </a:solidFill>
              </a:rPr>
              <a:t>innovative green technology</a:t>
            </a:r>
            <a:r>
              <a:rPr lang="zh-TW" sz="2600"/>
              <a:t>)。</a:t>
            </a:r>
            <a:endParaRPr sz="2600"/>
          </a:p>
          <a:p>
            <a:pPr indent="-273050" lvl="0" marL="273050" rtl="0" algn="just">
              <a:spcBef>
                <a:spcPts val="1200"/>
              </a:spcBef>
              <a:spcAft>
                <a:spcPts val="0"/>
              </a:spcAft>
              <a:buSzPts val="2210"/>
              <a:buFont typeface="Noto Sans Symbols"/>
              <a:buChar char="●"/>
            </a:pPr>
            <a:r>
              <a:rPr lang="zh-TW" sz="2600"/>
              <a:t>台灣ISO，不論採用</a:t>
            </a:r>
            <a:r>
              <a:rPr lang="zh-TW" sz="2600">
                <a:solidFill>
                  <a:srgbClr val="FF0000"/>
                </a:solidFill>
              </a:rPr>
              <a:t>「雙邊合約」</a:t>
            </a:r>
            <a:r>
              <a:rPr lang="zh-TW" sz="2600"/>
              <a:t>或</a:t>
            </a:r>
            <a:r>
              <a:rPr lang="zh-TW" sz="2600">
                <a:solidFill>
                  <a:srgbClr val="FF0000"/>
                </a:solidFill>
              </a:rPr>
              <a:t>「電力池集中市場」皆屬可行方案</a:t>
            </a:r>
            <a:r>
              <a:rPr lang="zh-TW" sz="2600"/>
              <a:t>。值得注意的，ISO應建立「自願型電力交易所」，提供長期容量與短期能量投資之價格訊號，以利經濟調度和市場避險。</a:t>
            </a:r>
            <a:r>
              <a:rPr lang="zh-TW" sz="2600">
                <a:solidFill>
                  <a:srgbClr val="FF0000"/>
                </a:solidFill>
              </a:rPr>
              <a:t>先進國家已有豐富經驗，可資參考。</a:t>
            </a:r>
            <a:endParaRPr sz="2600">
              <a:solidFill>
                <a:srgbClr val="FF0000"/>
              </a:solidFill>
            </a:endParaRPr>
          </a:p>
          <a:p>
            <a:pPr indent="0" lvl="0" marL="0" rtl="0" algn="just">
              <a:spcBef>
                <a:spcPts val="1200"/>
              </a:spcBef>
              <a:spcAft>
                <a:spcPts val="0"/>
              </a:spcAft>
              <a:buSzPts val="2040"/>
              <a:buNone/>
            </a:pPr>
            <a:r>
              <a:t/>
            </a:r>
            <a:endParaRPr sz="2400">
              <a:solidFill>
                <a:srgbClr val="FF0000"/>
              </a:solidFill>
            </a:endParaRPr>
          </a:p>
          <a:p>
            <a:pPr indent="-100329" lvl="0" marL="273050" rtl="0" algn="just">
              <a:spcBef>
                <a:spcPts val="1200"/>
              </a:spcBef>
              <a:spcAft>
                <a:spcPts val="0"/>
              </a:spcAft>
              <a:buSzPts val="2720"/>
              <a:buFont typeface="Noto Sans Symbols"/>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6"/>
          <p:cNvSpPr txBox="1"/>
          <p:nvPr>
            <p:ph idx="2" type="body"/>
          </p:nvPr>
        </p:nvSpPr>
        <p:spPr>
          <a:xfrm>
            <a:off x="899592" y="1890176"/>
            <a:ext cx="6985000" cy="10080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4080"/>
              <a:buFont typeface="Noto Sans Symbols"/>
              <a:buNone/>
            </a:pPr>
            <a:r>
              <a:rPr b="1" lang="zh-TW" sz="4800">
                <a:solidFill>
                  <a:srgbClr val="0070C0"/>
                </a:solidFill>
                <a:latin typeface="Source Sans Pro"/>
                <a:ea typeface="Source Sans Pro"/>
                <a:cs typeface="Source Sans Pro"/>
                <a:sym typeface="Source Sans Pro"/>
              </a:rPr>
              <a:t>2. ISO與電力市場架構</a:t>
            </a:r>
            <a:endParaRPr b="1" sz="4000">
              <a:solidFill>
                <a:srgbClr val="0070C0"/>
              </a:solidFill>
              <a:latin typeface="Source Sans Pro"/>
              <a:ea typeface="Source Sans Pro"/>
              <a:cs typeface="Source Sans Pro"/>
              <a:sym typeface="Source Sans Pro"/>
            </a:endParaRPr>
          </a:p>
        </p:txBody>
      </p:sp>
      <p:sp>
        <p:nvSpPr>
          <p:cNvPr id="122" name="Google Shape;122;p16"/>
          <p:cNvSpPr txBox="1"/>
          <p:nvPr/>
        </p:nvSpPr>
        <p:spPr>
          <a:xfrm>
            <a:off x="1835696" y="2852936"/>
            <a:ext cx="5442516"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2800" u="none" cap="none" strike="noStrike">
                <a:solidFill>
                  <a:schemeClr val="dk1"/>
                </a:solidFill>
                <a:latin typeface="Arial"/>
                <a:ea typeface="Arial"/>
                <a:cs typeface="Arial"/>
                <a:sym typeface="Arial"/>
              </a:rPr>
              <a:t>2.1 電力長期市場與短期市場</a:t>
            </a:r>
            <a:endParaRPr/>
          </a:p>
          <a:p>
            <a:pPr indent="0" lvl="0" marL="0" marR="0" rtl="0" algn="l">
              <a:spcBef>
                <a:spcPts val="600"/>
              </a:spcBef>
              <a:spcAft>
                <a:spcPts val="0"/>
              </a:spcAft>
              <a:buNone/>
            </a:pPr>
            <a:r>
              <a:rPr b="0" i="0" lang="zh-TW" sz="2800" u="none" cap="none" strike="noStrike">
                <a:solidFill>
                  <a:schemeClr val="dk1"/>
                </a:solidFill>
                <a:latin typeface="Arial"/>
                <a:ea typeface="Arial"/>
                <a:cs typeface="Arial"/>
                <a:sym typeface="Arial"/>
              </a:rPr>
              <a:t>2.2 ISO與三種電力市場</a:t>
            </a:r>
            <a:endParaRPr b="0" i="0" sz="2800" u="none" cap="none" strike="noStrike">
              <a:solidFill>
                <a:schemeClr val="dk1"/>
              </a:solidFill>
              <a:latin typeface="Arial"/>
              <a:ea typeface="Arial"/>
              <a:cs typeface="Arial"/>
              <a:sym typeface="Arial"/>
            </a:endParaRPr>
          </a:p>
          <a:p>
            <a:pPr indent="0" lvl="0" marL="0" marR="0" rtl="0" algn="l">
              <a:spcBef>
                <a:spcPts val="600"/>
              </a:spcBef>
              <a:spcAft>
                <a:spcPts val="0"/>
              </a:spcAft>
              <a:buNone/>
            </a:pPr>
            <a:r>
              <a:rPr b="0" i="0" lang="zh-TW" sz="2800" u="none" cap="none" strike="noStrike">
                <a:solidFill>
                  <a:schemeClr val="dk1"/>
                </a:solidFill>
                <a:latin typeface="Arial"/>
                <a:ea typeface="Arial"/>
                <a:cs typeface="Arial"/>
                <a:sym typeface="Arial"/>
              </a:rPr>
              <a:t>2.3 ISO與雙邊合約市場</a:t>
            </a:r>
            <a:endParaRPr b="0" i="0" sz="2800" u="none" cap="none" strike="noStrike">
              <a:solidFill>
                <a:schemeClr val="dk1"/>
              </a:solidFill>
              <a:latin typeface="Arial"/>
              <a:ea typeface="Arial"/>
              <a:cs typeface="Arial"/>
              <a:sym typeface="Arial"/>
            </a:endParaRPr>
          </a:p>
          <a:p>
            <a:pPr indent="0" lvl="0" marL="0" marR="0" rtl="0" algn="l">
              <a:spcBef>
                <a:spcPts val="600"/>
              </a:spcBef>
              <a:spcAft>
                <a:spcPts val="0"/>
              </a:spcAft>
              <a:buNone/>
            </a:pPr>
            <a:r>
              <a:rPr b="0" i="0" lang="zh-TW" sz="2800" u="none" cap="none" strike="noStrike">
                <a:solidFill>
                  <a:schemeClr val="dk1"/>
                </a:solidFill>
                <a:latin typeface="Arial"/>
                <a:ea typeface="Arial"/>
                <a:cs typeface="Arial"/>
                <a:sym typeface="Arial"/>
              </a:rPr>
              <a:t>2.4 電力市場與價格訊號揭露</a:t>
            </a:r>
            <a:endParaRPr b="0" i="0" sz="2800" u="none" cap="none" strike="noStrike">
              <a:solidFill>
                <a:schemeClr val="dk1"/>
              </a:solidFill>
              <a:latin typeface="Arial"/>
              <a:ea typeface="Arial"/>
              <a:cs typeface="Arial"/>
              <a:sym typeface="Arial"/>
            </a:endParaRPr>
          </a:p>
          <a:p>
            <a:pPr indent="0" lvl="0" marL="0" marR="0" rtl="0" algn="l">
              <a:spcBef>
                <a:spcPts val="600"/>
              </a:spcBef>
              <a:spcAft>
                <a:spcPts val="0"/>
              </a:spcAft>
              <a:buNone/>
            </a:pPr>
            <a:r>
              <a:rPr b="0" i="0" lang="zh-TW" sz="2800" u="none" cap="none" strike="noStrike">
                <a:solidFill>
                  <a:schemeClr val="dk1"/>
                </a:solidFill>
                <a:latin typeface="Arial"/>
                <a:ea typeface="Arial"/>
                <a:cs typeface="Arial"/>
                <a:sym typeface="Arial"/>
              </a:rPr>
              <a:t>2.5 ISO與長期容量價格訊號揭露</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52"/>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551" name="Google Shape;551;p52"/>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latin typeface="Source Sans Pro"/>
                <a:ea typeface="Source Sans Pro"/>
                <a:cs typeface="Source Sans Pro"/>
                <a:sym typeface="Source Sans Pro"/>
              </a:rPr>
              <a:t>4. 結論與建議</a:t>
            </a:r>
            <a:r>
              <a:rPr lang="zh-TW" sz="3200">
                <a:latin typeface="Source Sans Pro"/>
                <a:ea typeface="Source Sans Pro"/>
                <a:cs typeface="Source Sans Pro"/>
                <a:sym typeface="Source Sans Pro"/>
              </a:rPr>
              <a:t>(2/5)</a:t>
            </a:r>
            <a:endParaRPr/>
          </a:p>
        </p:txBody>
      </p:sp>
      <p:sp>
        <p:nvSpPr>
          <p:cNvPr id="552" name="Google Shape;552;p52"/>
          <p:cNvSpPr txBox="1"/>
          <p:nvPr>
            <p:ph idx="1" type="body"/>
          </p:nvPr>
        </p:nvSpPr>
        <p:spPr>
          <a:xfrm>
            <a:off x="35497" y="836712"/>
            <a:ext cx="9030716" cy="576064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380"/>
              <a:buFont typeface="Noto Sans Symbols"/>
              <a:buChar char="●"/>
            </a:pPr>
            <a:r>
              <a:rPr lang="zh-TW" sz="2800"/>
              <a:t>按2013年10月11日經濟部「電力自由化規劃會議」結論，政府擬以</a:t>
            </a:r>
            <a:r>
              <a:rPr lang="zh-TW" sz="2800">
                <a:solidFill>
                  <a:srgbClr val="FF0000"/>
                </a:solidFill>
              </a:rPr>
              <a:t>兩階段</a:t>
            </a:r>
            <a:r>
              <a:rPr lang="zh-TW" sz="2800"/>
              <a:t>成立電力調度中心。第一階段為「廠網獨立」，第二階段為「廠網分離」。顯然較過去規劃版本更符合SCP學理，值得高度肯定。</a:t>
            </a:r>
            <a:endParaRPr sz="2800"/>
          </a:p>
          <a:p>
            <a:pPr indent="-273050" lvl="0" marL="273050" rtl="0" algn="just">
              <a:spcBef>
                <a:spcPts val="1200"/>
              </a:spcBef>
              <a:spcAft>
                <a:spcPts val="0"/>
              </a:spcAft>
              <a:buSzPts val="2380"/>
              <a:buFont typeface="Noto Sans Symbols"/>
              <a:buChar char="●"/>
            </a:pPr>
            <a:r>
              <a:rPr lang="zh-TW" sz="2800"/>
              <a:t>從</a:t>
            </a:r>
            <a:r>
              <a:rPr lang="zh-TW" sz="2800">
                <a:solidFill>
                  <a:srgbClr val="FF0000"/>
                </a:solidFill>
              </a:rPr>
              <a:t>SCP</a:t>
            </a:r>
            <a:r>
              <a:rPr lang="zh-TW" sz="2800"/>
              <a:t>(structure-conduct-performance)產業組織學理觀之，</a:t>
            </a:r>
            <a:r>
              <a:rPr lang="zh-TW" sz="2800">
                <a:solidFill>
                  <a:srgbClr val="FF0000"/>
                </a:solidFill>
              </a:rPr>
              <a:t>「廠網分離」</a:t>
            </a:r>
            <a:r>
              <a:rPr lang="zh-TW" sz="2800"/>
              <a:t>之市場結構優於</a:t>
            </a:r>
            <a:r>
              <a:rPr lang="zh-TW" sz="2800">
                <a:solidFill>
                  <a:srgbClr val="FF0000"/>
                </a:solidFill>
              </a:rPr>
              <a:t>「廠網會計獨立」</a:t>
            </a:r>
            <a:r>
              <a:rPr lang="zh-TW" sz="2800"/>
              <a:t>之綜合電業結構。</a:t>
            </a:r>
            <a:r>
              <a:rPr lang="zh-TW" sz="2800">
                <a:solidFill>
                  <a:srgbClr val="FF0000"/>
                </a:solidFill>
              </a:rPr>
              <a:t>「廠」為競爭市場，「網」為自然獨占</a:t>
            </a:r>
            <a:r>
              <a:rPr lang="zh-TW" sz="2800"/>
              <a:t>，屬性不同。</a:t>
            </a:r>
            <a:endParaRPr sz="2800"/>
          </a:p>
          <a:p>
            <a:pPr indent="-273050" lvl="0" marL="273050" rtl="0" algn="just">
              <a:spcBef>
                <a:spcPts val="1200"/>
              </a:spcBef>
              <a:spcAft>
                <a:spcPts val="0"/>
              </a:spcAft>
              <a:buSzPts val="2380"/>
              <a:buFont typeface="Noto Sans Symbols"/>
              <a:buChar char="●"/>
            </a:pPr>
            <a:r>
              <a:rPr lang="zh-TW" sz="2800"/>
              <a:t>若採廠網會計獨立(但不分離)之市場結構，有當事人與代理人(principal-agent)資訊不對稱產生道德風險之問題，交易成本較高，管制成本增加，績效(performance)受影響。</a:t>
            </a:r>
            <a:endParaRPr sz="2800"/>
          </a:p>
          <a:p>
            <a:pPr indent="-132715" lvl="0" marL="273050" rtl="0" algn="l">
              <a:spcBef>
                <a:spcPts val="575"/>
              </a:spcBef>
              <a:spcAft>
                <a:spcPts val="0"/>
              </a:spcAft>
              <a:buSzPts val="2210"/>
              <a:buNone/>
            </a:pPr>
            <a:r>
              <a:t/>
            </a:r>
            <a:endParaRPr sz="26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53"/>
          <p:cNvSpPr txBox="1"/>
          <p:nvPr>
            <p:ph idx="4294967295"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latin typeface="Arial"/>
                <a:ea typeface="Arial"/>
                <a:cs typeface="Arial"/>
                <a:sym typeface="Arial"/>
              </a:rPr>
              <a:t>4. </a:t>
            </a:r>
            <a:r>
              <a:rPr lang="zh-TW" sz="4400">
                <a:latin typeface="Arial"/>
                <a:ea typeface="Arial"/>
                <a:cs typeface="Arial"/>
                <a:sym typeface="Arial"/>
              </a:rPr>
              <a:t>結論與建議</a:t>
            </a:r>
            <a:r>
              <a:rPr lang="zh-TW" sz="3200">
                <a:latin typeface="Arial"/>
                <a:ea typeface="Arial"/>
                <a:cs typeface="Arial"/>
                <a:sym typeface="Arial"/>
              </a:rPr>
              <a:t>(3/5)</a:t>
            </a:r>
            <a:endParaRPr sz="3200">
              <a:latin typeface="Arial"/>
              <a:ea typeface="Arial"/>
              <a:cs typeface="Arial"/>
              <a:sym typeface="Arial"/>
            </a:endParaRPr>
          </a:p>
        </p:txBody>
      </p:sp>
      <p:sp>
        <p:nvSpPr>
          <p:cNvPr id="559" name="Google Shape;559;p53"/>
          <p:cNvSpPr txBox="1"/>
          <p:nvPr>
            <p:ph idx="4294967295" type="body"/>
          </p:nvPr>
        </p:nvSpPr>
        <p:spPr>
          <a:xfrm>
            <a:off x="179388" y="836712"/>
            <a:ext cx="8785225" cy="5761038"/>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380"/>
              <a:buFont typeface="Noto Sans Symbols"/>
              <a:buChar char="●"/>
            </a:pPr>
            <a:r>
              <a:rPr lang="zh-TW" sz="2800">
                <a:latin typeface="Arial"/>
                <a:ea typeface="Arial"/>
                <a:cs typeface="Arial"/>
                <a:sym typeface="Arial"/>
              </a:rPr>
              <a:t>電力調度機制之獨立性，應符合：</a:t>
            </a:r>
            <a:endParaRPr/>
          </a:p>
          <a:p>
            <a:pPr indent="-276225" lvl="0" marL="361950" rtl="0" algn="just">
              <a:spcBef>
                <a:spcPts val="1200"/>
              </a:spcBef>
              <a:spcAft>
                <a:spcPts val="0"/>
              </a:spcAft>
              <a:buClr>
                <a:schemeClr val="dk1"/>
              </a:buClr>
              <a:buSzPts val="2200"/>
              <a:buFont typeface="Source Sans Pro"/>
              <a:buAutoNum type="arabicPeriod"/>
            </a:pPr>
            <a:r>
              <a:rPr lang="zh-TW" sz="2200">
                <a:solidFill>
                  <a:srgbClr val="FF0000"/>
                </a:solidFill>
                <a:latin typeface="Arial"/>
                <a:ea typeface="Arial"/>
                <a:cs typeface="Arial"/>
                <a:sym typeface="Arial"/>
              </a:rPr>
              <a:t>公平性</a:t>
            </a:r>
            <a:r>
              <a:rPr lang="zh-TW" sz="2200">
                <a:latin typeface="Arial"/>
                <a:ea typeface="Arial"/>
                <a:cs typeface="Arial"/>
                <a:sym typeface="Arial"/>
              </a:rPr>
              <a:t>：ISO應無歧視之公平調度，例如：以 pro-rata之方式調度(參照本文列舉之FERC案例)。 </a:t>
            </a:r>
            <a:endParaRPr sz="2200">
              <a:solidFill>
                <a:srgbClr val="FF0000"/>
              </a:solidFill>
              <a:latin typeface="Arial"/>
              <a:ea typeface="Arial"/>
              <a:cs typeface="Arial"/>
              <a:sym typeface="Arial"/>
            </a:endParaRPr>
          </a:p>
          <a:p>
            <a:pPr indent="-276225" lvl="0" marL="361950" rtl="0" algn="just">
              <a:spcBef>
                <a:spcPts val="1200"/>
              </a:spcBef>
              <a:spcAft>
                <a:spcPts val="0"/>
              </a:spcAft>
              <a:buClr>
                <a:schemeClr val="dk1"/>
              </a:buClr>
              <a:buSzPts val="2200"/>
              <a:buFont typeface="Source Sans Pro"/>
              <a:buAutoNum type="arabicPeriod"/>
            </a:pPr>
            <a:r>
              <a:rPr lang="zh-TW" sz="2200">
                <a:solidFill>
                  <a:srgbClr val="FF0000"/>
                </a:solidFill>
                <a:latin typeface="Arial"/>
                <a:ea typeface="Arial"/>
                <a:cs typeface="Arial"/>
                <a:sym typeface="Arial"/>
              </a:rPr>
              <a:t>中立性</a:t>
            </a:r>
            <a:r>
              <a:rPr lang="zh-TW" sz="2200">
                <a:latin typeface="Arial"/>
                <a:ea typeface="Arial"/>
                <a:cs typeface="Arial"/>
                <a:sym typeface="Arial"/>
              </a:rPr>
              <a:t>：ISO(包括董事及內部人員)不得投資任何發電業者或售電業者。</a:t>
            </a:r>
            <a:endParaRPr sz="2200">
              <a:latin typeface="Arial"/>
              <a:ea typeface="Arial"/>
              <a:cs typeface="Arial"/>
              <a:sym typeface="Arial"/>
            </a:endParaRPr>
          </a:p>
          <a:p>
            <a:pPr indent="-276225" lvl="0" marL="361950" rtl="0" algn="just">
              <a:spcBef>
                <a:spcPts val="1200"/>
              </a:spcBef>
              <a:spcAft>
                <a:spcPts val="0"/>
              </a:spcAft>
              <a:buClr>
                <a:schemeClr val="dk1"/>
              </a:buClr>
              <a:buSzPts val="2200"/>
              <a:buFont typeface="Source Sans Pro"/>
              <a:buAutoNum type="arabicPeriod"/>
            </a:pPr>
            <a:r>
              <a:rPr lang="zh-TW" sz="2200">
                <a:solidFill>
                  <a:srgbClr val="FF0000"/>
                </a:solidFill>
                <a:latin typeface="Source Sans Pro"/>
                <a:ea typeface="Source Sans Pro"/>
                <a:cs typeface="Source Sans Pro"/>
                <a:sym typeface="Source Sans Pro"/>
              </a:rPr>
              <a:t>透明性</a:t>
            </a:r>
            <a:r>
              <a:rPr lang="zh-TW" sz="2200">
                <a:latin typeface="Source Sans Pro"/>
                <a:ea typeface="Source Sans Pro"/>
                <a:cs typeface="Source Sans Pro"/>
                <a:sym typeface="Source Sans Pro"/>
              </a:rPr>
              <a:t>：ISO必須資訊公開，例如：FERC之Order 889 要求建置「</a:t>
            </a:r>
            <a:r>
              <a:rPr lang="zh-TW" sz="2200">
                <a:solidFill>
                  <a:srgbClr val="FF0000"/>
                </a:solidFill>
                <a:latin typeface="Source Sans Pro"/>
                <a:ea typeface="Source Sans Pro"/>
                <a:cs typeface="Source Sans Pro"/>
                <a:sym typeface="Source Sans Pro"/>
              </a:rPr>
              <a:t>公開聯網即時資訊系統</a:t>
            </a:r>
            <a:r>
              <a:rPr lang="zh-TW" sz="2200">
                <a:latin typeface="Source Sans Pro"/>
                <a:ea typeface="Source Sans Pro"/>
                <a:cs typeface="Source Sans Pro"/>
                <a:sym typeface="Source Sans Pro"/>
              </a:rPr>
              <a:t>(Open Access Same-Time Information System, </a:t>
            </a:r>
            <a:r>
              <a:rPr lang="zh-TW" sz="2200">
                <a:solidFill>
                  <a:srgbClr val="FF0000"/>
                </a:solidFill>
                <a:latin typeface="Source Sans Pro"/>
                <a:ea typeface="Source Sans Pro"/>
                <a:cs typeface="Source Sans Pro"/>
                <a:sym typeface="Source Sans Pro"/>
              </a:rPr>
              <a:t>OASIS</a:t>
            </a:r>
            <a:r>
              <a:rPr lang="zh-TW" sz="2200">
                <a:latin typeface="Source Sans Pro"/>
                <a:ea typeface="Source Sans Pro"/>
                <a:cs typeface="Source Sans Pro"/>
                <a:sym typeface="Source Sans Pro"/>
              </a:rPr>
              <a:t>) 」。</a:t>
            </a:r>
            <a:endParaRPr sz="2200">
              <a:latin typeface="Source Sans Pro"/>
              <a:ea typeface="Source Sans Pro"/>
              <a:cs typeface="Source Sans Pro"/>
              <a:sym typeface="Source Sans Pro"/>
            </a:endParaRPr>
          </a:p>
          <a:p>
            <a:pPr indent="-276225" lvl="0" marL="361950" rtl="0" algn="just">
              <a:spcBef>
                <a:spcPts val="1200"/>
              </a:spcBef>
              <a:spcAft>
                <a:spcPts val="0"/>
              </a:spcAft>
              <a:buClr>
                <a:schemeClr val="dk1"/>
              </a:buClr>
              <a:buSzPts val="2200"/>
              <a:buFont typeface="Source Sans Pro"/>
              <a:buAutoNum type="arabicPeriod"/>
            </a:pPr>
            <a:r>
              <a:rPr lang="zh-TW" sz="2200">
                <a:solidFill>
                  <a:srgbClr val="FF0000"/>
                </a:solidFill>
                <a:latin typeface="Arial"/>
                <a:ea typeface="Arial"/>
                <a:cs typeface="Arial"/>
                <a:sym typeface="Arial"/>
              </a:rPr>
              <a:t>即時性</a:t>
            </a:r>
            <a:r>
              <a:rPr lang="zh-TW" sz="2200">
                <a:latin typeface="Arial"/>
                <a:ea typeface="Arial"/>
                <a:cs typeface="Arial"/>
                <a:sym typeface="Arial"/>
              </a:rPr>
              <a:t>：ISO應即時揭露電網相關資訊，例如：即時電能價格、電能成交數量等。</a:t>
            </a:r>
            <a:endParaRPr sz="2200">
              <a:latin typeface="Arial"/>
              <a:ea typeface="Arial"/>
              <a:cs typeface="Arial"/>
              <a:sym typeface="Arial"/>
            </a:endParaRPr>
          </a:p>
          <a:p>
            <a:pPr indent="-276225" lvl="0" marL="361950" rtl="0" algn="just">
              <a:spcBef>
                <a:spcPts val="1200"/>
              </a:spcBef>
              <a:spcAft>
                <a:spcPts val="0"/>
              </a:spcAft>
              <a:buClr>
                <a:schemeClr val="dk1"/>
              </a:buClr>
              <a:buSzPts val="2200"/>
              <a:buFont typeface="Source Sans Pro"/>
              <a:buAutoNum type="arabicPeriod"/>
            </a:pPr>
            <a:r>
              <a:rPr lang="zh-TW" sz="2200">
                <a:solidFill>
                  <a:srgbClr val="FF0000"/>
                </a:solidFill>
                <a:latin typeface="Arial"/>
                <a:ea typeface="Arial"/>
                <a:cs typeface="Arial"/>
                <a:sym typeface="Arial"/>
              </a:rPr>
              <a:t>區隔性</a:t>
            </a:r>
            <a:r>
              <a:rPr lang="zh-TW" sz="2200">
                <a:latin typeface="Arial"/>
                <a:ea typeface="Arial"/>
                <a:cs typeface="Arial"/>
                <a:sym typeface="Arial"/>
              </a:rPr>
              <a:t>：ISO會計項目應區隔明確，參考先進國家範例。</a:t>
            </a:r>
            <a:endParaRPr sz="2200">
              <a:latin typeface="Arial"/>
              <a:ea typeface="Arial"/>
              <a:cs typeface="Arial"/>
              <a:sym typeface="Arial"/>
            </a:endParaRPr>
          </a:p>
          <a:p>
            <a:pPr indent="-276225" lvl="0" marL="361950" rtl="0" algn="just">
              <a:spcBef>
                <a:spcPts val="1200"/>
              </a:spcBef>
              <a:spcAft>
                <a:spcPts val="0"/>
              </a:spcAft>
              <a:buClr>
                <a:schemeClr val="dk1"/>
              </a:buClr>
              <a:buSzPts val="2200"/>
              <a:buFont typeface="Source Sans Pro"/>
              <a:buAutoNum type="arabicPeriod"/>
            </a:pPr>
            <a:r>
              <a:rPr lang="zh-TW" sz="2200">
                <a:solidFill>
                  <a:srgbClr val="FF0000"/>
                </a:solidFill>
                <a:latin typeface="Arial"/>
                <a:ea typeface="Arial"/>
                <a:cs typeface="Arial"/>
                <a:sym typeface="Arial"/>
              </a:rPr>
              <a:t>同步性</a:t>
            </a:r>
            <a:r>
              <a:rPr lang="zh-TW" sz="2200">
                <a:latin typeface="Arial"/>
                <a:ea typeface="Arial"/>
                <a:cs typeface="Arial"/>
                <a:sym typeface="Arial"/>
              </a:rPr>
              <a:t>：ISO透過同步(synchronized)負載預測及網路量測工具(supercomputer and </a:t>
            </a:r>
            <a:r>
              <a:rPr lang="zh-TW" sz="2200">
                <a:solidFill>
                  <a:srgbClr val="FF0000"/>
                </a:solidFill>
                <a:latin typeface="Arimo"/>
                <a:ea typeface="Arimo"/>
                <a:cs typeface="Arimo"/>
                <a:sym typeface="Arimo"/>
              </a:rPr>
              <a:t>phasor measurement unit (PMU</a:t>
            </a:r>
            <a:r>
              <a:rPr lang="zh-TW" sz="2200">
                <a:latin typeface="Arial"/>
                <a:ea typeface="Arial"/>
                <a:cs typeface="Arial"/>
                <a:sym typeface="Arial"/>
              </a:rPr>
              <a:t>) ，可克服再生能源間歇性發電，提升電力供給穩定度。</a:t>
            </a:r>
            <a:endParaRPr sz="2200">
              <a:latin typeface="Arial"/>
              <a:ea typeface="Arial"/>
              <a:cs typeface="Arial"/>
              <a:sym typeface="Arial"/>
            </a:endParaRPr>
          </a:p>
          <a:p>
            <a:pPr indent="-98425" lvl="0" marL="361950" rtl="0" algn="just">
              <a:spcBef>
                <a:spcPts val="1200"/>
              </a:spcBef>
              <a:spcAft>
                <a:spcPts val="0"/>
              </a:spcAft>
              <a:buClr>
                <a:schemeClr val="dk1"/>
              </a:buClr>
              <a:buSzPts val="2800"/>
              <a:buFont typeface="Source Sans Pro"/>
              <a:buNone/>
            </a:pPr>
            <a:r>
              <a:t/>
            </a:r>
            <a:endParaRPr sz="2800"/>
          </a:p>
        </p:txBody>
      </p:sp>
      <p:sp>
        <p:nvSpPr>
          <p:cNvPr id="560" name="Google Shape;560;p53"/>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54"/>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4. 結論與建議</a:t>
            </a:r>
            <a:r>
              <a:rPr lang="zh-TW" sz="3200"/>
              <a:t>(4/5)</a:t>
            </a:r>
            <a:endParaRPr sz="3200"/>
          </a:p>
        </p:txBody>
      </p:sp>
      <p:sp>
        <p:nvSpPr>
          <p:cNvPr id="567" name="Google Shape;567;p54"/>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870"/>
              <a:buChar char="●"/>
            </a:pPr>
            <a:r>
              <a:rPr lang="zh-TW" sz="2200"/>
              <a:t>ISO除肩負電能調度、壅塞管理、輔助服務責任，亦應提供輸電容量預測與輸配電線路之規劃。</a:t>
            </a:r>
            <a:endParaRPr sz="2200"/>
          </a:p>
          <a:p>
            <a:pPr indent="-273050" lvl="0" marL="273050" rtl="0" algn="l">
              <a:spcBef>
                <a:spcPts val="1200"/>
              </a:spcBef>
              <a:spcAft>
                <a:spcPts val="0"/>
              </a:spcAft>
              <a:buSzPts val="1870"/>
              <a:buChar char="●"/>
            </a:pPr>
            <a:r>
              <a:rPr lang="zh-TW" sz="2200"/>
              <a:t>長期而言，ISO應考量</a:t>
            </a:r>
            <a:r>
              <a:rPr lang="zh-TW" sz="2200">
                <a:solidFill>
                  <a:srgbClr val="FF0000"/>
                </a:solidFill>
              </a:rPr>
              <a:t>能源資通訊技術</a:t>
            </a:r>
            <a:r>
              <a:rPr lang="zh-TW" sz="2200"/>
              <a:t>(Energy Information and Communication Technologies, EICT)與</a:t>
            </a:r>
            <a:r>
              <a:rPr lang="zh-TW" sz="2200">
                <a:solidFill>
                  <a:srgbClr val="FF0000"/>
                </a:solidFill>
              </a:rPr>
              <a:t>致能科技</a:t>
            </a:r>
            <a:r>
              <a:rPr lang="zh-TW" sz="2200"/>
              <a:t>(Enabling Technology, ET)之快速發展，將</a:t>
            </a:r>
            <a:r>
              <a:rPr lang="zh-TW" sz="2200">
                <a:solidFill>
                  <a:srgbClr val="FF0000"/>
                </a:solidFill>
              </a:rPr>
              <a:t>需量反應</a:t>
            </a:r>
            <a:r>
              <a:rPr lang="zh-TW" sz="2200"/>
              <a:t>(Demand Response, DR)、</a:t>
            </a:r>
            <a:r>
              <a:rPr lang="zh-TW" sz="2200">
                <a:solidFill>
                  <a:srgbClr val="FF0000"/>
                </a:solidFill>
              </a:rPr>
              <a:t>再生能源、儲能系統</a:t>
            </a:r>
            <a:r>
              <a:rPr lang="zh-TW" sz="2200"/>
              <a:t>(Battery Energy Storage System, BESS)納入調度範圍，規劃輸配電系統之健全發展。</a:t>
            </a:r>
            <a:endParaRPr sz="2200"/>
          </a:p>
          <a:p>
            <a:pPr indent="-273050" lvl="0" marL="273050" rtl="0" algn="just">
              <a:spcBef>
                <a:spcPts val="1200"/>
              </a:spcBef>
              <a:spcAft>
                <a:spcPts val="0"/>
              </a:spcAft>
              <a:buSzPts val="1870"/>
              <a:buChar char="●"/>
            </a:pPr>
            <a:r>
              <a:rPr lang="zh-TW" sz="2200"/>
              <a:t>電力係所有產業與科技發展不可或缺的要素，雖電力調度機制是不可進口的「</a:t>
            </a:r>
            <a:r>
              <a:rPr lang="zh-TW" sz="2200">
                <a:solidFill>
                  <a:srgbClr val="FF0000"/>
                </a:solidFill>
              </a:rPr>
              <a:t>非貿易財</a:t>
            </a:r>
            <a:r>
              <a:rPr lang="zh-TW" sz="2200"/>
              <a:t>」，卻是關乎台灣整體產業與科技發展在國際競爭的「</a:t>
            </a:r>
            <a:r>
              <a:rPr lang="zh-TW" sz="2200">
                <a:solidFill>
                  <a:srgbClr val="FF0000"/>
                </a:solidFill>
              </a:rPr>
              <a:t>軟實力</a:t>
            </a:r>
            <a:r>
              <a:rPr lang="zh-TW" sz="2200"/>
              <a:t>」。而電力市場自由化與網路化，已是不可抵擋之世界潮流。</a:t>
            </a:r>
            <a:endParaRPr sz="2200"/>
          </a:p>
          <a:p>
            <a:pPr indent="-273050" lvl="0" marL="273050" rtl="0" algn="l">
              <a:spcBef>
                <a:spcPts val="1200"/>
              </a:spcBef>
              <a:spcAft>
                <a:spcPts val="0"/>
              </a:spcAft>
              <a:buSzPts val="1870"/>
              <a:buChar char="●"/>
            </a:pPr>
            <a:r>
              <a:rPr lang="zh-TW" sz="2200"/>
              <a:t>2013年由 Dr. Jeremy Rifkin 《第三次工業革命》一書，主張</a:t>
            </a:r>
            <a:r>
              <a:rPr lang="zh-TW" sz="2200">
                <a:solidFill>
                  <a:srgbClr val="FF0000"/>
                </a:solidFill>
              </a:rPr>
              <a:t>再生能源或綠色能源</a:t>
            </a:r>
            <a:r>
              <a:rPr lang="zh-TW" sz="2200"/>
              <a:t>，加上各種</a:t>
            </a:r>
            <a:r>
              <a:rPr lang="zh-TW" sz="2200">
                <a:solidFill>
                  <a:srgbClr val="FF0000"/>
                </a:solidFill>
              </a:rPr>
              <a:t>網路建設</a:t>
            </a:r>
            <a:r>
              <a:rPr lang="zh-TW" sz="2200"/>
              <a:t>，將為整體社會與環境帶來革命性的轉變。藉由新科技及具市場誘因的政策措施，以及創新商業模式，能夠為世界經濟找到一條活路，增加能源供給安全與穩定，且能降低整體能源供給成本。</a:t>
            </a:r>
            <a:endParaRPr sz="2200"/>
          </a:p>
          <a:p>
            <a:pPr indent="-121920" lvl="0" marL="273050" rtl="0" algn="l">
              <a:spcBef>
                <a:spcPts val="1800"/>
              </a:spcBef>
              <a:spcAft>
                <a:spcPts val="0"/>
              </a:spcAft>
              <a:buSzPts val="2380"/>
              <a:buNone/>
            </a:pPr>
            <a:r>
              <a:t/>
            </a:r>
            <a:endParaRPr sz="2800"/>
          </a:p>
        </p:txBody>
      </p:sp>
      <p:sp>
        <p:nvSpPr>
          <p:cNvPr id="568" name="Google Shape;568;p54"/>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55"/>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4. 結論與建議</a:t>
            </a:r>
            <a:r>
              <a:rPr lang="zh-TW" sz="3200"/>
              <a:t>(5/5)</a:t>
            </a:r>
            <a:endParaRPr/>
          </a:p>
        </p:txBody>
      </p:sp>
      <p:sp>
        <p:nvSpPr>
          <p:cNvPr id="574" name="Google Shape;574;p55"/>
          <p:cNvSpPr txBox="1"/>
          <p:nvPr>
            <p:ph idx="1" type="body"/>
          </p:nvPr>
        </p:nvSpPr>
        <p:spPr>
          <a:xfrm>
            <a:off x="0" y="908720"/>
            <a:ext cx="9143999" cy="576064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380"/>
              <a:buChar char="●"/>
            </a:pPr>
            <a:r>
              <a:rPr lang="zh-TW" sz="2800"/>
              <a:t>President Obama said 2013/9/6 about his policy on Syria and chemical weapons :</a:t>
            </a:r>
            <a:r>
              <a:rPr lang="zh-TW" sz="2800">
                <a:latin typeface="Libre Baskerville"/>
                <a:ea typeface="Libre Baskerville"/>
                <a:cs typeface="Libre Baskerville"/>
                <a:sym typeface="Libre Baskerville"/>
              </a:rPr>
              <a:t>“…</a:t>
            </a:r>
            <a:r>
              <a:rPr lang="zh-TW" sz="2800"/>
              <a:t>That would change my </a:t>
            </a:r>
            <a:r>
              <a:rPr b="1" lang="zh-TW">
                <a:solidFill>
                  <a:srgbClr val="FF0000"/>
                </a:solidFill>
              </a:rPr>
              <a:t>calculus</a:t>
            </a:r>
            <a:r>
              <a:rPr lang="zh-TW" sz="2800"/>
              <a:t>. That would change my equation.</a:t>
            </a:r>
            <a:r>
              <a:rPr lang="zh-TW" sz="2800">
                <a:latin typeface="Libre Baskerville"/>
                <a:ea typeface="Libre Baskerville"/>
                <a:cs typeface="Libre Baskerville"/>
                <a:sym typeface="Libre Baskerville"/>
              </a:rPr>
              <a:t>”</a:t>
            </a:r>
            <a:endParaRPr/>
          </a:p>
          <a:p>
            <a:pPr indent="-273050" lvl="0" marL="273050" rtl="0" algn="l">
              <a:spcBef>
                <a:spcPts val="1800"/>
              </a:spcBef>
              <a:spcAft>
                <a:spcPts val="0"/>
              </a:spcAft>
              <a:buSzPts val="2380"/>
              <a:buChar char="●"/>
            </a:pPr>
            <a:r>
              <a:rPr lang="zh-TW" sz="2800"/>
              <a:t>同樣地，電力自由化之決策思維或決策方程式(所謂的</a:t>
            </a:r>
            <a:r>
              <a:rPr lang="zh-TW" sz="2800">
                <a:latin typeface="Libre Baskerville"/>
                <a:ea typeface="Libre Baskerville"/>
                <a:cs typeface="Libre Baskerville"/>
                <a:sym typeface="Libre Baskerville"/>
              </a:rPr>
              <a:t>“</a:t>
            </a:r>
            <a:r>
              <a:rPr lang="zh-TW" sz="2800"/>
              <a:t>calculus</a:t>
            </a:r>
            <a:r>
              <a:rPr lang="zh-TW" sz="2800">
                <a:latin typeface="Libre Baskerville"/>
                <a:ea typeface="Libre Baskerville"/>
                <a:cs typeface="Libre Baskerville"/>
                <a:sym typeface="Libre Baskerville"/>
              </a:rPr>
              <a:t>”</a:t>
            </a:r>
            <a:r>
              <a:rPr lang="zh-TW" sz="2800"/>
              <a:t>)，必須調整，重點在於</a:t>
            </a:r>
            <a:r>
              <a:rPr lang="zh-TW" sz="2800">
                <a:solidFill>
                  <a:srgbClr val="FF0000"/>
                </a:solidFill>
              </a:rPr>
              <a:t>成立確保消費者福祉的 shepherd or watch dog，</a:t>
            </a:r>
            <a:r>
              <a:rPr b="1" lang="zh-TW" sz="3600">
                <a:solidFill>
                  <a:srgbClr val="FF0000"/>
                </a:solidFill>
              </a:rPr>
              <a:t>電力管制準司法機關</a:t>
            </a:r>
            <a:r>
              <a:rPr lang="zh-TW" sz="2800"/>
              <a:t>，針對解除價量管制後之</a:t>
            </a:r>
            <a:r>
              <a:rPr lang="zh-TW" sz="2800">
                <a:solidFill>
                  <a:srgbClr val="FF0000"/>
                </a:solidFill>
              </a:rPr>
              <a:t>再管制</a:t>
            </a:r>
            <a:r>
              <a:rPr lang="zh-TW" sz="2800"/>
              <a:t>(reregulation)，聚焦於</a:t>
            </a:r>
            <a:r>
              <a:rPr lang="zh-TW" sz="2800">
                <a:solidFill>
                  <a:srgbClr val="FF0000"/>
                </a:solidFill>
              </a:rPr>
              <a:t>公平競爭、電力品質、消費者權益、多樣化服務與創新</a:t>
            </a:r>
            <a:r>
              <a:rPr lang="zh-TW" sz="2800"/>
              <a:t>、</a:t>
            </a:r>
            <a:r>
              <a:rPr lang="zh-TW" sz="2800">
                <a:solidFill>
                  <a:srgbClr val="FF0000"/>
                </a:solidFill>
              </a:rPr>
              <a:t>爭議調處</a:t>
            </a:r>
            <a:r>
              <a:rPr lang="zh-TW" sz="2800"/>
              <a:t>等，有助於</a:t>
            </a:r>
            <a:r>
              <a:rPr lang="zh-TW" sz="2800">
                <a:solidFill>
                  <a:srgbClr val="FF0000"/>
                </a:solidFill>
              </a:rPr>
              <a:t>電業永續發展</a:t>
            </a:r>
            <a:r>
              <a:rPr lang="zh-TW" sz="2800"/>
              <a:t>與</a:t>
            </a:r>
            <a:r>
              <a:rPr lang="zh-TW" sz="2800">
                <a:solidFill>
                  <a:srgbClr val="FF0000"/>
                </a:solidFill>
              </a:rPr>
              <a:t>消費者賦權(empowerment)</a:t>
            </a:r>
            <a:r>
              <a:rPr lang="zh-TW" sz="2800"/>
              <a:t>之法制架構。</a:t>
            </a:r>
            <a:endParaRPr sz="2800"/>
          </a:p>
          <a:p>
            <a:pPr indent="-100329" lvl="0" marL="273050" rtl="0" algn="l">
              <a:spcBef>
                <a:spcPts val="575"/>
              </a:spcBef>
              <a:spcAft>
                <a:spcPts val="0"/>
              </a:spcAft>
              <a:buSzPts val="2720"/>
              <a:buNone/>
            </a:pPr>
            <a:r>
              <a:t/>
            </a:r>
            <a:endParaRPr/>
          </a:p>
        </p:txBody>
      </p:sp>
      <p:sp>
        <p:nvSpPr>
          <p:cNvPr id="575" name="Google Shape;575;p55"/>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Google Shape;581;p56"/>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582" name="Google Shape;582;p56"/>
          <p:cNvSpPr txBox="1"/>
          <p:nvPr/>
        </p:nvSpPr>
        <p:spPr>
          <a:xfrm>
            <a:off x="3355001" y="2700276"/>
            <a:ext cx="2339102"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4800">
                <a:solidFill>
                  <a:srgbClr val="0070C0"/>
                </a:solidFill>
                <a:latin typeface="Source Sans Pro"/>
                <a:ea typeface="Source Sans Pro"/>
                <a:cs typeface="Source Sans Pro"/>
                <a:sym typeface="Source Sans Pro"/>
              </a:rPr>
              <a:t>附      錄</a:t>
            </a:r>
            <a:endParaRPr b="1" sz="4800">
              <a:solidFill>
                <a:srgbClr val="0070C0"/>
              </a:solidFill>
              <a:latin typeface="Source Sans Pro"/>
              <a:ea typeface="Source Sans Pro"/>
              <a:cs typeface="Source Sans Pro"/>
              <a:sym typeface="Source Sans Pr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57"/>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noAutofit/>
          </a:bodyPr>
          <a:lstStyle/>
          <a:p>
            <a:pPr indent="-100329" lvl="0" marL="273050" rtl="0" algn="l">
              <a:spcBef>
                <a:spcPts val="0"/>
              </a:spcBef>
              <a:spcAft>
                <a:spcPts val="0"/>
              </a:spcAft>
              <a:buSzPts val="2720"/>
              <a:buNone/>
            </a:pPr>
            <a:r>
              <a:t/>
            </a:r>
            <a:endParaRPr/>
          </a:p>
        </p:txBody>
      </p:sp>
      <p:graphicFrame>
        <p:nvGraphicFramePr>
          <p:cNvPr id="589" name="Google Shape;589;p57"/>
          <p:cNvGraphicFramePr/>
          <p:nvPr/>
        </p:nvGraphicFramePr>
        <p:xfrm>
          <a:off x="361726" y="908720"/>
          <a:ext cx="3000000" cy="3000000"/>
        </p:xfrm>
        <a:graphic>
          <a:graphicData uri="http://schemas.openxmlformats.org/drawingml/2006/table">
            <a:tbl>
              <a:tblPr bandRow="1" firstRow="1">
                <a:noFill/>
                <a:tableStyleId>{EBCFAD9A-5B75-43F6-AF36-665FEE2C8572}</a:tableStyleId>
              </a:tblPr>
              <a:tblGrid>
                <a:gridCol w="1185950"/>
                <a:gridCol w="2592300"/>
                <a:gridCol w="4680200"/>
              </a:tblGrid>
              <a:tr h="474150">
                <a:tc>
                  <a:txBody>
                    <a:bodyPr>
                      <a:noAutofit/>
                    </a:bodyPr>
                    <a:lstStyle/>
                    <a:p>
                      <a:pPr indent="0" lvl="0" marL="0" marR="0" rtl="0" algn="l">
                        <a:spcBef>
                          <a:spcPts val="0"/>
                        </a:spcBef>
                        <a:spcAft>
                          <a:spcPts val="0"/>
                        </a:spcAft>
                        <a:buNone/>
                      </a:pPr>
                      <a:r>
                        <a:t/>
                      </a:r>
                      <a:endParaRPr sz="1800"/>
                    </a:p>
                  </a:txBody>
                  <a:tcPr marT="45725" marB="45725" marR="84425" marL="84425"/>
                </a:tc>
                <a:tc>
                  <a:txBody>
                    <a:bodyPr>
                      <a:noAutofit/>
                    </a:bodyPr>
                    <a:lstStyle/>
                    <a:p>
                      <a:pPr indent="0" lvl="0" marL="0" marR="0" rtl="0" algn="ctr">
                        <a:spcBef>
                          <a:spcPts val="0"/>
                        </a:spcBef>
                        <a:spcAft>
                          <a:spcPts val="0"/>
                        </a:spcAft>
                        <a:buNone/>
                      </a:pPr>
                      <a:r>
                        <a:rPr lang="zh-TW" sz="2000"/>
                        <a:t>廠網分離</a:t>
                      </a:r>
                      <a:endParaRPr b="1" sz="2000"/>
                    </a:p>
                  </a:txBody>
                  <a:tcPr marT="45725" marB="45725" marR="84425" marL="84425"/>
                </a:tc>
                <a:tc>
                  <a:txBody>
                    <a:bodyPr>
                      <a:noAutofit/>
                    </a:bodyPr>
                    <a:lstStyle/>
                    <a:p>
                      <a:pPr indent="0" lvl="0" marL="0" marR="0" rtl="0" algn="ctr">
                        <a:spcBef>
                          <a:spcPts val="0"/>
                        </a:spcBef>
                        <a:spcAft>
                          <a:spcPts val="0"/>
                        </a:spcAft>
                        <a:buNone/>
                      </a:pPr>
                      <a:r>
                        <a:rPr lang="zh-TW" sz="2000"/>
                        <a:t>成立獨立調度中心 </a:t>
                      </a:r>
                      <a:r>
                        <a:rPr lang="zh-TW" sz="2000">
                          <a:solidFill>
                            <a:srgbClr val="FF0000"/>
                          </a:solidFill>
                        </a:rPr>
                        <a:t>(獨立於電業之外)</a:t>
                      </a:r>
                      <a:endParaRPr b="1" sz="2000">
                        <a:solidFill>
                          <a:srgbClr val="FF0000"/>
                        </a:solidFill>
                      </a:endParaRPr>
                    </a:p>
                  </a:txBody>
                  <a:tcPr marT="45725" marB="45725" marR="84425" marL="84425"/>
                </a:tc>
              </a:tr>
              <a:tr h="459000">
                <a:tc>
                  <a:txBody>
                    <a:bodyPr>
                      <a:noAutofit/>
                    </a:bodyPr>
                    <a:lstStyle/>
                    <a:p>
                      <a:pPr indent="0" lvl="0" marL="0" marR="0" rtl="0" algn="ctr">
                        <a:spcBef>
                          <a:spcPts val="0"/>
                        </a:spcBef>
                        <a:spcAft>
                          <a:spcPts val="0"/>
                        </a:spcAft>
                        <a:buNone/>
                      </a:pPr>
                      <a:r>
                        <a:rPr lang="zh-TW" sz="1800"/>
                        <a:t>英國</a:t>
                      </a:r>
                      <a:endParaRPr b="1" sz="1800"/>
                    </a:p>
                  </a:txBody>
                  <a:tcPr marT="45725" marB="45725" marR="84425" marL="84425"/>
                </a:tc>
                <a:tc>
                  <a:txBody>
                    <a:bodyPr>
                      <a:noAutofit/>
                    </a:bodyPr>
                    <a:lstStyle/>
                    <a:p>
                      <a:pPr indent="0" lvl="0" marL="0" marR="0" rtl="0" algn="ctr">
                        <a:spcBef>
                          <a:spcPts val="0"/>
                        </a:spcBef>
                        <a:spcAft>
                          <a:spcPts val="0"/>
                        </a:spcAft>
                        <a:buNone/>
                      </a:pPr>
                      <a:r>
                        <a:rPr lang="zh-TW" sz="1800"/>
                        <a:t>是(電業原屬</a:t>
                      </a:r>
                      <a:r>
                        <a:rPr lang="zh-TW" sz="1800">
                          <a:solidFill>
                            <a:srgbClr val="FF0000"/>
                          </a:solidFill>
                        </a:rPr>
                        <a:t>國營</a:t>
                      </a:r>
                      <a:r>
                        <a:rPr lang="zh-TW" sz="1800"/>
                        <a:t>)</a:t>
                      </a:r>
                      <a:endParaRPr b="1" sz="1800"/>
                    </a:p>
                  </a:txBody>
                  <a:tcPr marT="45725" marB="45725" marR="84425" marL="84425"/>
                </a:tc>
                <a:tc>
                  <a:txBody>
                    <a:bodyPr>
                      <a:noAutofit/>
                    </a:bodyPr>
                    <a:lstStyle/>
                    <a:p>
                      <a:pPr indent="0" lvl="0" marL="0" marR="0" rtl="0" algn="ctr">
                        <a:spcBef>
                          <a:spcPts val="0"/>
                        </a:spcBef>
                        <a:spcAft>
                          <a:spcPts val="0"/>
                        </a:spcAft>
                        <a:buNone/>
                      </a:pPr>
                      <a:r>
                        <a:rPr lang="zh-TW" sz="1800"/>
                        <a:t>否(由國家電網公司負責)</a:t>
                      </a:r>
                      <a:endParaRPr b="1" sz="1800"/>
                    </a:p>
                  </a:txBody>
                  <a:tcPr marT="45725" marB="45725" marR="84425" marL="84425"/>
                </a:tc>
              </a:tr>
              <a:tr h="365875">
                <a:tc>
                  <a:txBody>
                    <a:bodyPr>
                      <a:noAutofit/>
                    </a:bodyPr>
                    <a:lstStyle/>
                    <a:p>
                      <a:pPr indent="0" lvl="0" marL="0" marR="0" rtl="0" algn="ctr">
                        <a:spcBef>
                          <a:spcPts val="0"/>
                        </a:spcBef>
                        <a:spcAft>
                          <a:spcPts val="0"/>
                        </a:spcAft>
                        <a:buNone/>
                      </a:pPr>
                      <a:r>
                        <a:rPr lang="zh-TW" sz="1800"/>
                        <a:t>澳洲</a:t>
                      </a:r>
                      <a:endParaRPr b="1" sz="1800"/>
                    </a:p>
                  </a:txBody>
                  <a:tcPr marT="45725" marB="45725" marR="84425" marL="84425"/>
                </a:tc>
                <a:tc>
                  <a:txBody>
                    <a:bodyPr>
                      <a:noAutofit/>
                    </a:bodyPr>
                    <a:lstStyle/>
                    <a:p>
                      <a:pPr indent="0" lvl="0" marL="0" marR="0" rtl="0" algn="ctr">
                        <a:lnSpc>
                          <a:spcPct val="100000"/>
                        </a:lnSpc>
                        <a:spcBef>
                          <a:spcPts val="0"/>
                        </a:spcBef>
                        <a:spcAft>
                          <a:spcPts val="0"/>
                        </a:spcAft>
                        <a:buClr>
                          <a:schemeClr val="dk1"/>
                        </a:buClr>
                        <a:buSzPts val="1800"/>
                        <a:buFont typeface="Libre Baskerville"/>
                        <a:buNone/>
                      </a:pPr>
                      <a:r>
                        <a:rPr lang="zh-TW" sz="1800"/>
                        <a:t>是(電業原屬</a:t>
                      </a:r>
                      <a:r>
                        <a:rPr lang="zh-TW" sz="1800">
                          <a:solidFill>
                            <a:srgbClr val="FF0000"/>
                          </a:solidFill>
                        </a:rPr>
                        <a:t>國營</a:t>
                      </a:r>
                      <a:r>
                        <a:rPr lang="zh-TW" sz="1800"/>
                        <a:t>)</a:t>
                      </a:r>
                      <a:endParaRPr b="1" sz="1800"/>
                    </a:p>
                  </a:txBody>
                  <a:tcPr marT="45725" marB="45725" marR="84425" marL="84425"/>
                </a:tc>
                <a:tc rowSpan="2">
                  <a:txBody>
                    <a:bodyPr>
                      <a:noAutofit/>
                    </a:bodyPr>
                    <a:lstStyle/>
                    <a:p>
                      <a:pPr indent="0" lvl="0" marL="0" marR="0" rtl="0" algn="ctr">
                        <a:spcBef>
                          <a:spcPts val="0"/>
                        </a:spcBef>
                        <a:spcAft>
                          <a:spcPts val="0"/>
                        </a:spcAft>
                        <a:buNone/>
                      </a:pPr>
                      <a:r>
                        <a:rPr lang="zh-TW" sz="1800"/>
                        <a:t>是(附屬於電力交易所中)</a:t>
                      </a:r>
                      <a:endParaRPr b="1" sz="1800"/>
                    </a:p>
                  </a:txBody>
                  <a:tcPr marT="45725" marB="45725" marR="84425" marL="84425" anchor="ctr"/>
                </a:tc>
              </a:tr>
              <a:tr h="386300">
                <a:tc>
                  <a:txBody>
                    <a:bodyPr>
                      <a:noAutofit/>
                    </a:bodyPr>
                    <a:lstStyle/>
                    <a:p>
                      <a:pPr indent="0" lvl="0" marL="0" marR="0" rtl="0" algn="ctr">
                        <a:spcBef>
                          <a:spcPts val="0"/>
                        </a:spcBef>
                        <a:spcAft>
                          <a:spcPts val="0"/>
                        </a:spcAft>
                        <a:buNone/>
                      </a:pPr>
                      <a:r>
                        <a:rPr lang="zh-TW" sz="1800"/>
                        <a:t>北歐</a:t>
                      </a:r>
                      <a:endParaRPr b="1" sz="1800"/>
                    </a:p>
                  </a:txBody>
                  <a:tcPr marT="45725" marB="45725" marR="84425" marL="84425"/>
                </a:tc>
                <a:tc>
                  <a:txBody>
                    <a:bodyPr>
                      <a:noAutofit/>
                    </a:bodyPr>
                    <a:lstStyle/>
                    <a:p>
                      <a:pPr indent="0" lvl="0" marL="0" marR="0" rtl="0" algn="ctr">
                        <a:lnSpc>
                          <a:spcPct val="100000"/>
                        </a:lnSpc>
                        <a:spcBef>
                          <a:spcPts val="0"/>
                        </a:spcBef>
                        <a:spcAft>
                          <a:spcPts val="0"/>
                        </a:spcAft>
                        <a:buClr>
                          <a:schemeClr val="dk1"/>
                        </a:buClr>
                        <a:buSzPts val="1800"/>
                        <a:buFont typeface="Libre Baskerville"/>
                        <a:buNone/>
                      </a:pPr>
                      <a:r>
                        <a:rPr lang="zh-TW" sz="1800"/>
                        <a:t>是(電業原屬</a:t>
                      </a:r>
                      <a:r>
                        <a:rPr lang="zh-TW" sz="1800">
                          <a:solidFill>
                            <a:srgbClr val="FF0000"/>
                          </a:solidFill>
                        </a:rPr>
                        <a:t>國營</a:t>
                      </a:r>
                      <a:r>
                        <a:rPr lang="zh-TW" sz="1800"/>
                        <a:t>)</a:t>
                      </a:r>
                      <a:endParaRPr b="1" sz="1800"/>
                    </a:p>
                  </a:txBody>
                  <a:tcPr marT="45725" marB="45725" marR="84425" marL="84425"/>
                </a:tc>
                <a:tc vMerge="1"/>
              </a:tr>
              <a:tr h="386300">
                <a:tc>
                  <a:txBody>
                    <a:bodyPr>
                      <a:noAutofit/>
                    </a:bodyPr>
                    <a:lstStyle/>
                    <a:p>
                      <a:pPr indent="0" lvl="0" marL="0" marR="0" rtl="0" algn="ctr">
                        <a:spcBef>
                          <a:spcPts val="0"/>
                        </a:spcBef>
                        <a:spcAft>
                          <a:spcPts val="0"/>
                        </a:spcAft>
                        <a:buNone/>
                      </a:pPr>
                      <a:r>
                        <a:rPr lang="zh-TW" sz="1800"/>
                        <a:t>美國加州</a:t>
                      </a:r>
                      <a:endParaRPr b="1" sz="1800"/>
                    </a:p>
                  </a:txBody>
                  <a:tcPr marT="45725" marB="45725" marR="84425" marL="84425"/>
                </a:tc>
                <a:tc>
                  <a:txBody>
                    <a:bodyPr>
                      <a:noAutofit/>
                    </a:bodyPr>
                    <a:lstStyle/>
                    <a:p>
                      <a:pPr indent="0" lvl="0" marL="0" marR="0" rtl="0" algn="ctr">
                        <a:spcBef>
                          <a:spcPts val="0"/>
                        </a:spcBef>
                        <a:spcAft>
                          <a:spcPts val="0"/>
                        </a:spcAft>
                        <a:buNone/>
                      </a:pPr>
                      <a:r>
                        <a:rPr lang="zh-TW" sz="1800"/>
                        <a:t>否(電業原屬</a:t>
                      </a:r>
                      <a:r>
                        <a:rPr lang="zh-TW" sz="1800">
                          <a:solidFill>
                            <a:srgbClr val="0070C0"/>
                          </a:solidFill>
                        </a:rPr>
                        <a:t>民營</a:t>
                      </a:r>
                      <a:r>
                        <a:rPr lang="zh-TW" sz="1800"/>
                        <a:t>)</a:t>
                      </a:r>
                      <a:endParaRPr b="1" sz="1800"/>
                    </a:p>
                  </a:txBody>
                  <a:tcPr marT="45725" marB="45725" marR="84425" marL="84425"/>
                </a:tc>
                <a:tc>
                  <a:txBody>
                    <a:bodyPr>
                      <a:noAutofit/>
                    </a:bodyPr>
                    <a:lstStyle/>
                    <a:p>
                      <a:pPr indent="0" lvl="0" marL="0" marR="0" rtl="0" algn="ctr">
                        <a:spcBef>
                          <a:spcPts val="0"/>
                        </a:spcBef>
                        <a:spcAft>
                          <a:spcPts val="0"/>
                        </a:spcAft>
                        <a:buNone/>
                      </a:pPr>
                      <a:r>
                        <a:rPr lang="zh-TW" sz="1800"/>
                        <a:t>是</a:t>
                      </a:r>
                      <a:endParaRPr b="1" sz="1800"/>
                    </a:p>
                  </a:txBody>
                  <a:tcPr marT="45725" marB="45725" marR="84425" marL="84425"/>
                </a:tc>
              </a:tr>
              <a:tr h="386300">
                <a:tc>
                  <a:txBody>
                    <a:bodyPr>
                      <a:noAutofit/>
                    </a:bodyPr>
                    <a:lstStyle/>
                    <a:p>
                      <a:pPr indent="0" lvl="0" marL="0" marR="0" rtl="0" algn="ctr">
                        <a:spcBef>
                          <a:spcPts val="0"/>
                        </a:spcBef>
                        <a:spcAft>
                          <a:spcPts val="0"/>
                        </a:spcAft>
                        <a:buNone/>
                      </a:pPr>
                      <a:r>
                        <a:rPr lang="zh-TW" sz="1800"/>
                        <a:t>日本</a:t>
                      </a:r>
                      <a:endParaRPr b="1" sz="1800"/>
                    </a:p>
                  </a:txBody>
                  <a:tcPr marT="45725" marB="45725" marR="84425" marL="84425"/>
                </a:tc>
                <a:tc>
                  <a:txBody>
                    <a:bodyPr>
                      <a:noAutofit/>
                    </a:bodyPr>
                    <a:lstStyle/>
                    <a:p>
                      <a:pPr indent="0" lvl="0" marL="0" marR="0" rtl="0" algn="ctr">
                        <a:spcBef>
                          <a:spcPts val="0"/>
                        </a:spcBef>
                        <a:spcAft>
                          <a:spcPts val="0"/>
                        </a:spcAft>
                        <a:buNone/>
                      </a:pPr>
                      <a:r>
                        <a:rPr lang="zh-TW" sz="1800"/>
                        <a:t>否(電業原屬</a:t>
                      </a:r>
                      <a:r>
                        <a:rPr lang="zh-TW" sz="1800">
                          <a:solidFill>
                            <a:srgbClr val="0070C0"/>
                          </a:solidFill>
                        </a:rPr>
                        <a:t>民營</a:t>
                      </a:r>
                      <a:r>
                        <a:rPr lang="zh-TW" sz="1800"/>
                        <a:t>)</a:t>
                      </a:r>
                      <a:endParaRPr b="1" sz="1800"/>
                    </a:p>
                  </a:txBody>
                  <a:tcPr marT="45725" marB="45725" marR="84425" marL="84425"/>
                </a:tc>
                <a:tc>
                  <a:txBody>
                    <a:bodyPr>
                      <a:noAutofit/>
                    </a:bodyPr>
                    <a:lstStyle/>
                    <a:p>
                      <a:pPr indent="0" lvl="0" marL="0" marR="0" rtl="0" algn="ctr">
                        <a:spcBef>
                          <a:spcPts val="0"/>
                        </a:spcBef>
                        <a:spcAft>
                          <a:spcPts val="0"/>
                        </a:spcAft>
                        <a:buNone/>
                      </a:pPr>
                      <a:r>
                        <a:rPr b="0" lang="zh-TW" sz="1800"/>
                        <a:t>尚未確定</a:t>
                      </a:r>
                      <a:endParaRPr b="1" sz="1800"/>
                    </a:p>
                  </a:txBody>
                  <a:tcPr marT="45725" marB="45725" marR="84425" marL="84425"/>
                </a:tc>
              </a:tr>
              <a:tr h="369400">
                <a:tc>
                  <a:txBody>
                    <a:bodyPr>
                      <a:noAutofit/>
                    </a:bodyPr>
                    <a:lstStyle/>
                    <a:p>
                      <a:pPr indent="0" lvl="0" marL="0" marR="0" rtl="0" algn="ctr">
                        <a:spcBef>
                          <a:spcPts val="0"/>
                        </a:spcBef>
                        <a:spcAft>
                          <a:spcPts val="0"/>
                        </a:spcAft>
                        <a:buNone/>
                      </a:pPr>
                      <a:r>
                        <a:rPr lang="zh-TW" sz="1800"/>
                        <a:t>韓國</a:t>
                      </a:r>
                      <a:endParaRPr b="1" sz="1800"/>
                    </a:p>
                  </a:txBody>
                  <a:tcPr marT="45725" marB="45725" marR="84425" marL="84425"/>
                </a:tc>
                <a:tc>
                  <a:txBody>
                    <a:bodyPr>
                      <a:noAutofit/>
                    </a:bodyPr>
                    <a:lstStyle/>
                    <a:p>
                      <a:pPr indent="0" lvl="0" marL="0" marR="0" rtl="0" algn="ctr">
                        <a:lnSpc>
                          <a:spcPct val="100000"/>
                        </a:lnSpc>
                        <a:spcBef>
                          <a:spcPts val="0"/>
                        </a:spcBef>
                        <a:spcAft>
                          <a:spcPts val="0"/>
                        </a:spcAft>
                        <a:buClr>
                          <a:schemeClr val="dk1"/>
                        </a:buClr>
                        <a:buSzPts val="1800"/>
                        <a:buFont typeface="Libre Baskerville"/>
                        <a:buNone/>
                      </a:pPr>
                      <a:r>
                        <a:rPr lang="zh-TW" sz="1800"/>
                        <a:t>是(電業原屬</a:t>
                      </a:r>
                      <a:r>
                        <a:rPr lang="zh-TW" sz="1800">
                          <a:solidFill>
                            <a:srgbClr val="FF0000"/>
                          </a:solidFill>
                        </a:rPr>
                        <a:t>國營</a:t>
                      </a:r>
                      <a:r>
                        <a:rPr lang="zh-TW" sz="1800"/>
                        <a:t>)</a:t>
                      </a:r>
                      <a:endParaRPr b="1" sz="1800"/>
                    </a:p>
                  </a:txBody>
                  <a:tcPr marT="45725" marB="45725" marR="84425" marL="84425"/>
                </a:tc>
                <a:tc>
                  <a:txBody>
                    <a:bodyPr>
                      <a:noAutofit/>
                    </a:bodyPr>
                    <a:lstStyle/>
                    <a:p>
                      <a:pPr indent="0" lvl="0" marL="0" marR="0" rtl="0" algn="ctr">
                        <a:lnSpc>
                          <a:spcPct val="100000"/>
                        </a:lnSpc>
                        <a:spcBef>
                          <a:spcPts val="0"/>
                        </a:spcBef>
                        <a:spcAft>
                          <a:spcPts val="0"/>
                        </a:spcAft>
                        <a:buClr>
                          <a:schemeClr val="dk1"/>
                        </a:buClr>
                        <a:buSzPts val="1800"/>
                        <a:buFont typeface="Libre Baskerville"/>
                        <a:buNone/>
                      </a:pPr>
                      <a:r>
                        <a:rPr lang="zh-TW" sz="1800"/>
                        <a:t>是(附屬於電力交易所中)</a:t>
                      </a:r>
                      <a:endParaRPr b="1" sz="1800"/>
                    </a:p>
                  </a:txBody>
                  <a:tcPr marT="45725" marB="45725" marR="84425" marL="84425"/>
                </a:tc>
              </a:tr>
            </a:tbl>
          </a:graphicData>
        </a:graphic>
      </p:graphicFrame>
      <p:sp>
        <p:nvSpPr>
          <p:cNvPr id="590" name="Google Shape;590;p57"/>
          <p:cNvSpPr txBox="1"/>
          <p:nvPr/>
        </p:nvSpPr>
        <p:spPr>
          <a:xfrm>
            <a:off x="377825" y="4606925"/>
            <a:ext cx="3686175" cy="203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rPr lang="zh-TW" sz="1800">
                <a:solidFill>
                  <a:schemeClr val="dk1"/>
                </a:solidFill>
                <a:latin typeface="Arial"/>
                <a:ea typeface="Arial"/>
                <a:cs typeface="Arial"/>
                <a:sym typeface="Arial"/>
              </a:rPr>
              <a:t>資料來源：台灣經濟研究院</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800"/>
              <a:buFont typeface="Noto Sans Symbols"/>
              <a:buNone/>
            </a:pPr>
            <a:r>
              <a:rPr lang="zh-TW" sz="1800">
                <a:solidFill>
                  <a:schemeClr val="dk1"/>
                </a:solidFill>
                <a:latin typeface="Arial"/>
                <a:ea typeface="Arial"/>
                <a:cs typeface="Arial"/>
                <a:sym typeface="Arial"/>
              </a:rPr>
              <a:t>註：日本最新動向，成立ISO的法案，已於今(2013)年送國會審議；2016年實施零售部門及發電部門全面自由化；2018～2020年法律性切割輸配電部門，以及電力零售費率全面自由化。</a:t>
            </a:r>
            <a:endParaRPr sz="1800">
              <a:solidFill>
                <a:schemeClr val="dk1"/>
              </a:solidFill>
              <a:latin typeface="Arial"/>
              <a:ea typeface="Arial"/>
              <a:cs typeface="Arial"/>
              <a:sym typeface="Arial"/>
            </a:endParaRPr>
          </a:p>
        </p:txBody>
      </p:sp>
      <p:sp>
        <p:nvSpPr>
          <p:cNvPr id="591" name="Google Shape;591;p57"/>
          <p:cNvSpPr txBox="1"/>
          <p:nvPr/>
        </p:nvSpPr>
        <p:spPr>
          <a:xfrm>
            <a:off x="4105275" y="4486275"/>
            <a:ext cx="4714875" cy="2124075"/>
          </a:xfrm>
          <a:prstGeom prst="rect">
            <a:avLst/>
          </a:prstGeom>
          <a:solidFill>
            <a:srgbClr val="FF9933"/>
          </a:solidFill>
          <a:ln cap="flat" cmpd="sng" w="50800">
            <a:solidFill>
              <a:schemeClr val="dk1"/>
            </a:solidFill>
            <a:prstDash val="dot"/>
            <a:miter lim="800000"/>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2200"/>
              <a:buFont typeface="Noto Sans Symbols"/>
              <a:buNone/>
            </a:pPr>
            <a:r>
              <a:rPr lang="zh-TW" sz="2200">
                <a:solidFill>
                  <a:schemeClr val="dk1"/>
                </a:solidFill>
                <a:latin typeface="Arial"/>
                <a:ea typeface="Arial"/>
                <a:cs typeface="Arial"/>
                <a:sym typeface="Arial"/>
              </a:rPr>
              <a:t>一般而言，採廠網分離者，電力調度權歸屬於電網公司 （如英國），惟澳洲、北歐例外，亦即成立了調度中心，係因區域內有多家輸電業；維持綜合電業者，為確保公正，多成立獨立調度中心，並賦予其調度權力。</a:t>
            </a:r>
            <a:endParaRPr/>
          </a:p>
        </p:txBody>
      </p:sp>
      <p:sp>
        <p:nvSpPr>
          <p:cNvPr id="592" name="Google Shape;592;p57"/>
          <p:cNvSpPr/>
          <p:nvPr/>
        </p:nvSpPr>
        <p:spPr>
          <a:xfrm>
            <a:off x="5952207" y="3933056"/>
            <a:ext cx="966788" cy="415925"/>
          </a:xfrm>
          <a:prstGeom prst="downArrow">
            <a:avLst>
              <a:gd fmla="val 51917"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593" name="Google Shape;593;p57"/>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3959"/>
              <a:t>附錄A-1 國際電業自由化經驗</a:t>
            </a:r>
            <a:endParaRPr/>
          </a:p>
        </p:txBody>
      </p:sp>
      <p:sp>
        <p:nvSpPr>
          <p:cNvPr id="594" name="Google Shape;594;p57"/>
          <p:cNvSpPr txBox="1"/>
          <p:nvPr>
            <p:ph idx="12" type="sldNum"/>
          </p:nvPr>
        </p:nvSpPr>
        <p:spPr>
          <a:xfrm>
            <a:off x="8609013" y="6321425"/>
            <a:ext cx="457200" cy="457200"/>
          </a:xfrm>
          <a:prstGeom prst="rect">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58"/>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3959"/>
              <a:t>附錄A-2 歐洲電力調度中心組織架構</a:t>
            </a:r>
            <a:endParaRPr/>
          </a:p>
        </p:txBody>
      </p:sp>
      <p:sp>
        <p:nvSpPr>
          <p:cNvPr id="601" name="Google Shape;601;p58"/>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noAutofit/>
          </a:bodyPr>
          <a:lstStyle/>
          <a:p>
            <a:pPr indent="-273050" lvl="0" marL="273050" rtl="0" algn="just">
              <a:lnSpc>
                <a:spcPct val="110000"/>
              </a:lnSpc>
              <a:spcBef>
                <a:spcPts val="0"/>
              </a:spcBef>
              <a:spcAft>
                <a:spcPts val="0"/>
              </a:spcAft>
              <a:buSzPts val="2295"/>
              <a:buChar char="●"/>
            </a:pPr>
            <a:r>
              <a:rPr lang="zh-TW" sz="2700"/>
              <a:t>歐盟為達成20-20-20計畫目標(於2020年提升20%能源效率、減少20%二氧化碳排放量、再生能源占比20%)，於2009年7月，成立</a:t>
            </a:r>
            <a:r>
              <a:rPr lang="zh-TW" sz="2700">
                <a:solidFill>
                  <a:srgbClr val="FF0000"/>
                </a:solidFill>
              </a:rPr>
              <a:t>「歐洲電力傳輸系統網絡 (European Network of Transmission System Operators for Electricity, ENTSO-E)」</a:t>
            </a:r>
            <a:r>
              <a:rPr lang="zh-TW" sz="2700"/>
              <a:t>，以提高再生能源併網規模、強化跨國電網之互聯性。</a:t>
            </a:r>
            <a:endParaRPr sz="2700"/>
          </a:p>
          <a:p>
            <a:pPr indent="-273050" lvl="0" marL="273050" rtl="0" algn="just">
              <a:lnSpc>
                <a:spcPct val="110000"/>
              </a:lnSpc>
              <a:spcBef>
                <a:spcPts val="1800"/>
              </a:spcBef>
              <a:spcAft>
                <a:spcPts val="0"/>
              </a:spcAft>
              <a:buSzPts val="2295"/>
              <a:buChar char="●"/>
            </a:pPr>
            <a:r>
              <a:rPr lang="zh-TW" sz="2700"/>
              <a:t>ENTSO-E 整合歐洲</a:t>
            </a:r>
            <a:r>
              <a:rPr lang="zh-TW" sz="2700">
                <a:solidFill>
                  <a:srgbClr val="FF0000"/>
                </a:solidFill>
              </a:rPr>
              <a:t>五大區域電網</a:t>
            </a:r>
            <a:r>
              <a:rPr lang="zh-TW" sz="2700"/>
              <a:t>(Regional Group, RG)，包括：歐洲大陸電網(RG continental Europe)、</a:t>
            </a:r>
            <a:r>
              <a:rPr lang="zh-TW" sz="2700">
                <a:solidFill>
                  <a:srgbClr val="FF0000"/>
                </a:solidFill>
              </a:rPr>
              <a:t>北歐區域電網(RG Nordic)</a:t>
            </a:r>
            <a:r>
              <a:rPr lang="zh-TW" sz="2700"/>
              <a:t>、波羅的海區域電網(RG Baltic)、</a:t>
            </a:r>
            <a:r>
              <a:rPr lang="zh-TW" sz="2700">
                <a:solidFill>
                  <a:srgbClr val="FF0000"/>
                </a:solidFill>
              </a:rPr>
              <a:t>英國區域電網(RG UK)</a:t>
            </a:r>
            <a:r>
              <a:rPr lang="zh-TW" sz="2700"/>
              <a:t>及愛爾蘭區域電網(RG Ireland)，共涵蓋</a:t>
            </a:r>
            <a:r>
              <a:rPr lang="zh-TW" sz="2700">
                <a:solidFill>
                  <a:srgbClr val="FF0000"/>
                </a:solidFill>
              </a:rPr>
              <a:t>歐洲34國，</a:t>
            </a:r>
            <a:r>
              <a:rPr lang="zh-TW" sz="2700"/>
              <a:t>共</a:t>
            </a:r>
            <a:r>
              <a:rPr lang="zh-TW" sz="2700">
                <a:solidFill>
                  <a:srgbClr val="FF0000"/>
                </a:solidFill>
              </a:rPr>
              <a:t>41個輸電操作者</a:t>
            </a:r>
            <a:r>
              <a:rPr lang="zh-TW" sz="2700"/>
              <a:t>(Transmission System Operator, TSO)。</a:t>
            </a:r>
            <a:endParaRPr sz="2700"/>
          </a:p>
        </p:txBody>
      </p:sp>
      <p:sp>
        <p:nvSpPr>
          <p:cNvPr id="602" name="Google Shape;602;p58"/>
          <p:cNvSpPr txBox="1"/>
          <p:nvPr>
            <p:ph idx="12" type="sldNum"/>
          </p:nvPr>
        </p:nvSpPr>
        <p:spPr>
          <a:xfrm>
            <a:off x="8609013" y="6321425"/>
            <a:ext cx="457200" cy="457200"/>
          </a:xfrm>
          <a:prstGeom prst="rect">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59"/>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3959"/>
              <a:t>附錄A-3 先進國家經驗: 英國與北歐</a:t>
            </a:r>
            <a:endParaRPr/>
          </a:p>
        </p:txBody>
      </p:sp>
      <p:sp>
        <p:nvSpPr>
          <p:cNvPr id="609" name="Google Shape;609;p59"/>
          <p:cNvSpPr txBox="1"/>
          <p:nvPr>
            <p:ph idx="1" type="body"/>
          </p:nvPr>
        </p:nvSpPr>
        <p:spPr>
          <a:xfrm>
            <a:off x="35497" y="908720"/>
            <a:ext cx="9030716" cy="576064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295"/>
              <a:buChar char="●"/>
            </a:pPr>
            <a:r>
              <a:rPr lang="zh-TW" sz="2700"/>
              <a:t>英國最早自由化之初，NGC(National Grid Company)將MO、TO、SO</a:t>
            </a:r>
            <a:r>
              <a:rPr lang="zh-TW" sz="2700">
                <a:solidFill>
                  <a:srgbClr val="FF0000"/>
                </a:solidFill>
              </a:rPr>
              <a:t>三部門合而為一</a:t>
            </a:r>
            <a:r>
              <a:rPr lang="zh-TW" sz="2700"/>
              <a:t>。2001 年成立 NETA (New Electricity Trading Arrangements)，已將MO獨立。</a:t>
            </a:r>
            <a:endParaRPr sz="2700"/>
          </a:p>
          <a:p>
            <a:pPr indent="-273050" lvl="0" marL="273050" rtl="0" algn="just">
              <a:spcBef>
                <a:spcPts val="1200"/>
              </a:spcBef>
              <a:spcAft>
                <a:spcPts val="0"/>
              </a:spcAft>
              <a:buSzPts val="2295"/>
              <a:buChar char="●"/>
            </a:pPr>
            <a:r>
              <a:rPr lang="zh-TW" sz="2700"/>
              <a:t>北歐四國(挪威、丹麥、芬蘭、瑞典) 將 SO 與 MO 合一，四個國家共有四個 SO 與 TO，並另有 MO 加以協調。</a:t>
            </a:r>
            <a:endParaRPr sz="2700"/>
          </a:p>
          <a:p>
            <a:pPr indent="-273050" lvl="0" marL="273050" rtl="0" algn="just">
              <a:spcBef>
                <a:spcPts val="1200"/>
              </a:spcBef>
              <a:spcAft>
                <a:spcPts val="0"/>
              </a:spcAft>
              <a:buSzPts val="2295"/>
              <a:buChar char="●"/>
            </a:pPr>
            <a:r>
              <a:rPr lang="zh-TW" sz="2700"/>
              <a:t>北歐區域組織包含丹麥Energinet.dk、芬蘭Fingrid、挪威 Stanett及瑞典Svenska Kraftnat 共4個TSO。以挪威為例，Stanett 為</a:t>
            </a:r>
            <a:r>
              <a:rPr lang="zh-TW" sz="2700">
                <a:solidFill>
                  <a:srgbClr val="FF0000"/>
                </a:solidFill>
              </a:rPr>
              <a:t>國有企業</a:t>
            </a:r>
            <a:r>
              <a:rPr lang="zh-TW" sz="2700"/>
              <a:t>，共有1個國家控制中心以及3個區域控制中心負責監督電力調配。</a:t>
            </a:r>
            <a:endParaRPr sz="2700"/>
          </a:p>
        </p:txBody>
      </p:sp>
      <p:sp>
        <p:nvSpPr>
          <p:cNvPr id="610" name="Google Shape;610;p59"/>
          <p:cNvSpPr txBox="1"/>
          <p:nvPr>
            <p:ph idx="12" type="sldNum"/>
          </p:nvPr>
        </p:nvSpPr>
        <p:spPr>
          <a:xfrm>
            <a:off x="8609013" y="6321425"/>
            <a:ext cx="457200" cy="457200"/>
          </a:xfrm>
          <a:prstGeom prst="rect">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60"/>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3959"/>
              <a:t>附錄A-4 先進國家經驗：美國</a:t>
            </a:r>
            <a:r>
              <a:rPr lang="zh-TW" sz="2520"/>
              <a:t>(1/3)</a:t>
            </a:r>
            <a:endParaRPr sz="3959"/>
          </a:p>
        </p:txBody>
      </p:sp>
      <p:sp>
        <p:nvSpPr>
          <p:cNvPr id="617" name="Google Shape;617;p60"/>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noAutofit/>
          </a:bodyPr>
          <a:lstStyle/>
          <a:p>
            <a:pPr indent="-273050" lvl="0" marL="273050" rtl="0" algn="just">
              <a:lnSpc>
                <a:spcPct val="120000"/>
              </a:lnSpc>
              <a:spcBef>
                <a:spcPts val="0"/>
              </a:spcBef>
              <a:spcAft>
                <a:spcPts val="0"/>
              </a:spcAft>
              <a:buSzPts val="2202"/>
              <a:buFont typeface="Noto Sans Symbols"/>
              <a:buChar char="●"/>
            </a:pPr>
            <a:r>
              <a:rPr lang="zh-TW" sz="2590"/>
              <a:t>1992年美國通過</a:t>
            </a:r>
            <a:r>
              <a:rPr lang="zh-TW" sz="2590">
                <a:solidFill>
                  <a:srgbClr val="FF0000"/>
                </a:solidFill>
              </a:rPr>
              <a:t>能源法(Energy Policy Act)</a:t>
            </a:r>
            <a:r>
              <a:rPr lang="zh-TW" sz="2590"/>
              <a:t>，所有發電業者都可透過電力公司之輸電線路，</a:t>
            </a:r>
            <a:r>
              <a:rPr lang="zh-TW" sz="2590">
                <a:solidFill>
                  <a:srgbClr val="FF0000"/>
                </a:solidFill>
              </a:rPr>
              <a:t>代輸電能與售電</a:t>
            </a:r>
            <a:r>
              <a:rPr lang="zh-TW" sz="2590"/>
              <a:t>。</a:t>
            </a:r>
            <a:endParaRPr sz="2590"/>
          </a:p>
          <a:p>
            <a:pPr indent="-273050" lvl="0" marL="273050" rtl="0" algn="just">
              <a:lnSpc>
                <a:spcPct val="120000"/>
              </a:lnSpc>
              <a:spcBef>
                <a:spcPts val="600"/>
              </a:spcBef>
              <a:spcAft>
                <a:spcPts val="0"/>
              </a:spcAft>
              <a:buSzPts val="2202"/>
              <a:buFont typeface="Noto Sans Symbols"/>
              <a:buChar char="●"/>
            </a:pPr>
            <a:r>
              <a:rPr lang="zh-TW" sz="2590"/>
              <a:t>1996年美國FERC建議成立獨立電力調度中心，將</a:t>
            </a:r>
            <a:r>
              <a:rPr lang="zh-TW" sz="2590">
                <a:solidFill>
                  <a:srgbClr val="FF0000"/>
                </a:solidFill>
              </a:rPr>
              <a:t>電力調度操作權</a:t>
            </a:r>
            <a:r>
              <a:rPr lang="zh-TW" sz="2590"/>
              <a:t>交給獨立之ISO運作。</a:t>
            </a:r>
            <a:endParaRPr sz="2590"/>
          </a:p>
          <a:p>
            <a:pPr indent="-273050" lvl="0" marL="273050" rtl="0" algn="just">
              <a:lnSpc>
                <a:spcPct val="120000"/>
              </a:lnSpc>
              <a:spcBef>
                <a:spcPts val="600"/>
              </a:spcBef>
              <a:spcAft>
                <a:spcPts val="0"/>
              </a:spcAft>
              <a:buSzPts val="2202"/>
              <a:buFont typeface="Noto Sans Symbols"/>
              <a:buChar char="●"/>
            </a:pPr>
            <a:r>
              <a:rPr lang="zh-TW" sz="2590"/>
              <a:t>2000年FERC發佈Order 2000，促進</a:t>
            </a:r>
            <a:r>
              <a:rPr lang="zh-TW" sz="2590">
                <a:solidFill>
                  <a:srgbClr val="FF0000"/>
                </a:solidFill>
              </a:rPr>
              <a:t>區域輸電組織</a:t>
            </a:r>
            <a:r>
              <a:rPr lang="zh-TW" sz="2590"/>
              <a:t>(Regional Transmission Organizations, RTO)成立，電業可跨區域、跨州進行電力交易。</a:t>
            </a:r>
            <a:endParaRPr sz="2590"/>
          </a:p>
          <a:p>
            <a:pPr indent="-273050" lvl="0" marL="273050" rtl="0" algn="just">
              <a:lnSpc>
                <a:spcPct val="120000"/>
              </a:lnSpc>
              <a:spcBef>
                <a:spcPts val="600"/>
              </a:spcBef>
              <a:spcAft>
                <a:spcPts val="0"/>
              </a:spcAft>
              <a:buSzPts val="2202"/>
              <a:buFont typeface="Noto Sans Symbols"/>
              <a:buChar char="●"/>
            </a:pPr>
            <a:r>
              <a:rPr lang="zh-TW" sz="2590"/>
              <a:t>RTO在北美與歐洲被認為是</a:t>
            </a:r>
            <a:r>
              <a:rPr lang="zh-TW" sz="2590">
                <a:solidFill>
                  <a:srgbClr val="FF0000"/>
                </a:solidFill>
              </a:rPr>
              <a:t>解除管制與增加電力市場競爭，及供給多元化的重要平台</a:t>
            </a:r>
            <a:r>
              <a:rPr lang="zh-TW" sz="2590"/>
              <a:t>。通常是非營利組織，但卻是整體電力市場績效(performance)提升的關鍵核心。</a:t>
            </a:r>
            <a:endParaRPr/>
          </a:p>
        </p:txBody>
      </p:sp>
      <p:sp>
        <p:nvSpPr>
          <p:cNvPr id="618" name="Google Shape;618;p60"/>
          <p:cNvSpPr txBox="1"/>
          <p:nvPr>
            <p:ph idx="12" type="sldNum"/>
          </p:nvPr>
        </p:nvSpPr>
        <p:spPr>
          <a:xfrm>
            <a:off x="8609013" y="6321425"/>
            <a:ext cx="457200" cy="457200"/>
          </a:xfrm>
          <a:prstGeom prst="rect">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61"/>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3959"/>
              <a:t>附錄A-4 先進國家經驗：美國</a:t>
            </a:r>
            <a:r>
              <a:rPr lang="zh-TW" sz="2880"/>
              <a:t>(2/3)</a:t>
            </a:r>
            <a:endParaRPr sz="4320"/>
          </a:p>
        </p:txBody>
      </p:sp>
      <p:sp>
        <p:nvSpPr>
          <p:cNvPr id="625" name="Google Shape;625;p61"/>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720"/>
              <a:buChar char="●"/>
            </a:pPr>
            <a:r>
              <a:rPr b="1" lang="zh-TW" sz="3200"/>
              <a:t>美國共有 </a:t>
            </a:r>
            <a:r>
              <a:rPr b="1" lang="zh-TW" sz="3200">
                <a:solidFill>
                  <a:srgbClr val="FF0000"/>
                </a:solidFill>
              </a:rPr>
              <a:t>6</a:t>
            </a:r>
            <a:r>
              <a:rPr b="1" lang="zh-TW" sz="3200"/>
              <a:t> 個 ISO 與 </a:t>
            </a:r>
            <a:r>
              <a:rPr b="1" lang="zh-TW" sz="3200">
                <a:solidFill>
                  <a:srgbClr val="FF0000"/>
                </a:solidFill>
              </a:rPr>
              <a:t>4</a:t>
            </a:r>
            <a:r>
              <a:rPr b="1" lang="zh-TW" sz="3200"/>
              <a:t> 個RTO:</a:t>
            </a:r>
            <a:endParaRPr/>
          </a:p>
          <a:p>
            <a:pPr indent="-514350" lvl="0" marL="514350" rtl="0" algn="l">
              <a:spcBef>
                <a:spcPts val="1800"/>
              </a:spcBef>
              <a:spcAft>
                <a:spcPts val="0"/>
              </a:spcAft>
              <a:buClr>
                <a:schemeClr val="dk1"/>
              </a:buClr>
              <a:buSzPts val="3200"/>
              <a:buFont typeface="Noto Sans Symbols"/>
              <a:buAutoNum type="arabicParenBoth"/>
            </a:pPr>
            <a:r>
              <a:rPr lang="zh-TW" sz="3200">
                <a:solidFill>
                  <a:srgbClr val="FF0000"/>
                </a:solidFill>
              </a:rPr>
              <a:t>ISO</a:t>
            </a:r>
            <a:r>
              <a:rPr lang="zh-TW" sz="3200"/>
              <a:t>: </a:t>
            </a:r>
            <a:r>
              <a:rPr lang="zh-TW" sz="3200">
                <a:solidFill>
                  <a:srgbClr val="FF0000"/>
                </a:solidFill>
              </a:rPr>
              <a:t>CAISO</a:t>
            </a:r>
            <a:r>
              <a:rPr lang="zh-TW" sz="3200"/>
              <a:t>(California ISO), </a:t>
            </a:r>
            <a:r>
              <a:rPr lang="zh-TW" sz="3200">
                <a:solidFill>
                  <a:srgbClr val="FF0000"/>
                </a:solidFill>
              </a:rPr>
              <a:t>NYISO</a:t>
            </a:r>
            <a:r>
              <a:rPr lang="zh-TW" sz="3200"/>
              <a:t>(New York ISO), </a:t>
            </a:r>
            <a:r>
              <a:rPr lang="zh-TW" sz="3200">
                <a:solidFill>
                  <a:srgbClr val="FF0000"/>
                </a:solidFill>
              </a:rPr>
              <a:t>ERCOT</a:t>
            </a:r>
            <a:r>
              <a:rPr lang="zh-TW" sz="3200"/>
              <a:t>(Electric Reliability Council of Texas), </a:t>
            </a:r>
            <a:r>
              <a:rPr lang="zh-TW" sz="3200">
                <a:solidFill>
                  <a:srgbClr val="FF0000"/>
                </a:solidFill>
              </a:rPr>
              <a:t>AESO</a:t>
            </a:r>
            <a:r>
              <a:rPr lang="zh-TW" sz="3200"/>
              <a:t>(Alberta Electric System Operator), </a:t>
            </a:r>
            <a:r>
              <a:rPr lang="zh-TW" sz="3200">
                <a:solidFill>
                  <a:srgbClr val="FF0000"/>
                </a:solidFill>
              </a:rPr>
              <a:t>OIESO</a:t>
            </a:r>
            <a:r>
              <a:rPr lang="zh-TW" sz="3200"/>
              <a:t>, </a:t>
            </a:r>
            <a:r>
              <a:rPr lang="zh-TW" sz="3200">
                <a:solidFill>
                  <a:srgbClr val="FF0000"/>
                </a:solidFill>
              </a:rPr>
              <a:t>NBSO</a:t>
            </a:r>
            <a:endParaRPr/>
          </a:p>
          <a:p>
            <a:pPr indent="-514350" lvl="0" marL="514350" rtl="0" algn="l">
              <a:spcBef>
                <a:spcPts val="1800"/>
              </a:spcBef>
              <a:spcAft>
                <a:spcPts val="0"/>
              </a:spcAft>
              <a:buClr>
                <a:schemeClr val="dk1"/>
              </a:buClr>
              <a:buSzPts val="3200"/>
              <a:buFont typeface="Noto Sans Symbols"/>
              <a:buAutoNum type="arabicParenBoth"/>
            </a:pPr>
            <a:r>
              <a:rPr lang="zh-TW" sz="3200">
                <a:solidFill>
                  <a:srgbClr val="FF0000"/>
                </a:solidFill>
              </a:rPr>
              <a:t>RTO</a:t>
            </a:r>
            <a:r>
              <a:rPr lang="zh-TW" sz="3200"/>
              <a:t>: </a:t>
            </a:r>
            <a:r>
              <a:rPr lang="zh-TW" sz="3200">
                <a:solidFill>
                  <a:srgbClr val="FF0000"/>
                </a:solidFill>
              </a:rPr>
              <a:t>PJM</a:t>
            </a:r>
            <a:r>
              <a:rPr lang="zh-TW" sz="3200"/>
              <a:t>、</a:t>
            </a:r>
            <a:r>
              <a:rPr lang="zh-TW" sz="3200">
                <a:solidFill>
                  <a:srgbClr val="FF0000"/>
                </a:solidFill>
              </a:rPr>
              <a:t>MISO</a:t>
            </a:r>
            <a:r>
              <a:rPr lang="zh-TW" sz="3200"/>
              <a:t>(Midwest Independent Transmission System Operator)、</a:t>
            </a:r>
            <a:r>
              <a:rPr lang="zh-TW" sz="3200">
                <a:solidFill>
                  <a:srgbClr val="FF0000"/>
                </a:solidFill>
              </a:rPr>
              <a:t>SPP</a:t>
            </a:r>
            <a:r>
              <a:rPr lang="zh-TW" sz="3200"/>
              <a:t>(Southwest Power Pool)、</a:t>
            </a:r>
            <a:r>
              <a:rPr lang="zh-TW" sz="3200">
                <a:solidFill>
                  <a:srgbClr val="FF0000"/>
                </a:solidFill>
              </a:rPr>
              <a:t>ISONE</a:t>
            </a:r>
            <a:r>
              <a:rPr lang="zh-TW" sz="3200"/>
              <a:t>(ISO New England).</a:t>
            </a:r>
            <a:endParaRPr/>
          </a:p>
        </p:txBody>
      </p:sp>
      <p:sp>
        <p:nvSpPr>
          <p:cNvPr id="626" name="Google Shape;626;p61"/>
          <p:cNvSpPr txBox="1"/>
          <p:nvPr>
            <p:ph idx="12" type="sldNum"/>
          </p:nvPr>
        </p:nvSpPr>
        <p:spPr>
          <a:xfrm>
            <a:off x="8609013" y="6321425"/>
            <a:ext cx="457200" cy="457200"/>
          </a:xfrm>
          <a:prstGeom prst="rect">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latin typeface="Arial"/>
                <a:ea typeface="Arial"/>
                <a:cs typeface="Arial"/>
                <a:sym typeface="Arial"/>
              </a:rPr>
              <a:t>2.1 電力長期市場與短期市場</a:t>
            </a:r>
            <a:endParaRPr>
              <a:solidFill>
                <a:schemeClr val="dk1"/>
              </a:solidFill>
            </a:endParaRPr>
          </a:p>
        </p:txBody>
      </p:sp>
      <p:sp>
        <p:nvSpPr>
          <p:cNvPr id="129" name="Google Shape;129;p17"/>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380"/>
              <a:buChar char="●"/>
            </a:pPr>
            <a:r>
              <a:rPr lang="zh-TW" sz="2800"/>
              <a:t>電能買賣市場包括</a:t>
            </a:r>
            <a:r>
              <a:rPr lang="zh-TW" sz="2800">
                <a:solidFill>
                  <a:srgbClr val="FF0000"/>
                </a:solidFill>
              </a:rPr>
              <a:t>短期現貨市場</a:t>
            </a:r>
            <a:r>
              <a:rPr lang="zh-TW" sz="2800"/>
              <a:t>與</a:t>
            </a:r>
            <a:r>
              <a:rPr lang="zh-TW" sz="2800">
                <a:solidFill>
                  <a:srgbClr val="FF0000"/>
                </a:solidFill>
              </a:rPr>
              <a:t>長期期貨市場</a:t>
            </a:r>
            <a:r>
              <a:rPr lang="zh-TW" sz="2800"/>
              <a:t>。</a:t>
            </a:r>
            <a:endParaRPr sz="2800"/>
          </a:p>
          <a:p>
            <a:pPr indent="-273049" lvl="0" marL="538163" rtl="0" algn="just">
              <a:spcBef>
                <a:spcPts val="1200"/>
              </a:spcBef>
              <a:spcAft>
                <a:spcPts val="0"/>
              </a:spcAft>
              <a:buSzPts val="2380"/>
              <a:buFont typeface="Noto Sans Symbols"/>
              <a:buChar char="➢"/>
            </a:pPr>
            <a:r>
              <a:rPr lang="zh-TW" sz="2800"/>
              <a:t>短期現貨市場：</a:t>
            </a:r>
            <a:endParaRPr sz="2800"/>
          </a:p>
          <a:p>
            <a:pPr indent="-358775" lvl="0" marL="982663" rtl="0" algn="just">
              <a:spcBef>
                <a:spcPts val="1200"/>
              </a:spcBef>
              <a:spcAft>
                <a:spcPts val="0"/>
              </a:spcAft>
              <a:buSzPts val="2380"/>
              <a:buFont typeface="Noto Sans Symbols"/>
              <a:buChar char="✓"/>
            </a:pPr>
            <a:r>
              <a:rPr lang="zh-TW" sz="2800"/>
              <a:t>24小時之</a:t>
            </a:r>
            <a:r>
              <a:rPr lang="zh-TW" sz="2800">
                <a:solidFill>
                  <a:srgbClr val="FF0000"/>
                </a:solidFill>
              </a:rPr>
              <a:t>前一日市場(day ahead market)。</a:t>
            </a:r>
            <a:endParaRPr sz="2800"/>
          </a:p>
          <a:p>
            <a:pPr indent="-358775" lvl="0" marL="982663" rtl="0" algn="just">
              <a:spcBef>
                <a:spcPts val="1200"/>
              </a:spcBef>
              <a:spcAft>
                <a:spcPts val="0"/>
              </a:spcAft>
              <a:buSzPts val="2380"/>
              <a:buFont typeface="Noto Sans Symbols"/>
              <a:buChar char="✓"/>
            </a:pPr>
            <a:r>
              <a:rPr lang="zh-TW" sz="2800"/>
              <a:t>即時電能平衡之</a:t>
            </a:r>
            <a:r>
              <a:rPr lang="zh-TW" sz="2800">
                <a:solidFill>
                  <a:srgbClr val="FF0000"/>
                </a:solidFill>
              </a:rPr>
              <a:t>一日內市場(intra-day market)</a:t>
            </a:r>
            <a:r>
              <a:rPr lang="zh-TW" sz="2800"/>
              <a:t>。</a:t>
            </a:r>
            <a:endParaRPr sz="2800"/>
          </a:p>
          <a:p>
            <a:pPr indent="-273049" lvl="0" marL="538163" rtl="0" algn="just">
              <a:spcBef>
                <a:spcPts val="1200"/>
              </a:spcBef>
              <a:spcAft>
                <a:spcPts val="0"/>
              </a:spcAft>
              <a:buSzPts val="2380"/>
              <a:buFont typeface="Noto Sans Symbols"/>
              <a:buChar char="➢"/>
            </a:pPr>
            <a:r>
              <a:rPr lang="zh-TW" sz="2800"/>
              <a:t>長期期貨市場係指期間數週至數年之電能遠期合約(long-term forward contract)與期貨(futures)市場。</a:t>
            </a:r>
            <a:endParaRPr sz="2800"/>
          </a:p>
          <a:p>
            <a:pPr indent="-273050" lvl="0" marL="273050" rtl="0" algn="just">
              <a:spcBef>
                <a:spcPts val="1800"/>
              </a:spcBef>
              <a:spcAft>
                <a:spcPts val="0"/>
              </a:spcAft>
              <a:buSzPts val="2040"/>
              <a:buChar char="●"/>
            </a:pPr>
            <a:r>
              <a:rPr lang="zh-TW" sz="2400"/>
              <a:t>電能供給者與需求者可進入長期市場購買電力</a:t>
            </a:r>
            <a:r>
              <a:rPr lang="zh-TW" sz="2400">
                <a:solidFill>
                  <a:srgbClr val="FF0000"/>
                </a:solidFill>
              </a:rPr>
              <a:t>定型化</a:t>
            </a:r>
            <a:r>
              <a:rPr lang="zh-TW" sz="2400"/>
              <a:t>契約(如4小時供應5MWh電能)。若需要</a:t>
            </a:r>
            <a:r>
              <a:rPr lang="zh-TW" sz="2400">
                <a:solidFill>
                  <a:srgbClr val="FF0000"/>
                </a:solidFill>
              </a:rPr>
              <a:t>客製化</a:t>
            </a:r>
            <a:r>
              <a:rPr lang="zh-TW" sz="2400"/>
              <a:t>之電力服務，供需雙方可訂定</a:t>
            </a:r>
            <a:r>
              <a:rPr lang="zh-TW" sz="2400">
                <a:solidFill>
                  <a:srgbClr val="FF0000"/>
                </a:solidFill>
              </a:rPr>
              <a:t>雙邊合約</a:t>
            </a:r>
            <a:r>
              <a:rPr lang="zh-TW" sz="2400"/>
              <a:t>(Bilateral Contract)。</a:t>
            </a:r>
            <a:endParaRPr/>
          </a:p>
          <a:p>
            <a:pPr indent="-273050" lvl="0" marL="273050" rtl="0" algn="just">
              <a:spcBef>
                <a:spcPts val="1800"/>
              </a:spcBef>
              <a:spcAft>
                <a:spcPts val="0"/>
              </a:spcAft>
              <a:buSzPts val="2040"/>
              <a:buChar char="●"/>
            </a:pPr>
            <a:r>
              <a:rPr lang="zh-TW" sz="2400"/>
              <a:t>不論以何種形式購買之電力，於</a:t>
            </a:r>
            <a:r>
              <a:rPr lang="zh-TW" sz="2400">
                <a:solidFill>
                  <a:srgbClr val="FF0000"/>
                </a:solidFill>
              </a:rPr>
              <a:t>前一日市場收盤(gate closure)</a:t>
            </a:r>
            <a:r>
              <a:rPr lang="zh-TW" sz="2400"/>
              <a:t>前，都需將電力買賣相關資訊提報ISO，以利電力調度之排程。</a:t>
            </a:r>
            <a:endParaRPr/>
          </a:p>
        </p:txBody>
      </p:sp>
      <p:sp>
        <p:nvSpPr>
          <p:cNvPr id="130" name="Google Shape;130;p17"/>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62"/>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3959"/>
              <a:t>附錄</a:t>
            </a:r>
            <a:r>
              <a:rPr lang="zh-TW" sz="4320"/>
              <a:t>A-4 先進國家經驗：美國</a:t>
            </a:r>
            <a:r>
              <a:rPr lang="zh-TW" sz="2880"/>
              <a:t>(3/3)</a:t>
            </a:r>
            <a:endParaRPr sz="4320"/>
          </a:p>
        </p:txBody>
      </p:sp>
      <p:sp>
        <p:nvSpPr>
          <p:cNvPr id="633" name="Google Shape;633;p62"/>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380"/>
              <a:buChar char="●"/>
            </a:pPr>
            <a:r>
              <a:rPr lang="zh-TW" sz="2800"/>
              <a:t>有鑑於英國NGC將MO、SO、TO三者合一之結構不夠完美，其市場力太大，有</a:t>
            </a:r>
            <a:r>
              <a:rPr lang="zh-TW" sz="2800">
                <a:solidFill>
                  <a:srgbClr val="FF0000"/>
                </a:solidFill>
              </a:rPr>
              <a:t>超額利潤</a:t>
            </a:r>
            <a:r>
              <a:rPr lang="zh-TW" sz="2800"/>
              <a:t>，曾被英國政府課暴利稅(wind-fall tax)，且事前簽訂過多輔助服務，全部計入成本加成(cost-plus)，因此加州改採</a:t>
            </a:r>
            <a:r>
              <a:rPr lang="zh-TW" sz="2800">
                <a:solidFill>
                  <a:srgbClr val="FF0000"/>
                </a:solidFill>
              </a:rPr>
              <a:t>三者分立</a:t>
            </a:r>
            <a:r>
              <a:rPr lang="zh-TW" sz="2800"/>
              <a:t>之市場架構：</a:t>
            </a:r>
            <a:endParaRPr sz="2800"/>
          </a:p>
          <a:p>
            <a:pPr indent="-263524" lvl="0" marL="625475" rtl="0" algn="l">
              <a:spcBef>
                <a:spcPts val="1200"/>
              </a:spcBef>
              <a:spcAft>
                <a:spcPts val="0"/>
              </a:spcAft>
              <a:buSzPts val="2380"/>
              <a:buFont typeface="Noto Sans Symbols"/>
              <a:buChar char="➢"/>
            </a:pPr>
            <a:r>
              <a:rPr lang="zh-TW" sz="2800"/>
              <a:t>MO: </a:t>
            </a:r>
            <a:r>
              <a:rPr lang="zh-TW" sz="2800">
                <a:solidFill>
                  <a:srgbClr val="FF0000"/>
                </a:solidFill>
              </a:rPr>
              <a:t>Power Exchange</a:t>
            </a:r>
            <a:r>
              <a:rPr lang="zh-TW" sz="2800"/>
              <a:t>(PX) </a:t>
            </a:r>
            <a:endParaRPr sz="2800"/>
          </a:p>
          <a:p>
            <a:pPr indent="-263524" lvl="0" marL="625475" rtl="0" algn="l">
              <a:spcBef>
                <a:spcPts val="600"/>
              </a:spcBef>
              <a:spcAft>
                <a:spcPts val="0"/>
              </a:spcAft>
              <a:buSzPts val="2380"/>
              <a:buFont typeface="Noto Sans Symbols"/>
              <a:buChar char="➢"/>
            </a:pPr>
            <a:r>
              <a:rPr lang="zh-TW" sz="2800"/>
              <a:t>SO: </a:t>
            </a:r>
            <a:r>
              <a:rPr lang="zh-TW" sz="2800">
                <a:solidFill>
                  <a:srgbClr val="FF0000"/>
                </a:solidFill>
              </a:rPr>
              <a:t>California ISO</a:t>
            </a:r>
            <a:r>
              <a:rPr lang="zh-TW" sz="2800"/>
              <a:t> (CAISO) </a:t>
            </a:r>
            <a:endParaRPr sz="2800"/>
          </a:p>
          <a:p>
            <a:pPr indent="-263524" lvl="0" marL="625475" rtl="0" algn="l">
              <a:spcBef>
                <a:spcPts val="600"/>
              </a:spcBef>
              <a:spcAft>
                <a:spcPts val="0"/>
              </a:spcAft>
              <a:buSzPts val="2380"/>
              <a:buFont typeface="Noto Sans Symbols"/>
              <a:buChar char="➢"/>
            </a:pPr>
            <a:r>
              <a:rPr lang="zh-TW" sz="2800"/>
              <a:t>TO: </a:t>
            </a:r>
            <a:r>
              <a:rPr lang="zh-TW" sz="2800">
                <a:solidFill>
                  <a:srgbClr val="FF0000"/>
                </a:solidFill>
              </a:rPr>
              <a:t>SCE, SDG&amp;E, PG&amp;E</a:t>
            </a:r>
            <a:r>
              <a:rPr lang="zh-TW" sz="2800"/>
              <a:t> (IOUs)</a:t>
            </a:r>
            <a:endParaRPr/>
          </a:p>
          <a:p>
            <a:pPr indent="-273050" lvl="0" marL="273050" rtl="0" algn="just">
              <a:spcBef>
                <a:spcPts val="1200"/>
              </a:spcBef>
              <a:spcAft>
                <a:spcPts val="0"/>
              </a:spcAft>
              <a:buSzPts val="2380"/>
              <a:buChar char="●"/>
            </a:pPr>
            <a:r>
              <a:rPr lang="zh-TW" sz="2800"/>
              <a:t>加州電力自由化失敗後，於 2001 年 SO 與 MO再度合併為同一組織內，這也是本文所建議的政策方向。</a:t>
            </a:r>
            <a:endParaRPr sz="2800"/>
          </a:p>
        </p:txBody>
      </p:sp>
      <p:sp>
        <p:nvSpPr>
          <p:cNvPr id="634" name="Google Shape;634;p62"/>
          <p:cNvSpPr txBox="1"/>
          <p:nvPr>
            <p:ph idx="12" type="sldNum"/>
          </p:nvPr>
        </p:nvSpPr>
        <p:spPr>
          <a:xfrm>
            <a:off x="8609013" y="6321425"/>
            <a:ext cx="457200" cy="457200"/>
          </a:xfrm>
          <a:prstGeom prst="rect">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63"/>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3959"/>
              <a:t>附錄B 誘因共容機制之國外經驗：美國</a:t>
            </a:r>
            <a:endParaRPr sz="3959"/>
          </a:p>
        </p:txBody>
      </p:sp>
      <p:sp>
        <p:nvSpPr>
          <p:cNvPr id="641" name="Google Shape;641;p63"/>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chemeClr val="dk1"/>
              </a:buClr>
              <a:buSzPts val="2560"/>
              <a:buFont typeface="Noto Sans Symbols"/>
              <a:buChar char="➢"/>
            </a:pPr>
            <a:r>
              <a:rPr lang="zh-TW" sz="3200"/>
              <a:t>1996年起，美國加州之三大公用事業(SCE、PG&amp;E、SDG&amp;E)徵收「</a:t>
            </a:r>
            <a:r>
              <a:rPr lang="zh-TW" sz="3200">
                <a:solidFill>
                  <a:srgbClr val="FF0000"/>
                </a:solidFill>
              </a:rPr>
              <a:t>公共財費用(Public Good Charge)</a:t>
            </a:r>
            <a:r>
              <a:rPr lang="zh-TW" sz="3200"/>
              <a:t>」。</a:t>
            </a:r>
            <a:endParaRPr sz="3200"/>
          </a:p>
          <a:p>
            <a:pPr indent="-273050" lvl="0" marL="273050" rtl="0" algn="l">
              <a:spcBef>
                <a:spcPts val="1200"/>
              </a:spcBef>
              <a:spcAft>
                <a:spcPts val="0"/>
              </a:spcAft>
              <a:buClr>
                <a:schemeClr val="dk1"/>
              </a:buClr>
              <a:buSzPts val="2560"/>
              <a:buFont typeface="Noto Sans Symbols"/>
              <a:buChar char="➢"/>
            </a:pPr>
            <a:r>
              <a:rPr lang="zh-TW" sz="3200"/>
              <a:t>公共財費用係用來建立</a:t>
            </a:r>
            <a:r>
              <a:rPr lang="zh-TW" sz="3200">
                <a:solidFill>
                  <a:srgbClr val="FF0000"/>
                </a:solidFill>
              </a:rPr>
              <a:t>基金</a:t>
            </a:r>
            <a:r>
              <a:rPr lang="zh-TW" sz="3200"/>
              <a:t>，以資助與公用事業服務相關的公共利益計畫，例如：進行</a:t>
            </a:r>
            <a:r>
              <a:rPr lang="zh-TW"/>
              <a:t>電力</a:t>
            </a:r>
            <a:r>
              <a:rPr lang="zh-TW" sz="3200"/>
              <a:t>政策研究、開發和示範，或從事提升能源效率之措施，同時</a:t>
            </a:r>
            <a:r>
              <a:rPr lang="zh-TW"/>
              <a:t>資助</a:t>
            </a:r>
            <a:r>
              <a:rPr lang="zh-TW" sz="3200"/>
              <a:t>低收入補貼方案。</a:t>
            </a:r>
            <a:endParaRPr sz="3200"/>
          </a:p>
          <a:p>
            <a:pPr indent="-273050" lvl="0" marL="273050" rtl="0" algn="l">
              <a:spcBef>
                <a:spcPts val="1200"/>
              </a:spcBef>
              <a:spcAft>
                <a:spcPts val="0"/>
              </a:spcAft>
              <a:buClr>
                <a:schemeClr val="dk1"/>
              </a:buClr>
              <a:buSzPts val="2560"/>
              <a:buFont typeface="Noto Sans Symbols"/>
              <a:buChar char="➢"/>
            </a:pPr>
            <a:r>
              <a:rPr lang="zh-TW" sz="3200"/>
              <a:t>同時也作為節約能源資金來源及推動能源效率計畫。</a:t>
            </a:r>
            <a:endParaRPr sz="3200"/>
          </a:p>
          <a:p>
            <a:pPr indent="-100329" lvl="0" marL="273050" rtl="0" algn="l">
              <a:spcBef>
                <a:spcPts val="575"/>
              </a:spcBef>
              <a:spcAft>
                <a:spcPts val="0"/>
              </a:spcAft>
              <a:buSzPts val="2720"/>
              <a:buNone/>
            </a:pPr>
            <a:r>
              <a:t/>
            </a:r>
            <a:endParaRPr/>
          </a:p>
        </p:txBody>
      </p:sp>
      <p:sp>
        <p:nvSpPr>
          <p:cNvPr id="642" name="Google Shape;642;p63"/>
          <p:cNvSpPr txBox="1"/>
          <p:nvPr>
            <p:ph idx="12" type="sldNum"/>
          </p:nvPr>
        </p:nvSpPr>
        <p:spPr>
          <a:xfrm>
            <a:off x="8609013" y="6321425"/>
            <a:ext cx="457200" cy="457200"/>
          </a:xfrm>
          <a:prstGeom prst="rect">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64"/>
          <p:cNvSpPr txBox="1"/>
          <p:nvPr>
            <p:ph type="title"/>
          </p:nvPr>
        </p:nvSpPr>
        <p:spPr>
          <a:xfrm>
            <a:off x="179512" y="116632"/>
            <a:ext cx="8784976" cy="576064"/>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sz="3959"/>
              <a:t>附錄C 儲能系統</a:t>
            </a:r>
            <a:endParaRPr/>
          </a:p>
        </p:txBody>
      </p:sp>
      <p:sp>
        <p:nvSpPr>
          <p:cNvPr id="649" name="Google Shape;649;p64"/>
          <p:cNvSpPr txBox="1"/>
          <p:nvPr>
            <p:ph idx="1" type="body"/>
          </p:nvPr>
        </p:nvSpPr>
        <p:spPr>
          <a:xfrm>
            <a:off x="179512" y="908720"/>
            <a:ext cx="8784976" cy="5760640"/>
          </a:xfrm>
          <a:prstGeom prst="rect">
            <a:avLst/>
          </a:prstGeom>
          <a:noFill/>
          <a:ln>
            <a:noFill/>
          </a:ln>
        </p:spPr>
        <p:txBody>
          <a:bodyPr anchorCtr="0" anchor="t" bIns="45700" lIns="91425" spcFirstLastPara="1" rIns="91425" wrap="square" tIns="45700">
            <a:noAutofit/>
          </a:bodyPr>
          <a:lstStyle/>
          <a:p>
            <a:pPr indent="-273050" lvl="0" marL="273050" rtl="0" algn="just">
              <a:lnSpc>
                <a:spcPct val="90000"/>
              </a:lnSpc>
              <a:spcBef>
                <a:spcPts val="0"/>
              </a:spcBef>
              <a:spcAft>
                <a:spcPts val="0"/>
              </a:spcAft>
              <a:buSzPts val="2202"/>
              <a:buChar char="●"/>
            </a:pPr>
            <a:r>
              <a:rPr lang="zh-TW" sz="2590"/>
              <a:t>儲能系統併入電網系統，需要ISO透過</a:t>
            </a:r>
            <a:r>
              <a:rPr lang="zh-TW" sz="2590">
                <a:solidFill>
                  <a:srgbClr val="FF0000"/>
                </a:solidFill>
              </a:rPr>
              <a:t>最佳化演算法(swarm optimization algorithm)</a:t>
            </a:r>
            <a:r>
              <a:rPr lang="zh-TW" sz="2590"/>
              <a:t>規劃最佳電力調度排程。例如：</a:t>
            </a:r>
            <a:r>
              <a:rPr lang="zh-TW" sz="2590">
                <a:solidFill>
                  <a:srgbClr val="FF0000"/>
                </a:solidFill>
              </a:rPr>
              <a:t>許多電動車同時充電</a:t>
            </a:r>
            <a:r>
              <a:rPr lang="zh-TW" sz="2590"/>
              <a:t>會造成輸配電系統壅塞。</a:t>
            </a:r>
            <a:endParaRPr sz="2590"/>
          </a:p>
          <a:p>
            <a:pPr indent="-273050" lvl="0" marL="273050" rtl="0" algn="just">
              <a:lnSpc>
                <a:spcPct val="90000"/>
              </a:lnSpc>
              <a:spcBef>
                <a:spcPts val="1200"/>
              </a:spcBef>
              <a:spcAft>
                <a:spcPts val="0"/>
              </a:spcAft>
              <a:buSzPts val="2202"/>
              <a:buChar char="●"/>
            </a:pPr>
            <a:r>
              <a:rPr lang="zh-TW" sz="2590">
                <a:solidFill>
                  <a:srgbClr val="FF0000"/>
                </a:solidFill>
              </a:rPr>
              <a:t>儲能系統</a:t>
            </a:r>
            <a:r>
              <a:rPr lang="zh-TW" sz="2590"/>
              <a:t>要安裝適當的容量在</a:t>
            </a:r>
            <a:r>
              <a:rPr lang="zh-TW" sz="2590">
                <a:solidFill>
                  <a:srgbClr val="FF0000"/>
                </a:solidFill>
              </a:rPr>
              <a:t>適當的地理位置</a:t>
            </a:r>
            <a:r>
              <a:rPr lang="zh-TW" sz="2590"/>
              <a:t>。</a:t>
            </a:r>
            <a:endParaRPr sz="2590"/>
          </a:p>
          <a:p>
            <a:pPr indent="-273050" lvl="0" marL="273050" rtl="0" algn="just">
              <a:lnSpc>
                <a:spcPct val="90000"/>
              </a:lnSpc>
              <a:spcBef>
                <a:spcPts val="1200"/>
              </a:spcBef>
              <a:spcAft>
                <a:spcPts val="0"/>
              </a:spcAft>
              <a:buSzPts val="2202"/>
              <a:buChar char="●"/>
            </a:pPr>
            <a:r>
              <a:rPr lang="zh-TW" sz="2590"/>
              <a:t>美國FERC於2013年7月頒布 </a:t>
            </a:r>
            <a:r>
              <a:rPr lang="zh-TW" sz="2590">
                <a:solidFill>
                  <a:srgbClr val="FF0000"/>
                </a:solidFill>
              </a:rPr>
              <a:t>Order 784</a:t>
            </a:r>
            <a:r>
              <a:rPr lang="zh-TW" sz="2590"/>
              <a:t>，該法令之目標在於增進輔助服務市場之競爭性與透明性，並大幅增加儲能系統之應用靈活度。Order 784 取消原本 Order 755 對於儲能市場之僵固價格補償機制，第三方(third party)可以市場基礎價格提供輔助服務予輸電者。開放儲能系統之應用，使輔助服務可更快速、精確之提供電能。</a:t>
            </a:r>
            <a:endParaRPr sz="2590"/>
          </a:p>
          <a:p>
            <a:pPr indent="-273050" lvl="0" marL="273050" rtl="0" algn="just">
              <a:lnSpc>
                <a:spcPct val="90000"/>
              </a:lnSpc>
              <a:spcBef>
                <a:spcPts val="1200"/>
              </a:spcBef>
              <a:spcAft>
                <a:spcPts val="0"/>
              </a:spcAft>
              <a:buSzPts val="2202"/>
              <a:buChar char="●"/>
            </a:pPr>
            <a:r>
              <a:rPr lang="zh-TW" sz="2590"/>
              <a:t>Order 784之頒布，可加速儲能系統(Battery Energy Storage System, BESS)產業之蓬勃發展，包括：</a:t>
            </a:r>
            <a:r>
              <a:rPr lang="zh-TW" sz="2590">
                <a:solidFill>
                  <a:srgbClr val="FF0000"/>
                </a:solidFill>
              </a:rPr>
              <a:t>電池</a:t>
            </a:r>
            <a:r>
              <a:rPr lang="zh-TW" sz="2590"/>
              <a:t>(batteries)、</a:t>
            </a:r>
            <a:r>
              <a:rPr lang="zh-TW" sz="2590">
                <a:solidFill>
                  <a:srgbClr val="FF0000"/>
                </a:solidFill>
              </a:rPr>
              <a:t>壓縮空氣</a:t>
            </a:r>
            <a:r>
              <a:rPr lang="zh-TW" sz="2590"/>
              <a:t>(compressed air)與</a:t>
            </a:r>
            <a:r>
              <a:rPr lang="zh-TW" sz="2590">
                <a:solidFill>
                  <a:srgbClr val="FF0000"/>
                </a:solidFill>
              </a:rPr>
              <a:t>飛輪儲能</a:t>
            </a:r>
            <a:r>
              <a:rPr lang="zh-TW" sz="2590"/>
              <a:t>(Flywheels Energy Storage, FES)。 </a:t>
            </a:r>
            <a:endParaRPr/>
          </a:p>
          <a:p>
            <a:pPr indent="-113284" lvl="0" marL="273050" rtl="0" algn="l">
              <a:lnSpc>
                <a:spcPct val="90000"/>
              </a:lnSpc>
              <a:spcBef>
                <a:spcPts val="575"/>
              </a:spcBef>
              <a:spcAft>
                <a:spcPts val="0"/>
              </a:spcAft>
              <a:buSzPts val="2516"/>
              <a:buNone/>
            </a:pPr>
            <a:r>
              <a:t/>
            </a:r>
            <a:endParaRPr sz="2960"/>
          </a:p>
        </p:txBody>
      </p:sp>
      <p:sp>
        <p:nvSpPr>
          <p:cNvPr id="650" name="Google Shape;650;p64"/>
          <p:cNvSpPr txBox="1"/>
          <p:nvPr>
            <p:ph idx="12" type="sldNum"/>
          </p:nvPr>
        </p:nvSpPr>
        <p:spPr>
          <a:xfrm>
            <a:off x="8609013" y="6321425"/>
            <a:ext cx="457200" cy="457200"/>
          </a:xfrm>
          <a:prstGeom prst="rect">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65"/>
          <p:cNvSpPr txBox="1"/>
          <p:nvPr>
            <p:ph idx="4294967295" type="body"/>
          </p:nvPr>
        </p:nvSpPr>
        <p:spPr>
          <a:xfrm>
            <a:off x="261182" y="476672"/>
            <a:ext cx="8785225" cy="57610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720"/>
              <a:buNone/>
            </a:pPr>
            <a:r>
              <a:t/>
            </a:r>
            <a:endParaRPr/>
          </a:p>
          <a:p>
            <a:pPr indent="0" lvl="0" marL="0" rtl="0" algn="l">
              <a:spcBef>
                <a:spcPts val="575"/>
              </a:spcBef>
              <a:spcAft>
                <a:spcPts val="0"/>
              </a:spcAft>
              <a:buSzPts val="2720"/>
              <a:buNone/>
            </a:pPr>
            <a:r>
              <a:t/>
            </a:r>
            <a:endParaRPr/>
          </a:p>
          <a:p>
            <a:pPr indent="0" lvl="0" marL="0" rtl="0" algn="l">
              <a:spcBef>
                <a:spcPts val="575"/>
              </a:spcBef>
              <a:spcAft>
                <a:spcPts val="0"/>
              </a:spcAft>
              <a:buSzPts val="2720"/>
              <a:buNone/>
            </a:pPr>
            <a:r>
              <a:t/>
            </a:r>
            <a:endParaRPr/>
          </a:p>
          <a:p>
            <a:pPr indent="0" lvl="0" marL="0" rtl="0" algn="ctr">
              <a:spcBef>
                <a:spcPts val="575"/>
              </a:spcBef>
              <a:spcAft>
                <a:spcPts val="0"/>
              </a:spcAft>
              <a:buSzPts val="4590"/>
              <a:buNone/>
            </a:pPr>
            <a:r>
              <a:t/>
            </a:r>
            <a:endParaRPr sz="5400"/>
          </a:p>
          <a:p>
            <a:pPr indent="0" lvl="0" marL="0" rtl="0" algn="ctr">
              <a:spcBef>
                <a:spcPts val="575"/>
              </a:spcBef>
              <a:spcAft>
                <a:spcPts val="0"/>
              </a:spcAft>
              <a:buSzPts val="5100"/>
              <a:buNone/>
            </a:pPr>
            <a:r>
              <a:rPr lang="zh-TW" sz="6000">
                <a:latin typeface="Source Sans Pro"/>
                <a:ea typeface="Source Sans Pro"/>
                <a:cs typeface="Source Sans Pro"/>
                <a:sym typeface="Source Sans Pro"/>
              </a:rPr>
              <a:t>簡報完畢，敬請指教！</a:t>
            </a:r>
            <a:endParaRPr sz="6000">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107504" y="115888"/>
            <a:ext cx="8857109"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2.2 ISO與三種電力市場</a:t>
            </a:r>
            <a:endParaRPr/>
          </a:p>
        </p:txBody>
      </p:sp>
      <p:sp>
        <p:nvSpPr>
          <p:cNvPr id="137" name="Google Shape;137;p18"/>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138" name="Google Shape;138;p18"/>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361950" lvl="0" marL="361950" rtl="0" algn="just">
              <a:lnSpc>
                <a:spcPct val="100000"/>
              </a:lnSpc>
              <a:spcBef>
                <a:spcPts val="0"/>
              </a:spcBef>
              <a:spcAft>
                <a:spcPts val="0"/>
              </a:spcAft>
              <a:buSzPts val="2380"/>
              <a:buFont typeface="Noto Sans Symbols"/>
              <a:buChar char="●"/>
            </a:pPr>
            <a:r>
              <a:rPr lang="zh-TW" sz="2800"/>
              <a:t>不同之市場</a:t>
            </a:r>
            <a:r>
              <a:rPr lang="zh-TW" sz="2800">
                <a:solidFill>
                  <a:srgbClr val="FF0000"/>
                </a:solidFill>
              </a:rPr>
              <a:t>結構</a:t>
            </a:r>
            <a:r>
              <a:rPr lang="zh-TW" sz="2800"/>
              <a:t>(structure)導致不同之市場</a:t>
            </a:r>
            <a:r>
              <a:rPr lang="zh-TW" sz="2800">
                <a:solidFill>
                  <a:srgbClr val="FF0000"/>
                </a:solidFill>
              </a:rPr>
              <a:t>行為</a:t>
            </a:r>
            <a:r>
              <a:rPr lang="zh-TW" sz="2800"/>
              <a:t>(conduct)，不同之市場行為導致不同之市場</a:t>
            </a:r>
            <a:r>
              <a:rPr lang="zh-TW" sz="2800">
                <a:solidFill>
                  <a:srgbClr val="FF0000"/>
                </a:solidFill>
              </a:rPr>
              <a:t>績效</a:t>
            </a:r>
            <a:r>
              <a:rPr lang="zh-TW" sz="2800"/>
              <a:t>(performance)，本節將討論與ISO相關之三種電力市場。</a:t>
            </a:r>
            <a:endParaRPr/>
          </a:p>
          <a:p>
            <a:pPr indent="-361950" lvl="0" marL="361950" rtl="0" algn="just">
              <a:lnSpc>
                <a:spcPct val="100000"/>
              </a:lnSpc>
              <a:spcBef>
                <a:spcPts val="1800"/>
              </a:spcBef>
              <a:spcAft>
                <a:spcPts val="0"/>
              </a:spcAft>
              <a:buSzPts val="2380"/>
              <a:buFont typeface="Noto Sans Symbols"/>
              <a:buChar char="●"/>
            </a:pPr>
            <a:r>
              <a:rPr lang="zh-TW" sz="2800"/>
              <a:t>ISO操作3種電力市場，包括：</a:t>
            </a:r>
            <a:r>
              <a:rPr lang="zh-TW" sz="2400"/>
              <a:t> </a:t>
            </a:r>
            <a:endParaRPr sz="2400"/>
          </a:p>
          <a:p>
            <a:pPr indent="-361949" lvl="0" marL="623888" rtl="0" algn="just">
              <a:lnSpc>
                <a:spcPct val="100000"/>
              </a:lnSpc>
              <a:spcBef>
                <a:spcPts val="600"/>
              </a:spcBef>
              <a:spcAft>
                <a:spcPts val="0"/>
              </a:spcAft>
              <a:buSzPts val="2380"/>
              <a:buFont typeface="Noto Sans Symbols"/>
              <a:buChar char="➢"/>
            </a:pPr>
            <a:r>
              <a:rPr lang="zh-TW" sz="2800">
                <a:solidFill>
                  <a:srgbClr val="FF0000"/>
                </a:solidFill>
              </a:rPr>
              <a:t>批發電力市場</a:t>
            </a:r>
            <a:r>
              <a:rPr lang="zh-TW" sz="2800"/>
              <a:t>(Wholesale Electricity  Market )</a:t>
            </a:r>
            <a:r>
              <a:rPr lang="zh-TW" sz="2800">
                <a:solidFill>
                  <a:srgbClr val="FF0000"/>
                </a:solidFill>
              </a:rPr>
              <a:t> </a:t>
            </a:r>
            <a:endParaRPr sz="2800">
              <a:solidFill>
                <a:srgbClr val="FF0000"/>
              </a:solidFill>
            </a:endParaRPr>
          </a:p>
          <a:p>
            <a:pPr indent="-361949" lvl="0" marL="623888" rtl="0" algn="l">
              <a:lnSpc>
                <a:spcPct val="100000"/>
              </a:lnSpc>
              <a:spcBef>
                <a:spcPts val="600"/>
              </a:spcBef>
              <a:spcAft>
                <a:spcPts val="0"/>
              </a:spcAft>
              <a:buSzPts val="2380"/>
              <a:buFont typeface="Noto Sans Symbols"/>
              <a:buChar char="➢"/>
            </a:pPr>
            <a:r>
              <a:rPr lang="zh-TW" sz="2800">
                <a:solidFill>
                  <a:srgbClr val="FF0000"/>
                </a:solidFill>
              </a:rPr>
              <a:t>跨區壅塞管理市場</a:t>
            </a:r>
            <a:r>
              <a:rPr lang="zh-TW" sz="2800"/>
              <a:t>(Inter-Zonal Congestion Management Market)</a:t>
            </a:r>
            <a:endParaRPr/>
          </a:p>
          <a:p>
            <a:pPr indent="-361949" lvl="0" marL="623888" rtl="0" algn="just">
              <a:lnSpc>
                <a:spcPct val="100000"/>
              </a:lnSpc>
              <a:spcBef>
                <a:spcPts val="600"/>
              </a:spcBef>
              <a:spcAft>
                <a:spcPts val="0"/>
              </a:spcAft>
              <a:buSzPts val="2380"/>
              <a:buFont typeface="Noto Sans Symbols"/>
              <a:buChar char="➢"/>
            </a:pPr>
            <a:r>
              <a:rPr lang="zh-TW" sz="2800">
                <a:solidFill>
                  <a:srgbClr val="FF0000"/>
                </a:solidFill>
              </a:rPr>
              <a:t>輔助服務市場</a:t>
            </a:r>
            <a:r>
              <a:rPr lang="zh-TW" sz="2800"/>
              <a:t>(Ancillary Services Market)</a:t>
            </a:r>
            <a:endParaRPr sz="2800">
              <a:solidFill>
                <a:srgbClr val="FF0000"/>
              </a:solidFill>
            </a:endParaRPr>
          </a:p>
          <a:p>
            <a:pPr indent="-358775" lvl="0" marL="358775" rtl="0" algn="just">
              <a:lnSpc>
                <a:spcPct val="100000"/>
              </a:lnSpc>
              <a:spcBef>
                <a:spcPts val="1800"/>
              </a:spcBef>
              <a:spcAft>
                <a:spcPts val="0"/>
              </a:spcAft>
              <a:buSzPts val="2380"/>
              <a:buFont typeface="Noto Sans Symbols"/>
              <a:buChar char="●"/>
            </a:pPr>
            <a:r>
              <a:rPr lang="zh-TW" sz="2800"/>
              <a:t>不論批發電力、壅塞管理、輔助服務，都可於「</a:t>
            </a:r>
            <a:r>
              <a:rPr lang="zh-TW" sz="2800">
                <a:solidFill>
                  <a:srgbClr val="FF0000"/>
                </a:solidFill>
              </a:rPr>
              <a:t>短期現貨市場</a:t>
            </a:r>
            <a:r>
              <a:rPr lang="zh-TW" sz="2800"/>
              <a:t>」與「</a:t>
            </a:r>
            <a:r>
              <a:rPr lang="zh-TW" sz="2800">
                <a:solidFill>
                  <a:srgbClr val="FF0000"/>
                </a:solidFill>
              </a:rPr>
              <a:t>長期期貨市場</a:t>
            </a:r>
            <a:r>
              <a:rPr lang="zh-TW" sz="2800"/>
              <a:t>」交易。</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2.2.1 批發電力市場</a:t>
            </a:r>
            <a:endParaRPr/>
          </a:p>
        </p:txBody>
      </p:sp>
      <p:sp>
        <p:nvSpPr>
          <p:cNvPr id="145" name="Google Shape;145;p19"/>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146" name="Google Shape;146;p19"/>
          <p:cNvSpPr txBox="1"/>
          <p:nvPr>
            <p:ph idx="1" type="body"/>
          </p:nvPr>
        </p:nvSpPr>
        <p:spPr>
          <a:xfrm>
            <a:off x="175892" y="908720"/>
            <a:ext cx="8785225" cy="5761038"/>
          </a:xfrm>
          <a:prstGeom prst="rect">
            <a:avLst/>
          </a:prstGeom>
          <a:noFill/>
          <a:ln>
            <a:noFill/>
          </a:ln>
        </p:spPr>
        <p:txBody>
          <a:bodyPr anchorCtr="0" anchor="t" bIns="45700" lIns="91425" spcFirstLastPara="1" rIns="91425" wrap="square" tIns="45700">
            <a:noAutofit/>
          </a:bodyPr>
          <a:lstStyle/>
          <a:p>
            <a:pPr indent="-274320" lvl="0" marL="274320" rtl="0" algn="just">
              <a:lnSpc>
                <a:spcPct val="100000"/>
              </a:lnSpc>
              <a:spcBef>
                <a:spcPts val="0"/>
              </a:spcBef>
              <a:spcAft>
                <a:spcPts val="0"/>
              </a:spcAft>
              <a:buSzPts val="1964"/>
              <a:buFont typeface="Noto Sans Symbols"/>
              <a:buChar char="●"/>
            </a:pPr>
            <a:r>
              <a:rPr lang="zh-TW" sz="2310"/>
              <a:t>所有電力市場參與者(供給者與需求者)，包括</a:t>
            </a:r>
            <a:r>
              <a:rPr lang="zh-TW" sz="2310">
                <a:solidFill>
                  <a:srgbClr val="FF0000"/>
                </a:solidFill>
              </a:rPr>
              <a:t>發電公司</a:t>
            </a:r>
            <a:r>
              <a:rPr lang="zh-TW" sz="2310"/>
              <a:t>、</a:t>
            </a:r>
            <a:r>
              <a:rPr lang="zh-TW" sz="2310">
                <a:solidFill>
                  <a:srgbClr val="FF0000"/>
                </a:solidFill>
              </a:rPr>
              <a:t>配</a:t>
            </a:r>
            <a:br>
              <a:rPr lang="zh-TW" sz="2310"/>
            </a:br>
            <a:r>
              <a:rPr lang="zh-TW" sz="2310">
                <a:solidFill>
                  <a:srgbClr val="FF0000"/>
                </a:solidFill>
              </a:rPr>
              <a:t>電公司</a:t>
            </a:r>
            <a:r>
              <a:rPr lang="zh-TW" sz="2310"/>
              <a:t>、</a:t>
            </a:r>
            <a:r>
              <a:rPr lang="zh-TW" sz="2310">
                <a:solidFill>
                  <a:srgbClr val="FF0000"/>
                </a:solidFill>
              </a:rPr>
              <a:t>需求面資源擁有者(如Demand Response)</a:t>
            </a:r>
            <a:r>
              <a:rPr lang="zh-TW" sz="2310"/>
              <a:t>，皆可參與批發電力市場之買賣。</a:t>
            </a:r>
            <a:endParaRPr sz="2310"/>
          </a:p>
          <a:p>
            <a:pPr indent="-274320" lvl="0" marL="274320" rtl="0" algn="just">
              <a:lnSpc>
                <a:spcPct val="100000"/>
              </a:lnSpc>
              <a:spcBef>
                <a:spcPts val="1200"/>
              </a:spcBef>
              <a:spcAft>
                <a:spcPts val="0"/>
              </a:spcAft>
              <a:buSzPts val="1964"/>
              <a:buFont typeface="Noto Sans Symbols"/>
              <a:buChar char="●"/>
            </a:pPr>
            <a:r>
              <a:rPr lang="zh-TW" sz="2310">
                <a:solidFill>
                  <a:srgbClr val="FF0000"/>
                </a:solidFill>
              </a:rPr>
              <a:t>前一日市場</a:t>
            </a:r>
            <a:r>
              <a:rPr lang="zh-TW" sz="2310"/>
              <a:t>(day ahead market)之運作流程：</a:t>
            </a:r>
            <a:endParaRPr sz="2310"/>
          </a:p>
          <a:p>
            <a:pPr indent="-358775" lvl="0" marL="717550" rtl="0" algn="just">
              <a:lnSpc>
                <a:spcPct val="100000"/>
              </a:lnSpc>
              <a:spcBef>
                <a:spcPts val="600"/>
              </a:spcBef>
              <a:spcAft>
                <a:spcPts val="0"/>
              </a:spcAft>
              <a:buSzPts val="1964"/>
              <a:buFont typeface="Source Sans Pro"/>
              <a:buAutoNum type="arabicPeriod"/>
            </a:pPr>
            <a:r>
              <a:rPr lang="zh-TW" sz="2310"/>
              <a:t>ISO 於前一日，在電力交易平台公告其</a:t>
            </a:r>
            <a:r>
              <a:rPr lang="zh-TW" sz="2310">
                <a:solidFill>
                  <a:srgbClr val="FF0000"/>
                </a:solidFill>
              </a:rPr>
              <a:t>預測</a:t>
            </a:r>
            <a:r>
              <a:rPr lang="zh-TW" sz="2310"/>
              <a:t>之電能需求量。</a:t>
            </a:r>
            <a:endParaRPr sz="2310"/>
          </a:p>
          <a:p>
            <a:pPr indent="-358775" lvl="0" marL="717550" rtl="0" algn="just">
              <a:lnSpc>
                <a:spcPct val="100000"/>
              </a:lnSpc>
              <a:spcBef>
                <a:spcPts val="600"/>
              </a:spcBef>
              <a:spcAft>
                <a:spcPts val="0"/>
              </a:spcAft>
              <a:buSzPts val="1964"/>
              <a:buFont typeface="Source Sans Pro"/>
              <a:buAutoNum type="arabicPeriod"/>
            </a:pPr>
            <a:r>
              <a:rPr lang="zh-TW" sz="2310">
                <a:solidFill>
                  <a:srgbClr val="FF0000"/>
                </a:solidFill>
              </a:rPr>
              <a:t>綜合電業、IPP</a:t>
            </a:r>
            <a:r>
              <a:rPr lang="zh-TW" sz="2310"/>
              <a:t>及</a:t>
            </a:r>
            <a:r>
              <a:rPr lang="zh-TW" sz="2310">
                <a:solidFill>
                  <a:srgbClr val="FF0000"/>
                </a:solidFill>
              </a:rPr>
              <a:t>合格系統(qualified facilities)</a:t>
            </a:r>
            <a:r>
              <a:rPr lang="zh-TW" sz="2310"/>
              <a:t>在限定時間內，於交易平台提交可供ISO調度之電能數量及報價。</a:t>
            </a:r>
            <a:endParaRPr sz="2310"/>
          </a:p>
          <a:p>
            <a:pPr indent="-358775" lvl="0" marL="717550" rtl="0" algn="just">
              <a:lnSpc>
                <a:spcPct val="100000"/>
              </a:lnSpc>
              <a:spcBef>
                <a:spcPts val="600"/>
              </a:spcBef>
              <a:spcAft>
                <a:spcPts val="0"/>
              </a:spcAft>
              <a:buSzPts val="1964"/>
              <a:buFont typeface="Source Sans Pro"/>
              <a:buAutoNum type="arabicPeriod"/>
            </a:pPr>
            <a:r>
              <a:rPr lang="zh-TW" sz="2310"/>
              <a:t>ISO 將各電力市場參與者之報價由低至高排列，根據經濟調度原則，</a:t>
            </a:r>
            <a:r>
              <a:rPr lang="zh-TW" sz="2310">
                <a:solidFill>
                  <a:srgbClr val="FF0000"/>
                </a:solidFill>
              </a:rPr>
              <a:t>由最低價格之電能開始調度</a:t>
            </a:r>
            <a:r>
              <a:rPr lang="zh-TW" sz="2310"/>
              <a:t>，直至滿足前一日預測之電能需求量為止。</a:t>
            </a:r>
            <a:endParaRPr sz="2310"/>
          </a:p>
          <a:p>
            <a:pPr indent="-358775" lvl="0" marL="717550" rtl="0" algn="just">
              <a:lnSpc>
                <a:spcPct val="100000"/>
              </a:lnSpc>
              <a:spcBef>
                <a:spcPts val="600"/>
              </a:spcBef>
              <a:spcAft>
                <a:spcPts val="0"/>
              </a:spcAft>
              <a:buSzPts val="1964"/>
              <a:buFont typeface="Source Sans Pro"/>
              <a:buAutoNum type="arabicPeriod"/>
            </a:pPr>
            <a:r>
              <a:rPr lang="zh-TW" sz="2310"/>
              <a:t>ISO再於交易平台</a:t>
            </a:r>
            <a:r>
              <a:rPr lang="zh-TW" sz="2310">
                <a:solidFill>
                  <a:srgbClr val="FF0000"/>
                </a:solidFill>
              </a:rPr>
              <a:t>公告電力調度排程</a:t>
            </a:r>
            <a:r>
              <a:rPr lang="zh-TW" sz="2310"/>
              <a:t>，參與競標者有義務接受調度。</a:t>
            </a:r>
            <a:endParaRPr sz="2310"/>
          </a:p>
          <a:p>
            <a:pPr indent="-274320" lvl="0" marL="274320" rtl="0" algn="just">
              <a:lnSpc>
                <a:spcPct val="100000"/>
              </a:lnSpc>
              <a:spcBef>
                <a:spcPts val="1800"/>
              </a:spcBef>
              <a:spcAft>
                <a:spcPts val="0"/>
              </a:spcAft>
              <a:buSzPts val="1964"/>
              <a:buFont typeface="Noto Sans Symbols"/>
              <a:buChar char="●"/>
            </a:pPr>
            <a:r>
              <a:rPr lang="zh-TW" sz="2310"/>
              <a:t>未受調度之綜合電業或IPP發電機組(未滿載者)，</a:t>
            </a:r>
            <a:r>
              <a:rPr lang="zh-TW" sz="2310">
                <a:solidFill>
                  <a:srgbClr val="FF0000"/>
                </a:solidFill>
              </a:rPr>
              <a:t>可參與不平衡電能市場</a:t>
            </a:r>
            <a:r>
              <a:rPr lang="zh-TW" sz="2310"/>
              <a:t>(「即時電能市場」或「一日內市場」)之交易。</a:t>
            </a:r>
            <a:endParaRPr sz="2310"/>
          </a:p>
          <a:p>
            <a:pPr indent="0" lvl="0" marL="0" rtl="0" algn="l">
              <a:lnSpc>
                <a:spcPct val="80000"/>
              </a:lnSpc>
              <a:spcBef>
                <a:spcPts val="580"/>
              </a:spcBef>
              <a:spcAft>
                <a:spcPts val="0"/>
              </a:spcAft>
              <a:buSzPts val="1904"/>
              <a:buFont typeface="Noto Sans Symbols"/>
              <a:buNone/>
            </a:pPr>
            <a:r>
              <a:t/>
            </a:r>
            <a:endParaRPr sz="224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2.2.2 </a:t>
            </a:r>
            <a:r>
              <a:rPr lang="zh-TW">
                <a:solidFill>
                  <a:schemeClr val="dk1"/>
                </a:solidFill>
              </a:rPr>
              <a:t>跨區</a:t>
            </a:r>
            <a:r>
              <a:rPr lang="zh-TW"/>
              <a:t>壅塞管理市場</a:t>
            </a:r>
            <a:r>
              <a:rPr lang="zh-TW" sz="3200"/>
              <a:t>(1/3)</a:t>
            </a:r>
            <a:endParaRPr sz="3200"/>
          </a:p>
        </p:txBody>
      </p:sp>
      <p:sp>
        <p:nvSpPr>
          <p:cNvPr id="153" name="Google Shape;153;p20"/>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154" name="Google Shape;154;p20"/>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516"/>
              <a:buFont typeface="Noto Sans Symbols"/>
              <a:buChar char="●"/>
            </a:pPr>
            <a:r>
              <a:rPr lang="zh-TW" sz="2960"/>
              <a:t>凡</a:t>
            </a:r>
            <a:r>
              <a:rPr lang="zh-TW" sz="2960">
                <a:solidFill>
                  <a:srgbClr val="FF0000"/>
                </a:solidFill>
              </a:rPr>
              <a:t>符合經濟原則</a:t>
            </a:r>
            <a:r>
              <a:rPr lang="zh-TW" sz="2960"/>
              <a:t>而建置之輸電系統，通常於尖峰時段均會發生</a:t>
            </a:r>
            <a:r>
              <a:rPr lang="zh-TW" sz="2960">
                <a:solidFill>
                  <a:srgbClr val="FF0000"/>
                </a:solidFill>
              </a:rPr>
              <a:t>壅塞(congestion) </a:t>
            </a:r>
            <a:r>
              <a:rPr lang="zh-TW" sz="2960"/>
              <a:t>，呈現輸電容量之限制(如網路電壓限制、熱容量限制)。</a:t>
            </a:r>
            <a:endParaRPr sz="2960"/>
          </a:p>
          <a:p>
            <a:pPr indent="-274320" lvl="0" marL="274320" rtl="0" algn="l">
              <a:lnSpc>
                <a:spcPct val="90000"/>
              </a:lnSpc>
              <a:spcBef>
                <a:spcPts val="1200"/>
              </a:spcBef>
              <a:spcAft>
                <a:spcPts val="0"/>
              </a:spcAft>
              <a:buSzPts val="2516"/>
              <a:buFont typeface="Noto Sans Symbols"/>
              <a:buChar char="●"/>
            </a:pPr>
            <a:r>
              <a:rPr lang="zh-TW" sz="2960"/>
              <a:t>在輸電容量限制與壅塞之情況下，ISO 必須</a:t>
            </a:r>
            <a:r>
              <a:rPr lang="zh-TW" sz="2960">
                <a:solidFill>
                  <a:srgbClr val="FF0000"/>
                </a:solidFill>
              </a:rPr>
              <a:t>介入輸電排程</a:t>
            </a:r>
            <a:r>
              <a:rPr lang="zh-TW" sz="2960"/>
              <a:t>，</a:t>
            </a:r>
            <a:r>
              <a:rPr lang="zh-TW" sz="2960">
                <a:solidFill>
                  <a:srgbClr val="FF0000"/>
                </a:solidFill>
              </a:rPr>
              <a:t>重新加以調整</a:t>
            </a:r>
            <a:r>
              <a:rPr lang="zh-TW" sz="2960"/>
              <a:t>供給面與需求面之電力資源配置，以達成電力市場供需平衡。</a:t>
            </a:r>
            <a:endParaRPr sz="2960"/>
          </a:p>
          <a:p>
            <a:pPr indent="-274320" lvl="0" marL="274320" rtl="0" algn="l">
              <a:lnSpc>
                <a:spcPct val="90000"/>
              </a:lnSpc>
              <a:spcBef>
                <a:spcPts val="1200"/>
              </a:spcBef>
              <a:spcAft>
                <a:spcPts val="0"/>
              </a:spcAft>
              <a:buSzPts val="2516"/>
              <a:buFont typeface="Noto Sans Symbols"/>
              <a:buChar char="●"/>
            </a:pPr>
            <a:r>
              <a:rPr lang="zh-TW" sz="2960"/>
              <a:t>ISO應提供</a:t>
            </a:r>
            <a:r>
              <a:rPr b="1" lang="zh-TW" sz="3330">
                <a:solidFill>
                  <a:srgbClr val="FF0000"/>
                </a:solidFill>
              </a:rPr>
              <a:t>公平競爭機制，</a:t>
            </a:r>
            <a:r>
              <a:rPr lang="zh-TW" sz="2775">
                <a:solidFill>
                  <a:srgbClr val="FF0000"/>
                </a:solidFill>
              </a:rPr>
              <a:t>(獨立調度係手段)</a:t>
            </a:r>
            <a:r>
              <a:rPr lang="zh-TW" sz="2960"/>
              <a:t>，使電力市場供給面與需求面之參與者，在輸電容量限制下，達成符合</a:t>
            </a:r>
            <a:r>
              <a:rPr lang="zh-TW" sz="2960">
                <a:solidFill>
                  <a:srgbClr val="FF0000"/>
                </a:solidFill>
              </a:rPr>
              <a:t>整體社會成本最小化</a:t>
            </a:r>
            <a:r>
              <a:rPr lang="zh-TW" sz="2960"/>
              <a:t>之電力輸送：</a:t>
            </a:r>
            <a:endParaRPr sz="2960"/>
          </a:p>
          <a:p>
            <a:pPr indent="-454025" lvl="0" marL="896938" rtl="0" algn="l">
              <a:lnSpc>
                <a:spcPct val="90000"/>
              </a:lnSpc>
              <a:spcBef>
                <a:spcPts val="1200"/>
              </a:spcBef>
              <a:spcAft>
                <a:spcPts val="0"/>
              </a:spcAft>
              <a:buClr>
                <a:schemeClr val="dk1"/>
              </a:buClr>
              <a:buSzPts val="2368"/>
              <a:buFont typeface="Noto Sans Symbols"/>
              <a:buChar char="➢"/>
            </a:pPr>
            <a:r>
              <a:rPr lang="zh-TW" sz="2960">
                <a:solidFill>
                  <a:srgbClr val="FF0000"/>
                </a:solidFill>
              </a:rPr>
              <a:t>長期之輸電權機制</a:t>
            </a:r>
            <a:endParaRPr sz="2960">
              <a:solidFill>
                <a:srgbClr val="FF0000"/>
              </a:solidFill>
            </a:endParaRPr>
          </a:p>
          <a:p>
            <a:pPr indent="-454025" lvl="0" marL="896938" rtl="0" algn="l">
              <a:lnSpc>
                <a:spcPct val="90000"/>
              </a:lnSpc>
              <a:spcBef>
                <a:spcPts val="1200"/>
              </a:spcBef>
              <a:spcAft>
                <a:spcPts val="0"/>
              </a:spcAft>
              <a:buClr>
                <a:schemeClr val="dk1"/>
              </a:buClr>
              <a:buSzPts val="2368"/>
              <a:buFont typeface="Noto Sans Symbols"/>
              <a:buChar char="➢"/>
            </a:pPr>
            <a:r>
              <a:rPr lang="zh-TW" sz="2960">
                <a:solidFill>
                  <a:srgbClr val="FF0000"/>
                </a:solidFill>
              </a:rPr>
              <a:t>短期之跨區壅塞管理</a:t>
            </a:r>
            <a:endParaRPr sz="296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179388" y="115888"/>
            <a:ext cx="8785225" cy="576262"/>
          </a:xfrm>
          <a:prstGeom prst="rect">
            <a:avLst/>
          </a:prstGeom>
          <a:noFill/>
          <a:ln>
            <a:noFill/>
          </a:ln>
        </p:spPr>
        <p:txBody>
          <a:bodyPr anchorCtr="0" anchor="ctr" bIns="91425" lIns="91425" spcFirstLastPara="1" rIns="91425" wrap="square" tIns="45700">
            <a:noAutofit/>
          </a:bodyPr>
          <a:lstStyle/>
          <a:p>
            <a:pPr indent="0" lvl="0" marL="0" rtl="0" algn="l">
              <a:spcBef>
                <a:spcPts val="0"/>
              </a:spcBef>
              <a:spcAft>
                <a:spcPts val="0"/>
              </a:spcAft>
              <a:buNone/>
            </a:pPr>
            <a:r>
              <a:rPr lang="zh-TW"/>
              <a:t>2.2.2 跨區壅塞管理市場</a:t>
            </a:r>
            <a:r>
              <a:rPr lang="zh-TW" sz="3200"/>
              <a:t>(2/3)</a:t>
            </a:r>
            <a:endParaRPr sz="3200"/>
          </a:p>
        </p:txBody>
      </p:sp>
      <p:sp>
        <p:nvSpPr>
          <p:cNvPr id="161" name="Google Shape;161;p21"/>
          <p:cNvSpPr/>
          <p:nvPr>
            <p:ph idx="12" type="sldNum"/>
          </p:nvPr>
        </p:nvSpPr>
        <p:spPr>
          <a:xfrm>
            <a:off x="8609013" y="6321425"/>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zh-TW"/>
              <a:t>‹#›</a:t>
            </a:fld>
            <a:endParaRPr/>
          </a:p>
        </p:txBody>
      </p:sp>
      <p:sp>
        <p:nvSpPr>
          <p:cNvPr id="162" name="Google Shape;162;p21"/>
          <p:cNvSpPr txBox="1"/>
          <p:nvPr>
            <p:ph idx="1" type="body"/>
          </p:nvPr>
        </p:nvSpPr>
        <p:spPr>
          <a:xfrm>
            <a:off x="179388" y="908050"/>
            <a:ext cx="8785225" cy="5761038"/>
          </a:xfrm>
          <a:prstGeom prst="rect">
            <a:avLst/>
          </a:prstGeom>
          <a:noFill/>
          <a:ln>
            <a:noFill/>
          </a:ln>
        </p:spPr>
        <p:txBody>
          <a:bodyPr anchorCtr="0" anchor="t" bIns="45700" lIns="91425" spcFirstLastPara="1" rIns="91425" wrap="square" tIns="45700">
            <a:noAutofit/>
          </a:bodyPr>
          <a:lstStyle/>
          <a:p>
            <a:pPr indent="-361950" lvl="0" marL="361950" rtl="0" algn="just">
              <a:lnSpc>
                <a:spcPct val="80000"/>
              </a:lnSpc>
              <a:spcBef>
                <a:spcPts val="0"/>
              </a:spcBef>
              <a:spcAft>
                <a:spcPts val="0"/>
              </a:spcAft>
              <a:buClr>
                <a:schemeClr val="dk1"/>
              </a:buClr>
              <a:buSzPts val="2240"/>
              <a:buFont typeface="Source Sans Pro"/>
              <a:buAutoNum type="arabicPeriod"/>
            </a:pPr>
            <a:r>
              <a:rPr b="1" lang="zh-TW" sz="2800">
                <a:solidFill>
                  <a:srgbClr val="FF0000"/>
                </a:solidFill>
              </a:rPr>
              <a:t>實體輸電權</a:t>
            </a:r>
            <a:r>
              <a:rPr b="1" lang="zh-TW" sz="2800"/>
              <a:t>(Physical Transmission Rights)：</a:t>
            </a:r>
            <a:endParaRPr b="1" sz="2800"/>
          </a:p>
          <a:p>
            <a:pPr indent="-261937" lvl="0" marL="442913" rtl="0" algn="just">
              <a:lnSpc>
                <a:spcPct val="100000"/>
              </a:lnSpc>
              <a:spcBef>
                <a:spcPts val="580"/>
              </a:spcBef>
              <a:spcAft>
                <a:spcPts val="0"/>
              </a:spcAft>
              <a:buClr>
                <a:schemeClr val="dk1"/>
              </a:buClr>
              <a:buSzPts val="1904"/>
              <a:buFont typeface="Noto Sans Symbols"/>
              <a:buChar char="➢"/>
            </a:pPr>
            <a:r>
              <a:rPr lang="zh-TW" sz="2380"/>
              <a:t>提供使用者特定的輸電容量使用權，以輸電</a:t>
            </a:r>
            <a:r>
              <a:rPr lang="zh-TW" sz="2380">
                <a:solidFill>
                  <a:srgbClr val="FF0000"/>
                </a:solidFill>
              </a:rPr>
              <a:t>區間距離</a:t>
            </a:r>
            <a:r>
              <a:rPr lang="zh-TW" sz="2380"/>
              <a:t>(上網點、下網點)或</a:t>
            </a:r>
            <a:r>
              <a:rPr lang="zh-TW" sz="2380">
                <a:solidFill>
                  <a:srgbClr val="FF0000"/>
                </a:solidFill>
              </a:rPr>
              <a:t>輸電容量</a:t>
            </a:r>
            <a:r>
              <a:rPr lang="zh-TW" sz="2380"/>
              <a:t>來計量。</a:t>
            </a:r>
            <a:endParaRPr sz="2380"/>
          </a:p>
          <a:p>
            <a:pPr indent="-261937" lvl="0" marL="442913" rtl="0" algn="just">
              <a:lnSpc>
                <a:spcPct val="100000"/>
              </a:lnSpc>
              <a:spcBef>
                <a:spcPts val="580"/>
              </a:spcBef>
              <a:spcAft>
                <a:spcPts val="0"/>
              </a:spcAft>
              <a:buClr>
                <a:schemeClr val="dk1"/>
              </a:buClr>
              <a:buSzPts val="1904"/>
              <a:buFont typeface="Noto Sans Symbols"/>
              <a:buChar char="➢"/>
            </a:pPr>
            <a:r>
              <a:rPr lang="zh-TW" sz="2380"/>
              <a:t>實體輸電權通常藉</a:t>
            </a:r>
            <a:r>
              <a:rPr lang="zh-TW" sz="2380">
                <a:solidFill>
                  <a:srgbClr val="FF0000"/>
                </a:solidFill>
              </a:rPr>
              <a:t>拍賣(bidding)</a:t>
            </a:r>
            <a:r>
              <a:rPr lang="zh-TW" sz="2380"/>
              <a:t>完成交易，方</a:t>
            </a:r>
            <a:r>
              <a:rPr lang="zh-TW" sz="2380">
                <a:solidFill>
                  <a:srgbClr val="FF0000"/>
                </a:solidFill>
              </a:rPr>
              <a:t>符合調度公平性</a:t>
            </a:r>
            <a:r>
              <a:rPr lang="zh-TW" sz="2380"/>
              <a:t>。購買實體輸電權後，也可在市場上轉賣。</a:t>
            </a:r>
            <a:endParaRPr sz="2380"/>
          </a:p>
          <a:p>
            <a:pPr indent="-261937" lvl="0" marL="442913" rtl="0" algn="just">
              <a:lnSpc>
                <a:spcPct val="100000"/>
              </a:lnSpc>
              <a:spcBef>
                <a:spcPts val="580"/>
              </a:spcBef>
              <a:spcAft>
                <a:spcPts val="0"/>
              </a:spcAft>
              <a:buClr>
                <a:schemeClr val="dk1"/>
              </a:buClr>
              <a:buSzPts val="1904"/>
              <a:buFont typeface="Noto Sans Symbols"/>
              <a:buChar char="➢"/>
            </a:pPr>
            <a:r>
              <a:rPr lang="zh-TW" sz="2380"/>
              <a:t>保障實體輸電權擁有者於特定網路區域之電能注入與轉供權利。</a:t>
            </a:r>
            <a:r>
              <a:rPr lang="zh-TW" sz="2380">
                <a:solidFill>
                  <a:srgbClr val="FF0000"/>
                </a:solidFill>
              </a:rPr>
              <a:t>當發生輸電限制時，由ISO指示未擁有實體輸電權的參與者降載。</a:t>
            </a:r>
            <a:endParaRPr sz="2380">
              <a:solidFill>
                <a:srgbClr val="FF0000"/>
              </a:solidFill>
            </a:endParaRPr>
          </a:p>
          <a:p>
            <a:pPr indent="0" lvl="0" marL="0" rtl="0" algn="just">
              <a:lnSpc>
                <a:spcPct val="80000"/>
              </a:lnSpc>
              <a:spcBef>
                <a:spcPts val="1800"/>
              </a:spcBef>
              <a:spcAft>
                <a:spcPts val="0"/>
              </a:spcAft>
              <a:buClr>
                <a:schemeClr val="dk1"/>
              </a:buClr>
              <a:buSzPts val="1904"/>
              <a:buNone/>
            </a:pPr>
            <a:r>
              <a:rPr b="1" lang="zh-TW" sz="2380"/>
              <a:t>2. </a:t>
            </a:r>
            <a:r>
              <a:rPr b="1" lang="zh-TW" sz="2380">
                <a:solidFill>
                  <a:srgbClr val="FF0000"/>
                </a:solidFill>
              </a:rPr>
              <a:t>財務輸電權</a:t>
            </a:r>
            <a:r>
              <a:rPr b="1" lang="zh-TW" sz="2380"/>
              <a:t>(Financial Transmission Rights, FTRs)：</a:t>
            </a:r>
            <a:endParaRPr b="1" sz="2380"/>
          </a:p>
          <a:p>
            <a:pPr indent="-261937" lvl="0" marL="442913" rtl="0" algn="just">
              <a:lnSpc>
                <a:spcPct val="100000"/>
              </a:lnSpc>
              <a:spcBef>
                <a:spcPts val="580"/>
              </a:spcBef>
              <a:spcAft>
                <a:spcPts val="0"/>
              </a:spcAft>
              <a:buClr>
                <a:schemeClr val="dk1"/>
              </a:buClr>
              <a:buSzPts val="1904"/>
              <a:buFont typeface="Noto Sans Symbols"/>
              <a:buChar char="➢"/>
            </a:pPr>
            <a:r>
              <a:rPr lang="zh-TW" sz="2380"/>
              <a:t>FTRs為一種選擇權(options)，當輸電限制發生時，擁有FTRs者可獲得一筆</a:t>
            </a:r>
            <a:r>
              <a:rPr lang="zh-TW" sz="2380">
                <a:solidFill>
                  <a:srgbClr val="FF0000"/>
                </a:solidFill>
              </a:rPr>
              <a:t>租金所得</a:t>
            </a:r>
            <a:r>
              <a:rPr lang="zh-TW" sz="2380"/>
              <a:t>(rental income)，沖銷其因壅塞而支付之費用(即不平衡電力費用)，做為</a:t>
            </a:r>
            <a:r>
              <a:rPr lang="zh-TW" sz="2380">
                <a:solidFill>
                  <a:srgbClr val="FF0000"/>
                </a:solidFill>
              </a:rPr>
              <a:t>財務補償</a:t>
            </a:r>
            <a:r>
              <a:rPr lang="zh-TW" sz="2380"/>
              <a:t>。</a:t>
            </a:r>
            <a:endParaRPr sz="2380"/>
          </a:p>
          <a:p>
            <a:pPr indent="-261937" lvl="0" marL="442913" rtl="0" algn="just">
              <a:lnSpc>
                <a:spcPct val="100000"/>
              </a:lnSpc>
              <a:spcBef>
                <a:spcPts val="580"/>
              </a:spcBef>
              <a:spcAft>
                <a:spcPts val="0"/>
              </a:spcAft>
              <a:buClr>
                <a:schemeClr val="dk1"/>
              </a:buClr>
              <a:buSzPts val="1904"/>
              <a:buFont typeface="Noto Sans Symbols"/>
              <a:buChar char="➢"/>
            </a:pPr>
            <a:r>
              <a:rPr lang="zh-TW" sz="2380">
                <a:solidFill>
                  <a:srgbClr val="FF0000"/>
                </a:solidFill>
              </a:rPr>
              <a:t>財務補償之計算方式</a:t>
            </a:r>
            <a:r>
              <a:rPr lang="zh-TW" sz="2380"/>
              <a:t>：兩節點之電價差異(即輸電壅塞與輸電損失之邊際成本和)乘以擁有之財務輸電權MW容量。</a:t>
            </a:r>
            <a:endParaRPr sz="2380"/>
          </a:p>
        </p:txBody>
      </p:sp>
    </p:spTree>
  </p:cSld>
  <p:clrMapOvr>
    <a:masterClrMapping/>
  </p:clrMapOvr>
</p:sld>
</file>

<file path=ppt/theme/theme1.xml><?xml version="1.0" encoding="utf-8"?>
<a:theme xmlns:a="http://schemas.openxmlformats.org/drawingml/2006/main" xmlns:r="http://schemas.openxmlformats.org/officeDocument/2006/relationships" name="公正">
  <a:themeElements>
    <a:clrScheme name="自訂 1">
      <a:dk1>
        <a:srgbClr val="000000"/>
      </a:dk1>
      <a:lt1>
        <a:srgbClr val="FFFFFF"/>
      </a:lt1>
      <a:dk2>
        <a:srgbClr val="E7D09D"/>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