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48.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showSpecialPlsOnTitleSld="0">
  <p:sldMasterIdLst>
    <p:sldMasterId id="2147483661" r:id="rId5"/>
    <p:sldMasterId id="2147483662"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Lst>
  <p:sldSz cy="6858000" cx="9144000"/>
  <p:notesSz cx="7099300" cy="10234600"/>
  <p:embeddedFontLst>
    <p:embeddedFont>
      <p:font typeface="Source Sans Pro"/>
      <p:regular r:id="rId56"/>
      <p:bold r:id="rId57"/>
      <p:italic r:id="rId58"/>
      <p:boldItalic r:id="rId5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3224">
          <p15:clr>
            <a:srgbClr val="000000"/>
          </p15:clr>
        </p15:guide>
        <p15:guide id="2" pos="2235">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26C8A6BB-452B-48A0-A253-06C03A180FE8}">
  <a:tblStyle styleId="{26C8A6BB-452B-48A0-A253-06C03A180FE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935C44A9-4764-4986-9894-02613B4C63D4}" styleName="Table_1">
    <a:wholeTbl>
      <a:tcTxStyle b="off" i="off">
        <a:font>
          <a:latin typeface="Times New Roman"/>
          <a:ea typeface="Times New Roman"/>
          <a:cs typeface="Times New Roman"/>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DEEE8"/>
          </a:solidFill>
        </a:fill>
      </a:tcStyle>
    </a:wholeTbl>
    <a:band1H>
      <a:tcTxStyle/>
      <a:tcStyle>
        <a:fill>
          <a:solidFill>
            <a:srgbClr val="FCDCCE"/>
          </a:solidFill>
        </a:fill>
      </a:tcStyle>
    </a:band1H>
    <a:band2H>
      <a:tcTxStyle/>
    </a:band2H>
    <a:band1V>
      <a:tcTxStyle/>
      <a:tcStyle>
        <a:fill>
          <a:solidFill>
            <a:srgbClr val="FCDCCE"/>
          </a:solidFill>
        </a:fill>
      </a:tcStyle>
    </a:band1V>
    <a:band2V>
      <a:tcTxStyle/>
    </a:band2V>
    <a:lastCol>
      <a:tcTxStyle b="on" i="off">
        <a:font>
          <a:latin typeface="Times New Roman"/>
          <a:ea typeface="Times New Roman"/>
          <a:cs typeface="Times New Roman"/>
        </a:font>
        <a:schemeClr val="lt1"/>
      </a:tcTxStyle>
      <a:tcStyle>
        <a:fill>
          <a:solidFill>
            <a:schemeClr val="accent6"/>
          </a:solidFill>
        </a:fill>
      </a:tcStyle>
    </a:lastCol>
    <a:firstCol>
      <a:tcTxStyle b="on" i="off">
        <a:font>
          <a:latin typeface="Times New Roman"/>
          <a:ea typeface="Times New Roman"/>
          <a:cs typeface="Times New Roman"/>
        </a:font>
        <a:schemeClr val="lt1"/>
      </a:tcTxStyle>
      <a:tcStyle>
        <a:fill>
          <a:solidFill>
            <a:schemeClr val="accent6"/>
          </a:solidFill>
        </a:fill>
      </a:tcStyle>
    </a:firstCol>
    <a:lastRow>
      <a:tcTxStyle b="on" i="off">
        <a:font>
          <a:latin typeface="Times New Roman"/>
          <a:ea typeface="Times New Roman"/>
          <a:cs typeface="Times New Roman"/>
        </a:font>
        <a:schemeClr val="lt1"/>
      </a:tcTxStyle>
      <a:tcStyle>
        <a:tcBdr>
          <a:top>
            <a:ln cap="flat" cmpd="sng" w="38100">
              <a:solidFill>
                <a:schemeClr val="lt1"/>
              </a:solidFill>
              <a:prstDash val="solid"/>
              <a:round/>
              <a:headEnd len="sm" w="sm" type="none"/>
              <a:tailEnd len="sm" w="sm" type="none"/>
            </a:ln>
          </a:top>
        </a:tcBdr>
        <a:fill>
          <a:solidFill>
            <a:schemeClr val="accent6"/>
          </a:solidFill>
        </a:fill>
      </a:tcStyle>
    </a:lastRow>
    <a:seCell>
      <a:tcTxStyle/>
    </a:seCell>
    <a:swCell>
      <a:tcTxStyle/>
    </a:swCell>
    <a:firstRow>
      <a:tcTxStyle b="on" i="off">
        <a:font>
          <a:latin typeface="Times New Roman"/>
          <a:ea typeface="Times New Roman"/>
          <a:cs typeface="Times New Roman"/>
        </a:font>
        <a:schemeClr val="lt1"/>
      </a:tcTxStyle>
      <a:tcStyle>
        <a:tcBdr>
          <a:bottom>
            <a:ln cap="flat" cmpd="sng" w="38100">
              <a:solidFill>
                <a:schemeClr val="lt1"/>
              </a:solidFill>
              <a:prstDash val="solid"/>
              <a:round/>
              <a:headEnd len="sm" w="sm" type="none"/>
              <a:tailEnd len="sm" w="sm" type="none"/>
            </a:ln>
          </a:bottom>
        </a:tcBdr>
        <a:fill>
          <a:solidFill>
            <a:schemeClr val="accent6"/>
          </a:solidFill>
        </a:fill>
      </a:tcStyle>
    </a:firstRow>
    <a:neCell>
      <a:tcTxStyle/>
    </a:neCell>
    <a:nwCell>
      <a:tcTxStyle/>
    </a:nwCell>
  </a:tblStyle>
  <a:tblStyle styleId="{B4D918E5-41F1-44D2-8458-AB9BBADDA415}" styleName="Table_2">
    <a:wholeTbl>
      <a:tcTxStyle b="off" i="off">
        <a:font>
          <a:latin typeface="Times New Roman"/>
          <a:ea typeface="Times New Roman"/>
          <a:cs typeface="Times New Roman"/>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127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FD7356F8-79AA-4040-BBDD-BF4F0F8728AB}" styleName="Table_3">
    <a:wholeTbl>
      <a:tcTxStyle b="off" i="off">
        <a:font>
          <a:latin typeface="Franklin Gothic Book"/>
          <a:ea typeface="Franklin Gothic Book"/>
          <a:cs typeface="Franklin Gothic Book"/>
        </a:font>
        <a:schemeClr val="dk1"/>
      </a:tcTxStyle>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insideH>
            <a:ln cap="flat" cmpd="sng" w="9525">
              <a:solidFill>
                <a:schemeClr val="accent5"/>
              </a:solidFill>
              <a:prstDash val="solid"/>
              <a:round/>
              <a:headEnd len="sm" w="sm" type="none"/>
              <a:tailEnd len="sm" w="sm" type="none"/>
            </a:ln>
          </a:insideH>
          <a:insideV>
            <a:ln cap="flat" cmpd="sng" w="9525">
              <a:solidFill>
                <a:schemeClr val="accent5"/>
              </a:solidFill>
              <a:prstDash val="solid"/>
              <a:round/>
              <a:headEnd len="sm" w="sm" type="none"/>
              <a:tailEnd len="sm" w="sm" type="none"/>
            </a:ln>
          </a:insideV>
        </a:tcBdr>
        <a:fill>
          <a:solidFill>
            <a:srgbClr val="FFFFFF">
              <a:alpha val="0"/>
            </a:srgbClr>
          </a:solidFill>
        </a:fill>
      </a:tcStyle>
    </a:wholeTbl>
    <a:band1H>
      <a:tcTxStyle/>
      <a:tcStyle>
        <a:fill>
          <a:solidFill>
            <a:schemeClr val="accent5">
              <a:alpha val="40000"/>
            </a:schemeClr>
          </a:solidFill>
        </a:fill>
      </a:tcStyle>
    </a:band1H>
    <a:band2H>
      <a:tcTxStyle/>
    </a:band2H>
    <a:band1V>
      <a:tcTxStyle/>
      <a:tcStyle>
        <a:tcBdr>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tcBdr>
        <a:fill>
          <a:solidFill>
            <a:schemeClr val="accent5">
              <a:alpha val="40000"/>
            </a:schemeClr>
          </a:solidFill>
        </a:fill>
      </a:tcStyle>
    </a:band1V>
    <a:band2V>
      <a:tcTxStyle/>
    </a:band2V>
    <a:lastCol>
      <a:tcTxStyle b="on" i="off"/>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insideH>
            <a:ln cap="flat" cmpd="sng" w="9525">
              <a:solidFill>
                <a:schemeClr val="accent5"/>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lastCol>
    <a:firstCol>
      <a:tcTxStyle b="on" i="off"/>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insideH>
            <a:ln cap="flat" cmpd="sng" w="9525">
              <a:solidFill>
                <a:schemeClr val="accent5"/>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tcStyle>
    </a:firstCol>
    <a:lastRow>
      <a:tcTxStyle b="on" i="off"/>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accent5"/>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lastRow>
    <a:seCell>
      <a:tcTxStyle/>
    </a:seCell>
    <a:swCell>
      <a:tcTxStyle/>
    </a:swCell>
    <a:firstRow>
      <a:tcTxStyle b="on" i="off">
        <a:font>
          <a:latin typeface="Franklin Gothic Book"/>
          <a:ea typeface="Franklin Gothic Book"/>
          <a:cs typeface="Franklin Gothic Book"/>
        </a:font>
        <a:schemeClr val="lt1"/>
      </a:tcTxStyle>
      <a:tcStyle>
        <a:tcBdr>
          <a:left>
            <a:ln cap="flat" cmpd="sng" w="9525">
              <a:solidFill>
                <a:schemeClr val="accent5"/>
              </a:solidFill>
              <a:prstDash val="solid"/>
              <a:round/>
              <a:headEnd len="sm" w="sm" type="none"/>
              <a:tailEnd len="sm" w="sm" type="none"/>
            </a:ln>
          </a:left>
          <a:right>
            <a:ln cap="flat" cmpd="sng" w="9525">
              <a:solidFill>
                <a:schemeClr val="accent5"/>
              </a:solidFill>
              <a:prstDash val="solid"/>
              <a:round/>
              <a:headEnd len="sm" w="sm" type="none"/>
              <a:tailEnd len="sm" w="sm" type="none"/>
            </a:ln>
          </a:right>
          <a:top>
            <a:ln cap="flat" cmpd="sng" w="9525">
              <a:solidFill>
                <a:schemeClr val="accent5"/>
              </a:solidFill>
              <a:prstDash val="solid"/>
              <a:round/>
              <a:headEnd len="sm" w="sm" type="none"/>
              <a:tailEnd len="sm" w="sm" type="none"/>
            </a:ln>
          </a:top>
          <a:bottom>
            <a:ln cap="flat" cmpd="sng" w="9525">
              <a:solidFill>
                <a:schemeClr val="l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accent5"/>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224" orient="horz"/>
        <p:guide pos="2235"/>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51" Type="http://schemas.openxmlformats.org/officeDocument/2006/relationships/slide" Target="slides/slide44.xml"/><Relationship Id="rId50" Type="http://schemas.openxmlformats.org/officeDocument/2006/relationships/slide" Target="slides/slide43.xml"/><Relationship Id="rId53" Type="http://schemas.openxmlformats.org/officeDocument/2006/relationships/slide" Target="slides/slide46.xml"/><Relationship Id="rId52" Type="http://schemas.openxmlformats.org/officeDocument/2006/relationships/slide" Target="slides/slide45.xml"/><Relationship Id="rId11" Type="http://schemas.openxmlformats.org/officeDocument/2006/relationships/slide" Target="slides/slide4.xml"/><Relationship Id="rId55" Type="http://schemas.openxmlformats.org/officeDocument/2006/relationships/slide" Target="slides/slide48.xml"/><Relationship Id="rId10" Type="http://schemas.openxmlformats.org/officeDocument/2006/relationships/slide" Target="slides/slide3.xml"/><Relationship Id="rId54" Type="http://schemas.openxmlformats.org/officeDocument/2006/relationships/slide" Target="slides/slide47.xml"/><Relationship Id="rId13" Type="http://schemas.openxmlformats.org/officeDocument/2006/relationships/slide" Target="slides/slide6.xml"/><Relationship Id="rId57" Type="http://schemas.openxmlformats.org/officeDocument/2006/relationships/font" Target="fonts/SourceSansPro-bold.fntdata"/><Relationship Id="rId12" Type="http://schemas.openxmlformats.org/officeDocument/2006/relationships/slide" Target="slides/slide5.xml"/><Relationship Id="rId56" Type="http://schemas.openxmlformats.org/officeDocument/2006/relationships/font" Target="fonts/SourceSansPro-regular.fntdata"/><Relationship Id="rId15" Type="http://schemas.openxmlformats.org/officeDocument/2006/relationships/slide" Target="slides/slide8.xml"/><Relationship Id="rId59" Type="http://schemas.openxmlformats.org/officeDocument/2006/relationships/font" Target="fonts/SourceSansPro-boldItalic.fntdata"/><Relationship Id="rId14" Type="http://schemas.openxmlformats.org/officeDocument/2006/relationships/slide" Target="slides/slide7.xml"/><Relationship Id="rId58" Type="http://schemas.openxmlformats.org/officeDocument/2006/relationships/font" Target="fonts/SourceSansPro-italic.fntdata"/><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4988" cy="511175"/>
          </a:xfrm>
          <a:prstGeom prst="rect">
            <a:avLst/>
          </a:prstGeom>
          <a:noFill/>
          <a:ln>
            <a:noFill/>
          </a:ln>
        </p:spPr>
        <p:txBody>
          <a:bodyPr anchorCtr="0" anchor="t" bIns="47125" lIns="94250" spcFirstLastPara="1" rIns="94250" wrap="square" tIns="47125"/>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4022725" y="0"/>
            <a:ext cx="3074988" cy="511175"/>
          </a:xfrm>
          <a:prstGeom prst="rect">
            <a:avLst/>
          </a:prstGeom>
          <a:noFill/>
          <a:ln>
            <a:noFill/>
          </a:ln>
        </p:spPr>
        <p:txBody>
          <a:bodyPr anchorCtr="0" anchor="t" bIns="47125" lIns="94250" spcFirstLastPara="1" rIns="94250" wrap="square" tIns="47125"/>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1200" y="4860925"/>
            <a:ext cx="5678488" cy="4606925"/>
          </a:xfrm>
          <a:prstGeom prst="rect">
            <a:avLst/>
          </a:prstGeom>
          <a:noFill/>
          <a:ln>
            <a:noFill/>
          </a:ln>
        </p:spPr>
        <p:txBody>
          <a:bodyPr anchorCtr="0" anchor="t" bIns="47125" lIns="94250" spcFirstLastPara="1" rIns="94250" wrap="square" tIns="47125"/>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721850"/>
            <a:ext cx="3074988" cy="511175"/>
          </a:xfrm>
          <a:prstGeom prst="rect">
            <a:avLst/>
          </a:prstGeom>
          <a:noFill/>
          <a:ln>
            <a:noFill/>
          </a:ln>
        </p:spPr>
        <p:txBody>
          <a:bodyPr anchorCtr="0" anchor="b" bIns="47125" lIns="94250" spcFirstLastPara="1" rIns="94250" wrap="square" tIns="47125"/>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4022725" y="9721850"/>
            <a:ext cx="3074988" cy="511175"/>
          </a:xfrm>
          <a:prstGeom prst="rect">
            <a:avLst/>
          </a:prstGeom>
          <a:noFill/>
          <a:ln>
            <a:noFill/>
          </a:ln>
        </p:spPr>
        <p:txBody>
          <a:bodyPr anchorCtr="0" anchor="b" bIns="47125" lIns="94250" spcFirstLastPara="1" rIns="94250" wrap="square" tIns="47125">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1: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11" name="Google Shape;111;p1: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0: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94" name="Google Shape;194;p10: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1: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01" name="Google Shape;201;p11: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Google Shape;210;p12: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11" name="Google Shape;211;p12: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6" name="Shape 216"/>
        <p:cNvGrpSpPr/>
        <p:nvPr/>
      </p:nvGrpSpPr>
      <p:grpSpPr>
        <a:xfrm>
          <a:off x="0" y="0"/>
          <a:ext cx="0" cy="0"/>
          <a:chOff x="0" y="0"/>
          <a:chExt cx="0" cy="0"/>
        </a:xfrm>
      </p:grpSpPr>
      <p:sp>
        <p:nvSpPr>
          <p:cNvPr id="217" name="Google Shape;217;p13: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18" name="Google Shape;218;p13: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Google Shape;252;p14: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53" name="Google Shape;253;p14: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p15: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60" name="Google Shape;260;p15: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0" name="Shape 270"/>
        <p:cNvGrpSpPr/>
        <p:nvPr/>
      </p:nvGrpSpPr>
      <p:grpSpPr>
        <a:xfrm>
          <a:off x="0" y="0"/>
          <a:ext cx="0" cy="0"/>
          <a:chOff x="0" y="0"/>
          <a:chExt cx="0" cy="0"/>
        </a:xfrm>
      </p:grpSpPr>
      <p:sp>
        <p:nvSpPr>
          <p:cNvPr id="271" name="Google Shape;271;p16: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72" name="Google Shape;272;p16: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7" name="Shape 277"/>
        <p:cNvGrpSpPr/>
        <p:nvPr/>
      </p:nvGrpSpPr>
      <p:grpSpPr>
        <a:xfrm>
          <a:off x="0" y="0"/>
          <a:ext cx="0" cy="0"/>
          <a:chOff x="0" y="0"/>
          <a:chExt cx="0" cy="0"/>
        </a:xfrm>
      </p:grpSpPr>
      <p:sp>
        <p:nvSpPr>
          <p:cNvPr id="278" name="Google Shape;278;p17: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79" name="Google Shape;279;p17: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7" name="Shape 287"/>
        <p:cNvGrpSpPr/>
        <p:nvPr/>
      </p:nvGrpSpPr>
      <p:grpSpPr>
        <a:xfrm>
          <a:off x="0" y="0"/>
          <a:ext cx="0" cy="0"/>
          <a:chOff x="0" y="0"/>
          <a:chExt cx="0" cy="0"/>
        </a:xfrm>
      </p:grpSpPr>
      <p:sp>
        <p:nvSpPr>
          <p:cNvPr id="288" name="Google Shape;288;p18: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89" name="Google Shape;289;p18: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4" name="Shape 294"/>
        <p:cNvGrpSpPr/>
        <p:nvPr/>
      </p:nvGrpSpPr>
      <p:grpSpPr>
        <a:xfrm>
          <a:off x="0" y="0"/>
          <a:ext cx="0" cy="0"/>
          <a:chOff x="0" y="0"/>
          <a:chExt cx="0" cy="0"/>
        </a:xfrm>
      </p:grpSpPr>
      <p:sp>
        <p:nvSpPr>
          <p:cNvPr id="295" name="Google Shape;295;p19: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296" name="Google Shape;296;p19: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p2: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8" name="Google Shape;118;p2:notes"/>
          <p:cNvSpPr txBox="1"/>
          <p:nvPr>
            <p:ph idx="1" type="body"/>
          </p:nvPr>
        </p:nvSpPr>
        <p:spPr>
          <a:xfrm>
            <a:off x="711200" y="4860925"/>
            <a:ext cx="5678488" cy="4606925"/>
          </a:xfrm>
          <a:prstGeom prst="rect">
            <a:avLst/>
          </a:prstGeom>
          <a:noFill/>
          <a:ln>
            <a:noFill/>
          </a:ln>
        </p:spPr>
        <p:txBody>
          <a:bodyPr anchorCtr="0" anchor="t" bIns="47125" lIns="94250" spcFirstLastPara="1" rIns="94250" wrap="square" tIns="47125">
            <a:noAutofit/>
          </a:bodyPr>
          <a:lstStyle/>
          <a:p>
            <a:pPr indent="0" lvl="0" marL="0" rtl="0" algn="l">
              <a:spcBef>
                <a:spcPts val="0"/>
              </a:spcBef>
              <a:spcAft>
                <a:spcPts val="0"/>
              </a:spcAft>
              <a:buNone/>
            </a:pPr>
            <a:r>
              <a:t/>
            </a:r>
            <a:endParaRPr/>
          </a:p>
        </p:txBody>
      </p:sp>
      <p:sp>
        <p:nvSpPr>
          <p:cNvPr id="119" name="Google Shape;119;p2:notes"/>
          <p:cNvSpPr txBox="1"/>
          <p:nvPr>
            <p:ph idx="12" type="sldNum"/>
          </p:nvPr>
        </p:nvSpPr>
        <p:spPr>
          <a:xfrm>
            <a:off x="4022725" y="9721850"/>
            <a:ext cx="3074988" cy="511175"/>
          </a:xfrm>
          <a:prstGeom prst="rect">
            <a:avLst/>
          </a:prstGeom>
          <a:noFill/>
          <a:ln>
            <a:noFill/>
          </a:ln>
        </p:spPr>
        <p:txBody>
          <a:bodyPr anchorCtr="0" anchor="b" bIns="47125" lIns="94250" spcFirstLastPara="1" rIns="94250" wrap="square" tIns="471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6" name="Shape 326"/>
        <p:cNvGrpSpPr/>
        <p:nvPr/>
      </p:nvGrpSpPr>
      <p:grpSpPr>
        <a:xfrm>
          <a:off x="0" y="0"/>
          <a:ext cx="0" cy="0"/>
          <a:chOff x="0" y="0"/>
          <a:chExt cx="0" cy="0"/>
        </a:xfrm>
      </p:grpSpPr>
      <p:sp>
        <p:nvSpPr>
          <p:cNvPr id="327" name="Google Shape;327;p20: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28" name="Google Shape;328;p20:notes"/>
          <p:cNvSpPr txBox="1"/>
          <p:nvPr>
            <p:ph idx="1" type="body"/>
          </p:nvPr>
        </p:nvSpPr>
        <p:spPr>
          <a:xfrm>
            <a:off x="711200" y="4860925"/>
            <a:ext cx="5678488" cy="4606925"/>
          </a:xfrm>
          <a:prstGeom prst="rect">
            <a:avLst/>
          </a:prstGeom>
          <a:noFill/>
          <a:ln>
            <a:noFill/>
          </a:ln>
        </p:spPr>
        <p:txBody>
          <a:bodyPr anchorCtr="0" anchor="t" bIns="47125" lIns="94250" spcFirstLastPara="1" rIns="94250" wrap="square" tIns="47125">
            <a:noAutofit/>
          </a:bodyPr>
          <a:lstStyle/>
          <a:p>
            <a:pPr indent="0" lvl="0" marL="0" rtl="0" algn="l">
              <a:spcBef>
                <a:spcPts val="0"/>
              </a:spcBef>
              <a:spcAft>
                <a:spcPts val="0"/>
              </a:spcAft>
              <a:buNone/>
            </a:pPr>
            <a:r>
              <a:rPr lang="zh-TW" sz="1300"/>
              <a:t>Eco-Indicator 95 是由荷蘭所發展一種以產品設計為導向之評估方法，該模式能提供更多環境化設計參考資訊之工具，並能將生命週期評估結果以更易於了解的方式呈現，儘管它不是最新的評估方法，但其仍廣為研究人員所使用；該模式主要是以溫室效應、臭氧層破壞、酸化、重金屬、冬季及夏季煙霧、優養化、致癌物質觀點進行一系列之衝擊評估，相較於其他方法更易於了解與溝通。</a:t>
            </a:r>
            <a:endParaRPr/>
          </a:p>
          <a:p>
            <a:pPr indent="0" lvl="0" marL="0" rtl="0" algn="l">
              <a:spcBef>
                <a:spcPts val="390"/>
              </a:spcBef>
              <a:spcAft>
                <a:spcPts val="0"/>
              </a:spcAft>
              <a:buNone/>
            </a:pPr>
            <a:r>
              <a:rPr lang="zh-TW" sz="1300"/>
              <a:t>EPS 2000 （Environmental Priority Strategies in product design）評估模式是在1989年，由瑞典環境研究機構（Swedish Environmental Research Institute，IVL ）所發展，並以損害為導向的生命週期評估方法，主要是採用金融貨幣為單位，來衡量將健康損害、環境衝擊恢復至安全防護（Safe Guard）水準的願付價格（willingness to pay）；由此可以反映社會對環境損害的願付價值，以及對環境的重視程度。這種評估模指標單位為ELU（Environmental Load Unit），此方法最終目的在於提供業者以社會經濟的角度來衡量產品的設計生產過程中對環境是否友善。</a:t>
            </a:r>
            <a:endParaRPr/>
          </a:p>
          <a:p>
            <a:pPr indent="0" lvl="0" marL="0" rtl="0" algn="l">
              <a:spcBef>
                <a:spcPts val="360"/>
              </a:spcBef>
              <a:spcAft>
                <a:spcPts val="0"/>
              </a:spcAft>
              <a:buNone/>
            </a:pPr>
            <a:r>
              <a:t/>
            </a:r>
            <a:endParaRPr/>
          </a:p>
        </p:txBody>
      </p:sp>
      <p:sp>
        <p:nvSpPr>
          <p:cNvPr id="329" name="Google Shape;329;p20:notes"/>
          <p:cNvSpPr txBox="1"/>
          <p:nvPr>
            <p:ph idx="12" type="sldNum"/>
          </p:nvPr>
        </p:nvSpPr>
        <p:spPr>
          <a:xfrm>
            <a:off x="4022725" y="9721850"/>
            <a:ext cx="3074988" cy="511175"/>
          </a:xfrm>
          <a:prstGeom prst="rect">
            <a:avLst/>
          </a:prstGeom>
          <a:noFill/>
          <a:ln>
            <a:noFill/>
          </a:ln>
        </p:spPr>
        <p:txBody>
          <a:bodyPr anchorCtr="0" anchor="b" bIns="47125" lIns="94250" spcFirstLastPara="1" rIns="94250" wrap="square" tIns="471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6" name="Shape 336"/>
        <p:cNvGrpSpPr/>
        <p:nvPr/>
      </p:nvGrpSpPr>
      <p:grpSpPr>
        <a:xfrm>
          <a:off x="0" y="0"/>
          <a:ext cx="0" cy="0"/>
          <a:chOff x="0" y="0"/>
          <a:chExt cx="0" cy="0"/>
        </a:xfrm>
      </p:grpSpPr>
      <p:sp>
        <p:nvSpPr>
          <p:cNvPr id="337" name="Google Shape;337;p21: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338" name="Google Shape;338;p21: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4" name="Shape 344"/>
        <p:cNvGrpSpPr/>
        <p:nvPr/>
      </p:nvGrpSpPr>
      <p:grpSpPr>
        <a:xfrm>
          <a:off x="0" y="0"/>
          <a:ext cx="0" cy="0"/>
          <a:chOff x="0" y="0"/>
          <a:chExt cx="0" cy="0"/>
        </a:xfrm>
      </p:grpSpPr>
      <p:sp>
        <p:nvSpPr>
          <p:cNvPr id="345" name="Google Shape;345;p22: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346" name="Google Shape;346;p22: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6" name="Shape 356"/>
        <p:cNvGrpSpPr/>
        <p:nvPr/>
      </p:nvGrpSpPr>
      <p:grpSpPr>
        <a:xfrm>
          <a:off x="0" y="0"/>
          <a:ext cx="0" cy="0"/>
          <a:chOff x="0" y="0"/>
          <a:chExt cx="0" cy="0"/>
        </a:xfrm>
      </p:grpSpPr>
      <p:sp>
        <p:nvSpPr>
          <p:cNvPr id="357" name="Google Shape;357;p23: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58" name="Google Shape;358;p23:notes"/>
          <p:cNvSpPr txBox="1"/>
          <p:nvPr>
            <p:ph idx="1" type="body"/>
          </p:nvPr>
        </p:nvSpPr>
        <p:spPr>
          <a:xfrm>
            <a:off x="711200" y="4860925"/>
            <a:ext cx="5678488" cy="4606925"/>
          </a:xfrm>
          <a:prstGeom prst="rect">
            <a:avLst/>
          </a:prstGeom>
          <a:noFill/>
          <a:ln>
            <a:noFill/>
          </a:ln>
        </p:spPr>
        <p:txBody>
          <a:bodyPr anchorCtr="0" anchor="t" bIns="47125" lIns="94250" spcFirstLastPara="1" rIns="94250" wrap="square" tIns="47125">
            <a:noAutofit/>
          </a:bodyPr>
          <a:lstStyle/>
          <a:p>
            <a:pPr indent="0" lvl="0" marL="0" rtl="0" algn="l">
              <a:spcBef>
                <a:spcPts val="0"/>
              </a:spcBef>
              <a:spcAft>
                <a:spcPts val="0"/>
              </a:spcAft>
              <a:buNone/>
            </a:pPr>
            <a:r>
              <a:rPr lang="zh-TW" sz="1300"/>
              <a:t>能源回收期（Energy Payback Time, EPT）用來衡量能源技術需要運行多少時間才能產生足以彌補其製造及興建過程所耗用之能源，意即系統運轉產生之能源至可補足用在生產、運作等期間所消耗之能源量所需要的時間，概念如圖6所示，能源回收期計算出來所得之數字越小越好，常見的定義為低於兩年者方可算是優良之再生能源生產方式。本研究計算公式如下所示：</a:t>
            </a:r>
            <a:endParaRPr/>
          </a:p>
          <a:p>
            <a:pPr indent="0" lvl="0" marL="0" rtl="0" algn="l">
              <a:spcBef>
                <a:spcPts val="390"/>
              </a:spcBef>
              <a:spcAft>
                <a:spcPts val="0"/>
              </a:spcAft>
              <a:buNone/>
            </a:pPr>
            <a:r>
              <a:rPr i="1" lang="zh-TW" sz="1300"/>
              <a:t> </a:t>
            </a:r>
            <a:endParaRPr sz="1300"/>
          </a:p>
          <a:p>
            <a:pPr indent="0" lvl="0" marL="0" rtl="0" algn="l">
              <a:spcBef>
                <a:spcPts val="390"/>
              </a:spcBef>
              <a:spcAft>
                <a:spcPts val="0"/>
              </a:spcAft>
              <a:buNone/>
            </a:pPr>
            <a:r>
              <a:rPr lang="zh-TW" sz="1300"/>
              <a:t>其中EPT表示其能源回收期；E</a:t>
            </a:r>
            <a:r>
              <a:rPr baseline="-25000" lang="zh-TW" sz="1300"/>
              <a:t>in</a:t>
            </a:r>
            <a:r>
              <a:rPr lang="zh-TW" sz="1300"/>
              <a:t>表示熱泵熱水器生命週期之能源投入；E</a:t>
            </a:r>
            <a:r>
              <a:rPr baseline="-25000" lang="zh-TW" sz="1300"/>
              <a:t>out</a:t>
            </a:r>
            <a:r>
              <a:rPr lang="zh-TW" sz="1300"/>
              <a:t>表示熱泵熱水器之產出熱量；E</a:t>
            </a:r>
            <a:r>
              <a:rPr baseline="-25000" lang="zh-TW" sz="1300"/>
              <a:t>use</a:t>
            </a:r>
            <a:r>
              <a:rPr lang="zh-TW" sz="1300"/>
              <a:t>表示熱泵熱水器系統為產出熱量所需耗用之能量。</a:t>
            </a:r>
            <a:endParaRPr/>
          </a:p>
          <a:p>
            <a:pPr indent="0" lvl="0" marL="0" rtl="0" algn="l">
              <a:spcBef>
                <a:spcPts val="360"/>
              </a:spcBef>
              <a:spcAft>
                <a:spcPts val="0"/>
              </a:spcAft>
              <a:buNone/>
            </a:pPr>
            <a:r>
              <a:t/>
            </a:r>
            <a:endParaRPr/>
          </a:p>
        </p:txBody>
      </p:sp>
      <p:sp>
        <p:nvSpPr>
          <p:cNvPr id="359" name="Google Shape;359;p23:notes"/>
          <p:cNvSpPr txBox="1"/>
          <p:nvPr>
            <p:ph idx="12" type="sldNum"/>
          </p:nvPr>
        </p:nvSpPr>
        <p:spPr>
          <a:xfrm>
            <a:off x="4022725" y="9721850"/>
            <a:ext cx="3074988" cy="511175"/>
          </a:xfrm>
          <a:prstGeom prst="rect">
            <a:avLst/>
          </a:prstGeom>
          <a:noFill/>
          <a:ln>
            <a:noFill/>
          </a:ln>
        </p:spPr>
        <p:txBody>
          <a:bodyPr anchorCtr="0" anchor="b" bIns="47125" lIns="94250" spcFirstLastPara="1" rIns="94250" wrap="square" tIns="47125">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1" name="Shape 381"/>
        <p:cNvGrpSpPr/>
        <p:nvPr/>
      </p:nvGrpSpPr>
      <p:grpSpPr>
        <a:xfrm>
          <a:off x="0" y="0"/>
          <a:ext cx="0" cy="0"/>
          <a:chOff x="0" y="0"/>
          <a:chExt cx="0" cy="0"/>
        </a:xfrm>
      </p:grpSpPr>
      <p:sp>
        <p:nvSpPr>
          <p:cNvPr id="382" name="Google Shape;382;p24: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383" name="Google Shape;383;p24: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8" name="Shape 388"/>
        <p:cNvGrpSpPr/>
        <p:nvPr/>
      </p:nvGrpSpPr>
      <p:grpSpPr>
        <a:xfrm>
          <a:off x="0" y="0"/>
          <a:ext cx="0" cy="0"/>
          <a:chOff x="0" y="0"/>
          <a:chExt cx="0" cy="0"/>
        </a:xfrm>
      </p:grpSpPr>
      <p:sp>
        <p:nvSpPr>
          <p:cNvPr id="389" name="Google Shape;389;p25: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390" name="Google Shape;390;p25: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5" name="Shape 395"/>
        <p:cNvGrpSpPr/>
        <p:nvPr/>
      </p:nvGrpSpPr>
      <p:grpSpPr>
        <a:xfrm>
          <a:off x="0" y="0"/>
          <a:ext cx="0" cy="0"/>
          <a:chOff x="0" y="0"/>
          <a:chExt cx="0" cy="0"/>
        </a:xfrm>
      </p:grpSpPr>
      <p:sp>
        <p:nvSpPr>
          <p:cNvPr id="396" name="Google Shape;396;p26: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397" name="Google Shape;397;p26: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2" name="Shape 402"/>
        <p:cNvGrpSpPr/>
        <p:nvPr/>
      </p:nvGrpSpPr>
      <p:grpSpPr>
        <a:xfrm>
          <a:off x="0" y="0"/>
          <a:ext cx="0" cy="0"/>
          <a:chOff x="0" y="0"/>
          <a:chExt cx="0" cy="0"/>
        </a:xfrm>
      </p:grpSpPr>
      <p:sp>
        <p:nvSpPr>
          <p:cNvPr id="403" name="Google Shape;403;p27: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04" name="Google Shape;404;p27: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1" name="Shape 411"/>
        <p:cNvGrpSpPr/>
        <p:nvPr/>
      </p:nvGrpSpPr>
      <p:grpSpPr>
        <a:xfrm>
          <a:off x="0" y="0"/>
          <a:ext cx="0" cy="0"/>
          <a:chOff x="0" y="0"/>
          <a:chExt cx="0" cy="0"/>
        </a:xfrm>
      </p:grpSpPr>
      <p:sp>
        <p:nvSpPr>
          <p:cNvPr id="412" name="Google Shape;412;p28: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13" name="Google Shape;413;p28: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0" name="Shape 420"/>
        <p:cNvGrpSpPr/>
        <p:nvPr/>
      </p:nvGrpSpPr>
      <p:grpSpPr>
        <a:xfrm>
          <a:off x="0" y="0"/>
          <a:ext cx="0" cy="0"/>
          <a:chOff x="0" y="0"/>
          <a:chExt cx="0" cy="0"/>
        </a:xfrm>
      </p:grpSpPr>
      <p:sp>
        <p:nvSpPr>
          <p:cNvPr id="421" name="Google Shape;421;p29: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22" name="Google Shape;422;p29: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3: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26" name="Google Shape;126;p3: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7" name="Shape 427"/>
        <p:cNvGrpSpPr/>
        <p:nvPr/>
      </p:nvGrpSpPr>
      <p:grpSpPr>
        <a:xfrm>
          <a:off x="0" y="0"/>
          <a:ext cx="0" cy="0"/>
          <a:chOff x="0" y="0"/>
          <a:chExt cx="0" cy="0"/>
        </a:xfrm>
      </p:grpSpPr>
      <p:sp>
        <p:nvSpPr>
          <p:cNvPr id="428" name="Google Shape;428;p30: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29" name="Google Shape;429;p30: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4" name="Shape 434"/>
        <p:cNvGrpSpPr/>
        <p:nvPr/>
      </p:nvGrpSpPr>
      <p:grpSpPr>
        <a:xfrm>
          <a:off x="0" y="0"/>
          <a:ext cx="0" cy="0"/>
          <a:chOff x="0" y="0"/>
          <a:chExt cx="0" cy="0"/>
        </a:xfrm>
      </p:grpSpPr>
      <p:sp>
        <p:nvSpPr>
          <p:cNvPr id="435" name="Google Shape;435;p31: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36" name="Google Shape;436;p31: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1" name="Shape 441"/>
        <p:cNvGrpSpPr/>
        <p:nvPr/>
      </p:nvGrpSpPr>
      <p:grpSpPr>
        <a:xfrm>
          <a:off x="0" y="0"/>
          <a:ext cx="0" cy="0"/>
          <a:chOff x="0" y="0"/>
          <a:chExt cx="0" cy="0"/>
        </a:xfrm>
      </p:grpSpPr>
      <p:sp>
        <p:nvSpPr>
          <p:cNvPr id="442" name="Google Shape;442;p32: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43" name="Google Shape;443;p32: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8" name="Shape 448"/>
        <p:cNvGrpSpPr/>
        <p:nvPr/>
      </p:nvGrpSpPr>
      <p:grpSpPr>
        <a:xfrm>
          <a:off x="0" y="0"/>
          <a:ext cx="0" cy="0"/>
          <a:chOff x="0" y="0"/>
          <a:chExt cx="0" cy="0"/>
        </a:xfrm>
      </p:grpSpPr>
      <p:sp>
        <p:nvSpPr>
          <p:cNvPr id="449" name="Google Shape;449;p33: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50" name="Google Shape;450;p33: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2" name="Shape 472"/>
        <p:cNvGrpSpPr/>
        <p:nvPr/>
      </p:nvGrpSpPr>
      <p:grpSpPr>
        <a:xfrm>
          <a:off x="0" y="0"/>
          <a:ext cx="0" cy="0"/>
          <a:chOff x="0" y="0"/>
          <a:chExt cx="0" cy="0"/>
        </a:xfrm>
      </p:grpSpPr>
      <p:sp>
        <p:nvSpPr>
          <p:cNvPr id="473" name="Google Shape;473;p34: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74" name="Google Shape;474;p34: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5" name="Shape 485"/>
        <p:cNvGrpSpPr/>
        <p:nvPr/>
      </p:nvGrpSpPr>
      <p:grpSpPr>
        <a:xfrm>
          <a:off x="0" y="0"/>
          <a:ext cx="0" cy="0"/>
          <a:chOff x="0" y="0"/>
          <a:chExt cx="0" cy="0"/>
        </a:xfrm>
      </p:grpSpPr>
      <p:sp>
        <p:nvSpPr>
          <p:cNvPr id="486" name="Google Shape;486;p35: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487" name="Google Shape;487;p35: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6" name="Shape 506"/>
        <p:cNvGrpSpPr/>
        <p:nvPr/>
      </p:nvGrpSpPr>
      <p:grpSpPr>
        <a:xfrm>
          <a:off x="0" y="0"/>
          <a:ext cx="0" cy="0"/>
          <a:chOff x="0" y="0"/>
          <a:chExt cx="0" cy="0"/>
        </a:xfrm>
      </p:grpSpPr>
      <p:sp>
        <p:nvSpPr>
          <p:cNvPr id="507" name="Google Shape;507;p36: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08" name="Google Shape;508;p36: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0" name="Shape 530"/>
        <p:cNvGrpSpPr/>
        <p:nvPr/>
      </p:nvGrpSpPr>
      <p:grpSpPr>
        <a:xfrm>
          <a:off x="0" y="0"/>
          <a:ext cx="0" cy="0"/>
          <a:chOff x="0" y="0"/>
          <a:chExt cx="0" cy="0"/>
        </a:xfrm>
      </p:grpSpPr>
      <p:sp>
        <p:nvSpPr>
          <p:cNvPr id="531" name="Google Shape;531;p37: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32" name="Google Shape;532;p37: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3" name="Shape 543"/>
        <p:cNvGrpSpPr/>
        <p:nvPr/>
      </p:nvGrpSpPr>
      <p:grpSpPr>
        <a:xfrm>
          <a:off x="0" y="0"/>
          <a:ext cx="0" cy="0"/>
          <a:chOff x="0" y="0"/>
          <a:chExt cx="0" cy="0"/>
        </a:xfrm>
      </p:grpSpPr>
      <p:sp>
        <p:nvSpPr>
          <p:cNvPr id="544" name="Google Shape;544;p38: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45" name="Google Shape;545;p38: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2" name="Shape 562"/>
        <p:cNvGrpSpPr/>
        <p:nvPr/>
      </p:nvGrpSpPr>
      <p:grpSpPr>
        <a:xfrm>
          <a:off x="0" y="0"/>
          <a:ext cx="0" cy="0"/>
          <a:chOff x="0" y="0"/>
          <a:chExt cx="0" cy="0"/>
        </a:xfrm>
      </p:grpSpPr>
      <p:sp>
        <p:nvSpPr>
          <p:cNvPr id="563" name="Google Shape;563;p39: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64" name="Google Shape;564;p39: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p4: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33" name="Google Shape;133;p4: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9" name="Shape 569"/>
        <p:cNvGrpSpPr/>
        <p:nvPr/>
      </p:nvGrpSpPr>
      <p:grpSpPr>
        <a:xfrm>
          <a:off x="0" y="0"/>
          <a:ext cx="0" cy="0"/>
          <a:chOff x="0" y="0"/>
          <a:chExt cx="0" cy="0"/>
        </a:xfrm>
      </p:grpSpPr>
      <p:sp>
        <p:nvSpPr>
          <p:cNvPr id="570" name="Google Shape;570;p40: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71" name="Google Shape;571;p40: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8" name="Shape 578"/>
        <p:cNvGrpSpPr/>
        <p:nvPr/>
      </p:nvGrpSpPr>
      <p:grpSpPr>
        <a:xfrm>
          <a:off x="0" y="0"/>
          <a:ext cx="0" cy="0"/>
          <a:chOff x="0" y="0"/>
          <a:chExt cx="0" cy="0"/>
        </a:xfrm>
      </p:grpSpPr>
      <p:sp>
        <p:nvSpPr>
          <p:cNvPr id="579" name="Google Shape;579;p41: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80" name="Google Shape;580;p41: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7" name="Shape 587"/>
        <p:cNvGrpSpPr/>
        <p:nvPr/>
      </p:nvGrpSpPr>
      <p:grpSpPr>
        <a:xfrm>
          <a:off x="0" y="0"/>
          <a:ext cx="0" cy="0"/>
          <a:chOff x="0" y="0"/>
          <a:chExt cx="0" cy="0"/>
        </a:xfrm>
      </p:grpSpPr>
      <p:sp>
        <p:nvSpPr>
          <p:cNvPr id="588" name="Google Shape;588;p42: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589" name="Google Shape;589;p42: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8" name="Shape 598"/>
        <p:cNvGrpSpPr/>
        <p:nvPr/>
      </p:nvGrpSpPr>
      <p:grpSpPr>
        <a:xfrm>
          <a:off x="0" y="0"/>
          <a:ext cx="0" cy="0"/>
          <a:chOff x="0" y="0"/>
          <a:chExt cx="0" cy="0"/>
        </a:xfrm>
      </p:grpSpPr>
      <p:sp>
        <p:nvSpPr>
          <p:cNvPr id="599" name="Google Shape;599;p43: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00" name="Google Shape;600;p43: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5" name="Shape 605"/>
        <p:cNvGrpSpPr/>
        <p:nvPr/>
      </p:nvGrpSpPr>
      <p:grpSpPr>
        <a:xfrm>
          <a:off x="0" y="0"/>
          <a:ext cx="0" cy="0"/>
          <a:chOff x="0" y="0"/>
          <a:chExt cx="0" cy="0"/>
        </a:xfrm>
      </p:grpSpPr>
      <p:sp>
        <p:nvSpPr>
          <p:cNvPr id="606" name="Google Shape;606;p44: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07" name="Google Shape;607;p44: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2" name="Shape 612"/>
        <p:cNvGrpSpPr/>
        <p:nvPr/>
      </p:nvGrpSpPr>
      <p:grpSpPr>
        <a:xfrm>
          <a:off x="0" y="0"/>
          <a:ext cx="0" cy="0"/>
          <a:chOff x="0" y="0"/>
          <a:chExt cx="0" cy="0"/>
        </a:xfrm>
      </p:grpSpPr>
      <p:sp>
        <p:nvSpPr>
          <p:cNvPr id="613" name="Google Shape;613;p45: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14" name="Google Shape;614;p45: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9" name="Shape 619"/>
        <p:cNvGrpSpPr/>
        <p:nvPr/>
      </p:nvGrpSpPr>
      <p:grpSpPr>
        <a:xfrm>
          <a:off x="0" y="0"/>
          <a:ext cx="0" cy="0"/>
          <a:chOff x="0" y="0"/>
          <a:chExt cx="0" cy="0"/>
        </a:xfrm>
      </p:grpSpPr>
      <p:sp>
        <p:nvSpPr>
          <p:cNvPr id="620" name="Google Shape;620;p46: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21" name="Google Shape;621;p46: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7" name="Shape 627"/>
        <p:cNvGrpSpPr/>
        <p:nvPr/>
      </p:nvGrpSpPr>
      <p:grpSpPr>
        <a:xfrm>
          <a:off x="0" y="0"/>
          <a:ext cx="0" cy="0"/>
          <a:chOff x="0" y="0"/>
          <a:chExt cx="0" cy="0"/>
        </a:xfrm>
      </p:grpSpPr>
      <p:sp>
        <p:nvSpPr>
          <p:cNvPr id="628" name="Google Shape;628;p47: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29" name="Google Shape;629;p47: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5" name="Shape 635"/>
        <p:cNvGrpSpPr/>
        <p:nvPr/>
      </p:nvGrpSpPr>
      <p:grpSpPr>
        <a:xfrm>
          <a:off x="0" y="0"/>
          <a:ext cx="0" cy="0"/>
          <a:chOff x="0" y="0"/>
          <a:chExt cx="0" cy="0"/>
        </a:xfrm>
      </p:grpSpPr>
      <p:sp>
        <p:nvSpPr>
          <p:cNvPr id="636" name="Google Shape;636;p48: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637" name="Google Shape;637;p48: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p5: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40" name="Google Shape;140;p5: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p6: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62" name="Google Shape;162;p6: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p7: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69" name="Google Shape;169;p7: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p8: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78" name="Google Shape;178;p8: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Google Shape;184;p9:notes"/>
          <p:cNvSpPr txBox="1"/>
          <p:nvPr>
            <p:ph idx="1" type="body"/>
          </p:nvPr>
        </p:nvSpPr>
        <p:spPr>
          <a:xfrm>
            <a:off x="711200" y="4860925"/>
            <a:ext cx="5678488" cy="4606925"/>
          </a:xfrm>
          <a:prstGeom prst="rect">
            <a:avLst/>
          </a:prstGeom>
        </p:spPr>
        <p:txBody>
          <a:bodyPr anchorCtr="0" anchor="t" bIns="47125" lIns="94250" spcFirstLastPara="1" rIns="94250" wrap="square" tIns="47125">
            <a:noAutofit/>
          </a:bodyPr>
          <a:lstStyle/>
          <a:p>
            <a:pPr indent="0" lvl="0" marL="0" rtl="0" algn="l">
              <a:spcBef>
                <a:spcPts val="360"/>
              </a:spcBef>
              <a:spcAft>
                <a:spcPts val="0"/>
              </a:spcAft>
              <a:buNone/>
            </a:pPr>
            <a:r>
              <a:t/>
            </a:r>
            <a:endParaRPr/>
          </a:p>
        </p:txBody>
      </p:sp>
      <p:sp>
        <p:nvSpPr>
          <p:cNvPr id="185" name="Google Shape;185;p9:notes"/>
          <p:cNvSpPr/>
          <p:nvPr>
            <p:ph idx="2" type="sldImg"/>
          </p:nvPr>
        </p:nvSpPr>
        <p:spPr>
          <a:xfrm>
            <a:off x="992188" y="766763"/>
            <a:ext cx="5118100" cy="3838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9" name="Shape 19"/>
        <p:cNvGrpSpPr/>
        <p:nvPr/>
      </p:nvGrpSpPr>
      <p:grpSpPr>
        <a:xfrm>
          <a:off x="0" y="0"/>
          <a:ext cx="0" cy="0"/>
          <a:chOff x="0" y="0"/>
          <a:chExt cx="0" cy="0"/>
        </a:xfrm>
      </p:grpSpPr>
      <p:sp>
        <p:nvSpPr>
          <p:cNvPr id="20" name="Google Shape;20;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algn="ctr">
              <a:spcBef>
                <a:spcPts val="640"/>
              </a:spcBef>
              <a:spcAft>
                <a:spcPts val="0"/>
              </a:spcAft>
              <a:buSzPts val="1600"/>
              <a:buNone/>
              <a:defRPr/>
            </a:lvl1pPr>
            <a:lvl2pPr lvl="1" algn="ctr">
              <a:spcBef>
                <a:spcPts val="560"/>
              </a:spcBef>
              <a:spcAft>
                <a:spcPts val="0"/>
              </a:spcAft>
              <a:buSzPts val="1400"/>
              <a:buNone/>
              <a:defRPr/>
            </a:lvl2pPr>
            <a:lvl3pPr lvl="2" algn="ctr">
              <a:spcBef>
                <a:spcPts val="480"/>
              </a:spcBef>
              <a:spcAft>
                <a:spcPts val="0"/>
              </a:spcAft>
              <a:buSzPts val="1200"/>
              <a:buNone/>
              <a:defRPr/>
            </a:lvl3pPr>
            <a:lvl4pPr lvl="3" algn="ctr">
              <a:spcBef>
                <a:spcPts val="400"/>
              </a:spcBef>
              <a:spcAft>
                <a:spcPts val="0"/>
              </a:spcAft>
              <a:buSzPts val="1000"/>
              <a:buNone/>
              <a:defRPr/>
            </a:lvl4pPr>
            <a:lvl5pPr lvl="4" algn="ctr">
              <a:spcBef>
                <a:spcPts val="400"/>
              </a:spcBef>
              <a:spcAft>
                <a:spcPts val="0"/>
              </a:spcAft>
              <a:buSzPts val="1000"/>
              <a:buNone/>
              <a:defRPr/>
            </a:lvl5pPr>
            <a:lvl6pPr lvl="5" algn="ctr">
              <a:spcBef>
                <a:spcPts val="400"/>
              </a:spcBef>
              <a:spcAft>
                <a:spcPts val="0"/>
              </a:spcAft>
              <a:buSzPts val="1000"/>
              <a:buNone/>
              <a:defRPr/>
            </a:lvl6pPr>
            <a:lvl7pPr lvl="6" algn="ctr">
              <a:spcBef>
                <a:spcPts val="400"/>
              </a:spcBef>
              <a:spcAft>
                <a:spcPts val="0"/>
              </a:spcAft>
              <a:buSzPts val="1000"/>
              <a:buNone/>
              <a:defRPr/>
            </a:lvl7pPr>
            <a:lvl8pPr lvl="7" algn="ctr">
              <a:spcBef>
                <a:spcPts val="400"/>
              </a:spcBef>
              <a:spcAft>
                <a:spcPts val="0"/>
              </a:spcAft>
              <a:buSzPts val="1000"/>
              <a:buNone/>
              <a:defRPr/>
            </a:lvl8pPr>
            <a:lvl9pPr lvl="8" algn="ctr">
              <a:spcBef>
                <a:spcPts val="400"/>
              </a:spcBef>
              <a:spcAft>
                <a:spcPts val="0"/>
              </a:spcAft>
              <a:buSzPts val="1000"/>
              <a:buNone/>
              <a:defRPr/>
            </a:lvl9pPr>
          </a:lstStyle>
          <a:p/>
        </p:txBody>
      </p:sp>
      <p:sp>
        <p:nvSpPr>
          <p:cNvPr id="22" name="Google Shape;22;p2"/>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6" name="Shape 76"/>
        <p:cNvGrpSpPr/>
        <p:nvPr/>
      </p:nvGrpSpPr>
      <p:grpSpPr>
        <a:xfrm>
          <a:off x="0" y="0"/>
          <a:ext cx="0" cy="0"/>
          <a:chOff x="0" y="0"/>
          <a:chExt cx="0" cy="0"/>
        </a:xfrm>
      </p:grpSpPr>
      <p:sp>
        <p:nvSpPr>
          <p:cNvPr id="77" name="Google Shape;77;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8" name="Google Shape;78;p11"/>
          <p:cNvSpPr txBox="1"/>
          <p:nvPr>
            <p:ph idx="1" type="body"/>
          </p:nvPr>
        </p:nvSpPr>
        <p:spPr>
          <a:xfrm rot="5400000">
            <a:off x="2228850" y="-171450"/>
            <a:ext cx="4686300" cy="8229600"/>
          </a:xfrm>
          <a:prstGeom prst="rect">
            <a:avLst/>
          </a:prstGeom>
          <a:noFill/>
          <a:ln>
            <a:noFill/>
          </a:ln>
        </p:spPr>
        <p:txBody>
          <a:bodyPr anchorCtr="0" anchor="t" bIns="45700" lIns="91425" spcFirstLastPara="1" rIns="91425" wrap="square" tIns="45700"/>
          <a:lstStyle>
            <a:lvl1pPr indent="-285750" lvl="0" marL="457200" algn="l">
              <a:spcBef>
                <a:spcPts val="360"/>
              </a:spcBef>
              <a:spcAft>
                <a:spcPts val="0"/>
              </a:spcAft>
              <a:buSzPts val="900"/>
              <a:buChar char="✱"/>
              <a:defRPr/>
            </a:lvl1pPr>
            <a:lvl2pPr indent="-285750" lvl="1" marL="914400" algn="l">
              <a:spcBef>
                <a:spcPts val="360"/>
              </a:spcBef>
              <a:spcAft>
                <a:spcPts val="0"/>
              </a:spcAft>
              <a:buSzPts val="900"/>
              <a:buChar char="✱"/>
              <a:defRPr/>
            </a:lvl2pPr>
            <a:lvl3pPr indent="-285750" lvl="2" marL="1371600" algn="l">
              <a:spcBef>
                <a:spcPts val="360"/>
              </a:spcBef>
              <a:spcAft>
                <a:spcPts val="0"/>
              </a:spcAft>
              <a:buSzPts val="900"/>
              <a:buChar char="✱"/>
              <a:defRPr/>
            </a:lvl3pPr>
            <a:lvl4pPr indent="-285750" lvl="3" marL="1828800" algn="l">
              <a:spcBef>
                <a:spcPts val="360"/>
              </a:spcBef>
              <a:spcAft>
                <a:spcPts val="0"/>
              </a:spcAft>
              <a:buSzPts val="900"/>
              <a:buChar char="✱"/>
              <a:defRPr/>
            </a:lvl4pPr>
            <a:lvl5pPr indent="-285750" lvl="4" marL="2286000" algn="l">
              <a:spcBef>
                <a:spcPts val="360"/>
              </a:spcBef>
              <a:spcAft>
                <a:spcPts val="0"/>
              </a:spcAft>
              <a:buSzPts val="900"/>
              <a:buChar char="✱"/>
              <a:defRPr/>
            </a:lvl5pPr>
            <a:lvl6pPr indent="-285750" lvl="5" marL="2743200" algn="l">
              <a:spcBef>
                <a:spcPts val="360"/>
              </a:spcBef>
              <a:spcAft>
                <a:spcPts val="0"/>
              </a:spcAft>
              <a:buSzPts val="900"/>
              <a:buChar char="✱"/>
              <a:defRPr/>
            </a:lvl6pPr>
            <a:lvl7pPr indent="-285750" lvl="6" marL="3200400" algn="l">
              <a:spcBef>
                <a:spcPts val="360"/>
              </a:spcBef>
              <a:spcAft>
                <a:spcPts val="0"/>
              </a:spcAft>
              <a:buSzPts val="900"/>
              <a:buChar char="✱"/>
              <a:defRPr/>
            </a:lvl7pPr>
            <a:lvl8pPr indent="-285750" lvl="7" marL="3657600" algn="l">
              <a:spcBef>
                <a:spcPts val="360"/>
              </a:spcBef>
              <a:spcAft>
                <a:spcPts val="0"/>
              </a:spcAft>
              <a:buSzPts val="900"/>
              <a:buChar char="✱"/>
              <a:defRPr/>
            </a:lvl8pPr>
            <a:lvl9pPr indent="-285750" lvl="8" marL="4114800" algn="l">
              <a:spcBef>
                <a:spcPts val="360"/>
              </a:spcBef>
              <a:spcAft>
                <a:spcPts val="0"/>
              </a:spcAft>
              <a:buSzPts val="900"/>
              <a:buChar char="✱"/>
              <a:defRPr/>
            </a:lvl9pPr>
          </a:lstStyle>
          <a:p/>
        </p:txBody>
      </p:sp>
      <p:sp>
        <p:nvSpPr>
          <p:cNvPr id="79" name="Google Shape;79;p11"/>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1"/>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82" name="Shape 82"/>
        <p:cNvGrpSpPr/>
        <p:nvPr/>
      </p:nvGrpSpPr>
      <p:grpSpPr>
        <a:xfrm>
          <a:off x="0" y="0"/>
          <a:ext cx="0" cy="0"/>
          <a:chOff x="0" y="0"/>
          <a:chExt cx="0" cy="0"/>
        </a:xfrm>
      </p:grpSpPr>
      <p:sp>
        <p:nvSpPr>
          <p:cNvPr id="83" name="Google Shape;83;p12"/>
          <p:cNvSpPr txBox="1"/>
          <p:nvPr>
            <p:ph type="title"/>
          </p:nvPr>
        </p:nvSpPr>
        <p:spPr>
          <a:xfrm rot="5400000">
            <a:off x="4652169" y="2251869"/>
            <a:ext cx="6011862" cy="20574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4" name="Google Shape;84;p12"/>
          <p:cNvSpPr txBox="1"/>
          <p:nvPr>
            <p:ph idx="1" type="body"/>
          </p:nvPr>
        </p:nvSpPr>
        <p:spPr>
          <a:xfrm rot="5400000">
            <a:off x="461169" y="270669"/>
            <a:ext cx="6011862" cy="6019800"/>
          </a:xfrm>
          <a:prstGeom prst="rect">
            <a:avLst/>
          </a:prstGeom>
          <a:noFill/>
          <a:ln>
            <a:noFill/>
          </a:ln>
        </p:spPr>
        <p:txBody>
          <a:bodyPr anchorCtr="0" anchor="t" bIns="45700" lIns="91425" spcFirstLastPara="1" rIns="91425" wrap="square" tIns="45700"/>
          <a:lstStyle>
            <a:lvl1pPr indent="-285750" lvl="0" marL="457200" algn="l">
              <a:spcBef>
                <a:spcPts val="360"/>
              </a:spcBef>
              <a:spcAft>
                <a:spcPts val="0"/>
              </a:spcAft>
              <a:buSzPts val="900"/>
              <a:buChar char="✱"/>
              <a:defRPr/>
            </a:lvl1pPr>
            <a:lvl2pPr indent="-285750" lvl="1" marL="914400" algn="l">
              <a:spcBef>
                <a:spcPts val="360"/>
              </a:spcBef>
              <a:spcAft>
                <a:spcPts val="0"/>
              </a:spcAft>
              <a:buSzPts val="900"/>
              <a:buChar char="✱"/>
              <a:defRPr/>
            </a:lvl2pPr>
            <a:lvl3pPr indent="-285750" lvl="2" marL="1371600" algn="l">
              <a:spcBef>
                <a:spcPts val="360"/>
              </a:spcBef>
              <a:spcAft>
                <a:spcPts val="0"/>
              </a:spcAft>
              <a:buSzPts val="900"/>
              <a:buChar char="✱"/>
              <a:defRPr/>
            </a:lvl3pPr>
            <a:lvl4pPr indent="-285750" lvl="3" marL="1828800" algn="l">
              <a:spcBef>
                <a:spcPts val="360"/>
              </a:spcBef>
              <a:spcAft>
                <a:spcPts val="0"/>
              </a:spcAft>
              <a:buSzPts val="900"/>
              <a:buChar char="✱"/>
              <a:defRPr/>
            </a:lvl4pPr>
            <a:lvl5pPr indent="-285750" lvl="4" marL="2286000" algn="l">
              <a:spcBef>
                <a:spcPts val="360"/>
              </a:spcBef>
              <a:spcAft>
                <a:spcPts val="0"/>
              </a:spcAft>
              <a:buSzPts val="900"/>
              <a:buChar char="✱"/>
              <a:defRPr/>
            </a:lvl5pPr>
            <a:lvl6pPr indent="-285750" lvl="5" marL="2743200" algn="l">
              <a:spcBef>
                <a:spcPts val="360"/>
              </a:spcBef>
              <a:spcAft>
                <a:spcPts val="0"/>
              </a:spcAft>
              <a:buSzPts val="900"/>
              <a:buChar char="✱"/>
              <a:defRPr/>
            </a:lvl6pPr>
            <a:lvl7pPr indent="-285750" lvl="6" marL="3200400" algn="l">
              <a:spcBef>
                <a:spcPts val="360"/>
              </a:spcBef>
              <a:spcAft>
                <a:spcPts val="0"/>
              </a:spcAft>
              <a:buSzPts val="900"/>
              <a:buChar char="✱"/>
              <a:defRPr/>
            </a:lvl7pPr>
            <a:lvl8pPr indent="-285750" lvl="7" marL="3657600" algn="l">
              <a:spcBef>
                <a:spcPts val="360"/>
              </a:spcBef>
              <a:spcAft>
                <a:spcPts val="0"/>
              </a:spcAft>
              <a:buSzPts val="900"/>
              <a:buChar char="✱"/>
              <a:defRPr/>
            </a:lvl8pPr>
            <a:lvl9pPr indent="-285750" lvl="8" marL="4114800" algn="l">
              <a:spcBef>
                <a:spcPts val="360"/>
              </a:spcBef>
              <a:spcAft>
                <a:spcPts val="0"/>
              </a:spcAft>
              <a:buSzPts val="900"/>
              <a:buChar char="✱"/>
              <a:defRPr/>
            </a:lvl9pPr>
          </a:lstStyle>
          <a:p/>
        </p:txBody>
      </p:sp>
      <p:sp>
        <p:nvSpPr>
          <p:cNvPr id="85" name="Google Shape;85;p12"/>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2"/>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2"/>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94" name="Shape 94"/>
        <p:cNvGrpSpPr/>
        <p:nvPr/>
      </p:nvGrpSpPr>
      <p:grpSpPr>
        <a:xfrm>
          <a:off x="0" y="0"/>
          <a:ext cx="0" cy="0"/>
          <a:chOff x="0" y="0"/>
          <a:chExt cx="0" cy="0"/>
        </a:xfrm>
      </p:grpSpPr>
      <p:sp>
        <p:nvSpPr>
          <p:cNvPr descr="CITTEXT" id="95" name="Google Shape;95;p14"/>
          <p:cNvSpPr/>
          <p:nvPr/>
        </p:nvSpPr>
        <p:spPr>
          <a:xfrm>
            <a:off x="0" y="0"/>
            <a:ext cx="2895600" cy="6858000"/>
          </a:xfrm>
          <a:custGeom>
            <a:rect b="b" l="l" r="r" t="t"/>
            <a:pathLst>
              <a:path extrusionOk="0" h="3840" w="1824">
                <a:moveTo>
                  <a:pt x="0" y="3840"/>
                </a:moveTo>
                <a:lnTo>
                  <a:pt x="0" y="0"/>
                </a:lnTo>
                <a:lnTo>
                  <a:pt x="1824" y="0"/>
                </a:lnTo>
                <a:cubicBezTo>
                  <a:pt x="74" y="1204"/>
                  <a:pt x="465" y="3655"/>
                  <a:pt x="583" y="3840"/>
                </a:cubicBezTo>
                <a:cubicBezTo>
                  <a:pt x="291" y="3840"/>
                  <a:pt x="0" y="3840"/>
                  <a:pt x="0" y="3840"/>
                </a:cubicBezTo>
                <a:close/>
              </a:path>
            </a:pathLst>
          </a:cu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descr="CITTEXT" id="96" name="Google Shape;96;p14"/>
          <p:cNvSpPr/>
          <p:nvPr/>
        </p:nvSpPr>
        <p:spPr>
          <a:xfrm>
            <a:off x="0" y="0"/>
            <a:ext cx="2895600" cy="6858000"/>
          </a:xfrm>
          <a:custGeom>
            <a:rect b="b" l="l" r="r" t="t"/>
            <a:pathLst>
              <a:path extrusionOk="0" h="3840" w="1824">
                <a:moveTo>
                  <a:pt x="0" y="3840"/>
                </a:moveTo>
                <a:lnTo>
                  <a:pt x="0" y="0"/>
                </a:lnTo>
                <a:lnTo>
                  <a:pt x="1824" y="0"/>
                </a:lnTo>
                <a:cubicBezTo>
                  <a:pt x="74" y="1204"/>
                  <a:pt x="465" y="3655"/>
                  <a:pt x="583" y="3840"/>
                </a:cubicBezTo>
                <a:cubicBezTo>
                  <a:pt x="291" y="3840"/>
                  <a:pt x="0" y="3840"/>
                  <a:pt x="0" y="3840"/>
                </a:cubicBezTo>
                <a:close/>
              </a:path>
            </a:pathLst>
          </a:cu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7" name="Google Shape;97;p14"/>
          <p:cNvSpPr txBox="1"/>
          <p:nvPr>
            <p:ph idx="1" type="body"/>
          </p:nvPr>
        </p:nvSpPr>
        <p:spPr>
          <a:xfrm>
            <a:off x="179512" y="1052736"/>
            <a:ext cx="8784976" cy="504056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8" name="Google Shape;98;p14"/>
          <p:cNvSpPr txBox="1"/>
          <p:nvPr>
            <p:ph type="title"/>
          </p:nvPr>
        </p:nvSpPr>
        <p:spPr>
          <a:xfrm>
            <a:off x="179512" y="44624"/>
            <a:ext cx="8784976" cy="782960"/>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9" name="Google Shape;99;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Times New Roman"/>
                <a:ea typeface="Times New Roman"/>
                <a:cs typeface="Times New Roman"/>
                <a:sym typeface="Times New Roman"/>
              </a:defRPr>
            </a:lvl1pPr>
            <a:lvl2pPr indent="0" lvl="1" marL="0" algn="r">
              <a:spcBef>
                <a:spcPts val="0"/>
              </a:spcBef>
              <a:spcAft>
                <a:spcPts val="0"/>
              </a:spcAft>
              <a:buNone/>
              <a:defRPr sz="1200">
                <a:solidFill>
                  <a:srgbClr val="898989"/>
                </a:solidFill>
                <a:latin typeface="Times New Roman"/>
                <a:ea typeface="Times New Roman"/>
                <a:cs typeface="Times New Roman"/>
                <a:sym typeface="Times New Roman"/>
              </a:defRPr>
            </a:lvl2pPr>
            <a:lvl3pPr indent="0" lvl="2" marL="0" algn="r">
              <a:spcBef>
                <a:spcPts val="0"/>
              </a:spcBef>
              <a:spcAft>
                <a:spcPts val="0"/>
              </a:spcAft>
              <a:buNone/>
              <a:defRPr sz="1200">
                <a:solidFill>
                  <a:srgbClr val="898989"/>
                </a:solidFill>
                <a:latin typeface="Times New Roman"/>
                <a:ea typeface="Times New Roman"/>
                <a:cs typeface="Times New Roman"/>
                <a:sym typeface="Times New Roman"/>
              </a:defRPr>
            </a:lvl3pPr>
            <a:lvl4pPr indent="0" lvl="3" marL="0" algn="r">
              <a:spcBef>
                <a:spcPts val="0"/>
              </a:spcBef>
              <a:spcAft>
                <a:spcPts val="0"/>
              </a:spcAft>
              <a:buNone/>
              <a:defRPr sz="1200">
                <a:solidFill>
                  <a:srgbClr val="898989"/>
                </a:solidFill>
                <a:latin typeface="Times New Roman"/>
                <a:ea typeface="Times New Roman"/>
                <a:cs typeface="Times New Roman"/>
                <a:sym typeface="Times New Roman"/>
              </a:defRPr>
            </a:lvl4pPr>
            <a:lvl5pPr indent="0" lvl="4" marL="0" algn="r">
              <a:spcBef>
                <a:spcPts val="0"/>
              </a:spcBef>
              <a:spcAft>
                <a:spcPts val="0"/>
              </a:spcAft>
              <a:buNone/>
              <a:defRPr sz="1200">
                <a:solidFill>
                  <a:srgbClr val="898989"/>
                </a:solidFill>
                <a:latin typeface="Times New Roman"/>
                <a:ea typeface="Times New Roman"/>
                <a:cs typeface="Times New Roman"/>
                <a:sym typeface="Times New Roman"/>
              </a:defRPr>
            </a:lvl5pPr>
            <a:lvl6pPr indent="0" lvl="5" marL="0" algn="r">
              <a:spcBef>
                <a:spcPts val="0"/>
              </a:spcBef>
              <a:spcAft>
                <a:spcPts val="0"/>
              </a:spcAft>
              <a:buNone/>
              <a:defRPr sz="1200">
                <a:solidFill>
                  <a:srgbClr val="898989"/>
                </a:solidFill>
                <a:latin typeface="Times New Roman"/>
                <a:ea typeface="Times New Roman"/>
                <a:cs typeface="Times New Roman"/>
                <a:sym typeface="Times New Roman"/>
              </a:defRPr>
            </a:lvl6pPr>
            <a:lvl7pPr indent="0" lvl="6" marL="0" algn="r">
              <a:spcBef>
                <a:spcPts val="0"/>
              </a:spcBef>
              <a:spcAft>
                <a:spcPts val="0"/>
              </a:spcAft>
              <a:buNone/>
              <a:defRPr sz="1200">
                <a:solidFill>
                  <a:srgbClr val="898989"/>
                </a:solidFill>
                <a:latin typeface="Times New Roman"/>
                <a:ea typeface="Times New Roman"/>
                <a:cs typeface="Times New Roman"/>
                <a:sym typeface="Times New Roman"/>
              </a:defRPr>
            </a:lvl7pPr>
            <a:lvl8pPr indent="0" lvl="7" marL="0" algn="r">
              <a:spcBef>
                <a:spcPts val="0"/>
              </a:spcBef>
              <a:spcAft>
                <a:spcPts val="0"/>
              </a:spcAft>
              <a:buNone/>
              <a:defRPr sz="1200">
                <a:solidFill>
                  <a:srgbClr val="898989"/>
                </a:solidFill>
                <a:latin typeface="Times New Roman"/>
                <a:ea typeface="Times New Roman"/>
                <a:cs typeface="Times New Roman"/>
                <a:sym typeface="Times New Roman"/>
              </a:defRPr>
            </a:lvl8pPr>
            <a:lvl9pPr indent="0" lvl="8" marL="0" algn="r">
              <a:spcBef>
                <a:spcPts val="0"/>
              </a:spcBef>
              <a:spcAft>
                <a:spcPts val="0"/>
              </a:spcAft>
              <a:buNone/>
              <a:defRPr sz="1200">
                <a:solidFill>
                  <a:srgbClr val="898989"/>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102" name="Shape 102"/>
        <p:cNvGrpSpPr/>
        <p:nvPr/>
      </p:nvGrpSpPr>
      <p:grpSpPr>
        <a:xfrm>
          <a:off x="0" y="0"/>
          <a:ext cx="0" cy="0"/>
          <a:chOff x="0" y="0"/>
          <a:chExt cx="0" cy="0"/>
        </a:xfrm>
      </p:grpSpPr>
      <p:sp>
        <p:nvSpPr>
          <p:cNvPr descr="CITTEXT" id="103" name="Google Shape;103;p15"/>
          <p:cNvSpPr/>
          <p:nvPr/>
        </p:nvSpPr>
        <p:spPr>
          <a:xfrm>
            <a:off x="0" y="0"/>
            <a:ext cx="2895600" cy="6858000"/>
          </a:xfrm>
          <a:custGeom>
            <a:rect b="b" l="l" r="r" t="t"/>
            <a:pathLst>
              <a:path extrusionOk="0" h="3840" w="1824">
                <a:moveTo>
                  <a:pt x="0" y="3840"/>
                </a:moveTo>
                <a:lnTo>
                  <a:pt x="0" y="0"/>
                </a:lnTo>
                <a:lnTo>
                  <a:pt x="1824" y="0"/>
                </a:lnTo>
                <a:cubicBezTo>
                  <a:pt x="74" y="1204"/>
                  <a:pt x="465" y="3655"/>
                  <a:pt x="583" y="3840"/>
                </a:cubicBezTo>
                <a:cubicBezTo>
                  <a:pt x="291" y="3840"/>
                  <a:pt x="0" y="3840"/>
                  <a:pt x="0" y="3840"/>
                </a:cubicBezTo>
                <a:close/>
              </a:path>
            </a:pathLst>
          </a:cu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cxnSp>
        <p:nvCxnSpPr>
          <p:cNvPr id="104" name="Google Shape;104;p15"/>
          <p:cNvCxnSpPr/>
          <p:nvPr/>
        </p:nvCxnSpPr>
        <p:spPr>
          <a:xfrm>
            <a:off x="0" y="1196975"/>
            <a:ext cx="9144000" cy="0"/>
          </a:xfrm>
          <a:prstGeom prst="straightConnector1">
            <a:avLst/>
          </a:prstGeom>
          <a:noFill/>
          <a:ln cap="flat" cmpd="sng" w="31750">
            <a:solidFill>
              <a:srgbClr val="F5913F">
                <a:alpha val="94901"/>
              </a:srgbClr>
            </a:solidFill>
            <a:prstDash val="solid"/>
            <a:round/>
            <a:headEnd len="sm" w="sm" type="none"/>
            <a:tailEnd len="sm" w="sm" type="none"/>
          </a:ln>
        </p:spPr>
      </p:cxnSp>
      <p:sp>
        <p:nvSpPr>
          <p:cNvPr id="105" name="Google Shape;105;p15"/>
          <p:cNvSpPr txBox="1"/>
          <p:nvPr>
            <p:ph type="title"/>
          </p:nvPr>
        </p:nvSpPr>
        <p:spPr>
          <a:xfrm>
            <a:off x="457200" y="-26988"/>
            <a:ext cx="8229600" cy="1143001"/>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6" name="Google Shape;106;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98989"/>
                </a:solidFill>
                <a:latin typeface="Times New Roman"/>
                <a:ea typeface="Times New Roman"/>
                <a:cs typeface="Times New Roman"/>
                <a:sym typeface="Times New Roman"/>
              </a:defRPr>
            </a:lvl1pPr>
            <a:lvl2pPr indent="0" lvl="1" marL="0" algn="r">
              <a:spcBef>
                <a:spcPts val="0"/>
              </a:spcBef>
              <a:spcAft>
                <a:spcPts val="0"/>
              </a:spcAft>
              <a:buNone/>
              <a:defRPr sz="1200">
                <a:solidFill>
                  <a:srgbClr val="898989"/>
                </a:solidFill>
                <a:latin typeface="Times New Roman"/>
                <a:ea typeface="Times New Roman"/>
                <a:cs typeface="Times New Roman"/>
                <a:sym typeface="Times New Roman"/>
              </a:defRPr>
            </a:lvl2pPr>
            <a:lvl3pPr indent="0" lvl="2" marL="0" algn="r">
              <a:spcBef>
                <a:spcPts val="0"/>
              </a:spcBef>
              <a:spcAft>
                <a:spcPts val="0"/>
              </a:spcAft>
              <a:buNone/>
              <a:defRPr sz="1200">
                <a:solidFill>
                  <a:srgbClr val="898989"/>
                </a:solidFill>
                <a:latin typeface="Times New Roman"/>
                <a:ea typeface="Times New Roman"/>
                <a:cs typeface="Times New Roman"/>
                <a:sym typeface="Times New Roman"/>
              </a:defRPr>
            </a:lvl3pPr>
            <a:lvl4pPr indent="0" lvl="3" marL="0" algn="r">
              <a:spcBef>
                <a:spcPts val="0"/>
              </a:spcBef>
              <a:spcAft>
                <a:spcPts val="0"/>
              </a:spcAft>
              <a:buNone/>
              <a:defRPr sz="1200">
                <a:solidFill>
                  <a:srgbClr val="898989"/>
                </a:solidFill>
                <a:latin typeface="Times New Roman"/>
                <a:ea typeface="Times New Roman"/>
                <a:cs typeface="Times New Roman"/>
                <a:sym typeface="Times New Roman"/>
              </a:defRPr>
            </a:lvl4pPr>
            <a:lvl5pPr indent="0" lvl="4" marL="0" algn="r">
              <a:spcBef>
                <a:spcPts val="0"/>
              </a:spcBef>
              <a:spcAft>
                <a:spcPts val="0"/>
              </a:spcAft>
              <a:buNone/>
              <a:defRPr sz="1200">
                <a:solidFill>
                  <a:srgbClr val="898989"/>
                </a:solidFill>
                <a:latin typeface="Times New Roman"/>
                <a:ea typeface="Times New Roman"/>
                <a:cs typeface="Times New Roman"/>
                <a:sym typeface="Times New Roman"/>
              </a:defRPr>
            </a:lvl5pPr>
            <a:lvl6pPr indent="0" lvl="5" marL="0" algn="r">
              <a:spcBef>
                <a:spcPts val="0"/>
              </a:spcBef>
              <a:spcAft>
                <a:spcPts val="0"/>
              </a:spcAft>
              <a:buNone/>
              <a:defRPr sz="1200">
                <a:solidFill>
                  <a:srgbClr val="898989"/>
                </a:solidFill>
                <a:latin typeface="Times New Roman"/>
                <a:ea typeface="Times New Roman"/>
                <a:cs typeface="Times New Roman"/>
                <a:sym typeface="Times New Roman"/>
              </a:defRPr>
            </a:lvl6pPr>
            <a:lvl7pPr indent="0" lvl="6" marL="0" algn="r">
              <a:spcBef>
                <a:spcPts val="0"/>
              </a:spcBef>
              <a:spcAft>
                <a:spcPts val="0"/>
              </a:spcAft>
              <a:buNone/>
              <a:defRPr sz="1200">
                <a:solidFill>
                  <a:srgbClr val="898989"/>
                </a:solidFill>
                <a:latin typeface="Times New Roman"/>
                <a:ea typeface="Times New Roman"/>
                <a:cs typeface="Times New Roman"/>
                <a:sym typeface="Times New Roman"/>
              </a:defRPr>
            </a:lvl7pPr>
            <a:lvl8pPr indent="0" lvl="7" marL="0" algn="r">
              <a:spcBef>
                <a:spcPts val="0"/>
              </a:spcBef>
              <a:spcAft>
                <a:spcPts val="0"/>
              </a:spcAft>
              <a:buNone/>
              <a:defRPr sz="1200">
                <a:solidFill>
                  <a:srgbClr val="898989"/>
                </a:solidFill>
                <a:latin typeface="Times New Roman"/>
                <a:ea typeface="Times New Roman"/>
                <a:cs typeface="Times New Roman"/>
                <a:sym typeface="Times New Roman"/>
              </a:defRPr>
            </a:lvl8pPr>
            <a:lvl9pPr indent="0" lvl="8" marL="0" algn="r">
              <a:spcBef>
                <a:spcPts val="0"/>
              </a:spcBef>
              <a:spcAft>
                <a:spcPts val="0"/>
              </a:spcAft>
              <a:buNone/>
              <a:defRPr sz="1200">
                <a:solidFill>
                  <a:srgbClr val="898989"/>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25" name="Shape 25"/>
        <p:cNvGrpSpPr/>
        <p:nvPr/>
      </p:nvGrpSpPr>
      <p:grpSpPr>
        <a:xfrm>
          <a:off x="0" y="0"/>
          <a:ext cx="0" cy="0"/>
          <a:chOff x="0" y="0"/>
          <a:chExt cx="0" cy="0"/>
        </a:xfrm>
      </p:grpSpPr>
      <p:sp>
        <p:nvSpPr>
          <p:cNvPr id="26" name="Google Shape;26;p3"/>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9" name="Shape 29"/>
        <p:cNvGrpSpPr/>
        <p:nvPr/>
      </p:nvGrpSpPr>
      <p:grpSpPr>
        <a:xfrm>
          <a:off x="0" y="0"/>
          <a:ext cx="0" cy="0"/>
          <a:chOff x="0" y="0"/>
          <a:chExt cx="0" cy="0"/>
        </a:xfrm>
      </p:grpSpPr>
      <p:sp>
        <p:nvSpPr>
          <p:cNvPr id="30" name="Google Shape;30;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4"/>
          <p:cNvSpPr txBox="1"/>
          <p:nvPr>
            <p:ph idx="1" type="body"/>
          </p:nvPr>
        </p:nvSpPr>
        <p:spPr>
          <a:xfrm>
            <a:off x="457200" y="1600200"/>
            <a:ext cx="8229600" cy="4686300"/>
          </a:xfrm>
          <a:prstGeom prst="rect">
            <a:avLst/>
          </a:prstGeom>
          <a:noFill/>
          <a:ln>
            <a:noFill/>
          </a:ln>
        </p:spPr>
        <p:txBody>
          <a:bodyPr anchorCtr="0" anchor="t" bIns="45700" lIns="91425" spcFirstLastPara="1" rIns="91425" wrap="square" tIns="45700"/>
          <a:lstStyle>
            <a:lvl1pPr indent="-285750" lvl="0" marL="457200" algn="l">
              <a:spcBef>
                <a:spcPts val="360"/>
              </a:spcBef>
              <a:spcAft>
                <a:spcPts val="0"/>
              </a:spcAft>
              <a:buSzPts val="900"/>
              <a:buChar char="✱"/>
              <a:defRPr/>
            </a:lvl1pPr>
            <a:lvl2pPr indent="-285750" lvl="1" marL="914400" algn="l">
              <a:spcBef>
                <a:spcPts val="360"/>
              </a:spcBef>
              <a:spcAft>
                <a:spcPts val="0"/>
              </a:spcAft>
              <a:buSzPts val="900"/>
              <a:buChar char="✱"/>
              <a:defRPr/>
            </a:lvl2pPr>
            <a:lvl3pPr indent="-285750" lvl="2" marL="1371600" algn="l">
              <a:spcBef>
                <a:spcPts val="360"/>
              </a:spcBef>
              <a:spcAft>
                <a:spcPts val="0"/>
              </a:spcAft>
              <a:buSzPts val="900"/>
              <a:buChar char="✱"/>
              <a:defRPr/>
            </a:lvl3pPr>
            <a:lvl4pPr indent="-285750" lvl="3" marL="1828800" algn="l">
              <a:spcBef>
                <a:spcPts val="360"/>
              </a:spcBef>
              <a:spcAft>
                <a:spcPts val="0"/>
              </a:spcAft>
              <a:buSzPts val="900"/>
              <a:buChar char="✱"/>
              <a:defRPr/>
            </a:lvl4pPr>
            <a:lvl5pPr indent="-285750" lvl="4" marL="2286000" algn="l">
              <a:spcBef>
                <a:spcPts val="360"/>
              </a:spcBef>
              <a:spcAft>
                <a:spcPts val="0"/>
              </a:spcAft>
              <a:buSzPts val="900"/>
              <a:buChar char="✱"/>
              <a:defRPr/>
            </a:lvl5pPr>
            <a:lvl6pPr indent="-285750" lvl="5" marL="2743200" algn="l">
              <a:spcBef>
                <a:spcPts val="360"/>
              </a:spcBef>
              <a:spcAft>
                <a:spcPts val="0"/>
              </a:spcAft>
              <a:buSzPts val="900"/>
              <a:buChar char="✱"/>
              <a:defRPr/>
            </a:lvl6pPr>
            <a:lvl7pPr indent="-285750" lvl="6" marL="3200400" algn="l">
              <a:spcBef>
                <a:spcPts val="360"/>
              </a:spcBef>
              <a:spcAft>
                <a:spcPts val="0"/>
              </a:spcAft>
              <a:buSzPts val="900"/>
              <a:buChar char="✱"/>
              <a:defRPr/>
            </a:lvl7pPr>
            <a:lvl8pPr indent="-285750" lvl="7" marL="3657600" algn="l">
              <a:spcBef>
                <a:spcPts val="360"/>
              </a:spcBef>
              <a:spcAft>
                <a:spcPts val="0"/>
              </a:spcAft>
              <a:buSzPts val="900"/>
              <a:buChar char="✱"/>
              <a:defRPr/>
            </a:lvl8pPr>
            <a:lvl9pPr indent="-285750" lvl="8" marL="4114800" algn="l">
              <a:spcBef>
                <a:spcPts val="360"/>
              </a:spcBef>
              <a:spcAft>
                <a:spcPts val="0"/>
              </a:spcAft>
              <a:buSzPts val="900"/>
              <a:buChar char="✱"/>
              <a:defRPr/>
            </a:lvl9pPr>
          </a:lstStyle>
          <a:p/>
        </p:txBody>
      </p:sp>
      <p:sp>
        <p:nvSpPr>
          <p:cNvPr id="32" name="Google Shape;32;p4"/>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type="secHead">
  <p:cSld name="SECTION_HEADER">
    <p:spTree>
      <p:nvGrpSpPr>
        <p:cNvPr id="35" name="Shape 35"/>
        <p:cNvGrpSpPr/>
        <p:nvPr/>
      </p:nvGrpSpPr>
      <p:grpSpPr>
        <a:xfrm>
          <a:off x="0" y="0"/>
          <a:ext cx="0" cy="0"/>
          <a:chOff x="0" y="0"/>
          <a:chExt cx="0" cy="0"/>
        </a:xfrm>
      </p:grpSpPr>
      <p:sp>
        <p:nvSpPr>
          <p:cNvPr id="36" name="Google Shape;36;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7" name="Google Shape;37;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SzPts val="1000"/>
              <a:buNone/>
              <a:defRPr sz="2000"/>
            </a:lvl1pPr>
            <a:lvl2pPr indent="-228600" lvl="1" marL="914400" algn="l">
              <a:spcBef>
                <a:spcPts val="360"/>
              </a:spcBef>
              <a:spcAft>
                <a:spcPts val="0"/>
              </a:spcAft>
              <a:buSzPts val="900"/>
              <a:buNone/>
              <a:defRPr sz="1800"/>
            </a:lvl2pPr>
            <a:lvl3pPr indent="-228600" lvl="2" marL="1371600" algn="l">
              <a:spcBef>
                <a:spcPts val="320"/>
              </a:spcBef>
              <a:spcAft>
                <a:spcPts val="0"/>
              </a:spcAft>
              <a:buSzPts val="800"/>
              <a:buNone/>
              <a:defRPr sz="1600"/>
            </a:lvl3pPr>
            <a:lvl4pPr indent="-228600" lvl="3" marL="1828800" algn="l">
              <a:spcBef>
                <a:spcPts val="280"/>
              </a:spcBef>
              <a:spcAft>
                <a:spcPts val="0"/>
              </a:spcAft>
              <a:buSzPts val="700"/>
              <a:buNone/>
              <a:defRPr sz="1400"/>
            </a:lvl4pPr>
            <a:lvl5pPr indent="-228600" lvl="4" marL="2286000" algn="l">
              <a:spcBef>
                <a:spcPts val="280"/>
              </a:spcBef>
              <a:spcAft>
                <a:spcPts val="0"/>
              </a:spcAft>
              <a:buSzPts val="700"/>
              <a:buNone/>
              <a:defRPr sz="1400"/>
            </a:lvl5pPr>
            <a:lvl6pPr indent="-228600" lvl="5" marL="2743200" algn="l">
              <a:spcBef>
                <a:spcPts val="280"/>
              </a:spcBef>
              <a:spcAft>
                <a:spcPts val="0"/>
              </a:spcAft>
              <a:buSzPts val="700"/>
              <a:buNone/>
              <a:defRPr sz="1400"/>
            </a:lvl6pPr>
            <a:lvl7pPr indent="-228600" lvl="6" marL="3200400" algn="l">
              <a:spcBef>
                <a:spcPts val="280"/>
              </a:spcBef>
              <a:spcAft>
                <a:spcPts val="0"/>
              </a:spcAft>
              <a:buSzPts val="700"/>
              <a:buNone/>
              <a:defRPr sz="1400"/>
            </a:lvl7pPr>
            <a:lvl8pPr indent="-228600" lvl="7" marL="3657600" algn="l">
              <a:spcBef>
                <a:spcPts val="280"/>
              </a:spcBef>
              <a:spcAft>
                <a:spcPts val="0"/>
              </a:spcAft>
              <a:buSzPts val="700"/>
              <a:buNone/>
              <a:defRPr sz="1400"/>
            </a:lvl8pPr>
            <a:lvl9pPr indent="-228600" lvl="8" marL="4114800" algn="l">
              <a:spcBef>
                <a:spcPts val="280"/>
              </a:spcBef>
              <a:spcAft>
                <a:spcPts val="0"/>
              </a:spcAft>
              <a:buSzPts val="700"/>
              <a:buNone/>
              <a:defRPr sz="1400"/>
            </a:lvl9pPr>
          </a:lstStyle>
          <a:p/>
        </p:txBody>
      </p:sp>
      <p:sp>
        <p:nvSpPr>
          <p:cNvPr id="38" name="Google Shape;38;p5"/>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41" name="Shape 41"/>
        <p:cNvGrpSpPr/>
        <p:nvPr/>
      </p:nvGrpSpPr>
      <p:grpSpPr>
        <a:xfrm>
          <a:off x="0" y="0"/>
          <a:ext cx="0" cy="0"/>
          <a:chOff x="0" y="0"/>
          <a:chExt cx="0" cy="0"/>
        </a:xfrm>
      </p:grpSpPr>
      <p:sp>
        <p:nvSpPr>
          <p:cNvPr id="42" name="Google Shape;42;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3" name="Google Shape;43;p6"/>
          <p:cNvSpPr txBox="1"/>
          <p:nvPr>
            <p:ph idx="1" type="body"/>
          </p:nvPr>
        </p:nvSpPr>
        <p:spPr>
          <a:xfrm>
            <a:off x="457200" y="1600200"/>
            <a:ext cx="4038600" cy="4686300"/>
          </a:xfrm>
          <a:prstGeom prst="rect">
            <a:avLst/>
          </a:prstGeom>
          <a:noFill/>
          <a:ln>
            <a:noFill/>
          </a:ln>
        </p:spPr>
        <p:txBody>
          <a:bodyPr anchorCtr="0" anchor="t" bIns="45700" lIns="91425" spcFirstLastPara="1" rIns="91425" wrap="square" tIns="45700"/>
          <a:lstStyle>
            <a:lvl1pPr indent="-317500" lvl="0" marL="457200" algn="l">
              <a:spcBef>
                <a:spcPts val="560"/>
              </a:spcBef>
              <a:spcAft>
                <a:spcPts val="0"/>
              </a:spcAft>
              <a:buSzPts val="1400"/>
              <a:buChar char="✱"/>
              <a:defRPr sz="2800"/>
            </a:lvl1pPr>
            <a:lvl2pPr indent="-304800" lvl="1" marL="914400" algn="l">
              <a:spcBef>
                <a:spcPts val="480"/>
              </a:spcBef>
              <a:spcAft>
                <a:spcPts val="0"/>
              </a:spcAft>
              <a:buSzPts val="1200"/>
              <a:buChar char="✱"/>
              <a:defRPr sz="2400"/>
            </a:lvl2pPr>
            <a:lvl3pPr indent="-292100" lvl="2" marL="1371600" algn="l">
              <a:spcBef>
                <a:spcPts val="400"/>
              </a:spcBef>
              <a:spcAft>
                <a:spcPts val="0"/>
              </a:spcAft>
              <a:buSzPts val="1000"/>
              <a:buChar char="✱"/>
              <a:defRPr sz="2000"/>
            </a:lvl3pPr>
            <a:lvl4pPr indent="-285750" lvl="3" marL="1828800" algn="l">
              <a:spcBef>
                <a:spcPts val="360"/>
              </a:spcBef>
              <a:spcAft>
                <a:spcPts val="0"/>
              </a:spcAft>
              <a:buSzPts val="900"/>
              <a:buChar char="✱"/>
              <a:defRPr sz="1800"/>
            </a:lvl4pPr>
            <a:lvl5pPr indent="-285750" lvl="4" marL="2286000" algn="l">
              <a:spcBef>
                <a:spcPts val="360"/>
              </a:spcBef>
              <a:spcAft>
                <a:spcPts val="0"/>
              </a:spcAft>
              <a:buSzPts val="900"/>
              <a:buChar char="✱"/>
              <a:defRPr sz="1800"/>
            </a:lvl5pPr>
            <a:lvl6pPr indent="-285750" lvl="5" marL="2743200" algn="l">
              <a:spcBef>
                <a:spcPts val="360"/>
              </a:spcBef>
              <a:spcAft>
                <a:spcPts val="0"/>
              </a:spcAft>
              <a:buSzPts val="900"/>
              <a:buChar char="✱"/>
              <a:defRPr sz="1800"/>
            </a:lvl6pPr>
            <a:lvl7pPr indent="-285750" lvl="6" marL="3200400" algn="l">
              <a:spcBef>
                <a:spcPts val="360"/>
              </a:spcBef>
              <a:spcAft>
                <a:spcPts val="0"/>
              </a:spcAft>
              <a:buSzPts val="900"/>
              <a:buChar char="✱"/>
              <a:defRPr sz="1800"/>
            </a:lvl7pPr>
            <a:lvl8pPr indent="-285750" lvl="7" marL="3657600" algn="l">
              <a:spcBef>
                <a:spcPts val="360"/>
              </a:spcBef>
              <a:spcAft>
                <a:spcPts val="0"/>
              </a:spcAft>
              <a:buSzPts val="900"/>
              <a:buChar char="✱"/>
              <a:defRPr sz="1800"/>
            </a:lvl8pPr>
            <a:lvl9pPr indent="-285750" lvl="8" marL="4114800" algn="l">
              <a:spcBef>
                <a:spcPts val="360"/>
              </a:spcBef>
              <a:spcAft>
                <a:spcPts val="0"/>
              </a:spcAft>
              <a:buSzPts val="900"/>
              <a:buChar char="✱"/>
              <a:defRPr sz="1800"/>
            </a:lvl9pPr>
          </a:lstStyle>
          <a:p/>
        </p:txBody>
      </p:sp>
      <p:sp>
        <p:nvSpPr>
          <p:cNvPr id="44" name="Google Shape;44;p6"/>
          <p:cNvSpPr txBox="1"/>
          <p:nvPr>
            <p:ph idx="2" type="body"/>
          </p:nvPr>
        </p:nvSpPr>
        <p:spPr>
          <a:xfrm>
            <a:off x="4648200" y="1600200"/>
            <a:ext cx="4038600" cy="4686300"/>
          </a:xfrm>
          <a:prstGeom prst="rect">
            <a:avLst/>
          </a:prstGeom>
          <a:noFill/>
          <a:ln>
            <a:noFill/>
          </a:ln>
        </p:spPr>
        <p:txBody>
          <a:bodyPr anchorCtr="0" anchor="t" bIns="45700" lIns="91425" spcFirstLastPara="1" rIns="91425" wrap="square" tIns="45700"/>
          <a:lstStyle>
            <a:lvl1pPr indent="-317500" lvl="0" marL="457200" algn="l">
              <a:spcBef>
                <a:spcPts val="560"/>
              </a:spcBef>
              <a:spcAft>
                <a:spcPts val="0"/>
              </a:spcAft>
              <a:buSzPts val="1400"/>
              <a:buChar char="✱"/>
              <a:defRPr sz="2800"/>
            </a:lvl1pPr>
            <a:lvl2pPr indent="-304800" lvl="1" marL="914400" algn="l">
              <a:spcBef>
                <a:spcPts val="480"/>
              </a:spcBef>
              <a:spcAft>
                <a:spcPts val="0"/>
              </a:spcAft>
              <a:buSzPts val="1200"/>
              <a:buChar char="✱"/>
              <a:defRPr sz="2400"/>
            </a:lvl2pPr>
            <a:lvl3pPr indent="-292100" lvl="2" marL="1371600" algn="l">
              <a:spcBef>
                <a:spcPts val="400"/>
              </a:spcBef>
              <a:spcAft>
                <a:spcPts val="0"/>
              </a:spcAft>
              <a:buSzPts val="1000"/>
              <a:buChar char="✱"/>
              <a:defRPr sz="2000"/>
            </a:lvl3pPr>
            <a:lvl4pPr indent="-285750" lvl="3" marL="1828800" algn="l">
              <a:spcBef>
                <a:spcPts val="360"/>
              </a:spcBef>
              <a:spcAft>
                <a:spcPts val="0"/>
              </a:spcAft>
              <a:buSzPts val="900"/>
              <a:buChar char="✱"/>
              <a:defRPr sz="1800"/>
            </a:lvl4pPr>
            <a:lvl5pPr indent="-285750" lvl="4" marL="2286000" algn="l">
              <a:spcBef>
                <a:spcPts val="360"/>
              </a:spcBef>
              <a:spcAft>
                <a:spcPts val="0"/>
              </a:spcAft>
              <a:buSzPts val="900"/>
              <a:buChar char="✱"/>
              <a:defRPr sz="1800"/>
            </a:lvl5pPr>
            <a:lvl6pPr indent="-285750" lvl="5" marL="2743200" algn="l">
              <a:spcBef>
                <a:spcPts val="360"/>
              </a:spcBef>
              <a:spcAft>
                <a:spcPts val="0"/>
              </a:spcAft>
              <a:buSzPts val="900"/>
              <a:buChar char="✱"/>
              <a:defRPr sz="1800"/>
            </a:lvl6pPr>
            <a:lvl7pPr indent="-285750" lvl="6" marL="3200400" algn="l">
              <a:spcBef>
                <a:spcPts val="360"/>
              </a:spcBef>
              <a:spcAft>
                <a:spcPts val="0"/>
              </a:spcAft>
              <a:buSzPts val="900"/>
              <a:buChar char="✱"/>
              <a:defRPr sz="1800"/>
            </a:lvl7pPr>
            <a:lvl8pPr indent="-285750" lvl="7" marL="3657600" algn="l">
              <a:spcBef>
                <a:spcPts val="360"/>
              </a:spcBef>
              <a:spcAft>
                <a:spcPts val="0"/>
              </a:spcAft>
              <a:buSzPts val="900"/>
              <a:buChar char="✱"/>
              <a:defRPr sz="1800"/>
            </a:lvl8pPr>
            <a:lvl9pPr indent="-285750" lvl="8" marL="4114800" algn="l">
              <a:spcBef>
                <a:spcPts val="360"/>
              </a:spcBef>
              <a:spcAft>
                <a:spcPts val="0"/>
              </a:spcAft>
              <a:buSzPts val="900"/>
              <a:buChar char="✱"/>
              <a:defRPr sz="1800"/>
            </a:lvl9pPr>
          </a:lstStyle>
          <a:p/>
        </p:txBody>
      </p:sp>
      <p:sp>
        <p:nvSpPr>
          <p:cNvPr id="45" name="Google Shape;45;p6"/>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8" name="Shape 48"/>
        <p:cNvGrpSpPr/>
        <p:nvPr/>
      </p:nvGrpSpPr>
      <p:grpSpPr>
        <a:xfrm>
          <a:off x="0" y="0"/>
          <a:ext cx="0" cy="0"/>
          <a:chOff x="0" y="0"/>
          <a:chExt cx="0" cy="0"/>
        </a:xfrm>
      </p:grpSpPr>
      <p:sp>
        <p:nvSpPr>
          <p:cNvPr id="49" name="Google Shape;49;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1200"/>
              <a:buNone/>
              <a:defRPr b="1" sz="2400"/>
            </a:lvl1pPr>
            <a:lvl2pPr indent="-228600" lvl="1" marL="914400" algn="l">
              <a:spcBef>
                <a:spcPts val="400"/>
              </a:spcBef>
              <a:spcAft>
                <a:spcPts val="0"/>
              </a:spcAft>
              <a:buSzPts val="1000"/>
              <a:buNone/>
              <a:defRPr b="1" sz="2000"/>
            </a:lvl2pPr>
            <a:lvl3pPr indent="-228600" lvl="2" marL="1371600" algn="l">
              <a:spcBef>
                <a:spcPts val="360"/>
              </a:spcBef>
              <a:spcAft>
                <a:spcPts val="0"/>
              </a:spcAft>
              <a:buSzPts val="900"/>
              <a:buNone/>
              <a:defRPr b="1" sz="1800"/>
            </a:lvl3pPr>
            <a:lvl4pPr indent="-228600" lvl="3" marL="1828800" algn="l">
              <a:spcBef>
                <a:spcPts val="320"/>
              </a:spcBef>
              <a:spcAft>
                <a:spcPts val="0"/>
              </a:spcAft>
              <a:buSzPts val="800"/>
              <a:buNone/>
              <a:defRPr b="1" sz="1600"/>
            </a:lvl4pPr>
            <a:lvl5pPr indent="-228600" lvl="4" marL="2286000" algn="l">
              <a:spcBef>
                <a:spcPts val="320"/>
              </a:spcBef>
              <a:spcAft>
                <a:spcPts val="0"/>
              </a:spcAft>
              <a:buSzPts val="800"/>
              <a:buNone/>
              <a:defRPr b="1" sz="1600"/>
            </a:lvl5pPr>
            <a:lvl6pPr indent="-228600" lvl="5" marL="2743200" algn="l">
              <a:spcBef>
                <a:spcPts val="320"/>
              </a:spcBef>
              <a:spcAft>
                <a:spcPts val="0"/>
              </a:spcAft>
              <a:buSzPts val="800"/>
              <a:buNone/>
              <a:defRPr b="1" sz="1600"/>
            </a:lvl6pPr>
            <a:lvl7pPr indent="-228600" lvl="6" marL="3200400" algn="l">
              <a:spcBef>
                <a:spcPts val="320"/>
              </a:spcBef>
              <a:spcAft>
                <a:spcPts val="0"/>
              </a:spcAft>
              <a:buSzPts val="800"/>
              <a:buNone/>
              <a:defRPr b="1" sz="1600"/>
            </a:lvl7pPr>
            <a:lvl8pPr indent="-228600" lvl="7" marL="3657600" algn="l">
              <a:spcBef>
                <a:spcPts val="320"/>
              </a:spcBef>
              <a:spcAft>
                <a:spcPts val="0"/>
              </a:spcAft>
              <a:buSzPts val="800"/>
              <a:buNone/>
              <a:defRPr b="1" sz="1600"/>
            </a:lvl8pPr>
            <a:lvl9pPr indent="-228600" lvl="8" marL="4114800" algn="l">
              <a:spcBef>
                <a:spcPts val="320"/>
              </a:spcBef>
              <a:spcAft>
                <a:spcPts val="0"/>
              </a:spcAft>
              <a:buSzPts val="800"/>
              <a:buNone/>
              <a:defRPr b="1" sz="1600"/>
            </a:lvl9pPr>
          </a:lstStyle>
          <a:p/>
        </p:txBody>
      </p:sp>
      <p:sp>
        <p:nvSpPr>
          <p:cNvPr id="51" name="Google Shape;51;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04800" lvl="0" marL="457200" algn="l">
              <a:spcBef>
                <a:spcPts val="480"/>
              </a:spcBef>
              <a:spcAft>
                <a:spcPts val="0"/>
              </a:spcAft>
              <a:buSzPts val="1200"/>
              <a:buChar char="✱"/>
              <a:defRPr sz="2400"/>
            </a:lvl1pPr>
            <a:lvl2pPr indent="-292100" lvl="1" marL="914400" algn="l">
              <a:spcBef>
                <a:spcPts val="400"/>
              </a:spcBef>
              <a:spcAft>
                <a:spcPts val="0"/>
              </a:spcAft>
              <a:buSzPts val="1000"/>
              <a:buChar char="✱"/>
              <a:defRPr sz="2000"/>
            </a:lvl2pPr>
            <a:lvl3pPr indent="-285750" lvl="2" marL="1371600" algn="l">
              <a:spcBef>
                <a:spcPts val="360"/>
              </a:spcBef>
              <a:spcAft>
                <a:spcPts val="0"/>
              </a:spcAft>
              <a:buSzPts val="900"/>
              <a:buChar char="✱"/>
              <a:defRPr sz="1800"/>
            </a:lvl3pPr>
            <a:lvl4pPr indent="-279400" lvl="3" marL="1828800" algn="l">
              <a:spcBef>
                <a:spcPts val="320"/>
              </a:spcBef>
              <a:spcAft>
                <a:spcPts val="0"/>
              </a:spcAft>
              <a:buSzPts val="800"/>
              <a:buChar char="✱"/>
              <a:defRPr sz="1600"/>
            </a:lvl4pPr>
            <a:lvl5pPr indent="-279400" lvl="4" marL="2286000" algn="l">
              <a:spcBef>
                <a:spcPts val="320"/>
              </a:spcBef>
              <a:spcAft>
                <a:spcPts val="0"/>
              </a:spcAft>
              <a:buSzPts val="800"/>
              <a:buChar char="✱"/>
              <a:defRPr sz="1600"/>
            </a:lvl5pPr>
            <a:lvl6pPr indent="-279400" lvl="5" marL="2743200" algn="l">
              <a:spcBef>
                <a:spcPts val="320"/>
              </a:spcBef>
              <a:spcAft>
                <a:spcPts val="0"/>
              </a:spcAft>
              <a:buSzPts val="800"/>
              <a:buChar char="✱"/>
              <a:defRPr sz="1600"/>
            </a:lvl6pPr>
            <a:lvl7pPr indent="-279400" lvl="6" marL="3200400" algn="l">
              <a:spcBef>
                <a:spcPts val="320"/>
              </a:spcBef>
              <a:spcAft>
                <a:spcPts val="0"/>
              </a:spcAft>
              <a:buSzPts val="800"/>
              <a:buChar char="✱"/>
              <a:defRPr sz="1600"/>
            </a:lvl7pPr>
            <a:lvl8pPr indent="-279400" lvl="7" marL="3657600" algn="l">
              <a:spcBef>
                <a:spcPts val="320"/>
              </a:spcBef>
              <a:spcAft>
                <a:spcPts val="0"/>
              </a:spcAft>
              <a:buSzPts val="800"/>
              <a:buChar char="✱"/>
              <a:defRPr sz="1600"/>
            </a:lvl8pPr>
            <a:lvl9pPr indent="-279400" lvl="8" marL="4114800" algn="l">
              <a:spcBef>
                <a:spcPts val="320"/>
              </a:spcBef>
              <a:spcAft>
                <a:spcPts val="0"/>
              </a:spcAft>
              <a:buSzPts val="800"/>
              <a:buChar char="✱"/>
              <a:defRPr sz="1600"/>
            </a:lvl9pPr>
          </a:lstStyle>
          <a:p/>
        </p:txBody>
      </p:sp>
      <p:sp>
        <p:nvSpPr>
          <p:cNvPr id="52" name="Google Shape;52;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SzPts val="1200"/>
              <a:buNone/>
              <a:defRPr b="1" sz="2400"/>
            </a:lvl1pPr>
            <a:lvl2pPr indent="-228600" lvl="1" marL="914400" algn="l">
              <a:spcBef>
                <a:spcPts val="400"/>
              </a:spcBef>
              <a:spcAft>
                <a:spcPts val="0"/>
              </a:spcAft>
              <a:buSzPts val="1000"/>
              <a:buNone/>
              <a:defRPr b="1" sz="2000"/>
            </a:lvl2pPr>
            <a:lvl3pPr indent="-228600" lvl="2" marL="1371600" algn="l">
              <a:spcBef>
                <a:spcPts val="360"/>
              </a:spcBef>
              <a:spcAft>
                <a:spcPts val="0"/>
              </a:spcAft>
              <a:buSzPts val="900"/>
              <a:buNone/>
              <a:defRPr b="1" sz="1800"/>
            </a:lvl3pPr>
            <a:lvl4pPr indent="-228600" lvl="3" marL="1828800" algn="l">
              <a:spcBef>
                <a:spcPts val="320"/>
              </a:spcBef>
              <a:spcAft>
                <a:spcPts val="0"/>
              </a:spcAft>
              <a:buSzPts val="800"/>
              <a:buNone/>
              <a:defRPr b="1" sz="1600"/>
            </a:lvl4pPr>
            <a:lvl5pPr indent="-228600" lvl="4" marL="2286000" algn="l">
              <a:spcBef>
                <a:spcPts val="320"/>
              </a:spcBef>
              <a:spcAft>
                <a:spcPts val="0"/>
              </a:spcAft>
              <a:buSzPts val="800"/>
              <a:buNone/>
              <a:defRPr b="1" sz="1600"/>
            </a:lvl5pPr>
            <a:lvl6pPr indent="-228600" lvl="5" marL="2743200" algn="l">
              <a:spcBef>
                <a:spcPts val="320"/>
              </a:spcBef>
              <a:spcAft>
                <a:spcPts val="0"/>
              </a:spcAft>
              <a:buSzPts val="800"/>
              <a:buNone/>
              <a:defRPr b="1" sz="1600"/>
            </a:lvl6pPr>
            <a:lvl7pPr indent="-228600" lvl="6" marL="3200400" algn="l">
              <a:spcBef>
                <a:spcPts val="320"/>
              </a:spcBef>
              <a:spcAft>
                <a:spcPts val="0"/>
              </a:spcAft>
              <a:buSzPts val="800"/>
              <a:buNone/>
              <a:defRPr b="1" sz="1600"/>
            </a:lvl7pPr>
            <a:lvl8pPr indent="-228600" lvl="7" marL="3657600" algn="l">
              <a:spcBef>
                <a:spcPts val="320"/>
              </a:spcBef>
              <a:spcAft>
                <a:spcPts val="0"/>
              </a:spcAft>
              <a:buSzPts val="800"/>
              <a:buNone/>
              <a:defRPr b="1" sz="1600"/>
            </a:lvl8pPr>
            <a:lvl9pPr indent="-228600" lvl="8" marL="4114800" algn="l">
              <a:spcBef>
                <a:spcPts val="320"/>
              </a:spcBef>
              <a:spcAft>
                <a:spcPts val="0"/>
              </a:spcAft>
              <a:buSzPts val="800"/>
              <a:buNone/>
              <a:defRPr b="1" sz="1600"/>
            </a:lvl9pPr>
          </a:lstStyle>
          <a:p/>
        </p:txBody>
      </p:sp>
      <p:sp>
        <p:nvSpPr>
          <p:cNvPr id="53" name="Google Shape;53;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04800" lvl="0" marL="457200" algn="l">
              <a:spcBef>
                <a:spcPts val="480"/>
              </a:spcBef>
              <a:spcAft>
                <a:spcPts val="0"/>
              </a:spcAft>
              <a:buSzPts val="1200"/>
              <a:buChar char="✱"/>
              <a:defRPr sz="2400"/>
            </a:lvl1pPr>
            <a:lvl2pPr indent="-292100" lvl="1" marL="914400" algn="l">
              <a:spcBef>
                <a:spcPts val="400"/>
              </a:spcBef>
              <a:spcAft>
                <a:spcPts val="0"/>
              </a:spcAft>
              <a:buSzPts val="1000"/>
              <a:buChar char="✱"/>
              <a:defRPr sz="2000"/>
            </a:lvl2pPr>
            <a:lvl3pPr indent="-285750" lvl="2" marL="1371600" algn="l">
              <a:spcBef>
                <a:spcPts val="360"/>
              </a:spcBef>
              <a:spcAft>
                <a:spcPts val="0"/>
              </a:spcAft>
              <a:buSzPts val="900"/>
              <a:buChar char="✱"/>
              <a:defRPr sz="1800"/>
            </a:lvl3pPr>
            <a:lvl4pPr indent="-279400" lvl="3" marL="1828800" algn="l">
              <a:spcBef>
                <a:spcPts val="320"/>
              </a:spcBef>
              <a:spcAft>
                <a:spcPts val="0"/>
              </a:spcAft>
              <a:buSzPts val="800"/>
              <a:buChar char="✱"/>
              <a:defRPr sz="1600"/>
            </a:lvl4pPr>
            <a:lvl5pPr indent="-279400" lvl="4" marL="2286000" algn="l">
              <a:spcBef>
                <a:spcPts val="320"/>
              </a:spcBef>
              <a:spcAft>
                <a:spcPts val="0"/>
              </a:spcAft>
              <a:buSzPts val="800"/>
              <a:buChar char="✱"/>
              <a:defRPr sz="1600"/>
            </a:lvl5pPr>
            <a:lvl6pPr indent="-279400" lvl="5" marL="2743200" algn="l">
              <a:spcBef>
                <a:spcPts val="320"/>
              </a:spcBef>
              <a:spcAft>
                <a:spcPts val="0"/>
              </a:spcAft>
              <a:buSzPts val="800"/>
              <a:buChar char="✱"/>
              <a:defRPr sz="1600"/>
            </a:lvl6pPr>
            <a:lvl7pPr indent="-279400" lvl="6" marL="3200400" algn="l">
              <a:spcBef>
                <a:spcPts val="320"/>
              </a:spcBef>
              <a:spcAft>
                <a:spcPts val="0"/>
              </a:spcAft>
              <a:buSzPts val="800"/>
              <a:buChar char="✱"/>
              <a:defRPr sz="1600"/>
            </a:lvl7pPr>
            <a:lvl8pPr indent="-279400" lvl="7" marL="3657600" algn="l">
              <a:spcBef>
                <a:spcPts val="320"/>
              </a:spcBef>
              <a:spcAft>
                <a:spcPts val="0"/>
              </a:spcAft>
              <a:buSzPts val="800"/>
              <a:buChar char="✱"/>
              <a:defRPr sz="1600"/>
            </a:lvl8pPr>
            <a:lvl9pPr indent="-279400" lvl="8" marL="4114800" algn="l">
              <a:spcBef>
                <a:spcPts val="320"/>
              </a:spcBef>
              <a:spcAft>
                <a:spcPts val="0"/>
              </a:spcAft>
              <a:buSzPts val="800"/>
              <a:buChar char="✱"/>
              <a:defRPr sz="1600"/>
            </a:lvl9pPr>
          </a:lstStyle>
          <a:p/>
        </p:txBody>
      </p:sp>
      <p:sp>
        <p:nvSpPr>
          <p:cNvPr id="54" name="Google Shape;54;p7"/>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57" name="Shape 57"/>
        <p:cNvGrpSpPr/>
        <p:nvPr/>
      </p:nvGrpSpPr>
      <p:grpSpPr>
        <a:xfrm>
          <a:off x="0" y="0"/>
          <a:ext cx="0" cy="0"/>
          <a:chOff x="0" y="0"/>
          <a:chExt cx="0" cy="0"/>
        </a:xfrm>
      </p:grpSpPr>
      <p:sp>
        <p:nvSpPr>
          <p:cNvPr id="58" name="Google Shape;58;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8"/>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8"/>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62" name="Shape 62"/>
        <p:cNvGrpSpPr/>
        <p:nvPr/>
      </p:nvGrpSpPr>
      <p:grpSpPr>
        <a:xfrm>
          <a:off x="0" y="0"/>
          <a:ext cx="0" cy="0"/>
          <a:chOff x="0" y="0"/>
          <a:chExt cx="0" cy="0"/>
        </a:xfrm>
      </p:grpSpPr>
      <p:sp>
        <p:nvSpPr>
          <p:cNvPr id="63" name="Google Shape;63;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330200" lvl="0" marL="457200" algn="l">
              <a:spcBef>
                <a:spcPts val="640"/>
              </a:spcBef>
              <a:spcAft>
                <a:spcPts val="0"/>
              </a:spcAft>
              <a:buSzPts val="1600"/>
              <a:buChar char="✱"/>
              <a:defRPr sz="3200"/>
            </a:lvl1pPr>
            <a:lvl2pPr indent="-317500" lvl="1" marL="914400" algn="l">
              <a:spcBef>
                <a:spcPts val="560"/>
              </a:spcBef>
              <a:spcAft>
                <a:spcPts val="0"/>
              </a:spcAft>
              <a:buSzPts val="1400"/>
              <a:buChar char="✱"/>
              <a:defRPr sz="2800"/>
            </a:lvl2pPr>
            <a:lvl3pPr indent="-304800" lvl="2" marL="1371600" algn="l">
              <a:spcBef>
                <a:spcPts val="480"/>
              </a:spcBef>
              <a:spcAft>
                <a:spcPts val="0"/>
              </a:spcAft>
              <a:buSzPts val="1200"/>
              <a:buChar char="✱"/>
              <a:defRPr sz="2400"/>
            </a:lvl3pPr>
            <a:lvl4pPr indent="-292100" lvl="3" marL="1828800" algn="l">
              <a:spcBef>
                <a:spcPts val="400"/>
              </a:spcBef>
              <a:spcAft>
                <a:spcPts val="0"/>
              </a:spcAft>
              <a:buSzPts val="1000"/>
              <a:buChar char="✱"/>
              <a:defRPr sz="2000"/>
            </a:lvl4pPr>
            <a:lvl5pPr indent="-292100" lvl="4" marL="2286000" algn="l">
              <a:spcBef>
                <a:spcPts val="400"/>
              </a:spcBef>
              <a:spcAft>
                <a:spcPts val="0"/>
              </a:spcAft>
              <a:buSzPts val="1000"/>
              <a:buChar char="✱"/>
              <a:defRPr sz="2000"/>
            </a:lvl5pPr>
            <a:lvl6pPr indent="-292100" lvl="5" marL="2743200" algn="l">
              <a:spcBef>
                <a:spcPts val="400"/>
              </a:spcBef>
              <a:spcAft>
                <a:spcPts val="0"/>
              </a:spcAft>
              <a:buSzPts val="1000"/>
              <a:buChar char="✱"/>
              <a:defRPr sz="2000"/>
            </a:lvl6pPr>
            <a:lvl7pPr indent="-292100" lvl="6" marL="3200400" algn="l">
              <a:spcBef>
                <a:spcPts val="400"/>
              </a:spcBef>
              <a:spcAft>
                <a:spcPts val="0"/>
              </a:spcAft>
              <a:buSzPts val="1000"/>
              <a:buChar char="✱"/>
              <a:defRPr sz="2000"/>
            </a:lvl7pPr>
            <a:lvl8pPr indent="-292100" lvl="7" marL="3657600" algn="l">
              <a:spcBef>
                <a:spcPts val="400"/>
              </a:spcBef>
              <a:spcAft>
                <a:spcPts val="0"/>
              </a:spcAft>
              <a:buSzPts val="1000"/>
              <a:buChar char="✱"/>
              <a:defRPr sz="2000"/>
            </a:lvl8pPr>
            <a:lvl9pPr indent="-292100" lvl="8" marL="4114800" algn="l">
              <a:spcBef>
                <a:spcPts val="400"/>
              </a:spcBef>
              <a:spcAft>
                <a:spcPts val="0"/>
              </a:spcAft>
              <a:buSzPts val="1000"/>
              <a:buChar char="✱"/>
              <a:defRPr sz="2000"/>
            </a:lvl9pPr>
          </a:lstStyle>
          <a:p/>
        </p:txBody>
      </p:sp>
      <p:sp>
        <p:nvSpPr>
          <p:cNvPr id="65" name="Google Shape;65;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700"/>
              <a:buNone/>
              <a:defRPr sz="1400"/>
            </a:lvl1pPr>
            <a:lvl2pPr indent="-228600" lvl="1" marL="914400" algn="l">
              <a:spcBef>
                <a:spcPts val="240"/>
              </a:spcBef>
              <a:spcAft>
                <a:spcPts val="0"/>
              </a:spcAft>
              <a:buSzPts val="600"/>
              <a:buNone/>
              <a:defRPr sz="1200"/>
            </a:lvl2pPr>
            <a:lvl3pPr indent="-228600" lvl="2" marL="1371600" algn="l">
              <a:spcBef>
                <a:spcPts val="200"/>
              </a:spcBef>
              <a:spcAft>
                <a:spcPts val="0"/>
              </a:spcAft>
              <a:buSzPts val="500"/>
              <a:buNone/>
              <a:defRPr sz="1000"/>
            </a:lvl3pPr>
            <a:lvl4pPr indent="-228600" lvl="3" marL="1828800" algn="l">
              <a:spcBef>
                <a:spcPts val="180"/>
              </a:spcBef>
              <a:spcAft>
                <a:spcPts val="0"/>
              </a:spcAft>
              <a:buSzPts val="450"/>
              <a:buNone/>
              <a:defRPr sz="900"/>
            </a:lvl4pPr>
            <a:lvl5pPr indent="-228600" lvl="4" marL="2286000" algn="l">
              <a:spcBef>
                <a:spcPts val="180"/>
              </a:spcBef>
              <a:spcAft>
                <a:spcPts val="0"/>
              </a:spcAft>
              <a:buSzPts val="450"/>
              <a:buNone/>
              <a:defRPr sz="900"/>
            </a:lvl5pPr>
            <a:lvl6pPr indent="-228600" lvl="5" marL="2743200" algn="l">
              <a:spcBef>
                <a:spcPts val="180"/>
              </a:spcBef>
              <a:spcAft>
                <a:spcPts val="0"/>
              </a:spcAft>
              <a:buSzPts val="450"/>
              <a:buNone/>
              <a:defRPr sz="900"/>
            </a:lvl6pPr>
            <a:lvl7pPr indent="-228600" lvl="6" marL="3200400" algn="l">
              <a:spcBef>
                <a:spcPts val="180"/>
              </a:spcBef>
              <a:spcAft>
                <a:spcPts val="0"/>
              </a:spcAft>
              <a:buSzPts val="450"/>
              <a:buNone/>
              <a:defRPr sz="900"/>
            </a:lvl7pPr>
            <a:lvl8pPr indent="-228600" lvl="7" marL="3657600" algn="l">
              <a:spcBef>
                <a:spcPts val="180"/>
              </a:spcBef>
              <a:spcAft>
                <a:spcPts val="0"/>
              </a:spcAft>
              <a:buSzPts val="450"/>
              <a:buNone/>
              <a:defRPr sz="900"/>
            </a:lvl8pPr>
            <a:lvl9pPr indent="-228600" lvl="8" marL="4114800" algn="l">
              <a:spcBef>
                <a:spcPts val="180"/>
              </a:spcBef>
              <a:spcAft>
                <a:spcPts val="0"/>
              </a:spcAft>
              <a:buSzPts val="450"/>
              <a:buNone/>
              <a:defRPr sz="900"/>
            </a:lvl9pPr>
          </a:lstStyle>
          <a:p/>
        </p:txBody>
      </p:sp>
      <p:sp>
        <p:nvSpPr>
          <p:cNvPr id="66" name="Google Shape;66;p9"/>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9"/>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9"/>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9" name="Shape 69"/>
        <p:cNvGrpSpPr/>
        <p:nvPr/>
      </p:nvGrpSpPr>
      <p:grpSpPr>
        <a:xfrm>
          <a:off x="0" y="0"/>
          <a:ext cx="0" cy="0"/>
          <a:chOff x="0" y="0"/>
          <a:chExt cx="0" cy="0"/>
        </a:xfrm>
      </p:grpSpPr>
      <p:sp>
        <p:nvSpPr>
          <p:cNvPr id="70" name="Google Shape;70;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2"/>
              </a:buClr>
              <a:buSzPts val="1600"/>
              <a:buFont typeface="Noto Sans Symbols"/>
              <a:buNone/>
              <a:defRPr b="0" i="0" sz="3200" u="none" cap="none" strike="noStrike">
                <a:solidFill>
                  <a:schemeClr val="dk1"/>
                </a:solidFill>
                <a:latin typeface="Source Sans Pro"/>
                <a:ea typeface="Source Sans Pro"/>
                <a:cs typeface="Source Sans Pro"/>
                <a:sym typeface="Source Sans Pro"/>
              </a:defRPr>
            </a:lvl1pPr>
            <a:lvl2pPr lvl="1" marR="0" rtl="0" algn="l">
              <a:spcBef>
                <a:spcPts val="560"/>
              </a:spcBef>
              <a:spcAft>
                <a:spcPts val="0"/>
              </a:spcAft>
              <a:buClr>
                <a:schemeClr val="dk2"/>
              </a:buClr>
              <a:buSzPts val="1400"/>
              <a:buFont typeface="Noto Sans Symbols"/>
              <a:buNone/>
              <a:defRPr b="0" i="0" sz="2800" u="none" cap="none" strike="noStrike">
                <a:solidFill>
                  <a:schemeClr val="dk1"/>
                </a:solidFill>
                <a:latin typeface="Source Sans Pro"/>
                <a:ea typeface="Source Sans Pro"/>
                <a:cs typeface="Source Sans Pro"/>
                <a:sym typeface="Source Sans Pro"/>
              </a:defRPr>
            </a:lvl2pPr>
            <a:lvl3pPr lvl="2" marR="0" rtl="0" algn="l">
              <a:spcBef>
                <a:spcPts val="480"/>
              </a:spcBef>
              <a:spcAft>
                <a:spcPts val="0"/>
              </a:spcAft>
              <a:buClr>
                <a:schemeClr val="dk2"/>
              </a:buClr>
              <a:buSzPts val="1200"/>
              <a:buFont typeface="Noto Sans Symbols"/>
              <a:buNone/>
              <a:defRPr b="0" i="0" sz="2400" u="none" cap="none" strike="noStrike">
                <a:solidFill>
                  <a:schemeClr val="dk1"/>
                </a:solidFill>
                <a:latin typeface="Source Sans Pro"/>
                <a:ea typeface="Source Sans Pro"/>
                <a:cs typeface="Source Sans Pro"/>
                <a:sym typeface="Source Sans Pro"/>
              </a:defRPr>
            </a:lvl3pPr>
            <a:lvl4pPr lvl="3"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4pPr>
            <a:lvl5pPr lvl="4"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5pPr>
            <a:lvl6pPr lvl="5"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6pPr>
            <a:lvl7pPr lvl="6"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7pPr>
            <a:lvl8pPr lvl="7"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8pPr>
            <a:lvl9pPr lvl="8" marR="0" rtl="0" algn="l">
              <a:spcBef>
                <a:spcPts val="400"/>
              </a:spcBef>
              <a:spcAft>
                <a:spcPts val="0"/>
              </a:spcAft>
              <a:buClr>
                <a:schemeClr val="dk2"/>
              </a:buClr>
              <a:buSzPts val="1000"/>
              <a:buFont typeface="Noto Sans Symbols"/>
              <a:buNone/>
              <a:defRPr b="0" i="0" sz="2000" u="none" cap="none" strike="noStrike">
                <a:solidFill>
                  <a:schemeClr val="dk1"/>
                </a:solidFill>
                <a:latin typeface="Source Sans Pro"/>
                <a:ea typeface="Source Sans Pro"/>
                <a:cs typeface="Source Sans Pro"/>
                <a:sym typeface="Source Sans Pro"/>
              </a:defRPr>
            </a:lvl9pPr>
          </a:lstStyle>
          <a:p/>
        </p:txBody>
      </p:sp>
      <p:sp>
        <p:nvSpPr>
          <p:cNvPr id="72" name="Google Shape;72;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SzPts val="700"/>
              <a:buNone/>
              <a:defRPr sz="1400"/>
            </a:lvl1pPr>
            <a:lvl2pPr indent="-228600" lvl="1" marL="914400" algn="l">
              <a:spcBef>
                <a:spcPts val="240"/>
              </a:spcBef>
              <a:spcAft>
                <a:spcPts val="0"/>
              </a:spcAft>
              <a:buSzPts val="600"/>
              <a:buNone/>
              <a:defRPr sz="1200"/>
            </a:lvl2pPr>
            <a:lvl3pPr indent="-228600" lvl="2" marL="1371600" algn="l">
              <a:spcBef>
                <a:spcPts val="200"/>
              </a:spcBef>
              <a:spcAft>
                <a:spcPts val="0"/>
              </a:spcAft>
              <a:buSzPts val="500"/>
              <a:buNone/>
              <a:defRPr sz="1000"/>
            </a:lvl3pPr>
            <a:lvl4pPr indent="-228600" lvl="3" marL="1828800" algn="l">
              <a:spcBef>
                <a:spcPts val="180"/>
              </a:spcBef>
              <a:spcAft>
                <a:spcPts val="0"/>
              </a:spcAft>
              <a:buSzPts val="450"/>
              <a:buNone/>
              <a:defRPr sz="900"/>
            </a:lvl4pPr>
            <a:lvl5pPr indent="-228600" lvl="4" marL="2286000" algn="l">
              <a:spcBef>
                <a:spcPts val="180"/>
              </a:spcBef>
              <a:spcAft>
                <a:spcPts val="0"/>
              </a:spcAft>
              <a:buSzPts val="450"/>
              <a:buNone/>
              <a:defRPr sz="900"/>
            </a:lvl5pPr>
            <a:lvl6pPr indent="-228600" lvl="5" marL="2743200" algn="l">
              <a:spcBef>
                <a:spcPts val="180"/>
              </a:spcBef>
              <a:spcAft>
                <a:spcPts val="0"/>
              </a:spcAft>
              <a:buSzPts val="450"/>
              <a:buNone/>
              <a:defRPr sz="900"/>
            </a:lvl6pPr>
            <a:lvl7pPr indent="-228600" lvl="6" marL="3200400" algn="l">
              <a:spcBef>
                <a:spcPts val="180"/>
              </a:spcBef>
              <a:spcAft>
                <a:spcPts val="0"/>
              </a:spcAft>
              <a:buSzPts val="450"/>
              <a:buNone/>
              <a:defRPr sz="900"/>
            </a:lvl7pPr>
            <a:lvl8pPr indent="-228600" lvl="7" marL="3657600" algn="l">
              <a:spcBef>
                <a:spcPts val="180"/>
              </a:spcBef>
              <a:spcAft>
                <a:spcPts val="0"/>
              </a:spcAft>
              <a:buSzPts val="450"/>
              <a:buNone/>
              <a:defRPr sz="900"/>
            </a:lvl8pPr>
            <a:lvl9pPr indent="-228600" lvl="8" marL="4114800" algn="l">
              <a:spcBef>
                <a:spcPts val="180"/>
              </a:spcBef>
              <a:spcAft>
                <a:spcPts val="0"/>
              </a:spcAft>
              <a:buSzPts val="450"/>
              <a:buNone/>
              <a:defRPr sz="900"/>
            </a:lvl9pPr>
          </a:lstStyle>
          <a:p/>
        </p:txBody>
      </p:sp>
      <p:sp>
        <p:nvSpPr>
          <p:cNvPr id="73" name="Google Shape;73;p10"/>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algn="ctr">
              <a:spcBef>
                <a:spcPts val="0"/>
              </a:spcBef>
              <a:spcAft>
                <a:spcPts val="0"/>
              </a:spcAft>
              <a:buNone/>
              <a:defRPr sz="1100">
                <a:solidFill>
                  <a:srgbClr val="626262"/>
                </a:solidFill>
                <a:latin typeface="Source Sans Pro"/>
                <a:ea typeface="Source Sans Pro"/>
                <a:cs typeface="Source Sans Pro"/>
                <a:sym typeface="Source Sans Pro"/>
              </a:defRPr>
            </a:lvl1pPr>
            <a:lvl2pPr indent="0" lvl="1" marL="0" marR="0" algn="ctr">
              <a:spcBef>
                <a:spcPts val="0"/>
              </a:spcBef>
              <a:spcAft>
                <a:spcPts val="0"/>
              </a:spcAft>
              <a:buNone/>
              <a:defRPr sz="1100">
                <a:solidFill>
                  <a:srgbClr val="626262"/>
                </a:solidFill>
                <a:latin typeface="Source Sans Pro"/>
                <a:ea typeface="Source Sans Pro"/>
                <a:cs typeface="Source Sans Pro"/>
                <a:sym typeface="Source Sans Pro"/>
              </a:defRPr>
            </a:lvl2pPr>
            <a:lvl3pPr indent="0" lvl="2" marL="0" marR="0" algn="ctr">
              <a:spcBef>
                <a:spcPts val="0"/>
              </a:spcBef>
              <a:spcAft>
                <a:spcPts val="0"/>
              </a:spcAft>
              <a:buNone/>
              <a:defRPr sz="1100">
                <a:solidFill>
                  <a:srgbClr val="626262"/>
                </a:solidFill>
                <a:latin typeface="Source Sans Pro"/>
                <a:ea typeface="Source Sans Pro"/>
                <a:cs typeface="Source Sans Pro"/>
                <a:sym typeface="Source Sans Pro"/>
              </a:defRPr>
            </a:lvl3pPr>
            <a:lvl4pPr indent="0" lvl="3" marL="0" marR="0" algn="ctr">
              <a:spcBef>
                <a:spcPts val="0"/>
              </a:spcBef>
              <a:spcAft>
                <a:spcPts val="0"/>
              </a:spcAft>
              <a:buNone/>
              <a:defRPr sz="1100">
                <a:solidFill>
                  <a:srgbClr val="626262"/>
                </a:solidFill>
                <a:latin typeface="Source Sans Pro"/>
                <a:ea typeface="Source Sans Pro"/>
                <a:cs typeface="Source Sans Pro"/>
                <a:sym typeface="Source Sans Pro"/>
              </a:defRPr>
            </a:lvl4pPr>
            <a:lvl5pPr indent="0" lvl="4" marL="0" marR="0" algn="ctr">
              <a:spcBef>
                <a:spcPts val="0"/>
              </a:spcBef>
              <a:spcAft>
                <a:spcPts val="0"/>
              </a:spcAft>
              <a:buNone/>
              <a:defRPr sz="1100">
                <a:solidFill>
                  <a:srgbClr val="626262"/>
                </a:solidFill>
                <a:latin typeface="Source Sans Pro"/>
                <a:ea typeface="Source Sans Pro"/>
                <a:cs typeface="Source Sans Pro"/>
                <a:sym typeface="Source Sans Pro"/>
              </a:defRPr>
            </a:lvl5pPr>
            <a:lvl6pPr indent="0" lvl="5" marL="0" marR="0" algn="ctr">
              <a:spcBef>
                <a:spcPts val="0"/>
              </a:spcBef>
              <a:spcAft>
                <a:spcPts val="0"/>
              </a:spcAft>
              <a:buNone/>
              <a:defRPr sz="1100">
                <a:solidFill>
                  <a:srgbClr val="626262"/>
                </a:solidFill>
                <a:latin typeface="Source Sans Pro"/>
                <a:ea typeface="Source Sans Pro"/>
                <a:cs typeface="Source Sans Pro"/>
                <a:sym typeface="Source Sans Pro"/>
              </a:defRPr>
            </a:lvl6pPr>
            <a:lvl7pPr indent="0" lvl="6" marL="0" marR="0" algn="ctr">
              <a:spcBef>
                <a:spcPts val="0"/>
              </a:spcBef>
              <a:spcAft>
                <a:spcPts val="0"/>
              </a:spcAft>
              <a:buNone/>
              <a:defRPr sz="1100">
                <a:solidFill>
                  <a:srgbClr val="626262"/>
                </a:solidFill>
                <a:latin typeface="Source Sans Pro"/>
                <a:ea typeface="Source Sans Pro"/>
                <a:cs typeface="Source Sans Pro"/>
                <a:sym typeface="Source Sans Pro"/>
              </a:defRPr>
            </a:lvl7pPr>
            <a:lvl8pPr indent="0" lvl="7" marL="0" marR="0" algn="ctr">
              <a:spcBef>
                <a:spcPts val="0"/>
              </a:spcBef>
              <a:spcAft>
                <a:spcPts val="0"/>
              </a:spcAft>
              <a:buNone/>
              <a:defRPr sz="1100">
                <a:solidFill>
                  <a:srgbClr val="626262"/>
                </a:solidFill>
                <a:latin typeface="Source Sans Pro"/>
                <a:ea typeface="Source Sans Pro"/>
                <a:cs typeface="Source Sans Pro"/>
                <a:sym typeface="Source Sans Pro"/>
              </a:defRPr>
            </a:lvl8pPr>
            <a:lvl9pPr indent="0" lvl="8" marL="0" marR="0" algn="ctr">
              <a:spcBef>
                <a:spcPts val="0"/>
              </a:spcBef>
              <a:spcAft>
                <a:spcPts val="0"/>
              </a:spcAft>
              <a:buNone/>
              <a:defRPr sz="1100">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jp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3.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p:nvPr/>
        </p:nvSpPr>
        <p:spPr>
          <a:xfrm>
            <a:off x="0" y="6678613"/>
            <a:ext cx="9144000" cy="179387"/>
          </a:xfrm>
          <a:prstGeom prst="rect">
            <a:avLst/>
          </a:prstGeom>
          <a:gradFill>
            <a:gsLst>
              <a:gs pos="0">
                <a:srgbClr val="918415">
                  <a:alpha val="49803"/>
                </a:srgbClr>
              </a:gs>
              <a:gs pos="50000">
                <a:srgbClr val="EEECE7"/>
              </a:gs>
              <a:gs pos="100000">
                <a:srgbClr val="918415">
                  <a:alpha val="40000"/>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1" name="Google Shape;11;p1"/>
          <p:cNvSpPr/>
          <p:nvPr/>
        </p:nvSpPr>
        <p:spPr>
          <a:xfrm>
            <a:off x="0" y="0"/>
            <a:ext cx="9144000" cy="107950"/>
          </a:xfrm>
          <a:prstGeom prst="rect">
            <a:avLst/>
          </a:prstGeom>
          <a:gradFill>
            <a:gsLst>
              <a:gs pos="0">
                <a:srgbClr val="918415">
                  <a:alpha val="49803"/>
                </a:srgbClr>
              </a:gs>
              <a:gs pos="50000">
                <a:srgbClr val="EEECE7"/>
              </a:gs>
              <a:gs pos="100000">
                <a:srgbClr val="918415">
                  <a:alpha val="40000"/>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2" name="Google Shape;12;p1"/>
          <p:cNvSpPr/>
          <p:nvPr/>
        </p:nvSpPr>
        <p:spPr>
          <a:xfrm>
            <a:off x="457200" y="1411288"/>
            <a:ext cx="8229600" cy="17462"/>
          </a:xfrm>
          <a:prstGeom prst="rect">
            <a:avLst/>
          </a:prstGeom>
          <a:gradFill>
            <a:gsLst>
              <a:gs pos="0">
                <a:srgbClr val="DBD8CA">
                  <a:alpha val="20000"/>
                </a:srgbClr>
              </a:gs>
              <a:gs pos="50000">
                <a:srgbClr val="918415">
                  <a:alpha val="40000"/>
                </a:srgbClr>
              </a:gs>
              <a:gs pos="100000">
                <a:srgbClr val="DBD8CA">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3" name="Google Shape;13;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1pPr>
            <a:lvl2pPr lvl="1"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2pPr>
            <a:lvl3pPr lvl="2"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3pPr>
            <a:lvl4pPr lvl="3"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4pPr>
            <a:lvl5pPr lvl="4"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5pPr>
            <a:lvl6pPr lvl="5"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6pPr>
            <a:lvl7pPr lvl="6"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7pPr>
            <a:lvl8pPr lvl="7"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8pPr>
            <a:lvl9pPr lvl="8" marR="0" rtl="0" algn="ctr">
              <a:spcBef>
                <a:spcPts val="0"/>
              </a:spcBef>
              <a:spcAft>
                <a:spcPts val="0"/>
              </a:spcAft>
              <a:buSzPts val="1400"/>
              <a:buNone/>
              <a:defRPr b="0" i="0" sz="4400" u="none" cap="none" strike="noStrike">
                <a:solidFill>
                  <a:schemeClr val="dk2"/>
                </a:solidFill>
                <a:latin typeface="Source Sans Pro"/>
                <a:ea typeface="Source Sans Pro"/>
                <a:cs typeface="Source Sans Pro"/>
                <a:sym typeface="Source Sans Pro"/>
              </a:defRPr>
            </a:lvl9pPr>
          </a:lstStyle>
          <a:p/>
        </p:txBody>
      </p:sp>
      <p:sp>
        <p:nvSpPr>
          <p:cNvPr id="14" name="Google Shape;14;p1"/>
          <p:cNvSpPr txBox="1"/>
          <p:nvPr>
            <p:ph idx="1" type="body"/>
          </p:nvPr>
        </p:nvSpPr>
        <p:spPr>
          <a:xfrm>
            <a:off x="457200" y="1600200"/>
            <a:ext cx="8229600" cy="4686300"/>
          </a:xfrm>
          <a:prstGeom prst="rect">
            <a:avLst/>
          </a:prstGeom>
          <a:noFill/>
          <a:ln>
            <a:noFill/>
          </a:ln>
        </p:spPr>
        <p:txBody>
          <a:bodyPr anchorCtr="0" anchor="t" bIns="45700" lIns="91425" spcFirstLastPara="1" rIns="91425" wrap="square" tIns="45700"/>
          <a:lstStyle>
            <a:lvl1pPr indent="-330200" lvl="0" marL="457200" marR="0" rtl="0" algn="l">
              <a:spcBef>
                <a:spcPts val="640"/>
              </a:spcBef>
              <a:spcAft>
                <a:spcPts val="0"/>
              </a:spcAft>
              <a:buClr>
                <a:schemeClr val="dk2"/>
              </a:buClr>
              <a:buSzPts val="1600"/>
              <a:buFont typeface="Noto Sans Symbols"/>
              <a:buChar char="✱"/>
              <a:defRPr b="0" i="0" sz="3200" u="none" cap="none" strike="noStrike">
                <a:solidFill>
                  <a:schemeClr val="dk1"/>
                </a:solidFill>
                <a:latin typeface="Source Sans Pro"/>
                <a:ea typeface="Source Sans Pro"/>
                <a:cs typeface="Source Sans Pro"/>
                <a:sym typeface="Source Sans Pro"/>
              </a:defRPr>
            </a:lvl1pPr>
            <a:lvl2pPr indent="-317500" lvl="1" marL="914400" marR="0" rtl="0" algn="l">
              <a:spcBef>
                <a:spcPts val="560"/>
              </a:spcBef>
              <a:spcAft>
                <a:spcPts val="0"/>
              </a:spcAft>
              <a:buClr>
                <a:schemeClr val="dk2"/>
              </a:buClr>
              <a:buSzPts val="1400"/>
              <a:buFont typeface="Noto Sans Symbols"/>
              <a:buChar char="✱"/>
              <a:defRPr b="0" i="0" sz="2800" u="none" cap="none" strike="noStrike">
                <a:solidFill>
                  <a:schemeClr val="dk1"/>
                </a:solidFill>
                <a:latin typeface="Source Sans Pro"/>
                <a:ea typeface="Source Sans Pro"/>
                <a:cs typeface="Source Sans Pro"/>
                <a:sym typeface="Source Sans Pro"/>
              </a:defRPr>
            </a:lvl2pPr>
            <a:lvl3pPr indent="-304800" lvl="2" marL="1371600" marR="0" rtl="0" algn="l">
              <a:spcBef>
                <a:spcPts val="480"/>
              </a:spcBef>
              <a:spcAft>
                <a:spcPts val="0"/>
              </a:spcAft>
              <a:buClr>
                <a:schemeClr val="dk2"/>
              </a:buClr>
              <a:buSzPts val="1200"/>
              <a:buFont typeface="Noto Sans Symbols"/>
              <a:buChar char="✱"/>
              <a:defRPr b="0" i="0" sz="2400" u="none" cap="none" strike="noStrike">
                <a:solidFill>
                  <a:schemeClr val="dk1"/>
                </a:solidFill>
                <a:latin typeface="Source Sans Pro"/>
                <a:ea typeface="Source Sans Pro"/>
                <a:cs typeface="Source Sans Pro"/>
                <a:sym typeface="Source Sans Pro"/>
              </a:defRPr>
            </a:lvl3pPr>
            <a:lvl4pPr indent="-292100" lvl="3" marL="18288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4pPr>
            <a:lvl5pPr indent="-292100" lvl="4" marL="22860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5pPr>
            <a:lvl6pPr indent="-292100" lvl="5" marL="27432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6pPr>
            <a:lvl7pPr indent="-292100" lvl="6" marL="32004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7pPr>
            <a:lvl8pPr indent="-292100" lvl="7" marL="36576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8pPr>
            <a:lvl9pPr indent="-292100" lvl="8" marL="4114800" marR="0" rtl="0" algn="l">
              <a:spcBef>
                <a:spcPts val="400"/>
              </a:spcBef>
              <a:spcAft>
                <a:spcPts val="0"/>
              </a:spcAft>
              <a:buClr>
                <a:schemeClr val="dk2"/>
              </a:buClr>
              <a:buSzPts val="1000"/>
              <a:buFont typeface="Noto Sans Symbols"/>
              <a:buChar char="✱"/>
              <a:defRPr b="0" i="0" sz="2000" u="none" cap="none" strike="noStrike">
                <a:solidFill>
                  <a:schemeClr val="dk1"/>
                </a:solidFill>
                <a:latin typeface="Source Sans Pro"/>
                <a:ea typeface="Source Sans Pro"/>
                <a:cs typeface="Source Sans Pro"/>
                <a:sym typeface="Source Sans Pro"/>
              </a:defRPr>
            </a:lvl9pPr>
          </a:lstStyle>
          <a:p/>
        </p:txBody>
      </p:sp>
      <p:sp>
        <p:nvSpPr>
          <p:cNvPr id="15" name="Google Shape;15;p1"/>
          <p:cNvSpPr txBox="1"/>
          <p:nvPr>
            <p:ph idx="10" type="dt"/>
          </p:nvPr>
        </p:nvSpPr>
        <p:spPr>
          <a:xfrm>
            <a:off x="76200" y="6400800"/>
            <a:ext cx="3200400" cy="284163"/>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100" u="none" cap="none" strike="noStrike">
                <a:solidFill>
                  <a:srgbClr val="62626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
          <p:cNvSpPr txBox="1"/>
          <p:nvPr>
            <p:ph idx="11" type="ftr"/>
          </p:nvPr>
        </p:nvSpPr>
        <p:spPr>
          <a:xfrm>
            <a:off x="5334000" y="6400800"/>
            <a:ext cx="3733800" cy="284163"/>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b="0" i="0" sz="1100" u="none" cap="none" strike="noStrike">
                <a:solidFill>
                  <a:srgbClr val="62626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1"/>
          <p:cNvSpPr txBox="1"/>
          <p:nvPr>
            <p:ph idx="12" type="sldNum"/>
          </p:nvPr>
        </p:nvSpPr>
        <p:spPr>
          <a:xfrm>
            <a:off x="4114800" y="6400800"/>
            <a:ext cx="914400" cy="284163"/>
          </a:xfrm>
          <a:prstGeom prst="rect">
            <a:avLst/>
          </a:prstGeom>
          <a:noFill/>
          <a:ln>
            <a:noFill/>
          </a:ln>
        </p:spPr>
        <p:txBody>
          <a:bodyPr anchorCtr="0" anchor="ctr" bIns="45700" lIns="45700" spcFirstLastPara="1" rIns="45700" wrap="square" tIns="45700">
            <a:noAutofit/>
          </a:bodyPr>
          <a:lstStyle>
            <a:lvl1pPr indent="0" lvl="0"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1pPr>
            <a:lvl2pPr indent="0" lvl="1"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2pPr>
            <a:lvl3pPr indent="0" lvl="2"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3pPr>
            <a:lvl4pPr indent="0" lvl="3"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4pPr>
            <a:lvl5pPr indent="0" lvl="4"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5pPr>
            <a:lvl6pPr indent="0" lvl="5"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6pPr>
            <a:lvl7pPr indent="0" lvl="6"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7pPr>
            <a:lvl8pPr indent="0" lvl="7"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8pPr>
            <a:lvl9pPr indent="0" lvl="8" marL="0" marR="0" rtl="0" algn="ctr">
              <a:spcBef>
                <a:spcPts val="0"/>
              </a:spcBef>
              <a:spcAft>
                <a:spcPts val="0"/>
              </a:spcAft>
              <a:buNone/>
              <a:defRPr b="0" i="0" sz="1100" u="none" cap="none" strike="noStrike">
                <a:solidFill>
                  <a:srgbClr val="626262"/>
                </a:solidFill>
                <a:latin typeface="Source Sans Pro"/>
                <a:ea typeface="Source Sans Pro"/>
                <a:cs typeface="Source Sans Pro"/>
                <a:sym typeface="Source Sans Pro"/>
              </a:defRPr>
            </a:lvl9pPr>
          </a:lstStyle>
          <a:p>
            <a:pPr indent="0" lvl="0" marL="0" rtl="0" algn="ctr">
              <a:spcBef>
                <a:spcPts val="0"/>
              </a:spcBef>
              <a:spcAft>
                <a:spcPts val="0"/>
              </a:spcAft>
              <a:buNone/>
            </a:pPr>
            <a:fld id="{00000000-1234-1234-1234-123412341234}" type="slidenum">
              <a:rPr lang="zh-TW"/>
              <a:t>‹#›</a:t>
            </a:fld>
            <a:endParaRPr/>
          </a:p>
        </p:txBody>
      </p:sp>
      <p:sp>
        <p:nvSpPr>
          <p:cNvPr descr="CITTEXT" id="18" name="Google Shape;18;p1"/>
          <p:cNvSpPr/>
          <p:nvPr/>
        </p:nvSpPr>
        <p:spPr>
          <a:xfrm>
            <a:off x="0" y="0"/>
            <a:ext cx="2895600" cy="6858000"/>
          </a:xfrm>
          <a:custGeom>
            <a:rect b="b" l="l" r="r" t="t"/>
            <a:pathLst>
              <a:path extrusionOk="0" h="3840" w="1824">
                <a:moveTo>
                  <a:pt x="0" y="3840"/>
                </a:moveTo>
                <a:lnTo>
                  <a:pt x="0" y="0"/>
                </a:lnTo>
                <a:lnTo>
                  <a:pt x="1824" y="0"/>
                </a:lnTo>
                <a:cubicBezTo>
                  <a:pt x="74" y="1204"/>
                  <a:pt x="465" y="3655"/>
                  <a:pt x="583" y="3840"/>
                </a:cubicBezTo>
                <a:cubicBezTo>
                  <a:pt x="291" y="3840"/>
                  <a:pt x="0" y="3840"/>
                  <a:pt x="0" y="3840"/>
                </a:cubicBezTo>
                <a:close/>
              </a:path>
            </a:pathLst>
          </a:cu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88" name="Shape 88"/>
        <p:cNvGrpSpPr/>
        <p:nvPr/>
      </p:nvGrpSpPr>
      <p:grpSpPr>
        <a:xfrm>
          <a:off x="0" y="0"/>
          <a:ext cx="0" cy="0"/>
          <a:chOff x="0" y="0"/>
          <a:chExt cx="0" cy="0"/>
        </a:xfrm>
      </p:grpSpPr>
      <p:sp>
        <p:nvSpPr>
          <p:cNvPr id="89" name="Google Shape;89;p13"/>
          <p:cNvSpPr txBox="1"/>
          <p:nvPr>
            <p:ph type="title"/>
          </p:nvPr>
        </p:nvSpPr>
        <p:spPr>
          <a:xfrm>
            <a:off x="457200" y="-26988"/>
            <a:ext cx="8229600" cy="1143001"/>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1pPr>
            <a:lvl2pPr lvl="1" marR="0" rtl="0" algn="ctr">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2pPr>
            <a:lvl3pPr lvl="2" marR="0" rtl="0" algn="ctr">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3pPr>
            <a:lvl4pPr lvl="3" marR="0" rtl="0" algn="ctr">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4pPr>
            <a:lvl5pPr lvl="4" marR="0" rtl="0" algn="ctr">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90" name="Google Shape;90;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91" name="Google Shape;91;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98989"/>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2" name="Google Shape;92;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98989"/>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3" name="Google Shape;93;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98989"/>
                </a:solidFill>
                <a:latin typeface="Times New Roman"/>
                <a:ea typeface="Times New Roman"/>
                <a:cs typeface="Times New Roman"/>
                <a:sym typeface="Times New Roman"/>
              </a:defRPr>
            </a:lvl1pPr>
            <a:lvl2pPr indent="0" lvl="1" marL="0" marR="0" rtl="0" algn="r">
              <a:spcBef>
                <a:spcPts val="0"/>
              </a:spcBef>
              <a:spcAft>
                <a:spcPts val="0"/>
              </a:spcAft>
              <a:buNone/>
              <a:defRPr sz="1200">
                <a:solidFill>
                  <a:srgbClr val="898989"/>
                </a:solidFill>
                <a:latin typeface="Times New Roman"/>
                <a:ea typeface="Times New Roman"/>
                <a:cs typeface="Times New Roman"/>
                <a:sym typeface="Times New Roman"/>
              </a:defRPr>
            </a:lvl2pPr>
            <a:lvl3pPr indent="0" lvl="2" marL="0" marR="0" rtl="0" algn="r">
              <a:spcBef>
                <a:spcPts val="0"/>
              </a:spcBef>
              <a:spcAft>
                <a:spcPts val="0"/>
              </a:spcAft>
              <a:buNone/>
              <a:defRPr sz="1200">
                <a:solidFill>
                  <a:srgbClr val="898989"/>
                </a:solidFill>
                <a:latin typeface="Times New Roman"/>
                <a:ea typeface="Times New Roman"/>
                <a:cs typeface="Times New Roman"/>
                <a:sym typeface="Times New Roman"/>
              </a:defRPr>
            </a:lvl3pPr>
            <a:lvl4pPr indent="0" lvl="3" marL="0" marR="0" rtl="0" algn="r">
              <a:spcBef>
                <a:spcPts val="0"/>
              </a:spcBef>
              <a:spcAft>
                <a:spcPts val="0"/>
              </a:spcAft>
              <a:buNone/>
              <a:defRPr sz="1200">
                <a:solidFill>
                  <a:srgbClr val="898989"/>
                </a:solidFill>
                <a:latin typeface="Times New Roman"/>
                <a:ea typeface="Times New Roman"/>
                <a:cs typeface="Times New Roman"/>
                <a:sym typeface="Times New Roman"/>
              </a:defRPr>
            </a:lvl4pPr>
            <a:lvl5pPr indent="0" lvl="4" marL="0" marR="0" rtl="0" algn="r">
              <a:spcBef>
                <a:spcPts val="0"/>
              </a:spcBef>
              <a:spcAft>
                <a:spcPts val="0"/>
              </a:spcAft>
              <a:buNone/>
              <a:defRPr sz="1200">
                <a:solidFill>
                  <a:srgbClr val="898989"/>
                </a:solidFill>
                <a:latin typeface="Times New Roman"/>
                <a:ea typeface="Times New Roman"/>
                <a:cs typeface="Times New Roman"/>
                <a:sym typeface="Times New Roman"/>
              </a:defRPr>
            </a:lvl5pPr>
            <a:lvl6pPr indent="0" lvl="5" marL="0" marR="0" rtl="0" algn="r">
              <a:spcBef>
                <a:spcPts val="0"/>
              </a:spcBef>
              <a:spcAft>
                <a:spcPts val="0"/>
              </a:spcAft>
              <a:buNone/>
              <a:defRPr sz="1200">
                <a:solidFill>
                  <a:srgbClr val="898989"/>
                </a:solidFill>
                <a:latin typeface="Times New Roman"/>
                <a:ea typeface="Times New Roman"/>
                <a:cs typeface="Times New Roman"/>
                <a:sym typeface="Times New Roman"/>
              </a:defRPr>
            </a:lvl6pPr>
            <a:lvl7pPr indent="0" lvl="6" marL="0" marR="0" rtl="0" algn="r">
              <a:spcBef>
                <a:spcPts val="0"/>
              </a:spcBef>
              <a:spcAft>
                <a:spcPts val="0"/>
              </a:spcAft>
              <a:buNone/>
              <a:defRPr sz="1200">
                <a:solidFill>
                  <a:srgbClr val="898989"/>
                </a:solidFill>
                <a:latin typeface="Times New Roman"/>
                <a:ea typeface="Times New Roman"/>
                <a:cs typeface="Times New Roman"/>
                <a:sym typeface="Times New Roman"/>
              </a:defRPr>
            </a:lvl7pPr>
            <a:lvl8pPr indent="0" lvl="7" marL="0" marR="0" rtl="0" algn="r">
              <a:spcBef>
                <a:spcPts val="0"/>
              </a:spcBef>
              <a:spcAft>
                <a:spcPts val="0"/>
              </a:spcAft>
              <a:buNone/>
              <a:defRPr sz="1200">
                <a:solidFill>
                  <a:srgbClr val="898989"/>
                </a:solidFill>
                <a:latin typeface="Times New Roman"/>
                <a:ea typeface="Times New Roman"/>
                <a:cs typeface="Times New Roman"/>
                <a:sym typeface="Times New Roman"/>
              </a:defRPr>
            </a:lvl8pPr>
            <a:lvl9pPr indent="0" lvl="8" marL="0" marR="0" rtl="0" algn="r">
              <a:spcBef>
                <a:spcPts val="0"/>
              </a:spcBef>
              <a:spcAft>
                <a:spcPts val="0"/>
              </a:spcAft>
              <a:buNone/>
              <a:defRPr sz="1200">
                <a:solidFill>
                  <a:srgbClr val="898989"/>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14.png"/><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4.xml"/><Relationship Id="rId3" Type="http://schemas.openxmlformats.org/officeDocument/2006/relationships/image" Target="../media/image1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5.xml"/><Relationship Id="rId3" Type="http://schemas.openxmlformats.org/officeDocument/2006/relationships/image" Target="../media/image15.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7.xml"/><Relationship Id="rId3" Type="http://schemas.openxmlformats.org/officeDocument/2006/relationships/image" Target="../media/image1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8.xml"/><Relationship Id="rId3" Type="http://schemas.openxmlformats.org/officeDocument/2006/relationships/image" Target="../media/image18.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2.xml"/><Relationship Id="rId3" Type="http://schemas.openxmlformats.org/officeDocument/2006/relationships/image" Target="../media/image21.png"/><Relationship Id="rId4" Type="http://schemas.openxmlformats.org/officeDocument/2006/relationships/image" Target="../media/image19.png"/><Relationship Id="rId5" Type="http://schemas.openxmlformats.org/officeDocument/2006/relationships/image" Target="../media/image20.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12" name="Shape 112"/>
        <p:cNvGrpSpPr/>
        <p:nvPr/>
      </p:nvGrpSpPr>
      <p:grpSpPr>
        <a:xfrm>
          <a:off x="0" y="0"/>
          <a:ext cx="0" cy="0"/>
          <a:chOff x="0" y="0"/>
          <a:chExt cx="0" cy="0"/>
        </a:xfrm>
      </p:grpSpPr>
      <p:sp>
        <p:nvSpPr>
          <p:cNvPr id="113" name="Google Shape;113;p16"/>
          <p:cNvSpPr txBox="1"/>
          <p:nvPr>
            <p:ph type="ctrTitle"/>
          </p:nvPr>
        </p:nvSpPr>
        <p:spPr>
          <a:xfrm>
            <a:off x="683568" y="1886967"/>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lang="zh-TW">
                <a:latin typeface="Arial"/>
                <a:ea typeface="Arial"/>
                <a:cs typeface="Arial"/>
                <a:sym typeface="Arial"/>
              </a:rPr>
              <a:t>節能政策工具應用之效益評估</a:t>
            </a:r>
            <a:endParaRPr b="1">
              <a:latin typeface="Arial"/>
              <a:ea typeface="Arial"/>
              <a:cs typeface="Arial"/>
              <a:sym typeface="Arial"/>
            </a:endParaRPr>
          </a:p>
        </p:txBody>
      </p:sp>
      <p:sp>
        <p:nvSpPr>
          <p:cNvPr id="114" name="Google Shape;114;p16"/>
          <p:cNvSpPr txBox="1"/>
          <p:nvPr>
            <p:ph idx="1" type="subTitle"/>
          </p:nvPr>
        </p:nvSpPr>
        <p:spPr>
          <a:xfrm>
            <a:off x="1259632" y="3861048"/>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80000"/>
              </a:lnSpc>
              <a:spcBef>
                <a:spcPts val="0"/>
              </a:spcBef>
              <a:spcAft>
                <a:spcPts val="0"/>
              </a:spcAft>
              <a:buClr>
                <a:schemeClr val="lt2"/>
              </a:buClr>
              <a:buSzPts val="2100"/>
              <a:buNone/>
            </a:pPr>
            <a:r>
              <a:rPr lang="zh-TW" sz="2800">
                <a:latin typeface="Arial"/>
                <a:ea typeface="Arial"/>
                <a:cs typeface="Arial"/>
                <a:sym typeface="Arial"/>
              </a:rPr>
              <a:t> 許志義</a:t>
            </a:r>
            <a:endParaRPr sz="600">
              <a:latin typeface="Arial"/>
              <a:ea typeface="Arial"/>
              <a:cs typeface="Arial"/>
              <a:sym typeface="Arial"/>
            </a:endParaRPr>
          </a:p>
          <a:p>
            <a:pPr indent="0" lvl="0" marL="0" rtl="0" algn="ctr">
              <a:lnSpc>
                <a:spcPct val="80000"/>
              </a:lnSpc>
              <a:spcBef>
                <a:spcPts val="120"/>
              </a:spcBef>
              <a:spcAft>
                <a:spcPts val="0"/>
              </a:spcAft>
              <a:buClr>
                <a:schemeClr val="lt2"/>
              </a:buClr>
              <a:buSzPts val="450"/>
              <a:buNone/>
            </a:pPr>
            <a:r>
              <a:rPr lang="zh-TW" sz="600">
                <a:latin typeface="Arial"/>
                <a:ea typeface="Arial"/>
                <a:cs typeface="Arial"/>
                <a:sym typeface="Arial"/>
              </a:rPr>
              <a:t>  </a:t>
            </a:r>
            <a:endParaRPr sz="600">
              <a:latin typeface="Arial"/>
              <a:ea typeface="Arial"/>
              <a:cs typeface="Arial"/>
              <a:sym typeface="Arial"/>
            </a:endParaRPr>
          </a:p>
          <a:p>
            <a:pPr indent="0" lvl="0" marL="0" rtl="0" algn="ctr">
              <a:lnSpc>
                <a:spcPct val="80000"/>
              </a:lnSpc>
              <a:spcBef>
                <a:spcPts val="440"/>
              </a:spcBef>
              <a:spcAft>
                <a:spcPts val="0"/>
              </a:spcAft>
              <a:buClr>
                <a:schemeClr val="lt2"/>
              </a:buClr>
              <a:buSzPts val="1650"/>
              <a:buNone/>
            </a:pPr>
            <a:r>
              <a:rPr lang="zh-TW" sz="2200">
                <a:latin typeface="Arial"/>
                <a:ea typeface="Arial"/>
                <a:cs typeface="Arial"/>
                <a:sym typeface="Arial"/>
              </a:rPr>
              <a:t>中興大學資訊管理系所暨應用經濟系所合聘教授</a:t>
            </a:r>
            <a:endParaRPr/>
          </a:p>
          <a:p>
            <a:pPr indent="0" lvl="0" marL="0" rtl="0" algn="ctr">
              <a:lnSpc>
                <a:spcPct val="80000"/>
              </a:lnSpc>
              <a:spcBef>
                <a:spcPts val="440"/>
              </a:spcBef>
              <a:spcAft>
                <a:spcPts val="0"/>
              </a:spcAft>
              <a:buClr>
                <a:schemeClr val="lt2"/>
              </a:buClr>
              <a:buSzPts val="1650"/>
              <a:buNone/>
            </a:pPr>
            <a:r>
              <a:rPr lang="zh-TW" sz="2200">
                <a:latin typeface="Arial"/>
                <a:ea typeface="Arial"/>
                <a:cs typeface="Arial"/>
                <a:sym typeface="Arial"/>
              </a:rPr>
              <a:t>　</a:t>
            </a:r>
            <a:endParaRPr sz="2200">
              <a:latin typeface="Arial"/>
              <a:ea typeface="Arial"/>
              <a:cs typeface="Arial"/>
              <a:sym typeface="Arial"/>
            </a:endParaRPr>
          </a:p>
          <a:p>
            <a:pPr indent="0" lvl="0" marL="0" rtl="0" algn="ctr">
              <a:lnSpc>
                <a:spcPct val="80000"/>
              </a:lnSpc>
              <a:spcBef>
                <a:spcPts val="120"/>
              </a:spcBef>
              <a:spcAft>
                <a:spcPts val="0"/>
              </a:spcAft>
              <a:buClr>
                <a:schemeClr val="lt2"/>
              </a:buClr>
              <a:buSzPts val="450"/>
              <a:buNone/>
            </a:pPr>
            <a:r>
              <a:t/>
            </a:r>
            <a:endParaRPr sz="600">
              <a:latin typeface="Arial"/>
              <a:ea typeface="Arial"/>
              <a:cs typeface="Arial"/>
              <a:sym typeface="Arial"/>
            </a:endParaRPr>
          </a:p>
          <a:p>
            <a:pPr indent="0" lvl="0" marL="0" rtl="0" algn="ctr">
              <a:lnSpc>
                <a:spcPct val="80000"/>
              </a:lnSpc>
              <a:spcBef>
                <a:spcPts val="480"/>
              </a:spcBef>
              <a:spcAft>
                <a:spcPts val="0"/>
              </a:spcAft>
              <a:buClr>
                <a:schemeClr val="lt2"/>
              </a:buClr>
              <a:buSzPts val="1800"/>
              <a:buNone/>
            </a:pPr>
            <a:r>
              <a:rPr lang="zh-TW" sz="2400">
                <a:latin typeface="Times New Roman"/>
                <a:ea typeface="Times New Roman"/>
                <a:cs typeface="Times New Roman"/>
                <a:sym typeface="Times New Roman"/>
              </a:rPr>
              <a:t>   2012/10/09</a:t>
            </a:r>
            <a:endParaRPr sz="2400">
              <a:solidFill>
                <a:srgbClr val="898989"/>
              </a:solidFill>
              <a:latin typeface="Times New Roman"/>
              <a:ea typeface="Times New Roman"/>
              <a:cs typeface="Times New Roman"/>
              <a:sym typeface="Times New Roman"/>
            </a:endParaRPr>
          </a:p>
        </p:txBody>
      </p:sp>
      <p:sp>
        <p:nvSpPr>
          <p:cNvPr id="115" name="Google Shape;115;p16"/>
          <p:cNvSpPr/>
          <p:nvPr/>
        </p:nvSpPr>
        <p:spPr>
          <a:xfrm>
            <a:off x="1907704" y="980728"/>
            <a:ext cx="5904656"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zh-TW" sz="2200" u="none" cap="none" strike="noStrike">
                <a:solidFill>
                  <a:schemeClr val="dk1"/>
                </a:solidFill>
                <a:latin typeface="Arial"/>
                <a:ea typeface="Arial"/>
                <a:cs typeface="Arial"/>
                <a:sym typeface="Arial"/>
              </a:rPr>
              <a:t>我國節能減碳政策工具應用效益評估研討會</a:t>
            </a:r>
            <a:br>
              <a:rPr b="0" i="0" lang="zh-TW" sz="1800" u="none" cap="none" strike="noStrike">
                <a:solidFill>
                  <a:schemeClr val="dk1"/>
                </a:solidFill>
                <a:latin typeface="Arial"/>
                <a:ea typeface="Arial"/>
                <a:cs typeface="Arial"/>
                <a:sym typeface="Arial"/>
              </a:rPr>
            </a:br>
            <a:endParaRPr sz="180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95" name="Shape 195"/>
        <p:cNvGrpSpPr/>
        <p:nvPr/>
      </p:nvGrpSpPr>
      <p:grpSpPr>
        <a:xfrm>
          <a:off x="0" y="0"/>
          <a:ext cx="0" cy="0"/>
          <a:chOff x="0" y="0"/>
          <a:chExt cx="0" cy="0"/>
        </a:xfrm>
      </p:grpSpPr>
      <p:sp>
        <p:nvSpPr>
          <p:cNvPr id="196" name="Google Shape;196;p25"/>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a:t>
            </a:r>
            <a:r>
              <a:rPr lang="zh-TW" sz="3200"/>
              <a:t> </a:t>
            </a:r>
            <a:endParaRPr sz="3200"/>
          </a:p>
        </p:txBody>
      </p:sp>
      <p:sp>
        <p:nvSpPr>
          <p:cNvPr id="197" name="Google Shape;197;p25"/>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台電公司自</a:t>
            </a:r>
            <a:r>
              <a:rPr lang="zh-TW" sz="2800"/>
              <a:t>1979</a:t>
            </a:r>
            <a:r>
              <a:rPr lang="zh-TW" sz="2800">
                <a:latin typeface="Arial"/>
                <a:ea typeface="Arial"/>
                <a:cs typeface="Arial"/>
                <a:sym typeface="Arial"/>
              </a:rPr>
              <a:t>年第二次能源危機以來，陸續推動許多需求面管理措施，成效頗為良好，主要措施包括：</a:t>
            </a:r>
            <a:endParaRPr sz="2800">
              <a:solidFill>
                <a:srgbClr val="FF0000"/>
              </a:solidFill>
            </a:endParaRPr>
          </a:p>
          <a:p>
            <a:pPr indent="-284163" lvl="1" marL="741363" rtl="0" algn="just">
              <a:spcBef>
                <a:spcPts val="560"/>
              </a:spcBef>
              <a:spcAft>
                <a:spcPts val="0"/>
              </a:spcAft>
              <a:buClr>
                <a:srgbClr val="FF0000"/>
              </a:buClr>
              <a:buSzPts val="2800"/>
              <a:buChar char="–"/>
            </a:pPr>
            <a:r>
              <a:rPr lang="zh-TW">
                <a:solidFill>
                  <a:srgbClr val="FF0000"/>
                </a:solidFill>
                <a:latin typeface="Arial"/>
                <a:ea typeface="Arial"/>
                <a:cs typeface="Arial"/>
                <a:sym typeface="Arial"/>
              </a:rPr>
              <a:t>時間電價</a:t>
            </a:r>
            <a:r>
              <a:rPr lang="zh-TW"/>
              <a:t>(1979)</a:t>
            </a:r>
            <a:endParaRPr/>
          </a:p>
          <a:p>
            <a:pPr indent="-284163" lvl="1" marL="741363" rtl="0" algn="just">
              <a:spcBef>
                <a:spcPts val="560"/>
              </a:spcBef>
              <a:spcAft>
                <a:spcPts val="0"/>
              </a:spcAft>
              <a:buClr>
                <a:srgbClr val="FF0000"/>
              </a:buClr>
              <a:buSzPts val="2800"/>
              <a:buChar char="–"/>
            </a:pPr>
            <a:r>
              <a:rPr lang="zh-TW">
                <a:solidFill>
                  <a:srgbClr val="FF0000"/>
                </a:solidFill>
              </a:rPr>
              <a:t>系統尖峰時間用戶配合減少用電優惠電價 </a:t>
            </a:r>
            <a:r>
              <a:rPr lang="zh-TW"/>
              <a:t>(1987) </a:t>
            </a:r>
            <a:endParaRPr/>
          </a:p>
          <a:p>
            <a:pPr indent="-284163" lvl="1" marL="741363" rtl="0" algn="just">
              <a:spcBef>
                <a:spcPts val="560"/>
              </a:spcBef>
              <a:spcAft>
                <a:spcPts val="0"/>
              </a:spcAft>
              <a:buClr>
                <a:srgbClr val="FF0000"/>
              </a:buClr>
              <a:buSzPts val="2800"/>
              <a:buChar char="–"/>
            </a:pPr>
            <a:r>
              <a:rPr lang="zh-TW">
                <a:solidFill>
                  <a:srgbClr val="FF0000"/>
                </a:solidFill>
              </a:rPr>
              <a:t>季節電價 </a:t>
            </a:r>
            <a:r>
              <a:rPr lang="zh-TW"/>
              <a:t>(1989)</a:t>
            </a:r>
            <a:endParaRPr/>
          </a:p>
          <a:p>
            <a:pPr indent="-284163" lvl="1" marL="741363" rtl="0" algn="just">
              <a:spcBef>
                <a:spcPts val="560"/>
              </a:spcBef>
              <a:spcAft>
                <a:spcPts val="0"/>
              </a:spcAft>
              <a:buClr>
                <a:srgbClr val="FF0000"/>
              </a:buClr>
              <a:buSzPts val="2800"/>
              <a:buChar char="–"/>
            </a:pPr>
            <a:r>
              <a:rPr lang="zh-TW">
                <a:solidFill>
                  <a:srgbClr val="FF0000"/>
                </a:solidFill>
                <a:latin typeface="Arial"/>
                <a:ea typeface="Arial"/>
                <a:cs typeface="Arial"/>
                <a:sym typeface="Arial"/>
              </a:rPr>
              <a:t>儲冷式空調系統離峰用電優惠電價</a:t>
            </a:r>
            <a:r>
              <a:rPr lang="zh-TW"/>
              <a:t>(1991)</a:t>
            </a:r>
            <a:endParaRPr/>
          </a:p>
          <a:p>
            <a:pPr indent="-284163" lvl="1" marL="741363" rtl="0" algn="just">
              <a:spcBef>
                <a:spcPts val="560"/>
              </a:spcBef>
              <a:spcAft>
                <a:spcPts val="0"/>
              </a:spcAft>
              <a:buClr>
                <a:srgbClr val="FF0000"/>
              </a:buClr>
              <a:buSzPts val="2800"/>
              <a:buChar char="–"/>
            </a:pPr>
            <a:r>
              <a:rPr lang="zh-TW">
                <a:solidFill>
                  <a:srgbClr val="FF0000"/>
                </a:solidFill>
                <a:latin typeface="Arial"/>
                <a:ea typeface="Arial"/>
                <a:cs typeface="Arial"/>
                <a:sym typeface="Arial"/>
              </a:rPr>
              <a:t>空調冷氣週期性暫停用電優惠電價</a:t>
            </a:r>
            <a:r>
              <a:rPr lang="zh-TW"/>
              <a:t>(1996)</a:t>
            </a:r>
            <a:endParaRPr/>
          </a:p>
          <a:p>
            <a:pPr indent="-284163" lvl="1" marL="741363" rtl="0" algn="just">
              <a:spcBef>
                <a:spcPts val="560"/>
              </a:spcBef>
              <a:spcAft>
                <a:spcPts val="0"/>
              </a:spcAft>
              <a:buClr>
                <a:srgbClr val="FF0000"/>
              </a:buClr>
              <a:buSzPts val="2800"/>
              <a:buChar char="–"/>
            </a:pPr>
            <a:r>
              <a:rPr lang="zh-TW">
                <a:solidFill>
                  <a:srgbClr val="FF0000"/>
                </a:solidFill>
              </a:rPr>
              <a:t>需量反應計畫 </a:t>
            </a:r>
            <a:r>
              <a:rPr lang="zh-TW"/>
              <a:t>(2008)</a:t>
            </a:r>
            <a:endParaRPr/>
          </a:p>
          <a:p>
            <a:pPr indent="-131762" lvl="1" marL="741363" rtl="0" algn="just">
              <a:spcBef>
                <a:spcPts val="480"/>
              </a:spcBef>
              <a:spcAft>
                <a:spcPts val="0"/>
              </a:spcAft>
              <a:buClr>
                <a:schemeClr val="dk1"/>
              </a:buClr>
              <a:buSzPts val="2400"/>
              <a:buNone/>
            </a:pPr>
            <a:r>
              <a:t/>
            </a:r>
            <a:endParaRPr sz="2400"/>
          </a:p>
        </p:txBody>
      </p:sp>
      <p:sp>
        <p:nvSpPr>
          <p:cNvPr id="198" name="Google Shape;198;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02" name="Shape 202"/>
        <p:cNvGrpSpPr/>
        <p:nvPr/>
      </p:nvGrpSpPr>
      <p:grpSpPr>
        <a:xfrm>
          <a:off x="0" y="0"/>
          <a:ext cx="0" cy="0"/>
          <a:chOff x="0" y="0"/>
          <a:chExt cx="0" cy="0"/>
        </a:xfrm>
      </p:grpSpPr>
      <p:sp>
        <p:nvSpPr>
          <p:cNvPr id="203" name="Google Shape;203;p26"/>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 </a:t>
            </a:r>
            <a:endParaRPr sz="3200">
              <a:latin typeface="Arial"/>
              <a:ea typeface="Arial"/>
              <a:cs typeface="Arial"/>
              <a:sym typeface="Arial"/>
            </a:endParaRPr>
          </a:p>
        </p:txBody>
      </p:sp>
      <p:sp>
        <p:nvSpPr>
          <p:cNvPr id="204" name="Google Shape;20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205" name="Google Shape;205;p26"/>
          <p:cNvSpPr txBox="1"/>
          <p:nvPr>
            <p:ph idx="1" type="body"/>
          </p:nvPr>
        </p:nvSpPr>
        <p:spPr>
          <a:xfrm>
            <a:off x="179388" y="1052513"/>
            <a:ext cx="8785225" cy="5040312"/>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台電公司2011年各項需量反應措施實施成效</a:t>
            </a:r>
            <a:endParaRPr sz="2800">
              <a:latin typeface="Arial"/>
              <a:ea typeface="Arial"/>
              <a:cs typeface="Arial"/>
              <a:sym typeface="Arial"/>
            </a:endParaRPr>
          </a:p>
        </p:txBody>
      </p:sp>
      <p:sp>
        <p:nvSpPr>
          <p:cNvPr id="206" name="Google Shape;206;p26"/>
          <p:cNvSpPr txBox="1"/>
          <p:nvPr/>
        </p:nvSpPr>
        <p:spPr>
          <a:xfrm>
            <a:off x="395288" y="6381750"/>
            <a:ext cx="4321175" cy="3381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資料來源：台灣電力公司業務處（2012）。</a:t>
            </a:r>
            <a:endParaRPr sz="1600">
              <a:solidFill>
                <a:schemeClr val="dk1"/>
              </a:solidFill>
              <a:latin typeface="Arial"/>
              <a:ea typeface="Arial"/>
              <a:cs typeface="Arial"/>
              <a:sym typeface="Arial"/>
            </a:endParaRPr>
          </a:p>
        </p:txBody>
      </p:sp>
      <p:graphicFrame>
        <p:nvGraphicFramePr>
          <p:cNvPr id="207" name="Google Shape;207;p26"/>
          <p:cNvGraphicFramePr/>
          <p:nvPr/>
        </p:nvGraphicFramePr>
        <p:xfrm>
          <a:off x="827088" y="1844675"/>
          <a:ext cx="3000000" cy="3000000"/>
        </p:xfrm>
        <a:graphic>
          <a:graphicData uri="http://schemas.openxmlformats.org/drawingml/2006/table">
            <a:tbl>
              <a:tblPr>
                <a:noFill/>
                <a:tableStyleId>{26C8A6BB-452B-48A0-A253-06C03A180FE8}</a:tableStyleId>
              </a:tblPr>
              <a:tblGrid>
                <a:gridCol w="2184400"/>
                <a:gridCol w="1311275"/>
                <a:gridCol w="1312850"/>
                <a:gridCol w="2465400"/>
              </a:tblGrid>
              <a:tr h="609600">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1" i="0" lang="zh-TW" sz="1800" u="none" cap="none" strike="noStrike">
                          <a:solidFill>
                            <a:schemeClr val="dk1"/>
                          </a:solidFill>
                          <a:latin typeface="Times New Roman"/>
                          <a:ea typeface="Times New Roman"/>
                          <a:cs typeface="Times New Roman"/>
                          <a:sym typeface="Times New Roman"/>
                        </a:rPr>
                        <a:t>需量反應</a:t>
                      </a:r>
                      <a:endParaRPr b="0" i="0" sz="18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800"/>
                        <a:buFont typeface="Times New Roman"/>
                        <a:buNone/>
                      </a:pPr>
                      <a:r>
                        <a:rPr b="1" i="0" lang="zh-TW" sz="1800" u="none" cap="none" strike="noStrike">
                          <a:solidFill>
                            <a:schemeClr val="dk1"/>
                          </a:solidFill>
                          <a:latin typeface="Times New Roman"/>
                          <a:ea typeface="Times New Roman"/>
                          <a:cs typeface="Times New Roman"/>
                          <a:sym typeface="Times New Roman"/>
                        </a:rPr>
                        <a:t>(負載管理)措施</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1" i="0" lang="zh-TW" sz="1800" u="none" cap="none" strike="noStrike">
                          <a:solidFill>
                            <a:schemeClr val="dk1"/>
                          </a:solidFill>
                          <a:latin typeface="Times New Roman"/>
                          <a:ea typeface="Times New Roman"/>
                          <a:cs typeface="Times New Roman"/>
                          <a:sym typeface="Times New Roman"/>
                        </a:rPr>
                        <a:t>用戶數</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1" i="0" lang="zh-TW" sz="1800" u="none" cap="none" strike="noStrike">
                          <a:solidFill>
                            <a:schemeClr val="dk1"/>
                          </a:solidFill>
                          <a:latin typeface="Times New Roman"/>
                          <a:ea typeface="Times New Roman"/>
                          <a:cs typeface="Times New Roman"/>
                          <a:sym typeface="Times New Roman"/>
                        </a:rPr>
                        <a:t>申請容量</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1" i="0" lang="zh-TW" sz="1800" u="none" cap="none" strike="noStrike">
                          <a:solidFill>
                            <a:schemeClr val="dk1"/>
                          </a:solidFill>
                          <a:latin typeface="Times New Roman"/>
                          <a:ea typeface="Times New Roman"/>
                          <a:cs typeface="Times New Roman"/>
                          <a:sym typeface="Times New Roman"/>
                        </a:rPr>
                        <a:t>實施成效</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800100">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季節電價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1,264萬戶</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經評估2011年度如未實施季節電價，夏月平均負載將增加3,731MW。</a:t>
                      </a:r>
                      <a:endParaRPr/>
                    </a:p>
                  </a:txBody>
                  <a:tcPr marT="0" marB="0" marR="68575" marL="68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12775">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時間電價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9.5萬戶</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26,680MW</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3">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經評估2011年度如未實施時間電價等措施，尖載日負載將增加3,418MW。</a:t>
                      </a:r>
                      <a:endParaRPr/>
                    </a:p>
                  </a:txBody>
                  <a:tcPr marT="0" marB="0" marR="68575" marL="68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33400">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儲冷式空調系統離峰用電優惠電價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255戶</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22.6萬馬力</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533400">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空調冷氣週期性暫停用電優惠電價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156戶</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3.0萬噸</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533400">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系統尖峰時間用戶配合減少用電優惠電價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1,252戶</a:t>
                      </a:r>
                      <a:endParaRPr/>
                    </a:p>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(8月)</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2,295MW</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l">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尖載日抑低1,465MW。</a:t>
                      </a:r>
                      <a:endParaRPr/>
                    </a:p>
                  </a:txBody>
                  <a:tcPr marT="0" marB="0" marR="68575" marL="68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60400">
                <a:tc>
                  <a:txBody>
                    <a:bodyPr>
                      <a:noAutofit/>
                    </a:bodyPr>
                    <a:lstStyle/>
                    <a:p>
                      <a:pPr indent="0" lvl="0" marL="0" marR="0" rtl="0" algn="just">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需量反應計畫</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4戶</a:t>
                      </a:r>
                      <a:endParaRPr/>
                    </a:p>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(6月)</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12700" lvl="0" marL="1270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17MW</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l">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執行未逢尖載日，尖載月最高抑低負載8MW。</a:t>
                      </a:r>
                      <a:endParaRPr/>
                    </a:p>
                  </a:txBody>
                  <a:tcPr marT="0" marB="0" marR="68575" marL="68575">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208" name="Google Shape;208;p26"/>
          <p:cNvSpPr/>
          <p:nvPr/>
        </p:nvSpPr>
        <p:spPr>
          <a:xfrm>
            <a:off x="0" y="-323850"/>
            <a:ext cx="184150" cy="647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br>
              <a:rPr lang="zh-TW" sz="1800">
                <a:solidFill>
                  <a:schemeClr val="dk1"/>
                </a:solidFill>
                <a:latin typeface="Arial"/>
                <a:ea typeface="Arial"/>
                <a:cs typeface="Arial"/>
                <a:sym typeface="Arial"/>
              </a:rPr>
            </a:br>
            <a:endParaRPr sz="1800">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12" name="Shape 212"/>
        <p:cNvGrpSpPr/>
        <p:nvPr/>
      </p:nvGrpSpPr>
      <p:grpSpPr>
        <a:xfrm>
          <a:off x="0" y="0"/>
          <a:ext cx="0" cy="0"/>
          <a:chOff x="0" y="0"/>
          <a:chExt cx="0" cy="0"/>
        </a:xfrm>
      </p:grpSpPr>
      <p:sp>
        <p:nvSpPr>
          <p:cNvPr id="213" name="Google Shape;213;p27"/>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a:t>
            </a:r>
            <a:r>
              <a:rPr lang="zh-TW" sz="3200"/>
              <a:t> </a:t>
            </a:r>
            <a:endParaRPr sz="3200"/>
          </a:p>
        </p:txBody>
      </p:sp>
      <p:sp>
        <p:nvSpPr>
          <p:cNvPr id="214" name="Google Shape;214;p27"/>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400"/>
              <a:buChar char="•"/>
            </a:pPr>
            <a:r>
              <a:rPr lang="zh-TW" sz="2400">
                <a:latin typeface="Arial"/>
                <a:ea typeface="Arial"/>
                <a:cs typeface="Arial"/>
                <a:sym typeface="Arial"/>
              </a:rPr>
              <a:t>過去住商部門之尖離峰時段，由於未安裝電子電錶或智慧電錶，迄未能採行時間電價等</a:t>
            </a:r>
            <a:r>
              <a:rPr lang="zh-TW" sz="2400"/>
              <a:t>DSM</a:t>
            </a:r>
            <a:r>
              <a:rPr lang="zh-TW" sz="2400">
                <a:latin typeface="Arial"/>
                <a:ea typeface="Arial"/>
                <a:cs typeface="Arial"/>
                <a:sym typeface="Arial"/>
              </a:rPr>
              <a:t>方案，因此，其電能需求面管理存在有改善空間，可謂</a:t>
            </a:r>
            <a:r>
              <a:rPr lang="zh-TW" sz="2400"/>
              <a:t>DSM</a:t>
            </a:r>
            <a:r>
              <a:rPr lang="zh-TW" sz="2400">
                <a:latin typeface="Arial"/>
                <a:ea typeface="Arial"/>
                <a:cs typeface="Arial"/>
                <a:sym typeface="Arial"/>
              </a:rPr>
              <a:t>尚未開發之「</a:t>
            </a:r>
            <a:r>
              <a:rPr lang="zh-TW" sz="2400">
                <a:solidFill>
                  <a:srgbClr val="FF0000"/>
                </a:solidFill>
                <a:latin typeface="Arial"/>
                <a:ea typeface="Arial"/>
                <a:cs typeface="Arial"/>
                <a:sym typeface="Arial"/>
              </a:rPr>
              <a:t>藍海</a:t>
            </a:r>
            <a:r>
              <a:rPr lang="zh-TW" sz="2400">
                <a:latin typeface="Arial"/>
                <a:ea typeface="Arial"/>
                <a:cs typeface="Arial"/>
                <a:sym typeface="Arial"/>
              </a:rPr>
              <a:t>」。</a:t>
            </a:r>
            <a:endParaRPr sz="2400"/>
          </a:p>
          <a:p>
            <a:pPr indent="-341313" lvl="0" marL="341313" rtl="0" algn="l">
              <a:spcBef>
                <a:spcPts val="480"/>
              </a:spcBef>
              <a:spcAft>
                <a:spcPts val="0"/>
              </a:spcAft>
              <a:buClr>
                <a:schemeClr val="dk1"/>
              </a:buClr>
              <a:buSzPts val="2400"/>
              <a:buChar char="•"/>
            </a:pPr>
            <a:r>
              <a:rPr lang="zh-TW" sz="2400">
                <a:latin typeface="Arial"/>
                <a:ea typeface="Arial"/>
                <a:cs typeface="Arial"/>
                <a:sym typeface="Arial"/>
              </a:rPr>
              <a:t>按行政院</a:t>
            </a:r>
            <a:r>
              <a:rPr lang="zh-TW" sz="2400"/>
              <a:t>2010</a:t>
            </a:r>
            <a:r>
              <a:rPr lang="zh-TW" sz="2400">
                <a:latin typeface="Arial"/>
                <a:ea typeface="Arial"/>
                <a:cs typeface="Arial"/>
                <a:sym typeface="Arial"/>
              </a:rPr>
              <a:t>年</a:t>
            </a:r>
            <a:r>
              <a:rPr lang="zh-TW" sz="2400"/>
              <a:t>6</a:t>
            </a:r>
            <a:r>
              <a:rPr lang="zh-TW" sz="2400">
                <a:latin typeface="Arial"/>
                <a:ea typeface="Arial"/>
                <a:cs typeface="Arial"/>
                <a:sym typeface="Arial"/>
              </a:rPr>
              <a:t>月核定之</a:t>
            </a:r>
            <a:r>
              <a:rPr lang="zh-TW" sz="2400">
                <a:solidFill>
                  <a:srgbClr val="FF0000"/>
                </a:solidFill>
                <a:latin typeface="Arial"/>
                <a:ea typeface="Arial"/>
                <a:cs typeface="Arial"/>
                <a:sym typeface="Arial"/>
              </a:rPr>
              <a:t>「智慧型電表基礎建設</a:t>
            </a:r>
            <a:r>
              <a:rPr lang="zh-TW" sz="2400">
                <a:solidFill>
                  <a:srgbClr val="FF0000"/>
                </a:solidFill>
              </a:rPr>
              <a:t>(Advanced Metering Infrastructure ,AMI)</a:t>
            </a:r>
            <a:r>
              <a:rPr lang="zh-TW" sz="2400">
                <a:solidFill>
                  <a:srgbClr val="FF0000"/>
                </a:solidFill>
                <a:latin typeface="Arial"/>
                <a:ea typeface="Arial"/>
                <a:cs typeface="Arial"/>
                <a:sym typeface="Arial"/>
              </a:rPr>
              <a:t>推動方案」</a:t>
            </a:r>
            <a:r>
              <a:rPr lang="zh-TW" sz="2400">
                <a:latin typeface="Arial"/>
                <a:ea typeface="Arial"/>
                <a:cs typeface="Arial"/>
                <a:sym typeface="Arial"/>
              </a:rPr>
              <a:t>規劃時程，台電公司將於今（</a:t>
            </a:r>
            <a:r>
              <a:rPr lang="zh-TW" sz="2400"/>
              <a:t>2012</a:t>
            </a:r>
            <a:r>
              <a:rPr lang="zh-TW" sz="2400">
                <a:latin typeface="Arial"/>
                <a:ea typeface="Arial"/>
                <a:cs typeface="Arial"/>
                <a:sym typeface="Arial"/>
              </a:rPr>
              <a:t>）年底前完成全國</a:t>
            </a:r>
            <a:r>
              <a:rPr lang="zh-TW" sz="2400"/>
              <a:t>2.3</a:t>
            </a:r>
            <a:r>
              <a:rPr lang="zh-TW" sz="2400">
                <a:latin typeface="Arial"/>
                <a:ea typeface="Arial"/>
                <a:cs typeface="Arial"/>
                <a:sym typeface="Arial"/>
              </a:rPr>
              <a:t>萬戶之高壓智慧型電錶與</a:t>
            </a:r>
            <a:r>
              <a:rPr lang="zh-TW" sz="2400"/>
              <a:t>1</a:t>
            </a:r>
            <a:r>
              <a:rPr lang="zh-TW" sz="2400">
                <a:latin typeface="Arial"/>
                <a:ea typeface="Arial"/>
                <a:cs typeface="Arial"/>
                <a:sym typeface="Arial"/>
              </a:rPr>
              <a:t>萬戶低壓智慧型電錶之佈建。完成測試與前置作業並經效益評估後，台電公司將啟動大規模佈建，預計</a:t>
            </a:r>
            <a:r>
              <a:rPr lang="zh-TW" sz="2400"/>
              <a:t>2013</a:t>
            </a:r>
            <a:r>
              <a:rPr lang="zh-TW" sz="2400">
                <a:latin typeface="Arial"/>
                <a:ea typeface="Arial"/>
                <a:cs typeface="Arial"/>
                <a:sym typeface="Arial"/>
              </a:rPr>
              <a:t>到</a:t>
            </a:r>
            <a:r>
              <a:rPr lang="zh-TW" sz="2400"/>
              <a:t>2015</a:t>
            </a:r>
            <a:r>
              <a:rPr lang="zh-TW" sz="2400">
                <a:latin typeface="Arial"/>
                <a:ea typeface="Arial"/>
                <a:cs typeface="Arial"/>
                <a:sym typeface="Arial"/>
              </a:rPr>
              <a:t>年建置</a:t>
            </a:r>
            <a:r>
              <a:rPr lang="zh-TW" sz="2400"/>
              <a:t>100</a:t>
            </a:r>
            <a:r>
              <a:rPr lang="zh-TW" sz="2400">
                <a:latin typeface="Arial"/>
                <a:ea typeface="Arial"/>
                <a:cs typeface="Arial"/>
                <a:sym typeface="Arial"/>
              </a:rPr>
              <a:t>萬戶，</a:t>
            </a:r>
            <a:r>
              <a:rPr lang="zh-TW" sz="2400"/>
              <a:t>2016</a:t>
            </a:r>
            <a:r>
              <a:rPr lang="zh-TW" sz="2400">
                <a:latin typeface="Arial"/>
                <a:ea typeface="Arial"/>
                <a:cs typeface="Arial"/>
                <a:sym typeface="Arial"/>
              </a:rPr>
              <a:t>年起開始擴大再裝設</a:t>
            </a:r>
            <a:r>
              <a:rPr lang="zh-TW" sz="2400"/>
              <a:t>500</a:t>
            </a:r>
            <a:r>
              <a:rPr lang="zh-TW" sz="2400">
                <a:latin typeface="Arial"/>
                <a:ea typeface="Arial"/>
                <a:cs typeface="Arial"/>
                <a:sym typeface="Arial"/>
              </a:rPr>
              <a:t>萬戶，藉此擴大用戶參與節能需量反應方案。</a:t>
            </a:r>
            <a:endParaRPr sz="2400"/>
          </a:p>
          <a:p>
            <a:pPr indent="-341313" lvl="0" marL="341313" rtl="0" algn="l">
              <a:spcBef>
                <a:spcPts val="480"/>
              </a:spcBef>
              <a:spcAft>
                <a:spcPts val="0"/>
              </a:spcAft>
              <a:buClr>
                <a:schemeClr val="dk1"/>
              </a:buClr>
              <a:buSzPts val="2400"/>
              <a:buChar char="•"/>
            </a:pPr>
            <a:r>
              <a:rPr lang="zh-TW" sz="2400">
                <a:latin typeface="Arial"/>
                <a:ea typeface="Arial"/>
                <a:cs typeface="Arial"/>
                <a:sym typeface="Arial"/>
              </a:rPr>
              <a:t>各項需量反應策略，仍必需經過詳細的成本、效益與環境評估。如：</a:t>
            </a:r>
            <a:r>
              <a:rPr lang="zh-TW" sz="2400">
                <a:solidFill>
                  <a:srgbClr val="FF0000"/>
                </a:solidFill>
                <a:latin typeface="Arial"/>
                <a:ea typeface="Arial"/>
                <a:cs typeface="Arial"/>
                <a:sym typeface="Arial"/>
              </a:rPr>
              <a:t>成本效益分析法</a:t>
            </a:r>
            <a:r>
              <a:rPr lang="zh-TW" sz="2400">
                <a:solidFill>
                  <a:srgbClr val="FF0000"/>
                </a:solidFill>
              </a:rPr>
              <a:t>(Cost Benefit Analysis, CBA)</a:t>
            </a:r>
            <a:r>
              <a:rPr lang="zh-TW" sz="2400">
                <a:solidFill>
                  <a:srgbClr val="FF0000"/>
                </a:solidFill>
                <a:latin typeface="Arial"/>
                <a:ea typeface="Arial"/>
                <a:cs typeface="Arial"/>
                <a:sym typeface="Arial"/>
              </a:rPr>
              <a:t>、生命週期評估法</a:t>
            </a:r>
            <a:r>
              <a:rPr lang="zh-TW" sz="2400">
                <a:solidFill>
                  <a:srgbClr val="FF0000"/>
                </a:solidFill>
              </a:rPr>
              <a:t>(Life Cycle Assessment, LCA)</a:t>
            </a:r>
            <a:r>
              <a:rPr lang="zh-TW" sz="2400">
                <a:solidFill>
                  <a:srgbClr val="FF0000"/>
                </a:solidFill>
                <a:latin typeface="Arial"/>
                <a:ea typeface="Arial"/>
                <a:cs typeface="Arial"/>
                <a:sym typeface="Arial"/>
              </a:rPr>
              <a:t>、淨能源分析法</a:t>
            </a:r>
            <a:r>
              <a:rPr lang="zh-TW" sz="2400">
                <a:solidFill>
                  <a:srgbClr val="FF0000"/>
                </a:solidFill>
              </a:rPr>
              <a:t>(Net Energy Analysis, NEA)</a:t>
            </a:r>
            <a:r>
              <a:rPr lang="zh-TW" sz="2400">
                <a:latin typeface="Arial"/>
                <a:ea typeface="Arial"/>
                <a:cs typeface="Arial"/>
                <a:sym typeface="Arial"/>
              </a:rPr>
              <a:t>，以達成社會福利最大化。</a:t>
            </a:r>
            <a:endParaRPr sz="2400"/>
          </a:p>
          <a:p>
            <a:pPr indent="-188913" lvl="0" marL="341313" rtl="0" algn="l">
              <a:spcBef>
                <a:spcPts val="480"/>
              </a:spcBef>
              <a:spcAft>
                <a:spcPts val="0"/>
              </a:spcAft>
              <a:buClr>
                <a:schemeClr val="dk1"/>
              </a:buClr>
              <a:buSzPts val="2400"/>
              <a:buNone/>
            </a:pPr>
            <a:r>
              <a:t/>
            </a:r>
            <a:endParaRPr sz="2400"/>
          </a:p>
          <a:p>
            <a:pPr indent="-131762" lvl="1" marL="741363" rtl="0" algn="just">
              <a:spcBef>
                <a:spcPts val="480"/>
              </a:spcBef>
              <a:spcAft>
                <a:spcPts val="0"/>
              </a:spcAft>
              <a:buClr>
                <a:schemeClr val="dk1"/>
              </a:buClr>
              <a:buSzPts val="2400"/>
              <a:buNone/>
            </a:pPr>
            <a:r>
              <a:t/>
            </a:r>
            <a:endParaRPr sz="2400"/>
          </a:p>
        </p:txBody>
      </p:sp>
      <p:sp>
        <p:nvSpPr>
          <p:cNvPr id="215" name="Google Shape;215;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19" name="Shape 219"/>
        <p:cNvGrpSpPr/>
        <p:nvPr/>
      </p:nvGrpSpPr>
      <p:grpSpPr>
        <a:xfrm>
          <a:off x="0" y="0"/>
          <a:ext cx="0" cy="0"/>
          <a:chOff x="0" y="0"/>
          <a:chExt cx="0" cy="0"/>
        </a:xfrm>
      </p:grpSpPr>
      <p:sp>
        <p:nvSpPr>
          <p:cNvPr id="220" name="Google Shape;220;p28"/>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t>三、節能政策工具之效益評估模型 </a:t>
            </a:r>
            <a:endParaRPr/>
          </a:p>
        </p:txBody>
      </p:sp>
      <p:sp>
        <p:nvSpPr>
          <p:cNvPr id="221" name="Google Shape;221;p28"/>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節能政策工具效益之評估比較</a:t>
            </a:r>
            <a:endParaRPr sz="2800"/>
          </a:p>
          <a:p>
            <a:pPr indent="-131762" lvl="1" marL="741363" rtl="0" algn="just">
              <a:spcBef>
                <a:spcPts val="480"/>
              </a:spcBef>
              <a:spcAft>
                <a:spcPts val="0"/>
              </a:spcAft>
              <a:buClr>
                <a:schemeClr val="dk1"/>
              </a:buClr>
              <a:buSzPts val="2400"/>
              <a:buNone/>
            </a:pPr>
            <a:r>
              <a:t/>
            </a:r>
            <a:endParaRPr sz="2400"/>
          </a:p>
        </p:txBody>
      </p:sp>
      <p:sp>
        <p:nvSpPr>
          <p:cNvPr id="222" name="Google Shape;222;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grpSp>
        <p:nvGrpSpPr>
          <p:cNvPr id="223" name="Google Shape;223;p28"/>
          <p:cNvGrpSpPr/>
          <p:nvPr/>
        </p:nvGrpSpPr>
        <p:grpSpPr>
          <a:xfrm>
            <a:off x="255975" y="2218179"/>
            <a:ext cx="8776429" cy="3717785"/>
            <a:chOff x="76463" y="805403"/>
            <a:chExt cx="8776429" cy="3717785"/>
          </a:xfrm>
        </p:grpSpPr>
        <p:sp>
          <p:nvSpPr>
            <p:cNvPr id="224" name="Google Shape;224;p28"/>
            <p:cNvSpPr/>
            <p:nvPr/>
          </p:nvSpPr>
          <p:spPr>
            <a:xfrm>
              <a:off x="76463" y="1996170"/>
              <a:ext cx="2385827" cy="1305337"/>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8"/>
            <p:cNvSpPr txBox="1"/>
            <p:nvPr/>
          </p:nvSpPr>
          <p:spPr>
            <a:xfrm>
              <a:off x="76463" y="1996170"/>
              <a:ext cx="2385827" cy="1305337"/>
            </a:xfrm>
            <a:prstGeom prst="rect">
              <a:avLst/>
            </a:prstGeom>
            <a:noFill/>
            <a:ln>
              <a:noFill/>
            </a:ln>
          </p:spPr>
          <p:txBody>
            <a:bodyPr anchorCtr="0" anchor="ctr" bIns="17775" lIns="17775" spcFirstLastPara="1" rIns="17775" wrap="square" tIns="17775">
              <a:noAutofit/>
            </a:bodyPr>
            <a:lstStyle/>
            <a:p>
              <a:pPr indent="0" lvl="0" marL="0" marR="0" rtl="0" algn="ctr">
                <a:lnSpc>
                  <a:spcPct val="90000"/>
                </a:lnSpc>
                <a:spcBef>
                  <a:spcPts val="0"/>
                </a:spcBef>
                <a:spcAft>
                  <a:spcPts val="0"/>
                </a:spcAft>
                <a:buNone/>
              </a:pPr>
              <a:r>
                <a:rPr lang="zh-TW" sz="2800">
                  <a:solidFill>
                    <a:schemeClr val="dk1"/>
                  </a:solidFill>
                  <a:latin typeface="Arial"/>
                  <a:ea typeface="Arial"/>
                  <a:cs typeface="Arial"/>
                  <a:sym typeface="Arial"/>
                </a:rPr>
                <a:t>節能政策工具效益評估</a:t>
              </a:r>
              <a:endParaRPr sz="2800">
                <a:solidFill>
                  <a:schemeClr val="dk1"/>
                </a:solidFill>
                <a:latin typeface="Arial"/>
                <a:ea typeface="Arial"/>
                <a:cs typeface="Arial"/>
                <a:sym typeface="Arial"/>
              </a:endParaRPr>
            </a:p>
          </p:txBody>
        </p:sp>
        <p:sp>
          <p:nvSpPr>
            <p:cNvPr id="226" name="Google Shape;226;p28"/>
            <p:cNvSpPr/>
            <p:nvPr/>
          </p:nvSpPr>
          <p:spPr>
            <a:xfrm rot="-3424577">
              <a:off x="2114210" y="1989743"/>
              <a:ext cx="1525068" cy="38056"/>
            </a:xfrm>
            <a:custGeom>
              <a:rect b="b" l="l" r="r" t="t"/>
              <a:pathLst>
                <a:path extrusionOk="0" h="120000" w="120000">
                  <a:moveTo>
                    <a:pt x="0" y="60000"/>
                  </a:moveTo>
                  <a:lnTo>
                    <a:pt x="120000" y="60000"/>
                  </a:lnTo>
                </a:path>
              </a:pathLst>
            </a:custGeom>
            <a:noFill/>
            <a:ln cap="flat" cmpd="sng" w="25400">
              <a:solidFill>
                <a:srgbClr val="3B649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8"/>
            <p:cNvSpPr txBox="1"/>
            <p:nvPr/>
          </p:nvSpPr>
          <p:spPr>
            <a:xfrm rot="-6849154">
              <a:off x="2838617" y="1970644"/>
              <a:ext cx="76253" cy="7625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28" name="Google Shape;228;p28"/>
            <p:cNvSpPr/>
            <p:nvPr/>
          </p:nvSpPr>
          <p:spPr>
            <a:xfrm>
              <a:off x="3291198" y="805403"/>
              <a:ext cx="2253203"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8"/>
            <p:cNvSpPr txBox="1"/>
            <p:nvPr/>
          </p:nvSpPr>
          <p:spPr>
            <a:xfrm>
              <a:off x="3291198" y="805403"/>
              <a:ext cx="2253203" cy="1126601"/>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None/>
              </a:pPr>
              <a:r>
                <a:rPr lang="zh-TW" sz="2400">
                  <a:solidFill>
                    <a:schemeClr val="dk1"/>
                  </a:solidFill>
                  <a:latin typeface="Arial"/>
                  <a:ea typeface="Arial"/>
                  <a:cs typeface="Arial"/>
                  <a:sym typeface="Arial"/>
                </a:rPr>
                <a:t>成本效益分析</a:t>
              </a:r>
              <a:endParaRPr sz="2400">
                <a:solidFill>
                  <a:schemeClr val="dk1"/>
                </a:solidFill>
                <a:latin typeface="Arial"/>
                <a:ea typeface="Arial"/>
                <a:cs typeface="Arial"/>
                <a:sym typeface="Arial"/>
              </a:endParaRPr>
            </a:p>
            <a:p>
              <a:pPr indent="0" lvl="0" marL="0" marR="0" rtl="0" algn="ctr">
                <a:lnSpc>
                  <a:spcPct val="90000"/>
                </a:lnSpc>
                <a:spcBef>
                  <a:spcPts val="840"/>
                </a:spcBef>
                <a:spcAft>
                  <a:spcPts val="0"/>
                </a:spcAft>
                <a:buNone/>
              </a:pPr>
              <a:r>
                <a:rPr lang="zh-TW" sz="2400">
                  <a:solidFill>
                    <a:schemeClr val="dk1"/>
                  </a:solidFill>
                  <a:latin typeface="Arial"/>
                  <a:ea typeface="Arial"/>
                  <a:cs typeface="Arial"/>
                  <a:sym typeface="Arial"/>
                </a:rPr>
                <a:t>CBA</a:t>
              </a:r>
              <a:endParaRPr sz="2400">
                <a:solidFill>
                  <a:schemeClr val="dk1"/>
                </a:solidFill>
                <a:latin typeface="Arial"/>
                <a:ea typeface="Arial"/>
                <a:cs typeface="Arial"/>
                <a:sym typeface="Arial"/>
              </a:endParaRPr>
            </a:p>
          </p:txBody>
        </p:sp>
        <p:sp>
          <p:nvSpPr>
            <p:cNvPr id="230" name="Google Shape;230;p28"/>
            <p:cNvSpPr/>
            <p:nvPr/>
          </p:nvSpPr>
          <p:spPr>
            <a:xfrm>
              <a:off x="5544402" y="1349675"/>
              <a:ext cx="901281" cy="38056"/>
            </a:xfrm>
            <a:custGeom>
              <a:rect b="b" l="l" r="r" t="t"/>
              <a:pathLst>
                <a:path extrusionOk="0" h="120000" w="120000">
                  <a:moveTo>
                    <a:pt x="0" y="60000"/>
                  </a:moveTo>
                  <a:lnTo>
                    <a:pt x="120000" y="60000"/>
                  </a:lnTo>
                </a:path>
              </a:pathLst>
            </a:custGeom>
            <a:noFill/>
            <a:ln cap="flat" cmpd="sng" w="25400">
              <a:solidFill>
                <a:srgbClr val="4674A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28"/>
            <p:cNvSpPr txBox="1"/>
            <p:nvPr/>
          </p:nvSpPr>
          <p:spPr>
            <a:xfrm>
              <a:off x="5972510" y="1346171"/>
              <a:ext cx="45064" cy="45064"/>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32" name="Google Shape;232;p28"/>
            <p:cNvSpPr/>
            <p:nvPr/>
          </p:nvSpPr>
          <p:spPr>
            <a:xfrm>
              <a:off x="6445683" y="805403"/>
              <a:ext cx="2407209"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8"/>
            <p:cNvSpPr txBox="1"/>
            <p:nvPr/>
          </p:nvSpPr>
          <p:spPr>
            <a:xfrm>
              <a:off x="6445683" y="805403"/>
              <a:ext cx="2407209" cy="1126601"/>
            </a:xfrm>
            <a:prstGeom prst="rect">
              <a:avLst/>
            </a:prstGeom>
            <a:noFill/>
            <a:ln>
              <a:noFill/>
            </a:ln>
          </p:spPr>
          <p:txBody>
            <a:bodyPr anchorCtr="0" anchor="ctr" bIns="11425" lIns="11425" spcFirstLastPara="1" rIns="11425" wrap="square" tIns="11425">
              <a:noAutofit/>
            </a:bodyPr>
            <a:lstStyle/>
            <a:p>
              <a:pPr indent="0" lvl="0" marL="0" marR="0" rtl="0" algn="l">
                <a:lnSpc>
                  <a:spcPct val="90000"/>
                </a:lnSpc>
                <a:spcBef>
                  <a:spcPts val="0"/>
                </a:spcBef>
                <a:spcAft>
                  <a:spcPts val="0"/>
                </a:spcAft>
                <a:buNone/>
              </a:pPr>
              <a:r>
                <a:rPr lang="zh-TW" sz="1800">
                  <a:solidFill>
                    <a:schemeClr val="dk1"/>
                  </a:solidFill>
                  <a:latin typeface="Arial"/>
                  <a:ea typeface="Arial"/>
                  <a:cs typeface="Arial"/>
                  <a:sym typeface="Arial"/>
                </a:rPr>
                <a:t> 參與者檢定(PCT)</a:t>
              </a:r>
              <a:endParaRPr sz="1800">
                <a:solidFill>
                  <a:schemeClr val="dk1"/>
                </a:solidFill>
                <a:latin typeface="Arial"/>
                <a:ea typeface="Arial"/>
                <a:cs typeface="Arial"/>
                <a:sym typeface="Arial"/>
              </a:endParaRPr>
            </a:p>
            <a:p>
              <a:pPr indent="0" lvl="0" marL="0" marR="0" rtl="0" algn="l">
                <a:lnSpc>
                  <a:spcPct val="90000"/>
                </a:lnSpc>
                <a:spcBef>
                  <a:spcPts val="630"/>
                </a:spcBef>
                <a:spcAft>
                  <a:spcPts val="0"/>
                </a:spcAft>
                <a:buNone/>
              </a:pPr>
              <a:r>
                <a:rPr lang="zh-TW" sz="1800">
                  <a:solidFill>
                    <a:schemeClr val="dk1"/>
                  </a:solidFill>
                  <a:latin typeface="Arial"/>
                  <a:ea typeface="Arial"/>
                  <a:cs typeface="Arial"/>
                  <a:sym typeface="Arial"/>
                </a:rPr>
                <a:t> 總資源成本檢定(TRC)</a:t>
              </a:r>
              <a:endParaRPr sz="1800">
                <a:solidFill>
                  <a:schemeClr val="dk1"/>
                </a:solidFill>
                <a:latin typeface="Arial"/>
                <a:ea typeface="Arial"/>
                <a:cs typeface="Arial"/>
                <a:sym typeface="Arial"/>
              </a:endParaRPr>
            </a:p>
          </p:txBody>
        </p:sp>
        <p:sp>
          <p:nvSpPr>
            <p:cNvPr id="234" name="Google Shape;234;p28"/>
            <p:cNvSpPr/>
            <p:nvPr/>
          </p:nvSpPr>
          <p:spPr>
            <a:xfrm rot="64098">
              <a:off x="2462218" y="2637539"/>
              <a:ext cx="829052" cy="38056"/>
            </a:xfrm>
            <a:custGeom>
              <a:rect b="b" l="l" r="r" t="t"/>
              <a:pathLst>
                <a:path extrusionOk="0" h="120000" w="120000">
                  <a:moveTo>
                    <a:pt x="0" y="60000"/>
                  </a:moveTo>
                  <a:lnTo>
                    <a:pt x="120000" y="60000"/>
                  </a:lnTo>
                </a:path>
              </a:pathLst>
            </a:custGeom>
            <a:noFill/>
            <a:ln cap="flat" cmpd="sng" w="25400">
              <a:solidFill>
                <a:srgbClr val="3B649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8"/>
            <p:cNvSpPr txBox="1"/>
            <p:nvPr/>
          </p:nvSpPr>
          <p:spPr>
            <a:xfrm rot="128196">
              <a:off x="2856018" y="2635841"/>
              <a:ext cx="41452" cy="41452"/>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36" name="Google Shape;236;p28"/>
            <p:cNvSpPr/>
            <p:nvPr/>
          </p:nvSpPr>
          <p:spPr>
            <a:xfrm>
              <a:off x="3291198" y="2100995"/>
              <a:ext cx="2253203"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8"/>
            <p:cNvSpPr txBox="1"/>
            <p:nvPr/>
          </p:nvSpPr>
          <p:spPr>
            <a:xfrm>
              <a:off x="3291198" y="2100995"/>
              <a:ext cx="2253203" cy="1126601"/>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None/>
              </a:pPr>
              <a:r>
                <a:rPr lang="zh-TW" sz="2400">
                  <a:solidFill>
                    <a:schemeClr val="dk1"/>
                  </a:solidFill>
                  <a:latin typeface="Arial"/>
                  <a:ea typeface="Arial"/>
                  <a:cs typeface="Arial"/>
                  <a:sym typeface="Arial"/>
                </a:rPr>
                <a:t>生命週期評估</a:t>
              </a:r>
              <a:endParaRPr sz="2400">
                <a:solidFill>
                  <a:schemeClr val="dk1"/>
                </a:solidFill>
                <a:latin typeface="Arial"/>
                <a:ea typeface="Arial"/>
                <a:cs typeface="Arial"/>
                <a:sym typeface="Arial"/>
              </a:endParaRPr>
            </a:p>
            <a:p>
              <a:pPr indent="0" lvl="0" marL="0" marR="0" rtl="0" algn="ctr">
                <a:lnSpc>
                  <a:spcPct val="90000"/>
                </a:lnSpc>
                <a:spcBef>
                  <a:spcPts val="840"/>
                </a:spcBef>
                <a:spcAft>
                  <a:spcPts val="0"/>
                </a:spcAft>
                <a:buNone/>
              </a:pPr>
              <a:r>
                <a:rPr lang="zh-TW" sz="2400">
                  <a:solidFill>
                    <a:schemeClr val="dk1"/>
                  </a:solidFill>
                  <a:latin typeface="Arial"/>
                  <a:ea typeface="Arial"/>
                  <a:cs typeface="Arial"/>
                  <a:sym typeface="Arial"/>
                </a:rPr>
                <a:t>LCA</a:t>
              </a:r>
              <a:endParaRPr sz="2400">
                <a:solidFill>
                  <a:schemeClr val="dk1"/>
                </a:solidFill>
                <a:latin typeface="Arial"/>
                <a:ea typeface="Arial"/>
                <a:cs typeface="Arial"/>
                <a:sym typeface="Arial"/>
              </a:endParaRPr>
            </a:p>
          </p:txBody>
        </p:sp>
        <p:sp>
          <p:nvSpPr>
            <p:cNvPr id="238" name="Google Shape;238;p28"/>
            <p:cNvSpPr/>
            <p:nvPr/>
          </p:nvSpPr>
          <p:spPr>
            <a:xfrm>
              <a:off x="5544402" y="2645267"/>
              <a:ext cx="901281" cy="38056"/>
            </a:xfrm>
            <a:custGeom>
              <a:rect b="b" l="l" r="r" t="t"/>
              <a:pathLst>
                <a:path extrusionOk="0" h="120000" w="120000">
                  <a:moveTo>
                    <a:pt x="0" y="60000"/>
                  </a:moveTo>
                  <a:lnTo>
                    <a:pt x="120000" y="60000"/>
                  </a:lnTo>
                </a:path>
              </a:pathLst>
            </a:custGeom>
            <a:noFill/>
            <a:ln cap="flat" cmpd="sng" w="25400">
              <a:solidFill>
                <a:srgbClr val="4674A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8"/>
            <p:cNvSpPr txBox="1"/>
            <p:nvPr/>
          </p:nvSpPr>
          <p:spPr>
            <a:xfrm>
              <a:off x="5972510" y="2641763"/>
              <a:ext cx="45064" cy="45064"/>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40" name="Google Shape;240;p28"/>
            <p:cNvSpPr/>
            <p:nvPr/>
          </p:nvSpPr>
          <p:spPr>
            <a:xfrm>
              <a:off x="6445683" y="2100995"/>
              <a:ext cx="2401081"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8"/>
            <p:cNvSpPr txBox="1"/>
            <p:nvPr/>
          </p:nvSpPr>
          <p:spPr>
            <a:xfrm>
              <a:off x="6445683" y="2100995"/>
              <a:ext cx="2401081" cy="1126601"/>
            </a:xfrm>
            <a:prstGeom prst="rect">
              <a:avLst/>
            </a:prstGeom>
            <a:noFill/>
            <a:ln>
              <a:noFill/>
            </a:ln>
          </p:spPr>
          <p:txBody>
            <a:bodyPr anchorCtr="0" anchor="ctr" bIns="12700" lIns="12700" spcFirstLastPara="1" rIns="12700" wrap="square" tIns="12700">
              <a:noAutofit/>
            </a:bodyPr>
            <a:lstStyle/>
            <a:p>
              <a:pPr indent="0" lvl="0" marL="0" marR="0" rtl="0" algn="l">
                <a:lnSpc>
                  <a:spcPct val="90000"/>
                </a:lnSpc>
                <a:spcBef>
                  <a:spcPts val="0"/>
                </a:spcBef>
                <a:spcAft>
                  <a:spcPts val="0"/>
                </a:spcAft>
                <a:buNone/>
              </a:pPr>
              <a:r>
                <a:rPr lang="zh-TW" sz="2000">
                  <a:solidFill>
                    <a:schemeClr val="dk1"/>
                  </a:solidFill>
                  <a:latin typeface="Arial"/>
                  <a:ea typeface="Arial"/>
                  <a:cs typeface="Arial"/>
                  <a:sym typeface="Arial"/>
                </a:rPr>
                <a:t> EPS 2000</a:t>
              </a:r>
              <a:endParaRPr/>
            </a:p>
            <a:p>
              <a:pPr indent="0" lvl="0" marL="0" marR="0" rtl="0" algn="l">
                <a:lnSpc>
                  <a:spcPct val="90000"/>
                </a:lnSpc>
                <a:spcBef>
                  <a:spcPts val="700"/>
                </a:spcBef>
                <a:spcAft>
                  <a:spcPts val="0"/>
                </a:spcAft>
                <a:buNone/>
              </a:pPr>
              <a:r>
                <a:rPr lang="zh-TW" sz="2000">
                  <a:solidFill>
                    <a:schemeClr val="dk1"/>
                  </a:solidFill>
                  <a:latin typeface="Arial"/>
                  <a:ea typeface="Arial"/>
                  <a:cs typeface="Arial"/>
                  <a:sym typeface="Arial"/>
                </a:rPr>
                <a:t> Eco-indicator 95</a:t>
              </a:r>
              <a:endParaRPr sz="2000">
                <a:solidFill>
                  <a:schemeClr val="dk1"/>
                </a:solidFill>
                <a:latin typeface="Arial"/>
                <a:ea typeface="Arial"/>
                <a:cs typeface="Arial"/>
                <a:sym typeface="Arial"/>
              </a:endParaRPr>
            </a:p>
          </p:txBody>
        </p:sp>
        <p:sp>
          <p:nvSpPr>
            <p:cNvPr id="242" name="Google Shape;242;p28"/>
            <p:cNvSpPr/>
            <p:nvPr/>
          </p:nvSpPr>
          <p:spPr>
            <a:xfrm rot="3461817">
              <a:off x="2101190" y="3285335"/>
              <a:ext cx="1551108" cy="38056"/>
            </a:xfrm>
            <a:custGeom>
              <a:rect b="b" l="l" r="r" t="t"/>
              <a:pathLst>
                <a:path extrusionOk="0" h="120000" w="120000">
                  <a:moveTo>
                    <a:pt x="0" y="60000"/>
                  </a:moveTo>
                  <a:lnTo>
                    <a:pt x="120000" y="60000"/>
                  </a:lnTo>
                </a:path>
              </a:pathLst>
            </a:custGeom>
            <a:noFill/>
            <a:ln cap="flat" cmpd="sng" w="25400">
              <a:solidFill>
                <a:srgbClr val="3B649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8"/>
            <p:cNvSpPr txBox="1"/>
            <p:nvPr/>
          </p:nvSpPr>
          <p:spPr>
            <a:xfrm rot="6923634">
              <a:off x="2837966" y="3265585"/>
              <a:ext cx="77555" cy="77555"/>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44" name="Google Shape;244;p28"/>
            <p:cNvSpPr/>
            <p:nvPr/>
          </p:nvSpPr>
          <p:spPr>
            <a:xfrm>
              <a:off x="3291198" y="3396587"/>
              <a:ext cx="2253203"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28"/>
            <p:cNvSpPr txBox="1"/>
            <p:nvPr/>
          </p:nvSpPr>
          <p:spPr>
            <a:xfrm>
              <a:off x="3291198" y="3396587"/>
              <a:ext cx="2253203" cy="1126601"/>
            </a:xfrm>
            <a:prstGeom prst="rect">
              <a:avLst/>
            </a:prstGeom>
            <a:noFill/>
            <a:ln>
              <a:noFill/>
            </a:ln>
          </p:spPr>
          <p:txBody>
            <a:bodyPr anchorCtr="0" anchor="ctr" bIns="15225" lIns="15225" spcFirstLastPara="1" rIns="15225" wrap="square" tIns="15225">
              <a:noAutofit/>
            </a:bodyPr>
            <a:lstStyle/>
            <a:p>
              <a:pPr indent="0" lvl="0" marL="0" marR="0" rtl="0" algn="ctr">
                <a:lnSpc>
                  <a:spcPct val="90000"/>
                </a:lnSpc>
                <a:spcBef>
                  <a:spcPts val="0"/>
                </a:spcBef>
                <a:spcAft>
                  <a:spcPts val="0"/>
                </a:spcAft>
                <a:buNone/>
              </a:pPr>
              <a:r>
                <a:rPr lang="zh-TW" sz="2400">
                  <a:solidFill>
                    <a:schemeClr val="dk1"/>
                  </a:solidFill>
                  <a:latin typeface="Arial"/>
                  <a:ea typeface="Arial"/>
                  <a:cs typeface="Arial"/>
                  <a:sym typeface="Arial"/>
                </a:rPr>
                <a:t>淨能源分析</a:t>
              </a:r>
              <a:endParaRPr/>
            </a:p>
            <a:p>
              <a:pPr indent="0" lvl="0" marL="0" marR="0" rtl="0" algn="ctr">
                <a:lnSpc>
                  <a:spcPct val="90000"/>
                </a:lnSpc>
                <a:spcBef>
                  <a:spcPts val="840"/>
                </a:spcBef>
                <a:spcAft>
                  <a:spcPts val="0"/>
                </a:spcAft>
                <a:buNone/>
              </a:pPr>
              <a:r>
                <a:rPr lang="zh-TW" sz="2400">
                  <a:solidFill>
                    <a:schemeClr val="dk1"/>
                  </a:solidFill>
                  <a:latin typeface="Arial"/>
                  <a:ea typeface="Arial"/>
                  <a:cs typeface="Arial"/>
                  <a:sym typeface="Arial"/>
                </a:rPr>
                <a:t>NEA</a:t>
              </a:r>
              <a:endParaRPr sz="2400">
                <a:solidFill>
                  <a:schemeClr val="dk1"/>
                </a:solidFill>
                <a:latin typeface="Arial"/>
                <a:ea typeface="Arial"/>
                <a:cs typeface="Arial"/>
                <a:sym typeface="Arial"/>
              </a:endParaRPr>
            </a:p>
          </p:txBody>
        </p:sp>
        <p:sp>
          <p:nvSpPr>
            <p:cNvPr id="246" name="Google Shape;246;p28"/>
            <p:cNvSpPr/>
            <p:nvPr/>
          </p:nvSpPr>
          <p:spPr>
            <a:xfrm>
              <a:off x="5544402" y="3940859"/>
              <a:ext cx="901281" cy="38056"/>
            </a:xfrm>
            <a:custGeom>
              <a:rect b="b" l="l" r="r" t="t"/>
              <a:pathLst>
                <a:path extrusionOk="0" h="120000" w="120000">
                  <a:moveTo>
                    <a:pt x="0" y="60000"/>
                  </a:moveTo>
                  <a:lnTo>
                    <a:pt x="120000" y="60000"/>
                  </a:lnTo>
                </a:path>
              </a:pathLst>
            </a:custGeom>
            <a:noFill/>
            <a:ln cap="flat" cmpd="sng" w="25400">
              <a:solidFill>
                <a:srgbClr val="4674A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8"/>
            <p:cNvSpPr txBox="1"/>
            <p:nvPr/>
          </p:nvSpPr>
          <p:spPr>
            <a:xfrm>
              <a:off x="5972510" y="3937355"/>
              <a:ext cx="45064" cy="45064"/>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None/>
              </a:pPr>
              <a:r>
                <a:t/>
              </a:r>
              <a:endParaRPr sz="500">
                <a:solidFill>
                  <a:schemeClr val="dk1"/>
                </a:solidFill>
                <a:latin typeface="Arial"/>
                <a:ea typeface="Arial"/>
                <a:cs typeface="Arial"/>
                <a:sym typeface="Arial"/>
              </a:endParaRPr>
            </a:p>
          </p:txBody>
        </p:sp>
        <p:sp>
          <p:nvSpPr>
            <p:cNvPr id="248" name="Google Shape;248;p28"/>
            <p:cNvSpPr/>
            <p:nvPr/>
          </p:nvSpPr>
          <p:spPr>
            <a:xfrm>
              <a:off x="6445683" y="3396587"/>
              <a:ext cx="2386074" cy="1126601"/>
            </a:xfrm>
            <a:prstGeom prst="roundRect">
              <a:avLst>
                <a:gd fmla="val 10000" name="adj"/>
              </a:avLst>
            </a:prstGeom>
            <a:solidFill>
              <a:srgbClr val="FBD4B4"/>
            </a:solidFill>
            <a:ln>
              <a:noFill/>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28"/>
            <p:cNvSpPr txBox="1"/>
            <p:nvPr/>
          </p:nvSpPr>
          <p:spPr>
            <a:xfrm>
              <a:off x="6445683" y="3396587"/>
              <a:ext cx="2386074" cy="1126601"/>
            </a:xfrm>
            <a:prstGeom prst="rect">
              <a:avLst/>
            </a:prstGeom>
            <a:noFill/>
            <a:ln>
              <a:noFill/>
            </a:ln>
          </p:spPr>
          <p:txBody>
            <a:bodyPr anchorCtr="0" anchor="ctr" bIns="11425" lIns="11425" spcFirstLastPara="1" rIns="11425" wrap="square" tIns="11425">
              <a:noAutofit/>
            </a:bodyPr>
            <a:lstStyle/>
            <a:p>
              <a:pPr indent="0" lvl="0" marL="0" marR="0" rtl="0" algn="l">
                <a:lnSpc>
                  <a:spcPct val="90000"/>
                </a:lnSpc>
                <a:spcBef>
                  <a:spcPts val="0"/>
                </a:spcBef>
                <a:spcAft>
                  <a:spcPts val="0"/>
                </a:spcAft>
                <a:buNone/>
              </a:pPr>
              <a:r>
                <a:rPr lang="zh-TW" sz="1800">
                  <a:solidFill>
                    <a:schemeClr val="dk1"/>
                  </a:solidFill>
                  <a:latin typeface="Arial"/>
                  <a:ea typeface="Arial"/>
                  <a:cs typeface="Arial"/>
                  <a:sym typeface="Arial"/>
                </a:rPr>
                <a:t>  能源投資報酬(EROI)</a:t>
              </a:r>
              <a:endParaRPr/>
            </a:p>
            <a:p>
              <a:pPr indent="0" lvl="0" marL="0" marR="0" rtl="0" algn="l">
                <a:lnSpc>
                  <a:spcPct val="90000"/>
                </a:lnSpc>
                <a:spcBef>
                  <a:spcPts val="630"/>
                </a:spcBef>
                <a:spcAft>
                  <a:spcPts val="0"/>
                </a:spcAft>
                <a:buNone/>
              </a:pPr>
              <a:r>
                <a:rPr lang="zh-TW" sz="1800">
                  <a:solidFill>
                    <a:schemeClr val="dk1"/>
                  </a:solidFill>
                  <a:latin typeface="Arial"/>
                  <a:ea typeface="Arial"/>
                  <a:cs typeface="Arial"/>
                  <a:sym typeface="Arial"/>
                </a:rPr>
                <a:t>  能源回收期(EPT)</a:t>
              </a:r>
              <a:endParaRPr sz="1800">
                <a:solidFill>
                  <a:schemeClr val="dk1"/>
                </a:solidFill>
                <a:latin typeface="Arial"/>
                <a:ea typeface="Arial"/>
                <a:cs typeface="Arial"/>
                <a:sym typeface="Arial"/>
              </a:endParaRPr>
            </a:p>
          </p:txBody>
        </p:sp>
      </p:grpSp>
      <p:sp>
        <p:nvSpPr>
          <p:cNvPr id="250" name="Google Shape;250;p28"/>
          <p:cNvSpPr txBox="1"/>
          <p:nvPr/>
        </p:nvSpPr>
        <p:spPr>
          <a:xfrm>
            <a:off x="323850" y="6237288"/>
            <a:ext cx="3527425"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54" name="Shape 254"/>
        <p:cNvGrpSpPr/>
        <p:nvPr/>
      </p:nvGrpSpPr>
      <p:grpSpPr>
        <a:xfrm>
          <a:off x="0" y="0"/>
          <a:ext cx="0" cy="0"/>
          <a:chOff x="0" y="0"/>
          <a:chExt cx="0" cy="0"/>
        </a:xfrm>
      </p:grpSpPr>
      <p:sp>
        <p:nvSpPr>
          <p:cNvPr id="255" name="Google Shape;255;p29"/>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256" name="Google Shape;256;p29"/>
          <p:cNvSpPr txBox="1"/>
          <p:nvPr>
            <p:ph idx="1" type="body"/>
          </p:nvPr>
        </p:nvSpPr>
        <p:spPr>
          <a:xfrm>
            <a:off x="358775" y="981075"/>
            <a:ext cx="86772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成本效益分析（</a:t>
            </a:r>
            <a:r>
              <a:rPr lang="zh-TW" sz="2800"/>
              <a:t>1/5</a:t>
            </a:r>
            <a:r>
              <a:rPr lang="zh-TW" sz="2800">
                <a:latin typeface="Arial"/>
                <a:ea typeface="Arial"/>
                <a:cs typeface="Arial"/>
                <a:sym typeface="Arial"/>
              </a:rPr>
              <a:t>）</a:t>
            </a:r>
            <a:endParaRPr sz="2800"/>
          </a:p>
          <a:p>
            <a:pPr indent="-284163" lvl="1" marL="741363" rtl="0" algn="l">
              <a:spcBef>
                <a:spcPts val="480"/>
              </a:spcBef>
              <a:spcAft>
                <a:spcPts val="0"/>
              </a:spcAft>
              <a:buClr>
                <a:schemeClr val="dk1"/>
              </a:buClr>
              <a:buSzPts val="2400"/>
              <a:buChar char="–"/>
            </a:pPr>
            <a:r>
              <a:rPr lang="zh-TW" sz="2400">
                <a:latin typeface="Arial"/>
                <a:ea typeface="Arial"/>
                <a:cs typeface="Arial"/>
                <a:sym typeface="Arial"/>
              </a:rPr>
              <a:t>有關能源需求面管理方案之成本效益分析，先進國家如美國與加拿大均係以</a:t>
            </a:r>
            <a:r>
              <a:rPr lang="zh-TW" sz="2400">
                <a:solidFill>
                  <a:srgbClr val="FF0000"/>
                </a:solidFill>
                <a:latin typeface="Arial"/>
                <a:ea typeface="Arial"/>
                <a:cs typeface="Arial"/>
                <a:sym typeface="Arial"/>
              </a:rPr>
              <a:t>加州公用事業委員會</a:t>
            </a:r>
            <a:r>
              <a:rPr lang="zh-TW" sz="2400">
                <a:solidFill>
                  <a:srgbClr val="FF0000"/>
                </a:solidFill>
              </a:rPr>
              <a:t>CPUC (2001), </a:t>
            </a:r>
            <a:r>
              <a:rPr i="1" lang="zh-TW" sz="2400">
                <a:solidFill>
                  <a:srgbClr val="FF0000"/>
                </a:solidFill>
              </a:rPr>
              <a:t>California Standard Practice Manual: Economic Analysis of Demand-Side Management Programs and Projects</a:t>
            </a:r>
            <a:r>
              <a:rPr lang="zh-TW" sz="2400">
                <a:solidFill>
                  <a:srgbClr val="FF0000"/>
                </a:solidFill>
              </a:rPr>
              <a:t>.</a:t>
            </a:r>
            <a:r>
              <a:rPr lang="zh-TW" sz="2400">
                <a:latin typeface="Arial"/>
                <a:ea typeface="Arial"/>
                <a:cs typeface="Arial"/>
                <a:sym typeface="Arial"/>
              </a:rPr>
              <a:t>的操作手冊為藍本，作為成本效益分析之參考依據。按其定義，成本效益分析檢定主要可分為四大類：</a:t>
            </a:r>
            <a:endParaRPr sz="2400"/>
          </a:p>
          <a:p>
            <a:pPr indent="-227012" lvl="2" marL="1141413" rtl="0" algn="l">
              <a:spcBef>
                <a:spcPts val="400"/>
              </a:spcBef>
              <a:spcAft>
                <a:spcPts val="0"/>
              </a:spcAft>
              <a:buClr>
                <a:srgbClr val="FF0000"/>
              </a:buClr>
              <a:buSzPts val="2000"/>
              <a:buChar char="•"/>
            </a:pPr>
            <a:r>
              <a:rPr lang="zh-TW" sz="2000">
                <a:solidFill>
                  <a:srgbClr val="FF0000"/>
                </a:solidFill>
                <a:latin typeface="Arial"/>
                <a:ea typeface="Arial"/>
                <a:cs typeface="Arial"/>
                <a:sym typeface="Arial"/>
              </a:rPr>
              <a:t>參與者檢定</a:t>
            </a:r>
            <a:r>
              <a:rPr lang="zh-TW" sz="2000">
                <a:solidFill>
                  <a:srgbClr val="FF0000"/>
                </a:solidFill>
              </a:rPr>
              <a:t>(Participant Test, PCT)</a:t>
            </a:r>
            <a:endParaRPr/>
          </a:p>
          <a:p>
            <a:pPr indent="-227012" lvl="2" marL="1141413" rtl="0" algn="l">
              <a:spcBef>
                <a:spcPts val="400"/>
              </a:spcBef>
              <a:spcAft>
                <a:spcPts val="0"/>
              </a:spcAft>
              <a:buClr>
                <a:srgbClr val="FF0000"/>
              </a:buClr>
              <a:buSzPts val="2000"/>
              <a:buChar char="•"/>
            </a:pPr>
            <a:r>
              <a:rPr lang="zh-TW" sz="2000">
                <a:solidFill>
                  <a:srgbClr val="FF0000"/>
                </a:solidFill>
                <a:latin typeface="Arial"/>
                <a:ea typeface="Arial"/>
                <a:cs typeface="Arial"/>
                <a:sym typeface="Arial"/>
              </a:rPr>
              <a:t>電力用戶影響檢定</a:t>
            </a:r>
            <a:r>
              <a:rPr lang="zh-TW" sz="2000">
                <a:solidFill>
                  <a:srgbClr val="FF0000"/>
                </a:solidFill>
              </a:rPr>
              <a:t>(Ratepayer Impact Measure Test, RIM)</a:t>
            </a:r>
            <a:endParaRPr/>
          </a:p>
          <a:p>
            <a:pPr indent="-227012" lvl="2" marL="1141413" rtl="0" algn="l">
              <a:spcBef>
                <a:spcPts val="400"/>
              </a:spcBef>
              <a:spcAft>
                <a:spcPts val="0"/>
              </a:spcAft>
              <a:buClr>
                <a:srgbClr val="FF0000"/>
              </a:buClr>
              <a:buSzPts val="2000"/>
              <a:buChar char="•"/>
            </a:pPr>
            <a:r>
              <a:rPr lang="zh-TW" sz="2000">
                <a:solidFill>
                  <a:srgbClr val="FF0000"/>
                </a:solidFill>
                <a:latin typeface="Arial"/>
                <a:ea typeface="Arial"/>
                <a:cs typeface="Arial"/>
                <a:sym typeface="Arial"/>
              </a:rPr>
              <a:t>總資源成本檢定</a:t>
            </a:r>
            <a:r>
              <a:rPr lang="zh-TW" sz="2000">
                <a:solidFill>
                  <a:srgbClr val="FF0000"/>
                </a:solidFill>
              </a:rPr>
              <a:t>(Total Resource Cost Test, TRC)</a:t>
            </a:r>
            <a:endParaRPr/>
          </a:p>
          <a:p>
            <a:pPr indent="-227012" lvl="2" marL="1141413" rtl="0" algn="l">
              <a:spcBef>
                <a:spcPts val="400"/>
              </a:spcBef>
              <a:spcAft>
                <a:spcPts val="0"/>
              </a:spcAft>
              <a:buClr>
                <a:srgbClr val="FF0000"/>
              </a:buClr>
              <a:buSzPts val="2000"/>
              <a:buFont typeface="Arial"/>
              <a:buNone/>
            </a:pPr>
            <a:r>
              <a:rPr lang="zh-TW" sz="2000">
                <a:solidFill>
                  <a:srgbClr val="FF0000"/>
                </a:solidFill>
              </a:rPr>
              <a:t> （</a:t>
            </a:r>
            <a:r>
              <a:rPr lang="zh-TW" sz="2000">
                <a:solidFill>
                  <a:srgbClr val="FF0000"/>
                </a:solidFill>
                <a:latin typeface="Arial"/>
                <a:ea typeface="Arial"/>
                <a:cs typeface="Arial"/>
                <a:sym typeface="Arial"/>
              </a:rPr>
              <a:t>可延伸為社會成本檢定</a:t>
            </a:r>
            <a:r>
              <a:rPr lang="zh-TW" sz="2000">
                <a:solidFill>
                  <a:srgbClr val="FF0000"/>
                </a:solidFill>
              </a:rPr>
              <a:t>(Societal Cost Test, SCT)</a:t>
            </a:r>
            <a:r>
              <a:rPr lang="zh-TW" sz="2000">
                <a:solidFill>
                  <a:srgbClr val="FF0000"/>
                </a:solidFill>
                <a:latin typeface="Arial"/>
                <a:ea typeface="Arial"/>
                <a:cs typeface="Arial"/>
                <a:sym typeface="Arial"/>
              </a:rPr>
              <a:t>）</a:t>
            </a:r>
            <a:endParaRPr sz="2000">
              <a:solidFill>
                <a:srgbClr val="FF0000"/>
              </a:solidFill>
            </a:endParaRPr>
          </a:p>
          <a:p>
            <a:pPr indent="-227012" lvl="2" marL="1141413" rtl="0" algn="l">
              <a:spcBef>
                <a:spcPts val="400"/>
              </a:spcBef>
              <a:spcAft>
                <a:spcPts val="0"/>
              </a:spcAft>
              <a:buClr>
                <a:srgbClr val="FF0000"/>
              </a:buClr>
              <a:buSzPts val="2000"/>
              <a:buChar char="•"/>
            </a:pPr>
            <a:r>
              <a:rPr lang="zh-TW" sz="2000">
                <a:solidFill>
                  <a:srgbClr val="FF0000"/>
                </a:solidFill>
                <a:latin typeface="Arial"/>
                <a:ea typeface="Arial"/>
                <a:cs typeface="Arial"/>
                <a:sym typeface="Arial"/>
              </a:rPr>
              <a:t>公用事業成本檢定</a:t>
            </a:r>
            <a:r>
              <a:rPr lang="zh-TW" sz="2000">
                <a:solidFill>
                  <a:srgbClr val="FF0000"/>
                </a:solidFill>
              </a:rPr>
              <a:t>(Utility Cost Test, UCT)</a:t>
            </a:r>
            <a:endParaRPr/>
          </a:p>
          <a:p>
            <a:pPr indent="-284163" lvl="1" marL="741363" rtl="0" algn="l">
              <a:spcBef>
                <a:spcPts val="480"/>
              </a:spcBef>
              <a:spcAft>
                <a:spcPts val="0"/>
              </a:spcAft>
              <a:buClr>
                <a:schemeClr val="dk1"/>
              </a:buClr>
              <a:buSzPts val="2400"/>
              <a:buChar char="–"/>
            </a:pPr>
            <a:r>
              <a:rPr lang="zh-TW" sz="2400">
                <a:latin typeface="Arial"/>
                <a:ea typeface="Arial"/>
                <a:cs typeface="Arial"/>
                <a:sym typeface="Arial"/>
              </a:rPr>
              <a:t>一般而言，成本效益分析通常係以</a:t>
            </a:r>
            <a:r>
              <a:rPr lang="zh-TW" sz="2400">
                <a:solidFill>
                  <a:srgbClr val="FF0000"/>
                </a:solidFill>
              </a:rPr>
              <a:t>PCT</a:t>
            </a:r>
            <a:r>
              <a:rPr lang="zh-TW" sz="2400">
                <a:latin typeface="Arial"/>
                <a:ea typeface="Arial"/>
                <a:cs typeface="Arial"/>
                <a:sym typeface="Arial"/>
              </a:rPr>
              <a:t>與</a:t>
            </a:r>
            <a:r>
              <a:rPr lang="zh-TW" sz="2400">
                <a:solidFill>
                  <a:srgbClr val="FF0000"/>
                </a:solidFill>
              </a:rPr>
              <a:t>TRC</a:t>
            </a:r>
            <a:r>
              <a:rPr lang="zh-TW" sz="2400">
                <a:latin typeface="Arial"/>
                <a:ea typeface="Arial"/>
                <a:cs typeface="Arial"/>
                <a:sym typeface="Arial"/>
              </a:rPr>
              <a:t>作為主要檢定模型。</a:t>
            </a:r>
            <a:endParaRPr sz="2400"/>
          </a:p>
          <a:p>
            <a:pPr indent="-125412" lvl="3" marL="1598613" rtl="0" algn="just">
              <a:spcBef>
                <a:spcPts val="320"/>
              </a:spcBef>
              <a:spcAft>
                <a:spcPts val="0"/>
              </a:spcAft>
              <a:buClr>
                <a:schemeClr val="dk1"/>
              </a:buClr>
              <a:buSzPts val="1600"/>
              <a:buNone/>
            </a:pPr>
            <a:r>
              <a:t/>
            </a:r>
            <a:endParaRPr sz="1600"/>
          </a:p>
        </p:txBody>
      </p:sp>
      <p:sp>
        <p:nvSpPr>
          <p:cNvPr id="257" name="Google Shape;257;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61" name="Shape 261"/>
        <p:cNvGrpSpPr/>
        <p:nvPr/>
      </p:nvGrpSpPr>
      <p:grpSpPr>
        <a:xfrm>
          <a:off x="0" y="0"/>
          <a:ext cx="0" cy="0"/>
          <a:chOff x="0" y="0"/>
          <a:chExt cx="0" cy="0"/>
        </a:xfrm>
      </p:grpSpPr>
      <p:sp>
        <p:nvSpPr>
          <p:cNvPr id="262" name="Google Shape;262;p30"/>
          <p:cNvSpPr txBox="1"/>
          <p:nvPr>
            <p:ph idx="1" type="body"/>
          </p:nvPr>
        </p:nvSpPr>
        <p:spPr>
          <a:xfrm>
            <a:off x="468313" y="908050"/>
            <a:ext cx="7620000" cy="5276850"/>
          </a:xfrm>
          <a:prstGeom prst="rect">
            <a:avLst/>
          </a:prstGeom>
          <a:noFill/>
          <a:ln>
            <a:noFill/>
          </a:ln>
        </p:spPr>
        <p:txBody>
          <a:bodyPr anchorCtr="0" anchor="t" bIns="45700" lIns="91425" spcFirstLastPara="1" rIns="91425" wrap="square" tIns="45700">
            <a:noAutofit/>
          </a:bodyPr>
          <a:lstStyle/>
          <a:p>
            <a:pPr indent="-342900" lvl="0" marL="342900" rtl="0" algn="l">
              <a:lnSpc>
                <a:spcPct val="150000"/>
              </a:lnSpc>
              <a:spcBef>
                <a:spcPts val="0"/>
              </a:spcBef>
              <a:spcAft>
                <a:spcPts val="0"/>
              </a:spcAft>
              <a:buClr>
                <a:schemeClr val="dk1"/>
              </a:buClr>
              <a:buSzPts val="2635"/>
              <a:buFont typeface="Arial"/>
              <a:buChar char="•"/>
            </a:pPr>
            <a:r>
              <a:rPr lang="zh-TW" sz="2635">
                <a:latin typeface="Arial"/>
                <a:ea typeface="Arial"/>
                <a:cs typeface="Arial"/>
                <a:sym typeface="Arial"/>
              </a:rPr>
              <a:t>成本效益分析（</a:t>
            </a:r>
            <a:r>
              <a:rPr lang="zh-TW" sz="2635"/>
              <a:t>2/5</a:t>
            </a:r>
            <a:r>
              <a:rPr lang="zh-TW" sz="2635">
                <a:latin typeface="Arial"/>
                <a:ea typeface="Arial"/>
                <a:cs typeface="Arial"/>
                <a:sym typeface="Arial"/>
              </a:rPr>
              <a:t>）</a:t>
            </a:r>
            <a:endParaRPr sz="2635"/>
          </a:p>
          <a:p>
            <a:pPr indent="-285750" lvl="1" marL="742950" rtl="0" algn="l">
              <a:lnSpc>
                <a:spcPct val="80000"/>
              </a:lnSpc>
              <a:spcBef>
                <a:spcPts val="459"/>
              </a:spcBef>
              <a:spcAft>
                <a:spcPts val="0"/>
              </a:spcAft>
              <a:buClr>
                <a:schemeClr val="dk1"/>
              </a:buClr>
              <a:buSzPts val="2295"/>
              <a:buFont typeface="Arial"/>
              <a:buChar char="–"/>
            </a:pPr>
            <a:r>
              <a:rPr lang="zh-TW" sz="2295">
                <a:latin typeface="Arial"/>
                <a:ea typeface="Arial"/>
                <a:cs typeface="Arial"/>
                <a:sym typeface="Arial"/>
              </a:rPr>
              <a:t>參與者檢定</a:t>
            </a:r>
            <a:r>
              <a:rPr lang="zh-TW" sz="2295"/>
              <a:t>(PCT)</a:t>
            </a:r>
            <a:endParaRPr/>
          </a:p>
          <a:p>
            <a:pPr indent="-228600" lvl="2" marL="1143000" rtl="0" algn="l">
              <a:lnSpc>
                <a:spcPct val="80000"/>
              </a:lnSpc>
              <a:spcBef>
                <a:spcPts val="408"/>
              </a:spcBef>
              <a:spcAft>
                <a:spcPts val="0"/>
              </a:spcAft>
              <a:buClr>
                <a:srgbClr val="FF0000"/>
              </a:buClr>
              <a:buSzPts val="2040"/>
              <a:buFont typeface="Arial"/>
              <a:buChar char="•"/>
            </a:pPr>
            <a:r>
              <a:rPr lang="zh-TW" sz="2040">
                <a:solidFill>
                  <a:srgbClr val="FF0000"/>
                </a:solidFill>
                <a:latin typeface="Arial"/>
                <a:ea typeface="Arial"/>
                <a:cs typeface="Arial"/>
                <a:sym typeface="Arial"/>
              </a:rPr>
              <a:t>係用以衡量電力用戶在參與</a:t>
            </a:r>
            <a:r>
              <a:rPr lang="zh-TW" sz="2040">
                <a:solidFill>
                  <a:srgbClr val="FF0000"/>
                </a:solidFill>
              </a:rPr>
              <a:t>DSM </a:t>
            </a:r>
            <a:r>
              <a:rPr lang="zh-TW" sz="2040">
                <a:solidFill>
                  <a:srgbClr val="FF0000"/>
                </a:solidFill>
                <a:latin typeface="Arial"/>
                <a:ea typeface="Arial"/>
                <a:cs typeface="Arial"/>
                <a:sym typeface="Arial"/>
              </a:rPr>
              <a:t>方案後的「可計數」利益與成本。</a:t>
            </a:r>
            <a:endParaRPr sz="2040">
              <a:solidFill>
                <a:srgbClr val="FF0000"/>
              </a:solidFill>
            </a:endParaRPr>
          </a:p>
          <a:p>
            <a:pPr indent="-228600" lvl="2" marL="1143000" rtl="0" algn="l">
              <a:lnSpc>
                <a:spcPct val="80000"/>
              </a:lnSpc>
              <a:spcBef>
                <a:spcPts val="408"/>
              </a:spcBef>
              <a:spcAft>
                <a:spcPts val="0"/>
              </a:spcAft>
              <a:buClr>
                <a:schemeClr val="dk1"/>
              </a:buClr>
              <a:buSzPts val="2040"/>
              <a:buFont typeface="Arial"/>
              <a:buChar char="•"/>
            </a:pPr>
            <a:r>
              <a:rPr lang="zh-TW" sz="2040">
                <a:latin typeface="Arial"/>
                <a:ea typeface="Arial"/>
                <a:cs typeface="Arial"/>
                <a:sym typeface="Arial"/>
              </a:rPr>
              <a:t>結果以四種方式表達</a:t>
            </a:r>
            <a:endParaRPr sz="2040"/>
          </a:p>
          <a:p>
            <a:pPr indent="-228600" lvl="3" marL="1600200" rtl="0" algn="l">
              <a:lnSpc>
                <a:spcPct val="80000"/>
              </a:lnSpc>
              <a:spcBef>
                <a:spcPts val="340"/>
              </a:spcBef>
              <a:spcAft>
                <a:spcPts val="0"/>
              </a:spcAft>
              <a:buClr>
                <a:srgbClr val="FF0000"/>
              </a:buClr>
              <a:buSzPts val="1700"/>
              <a:buFont typeface="Arial"/>
              <a:buChar char="–"/>
            </a:pPr>
            <a:r>
              <a:rPr lang="zh-TW" sz="1700">
                <a:solidFill>
                  <a:srgbClr val="FF0000"/>
                </a:solidFill>
                <a:latin typeface="Arial"/>
                <a:ea typeface="Arial"/>
                <a:cs typeface="Arial"/>
                <a:sym typeface="Arial"/>
              </a:rPr>
              <a:t>總方案的淨現值</a:t>
            </a:r>
            <a:endParaRPr sz="170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228600" lvl="3" marL="1600200" rtl="0" algn="l">
              <a:lnSpc>
                <a:spcPct val="80000"/>
              </a:lnSpc>
              <a:spcBef>
                <a:spcPts val="340"/>
              </a:spcBef>
              <a:spcAft>
                <a:spcPts val="0"/>
              </a:spcAft>
              <a:buClr>
                <a:srgbClr val="FF0000"/>
              </a:buClr>
              <a:buSzPts val="1700"/>
              <a:buFont typeface="Arial"/>
              <a:buChar char="–"/>
            </a:pPr>
            <a:r>
              <a:rPr lang="zh-TW" sz="1700">
                <a:solidFill>
                  <a:srgbClr val="FF0000"/>
                </a:solidFill>
                <a:latin typeface="Arial"/>
                <a:ea typeface="Arial"/>
                <a:cs typeface="Arial"/>
                <a:sym typeface="Arial"/>
              </a:rPr>
              <a:t>平均每位參與者的淨現值</a:t>
            </a:r>
            <a:endParaRPr sz="170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228600" lvl="3" marL="1600200" rtl="0" algn="l">
              <a:lnSpc>
                <a:spcPct val="80000"/>
              </a:lnSpc>
              <a:spcBef>
                <a:spcPts val="340"/>
              </a:spcBef>
              <a:spcAft>
                <a:spcPts val="0"/>
              </a:spcAft>
              <a:buClr>
                <a:srgbClr val="FF0000"/>
              </a:buClr>
              <a:buSzPts val="1700"/>
              <a:buFont typeface="Arial"/>
              <a:buChar char="–"/>
            </a:pPr>
            <a:r>
              <a:rPr lang="zh-TW" sz="1700">
                <a:solidFill>
                  <a:srgbClr val="FF0000"/>
                </a:solidFill>
                <a:latin typeface="Arial"/>
                <a:ea typeface="Arial"/>
                <a:cs typeface="Arial"/>
                <a:sym typeface="Arial"/>
              </a:rPr>
              <a:t>益本比</a:t>
            </a:r>
            <a:endParaRPr sz="170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99060" lvl="2" marL="1143000" rtl="0" algn="l">
              <a:lnSpc>
                <a:spcPct val="80000"/>
              </a:lnSpc>
              <a:spcBef>
                <a:spcPts val="408"/>
              </a:spcBef>
              <a:spcAft>
                <a:spcPts val="0"/>
              </a:spcAft>
              <a:buClr>
                <a:schemeClr val="dk1"/>
              </a:buClr>
              <a:buSzPts val="2040"/>
              <a:buFont typeface="Arial"/>
              <a:buNone/>
            </a:pPr>
            <a:r>
              <a:t/>
            </a:r>
            <a:endParaRPr sz="2040">
              <a:solidFill>
                <a:srgbClr val="FF0000"/>
              </a:solidFill>
            </a:endParaRPr>
          </a:p>
          <a:p>
            <a:pPr indent="-228600" lvl="3" marL="1600200" rtl="0" algn="l">
              <a:lnSpc>
                <a:spcPct val="80000"/>
              </a:lnSpc>
              <a:spcBef>
                <a:spcPts val="340"/>
              </a:spcBef>
              <a:spcAft>
                <a:spcPts val="0"/>
              </a:spcAft>
              <a:buClr>
                <a:srgbClr val="FF0000"/>
              </a:buClr>
              <a:buSzPts val="1700"/>
              <a:buFont typeface="Arial"/>
              <a:buChar char="–"/>
            </a:pPr>
            <a:r>
              <a:rPr lang="zh-TW" sz="1700">
                <a:solidFill>
                  <a:srgbClr val="FF0000"/>
                </a:solidFill>
                <a:latin typeface="Arial"/>
                <a:ea typeface="Arial"/>
                <a:cs typeface="Arial"/>
                <a:sym typeface="Arial"/>
              </a:rPr>
              <a:t>折現回收期</a:t>
            </a:r>
            <a:endParaRPr sz="1700">
              <a:solidFill>
                <a:srgbClr val="FF0000"/>
              </a:solidFill>
            </a:endParaRPr>
          </a:p>
          <a:p>
            <a:pPr indent="0" lvl="0" marL="114300" rtl="0" algn="l">
              <a:lnSpc>
                <a:spcPct val="80000"/>
              </a:lnSpc>
              <a:spcBef>
                <a:spcPts val="544"/>
              </a:spcBef>
              <a:spcAft>
                <a:spcPts val="0"/>
              </a:spcAft>
              <a:buClr>
                <a:schemeClr val="dk1"/>
              </a:buClr>
              <a:buSzPts val="2720"/>
              <a:buFont typeface="Arial"/>
              <a:buNone/>
            </a:pPr>
            <a:r>
              <a:rPr lang="zh-TW" sz="2720"/>
              <a:t>                                          let</a:t>
            </a:r>
            <a:endParaRPr/>
          </a:p>
          <a:p>
            <a:pPr indent="-170180" lvl="0" marL="342900" rtl="0" algn="l">
              <a:lnSpc>
                <a:spcPct val="80000"/>
              </a:lnSpc>
              <a:spcBef>
                <a:spcPts val="544"/>
              </a:spcBef>
              <a:spcAft>
                <a:spcPts val="0"/>
              </a:spcAft>
              <a:buClr>
                <a:schemeClr val="dk1"/>
              </a:buClr>
              <a:buSzPts val="2720"/>
              <a:buFont typeface="Arial"/>
              <a:buNone/>
            </a:pPr>
            <a:r>
              <a:t/>
            </a:r>
            <a:endParaRPr sz="2720"/>
          </a:p>
        </p:txBody>
      </p:sp>
      <p:pic>
        <p:nvPicPr>
          <p:cNvPr id="263" name="Google Shape;263;p30"/>
          <p:cNvPicPr preferRelativeResize="0"/>
          <p:nvPr/>
        </p:nvPicPr>
        <p:blipFill rotWithShape="1">
          <a:blip r:embed="rId3">
            <a:alphaModFix/>
          </a:blip>
          <a:srcRect b="0" l="0" r="0" t="0"/>
          <a:stretch/>
        </p:blipFill>
        <p:spPr>
          <a:xfrm>
            <a:off x="3132138" y="2997200"/>
            <a:ext cx="2332037" cy="517525"/>
          </a:xfrm>
          <a:prstGeom prst="rect">
            <a:avLst/>
          </a:prstGeom>
          <a:noFill/>
          <a:ln>
            <a:noFill/>
          </a:ln>
        </p:spPr>
      </p:pic>
      <p:pic>
        <p:nvPicPr>
          <p:cNvPr id="264" name="Google Shape;264;p30"/>
          <p:cNvPicPr preferRelativeResize="0"/>
          <p:nvPr/>
        </p:nvPicPr>
        <p:blipFill rotWithShape="1">
          <a:blip r:embed="rId4">
            <a:alphaModFix/>
          </a:blip>
          <a:srcRect b="0" l="0" r="0" t="0"/>
          <a:stretch/>
        </p:blipFill>
        <p:spPr>
          <a:xfrm>
            <a:off x="2555875" y="3860800"/>
            <a:ext cx="3217863" cy="517525"/>
          </a:xfrm>
          <a:prstGeom prst="rect">
            <a:avLst/>
          </a:prstGeom>
          <a:noFill/>
          <a:ln>
            <a:noFill/>
          </a:ln>
        </p:spPr>
      </p:pic>
      <p:pic>
        <p:nvPicPr>
          <p:cNvPr id="265" name="Google Shape;265;p30"/>
          <p:cNvPicPr preferRelativeResize="0"/>
          <p:nvPr/>
        </p:nvPicPr>
        <p:blipFill rotWithShape="1">
          <a:blip r:embed="rId5">
            <a:alphaModFix/>
          </a:blip>
          <a:srcRect b="0" l="0" r="0" t="0"/>
          <a:stretch/>
        </p:blipFill>
        <p:spPr>
          <a:xfrm>
            <a:off x="2987675" y="4797425"/>
            <a:ext cx="2246313" cy="517525"/>
          </a:xfrm>
          <a:prstGeom prst="rect">
            <a:avLst/>
          </a:prstGeom>
          <a:noFill/>
          <a:ln>
            <a:noFill/>
          </a:ln>
        </p:spPr>
      </p:pic>
      <p:pic>
        <p:nvPicPr>
          <p:cNvPr id="266" name="Google Shape;266;p30"/>
          <p:cNvPicPr preferRelativeResize="0"/>
          <p:nvPr/>
        </p:nvPicPr>
        <p:blipFill rotWithShape="1">
          <a:blip r:embed="rId6">
            <a:alphaModFix/>
          </a:blip>
          <a:srcRect b="0" l="0" r="0" t="0"/>
          <a:stretch/>
        </p:blipFill>
        <p:spPr>
          <a:xfrm>
            <a:off x="2195513" y="5589588"/>
            <a:ext cx="1814512" cy="519112"/>
          </a:xfrm>
          <a:prstGeom prst="rect">
            <a:avLst/>
          </a:prstGeom>
          <a:noFill/>
          <a:ln>
            <a:noFill/>
          </a:ln>
        </p:spPr>
      </p:pic>
      <p:pic>
        <p:nvPicPr>
          <p:cNvPr id="267" name="Google Shape;267;p30"/>
          <p:cNvPicPr preferRelativeResize="0"/>
          <p:nvPr/>
        </p:nvPicPr>
        <p:blipFill rotWithShape="1">
          <a:blip r:embed="rId7">
            <a:alphaModFix/>
          </a:blip>
          <a:srcRect b="0" l="0" r="0" t="0"/>
          <a:stretch/>
        </p:blipFill>
        <p:spPr>
          <a:xfrm>
            <a:off x="4643438" y="5589588"/>
            <a:ext cx="1122362" cy="517525"/>
          </a:xfrm>
          <a:prstGeom prst="rect">
            <a:avLst/>
          </a:prstGeom>
          <a:noFill/>
          <a:ln>
            <a:noFill/>
          </a:ln>
        </p:spPr>
      </p:pic>
      <p:sp>
        <p:nvSpPr>
          <p:cNvPr id="268" name="Google Shape;268;p30"/>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269" name="Google Shape;269;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73" name="Shape 273"/>
        <p:cNvGrpSpPr/>
        <p:nvPr/>
      </p:nvGrpSpPr>
      <p:grpSpPr>
        <a:xfrm>
          <a:off x="0" y="0"/>
          <a:ext cx="0" cy="0"/>
          <a:chOff x="0" y="0"/>
          <a:chExt cx="0" cy="0"/>
        </a:xfrm>
      </p:grpSpPr>
      <p:sp>
        <p:nvSpPr>
          <p:cNvPr id="274" name="Google Shape;274;p31"/>
          <p:cNvSpPr txBox="1"/>
          <p:nvPr>
            <p:ph type="title"/>
          </p:nvPr>
        </p:nvSpPr>
        <p:spPr>
          <a:xfrm>
            <a:off x="457200" y="274638"/>
            <a:ext cx="7620000" cy="56197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275" name="Google Shape;275;p31"/>
          <p:cNvSpPr txBox="1"/>
          <p:nvPr>
            <p:ph idx="1" type="body"/>
          </p:nvPr>
        </p:nvSpPr>
        <p:spPr>
          <a:xfrm>
            <a:off x="457200" y="1125538"/>
            <a:ext cx="7620000" cy="5275262"/>
          </a:xfrm>
          <a:prstGeom prst="rect">
            <a:avLst/>
          </a:prstGeom>
          <a:noFill/>
          <a:ln>
            <a:noFill/>
          </a:ln>
        </p:spPr>
        <p:txBody>
          <a:bodyPr anchorCtr="0" anchor="t" bIns="45700" lIns="91425" spcFirstLastPara="1" rIns="91425" wrap="square" tIns="45700">
            <a:noAutofit/>
          </a:bodyPr>
          <a:lstStyle/>
          <a:p>
            <a:pPr indent="-341313" lvl="0" marL="341313" rtl="0" algn="just">
              <a:spcBef>
                <a:spcPts val="0"/>
              </a:spcBef>
              <a:spcAft>
                <a:spcPts val="0"/>
              </a:spcAft>
              <a:buClr>
                <a:schemeClr val="dk1"/>
              </a:buClr>
              <a:buSzPts val="2800"/>
              <a:buChar char="•"/>
            </a:pPr>
            <a:r>
              <a:rPr lang="zh-TW" sz="2800">
                <a:latin typeface="Arial"/>
                <a:ea typeface="Arial"/>
                <a:cs typeface="Arial"/>
                <a:sym typeface="Arial"/>
              </a:rPr>
              <a:t>成本效益分析（</a:t>
            </a:r>
            <a:r>
              <a:rPr lang="zh-TW" sz="2800"/>
              <a:t>3/5</a:t>
            </a:r>
            <a:r>
              <a:rPr lang="zh-TW" sz="2800">
                <a:latin typeface="Arial"/>
                <a:ea typeface="Arial"/>
                <a:cs typeface="Arial"/>
                <a:sym typeface="Arial"/>
              </a:rPr>
              <a:t>）</a:t>
            </a:r>
            <a:endParaRPr sz="2800"/>
          </a:p>
          <a:p>
            <a:pPr indent="-284163" lvl="1" marL="741363" rtl="0" algn="just">
              <a:spcBef>
                <a:spcPts val="480"/>
              </a:spcBef>
              <a:spcAft>
                <a:spcPts val="0"/>
              </a:spcAft>
              <a:buClr>
                <a:schemeClr val="dk1"/>
              </a:buClr>
              <a:buSzPts val="2400"/>
              <a:buChar char="–"/>
            </a:pPr>
            <a:r>
              <a:rPr lang="zh-TW" sz="2400">
                <a:latin typeface="Arial"/>
                <a:ea typeface="Arial"/>
                <a:cs typeface="Arial"/>
                <a:sym typeface="Arial"/>
              </a:rPr>
              <a:t>參與者檢定</a:t>
            </a:r>
            <a:r>
              <a:rPr lang="zh-TW" sz="2400"/>
              <a:t>(PCT)</a:t>
            </a:r>
            <a:r>
              <a:rPr lang="zh-TW" sz="2400">
                <a:latin typeface="Arial"/>
                <a:ea typeface="Arial"/>
                <a:cs typeface="Arial"/>
                <a:sym typeface="Arial"/>
              </a:rPr>
              <a:t>之優缺點</a:t>
            </a:r>
            <a:endParaRPr sz="2400"/>
          </a:p>
          <a:p>
            <a:pPr indent="-227012" lvl="2" marL="1141413" rtl="0" algn="just">
              <a:spcBef>
                <a:spcPts val="480"/>
              </a:spcBef>
              <a:spcAft>
                <a:spcPts val="0"/>
              </a:spcAft>
              <a:buClr>
                <a:schemeClr val="dk1"/>
              </a:buClr>
              <a:buSzPts val="2400"/>
              <a:buChar char="•"/>
            </a:pPr>
            <a:r>
              <a:rPr lang="zh-TW">
                <a:latin typeface="Arial"/>
                <a:ea typeface="Arial"/>
                <a:cs typeface="Arial"/>
                <a:sym typeface="Arial"/>
              </a:rPr>
              <a:t>優點：</a:t>
            </a:r>
            <a:r>
              <a:rPr lang="zh-TW">
                <a:solidFill>
                  <a:srgbClr val="FF0000"/>
                </a:solidFill>
                <a:latin typeface="Arial"/>
                <a:ea typeface="Arial"/>
                <a:cs typeface="Arial"/>
                <a:sym typeface="Arial"/>
              </a:rPr>
              <a:t>將參加方案能獲得的初次收割</a:t>
            </a:r>
            <a:r>
              <a:rPr lang="zh-TW">
                <a:solidFill>
                  <a:srgbClr val="FF0000"/>
                </a:solidFill>
              </a:rPr>
              <a:t>(first cut)</a:t>
            </a:r>
            <a:r>
              <a:rPr lang="zh-TW">
                <a:solidFill>
                  <a:srgbClr val="FF0000"/>
                </a:solidFill>
                <a:latin typeface="Arial"/>
                <a:ea typeface="Arial"/>
                <a:cs typeface="Arial"/>
                <a:sym typeface="Arial"/>
              </a:rPr>
              <a:t>有利條件訊息傳達給電力用戶</a:t>
            </a:r>
            <a:r>
              <a:rPr lang="zh-TW">
                <a:latin typeface="Arial"/>
                <a:ea typeface="Arial"/>
                <a:cs typeface="Arial"/>
                <a:sym typeface="Arial"/>
              </a:rPr>
              <a:t>。</a:t>
            </a:r>
            <a:r>
              <a:rPr lang="zh-TW"/>
              <a:t>PCT</a:t>
            </a:r>
            <a:r>
              <a:rPr lang="zh-TW">
                <a:latin typeface="Arial"/>
                <a:ea typeface="Arial"/>
                <a:cs typeface="Arial"/>
                <a:sym typeface="Arial"/>
              </a:rPr>
              <a:t>對於事後的方案評量亦極為重要，因其可用來作為方案市場滲透程度的分析，以及制訂民眾參與率之目標依據。</a:t>
            </a:r>
            <a:endParaRPr/>
          </a:p>
          <a:p>
            <a:pPr indent="-227012" lvl="2" marL="1141413" rtl="0" algn="just">
              <a:spcBef>
                <a:spcPts val="480"/>
              </a:spcBef>
              <a:spcAft>
                <a:spcPts val="0"/>
              </a:spcAft>
              <a:buClr>
                <a:schemeClr val="dk1"/>
              </a:buClr>
              <a:buSzPts val="2400"/>
              <a:buChar char="•"/>
            </a:pPr>
            <a:r>
              <a:rPr lang="zh-TW">
                <a:latin typeface="Arial"/>
                <a:ea typeface="Arial"/>
                <a:cs typeface="Arial"/>
                <a:sym typeface="Arial"/>
              </a:rPr>
              <a:t>缺點：</a:t>
            </a:r>
            <a:r>
              <a:rPr lang="zh-TW"/>
              <a:t>PCT</a:t>
            </a:r>
            <a:r>
              <a:rPr lang="zh-TW">
                <a:latin typeface="Arial"/>
                <a:ea typeface="Arial"/>
                <a:cs typeface="Arial"/>
                <a:sym typeface="Arial"/>
              </a:rPr>
              <a:t>的任何一種表達方法皆</a:t>
            </a:r>
            <a:r>
              <a:rPr lang="zh-TW">
                <a:solidFill>
                  <a:srgbClr val="FF0000"/>
                </a:solidFill>
                <a:latin typeface="Arial"/>
                <a:ea typeface="Arial"/>
                <a:cs typeface="Arial"/>
                <a:sym typeface="Arial"/>
              </a:rPr>
              <a:t>無法涵蓋各利害關係人在整個決策過程中的複雜性與差異性</a:t>
            </a:r>
            <a:r>
              <a:rPr lang="zh-TW">
                <a:latin typeface="Arial"/>
                <a:ea typeface="Arial"/>
                <a:cs typeface="Arial"/>
                <a:sym typeface="Arial"/>
              </a:rPr>
              <a:t>，以及</a:t>
            </a:r>
            <a:r>
              <a:rPr lang="zh-TW"/>
              <a:t>PCT</a:t>
            </a:r>
            <a:r>
              <a:rPr lang="zh-TW">
                <a:latin typeface="Arial"/>
                <a:ea typeface="Arial"/>
                <a:cs typeface="Arial"/>
                <a:sym typeface="Arial"/>
              </a:rPr>
              <a:t>的結果僅能做為節約型與負載管理型方案評價時的輔助工具，在判斷及解釋上，應多加考慮用戶的態度與行為。</a:t>
            </a:r>
            <a:endParaRPr/>
          </a:p>
          <a:p>
            <a:pPr indent="-138113" lvl="0" marL="341313" rtl="0" algn="l">
              <a:spcBef>
                <a:spcPts val="640"/>
              </a:spcBef>
              <a:spcAft>
                <a:spcPts val="0"/>
              </a:spcAft>
              <a:buClr>
                <a:schemeClr val="dk1"/>
              </a:buClr>
              <a:buSzPts val="3200"/>
              <a:buNone/>
            </a:pPr>
            <a:r>
              <a:t/>
            </a:r>
            <a:endParaRPr/>
          </a:p>
        </p:txBody>
      </p:sp>
      <p:sp>
        <p:nvSpPr>
          <p:cNvPr id="276" name="Google Shape;276;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80" name="Shape 280"/>
        <p:cNvGrpSpPr/>
        <p:nvPr/>
      </p:nvGrpSpPr>
      <p:grpSpPr>
        <a:xfrm>
          <a:off x="0" y="0"/>
          <a:ext cx="0" cy="0"/>
          <a:chOff x="0" y="0"/>
          <a:chExt cx="0" cy="0"/>
        </a:xfrm>
      </p:grpSpPr>
      <p:sp>
        <p:nvSpPr>
          <p:cNvPr id="281" name="Google Shape;281;p32"/>
          <p:cNvSpPr txBox="1"/>
          <p:nvPr>
            <p:ph type="title"/>
          </p:nvPr>
        </p:nvSpPr>
        <p:spPr>
          <a:xfrm>
            <a:off x="457200" y="274638"/>
            <a:ext cx="7620000" cy="56197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282" name="Google Shape;282;p32"/>
          <p:cNvSpPr txBox="1"/>
          <p:nvPr>
            <p:ph idx="1" type="body"/>
          </p:nvPr>
        </p:nvSpPr>
        <p:spPr>
          <a:xfrm>
            <a:off x="457200" y="1125538"/>
            <a:ext cx="7620000" cy="5275262"/>
          </a:xfrm>
          <a:prstGeom prst="rect">
            <a:avLst/>
          </a:prstGeom>
          <a:noFill/>
          <a:ln>
            <a:noFill/>
          </a:ln>
        </p:spPr>
        <p:txBody>
          <a:bodyPr anchorCtr="0" anchor="t" bIns="45700" lIns="91425" spcFirstLastPara="1" rIns="91425" wrap="square" tIns="45700">
            <a:noAutofit/>
          </a:bodyPr>
          <a:lstStyle/>
          <a:p>
            <a:pPr indent="-341313" lvl="0" marL="341313" rtl="0" algn="just">
              <a:spcBef>
                <a:spcPts val="0"/>
              </a:spcBef>
              <a:spcAft>
                <a:spcPts val="0"/>
              </a:spcAft>
              <a:buClr>
                <a:schemeClr val="dk1"/>
              </a:buClr>
              <a:buSzPts val="2800"/>
              <a:buChar char="•"/>
            </a:pPr>
            <a:r>
              <a:rPr lang="zh-TW" sz="2800">
                <a:latin typeface="Arial"/>
                <a:ea typeface="Arial"/>
                <a:cs typeface="Arial"/>
                <a:sym typeface="Arial"/>
              </a:rPr>
              <a:t>成本效益分析（</a:t>
            </a:r>
            <a:r>
              <a:rPr lang="zh-TW" sz="2800"/>
              <a:t>4/5</a:t>
            </a:r>
            <a:r>
              <a:rPr lang="zh-TW" sz="2800">
                <a:latin typeface="Arial"/>
                <a:ea typeface="Arial"/>
                <a:cs typeface="Arial"/>
                <a:sym typeface="Arial"/>
              </a:rPr>
              <a:t>）</a:t>
            </a:r>
            <a:endParaRPr sz="2800"/>
          </a:p>
          <a:p>
            <a:pPr indent="-284163" lvl="1" marL="741363" rtl="0" algn="just">
              <a:spcBef>
                <a:spcPts val="480"/>
              </a:spcBef>
              <a:spcAft>
                <a:spcPts val="0"/>
              </a:spcAft>
              <a:buClr>
                <a:schemeClr val="dk1"/>
              </a:buClr>
              <a:buSzPts val="2400"/>
              <a:buChar char="–"/>
            </a:pPr>
            <a:r>
              <a:rPr lang="zh-TW" sz="2400"/>
              <a:t>總資源成本檢定 (TRC)</a:t>
            </a:r>
            <a:endParaRPr/>
          </a:p>
          <a:p>
            <a:pPr indent="-227012" lvl="2" marL="1141413" rtl="0" algn="just">
              <a:spcBef>
                <a:spcPts val="480"/>
              </a:spcBef>
              <a:spcAft>
                <a:spcPts val="0"/>
              </a:spcAft>
              <a:buClr>
                <a:srgbClr val="FF0000"/>
              </a:buClr>
              <a:buSzPts val="2400"/>
              <a:buChar char="•"/>
            </a:pPr>
            <a:r>
              <a:rPr lang="zh-TW">
                <a:solidFill>
                  <a:srgbClr val="FF0000"/>
                </a:solidFill>
                <a:latin typeface="Arial"/>
                <a:ea typeface="Arial"/>
                <a:cs typeface="Arial"/>
                <a:sym typeface="Arial"/>
              </a:rPr>
              <a:t>根據參與者與公用事業的</a:t>
            </a:r>
            <a:r>
              <a:rPr lang="zh-TW">
                <a:solidFill>
                  <a:srgbClr val="FF0000"/>
                </a:solidFill>
              </a:rPr>
              <a:t>DSM </a:t>
            </a:r>
            <a:r>
              <a:rPr lang="zh-TW">
                <a:solidFill>
                  <a:srgbClr val="FF0000"/>
                </a:solidFill>
                <a:latin typeface="Arial"/>
                <a:ea typeface="Arial"/>
                <a:cs typeface="Arial"/>
                <a:sym typeface="Arial"/>
              </a:rPr>
              <a:t>方案總成本，衡量方案的淨成本。</a:t>
            </a:r>
            <a:endParaRPr>
              <a:solidFill>
                <a:srgbClr val="FF0000"/>
              </a:solidFill>
            </a:endParaRPr>
          </a:p>
          <a:p>
            <a:pPr indent="-227012" lvl="2" marL="1141413" rtl="0" algn="just">
              <a:spcBef>
                <a:spcPts val="480"/>
              </a:spcBef>
              <a:spcAft>
                <a:spcPts val="0"/>
              </a:spcAft>
              <a:buClr>
                <a:schemeClr val="dk1"/>
              </a:buClr>
              <a:buSzPts val="2400"/>
              <a:buChar char="•"/>
            </a:pPr>
            <a:r>
              <a:rPr lang="zh-TW">
                <a:latin typeface="Arial"/>
                <a:ea typeface="Arial"/>
                <a:cs typeface="Arial"/>
                <a:sym typeface="Arial"/>
              </a:rPr>
              <a:t>通常以三種形式表達</a:t>
            </a:r>
            <a:endParaRPr/>
          </a:p>
          <a:p>
            <a:pPr indent="-227012" lvl="3" marL="1598613" rtl="0" algn="l">
              <a:spcBef>
                <a:spcPts val="400"/>
              </a:spcBef>
              <a:spcAft>
                <a:spcPts val="0"/>
              </a:spcAft>
              <a:buClr>
                <a:srgbClr val="FF0000"/>
              </a:buClr>
              <a:buSzPts val="2000"/>
              <a:buChar char="–"/>
            </a:pPr>
            <a:r>
              <a:rPr lang="zh-TW">
                <a:solidFill>
                  <a:srgbClr val="FF0000"/>
                </a:solidFill>
                <a:latin typeface="Arial"/>
                <a:ea typeface="Arial"/>
                <a:cs typeface="Arial"/>
                <a:sym typeface="Arial"/>
              </a:rPr>
              <a:t>淨現值</a:t>
            </a:r>
            <a:endParaRPr>
              <a:solidFill>
                <a:srgbClr val="FF0000"/>
              </a:solidFill>
            </a:endParaRPr>
          </a:p>
          <a:p>
            <a:pPr indent="-227012" lvl="3" marL="1598613" rtl="0" algn="l">
              <a:spcBef>
                <a:spcPts val="400"/>
              </a:spcBef>
              <a:spcAft>
                <a:spcPts val="0"/>
              </a:spcAft>
              <a:buClr>
                <a:schemeClr val="dk1"/>
              </a:buClr>
              <a:buSzPts val="2000"/>
              <a:buFont typeface="Arial"/>
              <a:buNone/>
            </a:pPr>
            <a:r>
              <a:t/>
            </a:r>
            <a:endParaRPr>
              <a:solidFill>
                <a:srgbClr val="FF0000"/>
              </a:solidFill>
            </a:endParaRPr>
          </a:p>
          <a:p>
            <a:pPr indent="-227012" lvl="3" marL="1598613" rtl="0" algn="l">
              <a:spcBef>
                <a:spcPts val="400"/>
              </a:spcBef>
              <a:spcAft>
                <a:spcPts val="0"/>
              </a:spcAft>
              <a:buClr>
                <a:srgbClr val="FF0000"/>
              </a:buClr>
              <a:buSzPts val="2000"/>
              <a:buChar char="–"/>
            </a:pPr>
            <a:r>
              <a:rPr lang="zh-TW">
                <a:solidFill>
                  <a:srgbClr val="FF0000"/>
                </a:solidFill>
              </a:rPr>
              <a:t> 益本比</a:t>
            </a:r>
            <a:endParaRPr>
              <a:solidFill>
                <a:srgbClr val="FF0000"/>
              </a:solidFill>
            </a:endParaRPr>
          </a:p>
          <a:p>
            <a:pPr indent="-100012" lvl="3" marL="1598613" rtl="0" algn="l">
              <a:spcBef>
                <a:spcPts val="400"/>
              </a:spcBef>
              <a:spcAft>
                <a:spcPts val="0"/>
              </a:spcAft>
              <a:buClr>
                <a:schemeClr val="dk1"/>
              </a:buClr>
              <a:buSzPts val="2000"/>
              <a:buNone/>
            </a:pPr>
            <a:r>
              <a:t/>
            </a:r>
            <a:endParaRPr>
              <a:solidFill>
                <a:srgbClr val="FF0000"/>
              </a:solidFill>
            </a:endParaRPr>
          </a:p>
          <a:p>
            <a:pPr indent="-227012" lvl="3" marL="1598613" rtl="0" algn="l">
              <a:spcBef>
                <a:spcPts val="400"/>
              </a:spcBef>
              <a:spcAft>
                <a:spcPts val="0"/>
              </a:spcAft>
              <a:buClr>
                <a:srgbClr val="FF0000"/>
              </a:buClr>
              <a:buSzPts val="2000"/>
              <a:buChar char="–"/>
            </a:pPr>
            <a:r>
              <a:rPr lang="zh-TW">
                <a:solidFill>
                  <a:srgbClr val="FF0000"/>
                </a:solidFill>
                <a:latin typeface="Arial"/>
                <a:ea typeface="Arial"/>
                <a:cs typeface="Arial"/>
                <a:sym typeface="Arial"/>
              </a:rPr>
              <a:t>均化成本</a:t>
            </a:r>
            <a:r>
              <a:rPr lang="zh-TW">
                <a:solidFill>
                  <a:srgbClr val="FF0000"/>
                </a:solidFill>
              </a:rPr>
              <a:t>(levelized cost)</a:t>
            </a:r>
            <a:endParaRPr/>
          </a:p>
          <a:p>
            <a:pPr indent="-138113" lvl="0" marL="341313" rtl="0" algn="l">
              <a:spcBef>
                <a:spcPts val="640"/>
              </a:spcBef>
              <a:spcAft>
                <a:spcPts val="0"/>
              </a:spcAft>
              <a:buClr>
                <a:schemeClr val="dk1"/>
              </a:buClr>
              <a:buSzPts val="3200"/>
              <a:buNone/>
            </a:pPr>
            <a:r>
              <a:t/>
            </a:r>
            <a:endParaRPr/>
          </a:p>
        </p:txBody>
      </p:sp>
      <p:pic>
        <p:nvPicPr>
          <p:cNvPr id="283" name="Google Shape;283;p32"/>
          <p:cNvPicPr preferRelativeResize="0"/>
          <p:nvPr/>
        </p:nvPicPr>
        <p:blipFill rotWithShape="1">
          <a:blip r:embed="rId3">
            <a:alphaModFix/>
          </a:blip>
          <a:srcRect b="0" l="0" r="0" t="0"/>
          <a:stretch/>
        </p:blipFill>
        <p:spPr>
          <a:xfrm>
            <a:off x="2339975" y="3573463"/>
            <a:ext cx="4152900" cy="419100"/>
          </a:xfrm>
          <a:prstGeom prst="rect">
            <a:avLst/>
          </a:prstGeom>
          <a:noFill/>
          <a:ln>
            <a:noFill/>
          </a:ln>
        </p:spPr>
      </p:pic>
      <p:pic>
        <p:nvPicPr>
          <p:cNvPr id="284" name="Google Shape;284;p32"/>
          <p:cNvPicPr preferRelativeResize="0"/>
          <p:nvPr/>
        </p:nvPicPr>
        <p:blipFill rotWithShape="1">
          <a:blip r:embed="rId4">
            <a:alphaModFix/>
          </a:blip>
          <a:srcRect b="0" l="0" r="0" t="0"/>
          <a:stretch/>
        </p:blipFill>
        <p:spPr>
          <a:xfrm>
            <a:off x="2339975" y="4292600"/>
            <a:ext cx="4102100" cy="419100"/>
          </a:xfrm>
          <a:prstGeom prst="rect">
            <a:avLst/>
          </a:prstGeom>
          <a:noFill/>
          <a:ln>
            <a:noFill/>
          </a:ln>
        </p:spPr>
      </p:pic>
      <p:pic>
        <p:nvPicPr>
          <p:cNvPr id="285" name="Google Shape;285;p32"/>
          <p:cNvPicPr preferRelativeResize="0"/>
          <p:nvPr/>
        </p:nvPicPr>
        <p:blipFill rotWithShape="1">
          <a:blip r:embed="rId5">
            <a:alphaModFix/>
          </a:blip>
          <a:srcRect b="0" l="0" r="0" t="0"/>
          <a:stretch/>
        </p:blipFill>
        <p:spPr>
          <a:xfrm>
            <a:off x="2411413" y="5229225"/>
            <a:ext cx="3632200" cy="419100"/>
          </a:xfrm>
          <a:prstGeom prst="rect">
            <a:avLst/>
          </a:prstGeom>
          <a:noFill/>
          <a:ln>
            <a:noFill/>
          </a:ln>
        </p:spPr>
      </p:pic>
      <p:sp>
        <p:nvSpPr>
          <p:cNvPr id="286" name="Google Shape;286;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90" name="Shape 290"/>
        <p:cNvGrpSpPr/>
        <p:nvPr/>
      </p:nvGrpSpPr>
      <p:grpSpPr>
        <a:xfrm>
          <a:off x="0" y="0"/>
          <a:ext cx="0" cy="0"/>
          <a:chOff x="0" y="0"/>
          <a:chExt cx="0" cy="0"/>
        </a:xfrm>
      </p:grpSpPr>
      <p:sp>
        <p:nvSpPr>
          <p:cNvPr id="291" name="Google Shape;291;p33"/>
          <p:cNvSpPr txBox="1"/>
          <p:nvPr>
            <p:ph type="title"/>
          </p:nvPr>
        </p:nvSpPr>
        <p:spPr>
          <a:xfrm>
            <a:off x="457200" y="274638"/>
            <a:ext cx="7620000" cy="56197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sz="3200"/>
          </a:p>
        </p:txBody>
      </p:sp>
      <p:sp>
        <p:nvSpPr>
          <p:cNvPr id="292" name="Google Shape;292;p33"/>
          <p:cNvSpPr txBox="1"/>
          <p:nvPr>
            <p:ph idx="1" type="body"/>
          </p:nvPr>
        </p:nvSpPr>
        <p:spPr>
          <a:xfrm>
            <a:off x="457200" y="1052513"/>
            <a:ext cx="7620000" cy="5348287"/>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775"/>
              <a:buFont typeface="Arial"/>
              <a:buChar char="•"/>
            </a:pPr>
            <a:r>
              <a:rPr lang="zh-TW" sz="2775">
                <a:latin typeface="Arial"/>
                <a:ea typeface="Arial"/>
                <a:cs typeface="Arial"/>
                <a:sym typeface="Arial"/>
              </a:rPr>
              <a:t>成本效益分析（</a:t>
            </a:r>
            <a:r>
              <a:rPr lang="zh-TW" sz="2775"/>
              <a:t>5/5</a:t>
            </a:r>
            <a:r>
              <a:rPr lang="zh-TW" sz="2775">
                <a:latin typeface="Arial"/>
                <a:ea typeface="Arial"/>
                <a:cs typeface="Arial"/>
                <a:sym typeface="Arial"/>
              </a:rPr>
              <a:t>）</a:t>
            </a:r>
            <a:endParaRPr sz="2775"/>
          </a:p>
          <a:p>
            <a:pPr indent="-285750" lvl="1" marL="742950" rtl="0" algn="l">
              <a:lnSpc>
                <a:spcPct val="90000"/>
              </a:lnSpc>
              <a:spcBef>
                <a:spcPts val="444"/>
              </a:spcBef>
              <a:spcAft>
                <a:spcPts val="0"/>
              </a:spcAft>
              <a:buClr>
                <a:schemeClr val="dk1"/>
              </a:buClr>
              <a:buSzPts val="2220"/>
              <a:buFont typeface="Arial"/>
              <a:buChar char="–"/>
            </a:pPr>
            <a:r>
              <a:rPr lang="zh-TW" sz="2220">
                <a:latin typeface="Arial"/>
                <a:ea typeface="Arial"/>
                <a:cs typeface="Arial"/>
                <a:sym typeface="Arial"/>
              </a:rPr>
              <a:t>總資源成本檢定</a:t>
            </a:r>
            <a:r>
              <a:rPr lang="zh-TW" sz="2220"/>
              <a:t>(TRC )</a:t>
            </a:r>
            <a:r>
              <a:rPr lang="zh-TW" sz="2220">
                <a:latin typeface="Arial"/>
                <a:ea typeface="Arial"/>
                <a:cs typeface="Arial"/>
                <a:sym typeface="Arial"/>
              </a:rPr>
              <a:t>之優缺點</a:t>
            </a:r>
            <a:endParaRPr sz="2220"/>
          </a:p>
          <a:p>
            <a:pPr indent="-228600" lvl="2" marL="1143000" rtl="0" algn="just">
              <a:lnSpc>
                <a:spcPct val="90000"/>
              </a:lnSpc>
              <a:spcBef>
                <a:spcPts val="370"/>
              </a:spcBef>
              <a:spcAft>
                <a:spcPts val="0"/>
              </a:spcAft>
              <a:buClr>
                <a:schemeClr val="dk1"/>
              </a:buClr>
              <a:buSzPts val="1850"/>
              <a:buFont typeface="Arial"/>
              <a:buChar char="•"/>
            </a:pPr>
            <a:r>
              <a:rPr lang="zh-TW" sz="1850">
                <a:latin typeface="Arial"/>
                <a:ea typeface="Arial"/>
                <a:cs typeface="Arial"/>
                <a:sym typeface="Arial"/>
              </a:rPr>
              <a:t>優點：</a:t>
            </a:r>
            <a:r>
              <a:rPr lang="zh-TW" sz="1850">
                <a:solidFill>
                  <a:srgbClr val="FF0000"/>
                </a:solidFill>
                <a:latin typeface="Arial"/>
                <a:ea typeface="Arial"/>
                <a:cs typeface="Arial"/>
                <a:sym typeface="Arial"/>
              </a:rPr>
              <a:t>相對廣大的效益與成本涵蓋範圍；</a:t>
            </a:r>
            <a:r>
              <a:rPr lang="zh-TW" sz="1850">
                <a:latin typeface="Arial"/>
                <a:ea typeface="Arial"/>
                <a:cs typeface="Arial"/>
                <a:sym typeface="Arial"/>
              </a:rPr>
              <a:t>另由於將獎勵誘因與收入移轉</a:t>
            </a:r>
            <a:r>
              <a:rPr lang="zh-TW" sz="1850"/>
              <a:t>(revenue shift)</a:t>
            </a:r>
            <a:r>
              <a:rPr lang="zh-TW" sz="1850">
                <a:latin typeface="Arial"/>
                <a:ea typeface="Arial"/>
                <a:cs typeface="Arial"/>
                <a:sym typeface="Arial"/>
              </a:rPr>
              <a:t>視為移轉性支付，</a:t>
            </a:r>
            <a:r>
              <a:rPr lang="zh-TW" sz="1850"/>
              <a:t>TRC</a:t>
            </a:r>
            <a:r>
              <a:rPr lang="zh-TW" sz="1850">
                <a:latin typeface="Arial"/>
                <a:ea typeface="Arial"/>
                <a:cs typeface="Arial"/>
                <a:sym typeface="Arial"/>
              </a:rPr>
              <a:t>未將之列入考慮，故其預期平均費率變動的不確定性將較</a:t>
            </a:r>
            <a:r>
              <a:rPr lang="zh-TW" sz="1850"/>
              <a:t>PCT</a:t>
            </a:r>
            <a:r>
              <a:rPr lang="zh-TW" sz="1850">
                <a:latin typeface="Arial"/>
                <a:ea typeface="Arial"/>
                <a:cs typeface="Arial"/>
                <a:sym typeface="Arial"/>
              </a:rPr>
              <a:t>與</a:t>
            </a:r>
            <a:r>
              <a:rPr lang="zh-TW" sz="1850"/>
              <a:t>RIM</a:t>
            </a:r>
            <a:r>
              <a:rPr lang="zh-TW" sz="1850">
                <a:latin typeface="Arial"/>
                <a:ea typeface="Arial"/>
                <a:cs typeface="Arial"/>
                <a:sym typeface="Arial"/>
              </a:rPr>
              <a:t>之檢定結果為低。</a:t>
            </a:r>
            <a:endParaRPr sz="1850"/>
          </a:p>
          <a:p>
            <a:pPr indent="-228600" lvl="2" marL="1143000" rtl="0" algn="just">
              <a:lnSpc>
                <a:spcPct val="90000"/>
              </a:lnSpc>
              <a:spcBef>
                <a:spcPts val="370"/>
              </a:spcBef>
              <a:spcAft>
                <a:spcPts val="0"/>
              </a:spcAft>
              <a:buClr>
                <a:schemeClr val="dk1"/>
              </a:buClr>
              <a:buSzPts val="1850"/>
              <a:buFont typeface="Arial"/>
              <a:buChar char="•"/>
            </a:pPr>
            <a:r>
              <a:rPr lang="zh-TW" sz="1850">
                <a:latin typeface="Arial"/>
                <a:ea typeface="Arial"/>
                <a:cs typeface="Arial"/>
                <a:sym typeface="Arial"/>
              </a:rPr>
              <a:t>缺點</a:t>
            </a:r>
            <a:endParaRPr sz="1850"/>
          </a:p>
          <a:p>
            <a:pPr indent="-228600" lvl="3" marL="1600200" rtl="0" algn="just">
              <a:lnSpc>
                <a:spcPct val="90000"/>
              </a:lnSpc>
              <a:spcBef>
                <a:spcPts val="370"/>
              </a:spcBef>
              <a:spcAft>
                <a:spcPts val="0"/>
              </a:spcAft>
              <a:buClr>
                <a:schemeClr val="dk1"/>
              </a:buClr>
              <a:buSzPts val="1850"/>
              <a:buFont typeface="Arial"/>
              <a:buChar char="–"/>
            </a:pPr>
            <a:r>
              <a:rPr lang="zh-TW" sz="1850">
                <a:latin typeface="Arial"/>
                <a:ea typeface="Arial"/>
                <a:cs typeface="Arial"/>
                <a:sym typeface="Arial"/>
              </a:rPr>
              <a:t>上述</a:t>
            </a:r>
            <a:r>
              <a:rPr lang="zh-TW" sz="1850"/>
              <a:t>DSM方案獎勵誘因與收入移轉 (revenue shift)</a:t>
            </a:r>
            <a:r>
              <a:rPr lang="zh-TW" sz="1850">
                <a:latin typeface="Arial"/>
                <a:ea typeface="Arial"/>
                <a:cs typeface="Arial"/>
                <a:sym typeface="Arial"/>
              </a:rPr>
              <a:t>被視為移轉性支付之優點，從另一角度觀之即為其缺點。</a:t>
            </a:r>
            <a:endParaRPr sz="1850"/>
          </a:p>
          <a:p>
            <a:pPr indent="-228600" lvl="3" marL="1600200" rtl="0" algn="just">
              <a:lnSpc>
                <a:spcPct val="90000"/>
              </a:lnSpc>
              <a:spcBef>
                <a:spcPts val="370"/>
              </a:spcBef>
              <a:spcAft>
                <a:spcPts val="0"/>
              </a:spcAft>
              <a:buClr>
                <a:schemeClr val="dk1"/>
              </a:buClr>
              <a:buSzPts val="1850"/>
              <a:buFont typeface="Arial"/>
              <a:buChar char="–"/>
            </a:pPr>
            <a:r>
              <a:rPr lang="zh-TW" sz="1850">
                <a:latin typeface="Arial"/>
                <a:ea typeface="Arial"/>
                <a:cs typeface="Arial"/>
                <a:sym typeface="Arial"/>
              </a:rPr>
              <a:t>因電力公司收入減少，在供給面電廠或電網投資方案，並不會構成嚴重的財務問題，蓋電力公用事業電源開發的投資成本，均可獲得政府管制機構允許其回收合理利潤之保障。然而，若</a:t>
            </a:r>
            <a:r>
              <a:rPr lang="zh-TW" sz="1850"/>
              <a:t>DSM</a:t>
            </a:r>
            <a:r>
              <a:rPr lang="zh-TW" sz="1850">
                <a:latin typeface="Arial"/>
                <a:ea typeface="Arial"/>
                <a:cs typeface="Arial"/>
                <a:sym typeface="Arial"/>
              </a:rPr>
              <a:t>方案導致電力公用事業收入減少，則</a:t>
            </a:r>
            <a:r>
              <a:rPr lang="zh-TW" sz="1850">
                <a:solidFill>
                  <a:srgbClr val="FF0000"/>
                </a:solidFill>
                <a:latin typeface="Arial"/>
                <a:ea typeface="Arial"/>
                <a:cs typeface="Arial"/>
                <a:sym typeface="Arial"/>
              </a:rPr>
              <a:t>此一財務議題可能成為一項嚴重的問題</a:t>
            </a:r>
            <a:r>
              <a:rPr lang="zh-TW" sz="1850">
                <a:latin typeface="Arial"/>
                <a:ea typeface="Arial"/>
                <a:cs typeface="Arial"/>
                <a:sym typeface="Arial"/>
              </a:rPr>
              <a:t>。</a:t>
            </a:r>
            <a:endParaRPr sz="1850"/>
          </a:p>
          <a:p>
            <a:pPr indent="-228600" lvl="3" marL="1600200" rtl="0" algn="just">
              <a:lnSpc>
                <a:spcPct val="90000"/>
              </a:lnSpc>
              <a:spcBef>
                <a:spcPts val="370"/>
              </a:spcBef>
              <a:spcAft>
                <a:spcPts val="0"/>
              </a:spcAft>
              <a:buClr>
                <a:schemeClr val="dk1"/>
              </a:buClr>
              <a:buSzPts val="1850"/>
              <a:buFont typeface="Arial"/>
              <a:buChar char="–"/>
            </a:pPr>
            <a:r>
              <a:rPr lang="zh-TW" sz="1850">
                <a:latin typeface="Arial"/>
                <a:ea typeface="Arial"/>
                <a:cs typeface="Arial"/>
                <a:sym typeface="Arial"/>
              </a:rPr>
              <a:t>特別是許多</a:t>
            </a:r>
            <a:r>
              <a:rPr lang="zh-TW" sz="1850"/>
              <a:t>DSM</a:t>
            </a:r>
            <a:r>
              <a:rPr lang="zh-TW" sz="1850">
                <a:latin typeface="Arial"/>
                <a:ea typeface="Arial"/>
                <a:cs typeface="Arial"/>
                <a:sym typeface="Arial"/>
              </a:rPr>
              <a:t>方案涉及電力用戶相對付出的消費端設備投資，如果與電力公司之間有</a:t>
            </a:r>
            <a:r>
              <a:rPr lang="zh-TW" sz="1850">
                <a:solidFill>
                  <a:srgbClr val="FF0000"/>
                </a:solidFill>
                <a:latin typeface="Arial"/>
                <a:ea typeface="Arial"/>
                <a:cs typeface="Arial"/>
                <a:sym typeface="Arial"/>
              </a:rPr>
              <a:t>過度的交叉補貼</a:t>
            </a:r>
            <a:r>
              <a:rPr lang="zh-TW" sz="1850">
                <a:latin typeface="Arial"/>
                <a:ea typeface="Arial"/>
                <a:cs typeface="Arial"/>
                <a:sym typeface="Arial"/>
              </a:rPr>
              <a:t>，將涉及社會公平正義的議題，值得特別留意。</a:t>
            </a:r>
            <a:endParaRPr sz="1850"/>
          </a:p>
        </p:txBody>
      </p:sp>
      <p:sp>
        <p:nvSpPr>
          <p:cNvPr id="293" name="Google Shape;293;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97" name="Shape 297"/>
        <p:cNvGrpSpPr/>
        <p:nvPr/>
      </p:nvGrpSpPr>
      <p:grpSpPr>
        <a:xfrm>
          <a:off x="0" y="0"/>
          <a:ext cx="0" cy="0"/>
          <a:chOff x="0" y="0"/>
          <a:chExt cx="0" cy="0"/>
        </a:xfrm>
      </p:grpSpPr>
      <p:grpSp>
        <p:nvGrpSpPr>
          <p:cNvPr id="298" name="Google Shape;298;p34"/>
          <p:cNvGrpSpPr/>
          <p:nvPr/>
        </p:nvGrpSpPr>
        <p:grpSpPr>
          <a:xfrm>
            <a:off x="683568" y="2852936"/>
            <a:ext cx="8064698" cy="3384798"/>
            <a:chOff x="395536" y="476672"/>
            <a:chExt cx="8496944" cy="6048672"/>
          </a:xfrm>
        </p:grpSpPr>
        <p:sp>
          <p:nvSpPr>
            <p:cNvPr id="299" name="Google Shape;299;p34"/>
            <p:cNvSpPr/>
            <p:nvPr/>
          </p:nvSpPr>
          <p:spPr>
            <a:xfrm>
              <a:off x="395536" y="476672"/>
              <a:ext cx="8496944" cy="6048672"/>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138113" lvl="0" marL="341313" marR="0" rtl="0" algn="ctr">
                <a:spcBef>
                  <a:spcPts val="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p:txBody>
        </p:sp>
        <p:sp>
          <p:nvSpPr>
            <p:cNvPr id="300" name="Google Shape;300;p34"/>
            <p:cNvSpPr/>
            <p:nvPr/>
          </p:nvSpPr>
          <p:spPr>
            <a:xfrm>
              <a:off x="755549" y="835837"/>
              <a:ext cx="5328509" cy="540108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138113" lvl="0" marL="341313" marR="0" rtl="0" algn="ctr">
                <a:spcBef>
                  <a:spcPts val="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p:txBody>
        </p:sp>
        <p:sp>
          <p:nvSpPr>
            <p:cNvPr id="301" name="Google Shape;301;p34"/>
            <p:cNvSpPr/>
            <p:nvPr/>
          </p:nvSpPr>
          <p:spPr>
            <a:xfrm>
              <a:off x="1115561" y="1053513"/>
              <a:ext cx="2376734" cy="1150961"/>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41313" lvl="0" marL="341313" marR="0" rtl="0" algn="ctr">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目的與範疇界定</a:t>
              </a:r>
              <a:endParaRPr/>
            </a:p>
          </p:txBody>
        </p:sp>
        <p:sp>
          <p:nvSpPr>
            <p:cNvPr id="302" name="Google Shape;302;p34"/>
            <p:cNvSpPr/>
            <p:nvPr/>
          </p:nvSpPr>
          <p:spPr>
            <a:xfrm>
              <a:off x="1115561" y="2925527"/>
              <a:ext cx="2376734" cy="1150961"/>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41313" lvl="0" marL="341313" marR="0" rtl="0" algn="ctr">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盤查分析</a:t>
              </a:r>
              <a:endParaRPr/>
            </a:p>
          </p:txBody>
        </p:sp>
        <p:sp>
          <p:nvSpPr>
            <p:cNvPr id="303" name="Google Shape;303;p34"/>
            <p:cNvSpPr/>
            <p:nvPr/>
          </p:nvSpPr>
          <p:spPr>
            <a:xfrm>
              <a:off x="1115561" y="4797541"/>
              <a:ext cx="2376734" cy="1150961"/>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41313" lvl="0" marL="341313" marR="0" rtl="0" algn="ctr">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衝擊評估</a:t>
              </a:r>
              <a:endParaRPr/>
            </a:p>
          </p:txBody>
        </p:sp>
        <p:sp>
          <p:nvSpPr>
            <p:cNvPr id="304" name="Google Shape;304;p34"/>
            <p:cNvSpPr/>
            <p:nvPr/>
          </p:nvSpPr>
          <p:spPr>
            <a:xfrm>
              <a:off x="4212319" y="1053513"/>
              <a:ext cx="1655080" cy="4894989"/>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41313" lvl="0" marL="341313" marR="0" rtl="0" algn="ctr">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闡釋</a:t>
              </a:r>
              <a:endParaRPr/>
            </a:p>
          </p:txBody>
        </p:sp>
        <p:sp>
          <p:nvSpPr>
            <p:cNvPr id="305" name="Google Shape;305;p34"/>
            <p:cNvSpPr/>
            <p:nvPr/>
          </p:nvSpPr>
          <p:spPr>
            <a:xfrm>
              <a:off x="6804082" y="1741913"/>
              <a:ext cx="1945044" cy="370865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41313" lvl="0" marL="341313" marR="0" rtl="0" algn="l">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應用</a:t>
              </a:r>
              <a:endParaRPr b="0" i="0" sz="2400" u="none" cap="none" strike="noStrike">
                <a:solidFill>
                  <a:schemeClr val="dk1"/>
                </a:solidFill>
                <a:latin typeface="Arial"/>
                <a:ea typeface="Arial"/>
                <a:cs typeface="Arial"/>
                <a:sym typeface="Arial"/>
              </a:endParaRPr>
            </a:p>
            <a:p>
              <a:pPr indent="-144000" lvl="0" marL="1440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 研發改善</a:t>
              </a:r>
              <a:endParaRPr b="0" i="0" sz="2400" u="none" cap="none" strike="noStrike">
                <a:solidFill>
                  <a:schemeClr val="dk1"/>
                </a:solidFill>
                <a:latin typeface="Arial"/>
                <a:ea typeface="Arial"/>
                <a:cs typeface="Arial"/>
                <a:sym typeface="Arial"/>
              </a:endParaRPr>
            </a:p>
            <a:p>
              <a:pPr indent="-144000" lvl="0" marL="1440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 策略規劃</a:t>
              </a:r>
              <a:endParaRPr b="0" i="0" sz="2400" u="none" cap="none" strike="noStrike">
                <a:solidFill>
                  <a:schemeClr val="dk1"/>
                </a:solidFill>
                <a:latin typeface="Arial"/>
                <a:ea typeface="Arial"/>
                <a:cs typeface="Arial"/>
                <a:sym typeface="Arial"/>
              </a:endParaRPr>
            </a:p>
            <a:p>
              <a:pPr indent="-144000" lvl="0" marL="1440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 管理決策</a:t>
              </a:r>
              <a:endParaRPr b="0" i="0" sz="2400" u="none" cap="none" strike="noStrike">
                <a:solidFill>
                  <a:schemeClr val="dk1"/>
                </a:solidFill>
                <a:latin typeface="Arial"/>
                <a:ea typeface="Arial"/>
                <a:cs typeface="Arial"/>
                <a:sym typeface="Arial"/>
              </a:endParaRPr>
            </a:p>
            <a:p>
              <a:pPr indent="-144000" lvl="0" marL="1440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 市場行銷</a:t>
              </a:r>
              <a:endParaRPr b="0" i="0" sz="2400" u="none" cap="none" strike="noStrike">
                <a:solidFill>
                  <a:schemeClr val="dk1"/>
                </a:solidFill>
                <a:latin typeface="Arial"/>
                <a:ea typeface="Arial"/>
                <a:cs typeface="Arial"/>
                <a:sym typeface="Arial"/>
              </a:endParaRPr>
            </a:p>
            <a:p>
              <a:pPr indent="-144000" lvl="0" marL="1440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 其他</a:t>
              </a:r>
              <a:endParaRPr b="0" i="0" sz="2400" u="none" cap="none" strike="noStrike">
                <a:solidFill>
                  <a:schemeClr val="dk1"/>
                </a:solidFill>
                <a:latin typeface="Arial"/>
                <a:ea typeface="Arial"/>
                <a:cs typeface="Arial"/>
                <a:sym typeface="Arial"/>
              </a:endParaRPr>
            </a:p>
          </p:txBody>
        </p:sp>
        <p:grpSp>
          <p:nvGrpSpPr>
            <p:cNvPr id="306" name="Google Shape;306;p34"/>
            <p:cNvGrpSpPr/>
            <p:nvPr/>
          </p:nvGrpSpPr>
          <p:grpSpPr>
            <a:xfrm>
              <a:off x="3563971" y="1556888"/>
              <a:ext cx="576671" cy="193188"/>
              <a:chOff x="3563971" y="1556888"/>
              <a:chExt cx="576671" cy="193188"/>
            </a:xfrm>
          </p:grpSpPr>
          <p:cxnSp>
            <p:nvCxnSpPr>
              <p:cNvPr id="307" name="Google Shape;307;p34"/>
              <p:cNvCxnSpPr/>
              <p:nvPr/>
            </p:nvCxnSpPr>
            <p:spPr>
              <a:xfrm>
                <a:off x="3563971" y="1556888"/>
                <a:ext cx="576671" cy="272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08" name="Google Shape;308;p34"/>
              <p:cNvCxnSpPr/>
              <p:nvPr/>
            </p:nvCxnSpPr>
            <p:spPr>
              <a:xfrm rot="10800000">
                <a:off x="3563971" y="1747354"/>
                <a:ext cx="576671" cy="272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grpSp>
        <p:cxnSp>
          <p:nvCxnSpPr>
            <p:cNvPr id="309" name="Google Shape;309;p34"/>
            <p:cNvCxnSpPr/>
            <p:nvPr/>
          </p:nvCxnSpPr>
          <p:spPr>
            <a:xfrm>
              <a:off x="3563971" y="3428902"/>
              <a:ext cx="576671" cy="272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0" name="Google Shape;310;p34"/>
            <p:cNvCxnSpPr/>
            <p:nvPr/>
          </p:nvCxnSpPr>
          <p:spPr>
            <a:xfrm rot="10800000">
              <a:off x="3563971" y="3622091"/>
              <a:ext cx="57667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1" name="Google Shape;311;p34"/>
            <p:cNvCxnSpPr/>
            <p:nvPr/>
          </p:nvCxnSpPr>
          <p:spPr>
            <a:xfrm>
              <a:off x="3563971" y="5300916"/>
              <a:ext cx="576671" cy="2722"/>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2" name="Google Shape;312;p34"/>
            <p:cNvCxnSpPr/>
            <p:nvPr/>
          </p:nvCxnSpPr>
          <p:spPr>
            <a:xfrm rot="10800000">
              <a:off x="3563971" y="5494105"/>
              <a:ext cx="57667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3" name="Google Shape;313;p34"/>
            <p:cNvCxnSpPr/>
            <p:nvPr/>
          </p:nvCxnSpPr>
          <p:spPr>
            <a:xfrm>
              <a:off x="6155734" y="3358158"/>
              <a:ext cx="57667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4" name="Google Shape;314;p34"/>
            <p:cNvCxnSpPr/>
            <p:nvPr/>
          </p:nvCxnSpPr>
          <p:spPr>
            <a:xfrm rot="10800000">
              <a:off x="6155734" y="3502369"/>
              <a:ext cx="57667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grpSp>
          <p:nvGrpSpPr>
            <p:cNvPr id="315" name="Google Shape;315;p34"/>
            <p:cNvGrpSpPr/>
            <p:nvPr/>
          </p:nvGrpSpPr>
          <p:grpSpPr>
            <a:xfrm>
              <a:off x="2267276" y="2277940"/>
              <a:ext cx="144981" cy="576842"/>
              <a:chOff x="2267276" y="2277940"/>
              <a:chExt cx="144981" cy="576842"/>
            </a:xfrm>
          </p:grpSpPr>
          <p:cxnSp>
            <p:nvCxnSpPr>
              <p:cNvPr id="316" name="Google Shape;316;p34"/>
              <p:cNvCxnSpPr/>
              <p:nvPr/>
            </p:nvCxnSpPr>
            <p:spPr>
              <a:xfrm rot="5400000">
                <a:off x="2123022" y="2565547"/>
                <a:ext cx="576841" cy="16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17" name="Google Shape;317;p34"/>
              <p:cNvCxnSpPr/>
              <p:nvPr/>
            </p:nvCxnSpPr>
            <p:spPr>
              <a:xfrm rot="-5400000">
                <a:off x="1978855" y="2566362"/>
                <a:ext cx="57684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grpSp>
        <p:grpSp>
          <p:nvGrpSpPr>
            <p:cNvPr id="318" name="Google Shape;318;p34"/>
            <p:cNvGrpSpPr/>
            <p:nvPr/>
          </p:nvGrpSpPr>
          <p:grpSpPr>
            <a:xfrm>
              <a:off x="2338952" y="4149954"/>
              <a:ext cx="144982" cy="576842"/>
              <a:chOff x="2266944" y="2277746"/>
              <a:chExt cx="144982" cy="576842"/>
            </a:xfrm>
          </p:grpSpPr>
          <p:cxnSp>
            <p:nvCxnSpPr>
              <p:cNvPr id="319" name="Google Shape;319;p34"/>
              <p:cNvCxnSpPr/>
              <p:nvPr/>
            </p:nvCxnSpPr>
            <p:spPr>
              <a:xfrm rot="5400000">
                <a:off x="2122691" y="2565353"/>
                <a:ext cx="576841" cy="16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320" name="Google Shape;320;p34"/>
              <p:cNvCxnSpPr/>
              <p:nvPr/>
            </p:nvCxnSpPr>
            <p:spPr>
              <a:xfrm rot="-5400000">
                <a:off x="1978523" y="2566168"/>
                <a:ext cx="576841" cy="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grpSp>
      </p:grpSp>
      <p:sp>
        <p:nvSpPr>
          <p:cNvPr id="321" name="Google Shape;321;p34"/>
          <p:cNvSpPr txBox="1"/>
          <p:nvPr/>
        </p:nvSpPr>
        <p:spPr>
          <a:xfrm>
            <a:off x="539750" y="6453188"/>
            <a:ext cx="3384550" cy="3079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400">
                <a:solidFill>
                  <a:schemeClr val="dk1"/>
                </a:solidFill>
                <a:latin typeface="Arial"/>
                <a:ea typeface="Arial"/>
                <a:cs typeface="Arial"/>
                <a:sym typeface="Arial"/>
              </a:rPr>
              <a:t>資料來源：ISO 14040：2006 （2006）</a:t>
            </a:r>
            <a:endParaRPr/>
          </a:p>
        </p:txBody>
      </p:sp>
      <p:sp>
        <p:nvSpPr>
          <p:cNvPr id="322" name="Google Shape;322;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323" name="Google Shape;323;p34"/>
          <p:cNvSpPr txBox="1"/>
          <p:nvPr/>
        </p:nvSpPr>
        <p:spPr>
          <a:xfrm>
            <a:off x="250825" y="1414041"/>
            <a:ext cx="8686800" cy="4967287"/>
          </a:xfrm>
          <a:prstGeom prst="rect">
            <a:avLst/>
          </a:prstGeom>
          <a:noFill/>
          <a:ln>
            <a:noFill/>
          </a:ln>
        </p:spPr>
        <p:txBody>
          <a:bodyPr anchorCtr="0" anchor="t" bIns="45700" lIns="91425" spcFirstLastPara="1" rIns="91425" wrap="square" tIns="45700">
            <a:noAutofit/>
          </a:bodyPr>
          <a:lstStyle/>
          <a:p>
            <a:pPr indent="-200659" lvl="1" marL="800100" marR="0" rtl="0" algn="l">
              <a:spcBef>
                <a:spcPts val="0"/>
              </a:spcBef>
              <a:spcAft>
                <a:spcPts val="0"/>
              </a:spcAft>
              <a:buClr>
                <a:schemeClr val="accent1"/>
              </a:buClr>
              <a:buSzPts val="2240"/>
              <a:buFont typeface="Noto Sans Symbols"/>
              <a:buNone/>
            </a:pPr>
            <a:r>
              <a:t/>
            </a:r>
            <a:endParaRPr b="0" i="0" sz="3200" u="none" cap="none" strike="noStrike">
              <a:solidFill>
                <a:schemeClr val="dk2"/>
              </a:solidFill>
              <a:latin typeface="Arial"/>
              <a:ea typeface="Arial"/>
              <a:cs typeface="Arial"/>
              <a:sym typeface="Arial"/>
            </a:endParaRPr>
          </a:p>
        </p:txBody>
      </p:sp>
      <p:sp>
        <p:nvSpPr>
          <p:cNvPr id="324" name="Google Shape;324;p34"/>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325" name="Google Shape;325;p34"/>
          <p:cNvSpPr txBox="1"/>
          <p:nvPr/>
        </p:nvSpPr>
        <p:spPr>
          <a:xfrm>
            <a:off x="358775" y="981075"/>
            <a:ext cx="86772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生命週期評估(1/2)</a:t>
            </a:r>
            <a:endParaRPr/>
          </a:p>
          <a:p>
            <a:pPr indent="-285750" lvl="1" marL="74295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能源生命週期評估是研究產品</a:t>
            </a:r>
            <a:r>
              <a:rPr b="0" i="0" lang="zh-TW" sz="2400" u="none" cap="none" strike="noStrike">
                <a:solidFill>
                  <a:srgbClr val="FF0000"/>
                </a:solidFill>
                <a:latin typeface="Arial"/>
                <a:ea typeface="Arial"/>
                <a:cs typeface="Arial"/>
                <a:sym typeface="Arial"/>
              </a:rPr>
              <a:t>自原料取得，經過製造、成品使用階段，直至最終廢棄處置各階段對整體環境生態之潛在衝擊。</a:t>
            </a:r>
            <a:endParaRPr b="0" i="0" sz="2400" u="none" cap="none" strike="noStrike">
              <a:solidFill>
                <a:srgbClr val="FF0000"/>
              </a:solidFill>
              <a:latin typeface="Arial"/>
              <a:ea typeface="Arial"/>
              <a:cs typeface="Arial"/>
              <a:sym typeface="Arial"/>
            </a:endParaRPr>
          </a:p>
          <a:p>
            <a:pPr indent="-228600" lvl="3" marL="1600200" marR="0" rtl="0" algn="just">
              <a:spcBef>
                <a:spcPts val="320"/>
              </a:spcBef>
              <a:spcAft>
                <a:spcPts val="0"/>
              </a:spcAft>
              <a:buClr>
                <a:schemeClr val="dk1"/>
              </a:buClr>
              <a:buSzPts val="1600"/>
              <a:buFont typeface="Arial"/>
              <a:buNone/>
            </a:pPr>
            <a:r>
              <a:t/>
            </a:r>
            <a:endParaRPr b="0" i="0" sz="16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20" name="Shape 120"/>
        <p:cNvGrpSpPr/>
        <p:nvPr/>
      </p:nvGrpSpPr>
      <p:grpSpPr>
        <a:xfrm>
          <a:off x="0" y="0"/>
          <a:ext cx="0" cy="0"/>
          <a:chOff x="0" y="0"/>
          <a:chExt cx="0" cy="0"/>
        </a:xfrm>
      </p:grpSpPr>
      <p:sp>
        <p:nvSpPr>
          <p:cNvPr id="121" name="Google Shape;121;p17"/>
          <p:cNvSpPr txBox="1"/>
          <p:nvPr>
            <p:ph idx="1" type="body"/>
          </p:nvPr>
        </p:nvSpPr>
        <p:spPr>
          <a:xfrm>
            <a:off x="250825" y="1052513"/>
            <a:ext cx="8785225" cy="5184775"/>
          </a:xfrm>
          <a:prstGeom prst="rect">
            <a:avLst/>
          </a:prstGeom>
          <a:noFill/>
          <a:ln>
            <a:noFill/>
          </a:ln>
        </p:spPr>
        <p:txBody>
          <a:bodyPr anchorCtr="0" anchor="t" bIns="45700" lIns="91425" spcFirstLastPara="1" rIns="91425" wrap="square" tIns="45700">
            <a:noAutofit/>
          </a:bodyPr>
          <a:lstStyle/>
          <a:p>
            <a:pPr indent="-512763" lvl="0" marL="512763" rtl="0" algn="r">
              <a:spcBef>
                <a:spcPts val="0"/>
              </a:spcBef>
              <a:spcAft>
                <a:spcPts val="0"/>
              </a:spcAft>
              <a:buClr>
                <a:schemeClr val="dk1"/>
              </a:buClr>
              <a:buSzPts val="3200"/>
              <a:buFont typeface="Arial"/>
              <a:buNone/>
            </a:pPr>
            <a:r>
              <a:rPr lang="zh-TW"/>
              <a:t>                                                                            </a:t>
            </a:r>
            <a:r>
              <a:rPr lang="zh-TW" sz="2400">
                <a:latin typeface="Arial"/>
                <a:ea typeface="Arial"/>
                <a:cs typeface="Arial"/>
                <a:sym typeface="Arial"/>
              </a:rPr>
              <a:t>頁次</a:t>
            </a:r>
            <a:endParaRPr sz="2400"/>
          </a:p>
          <a:p>
            <a:pPr indent="-512763" lvl="0" marL="512763" rtl="0" algn="l">
              <a:spcBef>
                <a:spcPts val="560"/>
              </a:spcBef>
              <a:spcAft>
                <a:spcPts val="0"/>
              </a:spcAft>
              <a:buClr>
                <a:schemeClr val="dk1"/>
              </a:buClr>
              <a:buSzPts val="2800"/>
              <a:buFont typeface="Arial"/>
              <a:buNone/>
            </a:pPr>
            <a:r>
              <a:rPr b="1" lang="zh-TW" sz="2800"/>
              <a:t>一、前言 -------------------------------------------------------   3</a:t>
            </a:r>
            <a:endParaRPr b="1" sz="2800"/>
          </a:p>
          <a:p>
            <a:pPr indent="-512763" lvl="0" marL="512763" rtl="0" algn="l">
              <a:spcBef>
                <a:spcPts val="1760"/>
              </a:spcBef>
              <a:spcAft>
                <a:spcPts val="0"/>
              </a:spcAft>
              <a:buClr>
                <a:schemeClr val="dk1"/>
              </a:buClr>
              <a:buSzPts val="2800"/>
              <a:buFont typeface="Arial"/>
              <a:buNone/>
            </a:pPr>
            <a:r>
              <a:rPr b="1" lang="zh-TW" sz="2800">
                <a:latin typeface="Arial"/>
                <a:ea typeface="Arial"/>
                <a:cs typeface="Arial"/>
                <a:sym typeface="Arial"/>
              </a:rPr>
              <a:t>二、需求面管理節能政策</a:t>
            </a:r>
            <a:r>
              <a:rPr b="1" lang="zh-TW" sz="2800"/>
              <a:t> ----------------------------------   6</a:t>
            </a:r>
            <a:endParaRPr b="1" sz="2800"/>
          </a:p>
          <a:p>
            <a:pPr indent="-512763" lvl="0" marL="512763" rtl="0" algn="l">
              <a:spcBef>
                <a:spcPts val="1760"/>
              </a:spcBef>
              <a:spcAft>
                <a:spcPts val="0"/>
              </a:spcAft>
              <a:buClr>
                <a:schemeClr val="dk1"/>
              </a:buClr>
              <a:buSzPts val="2800"/>
              <a:buFont typeface="Arial"/>
              <a:buNone/>
            </a:pPr>
            <a:r>
              <a:rPr b="1" lang="zh-TW" sz="2800"/>
              <a:t>三、節能政策工具之效益評估 ---------------------------- 13</a:t>
            </a:r>
            <a:endParaRPr/>
          </a:p>
          <a:p>
            <a:pPr indent="-512763" lvl="0" marL="512763" rtl="0" algn="l">
              <a:spcBef>
                <a:spcPts val="1760"/>
              </a:spcBef>
              <a:spcAft>
                <a:spcPts val="0"/>
              </a:spcAft>
              <a:buClr>
                <a:schemeClr val="dk1"/>
              </a:buClr>
              <a:buSzPts val="2800"/>
              <a:buFont typeface="Arial"/>
              <a:buNone/>
            </a:pPr>
            <a:r>
              <a:rPr b="1" lang="zh-TW" sz="2800">
                <a:latin typeface="Arial"/>
                <a:ea typeface="Arial"/>
                <a:cs typeface="Arial"/>
                <a:sym typeface="Arial"/>
              </a:rPr>
              <a:t>四、實證分析一：</a:t>
            </a:r>
            <a:r>
              <a:rPr b="1" lang="zh-TW" sz="2800"/>
              <a:t>PCT</a:t>
            </a:r>
            <a:r>
              <a:rPr b="1" lang="zh-TW" sz="2800">
                <a:latin typeface="Arial"/>
                <a:ea typeface="Arial"/>
                <a:cs typeface="Arial"/>
                <a:sym typeface="Arial"/>
              </a:rPr>
              <a:t>與</a:t>
            </a:r>
            <a:r>
              <a:rPr b="1" lang="zh-TW" sz="2800"/>
              <a:t>TRC  --------------------------- 24</a:t>
            </a:r>
            <a:endParaRPr/>
          </a:p>
          <a:p>
            <a:pPr indent="-512763" lvl="0" marL="512763" rtl="0" algn="l">
              <a:spcBef>
                <a:spcPts val="1760"/>
              </a:spcBef>
              <a:spcAft>
                <a:spcPts val="0"/>
              </a:spcAft>
              <a:buClr>
                <a:schemeClr val="dk1"/>
              </a:buClr>
              <a:buSzPts val="2800"/>
              <a:buFont typeface="Arial"/>
              <a:buNone/>
            </a:pPr>
            <a:r>
              <a:rPr b="1" lang="zh-TW" sz="2800">
                <a:latin typeface="Arial"/>
                <a:ea typeface="Arial"/>
                <a:cs typeface="Arial"/>
                <a:sym typeface="Arial"/>
              </a:rPr>
              <a:t>五、實證分析二：</a:t>
            </a:r>
            <a:r>
              <a:rPr b="1" lang="zh-TW" sz="2800"/>
              <a:t>LCA</a:t>
            </a:r>
            <a:r>
              <a:rPr b="1" lang="zh-TW" sz="2800">
                <a:latin typeface="Arial"/>
                <a:ea typeface="Arial"/>
                <a:cs typeface="Arial"/>
                <a:sym typeface="Arial"/>
              </a:rPr>
              <a:t>與</a:t>
            </a:r>
            <a:r>
              <a:rPr b="1" lang="zh-TW" sz="2800"/>
              <a:t>NEA  --------------------------- 31</a:t>
            </a:r>
            <a:endParaRPr/>
          </a:p>
          <a:p>
            <a:pPr indent="-512763" lvl="0" marL="512763" rtl="0" algn="l">
              <a:spcBef>
                <a:spcPts val="1760"/>
              </a:spcBef>
              <a:spcAft>
                <a:spcPts val="0"/>
              </a:spcAft>
              <a:buClr>
                <a:schemeClr val="dk1"/>
              </a:buClr>
              <a:buSzPts val="2800"/>
              <a:buFont typeface="Arial"/>
              <a:buNone/>
            </a:pPr>
            <a:r>
              <a:rPr b="1" lang="zh-TW" sz="2800"/>
              <a:t>六、政策意涵 ------------------------------------------------- 44</a:t>
            </a:r>
            <a:endParaRPr/>
          </a:p>
          <a:p>
            <a:pPr indent="-512763" lvl="0" marL="512763" rtl="0" algn="l">
              <a:spcBef>
                <a:spcPts val="1760"/>
              </a:spcBef>
              <a:spcAft>
                <a:spcPts val="0"/>
              </a:spcAft>
              <a:buClr>
                <a:schemeClr val="dk1"/>
              </a:buClr>
              <a:buSzPts val="2800"/>
              <a:buFont typeface="Arial"/>
              <a:buNone/>
            </a:pPr>
            <a:r>
              <a:rPr b="1" lang="zh-TW" sz="2800">
                <a:latin typeface="Arial"/>
                <a:ea typeface="Arial"/>
                <a:cs typeface="Arial"/>
                <a:sym typeface="Arial"/>
              </a:rPr>
              <a:t>七、</a:t>
            </a:r>
            <a:r>
              <a:rPr b="1" lang="zh-TW" sz="2800"/>
              <a:t>結論與建議 ---------------------------------------------- 46</a:t>
            </a:r>
            <a:endParaRPr/>
          </a:p>
          <a:p>
            <a:pPr indent="-512763" lvl="0" marL="512763" rtl="0" algn="l">
              <a:lnSpc>
                <a:spcPct val="150000"/>
              </a:lnSpc>
              <a:spcBef>
                <a:spcPts val="1760"/>
              </a:spcBef>
              <a:spcAft>
                <a:spcPts val="0"/>
              </a:spcAft>
              <a:buClr>
                <a:schemeClr val="dk1"/>
              </a:buClr>
              <a:buSzPts val="2800"/>
              <a:buFont typeface="Arial"/>
              <a:buNone/>
            </a:pPr>
            <a:r>
              <a:t/>
            </a:r>
            <a:endParaRPr b="1" sz="2800"/>
          </a:p>
        </p:txBody>
      </p:sp>
      <p:sp>
        <p:nvSpPr>
          <p:cNvPr id="122" name="Google Shape;122;p17"/>
          <p:cNvSpPr txBox="1"/>
          <p:nvPr>
            <p:ph type="title"/>
          </p:nvPr>
        </p:nvSpPr>
        <p:spPr>
          <a:xfrm>
            <a:off x="0" y="549275"/>
            <a:ext cx="8785225" cy="78263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zh-TW">
                <a:latin typeface="Arial"/>
                <a:ea typeface="Arial"/>
                <a:cs typeface="Arial"/>
                <a:sym typeface="Arial"/>
              </a:rPr>
              <a:t>大綱</a:t>
            </a:r>
            <a:endParaRPr/>
          </a:p>
        </p:txBody>
      </p:sp>
      <p:sp>
        <p:nvSpPr>
          <p:cNvPr id="123" name="Google Shape;123;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30" name="Shape 330"/>
        <p:cNvGrpSpPr/>
        <p:nvPr/>
      </p:nvGrpSpPr>
      <p:grpSpPr>
        <a:xfrm>
          <a:off x="0" y="0"/>
          <a:ext cx="0" cy="0"/>
          <a:chOff x="0" y="0"/>
          <a:chExt cx="0" cy="0"/>
        </a:xfrm>
      </p:grpSpPr>
      <p:graphicFrame>
        <p:nvGraphicFramePr>
          <p:cNvPr id="331" name="Google Shape;331;p35"/>
          <p:cNvGraphicFramePr/>
          <p:nvPr/>
        </p:nvGraphicFramePr>
        <p:xfrm>
          <a:off x="611188" y="2087563"/>
          <a:ext cx="3000000" cy="3000000"/>
        </p:xfrm>
        <a:graphic>
          <a:graphicData uri="http://schemas.openxmlformats.org/drawingml/2006/table">
            <a:tbl>
              <a:tblPr bandRow="1" firstRow="1">
                <a:noFill/>
                <a:tableStyleId>{935C44A9-4764-4986-9894-02613B4C63D4}</a:tableStyleId>
              </a:tblPr>
              <a:tblGrid>
                <a:gridCol w="1308050"/>
                <a:gridCol w="3442225"/>
                <a:gridCol w="3674675"/>
              </a:tblGrid>
              <a:tr h="750950">
                <a:tc>
                  <a:txBody>
                    <a:bodyPr>
                      <a:noAutofit/>
                    </a:bodyPr>
                    <a:lstStyle/>
                    <a:p>
                      <a:pPr indent="0" lvl="0" marL="0" marR="0" rtl="0" algn="ctr">
                        <a:spcBef>
                          <a:spcPts val="0"/>
                        </a:spcBef>
                        <a:spcAft>
                          <a:spcPts val="0"/>
                        </a:spcAft>
                        <a:buNone/>
                      </a:pPr>
                      <a:r>
                        <a:rPr lang="zh-TW" sz="2400" u="none" cap="none" strike="noStrike">
                          <a:latin typeface="Arial"/>
                          <a:ea typeface="Arial"/>
                          <a:cs typeface="Arial"/>
                          <a:sym typeface="Arial"/>
                        </a:rPr>
                        <a:t>衝擊評估方法</a:t>
                      </a:r>
                      <a:endParaRPr sz="2400" u="none" cap="none" strike="noStrike">
                        <a:latin typeface="Arial"/>
                        <a:ea typeface="Arial"/>
                        <a:cs typeface="Arial"/>
                        <a:sym typeface="Arial"/>
                      </a:endParaRPr>
                    </a:p>
                  </a:txBody>
                  <a:tcPr marT="45725" marB="45725" marR="91450" marL="91450" anchor="ctr">
                    <a:solidFill>
                      <a:srgbClr val="FABF8E"/>
                    </a:solidFill>
                  </a:tcPr>
                </a:tc>
                <a:tc>
                  <a:txBody>
                    <a:bodyPr>
                      <a:noAutofit/>
                    </a:bodyPr>
                    <a:lstStyle/>
                    <a:p>
                      <a:pPr indent="0" lvl="0" marL="0" marR="0" rtl="0" algn="ctr">
                        <a:spcBef>
                          <a:spcPts val="0"/>
                        </a:spcBef>
                        <a:spcAft>
                          <a:spcPts val="0"/>
                        </a:spcAft>
                        <a:buNone/>
                      </a:pPr>
                      <a:r>
                        <a:rPr lang="zh-TW" sz="2800" u="none" cap="none" strike="noStrike">
                          <a:latin typeface="Arial"/>
                          <a:ea typeface="Arial"/>
                          <a:cs typeface="Arial"/>
                          <a:sym typeface="Arial"/>
                        </a:rPr>
                        <a:t>Eco- indicator 95</a:t>
                      </a:r>
                      <a:endParaRPr sz="2800" u="none" cap="none" strike="noStrike">
                        <a:latin typeface="Arial"/>
                        <a:ea typeface="Arial"/>
                        <a:cs typeface="Arial"/>
                        <a:sym typeface="Arial"/>
                      </a:endParaRPr>
                    </a:p>
                  </a:txBody>
                  <a:tcPr marT="45725" marB="45725" marR="91450" marL="91450" anchor="ctr">
                    <a:solidFill>
                      <a:srgbClr val="FABF8E"/>
                    </a:solidFill>
                  </a:tcPr>
                </a:tc>
                <a:tc>
                  <a:txBody>
                    <a:bodyPr>
                      <a:noAutofit/>
                    </a:bodyPr>
                    <a:lstStyle/>
                    <a:p>
                      <a:pPr indent="0" lvl="0" marL="0" marR="0" rtl="0" algn="ctr">
                        <a:spcBef>
                          <a:spcPts val="0"/>
                        </a:spcBef>
                        <a:spcAft>
                          <a:spcPts val="0"/>
                        </a:spcAft>
                        <a:buNone/>
                      </a:pPr>
                      <a:r>
                        <a:rPr lang="zh-TW" sz="2800" u="none" cap="none" strike="noStrike">
                          <a:latin typeface="Arial"/>
                          <a:ea typeface="Arial"/>
                          <a:cs typeface="Arial"/>
                          <a:sym typeface="Arial"/>
                        </a:rPr>
                        <a:t>EPS 2000</a:t>
                      </a:r>
                      <a:endParaRPr sz="2800" u="none" cap="none" strike="noStrike">
                        <a:latin typeface="Arial"/>
                        <a:ea typeface="Arial"/>
                        <a:cs typeface="Arial"/>
                        <a:sym typeface="Arial"/>
                      </a:endParaRPr>
                    </a:p>
                  </a:txBody>
                  <a:tcPr marT="45725" marB="45725" marR="91450" marL="91450" anchor="ctr">
                    <a:solidFill>
                      <a:srgbClr val="FABF8E"/>
                    </a:solidFill>
                  </a:tcPr>
                </a:tc>
              </a:tr>
              <a:tr h="3542350">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方</a:t>
                      </a:r>
                      <a:endParaRPr sz="2000" u="none" cap="none" strike="noStrike">
                        <a:latin typeface="Arial"/>
                        <a:ea typeface="Arial"/>
                        <a:cs typeface="Arial"/>
                        <a:sym typeface="Arial"/>
                      </a:endParaRPr>
                    </a:p>
                    <a:p>
                      <a:pPr indent="0" lvl="0" marL="0" marR="0" rtl="0" algn="ctr">
                        <a:spcBef>
                          <a:spcPts val="0"/>
                        </a:spcBef>
                        <a:spcAft>
                          <a:spcPts val="0"/>
                        </a:spcAft>
                        <a:buNone/>
                      </a:pPr>
                      <a:r>
                        <a:rPr lang="zh-TW" sz="2000" u="none" cap="none" strike="noStrike">
                          <a:latin typeface="Arial"/>
                          <a:ea typeface="Arial"/>
                          <a:cs typeface="Arial"/>
                          <a:sym typeface="Arial"/>
                        </a:rPr>
                        <a:t>法</a:t>
                      </a:r>
                      <a:endParaRPr sz="2000" u="none" cap="none" strike="noStrike">
                        <a:latin typeface="Arial"/>
                        <a:ea typeface="Arial"/>
                        <a:cs typeface="Arial"/>
                        <a:sym typeface="Arial"/>
                      </a:endParaRPr>
                    </a:p>
                    <a:p>
                      <a:pPr indent="0" lvl="0" marL="0" marR="0" rtl="0" algn="ctr">
                        <a:spcBef>
                          <a:spcPts val="0"/>
                        </a:spcBef>
                        <a:spcAft>
                          <a:spcPts val="0"/>
                        </a:spcAft>
                        <a:buNone/>
                      </a:pPr>
                      <a:r>
                        <a:rPr lang="zh-TW" sz="2000" u="none" cap="none" strike="noStrike">
                          <a:latin typeface="Arial"/>
                          <a:ea typeface="Arial"/>
                          <a:cs typeface="Arial"/>
                          <a:sym typeface="Arial"/>
                        </a:rPr>
                        <a:t>特</a:t>
                      </a:r>
                      <a:endParaRPr sz="2000" u="none" cap="none" strike="noStrike">
                        <a:latin typeface="Arial"/>
                        <a:ea typeface="Arial"/>
                        <a:cs typeface="Arial"/>
                        <a:sym typeface="Arial"/>
                      </a:endParaRPr>
                    </a:p>
                    <a:p>
                      <a:pPr indent="0" lvl="0" marL="0" marR="0" rtl="0" algn="ctr">
                        <a:spcBef>
                          <a:spcPts val="0"/>
                        </a:spcBef>
                        <a:spcAft>
                          <a:spcPts val="0"/>
                        </a:spcAft>
                        <a:buNone/>
                      </a:pPr>
                      <a:r>
                        <a:rPr lang="zh-TW" sz="2000" u="none" cap="none" strike="noStrike">
                          <a:latin typeface="Arial"/>
                          <a:ea typeface="Arial"/>
                          <a:cs typeface="Arial"/>
                          <a:sym typeface="Arial"/>
                        </a:rPr>
                        <a:t>色</a:t>
                      </a:r>
                      <a:endParaRPr sz="2000" u="none" cap="none" strike="noStrike">
                        <a:latin typeface="Arial"/>
                        <a:ea typeface="Arial"/>
                        <a:cs typeface="Arial"/>
                        <a:sym typeface="Arial"/>
                      </a:endParaRPr>
                    </a:p>
                  </a:txBody>
                  <a:tcPr marT="45725" marB="45725" marR="91450" marL="91450" anchor="ctr"/>
                </a:tc>
                <a:tc>
                  <a:txBody>
                    <a:bodyPr>
                      <a:noAutofit/>
                    </a:bodyPr>
                    <a:lstStyle/>
                    <a:p>
                      <a:pPr indent="-127000" lvl="0" marL="0" marR="0" rtl="0" algn="l">
                        <a:lnSpc>
                          <a:spcPct val="100000"/>
                        </a:lnSpc>
                        <a:spcBef>
                          <a:spcPts val="0"/>
                        </a:spcBef>
                        <a:spcAft>
                          <a:spcPts val="0"/>
                        </a:spcAft>
                        <a:buClr>
                          <a:schemeClr val="dk1"/>
                        </a:buClr>
                        <a:buSzPts val="2000"/>
                        <a:buFont typeface="Arial"/>
                        <a:buChar char="•"/>
                      </a:pPr>
                      <a:r>
                        <a:rPr lang="zh-TW" sz="2000" u="none" cap="none" strike="noStrike">
                          <a:latin typeface="Arial"/>
                          <a:ea typeface="Arial"/>
                          <a:cs typeface="Arial"/>
                          <a:sym typeface="Arial"/>
                        </a:rPr>
                        <a:t>以“Distant-to-Target”為原則的權重架構。</a:t>
                      </a:r>
                      <a:endParaRPr sz="2000" u="none" cap="none" strike="noStrike">
                        <a:latin typeface="Arial"/>
                        <a:ea typeface="Arial"/>
                        <a:cs typeface="Arial"/>
                        <a:sym typeface="Arial"/>
                      </a:endParaRPr>
                    </a:p>
                    <a:p>
                      <a:pPr indent="-127000" lvl="0" marL="0" marR="0" rtl="0" algn="l">
                        <a:lnSpc>
                          <a:spcPct val="100000"/>
                        </a:lnSpc>
                        <a:spcBef>
                          <a:spcPts val="1200"/>
                        </a:spcBef>
                        <a:spcAft>
                          <a:spcPts val="0"/>
                        </a:spcAft>
                        <a:buClr>
                          <a:schemeClr val="dk1"/>
                        </a:buClr>
                        <a:buSzPts val="2000"/>
                        <a:buFont typeface="Arial"/>
                        <a:buChar char="•"/>
                      </a:pPr>
                      <a:r>
                        <a:rPr lang="zh-TW" sz="2000" u="none" cap="none" strike="noStrike">
                          <a:latin typeface="Arial"/>
                          <a:ea typeface="Arial"/>
                          <a:cs typeface="Arial"/>
                          <a:sym typeface="Arial"/>
                        </a:rPr>
                        <a:t>環境化設計參考資訊之工具。</a:t>
                      </a:r>
                      <a:endParaRPr sz="2000" u="none" cap="none" strike="noStrike">
                        <a:latin typeface="Arial"/>
                        <a:ea typeface="Arial"/>
                        <a:cs typeface="Arial"/>
                        <a:sym typeface="Arial"/>
                      </a:endParaRPr>
                    </a:p>
                    <a:p>
                      <a:pPr indent="-127000" lvl="0" marL="0" marR="0" rtl="0" algn="l">
                        <a:lnSpc>
                          <a:spcPct val="100000"/>
                        </a:lnSpc>
                        <a:spcBef>
                          <a:spcPts val="1200"/>
                        </a:spcBef>
                        <a:spcAft>
                          <a:spcPts val="0"/>
                        </a:spcAft>
                        <a:buClr>
                          <a:schemeClr val="dk1"/>
                        </a:buClr>
                        <a:buSzPts val="2000"/>
                        <a:buFont typeface="Arial"/>
                        <a:buChar char="•"/>
                      </a:pPr>
                      <a:r>
                        <a:rPr lang="zh-TW" sz="2000" u="none" cap="none" strike="noStrike">
                          <a:latin typeface="Arial"/>
                          <a:ea typeface="Arial"/>
                          <a:cs typeface="Arial"/>
                          <a:sym typeface="Arial"/>
                        </a:rPr>
                        <a:t>損害類別:致命危害、健康損害、生態破壞。</a:t>
                      </a:r>
                      <a:endParaRPr sz="2000" u="none" cap="none" strike="noStrike">
                        <a:latin typeface="Arial"/>
                        <a:ea typeface="Arial"/>
                        <a:cs typeface="Arial"/>
                        <a:sym typeface="Arial"/>
                      </a:endParaRPr>
                    </a:p>
                    <a:p>
                      <a:pPr indent="-127000" lvl="0" marL="0" marR="0" rtl="0" algn="l">
                        <a:lnSpc>
                          <a:spcPct val="100000"/>
                        </a:lnSpc>
                        <a:spcBef>
                          <a:spcPts val="1200"/>
                        </a:spcBef>
                        <a:spcAft>
                          <a:spcPts val="0"/>
                        </a:spcAft>
                        <a:buClr>
                          <a:schemeClr val="dk1"/>
                        </a:buClr>
                        <a:buSzPts val="2000"/>
                        <a:buFont typeface="Arial"/>
                        <a:buChar char="•"/>
                      </a:pPr>
                      <a:r>
                        <a:rPr lang="zh-TW" sz="2000" u="none" cap="none" strike="noStrike">
                          <a:latin typeface="Arial"/>
                          <a:ea typeface="Arial"/>
                          <a:cs typeface="Arial"/>
                          <a:sym typeface="Arial"/>
                        </a:rPr>
                        <a:t>易於了解與溝通，廣為研究人員所使用。</a:t>
                      </a:r>
                      <a:endParaRPr sz="2000" u="none" cap="none" strike="noStrike">
                        <a:latin typeface="Arial"/>
                        <a:ea typeface="Arial"/>
                        <a:cs typeface="Arial"/>
                        <a:sym typeface="Arial"/>
                      </a:endParaRPr>
                    </a:p>
                    <a:p>
                      <a:pPr indent="0" lvl="0" marL="0" marR="0" rtl="0" algn="l">
                        <a:spcBef>
                          <a:spcPts val="0"/>
                        </a:spcBef>
                        <a:spcAft>
                          <a:spcPts val="0"/>
                        </a:spcAft>
                        <a:buNone/>
                      </a:pPr>
                      <a:r>
                        <a:t/>
                      </a:r>
                      <a:endParaRPr sz="2000" u="none" cap="none" strike="noStrike">
                        <a:latin typeface="Arial"/>
                        <a:ea typeface="Arial"/>
                        <a:cs typeface="Arial"/>
                        <a:sym typeface="Arial"/>
                      </a:endParaRPr>
                    </a:p>
                  </a:txBody>
                  <a:tcPr marT="396000" marB="45725" marR="91450" marL="91450"/>
                </a:tc>
                <a:tc>
                  <a:txBody>
                    <a:bodyPr>
                      <a:noAutofit/>
                    </a:bodyPr>
                    <a:lstStyle/>
                    <a:p>
                      <a:pPr indent="-127000" lvl="0" marL="0" marR="0" rtl="0" algn="l">
                        <a:lnSpc>
                          <a:spcPct val="100000"/>
                        </a:lnSpc>
                        <a:spcBef>
                          <a:spcPts val="0"/>
                        </a:spcBef>
                        <a:spcAft>
                          <a:spcPts val="0"/>
                        </a:spcAft>
                        <a:buClr>
                          <a:schemeClr val="dk1"/>
                        </a:buClr>
                        <a:buSzPts val="2000"/>
                        <a:buFont typeface="Arial"/>
                        <a:buChar char="•"/>
                      </a:pPr>
                      <a:r>
                        <a:rPr lang="zh-TW" sz="2000" u="none" cap="none" strike="noStrike">
                          <a:latin typeface="Arial"/>
                          <a:ea typeface="Arial"/>
                          <a:cs typeface="Arial"/>
                          <a:sym typeface="Arial"/>
                        </a:rPr>
                        <a:t>以願付價格的概念執行權重化分析，反映社會對環境損害的願付價值，以及對環境的重視程度。</a:t>
                      </a:r>
                      <a:endParaRPr sz="2000" u="none" cap="none" strike="noStrike">
                        <a:latin typeface="Arial"/>
                        <a:ea typeface="Arial"/>
                        <a:cs typeface="Arial"/>
                        <a:sym typeface="Arial"/>
                      </a:endParaRPr>
                    </a:p>
                    <a:p>
                      <a:pPr indent="-127000" lvl="0" marL="0" marR="0" rtl="0" algn="l">
                        <a:lnSpc>
                          <a:spcPct val="100000"/>
                        </a:lnSpc>
                        <a:spcBef>
                          <a:spcPts val="1200"/>
                        </a:spcBef>
                        <a:spcAft>
                          <a:spcPts val="0"/>
                        </a:spcAft>
                        <a:buClr>
                          <a:schemeClr val="dk1"/>
                        </a:buClr>
                        <a:buSzPts val="2000"/>
                        <a:buFont typeface="Arial"/>
                        <a:buChar char="•"/>
                      </a:pPr>
                      <a:r>
                        <a:rPr lang="zh-TW" sz="2000" u="none" cap="none" strike="noStrike">
                          <a:latin typeface="Arial"/>
                          <a:ea typeface="Arial"/>
                          <a:cs typeface="Arial"/>
                          <a:sym typeface="Arial"/>
                        </a:rPr>
                        <a:t>環境範疇:人體健康、生態系統生產力、無生命資源存量、生物多樣性、文化與觀光價值。</a:t>
                      </a:r>
                      <a:endParaRPr sz="2000" u="none" cap="none" strike="noStrike">
                        <a:latin typeface="Arial"/>
                        <a:ea typeface="Arial"/>
                        <a:cs typeface="Arial"/>
                        <a:sym typeface="Arial"/>
                      </a:endParaRPr>
                    </a:p>
                    <a:p>
                      <a:pPr indent="-127000" lvl="0" marL="0" marR="0" rtl="0" algn="l">
                        <a:lnSpc>
                          <a:spcPct val="100000"/>
                        </a:lnSpc>
                        <a:spcBef>
                          <a:spcPts val="1200"/>
                        </a:spcBef>
                        <a:spcAft>
                          <a:spcPts val="0"/>
                        </a:spcAft>
                        <a:buClr>
                          <a:schemeClr val="dk1"/>
                        </a:buClr>
                        <a:buSzPts val="2000"/>
                        <a:buFont typeface="Arial"/>
                        <a:buChar char="•"/>
                      </a:pPr>
                      <a:r>
                        <a:rPr lang="zh-TW" sz="2000" u="none" cap="none" strike="noStrike">
                          <a:latin typeface="Arial"/>
                          <a:ea typeface="Arial"/>
                          <a:cs typeface="Arial"/>
                          <a:sym typeface="Arial"/>
                        </a:rPr>
                        <a:t>以社會經濟的角度來衡量產品的設計生產過程中對環境是否友善。</a:t>
                      </a:r>
                      <a:endParaRPr sz="2000" u="none" cap="none" strike="noStrike">
                        <a:latin typeface="Arial"/>
                        <a:ea typeface="Arial"/>
                        <a:cs typeface="Arial"/>
                        <a:sym typeface="Arial"/>
                      </a:endParaRPr>
                    </a:p>
                  </a:txBody>
                  <a:tcPr marT="45725" marB="45725" marR="91450" marL="91450" anchor="ctr"/>
                </a:tc>
              </a:tr>
            </a:tbl>
          </a:graphicData>
        </a:graphic>
      </p:graphicFrame>
      <p:sp>
        <p:nvSpPr>
          <p:cNvPr id="332" name="Google Shape;332;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333" name="Google Shape;333;p35"/>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334" name="Google Shape;334;p35"/>
          <p:cNvSpPr txBox="1"/>
          <p:nvPr/>
        </p:nvSpPr>
        <p:spPr>
          <a:xfrm>
            <a:off x="323528" y="908720"/>
            <a:ext cx="8677721"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生命週期評估(2/2)</a:t>
            </a:r>
            <a:endParaRPr/>
          </a:p>
          <a:p>
            <a:pPr indent="-342900" lvl="1" marL="800100" marR="0" rtl="0" algn="l">
              <a:spcBef>
                <a:spcPts val="560"/>
              </a:spcBef>
              <a:spcAft>
                <a:spcPts val="0"/>
              </a:spcAft>
              <a:buClr>
                <a:schemeClr val="dk1"/>
              </a:buClr>
              <a:buSzPts val="2884"/>
              <a:buFont typeface="Times New Roman"/>
              <a:buChar char="–"/>
            </a:pPr>
            <a:r>
              <a:rPr b="0" i="0" lang="zh-TW" sz="2800" u="none" cap="none" strike="noStrike">
                <a:solidFill>
                  <a:schemeClr val="dk1"/>
                </a:solidFill>
                <a:latin typeface="Arial"/>
                <a:ea typeface="Arial"/>
                <a:cs typeface="Arial"/>
                <a:sym typeface="Arial"/>
              </a:rPr>
              <a:t>生命週期評估方法</a:t>
            </a:r>
            <a:endParaRPr b="0" i="0" sz="2800" u="none" cap="none" strike="noStrike">
              <a:solidFill>
                <a:schemeClr val="dk1"/>
              </a:solidFill>
              <a:latin typeface="Arial"/>
              <a:ea typeface="Arial"/>
              <a:cs typeface="Arial"/>
              <a:sym typeface="Arial"/>
            </a:endParaRPr>
          </a:p>
          <a:p>
            <a:pPr indent="-228600" lvl="5" marL="2514600" marR="0" rtl="0" algn="just">
              <a:spcBef>
                <a:spcPts val="320"/>
              </a:spcBef>
              <a:spcAft>
                <a:spcPts val="0"/>
              </a:spcAft>
              <a:buClr>
                <a:schemeClr val="dk1"/>
              </a:buClr>
              <a:buSzPts val="1600"/>
              <a:buFont typeface="Arial"/>
              <a:buNone/>
            </a:pPr>
            <a:r>
              <a:t/>
            </a:r>
            <a:endParaRPr b="0" i="0" sz="1600" u="none" cap="none" strike="noStrike">
              <a:solidFill>
                <a:schemeClr val="dk1"/>
              </a:solidFill>
              <a:latin typeface="Arial"/>
              <a:ea typeface="Arial"/>
              <a:cs typeface="Arial"/>
              <a:sym typeface="Arial"/>
            </a:endParaRPr>
          </a:p>
        </p:txBody>
      </p:sp>
      <p:sp>
        <p:nvSpPr>
          <p:cNvPr id="335" name="Google Shape;335;p35"/>
          <p:cNvSpPr txBox="1"/>
          <p:nvPr/>
        </p:nvSpPr>
        <p:spPr>
          <a:xfrm>
            <a:off x="250825" y="6519863"/>
            <a:ext cx="3529013"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39" name="Shape 339"/>
        <p:cNvGrpSpPr/>
        <p:nvPr/>
      </p:nvGrpSpPr>
      <p:grpSpPr>
        <a:xfrm>
          <a:off x="0" y="0"/>
          <a:ext cx="0" cy="0"/>
          <a:chOff x="0" y="0"/>
          <a:chExt cx="0" cy="0"/>
        </a:xfrm>
      </p:grpSpPr>
      <p:sp>
        <p:nvSpPr>
          <p:cNvPr id="340" name="Google Shape;340;p36"/>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341" name="Google Shape;341;p36"/>
          <p:cNvSpPr txBox="1"/>
          <p:nvPr>
            <p:ph idx="1" type="body"/>
          </p:nvPr>
        </p:nvSpPr>
        <p:spPr>
          <a:xfrm>
            <a:off x="358775" y="981075"/>
            <a:ext cx="86772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淨能源分析</a:t>
            </a:r>
            <a:r>
              <a:rPr lang="zh-TW" sz="2800"/>
              <a:t>(1/3)</a:t>
            </a:r>
            <a:endParaRPr/>
          </a:p>
          <a:p>
            <a:pPr indent="-284163" lvl="1" marL="741363" rtl="0" algn="l">
              <a:spcBef>
                <a:spcPts val="480"/>
              </a:spcBef>
              <a:spcAft>
                <a:spcPts val="0"/>
              </a:spcAft>
              <a:buClr>
                <a:schemeClr val="dk1"/>
              </a:buClr>
              <a:buSzPts val="2400"/>
              <a:buChar char="–"/>
            </a:pPr>
            <a:r>
              <a:rPr lang="zh-TW" sz="2400">
                <a:latin typeface="Arial"/>
                <a:ea typeface="Arial"/>
                <a:cs typeface="Arial"/>
                <a:sym typeface="Arial"/>
              </a:rPr>
              <a:t>淨能源分析是衡量</a:t>
            </a:r>
            <a:r>
              <a:rPr lang="zh-TW" sz="2400">
                <a:solidFill>
                  <a:srgbClr val="FF0000"/>
                </a:solidFill>
                <a:latin typeface="Arial"/>
                <a:ea typeface="Arial"/>
                <a:cs typeface="Arial"/>
                <a:sym typeface="Arial"/>
              </a:rPr>
              <a:t>能源產出以及生產過程中包含資源開採、處理、運送等總能源消耗的差值</a:t>
            </a:r>
            <a:r>
              <a:rPr lang="zh-TW" sz="2400">
                <a:latin typeface="Arial"/>
                <a:ea typeface="Arial"/>
                <a:cs typeface="Arial"/>
                <a:sym typeface="Arial"/>
              </a:rPr>
              <a:t>。</a:t>
            </a:r>
            <a:endParaRPr sz="2400"/>
          </a:p>
          <a:p>
            <a:pPr indent="-131762" lvl="1" marL="741363" rtl="0" algn="l">
              <a:spcBef>
                <a:spcPts val="480"/>
              </a:spcBef>
              <a:spcAft>
                <a:spcPts val="0"/>
              </a:spcAft>
              <a:buClr>
                <a:schemeClr val="dk1"/>
              </a:buClr>
              <a:buSzPts val="2400"/>
              <a:buNone/>
            </a:pPr>
            <a:r>
              <a:t/>
            </a:r>
            <a:endParaRPr sz="2400"/>
          </a:p>
          <a:p>
            <a:pPr indent="-131762" lvl="1" marL="741363" rtl="0" algn="l">
              <a:spcBef>
                <a:spcPts val="480"/>
              </a:spcBef>
              <a:spcAft>
                <a:spcPts val="0"/>
              </a:spcAft>
              <a:buClr>
                <a:schemeClr val="dk1"/>
              </a:buClr>
              <a:buSzPts val="2400"/>
              <a:buNone/>
            </a:pPr>
            <a:r>
              <a:t/>
            </a:r>
            <a:endParaRPr sz="2400"/>
          </a:p>
          <a:p>
            <a:pPr indent="-131762" lvl="1" marL="741363" rtl="0" algn="l">
              <a:spcBef>
                <a:spcPts val="480"/>
              </a:spcBef>
              <a:spcAft>
                <a:spcPts val="0"/>
              </a:spcAft>
              <a:buClr>
                <a:schemeClr val="dk1"/>
              </a:buClr>
              <a:buSzPts val="2400"/>
              <a:buNone/>
            </a:pPr>
            <a:r>
              <a:t/>
            </a:r>
            <a:endParaRPr sz="2400"/>
          </a:p>
          <a:p>
            <a:pPr indent="-131762" lvl="1" marL="741363" rtl="0" algn="l">
              <a:spcBef>
                <a:spcPts val="480"/>
              </a:spcBef>
              <a:spcAft>
                <a:spcPts val="0"/>
              </a:spcAft>
              <a:buClr>
                <a:schemeClr val="dk1"/>
              </a:buClr>
              <a:buSzPts val="2400"/>
              <a:buNone/>
            </a:pPr>
            <a:r>
              <a:t/>
            </a:r>
            <a:endParaRPr sz="2400"/>
          </a:p>
          <a:p>
            <a:pPr indent="-284163" lvl="1" marL="741363" rtl="0" algn="l">
              <a:spcBef>
                <a:spcPts val="480"/>
              </a:spcBef>
              <a:spcAft>
                <a:spcPts val="0"/>
              </a:spcAft>
              <a:buClr>
                <a:schemeClr val="dk1"/>
              </a:buClr>
              <a:buSzPts val="2400"/>
              <a:buChar char="–"/>
            </a:pPr>
            <a:r>
              <a:rPr lang="zh-TW" sz="2400">
                <a:latin typeface="Arial"/>
                <a:ea typeface="Arial"/>
                <a:cs typeface="Arial"/>
                <a:sym typeface="Arial"/>
              </a:rPr>
              <a:t>主要評估方式為</a:t>
            </a:r>
            <a:r>
              <a:rPr lang="zh-TW" sz="2400">
                <a:solidFill>
                  <a:srgbClr val="FF0000"/>
                </a:solidFill>
                <a:latin typeface="Arial"/>
                <a:ea typeface="Arial"/>
                <a:cs typeface="Arial"/>
                <a:sym typeface="Arial"/>
              </a:rPr>
              <a:t>能源投資報酬</a:t>
            </a:r>
            <a:r>
              <a:rPr lang="zh-TW" sz="2400">
                <a:solidFill>
                  <a:srgbClr val="FF0000"/>
                </a:solidFill>
              </a:rPr>
              <a:t>(Energy Return on Investment, EROI)</a:t>
            </a:r>
            <a:r>
              <a:rPr lang="zh-TW" sz="2400">
                <a:latin typeface="Arial"/>
                <a:ea typeface="Arial"/>
                <a:cs typeface="Arial"/>
                <a:sym typeface="Arial"/>
              </a:rPr>
              <a:t>與</a:t>
            </a:r>
            <a:r>
              <a:rPr lang="zh-TW" sz="2400">
                <a:solidFill>
                  <a:srgbClr val="FF0000"/>
                </a:solidFill>
                <a:latin typeface="Arial"/>
                <a:ea typeface="Arial"/>
                <a:cs typeface="Arial"/>
                <a:sym typeface="Arial"/>
              </a:rPr>
              <a:t>能源回收期</a:t>
            </a:r>
            <a:r>
              <a:rPr lang="zh-TW" sz="2400">
                <a:solidFill>
                  <a:srgbClr val="FF0000"/>
                </a:solidFill>
              </a:rPr>
              <a:t>(Energy Payback Time, EPT)</a:t>
            </a:r>
            <a:r>
              <a:rPr lang="zh-TW" sz="2400">
                <a:latin typeface="Arial"/>
                <a:ea typeface="Arial"/>
                <a:cs typeface="Arial"/>
                <a:sym typeface="Arial"/>
              </a:rPr>
              <a:t>。</a:t>
            </a:r>
            <a:endParaRPr/>
          </a:p>
          <a:p>
            <a:pPr indent="-182562" lvl="1" marL="741363" rtl="0" algn="l">
              <a:spcBef>
                <a:spcPts val="320"/>
              </a:spcBef>
              <a:spcAft>
                <a:spcPts val="0"/>
              </a:spcAft>
              <a:buClr>
                <a:schemeClr val="dk1"/>
              </a:buClr>
              <a:buSzPts val="1600"/>
              <a:buNone/>
            </a:pPr>
            <a:r>
              <a:t/>
            </a:r>
            <a:endParaRPr sz="1600"/>
          </a:p>
        </p:txBody>
      </p:sp>
      <p:sp>
        <p:nvSpPr>
          <p:cNvPr id="342" name="Google Shape;342;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
        <p:nvSpPr>
          <p:cNvPr id="343" name="Google Shape;343;p36"/>
          <p:cNvSpPr/>
          <p:nvPr/>
        </p:nvSpPr>
        <p:spPr>
          <a:xfrm>
            <a:off x="1258888" y="2708275"/>
            <a:ext cx="7273925" cy="10779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zh-TW" sz="3200">
                <a:solidFill>
                  <a:srgbClr val="C00000"/>
                </a:solidFill>
                <a:latin typeface="Times New Roman"/>
                <a:ea typeface="Times New Roman"/>
                <a:cs typeface="Times New Roman"/>
                <a:sym typeface="Times New Roman"/>
              </a:rPr>
              <a:t>Net Energy Output </a:t>
            </a:r>
            <a:endParaRPr/>
          </a:p>
          <a:p>
            <a:pPr indent="0" lvl="0" marL="0" marR="0" rtl="0" algn="l">
              <a:spcBef>
                <a:spcPts val="0"/>
              </a:spcBef>
              <a:spcAft>
                <a:spcPts val="0"/>
              </a:spcAft>
              <a:buNone/>
            </a:pPr>
            <a:r>
              <a:rPr b="1" i="1" lang="zh-TW" sz="3200">
                <a:solidFill>
                  <a:srgbClr val="C00000"/>
                </a:solidFill>
                <a:latin typeface="Times New Roman"/>
                <a:ea typeface="Times New Roman"/>
                <a:cs typeface="Times New Roman"/>
                <a:sym typeface="Times New Roman"/>
              </a:rPr>
              <a:t>= Gross Energy Output – Energy Input</a:t>
            </a:r>
            <a:endParaRPr b="1" sz="3200">
              <a:solidFill>
                <a:srgbClr val="C00000"/>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47" name="Shape 347"/>
        <p:cNvGrpSpPr/>
        <p:nvPr/>
      </p:nvGrpSpPr>
      <p:grpSpPr>
        <a:xfrm>
          <a:off x="0" y="0"/>
          <a:ext cx="0" cy="0"/>
          <a:chOff x="0" y="0"/>
          <a:chExt cx="0" cy="0"/>
        </a:xfrm>
      </p:grpSpPr>
      <p:sp>
        <p:nvSpPr>
          <p:cNvPr id="348" name="Google Shape;348;p37"/>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349" name="Google Shape;349;p37"/>
          <p:cNvSpPr txBox="1"/>
          <p:nvPr>
            <p:ph idx="1" type="body"/>
          </p:nvPr>
        </p:nvSpPr>
        <p:spPr>
          <a:xfrm>
            <a:off x="358775" y="981075"/>
            <a:ext cx="8677275" cy="5327650"/>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淨能源分析</a:t>
            </a:r>
            <a:r>
              <a:rPr lang="zh-TW" sz="2800"/>
              <a:t>(2/3)</a:t>
            </a:r>
            <a:endParaRPr/>
          </a:p>
          <a:p>
            <a:pPr indent="-284163" lvl="1" marL="741363" rtl="0" algn="l">
              <a:spcBef>
                <a:spcPts val="480"/>
              </a:spcBef>
              <a:spcAft>
                <a:spcPts val="0"/>
              </a:spcAft>
              <a:buClr>
                <a:srgbClr val="FF0000"/>
              </a:buClr>
              <a:buSzPts val="2400"/>
              <a:buChar char="–"/>
            </a:pPr>
            <a:r>
              <a:rPr lang="zh-TW" sz="2400">
                <a:solidFill>
                  <a:srgbClr val="FF0000"/>
                </a:solidFill>
                <a:latin typeface="Arial"/>
                <a:ea typeface="Arial"/>
                <a:cs typeface="Arial"/>
                <a:sym typeface="Arial"/>
              </a:rPr>
              <a:t>能源投資報酬</a:t>
            </a:r>
            <a:endParaRPr sz="2400">
              <a:solidFill>
                <a:srgbClr val="FF0000"/>
              </a:solidFill>
            </a:endParaRPr>
          </a:p>
          <a:p>
            <a:pPr indent="-227012" lvl="2" marL="1141413" rtl="0" algn="l">
              <a:spcBef>
                <a:spcPts val="480"/>
              </a:spcBef>
              <a:spcAft>
                <a:spcPts val="0"/>
              </a:spcAft>
              <a:buClr>
                <a:schemeClr val="dk1"/>
              </a:buClr>
              <a:buSzPts val="2400"/>
              <a:buChar char="•"/>
            </a:pPr>
            <a:r>
              <a:rPr lang="zh-TW">
                <a:latin typeface="Arial"/>
                <a:ea typeface="Arial"/>
                <a:cs typeface="Arial"/>
                <a:sym typeface="Arial"/>
              </a:rPr>
              <a:t>即為能源生產過程中，</a:t>
            </a:r>
            <a:r>
              <a:rPr lang="zh-TW">
                <a:solidFill>
                  <a:srgbClr val="FF0000"/>
                </a:solidFill>
                <a:latin typeface="Arial"/>
                <a:ea typeface="Arial"/>
                <a:cs typeface="Arial"/>
                <a:sym typeface="Arial"/>
              </a:rPr>
              <a:t>能源產出和能源消耗的比值</a:t>
            </a:r>
            <a:r>
              <a:rPr lang="zh-TW">
                <a:latin typeface="Arial"/>
                <a:ea typeface="Arial"/>
                <a:cs typeface="Arial"/>
                <a:sym typeface="Arial"/>
              </a:rPr>
              <a:t>。</a:t>
            </a:r>
            <a:endParaRPr/>
          </a:p>
        </p:txBody>
      </p:sp>
      <p:sp>
        <p:nvSpPr>
          <p:cNvPr id="350" name="Google Shape;350;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grpSp>
        <p:nvGrpSpPr>
          <p:cNvPr id="351" name="Google Shape;351;p37"/>
          <p:cNvGrpSpPr/>
          <p:nvPr/>
        </p:nvGrpSpPr>
        <p:grpSpPr>
          <a:xfrm>
            <a:off x="1116013" y="3141663"/>
            <a:ext cx="6756400" cy="1800225"/>
            <a:chOff x="755576" y="3933056"/>
            <a:chExt cx="6756317" cy="1800200"/>
          </a:xfrm>
        </p:grpSpPr>
        <p:pic>
          <p:nvPicPr>
            <p:cNvPr id="352" name="Google Shape;352;p37"/>
            <p:cNvPicPr preferRelativeResize="0"/>
            <p:nvPr/>
          </p:nvPicPr>
          <p:blipFill rotWithShape="1">
            <a:blip r:embed="rId3">
              <a:alphaModFix/>
            </a:blip>
            <a:srcRect b="0" l="0" r="0" t="0"/>
            <a:stretch/>
          </p:blipFill>
          <p:spPr>
            <a:xfrm>
              <a:off x="2123728" y="3933056"/>
              <a:ext cx="5388165" cy="591691"/>
            </a:xfrm>
            <a:prstGeom prst="rect">
              <a:avLst/>
            </a:prstGeom>
            <a:noFill/>
            <a:ln>
              <a:noFill/>
            </a:ln>
          </p:spPr>
        </p:pic>
        <p:pic>
          <p:nvPicPr>
            <p:cNvPr id="353" name="Google Shape;353;p37"/>
            <p:cNvPicPr preferRelativeResize="0"/>
            <p:nvPr/>
          </p:nvPicPr>
          <p:blipFill rotWithShape="1">
            <a:blip r:embed="rId4">
              <a:alphaModFix/>
            </a:blip>
            <a:srcRect b="0" l="0" r="0" t="0"/>
            <a:stretch/>
          </p:blipFill>
          <p:spPr>
            <a:xfrm>
              <a:off x="2267744" y="4941168"/>
              <a:ext cx="594066" cy="792088"/>
            </a:xfrm>
            <a:prstGeom prst="rect">
              <a:avLst/>
            </a:prstGeom>
            <a:noFill/>
            <a:ln>
              <a:noFill/>
            </a:ln>
          </p:spPr>
        </p:pic>
        <p:sp>
          <p:nvSpPr>
            <p:cNvPr id="354" name="Google Shape;354;p37"/>
            <p:cNvSpPr/>
            <p:nvPr/>
          </p:nvSpPr>
          <p:spPr>
            <a:xfrm>
              <a:off x="755576" y="4077072"/>
              <a:ext cx="1440160" cy="46166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i="1" lang="zh-TW" sz="2400">
                  <a:solidFill>
                    <a:schemeClr val="dk1"/>
                  </a:solidFill>
                  <a:latin typeface="Times New Roman"/>
                  <a:ea typeface="Times New Roman"/>
                  <a:cs typeface="Times New Roman"/>
                  <a:sym typeface="Times New Roman"/>
                </a:rPr>
                <a:t>EROI  =</a:t>
              </a:r>
              <a:endParaRPr sz="3600">
                <a:solidFill>
                  <a:schemeClr val="dk1"/>
                </a:solidFill>
                <a:latin typeface="Times New Roman"/>
                <a:ea typeface="Times New Roman"/>
                <a:cs typeface="Times New Roman"/>
                <a:sym typeface="Times New Roman"/>
              </a:endParaRPr>
            </a:p>
          </p:txBody>
        </p:sp>
        <p:sp>
          <p:nvSpPr>
            <p:cNvPr id="355" name="Google Shape;355;p37"/>
            <p:cNvSpPr/>
            <p:nvPr/>
          </p:nvSpPr>
          <p:spPr>
            <a:xfrm>
              <a:off x="1621922" y="5157192"/>
              <a:ext cx="357790"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zh-TW" sz="2000">
                  <a:solidFill>
                    <a:schemeClr val="dk1"/>
                  </a:solidFill>
                  <a:latin typeface="Times New Roman"/>
                  <a:ea typeface="Times New Roman"/>
                  <a:cs typeface="Times New Roman"/>
                  <a:sym typeface="Times New Roman"/>
                </a:rPr>
                <a:t>=</a:t>
              </a:r>
              <a:endParaRPr sz="3200">
                <a:solidFill>
                  <a:schemeClr val="dk1"/>
                </a:solidFill>
                <a:latin typeface="Times New Roman"/>
                <a:ea typeface="Times New Roman"/>
                <a:cs typeface="Times New Roman"/>
                <a:sym typeface="Times New Roman"/>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60" name="Shape 360"/>
        <p:cNvGrpSpPr/>
        <p:nvPr/>
      </p:nvGrpSpPr>
      <p:grpSpPr>
        <a:xfrm>
          <a:off x="0" y="0"/>
          <a:ext cx="0" cy="0"/>
          <a:chOff x="0" y="0"/>
          <a:chExt cx="0" cy="0"/>
        </a:xfrm>
      </p:grpSpPr>
      <p:sp>
        <p:nvSpPr>
          <p:cNvPr id="361" name="Google Shape;361;p38"/>
          <p:cNvSpPr/>
          <p:nvPr/>
        </p:nvSpPr>
        <p:spPr>
          <a:xfrm>
            <a:off x="2411413" y="3933825"/>
            <a:ext cx="4681537" cy="647700"/>
          </a:xfrm>
          <a:prstGeom prst="rect">
            <a:avLst/>
          </a:prstGeom>
          <a:solidFill>
            <a:srgbClr val="B6DDE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2" name="Google Shape;362;p38"/>
          <p:cNvSpPr/>
          <p:nvPr/>
        </p:nvSpPr>
        <p:spPr>
          <a:xfrm>
            <a:off x="0" y="16827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63" name="Google Shape;363;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cxnSp>
        <p:nvCxnSpPr>
          <p:cNvPr id="364" name="Google Shape;364;p38"/>
          <p:cNvCxnSpPr/>
          <p:nvPr/>
        </p:nvCxnSpPr>
        <p:spPr>
          <a:xfrm>
            <a:off x="1187450" y="3500438"/>
            <a:ext cx="0" cy="2089150"/>
          </a:xfrm>
          <a:prstGeom prst="straightConnector1">
            <a:avLst/>
          </a:prstGeom>
          <a:noFill/>
          <a:ln cap="flat" cmpd="sng" w="25400">
            <a:solidFill>
              <a:schemeClr val="dk1"/>
            </a:solidFill>
            <a:prstDash val="solid"/>
            <a:round/>
            <a:headEnd len="med" w="med" type="stealth"/>
            <a:tailEnd len="med" w="med" type="stealth"/>
          </a:ln>
          <a:effectLst>
            <a:outerShdw blurRad="40000" rotWithShape="0" dir="5400000" dist="20000">
              <a:srgbClr val="000000">
                <a:alpha val="37647"/>
              </a:srgbClr>
            </a:outerShdw>
          </a:effectLst>
        </p:spPr>
      </p:cxnSp>
      <p:sp>
        <p:nvSpPr>
          <p:cNvPr id="365" name="Google Shape;365;p38"/>
          <p:cNvSpPr/>
          <p:nvPr/>
        </p:nvSpPr>
        <p:spPr>
          <a:xfrm>
            <a:off x="1187450" y="4581525"/>
            <a:ext cx="1223963" cy="647700"/>
          </a:xfrm>
          <a:prstGeom prst="rect">
            <a:avLst/>
          </a:prstGeom>
          <a:solidFill>
            <a:srgbClr val="31859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6" name="Google Shape;366;p38"/>
          <p:cNvSpPr/>
          <p:nvPr/>
        </p:nvSpPr>
        <p:spPr>
          <a:xfrm>
            <a:off x="2411413" y="3933825"/>
            <a:ext cx="1223962" cy="647700"/>
          </a:xfrm>
          <a:prstGeom prst="rect">
            <a:avLst/>
          </a:prstGeom>
          <a:solidFill>
            <a:srgbClr val="92CCD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367" name="Google Shape;367;p38"/>
          <p:cNvCxnSpPr/>
          <p:nvPr/>
        </p:nvCxnSpPr>
        <p:spPr>
          <a:xfrm>
            <a:off x="1187450" y="4581525"/>
            <a:ext cx="6480175" cy="0"/>
          </a:xfrm>
          <a:prstGeom prst="straightConnector1">
            <a:avLst/>
          </a:prstGeom>
          <a:noFill/>
          <a:ln cap="flat" cmpd="sng" w="381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368" name="Google Shape;368;p38"/>
          <p:cNvSpPr/>
          <p:nvPr/>
        </p:nvSpPr>
        <p:spPr>
          <a:xfrm rot="-5400000">
            <a:off x="2735262" y="4257676"/>
            <a:ext cx="576263" cy="1223962"/>
          </a:xfrm>
          <a:prstGeom prst="leftBracket">
            <a:avLst>
              <a:gd fmla="val 165825" name="adj"/>
            </a:avLst>
          </a:prstGeom>
          <a:noFill/>
          <a:ln cap="flat" cmpd="sng" w="25400">
            <a:solidFill>
              <a:schemeClr val="accen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69" name="Google Shape;369;p38"/>
          <p:cNvSpPr txBox="1"/>
          <p:nvPr/>
        </p:nvSpPr>
        <p:spPr>
          <a:xfrm>
            <a:off x="2339975" y="5157788"/>
            <a:ext cx="1800225" cy="358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rgbClr val="244061"/>
                </a:solidFill>
                <a:latin typeface="Arial"/>
                <a:ea typeface="Arial"/>
                <a:cs typeface="Arial"/>
                <a:sym typeface="Arial"/>
              </a:rPr>
              <a:t>能源回收期</a:t>
            </a:r>
            <a:endParaRPr sz="3200">
              <a:solidFill>
                <a:srgbClr val="244061"/>
              </a:solidFill>
              <a:latin typeface="Arial"/>
              <a:ea typeface="Arial"/>
              <a:cs typeface="Arial"/>
              <a:sym typeface="Arial"/>
            </a:endParaRPr>
          </a:p>
        </p:txBody>
      </p:sp>
      <p:sp>
        <p:nvSpPr>
          <p:cNvPr id="370" name="Google Shape;370;p38"/>
          <p:cNvSpPr txBox="1"/>
          <p:nvPr/>
        </p:nvSpPr>
        <p:spPr>
          <a:xfrm>
            <a:off x="1331913" y="3860800"/>
            <a:ext cx="1511300" cy="431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rgbClr val="3F3151"/>
                </a:solidFill>
                <a:latin typeface="Arial"/>
                <a:ea typeface="Arial"/>
                <a:cs typeface="Arial"/>
                <a:sym typeface="Arial"/>
              </a:rPr>
              <a:t>建造期</a:t>
            </a:r>
            <a:endParaRPr sz="3200">
              <a:solidFill>
                <a:srgbClr val="3F3151"/>
              </a:solidFill>
              <a:latin typeface="Arial"/>
              <a:ea typeface="Arial"/>
              <a:cs typeface="Arial"/>
              <a:sym typeface="Arial"/>
            </a:endParaRPr>
          </a:p>
        </p:txBody>
      </p:sp>
      <p:sp>
        <p:nvSpPr>
          <p:cNvPr id="371" name="Google Shape;371;p38"/>
          <p:cNvSpPr/>
          <p:nvPr/>
        </p:nvSpPr>
        <p:spPr>
          <a:xfrm rot="5400000">
            <a:off x="1685925" y="3794125"/>
            <a:ext cx="227013" cy="1223963"/>
          </a:xfrm>
          <a:prstGeom prst="leftBracket">
            <a:avLst>
              <a:gd fmla="val 210864" name="adj"/>
            </a:avLst>
          </a:prstGeom>
          <a:noFill/>
          <a:ln cap="flat" cmpd="sng" w="25400">
            <a:solidFill>
              <a:schemeClr val="accent4"/>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72" name="Google Shape;372;p38"/>
          <p:cNvSpPr/>
          <p:nvPr/>
        </p:nvSpPr>
        <p:spPr>
          <a:xfrm rot="-5400000">
            <a:off x="4644232" y="2348706"/>
            <a:ext cx="215900" cy="4681537"/>
          </a:xfrm>
          <a:prstGeom prst="leftBracket">
            <a:avLst>
              <a:gd fmla="val 394779" name="adj"/>
            </a:avLst>
          </a:prstGeom>
          <a:noFill/>
          <a:ln cap="flat" cmpd="sng" w="25400">
            <a:solidFill>
              <a:schemeClr val="accent2"/>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73" name="Google Shape;373;p38"/>
          <p:cNvSpPr txBox="1"/>
          <p:nvPr/>
        </p:nvSpPr>
        <p:spPr>
          <a:xfrm>
            <a:off x="4427538" y="4941888"/>
            <a:ext cx="1873250" cy="431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rgbClr val="632423"/>
                </a:solidFill>
                <a:latin typeface="Arial"/>
                <a:ea typeface="Arial"/>
                <a:cs typeface="Arial"/>
                <a:sym typeface="Arial"/>
              </a:rPr>
              <a:t>運作期</a:t>
            </a:r>
            <a:endParaRPr sz="3200">
              <a:solidFill>
                <a:srgbClr val="632423"/>
              </a:solidFill>
              <a:latin typeface="Arial"/>
              <a:ea typeface="Arial"/>
              <a:cs typeface="Arial"/>
              <a:sym typeface="Arial"/>
            </a:endParaRPr>
          </a:p>
        </p:txBody>
      </p:sp>
      <p:sp>
        <p:nvSpPr>
          <p:cNvPr id="374" name="Google Shape;374;p38"/>
          <p:cNvSpPr txBox="1"/>
          <p:nvPr/>
        </p:nvSpPr>
        <p:spPr>
          <a:xfrm>
            <a:off x="7380288" y="4652963"/>
            <a:ext cx="863600" cy="5048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Arial"/>
                <a:ea typeface="Arial"/>
                <a:cs typeface="Arial"/>
                <a:sym typeface="Arial"/>
              </a:rPr>
              <a:t>時間</a:t>
            </a:r>
            <a:endParaRPr/>
          </a:p>
        </p:txBody>
      </p:sp>
      <p:sp>
        <p:nvSpPr>
          <p:cNvPr id="375" name="Google Shape;375;p38"/>
          <p:cNvSpPr txBox="1"/>
          <p:nvPr/>
        </p:nvSpPr>
        <p:spPr>
          <a:xfrm>
            <a:off x="684213" y="5546725"/>
            <a:ext cx="2205037" cy="6064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Arial"/>
                <a:ea typeface="Arial"/>
                <a:cs typeface="Arial"/>
                <a:sym typeface="Arial"/>
              </a:rPr>
              <a:t>能源消耗</a:t>
            </a:r>
            <a:endParaRPr/>
          </a:p>
        </p:txBody>
      </p:sp>
      <p:sp>
        <p:nvSpPr>
          <p:cNvPr id="376" name="Google Shape;376;p38"/>
          <p:cNvSpPr txBox="1"/>
          <p:nvPr/>
        </p:nvSpPr>
        <p:spPr>
          <a:xfrm>
            <a:off x="684213" y="3068638"/>
            <a:ext cx="2303462" cy="431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Arial"/>
                <a:ea typeface="Arial"/>
                <a:cs typeface="Arial"/>
                <a:sym typeface="Arial"/>
              </a:rPr>
              <a:t>能源產出</a:t>
            </a:r>
            <a:endParaRPr/>
          </a:p>
        </p:txBody>
      </p:sp>
      <p:sp>
        <p:nvSpPr>
          <p:cNvPr id="377" name="Google Shape;377;p38"/>
          <p:cNvSpPr txBox="1"/>
          <p:nvPr/>
        </p:nvSpPr>
        <p:spPr>
          <a:xfrm>
            <a:off x="827088" y="4437063"/>
            <a:ext cx="222250" cy="2746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Arial"/>
                <a:ea typeface="Arial"/>
                <a:cs typeface="Arial"/>
                <a:sym typeface="Arial"/>
              </a:rPr>
              <a:t>0</a:t>
            </a:r>
            <a:endParaRPr sz="2000">
              <a:solidFill>
                <a:schemeClr val="dk1"/>
              </a:solidFill>
              <a:latin typeface="Arial"/>
              <a:ea typeface="Arial"/>
              <a:cs typeface="Arial"/>
              <a:sym typeface="Arial"/>
            </a:endParaRPr>
          </a:p>
        </p:txBody>
      </p:sp>
      <p:sp>
        <p:nvSpPr>
          <p:cNvPr id="378" name="Google Shape;378;p38"/>
          <p:cNvSpPr txBox="1"/>
          <p:nvPr>
            <p:ph type="title"/>
          </p:nvPr>
        </p:nvSpPr>
        <p:spPr>
          <a:xfrm>
            <a:off x="250825" y="115888"/>
            <a:ext cx="8785225" cy="782637"/>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三、節能政策工具之效益評估模型</a:t>
            </a:r>
            <a:endParaRPr/>
          </a:p>
        </p:txBody>
      </p:sp>
      <p:sp>
        <p:nvSpPr>
          <p:cNvPr id="379" name="Google Shape;379;p38"/>
          <p:cNvSpPr txBox="1"/>
          <p:nvPr>
            <p:ph idx="1" type="body"/>
          </p:nvPr>
        </p:nvSpPr>
        <p:spPr>
          <a:xfrm>
            <a:off x="511175" y="1133475"/>
            <a:ext cx="86772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淨能源分析(3/3)</a:t>
            </a:r>
            <a:endParaRPr/>
          </a:p>
          <a:p>
            <a:pPr indent="-285750" lvl="1" marL="742950" rtl="0" algn="l">
              <a:spcBef>
                <a:spcPts val="480"/>
              </a:spcBef>
              <a:spcAft>
                <a:spcPts val="0"/>
              </a:spcAft>
              <a:buClr>
                <a:srgbClr val="FF0000"/>
              </a:buClr>
              <a:buSzPts val="2400"/>
              <a:buChar char="–"/>
            </a:pPr>
            <a:r>
              <a:rPr lang="zh-TW" sz="2400">
                <a:solidFill>
                  <a:srgbClr val="FF0000"/>
                </a:solidFill>
                <a:latin typeface="Arial"/>
                <a:ea typeface="Arial"/>
                <a:cs typeface="Arial"/>
                <a:sym typeface="Arial"/>
              </a:rPr>
              <a:t>能源回收期</a:t>
            </a:r>
            <a:endParaRPr sz="2400">
              <a:solidFill>
                <a:srgbClr val="FF0000"/>
              </a:solidFill>
              <a:latin typeface="Arial"/>
              <a:ea typeface="Arial"/>
              <a:cs typeface="Arial"/>
              <a:sym typeface="Arial"/>
            </a:endParaRPr>
          </a:p>
          <a:p>
            <a:pPr indent="-228600" lvl="2" marL="1143000" rtl="0" algn="l">
              <a:spcBef>
                <a:spcPts val="480"/>
              </a:spcBef>
              <a:spcAft>
                <a:spcPts val="0"/>
              </a:spcAft>
              <a:buClr>
                <a:schemeClr val="dk1"/>
              </a:buClr>
              <a:buSzPts val="2400"/>
              <a:buChar char="•"/>
            </a:pPr>
            <a:r>
              <a:rPr lang="zh-TW">
                <a:latin typeface="Arial"/>
                <a:ea typeface="Arial"/>
                <a:cs typeface="Arial"/>
                <a:sym typeface="Arial"/>
              </a:rPr>
              <a:t>即用來衡量能源技術</a:t>
            </a:r>
            <a:r>
              <a:rPr lang="zh-TW">
                <a:solidFill>
                  <a:srgbClr val="FF0000"/>
                </a:solidFill>
                <a:latin typeface="Arial"/>
                <a:ea typeface="Arial"/>
                <a:cs typeface="Arial"/>
                <a:sym typeface="Arial"/>
              </a:rPr>
              <a:t>需要運行多少時間才能產生足以彌補其製造及興建過程所耗用之能源</a:t>
            </a:r>
            <a:r>
              <a:rPr lang="zh-TW">
                <a:latin typeface="Arial"/>
                <a:ea typeface="Arial"/>
                <a:cs typeface="Arial"/>
                <a:sym typeface="Arial"/>
              </a:rPr>
              <a:t>。</a:t>
            </a:r>
            <a:endParaRPr>
              <a:latin typeface="Arial"/>
              <a:ea typeface="Arial"/>
              <a:cs typeface="Arial"/>
              <a:sym typeface="Arial"/>
            </a:endParaRPr>
          </a:p>
          <a:p>
            <a:pPr indent="-133350" lvl="1" marL="742950" rtl="0" algn="l">
              <a:spcBef>
                <a:spcPts val="480"/>
              </a:spcBef>
              <a:spcAft>
                <a:spcPts val="0"/>
              </a:spcAft>
              <a:buClr>
                <a:schemeClr val="dk1"/>
              </a:buClr>
              <a:buSzPts val="2400"/>
              <a:buNone/>
            </a:pPr>
            <a:r>
              <a:t/>
            </a:r>
            <a:endParaRPr sz="2400">
              <a:latin typeface="Arial"/>
              <a:ea typeface="Arial"/>
              <a:cs typeface="Arial"/>
              <a:sym typeface="Arial"/>
            </a:endParaRPr>
          </a:p>
          <a:p>
            <a:pPr indent="-133350" lvl="1" marL="742950" rtl="0" algn="l">
              <a:spcBef>
                <a:spcPts val="480"/>
              </a:spcBef>
              <a:spcAft>
                <a:spcPts val="0"/>
              </a:spcAft>
              <a:buClr>
                <a:schemeClr val="dk1"/>
              </a:buClr>
              <a:buSzPts val="2400"/>
              <a:buNone/>
            </a:pPr>
            <a:r>
              <a:t/>
            </a:r>
            <a:endParaRPr sz="2400">
              <a:latin typeface="Arial"/>
              <a:ea typeface="Arial"/>
              <a:cs typeface="Arial"/>
              <a:sym typeface="Arial"/>
            </a:endParaRPr>
          </a:p>
          <a:p>
            <a:pPr indent="-139700" lvl="0" marL="342900" rtl="0" algn="l">
              <a:spcBef>
                <a:spcPts val="640"/>
              </a:spcBef>
              <a:spcAft>
                <a:spcPts val="0"/>
              </a:spcAft>
              <a:buClr>
                <a:schemeClr val="dk1"/>
              </a:buClr>
              <a:buSzPts val="3200"/>
              <a:buNone/>
            </a:pPr>
            <a:r>
              <a:t/>
            </a:r>
            <a:endParaRPr>
              <a:latin typeface="Arial"/>
              <a:ea typeface="Arial"/>
              <a:cs typeface="Arial"/>
              <a:sym typeface="Arial"/>
            </a:endParaRPr>
          </a:p>
        </p:txBody>
      </p:sp>
      <p:sp>
        <p:nvSpPr>
          <p:cNvPr id="380" name="Google Shape;380;p38"/>
          <p:cNvSpPr txBox="1"/>
          <p:nvPr/>
        </p:nvSpPr>
        <p:spPr>
          <a:xfrm>
            <a:off x="250825" y="6165850"/>
            <a:ext cx="3529013" cy="3381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2000"/>
                                        <p:tgtEl>
                                          <p:spTgt spid="3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par>
                                <p:cTn fill="hold" nodeType="with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84" name="Shape 384"/>
        <p:cNvGrpSpPr/>
        <p:nvPr/>
      </p:nvGrpSpPr>
      <p:grpSpPr>
        <a:xfrm>
          <a:off x="0" y="0"/>
          <a:ext cx="0" cy="0"/>
          <a:chOff x="0" y="0"/>
          <a:chExt cx="0" cy="0"/>
        </a:xfrm>
      </p:grpSpPr>
      <p:sp>
        <p:nvSpPr>
          <p:cNvPr id="385" name="Google Shape;385;p39"/>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a:t>
            </a:r>
            <a:r>
              <a:rPr lang="zh-TW" sz="3200"/>
              <a:t>PCT</a:t>
            </a:r>
            <a:r>
              <a:rPr lang="zh-TW" sz="3200">
                <a:latin typeface="Arial"/>
                <a:ea typeface="Arial"/>
                <a:cs typeface="Arial"/>
                <a:sym typeface="Arial"/>
              </a:rPr>
              <a:t>與</a:t>
            </a:r>
            <a:r>
              <a:rPr lang="zh-TW" sz="3200"/>
              <a:t>TRC</a:t>
            </a:r>
            <a:endParaRPr sz="3200"/>
          </a:p>
        </p:txBody>
      </p:sp>
      <p:sp>
        <p:nvSpPr>
          <p:cNvPr id="386" name="Google Shape;386;p39"/>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Char char="•"/>
            </a:pPr>
            <a:r>
              <a:rPr lang="zh-TW" sz="2200">
                <a:latin typeface="Arial"/>
                <a:ea typeface="Arial"/>
                <a:cs typeface="Arial"/>
                <a:sym typeface="Arial"/>
              </a:rPr>
              <a:t>熱泵（</a:t>
            </a:r>
            <a:r>
              <a:rPr lang="zh-TW" sz="2200"/>
              <a:t>heat pump</a:t>
            </a:r>
            <a:r>
              <a:rPr lang="zh-TW" sz="2200">
                <a:latin typeface="Arial"/>
                <a:ea typeface="Arial"/>
                <a:cs typeface="Arial"/>
                <a:sym typeface="Arial"/>
              </a:rPr>
              <a:t>）可以吸收大自然中之熱能或廢熱，進而使用這些熱能，它為一種</a:t>
            </a:r>
            <a:r>
              <a:rPr lang="zh-TW" sz="2200">
                <a:solidFill>
                  <a:srgbClr val="FF0000"/>
                </a:solidFill>
                <a:latin typeface="Arial"/>
                <a:ea typeface="Arial"/>
                <a:cs typeface="Arial"/>
                <a:sym typeface="Arial"/>
              </a:rPr>
              <a:t>「移熱」</a:t>
            </a:r>
            <a:r>
              <a:rPr lang="zh-TW" sz="2200">
                <a:latin typeface="Arial"/>
                <a:ea typeface="Arial"/>
                <a:cs typeface="Arial"/>
                <a:sym typeface="Arial"/>
              </a:rPr>
              <a:t>的裝置。根據歐盟</a:t>
            </a:r>
            <a:r>
              <a:rPr lang="zh-TW" sz="2200"/>
              <a:t>2009 </a:t>
            </a:r>
            <a:r>
              <a:rPr lang="zh-TW" sz="2200">
                <a:latin typeface="Arial"/>
                <a:ea typeface="Arial"/>
                <a:cs typeface="Arial"/>
                <a:sym typeface="Arial"/>
              </a:rPr>
              <a:t>年發布之再生能源指令，定義熱泵系統所擷取之大氣熱能（</a:t>
            </a:r>
            <a:r>
              <a:rPr lang="zh-TW" sz="2200"/>
              <a:t>aerothermal</a:t>
            </a:r>
            <a:r>
              <a:rPr lang="zh-TW" sz="2200">
                <a:latin typeface="Arial"/>
                <a:ea typeface="Arial"/>
                <a:cs typeface="Arial"/>
                <a:sym typeface="Arial"/>
              </a:rPr>
              <a:t>）、水熱能（</a:t>
            </a:r>
            <a:r>
              <a:rPr lang="zh-TW" sz="2200"/>
              <a:t>hydrothermal</a:t>
            </a:r>
            <a:r>
              <a:rPr lang="zh-TW" sz="2200">
                <a:latin typeface="Arial"/>
                <a:ea typeface="Arial"/>
                <a:cs typeface="Arial"/>
                <a:sym typeface="Arial"/>
              </a:rPr>
              <a:t>）以及地熱能（</a:t>
            </a:r>
            <a:r>
              <a:rPr lang="zh-TW" sz="2200"/>
              <a:t>geothermal</a:t>
            </a:r>
            <a:r>
              <a:rPr lang="zh-TW" sz="2200">
                <a:latin typeface="Arial"/>
                <a:ea typeface="Arial"/>
                <a:cs typeface="Arial"/>
                <a:sym typeface="Arial"/>
              </a:rPr>
              <a:t>）為</a:t>
            </a:r>
            <a:r>
              <a:rPr lang="zh-TW" sz="2200">
                <a:solidFill>
                  <a:srgbClr val="FF0000"/>
                </a:solidFill>
                <a:latin typeface="Arial"/>
                <a:ea typeface="Arial"/>
                <a:cs typeface="Arial"/>
                <a:sym typeface="Arial"/>
              </a:rPr>
              <a:t>再生能源</a:t>
            </a:r>
            <a:r>
              <a:rPr lang="zh-TW" sz="2200">
                <a:latin typeface="Arial"/>
                <a:ea typeface="Arial"/>
                <a:cs typeface="Arial"/>
                <a:sym typeface="Arial"/>
              </a:rPr>
              <a:t>之選項。且熱泵技術</a:t>
            </a:r>
            <a:r>
              <a:rPr lang="zh-TW" sz="2200">
                <a:solidFill>
                  <a:srgbClr val="FF0000"/>
                </a:solidFill>
                <a:latin typeface="Arial"/>
                <a:ea typeface="Arial"/>
                <a:cs typeface="Arial"/>
                <a:sym typeface="Arial"/>
              </a:rPr>
              <a:t>不受日夜與天候影響，具有低耗能、低排碳的優點，可應用在空調、暖氣、熱水等設備</a:t>
            </a:r>
            <a:r>
              <a:rPr lang="zh-TW" sz="2200">
                <a:latin typeface="Arial"/>
                <a:ea typeface="Arial"/>
                <a:cs typeface="Arial"/>
                <a:sym typeface="Arial"/>
              </a:rPr>
              <a:t>，相較於其他設備使用上非常安全，備受歐美先進國家重視。</a:t>
            </a:r>
            <a:endParaRPr sz="2200"/>
          </a:p>
          <a:p>
            <a:pPr indent="-342900" lvl="0" marL="342900" rtl="0" algn="l">
              <a:spcBef>
                <a:spcPts val="440"/>
              </a:spcBef>
              <a:spcAft>
                <a:spcPts val="0"/>
              </a:spcAft>
              <a:buClr>
                <a:schemeClr val="dk1"/>
              </a:buClr>
              <a:buSzPts val="2200"/>
              <a:buChar char="•"/>
            </a:pPr>
            <a:r>
              <a:rPr lang="zh-TW" sz="2200">
                <a:latin typeface="Arial"/>
                <a:ea typeface="Arial"/>
                <a:cs typeface="Arial"/>
                <a:sym typeface="Arial"/>
              </a:rPr>
              <a:t>現有居家之熱水系統大多以燃氣熱水器為主，台灣地區每年入冬一氧化碳中毒之不幸事件時有所聞，其主要原因多為燃氣熱水器設置不當、未妥善維護以及設備使用超過年限等問題。日本政府因應未來人口老化，高齡人口之居家生活安全，多年來提倡</a:t>
            </a:r>
            <a:r>
              <a:rPr lang="zh-TW" sz="2200">
                <a:solidFill>
                  <a:srgbClr val="FF0000"/>
                </a:solidFill>
                <a:latin typeface="Arial"/>
                <a:ea typeface="Arial"/>
                <a:cs typeface="Arial"/>
                <a:sym typeface="Arial"/>
              </a:rPr>
              <a:t>「全電力化家庭」</a:t>
            </a:r>
            <a:r>
              <a:rPr lang="zh-TW" sz="2200">
                <a:latin typeface="Arial"/>
                <a:ea typeface="Arial"/>
                <a:cs typeface="Arial"/>
                <a:sym typeface="Arial"/>
              </a:rPr>
              <a:t>之概念，而</a:t>
            </a:r>
            <a:r>
              <a:rPr lang="zh-TW" sz="2200">
                <a:solidFill>
                  <a:srgbClr val="FF0000"/>
                </a:solidFill>
                <a:latin typeface="Arial"/>
                <a:ea typeface="Arial"/>
                <a:cs typeface="Arial"/>
                <a:sym typeface="Arial"/>
              </a:rPr>
              <a:t>熱泵熱水系統以電力驅動，得以避免燃燒石化燃料而產生的一氧化碳中毒及火災等公共安全事故</a:t>
            </a:r>
            <a:r>
              <a:rPr lang="zh-TW" sz="2200">
                <a:latin typeface="Arial"/>
                <a:ea typeface="Arial"/>
                <a:cs typeface="Arial"/>
                <a:sym typeface="Arial"/>
              </a:rPr>
              <a:t>。使得熱泵系統成為全電力化家庭重要的設備選項之一。</a:t>
            </a:r>
            <a:endParaRPr sz="2200"/>
          </a:p>
          <a:p>
            <a:pPr indent="-342900" lvl="0" marL="342900" rtl="0" algn="l">
              <a:spcBef>
                <a:spcPts val="440"/>
              </a:spcBef>
              <a:spcAft>
                <a:spcPts val="0"/>
              </a:spcAft>
              <a:buClr>
                <a:schemeClr val="dk1"/>
              </a:buClr>
              <a:buSzPts val="2200"/>
              <a:buFont typeface="Arial"/>
              <a:buNone/>
            </a:pPr>
            <a:r>
              <a:t/>
            </a:r>
            <a:endParaRPr sz="2200"/>
          </a:p>
          <a:p>
            <a:pPr indent="-146050" lvl="1" marL="742950" rtl="0" algn="just">
              <a:spcBef>
                <a:spcPts val="440"/>
              </a:spcBef>
              <a:spcAft>
                <a:spcPts val="0"/>
              </a:spcAft>
              <a:buClr>
                <a:schemeClr val="dk1"/>
              </a:buClr>
              <a:buSzPts val="2200"/>
              <a:buNone/>
            </a:pPr>
            <a:r>
              <a:t/>
            </a:r>
            <a:endParaRPr sz="2200"/>
          </a:p>
        </p:txBody>
      </p:sp>
      <p:sp>
        <p:nvSpPr>
          <p:cNvPr id="387" name="Google Shape;387;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91" name="Shape 391"/>
        <p:cNvGrpSpPr/>
        <p:nvPr/>
      </p:nvGrpSpPr>
      <p:grpSpPr>
        <a:xfrm>
          <a:off x="0" y="0"/>
          <a:ext cx="0" cy="0"/>
          <a:chOff x="0" y="0"/>
          <a:chExt cx="0" cy="0"/>
        </a:xfrm>
      </p:grpSpPr>
      <p:sp>
        <p:nvSpPr>
          <p:cNvPr id="392" name="Google Shape;392;p40"/>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a:t>
            </a:r>
            <a:r>
              <a:rPr lang="zh-TW" sz="3200"/>
              <a:t>PCT</a:t>
            </a:r>
            <a:r>
              <a:rPr lang="zh-TW" sz="3200">
                <a:latin typeface="Arial"/>
                <a:ea typeface="Arial"/>
                <a:cs typeface="Arial"/>
                <a:sym typeface="Arial"/>
              </a:rPr>
              <a:t>與</a:t>
            </a:r>
            <a:r>
              <a:rPr lang="zh-TW" sz="3200"/>
              <a:t>TRC</a:t>
            </a:r>
            <a:endParaRPr sz="3200"/>
          </a:p>
        </p:txBody>
      </p:sp>
      <p:sp>
        <p:nvSpPr>
          <p:cNvPr id="393" name="Google Shape;393;p40"/>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zh-TW" sz="2400">
                <a:latin typeface="Arial"/>
                <a:ea typeface="Arial"/>
                <a:cs typeface="Arial"/>
                <a:sym typeface="Arial"/>
              </a:rPr>
              <a:t>為了呈現熱泵系統應用在不同地區氣候條件與能源價格之差異，</a:t>
            </a:r>
            <a:r>
              <a:rPr lang="zh-TW" sz="2400">
                <a:solidFill>
                  <a:srgbClr val="FF0000"/>
                </a:solidFill>
                <a:latin typeface="Arial"/>
                <a:ea typeface="Arial"/>
                <a:cs typeface="Arial"/>
                <a:sym typeface="Arial"/>
              </a:rPr>
              <a:t>本案例將台灣劃分為</a:t>
            </a:r>
            <a:r>
              <a:rPr lang="zh-TW" sz="2400">
                <a:solidFill>
                  <a:srgbClr val="FF0000"/>
                </a:solidFill>
              </a:rPr>
              <a:t>12</a:t>
            </a:r>
            <a:r>
              <a:rPr lang="zh-TW" sz="2400">
                <a:solidFill>
                  <a:srgbClr val="FF0000"/>
                </a:solidFill>
                <a:latin typeface="Arial"/>
                <a:ea typeface="Arial"/>
                <a:cs typeface="Arial"/>
                <a:sym typeface="Arial"/>
              </a:rPr>
              <a:t>個地區，</a:t>
            </a:r>
            <a:r>
              <a:rPr lang="zh-TW" sz="2400">
                <a:latin typeface="Arial"/>
                <a:ea typeface="Arial"/>
                <a:cs typeface="Arial"/>
                <a:sym typeface="Arial"/>
              </a:rPr>
              <a:t>並且以</a:t>
            </a:r>
            <a:r>
              <a:rPr lang="zh-TW" sz="2400">
                <a:solidFill>
                  <a:srgbClr val="FF0000"/>
                </a:solidFill>
                <a:latin typeface="Arial"/>
                <a:ea typeface="Arial"/>
                <a:cs typeface="Arial"/>
                <a:sym typeface="Arial"/>
              </a:rPr>
              <a:t>電能、</a:t>
            </a:r>
            <a:r>
              <a:rPr lang="zh-TW" sz="2400">
                <a:solidFill>
                  <a:srgbClr val="FF0000"/>
                </a:solidFill>
              </a:rPr>
              <a:t>LPG</a:t>
            </a:r>
            <a:r>
              <a:rPr lang="zh-TW" sz="2400">
                <a:solidFill>
                  <a:srgbClr val="FF0000"/>
                </a:solidFill>
                <a:latin typeface="Arial"/>
                <a:ea typeface="Arial"/>
                <a:cs typeface="Arial"/>
                <a:sym typeface="Arial"/>
              </a:rPr>
              <a:t>桶裝瓦斯、</a:t>
            </a:r>
            <a:r>
              <a:rPr lang="zh-TW" sz="2400">
                <a:solidFill>
                  <a:srgbClr val="FF0000"/>
                </a:solidFill>
              </a:rPr>
              <a:t>NG</a:t>
            </a:r>
            <a:r>
              <a:rPr lang="zh-TW" sz="2400">
                <a:solidFill>
                  <a:srgbClr val="FF0000"/>
                </a:solidFill>
                <a:latin typeface="Arial"/>
                <a:ea typeface="Arial"/>
                <a:cs typeface="Arial"/>
                <a:sym typeface="Arial"/>
              </a:rPr>
              <a:t>管線瓦斯三種現有之住宅用熱水系統作為可供替代之選項，</a:t>
            </a:r>
            <a:r>
              <a:rPr lang="zh-TW" sz="2400">
                <a:latin typeface="Arial"/>
                <a:ea typeface="Arial"/>
                <a:cs typeface="Arial"/>
                <a:sym typeface="Arial"/>
              </a:rPr>
              <a:t>利用迴避成本</a:t>
            </a:r>
            <a:r>
              <a:rPr lang="zh-TW" sz="2400"/>
              <a:t>(Avoided Cost)</a:t>
            </a:r>
            <a:r>
              <a:rPr lang="zh-TW" sz="2400">
                <a:latin typeface="Arial"/>
                <a:ea typeface="Arial"/>
                <a:cs typeface="Arial"/>
                <a:sym typeface="Arial"/>
              </a:rPr>
              <a:t>推估台灣各地區住宅部門改採熱泵熱水系統之成本效益。</a:t>
            </a:r>
            <a:endParaRPr sz="2400"/>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本案例參考歐美先進國家熱泵系統補助政策，以及台灣現有「太陽能熱水系統推廣獎勵措施」之政府政策補助方案，設定各相關參數（參見下頁），採取</a:t>
            </a:r>
            <a:r>
              <a:rPr lang="zh-TW" sz="2400">
                <a:solidFill>
                  <a:srgbClr val="FF0000"/>
                </a:solidFill>
                <a:latin typeface="Arial"/>
                <a:ea typeface="Arial"/>
                <a:cs typeface="Arial"/>
                <a:sym typeface="Arial"/>
              </a:rPr>
              <a:t>「參與者檢定</a:t>
            </a:r>
            <a:r>
              <a:rPr lang="zh-TW" sz="2400">
                <a:solidFill>
                  <a:srgbClr val="FF0000"/>
                </a:solidFill>
              </a:rPr>
              <a:t>(PCT)</a:t>
            </a:r>
            <a:r>
              <a:rPr lang="zh-TW" sz="2400">
                <a:solidFill>
                  <a:srgbClr val="FF0000"/>
                </a:solidFill>
                <a:latin typeface="Arial"/>
                <a:ea typeface="Arial"/>
                <a:cs typeface="Arial"/>
                <a:sym typeface="Arial"/>
              </a:rPr>
              <a:t>」評估是否有足夠的經濟誘因，促使住宅用戶裝設熱泵熱水系統</a:t>
            </a:r>
            <a:r>
              <a:rPr lang="zh-TW" sz="2400">
                <a:latin typeface="Arial"/>
                <a:ea typeface="Arial"/>
                <a:cs typeface="Arial"/>
                <a:sym typeface="Arial"/>
              </a:rPr>
              <a:t>，並以</a:t>
            </a:r>
            <a:r>
              <a:rPr lang="zh-TW" sz="2400">
                <a:solidFill>
                  <a:srgbClr val="FF0000"/>
                </a:solidFill>
                <a:latin typeface="Arial"/>
                <a:ea typeface="Arial"/>
                <a:cs typeface="Arial"/>
                <a:sym typeface="Arial"/>
              </a:rPr>
              <a:t>「總資源成本檢定</a:t>
            </a:r>
            <a:r>
              <a:rPr lang="zh-TW" sz="2400">
                <a:solidFill>
                  <a:srgbClr val="FF0000"/>
                </a:solidFill>
              </a:rPr>
              <a:t>(TRC)</a:t>
            </a:r>
            <a:r>
              <a:rPr lang="zh-TW" sz="2400">
                <a:solidFill>
                  <a:srgbClr val="FF0000"/>
                </a:solidFill>
                <a:latin typeface="Arial"/>
                <a:ea typeface="Arial"/>
                <a:cs typeface="Arial"/>
                <a:sym typeface="Arial"/>
              </a:rPr>
              <a:t>」，評估推廣熱泵系統對於整體社會是否具有淨效益</a:t>
            </a:r>
            <a:r>
              <a:rPr lang="zh-TW" sz="2400">
                <a:latin typeface="Arial"/>
                <a:ea typeface="Arial"/>
                <a:cs typeface="Arial"/>
                <a:sym typeface="Arial"/>
              </a:rPr>
              <a:t>。</a:t>
            </a:r>
            <a:endParaRPr/>
          </a:p>
          <a:p>
            <a:pPr indent="-190500" lvl="0" marL="342900" rtl="0" algn="l">
              <a:spcBef>
                <a:spcPts val="480"/>
              </a:spcBef>
              <a:spcAft>
                <a:spcPts val="0"/>
              </a:spcAft>
              <a:buClr>
                <a:schemeClr val="dk1"/>
              </a:buClr>
              <a:buSzPts val="2400"/>
              <a:buNone/>
            </a:pPr>
            <a:r>
              <a:t/>
            </a:r>
            <a:endParaRPr sz="2400"/>
          </a:p>
          <a:p>
            <a:pPr indent="-133350" lvl="1" marL="742950" rtl="0" algn="just">
              <a:spcBef>
                <a:spcPts val="480"/>
              </a:spcBef>
              <a:spcAft>
                <a:spcPts val="0"/>
              </a:spcAft>
              <a:buClr>
                <a:schemeClr val="dk1"/>
              </a:buClr>
              <a:buSzPts val="2400"/>
              <a:buNone/>
            </a:pPr>
            <a:r>
              <a:t/>
            </a:r>
            <a:endParaRPr sz="2400"/>
          </a:p>
        </p:txBody>
      </p:sp>
      <p:sp>
        <p:nvSpPr>
          <p:cNvPr id="394" name="Google Shape;394;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98" name="Shape 398"/>
        <p:cNvGrpSpPr/>
        <p:nvPr/>
      </p:nvGrpSpPr>
      <p:grpSpPr>
        <a:xfrm>
          <a:off x="0" y="0"/>
          <a:ext cx="0" cy="0"/>
          <a:chOff x="0" y="0"/>
          <a:chExt cx="0" cy="0"/>
        </a:xfrm>
      </p:grpSpPr>
      <p:sp>
        <p:nvSpPr>
          <p:cNvPr id="399" name="Google Shape;399;p41"/>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a:t>
            </a:r>
            <a:r>
              <a:rPr lang="zh-TW" sz="3200"/>
              <a:t>PCT</a:t>
            </a:r>
            <a:r>
              <a:rPr lang="zh-TW" sz="3200">
                <a:latin typeface="Arial"/>
                <a:ea typeface="Arial"/>
                <a:cs typeface="Arial"/>
                <a:sym typeface="Arial"/>
              </a:rPr>
              <a:t>與</a:t>
            </a:r>
            <a:r>
              <a:rPr lang="zh-TW" sz="3200"/>
              <a:t>TRC</a:t>
            </a:r>
            <a:endParaRPr sz="3200"/>
          </a:p>
        </p:txBody>
      </p:sp>
      <p:sp>
        <p:nvSpPr>
          <p:cNvPr id="400" name="Google Shape;400;p41"/>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600"/>
              <a:buChar char="•"/>
            </a:pPr>
            <a:r>
              <a:rPr lang="zh-TW" sz="2600">
                <a:latin typeface="Arial"/>
                <a:ea typeface="Arial"/>
                <a:cs typeface="Arial"/>
                <a:sym typeface="Arial"/>
              </a:rPr>
              <a:t>基本假設：假設政府補助政策之補助人數為</a:t>
            </a:r>
            <a:r>
              <a:rPr lang="zh-TW" sz="2600"/>
              <a:t>18,000</a:t>
            </a:r>
            <a:r>
              <a:rPr lang="zh-TW" sz="2600">
                <a:latin typeface="Arial"/>
                <a:ea typeface="Arial"/>
                <a:cs typeface="Arial"/>
                <a:sym typeface="Arial"/>
              </a:rPr>
              <a:t>人，政府補助金額之比例為熱泵系統售價的</a:t>
            </a:r>
            <a:r>
              <a:rPr lang="zh-TW" sz="2600"/>
              <a:t>20%</a:t>
            </a:r>
            <a:r>
              <a:rPr lang="zh-TW" sz="2600">
                <a:latin typeface="Arial"/>
                <a:ea typeface="Arial"/>
                <a:cs typeface="Arial"/>
                <a:sym typeface="Arial"/>
              </a:rPr>
              <a:t>，折現率為</a:t>
            </a:r>
            <a:r>
              <a:rPr lang="zh-TW" sz="2600"/>
              <a:t>1.95%</a:t>
            </a:r>
            <a:r>
              <a:rPr lang="zh-TW" sz="2600">
                <a:latin typeface="Arial"/>
                <a:ea typeface="Arial"/>
                <a:cs typeface="Arial"/>
                <a:sym typeface="Arial"/>
              </a:rPr>
              <a:t>。</a:t>
            </a:r>
            <a:endParaRPr sz="2600"/>
          </a:p>
          <a:p>
            <a:pPr indent="-342900" lvl="0" marL="342900" rtl="0" algn="l">
              <a:spcBef>
                <a:spcPts val="520"/>
              </a:spcBef>
              <a:spcAft>
                <a:spcPts val="0"/>
              </a:spcAft>
              <a:buClr>
                <a:schemeClr val="dk1"/>
              </a:buClr>
              <a:buSzPts val="2600"/>
              <a:buChar char="•"/>
            </a:pPr>
            <a:r>
              <a:rPr lang="zh-TW" sz="2600">
                <a:latin typeface="Arial"/>
                <a:ea typeface="Arial"/>
                <a:cs typeface="Arial"/>
                <a:sym typeface="Arial"/>
              </a:rPr>
              <a:t>目的：評估</a:t>
            </a:r>
            <a:r>
              <a:rPr lang="zh-TW" sz="2600">
                <a:solidFill>
                  <a:srgbClr val="FF0000"/>
                </a:solidFill>
                <a:latin typeface="Arial"/>
                <a:ea typeface="Arial"/>
                <a:cs typeface="Arial"/>
                <a:sym typeface="Arial"/>
              </a:rPr>
              <a:t>上述政府熱泵補助政策的執行對於「熱泵補助政策參與者」以及「整體社會」的成本效益</a:t>
            </a:r>
            <a:r>
              <a:rPr lang="zh-TW" sz="2600">
                <a:latin typeface="Arial"/>
                <a:ea typeface="Arial"/>
                <a:cs typeface="Arial"/>
                <a:sym typeface="Arial"/>
              </a:rPr>
              <a:t>；並依據不同時空背景設定情境，分析在各種不同的情境假設下，住宅部門裝設熱泵熱水系統之成本效益變化以及對整體社會效益之影響。</a:t>
            </a:r>
            <a:endParaRPr sz="2600"/>
          </a:p>
          <a:p>
            <a:pPr indent="-342900" lvl="0" marL="342900" rtl="0" algn="l">
              <a:spcBef>
                <a:spcPts val="520"/>
              </a:spcBef>
              <a:spcAft>
                <a:spcPts val="0"/>
              </a:spcAft>
              <a:buClr>
                <a:schemeClr val="dk1"/>
              </a:buClr>
              <a:buSzPts val="2600"/>
              <a:buChar char="•"/>
            </a:pPr>
            <a:r>
              <a:rPr lang="zh-TW" sz="2600">
                <a:latin typeface="Arial"/>
                <a:ea typeface="Arial"/>
                <a:cs typeface="Arial"/>
                <a:sym typeface="Arial"/>
              </a:rPr>
              <a:t>模擬情境</a:t>
            </a:r>
            <a:endParaRPr sz="2600"/>
          </a:p>
          <a:p>
            <a:pPr indent="-285750" lvl="1" marL="742950" rtl="0" algn="l">
              <a:spcBef>
                <a:spcPts val="480"/>
              </a:spcBef>
              <a:spcAft>
                <a:spcPts val="0"/>
              </a:spcAft>
              <a:buClr>
                <a:schemeClr val="dk1"/>
              </a:buClr>
              <a:buSzPts val="2400"/>
              <a:buChar char="–"/>
            </a:pPr>
            <a:r>
              <a:rPr lang="zh-TW" sz="2400">
                <a:latin typeface="Arial"/>
                <a:ea typeface="Arial"/>
                <a:cs typeface="Arial"/>
                <a:sym typeface="Arial"/>
              </a:rPr>
              <a:t>以熱泵系統</a:t>
            </a:r>
            <a:r>
              <a:rPr lang="zh-TW" sz="2400">
                <a:solidFill>
                  <a:srgbClr val="FF0000"/>
                </a:solidFill>
                <a:latin typeface="Arial"/>
                <a:ea typeface="Arial"/>
                <a:cs typeface="Arial"/>
                <a:sym typeface="Arial"/>
              </a:rPr>
              <a:t>替代電能熱水系統</a:t>
            </a:r>
            <a:r>
              <a:rPr lang="zh-TW" sz="2400">
                <a:latin typeface="Arial"/>
                <a:ea typeface="Arial"/>
                <a:cs typeface="Arial"/>
                <a:sym typeface="Arial"/>
              </a:rPr>
              <a:t>方案</a:t>
            </a:r>
            <a:endParaRPr sz="2400"/>
          </a:p>
          <a:p>
            <a:pPr indent="-285750" lvl="1" marL="742950" rtl="0" algn="l">
              <a:spcBef>
                <a:spcPts val="480"/>
              </a:spcBef>
              <a:spcAft>
                <a:spcPts val="0"/>
              </a:spcAft>
              <a:buClr>
                <a:schemeClr val="dk1"/>
              </a:buClr>
              <a:buSzPts val="2400"/>
              <a:buChar char="–"/>
            </a:pPr>
            <a:r>
              <a:rPr lang="zh-TW" sz="2400">
                <a:latin typeface="Arial"/>
                <a:ea typeface="Arial"/>
                <a:cs typeface="Arial"/>
                <a:sym typeface="Arial"/>
              </a:rPr>
              <a:t>以熱泵系統</a:t>
            </a:r>
            <a:r>
              <a:rPr lang="zh-TW" sz="2400">
                <a:solidFill>
                  <a:srgbClr val="FF0000"/>
                </a:solidFill>
                <a:latin typeface="Arial"/>
                <a:ea typeface="Arial"/>
                <a:cs typeface="Arial"/>
                <a:sym typeface="Arial"/>
              </a:rPr>
              <a:t>替代</a:t>
            </a:r>
            <a:r>
              <a:rPr lang="zh-TW" sz="2400">
                <a:solidFill>
                  <a:srgbClr val="FF0000"/>
                </a:solidFill>
              </a:rPr>
              <a:t>LPG</a:t>
            </a:r>
            <a:r>
              <a:rPr lang="zh-TW" sz="2400">
                <a:solidFill>
                  <a:srgbClr val="FF0000"/>
                </a:solidFill>
                <a:latin typeface="Arial"/>
                <a:ea typeface="Arial"/>
                <a:cs typeface="Arial"/>
                <a:sym typeface="Arial"/>
              </a:rPr>
              <a:t>瓦斯系統</a:t>
            </a:r>
            <a:r>
              <a:rPr lang="zh-TW" sz="2400">
                <a:latin typeface="Arial"/>
                <a:ea typeface="Arial"/>
                <a:cs typeface="Arial"/>
                <a:sym typeface="Arial"/>
              </a:rPr>
              <a:t>方案</a:t>
            </a:r>
            <a:endParaRPr sz="2400"/>
          </a:p>
          <a:p>
            <a:pPr indent="-285750" lvl="1" marL="742950" rtl="0" algn="l">
              <a:spcBef>
                <a:spcPts val="480"/>
              </a:spcBef>
              <a:spcAft>
                <a:spcPts val="0"/>
              </a:spcAft>
              <a:buClr>
                <a:schemeClr val="dk1"/>
              </a:buClr>
              <a:buSzPts val="2400"/>
              <a:buChar char="–"/>
            </a:pPr>
            <a:r>
              <a:rPr lang="zh-TW" sz="2400">
                <a:latin typeface="Arial"/>
                <a:ea typeface="Arial"/>
                <a:cs typeface="Arial"/>
                <a:sym typeface="Arial"/>
              </a:rPr>
              <a:t>以熱泵系統</a:t>
            </a:r>
            <a:r>
              <a:rPr lang="zh-TW" sz="2400">
                <a:solidFill>
                  <a:srgbClr val="FF0000"/>
                </a:solidFill>
                <a:latin typeface="Arial"/>
                <a:ea typeface="Arial"/>
                <a:cs typeface="Arial"/>
                <a:sym typeface="Arial"/>
              </a:rPr>
              <a:t>替代</a:t>
            </a:r>
            <a:r>
              <a:rPr lang="zh-TW" sz="2400">
                <a:solidFill>
                  <a:srgbClr val="FF0000"/>
                </a:solidFill>
              </a:rPr>
              <a:t>NG</a:t>
            </a:r>
            <a:r>
              <a:rPr lang="zh-TW" sz="2400">
                <a:solidFill>
                  <a:srgbClr val="FF0000"/>
                </a:solidFill>
                <a:latin typeface="Arial"/>
                <a:ea typeface="Arial"/>
                <a:cs typeface="Arial"/>
                <a:sym typeface="Arial"/>
              </a:rPr>
              <a:t>瓦斯系統</a:t>
            </a:r>
            <a:r>
              <a:rPr lang="zh-TW" sz="2400">
                <a:latin typeface="Arial"/>
                <a:ea typeface="Arial"/>
                <a:cs typeface="Arial"/>
                <a:sym typeface="Arial"/>
              </a:rPr>
              <a:t>方案</a:t>
            </a:r>
            <a:endParaRPr sz="2400"/>
          </a:p>
          <a:p>
            <a:pPr indent="-190500" lvl="0" marL="342900" rtl="0" algn="l">
              <a:spcBef>
                <a:spcPts val="480"/>
              </a:spcBef>
              <a:spcAft>
                <a:spcPts val="0"/>
              </a:spcAft>
              <a:buClr>
                <a:schemeClr val="dk1"/>
              </a:buClr>
              <a:buSzPts val="2400"/>
              <a:buNone/>
            </a:pPr>
            <a:r>
              <a:t/>
            </a:r>
            <a:endParaRPr sz="2400"/>
          </a:p>
          <a:p>
            <a:pPr indent="-133350" lvl="1" marL="742950" rtl="0" algn="just">
              <a:spcBef>
                <a:spcPts val="480"/>
              </a:spcBef>
              <a:spcAft>
                <a:spcPts val="0"/>
              </a:spcAft>
              <a:buClr>
                <a:schemeClr val="dk1"/>
              </a:buClr>
              <a:buSzPts val="2400"/>
              <a:buNone/>
            </a:pPr>
            <a:r>
              <a:t/>
            </a:r>
            <a:endParaRPr sz="2400"/>
          </a:p>
        </p:txBody>
      </p:sp>
      <p:sp>
        <p:nvSpPr>
          <p:cNvPr id="401" name="Google Shape;401;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05" name="Shape 405"/>
        <p:cNvGrpSpPr/>
        <p:nvPr/>
      </p:nvGrpSpPr>
      <p:grpSpPr>
        <a:xfrm>
          <a:off x="0" y="0"/>
          <a:ext cx="0" cy="0"/>
          <a:chOff x="0" y="0"/>
          <a:chExt cx="0" cy="0"/>
        </a:xfrm>
      </p:grpSpPr>
      <p:sp>
        <p:nvSpPr>
          <p:cNvPr id="406" name="Google Shape;406;p42"/>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四、實證分析一：PCT與TRC</a:t>
            </a:r>
            <a:endParaRPr sz="3200">
              <a:latin typeface="Arial"/>
              <a:ea typeface="Arial"/>
              <a:cs typeface="Arial"/>
              <a:sym typeface="Arial"/>
            </a:endParaRPr>
          </a:p>
        </p:txBody>
      </p:sp>
      <p:graphicFrame>
        <p:nvGraphicFramePr>
          <p:cNvPr id="407" name="Google Shape;407;p42"/>
          <p:cNvGraphicFramePr/>
          <p:nvPr/>
        </p:nvGraphicFramePr>
        <p:xfrm>
          <a:off x="251520" y="1412776"/>
          <a:ext cx="3000000" cy="3000000"/>
        </p:xfrm>
        <a:graphic>
          <a:graphicData uri="http://schemas.openxmlformats.org/drawingml/2006/table">
            <a:tbl>
              <a:tblPr>
                <a:noFill/>
                <a:tableStyleId>{26C8A6BB-452B-48A0-A253-06C03A180FE8}</a:tableStyleId>
              </a:tblPr>
              <a:tblGrid>
                <a:gridCol w="631800"/>
                <a:gridCol w="772725"/>
                <a:gridCol w="596200"/>
                <a:gridCol w="597750"/>
                <a:gridCol w="597750"/>
                <a:gridCol w="596200"/>
                <a:gridCol w="597750"/>
                <a:gridCol w="596200"/>
                <a:gridCol w="597750"/>
                <a:gridCol w="596200"/>
                <a:gridCol w="597750"/>
                <a:gridCol w="596200"/>
                <a:gridCol w="597750"/>
                <a:gridCol w="597750"/>
              </a:tblGrid>
              <a:tr h="542900">
                <a:tc gridSpan="14">
                  <a:txBody>
                    <a:bodyPr>
                      <a:noAutofit/>
                    </a:bodyPr>
                    <a:lstStyle/>
                    <a:p>
                      <a:pPr indent="0" lvl="0" marL="0" marR="0" rtl="0" algn="ctr">
                        <a:lnSpc>
                          <a:spcPct val="100000"/>
                        </a:lnSpc>
                        <a:spcBef>
                          <a:spcPts val="0"/>
                        </a:spcBef>
                        <a:spcAft>
                          <a:spcPts val="0"/>
                        </a:spcAft>
                        <a:buClr>
                          <a:schemeClr val="dk1"/>
                        </a:buClr>
                        <a:buSzPts val="2400"/>
                        <a:buFont typeface="Times New Roman"/>
                        <a:buNone/>
                      </a:pPr>
                      <a:r>
                        <a:rPr b="0" i="0" lang="zh-TW" sz="2400" u="none" cap="none" strike="noStrike">
                          <a:solidFill>
                            <a:schemeClr val="dk1"/>
                          </a:solidFill>
                          <a:latin typeface="Times New Roman"/>
                          <a:ea typeface="Times New Roman"/>
                          <a:cs typeface="Times New Roman"/>
                          <a:sym typeface="Times New Roman"/>
                        </a:rPr>
                        <a:t>三種替代方案各分區之節能率與PCT檢定結果</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hMerge="1"/>
                <a:tc hMerge="1"/>
                <a:tc hMerge="1"/>
                <a:tc hMerge="1"/>
                <a:tc hMerge="1"/>
                <a:tc hMerge="1"/>
                <a:tc hMerge="1"/>
                <a:tc hMerge="1"/>
                <a:tc hMerge="1"/>
                <a:tc hMerge="1"/>
                <a:tc hMerge="1"/>
                <a:tc hMerge="1"/>
              </a:tr>
              <a:tr h="592250">
                <a:tc gridSpan="2">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分區</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hMerge="1"/>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基隆</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台北</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新竹</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台中</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南投</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嘉義</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台南</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高雄</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屏東</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宜蘭</a:t>
                      </a:r>
                      <a:endParaRPr b="0" i="0" sz="20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花蓮</a:t>
                      </a:r>
                      <a:endParaRPr b="0" i="0" sz="20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rPr b="0" i="0" lang="zh-TW" sz="2000" u="none" cap="none" strike="noStrike">
                          <a:solidFill>
                            <a:schemeClr val="dk1"/>
                          </a:solidFill>
                          <a:latin typeface="Times New Roman"/>
                          <a:ea typeface="Times New Roman"/>
                          <a:cs typeface="Times New Roman"/>
                          <a:sym typeface="Times New Roman"/>
                        </a:rPr>
                        <a:t>台東</a:t>
                      </a:r>
                      <a:endParaRPr b="0" i="0" sz="20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19500">
                <a:tc rowSpan="3">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熱泵替代電熱</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節能率</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73.9</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74.0</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72.6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73.9</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74.9</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74.2</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益本比</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1.69</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折現</a:t>
                      </a:r>
                      <a:endParaRPr b="0" i="0" sz="14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回收期</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3.45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3.48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3.46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3.53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B050"/>
                        </a:buClr>
                        <a:buSzPts val="1800"/>
                        <a:buFont typeface="Times New Roman"/>
                        <a:buNone/>
                      </a:pPr>
                      <a:r>
                        <a:rPr b="0" i="0" lang="zh-TW" sz="1800" u="none" cap="none" strike="noStrike">
                          <a:solidFill>
                            <a:srgbClr val="00B050"/>
                          </a:solidFill>
                          <a:latin typeface="Times New Roman"/>
                          <a:ea typeface="Times New Roman"/>
                          <a:cs typeface="Times New Roman"/>
                          <a:sym typeface="Times New Roman"/>
                        </a:rPr>
                        <a:t>3.17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rgbClr val="D9D9D9"/>
                    </a:solidFill>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3.61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3.71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3.74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3.43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3.54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3.65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r>
              <a:tr h="419500">
                <a:tc rowSpan="3">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熱泵替代LPG</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節能率</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74.9</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75.1</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益本比</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1.74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1.71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1.57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折現</a:t>
                      </a:r>
                      <a:endParaRPr b="0" i="0" sz="14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回收期</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4.68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4.93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5.11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5.84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5.48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5.51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5.72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5.27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4.92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5.15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r>
              <a:tr h="419500">
                <a:tc rowSpan="3">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熱泵替代NG</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節能率</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74.8</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73.6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74.9</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75.6</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75.7</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75.5</a:t>
                      </a:r>
                      <a:endParaRPr b="0" i="0" sz="1800" u="none" cap="none" strike="noStrike">
                        <a:solidFill>
                          <a:schemeClr val="dk1"/>
                        </a:solidFill>
                        <a:latin typeface="Times New Roman"/>
                        <a:ea typeface="Times New Roman"/>
                        <a:cs typeface="Times New Roman"/>
                        <a:sym typeface="Times New Roman"/>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gridSpan="3" rowSpan="3">
                  <a:txBody>
                    <a:bodyPr>
                      <a:noAutofit/>
                    </a:bodyPr>
                    <a:lstStyle/>
                    <a:p>
                      <a:pPr indent="0" lvl="0" marL="0" marR="0" rtl="0" algn="ctr">
                        <a:lnSpc>
                          <a:spcPct val="100000"/>
                        </a:lnSpc>
                        <a:spcBef>
                          <a:spcPts val="0"/>
                        </a:spcBef>
                        <a:spcAft>
                          <a:spcPts val="0"/>
                        </a:spcAft>
                        <a:buClr>
                          <a:schemeClr val="dk1"/>
                        </a:buClr>
                        <a:buSzPts val="2000"/>
                        <a:buFont typeface="Times New Roman"/>
                        <a:buNone/>
                      </a:pPr>
                      <a:r>
                        <a:t/>
                      </a:r>
                      <a:endParaRPr b="0" i="0" sz="2000" u="none" cap="none" strike="noStrike">
                        <a:solidFill>
                          <a:schemeClr val="dk1"/>
                        </a:solidFill>
                        <a:latin typeface="Times New Roman"/>
                        <a:ea typeface="Times New Roman"/>
                        <a:cs typeface="Times New Roman"/>
                        <a:sym typeface="Times New Roman"/>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rowSpan="3" hMerge="1"/>
                <a:tc rowSpan="3" hMerge="1"/>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益本比</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1.22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1.21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1.17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gridSpan="3" vMerge="1"/>
                <a:tc hMerge="1" vMerge="1"/>
                <a:tc hMerge="1" vMerge="1"/>
              </a:tr>
              <a:tr h="419500">
                <a:tc vMerge="1"/>
                <a:tc>
                  <a:txBody>
                    <a:bodyPr>
                      <a:noAutofit/>
                    </a:bodyPr>
                    <a:lstStyle/>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折現</a:t>
                      </a:r>
                      <a:endParaRPr b="0" i="0" sz="14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chemeClr val="dk1"/>
                        </a:buClr>
                        <a:buSzPts val="1400"/>
                        <a:buFont typeface="Times New Roman"/>
                        <a:buNone/>
                      </a:pPr>
                      <a:r>
                        <a:rPr b="0" i="0" lang="zh-TW" sz="1400" u="none" cap="none" strike="noStrike">
                          <a:solidFill>
                            <a:schemeClr val="dk1"/>
                          </a:solidFill>
                          <a:latin typeface="Times New Roman"/>
                          <a:ea typeface="Times New Roman"/>
                          <a:cs typeface="Times New Roman"/>
                          <a:sym typeface="Times New Roman"/>
                        </a:rPr>
                        <a:t>回收期</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9.96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9.95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FF0000"/>
                        </a:buClr>
                        <a:buSzPts val="1800"/>
                        <a:buFont typeface="Times New Roman"/>
                        <a:buNone/>
                      </a:pPr>
                      <a:r>
                        <a:rPr b="0" i="0" lang="zh-TW" sz="1800" u="none" cap="none" strike="noStrike">
                          <a:solidFill>
                            <a:srgbClr val="FF0000"/>
                          </a:solidFill>
                          <a:latin typeface="Times New Roman"/>
                          <a:ea typeface="Times New Roman"/>
                          <a:cs typeface="Times New Roman"/>
                          <a:sym typeface="Times New Roman"/>
                        </a:rPr>
                        <a:t>11.3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rgbClr val="D9D9D9"/>
                    </a:solidFill>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9.76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9.15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9.38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9.77</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chemeClr val="dk1"/>
                        </a:buClr>
                        <a:buSzPts val="1800"/>
                        <a:buFont typeface="Times New Roman"/>
                        <a:buNone/>
                      </a:pPr>
                      <a:r>
                        <a:rPr b="0" i="0" lang="zh-TW" sz="1800" u="none" cap="none" strike="noStrike">
                          <a:solidFill>
                            <a:schemeClr val="dk1"/>
                          </a:solidFill>
                          <a:latin typeface="Times New Roman"/>
                          <a:ea typeface="Times New Roman"/>
                          <a:cs typeface="Times New Roman"/>
                          <a:sym typeface="Times New Roman"/>
                        </a:rPr>
                        <a:t>9.76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gridSpan="3" vMerge="1"/>
                <a:tc hMerge="1" vMerge="1"/>
                <a:tc hMerge="1" vMerge="1"/>
              </a:tr>
            </a:tbl>
          </a:graphicData>
        </a:graphic>
      </p:graphicFrame>
      <p:sp>
        <p:nvSpPr>
          <p:cNvPr id="408" name="Google Shape;408;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409" name="Google Shape;409;p42"/>
          <p:cNvSpPr txBox="1"/>
          <p:nvPr/>
        </p:nvSpPr>
        <p:spPr>
          <a:xfrm>
            <a:off x="395288" y="7651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0000"/>
              </a:buClr>
              <a:buSzPts val="2800"/>
              <a:buFont typeface="Arial"/>
              <a:buChar char="•"/>
            </a:pPr>
            <a:r>
              <a:rPr lang="zh-TW" sz="2800">
                <a:solidFill>
                  <a:srgbClr val="FF0000"/>
                </a:solidFill>
                <a:latin typeface="Arial"/>
                <a:ea typeface="Arial"/>
                <a:cs typeface="Arial"/>
                <a:sym typeface="Arial"/>
              </a:rPr>
              <a:t>參與者檢定(PCT)</a:t>
            </a:r>
            <a:endParaRPr/>
          </a:p>
          <a:p>
            <a:pPr indent="-133350" lvl="1" marL="742950" marR="0" rtl="0" algn="just">
              <a:spcBef>
                <a:spcPts val="480"/>
              </a:spcBef>
              <a:spcAft>
                <a:spcPts val="0"/>
              </a:spcAft>
              <a:buClr>
                <a:schemeClr val="dk1"/>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0" name="Google Shape;410;p42"/>
          <p:cNvSpPr txBox="1"/>
          <p:nvPr/>
        </p:nvSpPr>
        <p:spPr>
          <a:xfrm>
            <a:off x="251520" y="6381328"/>
            <a:ext cx="3529013"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14" name="Shape 414"/>
        <p:cNvGrpSpPr/>
        <p:nvPr/>
      </p:nvGrpSpPr>
      <p:grpSpPr>
        <a:xfrm>
          <a:off x="0" y="0"/>
          <a:ext cx="0" cy="0"/>
          <a:chOff x="0" y="0"/>
          <a:chExt cx="0" cy="0"/>
        </a:xfrm>
      </p:grpSpPr>
      <p:sp>
        <p:nvSpPr>
          <p:cNvPr id="415" name="Google Shape;415;p43"/>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四、實證分析一：PCT與TRC</a:t>
            </a:r>
            <a:endParaRPr sz="3200">
              <a:latin typeface="Arial"/>
              <a:ea typeface="Arial"/>
              <a:cs typeface="Arial"/>
              <a:sym typeface="Arial"/>
            </a:endParaRPr>
          </a:p>
        </p:txBody>
      </p:sp>
      <p:graphicFrame>
        <p:nvGraphicFramePr>
          <p:cNvPr id="416" name="Google Shape;416;p43"/>
          <p:cNvGraphicFramePr/>
          <p:nvPr/>
        </p:nvGraphicFramePr>
        <p:xfrm>
          <a:off x="323528" y="1556792"/>
          <a:ext cx="3000000" cy="3000000"/>
        </p:xfrm>
        <a:graphic>
          <a:graphicData uri="http://schemas.openxmlformats.org/drawingml/2006/table">
            <a:tbl>
              <a:tblPr>
                <a:noFill/>
                <a:tableStyleId>{B4D918E5-41F1-44D2-8458-AB9BBADDA415}</a:tableStyleId>
              </a:tblPr>
              <a:tblGrid>
                <a:gridCol w="621025"/>
                <a:gridCol w="712225"/>
                <a:gridCol w="578925"/>
                <a:gridCol w="578925"/>
                <a:gridCol w="578925"/>
                <a:gridCol w="578925"/>
                <a:gridCol w="578925"/>
                <a:gridCol w="578925"/>
                <a:gridCol w="578925"/>
                <a:gridCol w="578925"/>
                <a:gridCol w="578925"/>
                <a:gridCol w="578925"/>
                <a:gridCol w="578925"/>
                <a:gridCol w="578925"/>
              </a:tblGrid>
              <a:tr h="652950">
                <a:tc gridSpan="14">
                  <a:txBody>
                    <a:bodyPr>
                      <a:noAutofit/>
                    </a:bodyPr>
                    <a:lstStyle/>
                    <a:p>
                      <a:pPr indent="0" lvl="0" marL="0" marR="0" rtl="0" algn="ctr">
                        <a:spcBef>
                          <a:spcPts val="0"/>
                        </a:spcBef>
                        <a:spcAft>
                          <a:spcPts val="0"/>
                        </a:spcAft>
                        <a:buNone/>
                      </a:pPr>
                      <a:r>
                        <a:rPr lang="zh-TW" sz="2400" u="none" cap="none" strike="noStrike">
                          <a:solidFill>
                            <a:schemeClr val="dk1"/>
                          </a:solidFill>
                          <a:latin typeface="Arial"/>
                          <a:ea typeface="Arial"/>
                          <a:cs typeface="Arial"/>
                          <a:sym typeface="Arial"/>
                        </a:rPr>
                        <a:t>三種替代方案各分區之節能率與TRC檢定結果</a:t>
                      </a:r>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hMerge="1"/>
                <a:tc hMerge="1"/>
                <a:tc hMerge="1"/>
                <a:tc hMerge="1"/>
                <a:tc hMerge="1"/>
                <a:tc hMerge="1"/>
                <a:tc hMerge="1"/>
                <a:tc hMerge="1"/>
                <a:tc hMerge="1"/>
                <a:tc hMerge="1"/>
                <a:tc hMerge="1"/>
                <a:tc hMerge="1"/>
              </a:tr>
              <a:tr h="711800">
                <a:tc gridSpan="2">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分區</a:t>
                      </a:r>
                      <a:endParaRPr/>
                    </a:p>
                  </a:txBody>
                  <a:tcPr marT="0" marB="0" marR="68575" marL="68575" anchor="ctr">
                    <a:lnT cap="flat" cmpd="sng" w="12700">
                      <a:solidFill>
                        <a:schemeClr val="dk1"/>
                      </a:solidFill>
                      <a:prstDash val="solid"/>
                      <a:round/>
                      <a:headEnd len="sm" w="sm" type="none"/>
                      <a:tailEnd len="sm" w="sm" type="none"/>
                    </a:lnT>
                  </a:tcPr>
                </a:tc>
                <a:tc hMerge="1"/>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基隆</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台北</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新竹</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台中</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南投</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嘉義</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台南</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高雄</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solidFill>
                            <a:schemeClr val="dk1"/>
                          </a:solidFill>
                          <a:latin typeface="Arial"/>
                          <a:ea typeface="Arial"/>
                          <a:cs typeface="Arial"/>
                          <a:sym typeface="Arial"/>
                        </a:rPr>
                        <a:t>屏東</a:t>
                      </a:r>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宜蘭</a:t>
                      </a:r>
                      <a:endParaRPr sz="2000" u="none" cap="none" strike="noStrike">
                        <a:latin typeface="Arial"/>
                        <a:ea typeface="Arial"/>
                        <a:cs typeface="Arial"/>
                        <a:sym typeface="Arial"/>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花蓮</a:t>
                      </a:r>
                      <a:endParaRPr sz="2000" u="none" cap="none" strike="noStrike">
                        <a:latin typeface="Arial"/>
                        <a:ea typeface="Arial"/>
                        <a:cs typeface="Arial"/>
                        <a:sym typeface="Arial"/>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台東</a:t>
                      </a:r>
                      <a:endParaRPr sz="2000" u="none" cap="none" strike="noStrike">
                        <a:latin typeface="Arial"/>
                        <a:ea typeface="Arial"/>
                        <a:cs typeface="Arial"/>
                        <a:sym typeface="Arial"/>
                      </a:endParaRPr>
                    </a:p>
                  </a:txBody>
                  <a:tcPr marT="0" marB="0" marR="68575" marL="6857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04650">
                <a:tc rowSpan="2">
                  <a:txBody>
                    <a:bodyPr>
                      <a:noAutofit/>
                    </a:bodyPr>
                    <a:lstStyle/>
                    <a:p>
                      <a:pPr indent="0" lvl="0" marL="0" marR="0" rtl="0" algn="ctr">
                        <a:spcBef>
                          <a:spcPts val="0"/>
                        </a:spcBef>
                        <a:spcAft>
                          <a:spcPts val="0"/>
                        </a:spcAft>
                        <a:buNone/>
                      </a:pPr>
                      <a:r>
                        <a:rPr lang="zh-TW" sz="1800" u="none" cap="none" strike="noStrike">
                          <a:latin typeface="Arial"/>
                          <a:ea typeface="Arial"/>
                          <a:cs typeface="Arial"/>
                          <a:sym typeface="Arial"/>
                        </a:rPr>
                        <a:t>熱泵替代電熱</a:t>
                      </a:r>
                      <a:endParaRPr sz="1800" u="none" cap="none" strike="noStrike">
                        <a:latin typeface="Arial"/>
                        <a:ea typeface="Arial"/>
                        <a:cs typeface="Arial"/>
                        <a:sym typeface="Arial"/>
                      </a:endParaRPr>
                    </a:p>
                  </a:txBody>
                  <a:tcPr marT="0" marB="0" marR="68575" marL="68575" anchor="ctr">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益本比</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FF0000"/>
                          </a:solidFill>
                          <a:latin typeface="Arial"/>
                          <a:ea typeface="Arial"/>
                          <a:cs typeface="Arial"/>
                          <a:sym typeface="Arial"/>
                        </a:rPr>
                        <a:t>1.73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1.59</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1.56</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00B050"/>
                          </a:solidFill>
                          <a:latin typeface="Arial"/>
                          <a:ea typeface="Arial"/>
                          <a:cs typeface="Arial"/>
                          <a:sym typeface="Arial"/>
                        </a:rPr>
                        <a:t>1.55</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1.61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1.58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04650">
                <a:tc vMerge="1"/>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折現</a:t>
                      </a:r>
                      <a:endParaRPr sz="14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回收期</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5.93</a:t>
                      </a:r>
                      <a:endParaRPr/>
                    </a:p>
                  </a:txBody>
                  <a:tcPr marT="9525" marB="0" marR="9525" marL="9525" anchor="ctr">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5.99</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5.94</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6.07</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00B050"/>
                          </a:solidFill>
                          <a:latin typeface="Arial"/>
                          <a:ea typeface="Arial"/>
                          <a:cs typeface="Arial"/>
                          <a:sym typeface="Arial"/>
                        </a:rPr>
                        <a:t>5.42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rgbClr val="D8D8D8"/>
                    </a:solidFill>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6.02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6.22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6.4</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6.46</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5.91</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6.09</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6.29</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r>
              <a:tr h="504650">
                <a:tc rowSpan="2">
                  <a:txBody>
                    <a:bodyPr>
                      <a:noAutofit/>
                    </a:bodyPr>
                    <a:lstStyle/>
                    <a:p>
                      <a:pPr indent="0" lvl="0" marL="0" marR="0" rtl="0" algn="ctr">
                        <a:spcBef>
                          <a:spcPts val="0"/>
                        </a:spcBef>
                        <a:spcAft>
                          <a:spcPts val="0"/>
                        </a:spcAft>
                        <a:buNone/>
                      </a:pPr>
                      <a:r>
                        <a:rPr lang="zh-TW" sz="1800" u="none" cap="none" strike="noStrike">
                          <a:latin typeface="Arial"/>
                          <a:ea typeface="Arial"/>
                          <a:cs typeface="Arial"/>
                          <a:sym typeface="Arial"/>
                        </a:rPr>
                        <a:t>熱泵替代LPG</a:t>
                      </a:r>
                      <a:endParaRPr sz="1800" u="none" cap="none" strike="noStrike">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益本比</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FF0000"/>
                          </a:solidFill>
                          <a:latin typeface="Arial"/>
                          <a:ea typeface="Arial"/>
                          <a:cs typeface="Arial"/>
                          <a:sym typeface="Arial"/>
                        </a:rPr>
                        <a:t>1.28</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1.23</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1.21</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1.19</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00B050"/>
                          </a:solidFill>
                          <a:latin typeface="Arial"/>
                          <a:ea typeface="Arial"/>
                          <a:cs typeface="Arial"/>
                          <a:sym typeface="Arial"/>
                        </a:rPr>
                        <a:t>1.19</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1.24</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1.2</a:t>
                      </a:r>
                      <a:endParaRPr/>
                    </a:p>
                  </a:txBody>
                  <a:tcPr marT="9525" marB="0" marR="9525" marL="95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04650">
                <a:tc vMerge="1"/>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折現</a:t>
                      </a:r>
                      <a:endParaRPr sz="14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回收期</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9.71</a:t>
                      </a:r>
                      <a:endParaRPr/>
                    </a:p>
                  </a:txBody>
                  <a:tcPr marT="9525" marB="0" marR="9525" marL="9525" anchor="ctr">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9.76</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9.73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9.82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9.78</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9.93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10.15</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10.27</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9.69</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9.83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9.98</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r>
              <a:tr h="504650">
                <a:tc rowSpan="2">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熱泵替代NG</a:t>
                      </a:r>
                      <a:endParaRPr sz="18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益本比</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1.02</a:t>
                      </a:r>
                      <a:endParaRPr/>
                    </a:p>
                  </a:txBody>
                  <a:tcPr marT="9525" marB="0" marR="9525" marL="9525" anchor="ctr">
                    <a:lnL cap="flat" cmpd="sng" w="9525">
                      <a:solidFill>
                        <a:srgbClr val="000000">
                          <a:alpha val="0"/>
                        </a:srgbClr>
                      </a:solidFill>
                      <a:prstDash val="solid"/>
                      <a:round/>
                      <a:headEnd len="sm" w="sm" type="none"/>
                      <a:tailEnd len="sm" w="sm" type="none"/>
                    </a:lnL>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1.02</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1.02</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1.01</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FF0000"/>
                          </a:solidFill>
                          <a:latin typeface="Arial"/>
                          <a:ea typeface="Arial"/>
                          <a:cs typeface="Arial"/>
                          <a:sym typeface="Arial"/>
                        </a:rPr>
                        <a:t>1.06</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1.03</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1.02</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1.01</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00B050"/>
                          </a:solidFill>
                          <a:latin typeface="Arial"/>
                          <a:ea typeface="Arial"/>
                          <a:cs typeface="Arial"/>
                          <a:sym typeface="Arial"/>
                        </a:rPr>
                        <a:t>1</a:t>
                      </a:r>
                      <a:endParaRPr/>
                    </a:p>
                  </a:txBody>
                  <a:tcPr marT="9525" marB="0" marR="9525" marL="9525" anchor="ct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gridSpan="3" rowSpan="2">
                  <a:txBody>
                    <a:bodyPr>
                      <a:noAutofit/>
                    </a:bodyPr>
                    <a:lstStyle/>
                    <a:p>
                      <a:pPr indent="0" lvl="0" marL="0" marR="0" rtl="0" algn="ctr">
                        <a:spcBef>
                          <a:spcPts val="0"/>
                        </a:spcBef>
                        <a:spcAft>
                          <a:spcPts val="0"/>
                        </a:spcAft>
                        <a:buNone/>
                      </a:pPr>
                      <a:r>
                        <a:t/>
                      </a:r>
                      <a:endParaRPr sz="2000" u="none" cap="none" strike="noStrike">
                        <a:solidFill>
                          <a:schemeClr val="dk1"/>
                        </a:solidFill>
                        <a:latin typeface="Arial"/>
                        <a:ea typeface="Arial"/>
                        <a:cs typeface="Arial"/>
                        <a:sym typeface="Arial"/>
                      </a:endParaRPr>
                    </a:p>
                  </a:txBody>
                  <a:tcPr marT="9525" marB="0" marR="9525" marL="9525" anchor="ct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rowSpan="2" hMerge="1"/>
                <a:tc rowSpan="2" hMerge="1"/>
              </a:tr>
              <a:tr h="504650">
                <a:tc vMerge="1"/>
                <a:tc>
                  <a:txBody>
                    <a:bodyPr>
                      <a:noAutofit/>
                    </a:bodyPr>
                    <a:lstStyle/>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折現</a:t>
                      </a:r>
                      <a:endParaRPr sz="14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lang="zh-TW" sz="1400" u="none" cap="none" strike="noStrike">
                          <a:solidFill>
                            <a:schemeClr val="dk1"/>
                          </a:solidFill>
                          <a:latin typeface="Arial"/>
                          <a:ea typeface="Arial"/>
                          <a:cs typeface="Arial"/>
                          <a:sym typeface="Arial"/>
                        </a:rPr>
                        <a:t>回收期</a:t>
                      </a:r>
                      <a:endParaRPr sz="1400" u="none" cap="none" strike="noStrike">
                        <a:solidFill>
                          <a:schemeClr val="dk1"/>
                        </a:solidFill>
                        <a:latin typeface="Arial"/>
                        <a:ea typeface="Arial"/>
                        <a:cs typeface="Arial"/>
                        <a:sym typeface="Arial"/>
                      </a:endParaRPr>
                    </a:p>
                  </a:txBody>
                  <a:tcPr marT="0" marB="0" marR="68575" marL="68575" anchor="ctr">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14.53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14.62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14.57</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14.72</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13.65</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14.37</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14.59</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chemeClr val="dk1"/>
                          </a:solidFill>
                          <a:latin typeface="Arial"/>
                          <a:ea typeface="Arial"/>
                          <a:cs typeface="Arial"/>
                          <a:sym typeface="Arial"/>
                        </a:rPr>
                        <a:t>14.83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zh-TW" sz="1800" u="none" cap="none" strike="noStrike">
                          <a:solidFill>
                            <a:srgbClr val="FF0000"/>
                          </a:solidFill>
                          <a:latin typeface="Arial"/>
                          <a:ea typeface="Arial"/>
                          <a:cs typeface="Arial"/>
                          <a:sym typeface="Arial"/>
                        </a:rPr>
                        <a:t>14.93</a:t>
                      </a:r>
                      <a:endParaRPr/>
                    </a:p>
                  </a:txBody>
                  <a:tcPr marT="9525" marB="0" marR="9525" marL="9525" anchor="ctr">
                    <a:lnT cap="flat" cmpd="sng" w="9525">
                      <a:solidFill>
                        <a:srgbClr val="000000">
                          <a:alpha val="0"/>
                        </a:srgbClr>
                      </a:solidFill>
                      <a:prstDash val="solid"/>
                      <a:round/>
                      <a:headEnd len="sm" w="sm" type="none"/>
                      <a:tailEnd len="sm" w="sm" type="none"/>
                    </a:lnT>
                    <a:lnB cap="flat" cmpd="sng" w="12700">
                      <a:solidFill>
                        <a:schemeClr val="dk1"/>
                      </a:solidFill>
                      <a:prstDash val="solid"/>
                      <a:round/>
                      <a:headEnd len="sm" w="sm" type="none"/>
                      <a:tailEnd len="sm" w="sm" type="none"/>
                    </a:lnB>
                    <a:solidFill>
                      <a:srgbClr val="D8D8D8"/>
                    </a:solidFill>
                  </a:tcPr>
                </a:tc>
                <a:tc gridSpan="3" vMerge="1"/>
                <a:tc hMerge="1" vMerge="1"/>
                <a:tc hMerge="1" vMerge="1"/>
              </a:tr>
            </a:tbl>
          </a:graphicData>
        </a:graphic>
      </p:graphicFrame>
      <p:sp>
        <p:nvSpPr>
          <p:cNvPr id="417" name="Google Shape;417;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418" name="Google Shape;418;p43"/>
          <p:cNvSpPr txBox="1"/>
          <p:nvPr/>
        </p:nvSpPr>
        <p:spPr>
          <a:xfrm>
            <a:off x="395288" y="7651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0000"/>
              </a:buClr>
              <a:buSzPts val="2800"/>
              <a:buFont typeface="Arial"/>
              <a:buChar char="•"/>
            </a:pPr>
            <a:r>
              <a:rPr lang="zh-TW" sz="2800">
                <a:solidFill>
                  <a:srgbClr val="FF0000"/>
                </a:solidFill>
                <a:latin typeface="Arial"/>
                <a:ea typeface="Arial"/>
                <a:cs typeface="Arial"/>
                <a:sym typeface="Arial"/>
              </a:rPr>
              <a:t>總資源成本檢定(TRC)</a:t>
            </a:r>
            <a:endParaRPr/>
          </a:p>
          <a:p>
            <a:pPr indent="-133350" lvl="1" marL="742950" marR="0" rtl="0" algn="just">
              <a:spcBef>
                <a:spcPts val="480"/>
              </a:spcBef>
              <a:spcAft>
                <a:spcPts val="0"/>
              </a:spcAft>
              <a:buClr>
                <a:schemeClr val="dk1"/>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419" name="Google Shape;419;p43"/>
          <p:cNvSpPr txBox="1"/>
          <p:nvPr/>
        </p:nvSpPr>
        <p:spPr>
          <a:xfrm>
            <a:off x="251520" y="6093296"/>
            <a:ext cx="3529013" cy="3381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23" name="Shape 423"/>
        <p:cNvGrpSpPr/>
        <p:nvPr/>
      </p:nvGrpSpPr>
      <p:grpSpPr>
        <a:xfrm>
          <a:off x="0" y="0"/>
          <a:ext cx="0" cy="0"/>
          <a:chOff x="0" y="0"/>
          <a:chExt cx="0" cy="0"/>
        </a:xfrm>
      </p:grpSpPr>
      <p:sp>
        <p:nvSpPr>
          <p:cNvPr id="424" name="Google Shape;424;p44"/>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a:t>
            </a:r>
            <a:r>
              <a:rPr lang="zh-TW" sz="3200"/>
              <a:t>PCT</a:t>
            </a:r>
            <a:r>
              <a:rPr lang="zh-TW" sz="3200">
                <a:latin typeface="Arial"/>
                <a:ea typeface="Arial"/>
                <a:cs typeface="Arial"/>
                <a:sym typeface="Arial"/>
              </a:rPr>
              <a:t>與</a:t>
            </a:r>
            <a:r>
              <a:rPr lang="zh-TW" sz="3200"/>
              <a:t>TRC</a:t>
            </a:r>
            <a:endParaRPr sz="3200"/>
          </a:p>
        </p:txBody>
      </p:sp>
      <p:sp>
        <p:nvSpPr>
          <p:cNvPr id="425" name="Google Shape;425;p44"/>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FF0000"/>
              </a:buClr>
              <a:buSzPts val="2400"/>
              <a:buChar char="•"/>
            </a:pPr>
            <a:r>
              <a:rPr lang="zh-TW" sz="2400">
                <a:solidFill>
                  <a:srgbClr val="FF0000"/>
                </a:solidFill>
              </a:rPr>
              <a:t>PCT</a:t>
            </a:r>
            <a:r>
              <a:rPr lang="zh-TW" sz="2400">
                <a:solidFill>
                  <a:srgbClr val="FF0000"/>
                </a:solidFill>
                <a:latin typeface="Arial"/>
                <a:ea typeface="Arial"/>
                <a:cs typeface="Arial"/>
                <a:sym typeface="Arial"/>
              </a:rPr>
              <a:t>檢定之結果以熱泵系統替代電熱及替代</a:t>
            </a:r>
            <a:r>
              <a:rPr lang="zh-TW" sz="2400">
                <a:solidFill>
                  <a:srgbClr val="FF0000"/>
                </a:solidFill>
              </a:rPr>
              <a:t>LPG</a:t>
            </a:r>
            <a:r>
              <a:rPr lang="zh-TW" sz="2400">
                <a:solidFill>
                  <a:srgbClr val="FF0000"/>
                </a:solidFill>
                <a:latin typeface="Arial"/>
                <a:ea typeface="Arial"/>
                <a:cs typeface="Arial"/>
                <a:sym typeface="Arial"/>
              </a:rPr>
              <a:t>瓦斯方案之結果最佳</a:t>
            </a:r>
            <a:r>
              <a:rPr lang="zh-TW" sz="2400">
                <a:latin typeface="Arial"/>
                <a:ea typeface="Arial"/>
                <a:cs typeface="Arial"/>
                <a:sym typeface="Arial"/>
              </a:rPr>
              <a:t>，替代</a:t>
            </a:r>
            <a:r>
              <a:rPr lang="zh-TW" sz="2400"/>
              <a:t>NG</a:t>
            </a:r>
            <a:r>
              <a:rPr lang="zh-TW" sz="2400">
                <a:latin typeface="Arial"/>
                <a:ea typeface="Arial"/>
                <a:cs typeface="Arial"/>
                <a:sym typeface="Arial"/>
              </a:rPr>
              <a:t>瓦斯方案結果的效益較低；</a:t>
            </a:r>
            <a:r>
              <a:rPr lang="zh-TW" sz="2400">
                <a:solidFill>
                  <a:srgbClr val="FF0000"/>
                </a:solidFill>
              </a:rPr>
              <a:t>TRC</a:t>
            </a:r>
            <a:r>
              <a:rPr lang="zh-TW" sz="2400">
                <a:solidFill>
                  <a:srgbClr val="FF0000"/>
                </a:solidFill>
                <a:latin typeface="Arial"/>
                <a:ea typeface="Arial"/>
                <a:cs typeface="Arial"/>
                <a:sym typeface="Arial"/>
              </a:rPr>
              <a:t>檢定中則以熱泵替代電熱方案最佳</a:t>
            </a:r>
            <a:r>
              <a:rPr lang="zh-TW" sz="2400">
                <a:latin typeface="Arial"/>
                <a:ea typeface="Arial"/>
                <a:cs typeface="Arial"/>
                <a:sym typeface="Arial"/>
              </a:rPr>
              <a:t>，替代</a:t>
            </a:r>
            <a:r>
              <a:rPr lang="zh-TW" sz="2400"/>
              <a:t>LPG</a:t>
            </a:r>
            <a:r>
              <a:rPr lang="zh-TW" sz="2400">
                <a:latin typeface="Arial"/>
                <a:ea typeface="Arial"/>
                <a:cs typeface="Arial"/>
                <a:sym typeface="Arial"/>
              </a:rPr>
              <a:t>瓦斯次之，替代</a:t>
            </a:r>
            <a:r>
              <a:rPr lang="zh-TW" sz="2400"/>
              <a:t>NG</a:t>
            </a:r>
            <a:r>
              <a:rPr lang="zh-TW" sz="2400">
                <a:latin typeface="Arial"/>
                <a:ea typeface="Arial"/>
                <a:cs typeface="Arial"/>
                <a:sym typeface="Arial"/>
              </a:rPr>
              <a:t>瓦斯則是效益表現最低之替代方案。</a:t>
            </a:r>
            <a:endParaRPr sz="2400"/>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以熱泵系統替代電能熱水系統、</a:t>
            </a:r>
            <a:r>
              <a:rPr lang="zh-TW" sz="2400"/>
              <a:t>LPG</a:t>
            </a:r>
            <a:r>
              <a:rPr lang="zh-TW" sz="2400">
                <a:latin typeface="Arial"/>
                <a:ea typeface="Arial"/>
                <a:cs typeface="Arial"/>
                <a:sym typeface="Arial"/>
              </a:rPr>
              <a:t>瓦斯熱水系統、</a:t>
            </a:r>
            <a:r>
              <a:rPr lang="zh-TW" sz="2400"/>
              <a:t>NG</a:t>
            </a:r>
            <a:r>
              <a:rPr lang="zh-TW" sz="2400">
                <a:latin typeface="Arial"/>
                <a:ea typeface="Arial"/>
                <a:cs typeface="Arial"/>
                <a:sym typeface="Arial"/>
              </a:rPr>
              <a:t>瓦斯熱水系統三種既有設備，交叉比對之</a:t>
            </a:r>
            <a:r>
              <a:rPr lang="zh-TW" sz="2400"/>
              <a:t>33</a:t>
            </a:r>
            <a:r>
              <a:rPr lang="zh-TW" sz="2400">
                <a:latin typeface="Arial"/>
                <a:ea typeface="Arial"/>
                <a:cs typeface="Arial"/>
                <a:sym typeface="Arial"/>
              </a:rPr>
              <a:t>個替代方案，由「參與者檢定」之結果顯示，所有</a:t>
            </a:r>
            <a:r>
              <a:rPr lang="zh-TW" sz="2400">
                <a:solidFill>
                  <a:srgbClr val="FF0000"/>
                </a:solidFill>
                <a:latin typeface="Arial"/>
                <a:ea typeface="Arial"/>
                <a:cs typeface="Arial"/>
                <a:sym typeface="Arial"/>
              </a:rPr>
              <a:t>替代方案之益本比均大於</a:t>
            </a:r>
            <a:r>
              <a:rPr lang="zh-TW" sz="2400">
                <a:solidFill>
                  <a:srgbClr val="FF0000"/>
                </a:solidFill>
              </a:rPr>
              <a:t>1.1</a:t>
            </a:r>
            <a:r>
              <a:rPr lang="zh-TW" sz="2400">
                <a:solidFill>
                  <a:srgbClr val="FF0000"/>
                </a:solidFill>
                <a:latin typeface="Arial"/>
                <a:ea typeface="Arial"/>
                <a:cs typeface="Arial"/>
                <a:sym typeface="Arial"/>
              </a:rPr>
              <a:t>；折現回收期最長達</a:t>
            </a:r>
            <a:r>
              <a:rPr lang="zh-TW" sz="2400">
                <a:solidFill>
                  <a:srgbClr val="FF0000"/>
                </a:solidFill>
              </a:rPr>
              <a:t>11.3</a:t>
            </a:r>
            <a:r>
              <a:rPr lang="zh-TW" sz="2400">
                <a:solidFill>
                  <a:srgbClr val="FF0000"/>
                </a:solidFill>
                <a:latin typeface="Arial"/>
                <a:ea typeface="Arial"/>
                <a:cs typeface="Arial"/>
                <a:sym typeface="Arial"/>
              </a:rPr>
              <a:t>年，最短僅</a:t>
            </a:r>
            <a:r>
              <a:rPr lang="zh-TW" sz="2400">
                <a:solidFill>
                  <a:srgbClr val="FF0000"/>
                </a:solidFill>
              </a:rPr>
              <a:t>3.2</a:t>
            </a:r>
            <a:r>
              <a:rPr lang="zh-TW" sz="2400">
                <a:solidFill>
                  <a:srgbClr val="FF0000"/>
                </a:solidFill>
                <a:latin typeface="Arial"/>
                <a:ea typeface="Arial"/>
                <a:cs typeface="Arial"/>
                <a:sym typeface="Arial"/>
              </a:rPr>
              <a:t>年</a:t>
            </a:r>
            <a:r>
              <a:rPr lang="zh-TW" sz="2400">
                <a:latin typeface="Arial"/>
                <a:ea typeface="Arial"/>
                <a:cs typeface="Arial"/>
                <a:sym typeface="Arial"/>
              </a:rPr>
              <a:t>。</a:t>
            </a:r>
            <a:endParaRPr sz="2400"/>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若模擬政府補助</a:t>
            </a:r>
            <a:r>
              <a:rPr lang="zh-TW" sz="2400"/>
              <a:t>18,000</a:t>
            </a:r>
            <a:r>
              <a:rPr lang="zh-TW" sz="2400">
                <a:latin typeface="Arial"/>
                <a:ea typeface="Arial"/>
                <a:cs typeface="Arial"/>
                <a:sym typeface="Arial"/>
              </a:rPr>
              <a:t>名用戶採用熱泵系統，則「總資源成本檢定」之結果中，所有替代方案之</a:t>
            </a:r>
            <a:r>
              <a:rPr lang="zh-TW" sz="2400">
                <a:solidFill>
                  <a:srgbClr val="FF0000"/>
                </a:solidFill>
                <a:latin typeface="Arial"/>
                <a:ea typeface="Arial"/>
                <a:cs typeface="Arial"/>
                <a:sym typeface="Arial"/>
              </a:rPr>
              <a:t>益本比介乎</a:t>
            </a:r>
            <a:r>
              <a:rPr lang="zh-TW" sz="2400">
                <a:solidFill>
                  <a:srgbClr val="FF0000"/>
                </a:solidFill>
              </a:rPr>
              <a:t>1</a:t>
            </a:r>
            <a:r>
              <a:rPr lang="zh-TW" sz="2400">
                <a:solidFill>
                  <a:srgbClr val="FF0000"/>
                </a:solidFill>
                <a:latin typeface="Arial"/>
                <a:ea typeface="Arial"/>
                <a:cs typeface="Arial"/>
                <a:sym typeface="Arial"/>
              </a:rPr>
              <a:t>至</a:t>
            </a:r>
            <a:r>
              <a:rPr lang="zh-TW" sz="2400">
                <a:solidFill>
                  <a:srgbClr val="FF0000"/>
                </a:solidFill>
              </a:rPr>
              <a:t>1.73</a:t>
            </a:r>
            <a:r>
              <a:rPr lang="zh-TW" sz="2400">
                <a:solidFill>
                  <a:srgbClr val="FF0000"/>
                </a:solidFill>
                <a:latin typeface="Arial"/>
                <a:ea typeface="Arial"/>
                <a:cs typeface="Arial"/>
                <a:sym typeface="Arial"/>
              </a:rPr>
              <a:t>之間；折現回收期最長達</a:t>
            </a:r>
            <a:r>
              <a:rPr lang="zh-TW" sz="2400">
                <a:solidFill>
                  <a:srgbClr val="FF0000"/>
                </a:solidFill>
              </a:rPr>
              <a:t>14.9</a:t>
            </a:r>
            <a:r>
              <a:rPr lang="zh-TW" sz="2400">
                <a:solidFill>
                  <a:srgbClr val="FF0000"/>
                </a:solidFill>
                <a:latin typeface="Arial"/>
                <a:ea typeface="Arial"/>
                <a:cs typeface="Arial"/>
                <a:sym typeface="Arial"/>
              </a:rPr>
              <a:t>年，最短僅</a:t>
            </a:r>
            <a:r>
              <a:rPr lang="zh-TW" sz="2400">
                <a:solidFill>
                  <a:srgbClr val="FF0000"/>
                </a:solidFill>
              </a:rPr>
              <a:t>5.4</a:t>
            </a:r>
            <a:r>
              <a:rPr lang="zh-TW" sz="2400">
                <a:solidFill>
                  <a:srgbClr val="FF0000"/>
                </a:solidFill>
                <a:latin typeface="Arial"/>
                <a:ea typeface="Arial"/>
                <a:cs typeface="Arial"/>
                <a:sym typeface="Arial"/>
              </a:rPr>
              <a:t>年</a:t>
            </a:r>
            <a:r>
              <a:rPr lang="zh-TW" sz="2400">
                <a:latin typeface="Arial"/>
                <a:ea typeface="Arial"/>
                <a:cs typeface="Arial"/>
                <a:sym typeface="Arial"/>
              </a:rPr>
              <a:t>。全台</a:t>
            </a:r>
            <a:r>
              <a:rPr lang="zh-TW" sz="2400"/>
              <a:t>12</a:t>
            </a:r>
            <a:r>
              <a:rPr lang="zh-TW" sz="2400">
                <a:latin typeface="Arial"/>
                <a:ea typeface="Arial"/>
                <a:cs typeface="Arial"/>
                <a:sym typeface="Arial"/>
              </a:rPr>
              <a:t>個地區考量環境溫度差異之影響以</a:t>
            </a:r>
            <a:r>
              <a:rPr lang="zh-TW" sz="2400">
                <a:solidFill>
                  <a:srgbClr val="FF0000"/>
                </a:solidFill>
                <a:latin typeface="Arial"/>
                <a:ea typeface="Arial"/>
                <a:cs typeface="Arial"/>
                <a:sym typeface="Arial"/>
              </a:rPr>
              <a:t>南投分區</a:t>
            </a:r>
            <a:r>
              <a:rPr lang="zh-TW" sz="2400">
                <a:latin typeface="Arial"/>
                <a:ea typeface="Arial"/>
                <a:cs typeface="Arial"/>
                <a:sym typeface="Arial"/>
              </a:rPr>
              <a:t>改採熱泵系統的益本比最高，</a:t>
            </a:r>
            <a:r>
              <a:rPr lang="zh-TW" sz="2400">
                <a:solidFill>
                  <a:srgbClr val="FF0000"/>
                </a:solidFill>
                <a:latin typeface="Arial"/>
                <a:ea typeface="Arial"/>
                <a:cs typeface="Arial"/>
                <a:sym typeface="Arial"/>
              </a:rPr>
              <a:t>屏東分區</a:t>
            </a:r>
            <a:r>
              <a:rPr lang="zh-TW" sz="2400">
                <a:latin typeface="Arial"/>
                <a:ea typeface="Arial"/>
                <a:cs typeface="Arial"/>
                <a:sym typeface="Arial"/>
              </a:rPr>
              <a:t>的益本比為最低。</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33350" lvl="1" marL="742950" rtl="0" algn="just">
              <a:spcBef>
                <a:spcPts val="480"/>
              </a:spcBef>
              <a:spcAft>
                <a:spcPts val="0"/>
              </a:spcAft>
              <a:buClr>
                <a:schemeClr val="dk1"/>
              </a:buClr>
              <a:buSzPts val="2400"/>
              <a:buNone/>
            </a:pPr>
            <a:r>
              <a:t/>
            </a:r>
            <a:endParaRPr sz="2400"/>
          </a:p>
        </p:txBody>
      </p:sp>
      <p:sp>
        <p:nvSpPr>
          <p:cNvPr id="426" name="Google Shape;426;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27" name="Shape 127"/>
        <p:cNvGrpSpPr/>
        <p:nvPr/>
      </p:nvGrpSpPr>
      <p:grpSpPr>
        <a:xfrm>
          <a:off x="0" y="0"/>
          <a:ext cx="0" cy="0"/>
          <a:chOff x="0" y="0"/>
          <a:chExt cx="0" cy="0"/>
        </a:xfrm>
      </p:grpSpPr>
      <p:sp>
        <p:nvSpPr>
          <p:cNvPr id="128" name="Google Shape;128;p18"/>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一、前言</a:t>
            </a:r>
            <a:endParaRPr/>
          </a:p>
        </p:txBody>
      </p:sp>
      <p:sp>
        <p:nvSpPr>
          <p:cNvPr id="129" name="Google Shape;129;p18"/>
          <p:cNvSpPr txBox="1"/>
          <p:nvPr>
            <p:ph idx="1" type="body"/>
          </p:nvPr>
        </p:nvSpPr>
        <p:spPr>
          <a:xfrm>
            <a:off x="250825" y="1052513"/>
            <a:ext cx="8497888" cy="5327650"/>
          </a:xfrm>
          <a:prstGeom prst="rect">
            <a:avLst/>
          </a:prstGeom>
          <a:noFill/>
          <a:ln>
            <a:noFill/>
          </a:ln>
        </p:spPr>
        <p:txBody>
          <a:bodyPr anchorCtr="0" anchor="t" bIns="45700" lIns="91425" spcFirstLastPara="1" rIns="91425" wrap="square" tIns="45700">
            <a:noAutofit/>
          </a:bodyPr>
          <a:lstStyle/>
          <a:p>
            <a:pPr indent="-341313" lvl="1" marL="341313" rtl="0" algn="just">
              <a:spcBef>
                <a:spcPts val="0"/>
              </a:spcBef>
              <a:spcAft>
                <a:spcPts val="0"/>
              </a:spcAft>
              <a:buClr>
                <a:schemeClr val="dk1"/>
              </a:buClr>
              <a:buSzPts val="2800"/>
              <a:buFont typeface="Arial"/>
              <a:buChar char="•"/>
            </a:pPr>
            <a:r>
              <a:rPr lang="zh-TW">
                <a:latin typeface="Arial"/>
                <a:ea typeface="Arial"/>
                <a:cs typeface="Arial"/>
                <a:sym typeface="Arial"/>
              </a:rPr>
              <a:t>能源</a:t>
            </a:r>
            <a:r>
              <a:rPr lang="zh-TW">
                <a:solidFill>
                  <a:srgbClr val="FF0000"/>
                </a:solidFill>
                <a:latin typeface="Arial"/>
                <a:ea typeface="Arial"/>
                <a:cs typeface="Arial"/>
                <a:sym typeface="Arial"/>
              </a:rPr>
              <a:t>需求面管理</a:t>
            </a:r>
            <a:r>
              <a:rPr lang="zh-TW">
                <a:solidFill>
                  <a:srgbClr val="FF0000"/>
                </a:solidFill>
              </a:rPr>
              <a:t>(Demand-Side Management, DSM)</a:t>
            </a:r>
            <a:r>
              <a:rPr lang="zh-TW">
                <a:latin typeface="Arial"/>
                <a:ea typeface="Arial"/>
                <a:cs typeface="Arial"/>
                <a:sym typeface="Arial"/>
              </a:rPr>
              <a:t>在現階段對節能減碳之效益具有顯著貢獻，已是國際上能源產官學界之共識。我國應選擇哪些需求面管理政策，攸關未來</a:t>
            </a:r>
            <a:r>
              <a:rPr lang="zh-TW"/>
              <a:t>20</a:t>
            </a:r>
            <a:r>
              <a:rPr lang="zh-TW">
                <a:latin typeface="Arial"/>
                <a:ea typeface="Arial"/>
                <a:cs typeface="Arial"/>
                <a:sym typeface="Arial"/>
              </a:rPr>
              <a:t>年節能減碳目標達成與否，其重要性不言可喻。</a:t>
            </a:r>
            <a:endParaRPr/>
          </a:p>
          <a:p>
            <a:pPr indent="-341313" lvl="1" marL="341313" rtl="0" algn="just">
              <a:spcBef>
                <a:spcPts val="1160"/>
              </a:spcBef>
              <a:spcAft>
                <a:spcPts val="0"/>
              </a:spcAft>
              <a:buClr>
                <a:schemeClr val="dk1"/>
              </a:buClr>
              <a:buSzPts val="2800"/>
              <a:buFont typeface="Arial"/>
              <a:buChar char="•"/>
            </a:pPr>
            <a:r>
              <a:rPr lang="zh-TW">
                <a:latin typeface="Arial"/>
                <a:ea typeface="Arial"/>
                <a:cs typeface="Arial"/>
                <a:sym typeface="Arial"/>
              </a:rPr>
              <a:t>所謂需求面管理係指</a:t>
            </a:r>
            <a:r>
              <a:rPr lang="zh-TW">
                <a:solidFill>
                  <a:srgbClr val="FF0000"/>
                </a:solidFill>
                <a:latin typeface="Arial"/>
                <a:ea typeface="Arial"/>
                <a:cs typeface="Arial"/>
                <a:sym typeface="Arial"/>
              </a:rPr>
              <a:t>所有可以達到控制與影響需求的政策與作法</a:t>
            </a:r>
            <a:r>
              <a:rPr lang="zh-TW">
                <a:latin typeface="Arial"/>
                <a:ea typeface="Arial"/>
                <a:cs typeface="Arial"/>
                <a:sym typeface="Arial"/>
              </a:rPr>
              <a:t>。透過負載管理措施及節約用電之策略，改善用戶的用電行為，藉以提高能源使用效率，縮短電力系統尖、離峰負載差距。</a:t>
            </a:r>
            <a:endParaRPr/>
          </a:p>
          <a:p>
            <a:pPr indent="-163513" lvl="1" marL="341313" rtl="0" algn="just">
              <a:spcBef>
                <a:spcPts val="1160"/>
              </a:spcBef>
              <a:spcAft>
                <a:spcPts val="0"/>
              </a:spcAft>
              <a:buClr>
                <a:schemeClr val="dk1"/>
              </a:buClr>
              <a:buSzPts val="2800"/>
              <a:buFont typeface="Arial"/>
              <a:buNone/>
            </a:pPr>
            <a:r>
              <a:t/>
            </a:r>
            <a:endParaRPr/>
          </a:p>
          <a:p>
            <a:pPr indent="-163513" lvl="1" marL="341313" rtl="0" algn="just">
              <a:spcBef>
                <a:spcPts val="1160"/>
              </a:spcBef>
              <a:spcAft>
                <a:spcPts val="0"/>
              </a:spcAft>
              <a:buClr>
                <a:schemeClr val="dk1"/>
              </a:buClr>
              <a:buSzPts val="2800"/>
              <a:buFont typeface="Arial"/>
              <a:buNone/>
            </a:pPr>
            <a:r>
              <a:t/>
            </a:r>
            <a:endParaRPr/>
          </a:p>
          <a:p>
            <a:pPr indent="-163513" lvl="1" marL="341313" rtl="0" algn="just">
              <a:spcBef>
                <a:spcPts val="1160"/>
              </a:spcBef>
              <a:spcAft>
                <a:spcPts val="0"/>
              </a:spcAft>
              <a:buClr>
                <a:schemeClr val="dk1"/>
              </a:buClr>
              <a:buSzPts val="2800"/>
              <a:buFont typeface="Arial"/>
              <a:buNone/>
            </a:pPr>
            <a:r>
              <a:t/>
            </a:r>
            <a:endParaRPr/>
          </a:p>
          <a:p>
            <a:pPr indent="-163513" lvl="1" marL="341313" rtl="0" algn="just">
              <a:spcBef>
                <a:spcPts val="1160"/>
              </a:spcBef>
              <a:spcAft>
                <a:spcPts val="0"/>
              </a:spcAft>
              <a:buClr>
                <a:schemeClr val="dk1"/>
              </a:buClr>
              <a:buSzPts val="2800"/>
              <a:buFont typeface="Arial"/>
              <a:buNone/>
            </a:pPr>
            <a:r>
              <a:t/>
            </a:r>
            <a:endParaRPr/>
          </a:p>
          <a:p>
            <a:pPr indent="-163513" lvl="1" marL="341313" rtl="0" algn="just">
              <a:spcBef>
                <a:spcPts val="1160"/>
              </a:spcBef>
              <a:spcAft>
                <a:spcPts val="0"/>
              </a:spcAft>
              <a:buClr>
                <a:schemeClr val="dk1"/>
              </a:buClr>
              <a:buSzPts val="2800"/>
              <a:buFont typeface="Arial"/>
              <a:buNone/>
            </a:pPr>
            <a:r>
              <a:t/>
            </a:r>
            <a:endParaRPr/>
          </a:p>
        </p:txBody>
      </p:sp>
      <p:sp>
        <p:nvSpPr>
          <p:cNvPr id="130" name="Google Shape;13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30" name="Shape 430"/>
        <p:cNvGrpSpPr/>
        <p:nvPr/>
      </p:nvGrpSpPr>
      <p:grpSpPr>
        <a:xfrm>
          <a:off x="0" y="0"/>
          <a:ext cx="0" cy="0"/>
          <a:chOff x="0" y="0"/>
          <a:chExt cx="0" cy="0"/>
        </a:xfrm>
      </p:grpSpPr>
      <p:sp>
        <p:nvSpPr>
          <p:cNvPr id="431" name="Google Shape;431;p45"/>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四、實證分析一：</a:t>
            </a:r>
            <a:r>
              <a:rPr lang="zh-TW" sz="3200"/>
              <a:t>PCT</a:t>
            </a:r>
            <a:r>
              <a:rPr lang="zh-TW" sz="3200">
                <a:latin typeface="Arial"/>
                <a:ea typeface="Arial"/>
                <a:cs typeface="Arial"/>
                <a:sym typeface="Arial"/>
              </a:rPr>
              <a:t>與</a:t>
            </a:r>
            <a:r>
              <a:rPr lang="zh-TW" sz="3200"/>
              <a:t>TRC</a:t>
            </a:r>
            <a:endParaRPr sz="3200"/>
          </a:p>
        </p:txBody>
      </p:sp>
      <p:sp>
        <p:nvSpPr>
          <p:cNvPr id="432" name="Google Shape;432;p45"/>
          <p:cNvSpPr txBox="1"/>
          <p:nvPr>
            <p:ph idx="1" type="body"/>
          </p:nvPr>
        </p:nvSpPr>
        <p:spPr>
          <a:xfrm>
            <a:off x="539750" y="981075"/>
            <a:ext cx="8101013"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zh-TW" sz="2400">
                <a:latin typeface="Arial"/>
                <a:ea typeface="Arial"/>
                <a:cs typeface="Arial"/>
                <a:sym typeface="Arial"/>
              </a:rPr>
              <a:t>基本假設情境下使用電熱水器或是無天然瓦斯供應地區的消費者，裝設熱泵系統的效益高、還本期間短，相當適合以熱泵熱水系統取代原有的熱水設備。</a:t>
            </a:r>
            <a:r>
              <a:rPr lang="zh-TW" sz="2400"/>
              <a:t>NG</a:t>
            </a:r>
            <a:r>
              <a:rPr lang="zh-TW" sz="2400">
                <a:latin typeface="Arial"/>
                <a:ea typeface="Arial"/>
                <a:cs typeface="Arial"/>
                <a:sym typeface="Arial"/>
              </a:rPr>
              <a:t>瓦斯替代的效益雖然較低，但在天然氣價格相對較高的分區</a:t>
            </a:r>
            <a:r>
              <a:rPr lang="zh-TW" sz="2400"/>
              <a:t>(</a:t>
            </a:r>
            <a:r>
              <a:rPr lang="zh-TW" sz="2400">
                <a:latin typeface="Arial"/>
                <a:ea typeface="Arial"/>
                <a:cs typeface="Arial"/>
                <a:sym typeface="Arial"/>
              </a:rPr>
              <a:t>如南投、嘉義、台南等區</a:t>
            </a:r>
            <a:r>
              <a:rPr lang="zh-TW" sz="2400"/>
              <a:t>)</a:t>
            </a:r>
            <a:r>
              <a:rPr lang="zh-TW" sz="2400">
                <a:latin typeface="Arial"/>
                <a:ea typeface="Arial"/>
                <a:cs typeface="Arial"/>
                <a:sym typeface="Arial"/>
              </a:rPr>
              <a:t>裝設熱泵系統亦有不錯的投資報酬。</a:t>
            </a:r>
            <a:endParaRPr sz="2400"/>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若以政府施政角度考量整體社會效益最大。則以</a:t>
            </a:r>
            <a:r>
              <a:rPr lang="zh-TW" sz="2400">
                <a:solidFill>
                  <a:srgbClr val="FF0000"/>
                </a:solidFill>
                <a:latin typeface="Arial"/>
                <a:ea typeface="Arial"/>
                <a:cs typeface="Arial"/>
                <a:sym typeface="Arial"/>
              </a:rPr>
              <a:t>熱泵系統替代電熱方案應為最優先補助的選擇，其次為</a:t>
            </a:r>
            <a:r>
              <a:rPr lang="zh-TW" sz="2400">
                <a:solidFill>
                  <a:srgbClr val="FF0000"/>
                </a:solidFill>
              </a:rPr>
              <a:t>LPG</a:t>
            </a:r>
            <a:r>
              <a:rPr lang="zh-TW" sz="2400">
                <a:solidFill>
                  <a:srgbClr val="FF0000"/>
                </a:solidFill>
                <a:latin typeface="Arial"/>
                <a:ea typeface="Arial"/>
                <a:cs typeface="Arial"/>
                <a:sym typeface="Arial"/>
              </a:rPr>
              <a:t>瓦斯，最後為</a:t>
            </a:r>
            <a:r>
              <a:rPr lang="zh-TW" sz="2400">
                <a:solidFill>
                  <a:srgbClr val="FF0000"/>
                </a:solidFill>
              </a:rPr>
              <a:t>NG</a:t>
            </a:r>
            <a:r>
              <a:rPr lang="zh-TW" sz="2400">
                <a:solidFill>
                  <a:srgbClr val="FF0000"/>
                </a:solidFill>
                <a:latin typeface="Arial"/>
                <a:ea typeface="Arial"/>
                <a:cs typeface="Arial"/>
                <a:sym typeface="Arial"/>
              </a:rPr>
              <a:t>瓦斯</a:t>
            </a:r>
            <a:r>
              <a:rPr lang="zh-TW" sz="2400">
                <a:latin typeface="Arial"/>
                <a:ea typeface="Arial"/>
                <a:cs typeface="Arial"/>
                <a:sym typeface="Arial"/>
              </a:rPr>
              <a:t>。</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Font typeface="Arial"/>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33350" lvl="1" marL="742950" rtl="0" algn="just">
              <a:spcBef>
                <a:spcPts val="480"/>
              </a:spcBef>
              <a:spcAft>
                <a:spcPts val="0"/>
              </a:spcAft>
              <a:buClr>
                <a:schemeClr val="dk1"/>
              </a:buClr>
              <a:buSzPts val="2400"/>
              <a:buNone/>
            </a:pPr>
            <a:r>
              <a:t/>
            </a:r>
            <a:endParaRPr sz="2400"/>
          </a:p>
        </p:txBody>
      </p:sp>
      <p:sp>
        <p:nvSpPr>
          <p:cNvPr id="433" name="Google Shape;433;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37" name="Shape 437"/>
        <p:cNvGrpSpPr/>
        <p:nvPr/>
      </p:nvGrpSpPr>
      <p:grpSpPr>
        <a:xfrm>
          <a:off x="0" y="0"/>
          <a:ext cx="0" cy="0"/>
          <a:chOff x="0" y="0"/>
          <a:chExt cx="0" cy="0"/>
        </a:xfrm>
      </p:grpSpPr>
      <p:sp>
        <p:nvSpPr>
          <p:cNvPr id="438" name="Google Shape;438;p46"/>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a:t>
            </a:r>
            <a:r>
              <a:rPr lang="zh-TW" sz="3200"/>
              <a:t>LCA</a:t>
            </a:r>
            <a:r>
              <a:rPr lang="zh-TW" sz="3200">
                <a:latin typeface="Arial"/>
                <a:ea typeface="Arial"/>
                <a:cs typeface="Arial"/>
                <a:sym typeface="Arial"/>
              </a:rPr>
              <a:t>與</a:t>
            </a:r>
            <a:r>
              <a:rPr lang="zh-TW" sz="3200"/>
              <a:t>NEA</a:t>
            </a:r>
            <a:endParaRPr sz="3200"/>
          </a:p>
        </p:txBody>
      </p:sp>
      <p:sp>
        <p:nvSpPr>
          <p:cNvPr id="439" name="Google Shape;439;p46"/>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zh-TW" sz="2400">
                <a:latin typeface="Arial"/>
                <a:ea typeface="Arial"/>
                <a:cs typeface="Arial"/>
                <a:sym typeface="Arial"/>
              </a:rPr>
              <a:t>本實證針對台灣地區家戶住宅所使用小型空氣源熱泵熱水器，透過</a:t>
            </a:r>
            <a:r>
              <a:rPr lang="zh-TW" sz="2400">
                <a:solidFill>
                  <a:srgbClr val="FF0000"/>
                </a:solidFill>
                <a:latin typeface="Arial"/>
                <a:ea typeface="Arial"/>
                <a:cs typeface="Arial"/>
                <a:sym typeface="Arial"/>
              </a:rPr>
              <a:t>環境資源及能源效率</a:t>
            </a:r>
            <a:r>
              <a:rPr lang="zh-TW" sz="2400">
                <a:latin typeface="Arial"/>
                <a:ea typeface="Arial"/>
                <a:cs typeface="Arial"/>
                <a:sym typeface="Arial"/>
              </a:rPr>
              <a:t>的角度，來探討</a:t>
            </a:r>
            <a:r>
              <a:rPr lang="zh-TW" sz="2400">
                <a:solidFill>
                  <a:srgbClr val="FF0000"/>
                </a:solidFill>
                <a:latin typeface="Arial"/>
                <a:ea typeface="Arial"/>
                <a:cs typeface="Arial"/>
                <a:sym typeface="Arial"/>
              </a:rPr>
              <a:t>熱泵熱水系統對於台灣住宅部門的適用性。</a:t>
            </a:r>
            <a:endParaRPr sz="2400">
              <a:solidFill>
                <a:srgbClr val="FF0000"/>
              </a:solidFill>
            </a:endParaRPr>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藉由對國內熱泵個案廠商進行系統盤查分析，並且</a:t>
            </a:r>
            <a:r>
              <a:rPr lang="zh-TW" sz="2400">
                <a:solidFill>
                  <a:srgbClr val="FF0000"/>
                </a:solidFill>
                <a:latin typeface="Arial"/>
                <a:ea typeface="Arial"/>
                <a:cs typeface="Arial"/>
                <a:sym typeface="Arial"/>
              </a:rPr>
              <a:t>估算使用運轉過程中所需之能源投入，以計算熱水系統在製造過程與運轉使用過程中之環境影響</a:t>
            </a:r>
            <a:r>
              <a:rPr lang="zh-TW" sz="2400">
                <a:latin typeface="Arial"/>
                <a:ea typeface="Arial"/>
                <a:cs typeface="Arial"/>
                <a:sym typeface="Arial"/>
              </a:rPr>
              <a:t>。</a:t>
            </a:r>
            <a:endParaRPr sz="2400"/>
          </a:p>
          <a:p>
            <a:pPr indent="-342900" lvl="0" marL="342900" rtl="0" algn="l">
              <a:spcBef>
                <a:spcPts val="480"/>
              </a:spcBef>
              <a:spcAft>
                <a:spcPts val="0"/>
              </a:spcAft>
              <a:buClr>
                <a:schemeClr val="dk1"/>
              </a:buClr>
              <a:buSzPts val="2400"/>
              <a:buChar char="•"/>
            </a:pPr>
            <a:r>
              <a:rPr lang="zh-TW" sz="2400">
                <a:latin typeface="Arial"/>
                <a:ea typeface="Arial"/>
                <a:cs typeface="Arial"/>
                <a:sym typeface="Arial"/>
              </a:rPr>
              <a:t>以</a:t>
            </a:r>
            <a:r>
              <a:rPr lang="zh-TW" sz="2400">
                <a:solidFill>
                  <a:srgbClr val="FF0000"/>
                </a:solidFill>
                <a:latin typeface="Arial"/>
                <a:ea typeface="Arial"/>
                <a:cs typeface="Arial"/>
                <a:sym typeface="Arial"/>
              </a:rPr>
              <a:t>「生命週期評估</a:t>
            </a:r>
            <a:r>
              <a:rPr lang="zh-TW" sz="2400">
                <a:solidFill>
                  <a:srgbClr val="FF0000"/>
                </a:solidFill>
              </a:rPr>
              <a:t>(LCA)</a:t>
            </a:r>
            <a:r>
              <a:rPr lang="zh-TW" sz="2400">
                <a:solidFill>
                  <a:srgbClr val="FF0000"/>
                </a:solidFill>
                <a:latin typeface="Arial"/>
                <a:ea typeface="Arial"/>
                <a:cs typeface="Arial"/>
                <a:sym typeface="Arial"/>
              </a:rPr>
              <a:t>」</a:t>
            </a:r>
            <a:r>
              <a:rPr lang="zh-TW" sz="2400">
                <a:latin typeface="Arial"/>
                <a:ea typeface="Arial"/>
                <a:cs typeface="Arial"/>
                <a:sym typeface="Arial"/>
              </a:rPr>
              <a:t>軟體</a:t>
            </a:r>
            <a:r>
              <a:rPr lang="zh-TW" sz="2400"/>
              <a:t>SimaPro 7.3</a:t>
            </a:r>
            <a:r>
              <a:rPr lang="zh-TW" sz="2400">
                <a:latin typeface="Arial"/>
                <a:ea typeface="Arial"/>
                <a:cs typeface="Arial"/>
                <a:sym typeface="Arial"/>
              </a:rPr>
              <a:t>做為評估工具，使用</a:t>
            </a:r>
            <a:r>
              <a:rPr lang="zh-TW" sz="2400">
                <a:solidFill>
                  <a:srgbClr val="FF0000"/>
                </a:solidFill>
              </a:rPr>
              <a:t>Eco-Indicator 95</a:t>
            </a:r>
            <a:r>
              <a:rPr lang="zh-TW" sz="2400">
                <a:latin typeface="Arial"/>
                <a:ea typeface="Arial"/>
                <a:cs typeface="Arial"/>
                <a:sym typeface="Arial"/>
              </a:rPr>
              <a:t>、</a:t>
            </a:r>
            <a:r>
              <a:rPr lang="zh-TW" sz="2400">
                <a:solidFill>
                  <a:srgbClr val="FF0000"/>
                </a:solidFill>
              </a:rPr>
              <a:t>EPS 2000</a:t>
            </a:r>
            <a:r>
              <a:rPr lang="zh-TW" sz="2400">
                <a:latin typeface="Arial"/>
                <a:ea typeface="Arial"/>
                <a:cs typeface="Arial"/>
                <a:sym typeface="Arial"/>
              </a:rPr>
              <a:t>兩種衝擊評估模式，來探討熱泵熱水系統對環境之影響；並輔以</a:t>
            </a:r>
            <a:r>
              <a:rPr lang="zh-TW" sz="2400">
                <a:solidFill>
                  <a:srgbClr val="FF0000"/>
                </a:solidFill>
                <a:latin typeface="Arial"/>
                <a:ea typeface="Arial"/>
                <a:cs typeface="Arial"/>
                <a:sym typeface="Arial"/>
              </a:rPr>
              <a:t>「淨能源分析法</a:t>
            </a:r>
            <a:r>
              <a:rPr lang="zh-TW" sz="2400">
                <a:solidFill>
                  <a:srgbClr val="FF0000"/>
                </a:solidFill>
              </a:rPr>
              <a:t>(NEA)</a:t>
            </a:r>
            <a:r>
              <a:rPr lang="zh-TW" sz="2400">
                <a:solidFill>
                  <a:srgbClr val="FF0000"/>
                </a:solidFill>
                <a:latin typeface="Arial"/>
                <a:ea typeface="Arial"/>
                <a:cs typeface="Arial"/>
                <a:sym typeface="Arial"/>
              </a:rPr>
              <a:t>」</a:t>
            </a:r>
            <a:r>
              <a:rPr lang="zh-TW" sz="2400">
                <a:latin typeface="Arial"/>
                <a:ea typeface="Arial"/>
                <a:cs typeface="Arial"/>
                <a:sym typeface="Arial"/>
              </a:rPr>
              <a:t>中</a:t>
            </a:r>
            <a:r>
              <a:rPr lang="zh-TW" sz="2400">
                <a:solidFill>
                  <a:srgbClr val="FF0000"/>
                </a:solidFill>
                <a:latin typeface="Arial"/>
                <a:ea typeface="Arial"/>
                <a:cs typeface="Arial"/>
                <a:sym typeface="Arial"/>
              </a:rPr>
              <a:t>能源投資報酬率</a:t>
            </a:r>
            <a:r>
              <a:rPr lang="zh-TW" sz="2400">
                <a:latin typeface="Arial"/>
                <a:ea typeface="Arial"/>
                <a:cs typeface="Arial"/>
                <a:sym typeface="Arial"/>
              </a:rPr>
              <a:t>與</a:t>
            </a:r>
            <a:r>
              <a:rPr lang="zh-TW" sz="2400">
                <a:solidFill>
                  <a:srgbClr val="FF0000"/>
                </a:solidFill>
                <a:latin typeface="Arial"/>
                <a:ea typeface="Arial"/>
                <a:cs typeface="Arial"/>
                <a:sym typeface="Arial"/>
              </a:rPr>
              <a:t>能源回收期</a:t>
            </a:r>
            <a:r>
              <a:rPr lang="zh-TW" sz="2400">
                <a:latin typeface="Arial"/>
                <a:ea typeface="Arial"/>
                <a:cs typeface="Arial"/>
                <a:sym typeface="Arial"/>
              </a:rPr>
              <a:t>，來衡量熱泵熱水系統之能源效率是否具有其效益。</a:t>
            </a:r>
            <a:endParaRPr sz="2400"/>
          </a:p>
        </p:txBody>
      </p:sp>
      <p:sp>
        <p:nvSpPr>
          <p:cNvPr id="440" name="Google Shape;440;p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44" name="Shape 444"/>
        <p:cNvGrpSpPr/>
        <p:nvPr/>
      </p:nvGrpSpPr>
      <p:grpSpPr>
        <a:xfrm>
          <a:off x="0" y="0"/>
          <a:ext cx="0" cy="0"/>
          <a:chOff x="0" y="0"/>
          <a:chExt cx="0" cy="0"/>
        </a:xfrm>
      </p:grpSpPr>
      <p:sp>
        <p:nvSpPr>
          <p:cNvPr id="445" name="Google Shape;445;p47"/>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a:t>
            </a:r>
            <a:r>
              <a:rPr lang="zh-TW" sz="3200"/>
              <a:t>LCA</a:t>
            </a:r>
            <a:r>
              <a:rPr lang="zh-TW" sz="3200">
                <a:latin typeface="Arial"/>
                <a:ea typeface="Arial"/>
                <a:cs typeface="Arial"/>
                <a:sym typeface="Arial"/>
              </a:rPr>
              <a:t>與</a:t>
            </a:r>
            <a:r>
              <a:rPr lang="zh-TW" sz="3200"/>
              <a:t>NEA</a:t>
            </a:r>
            <a:endParaRPr sz="3200"/>
          </a:p>
        </p:txBody>
      </p:sp>
      <p:sp>
        <p:nvSpPr>
          <p:cNvPr id="446" name="Google Shape;446;p47"/>
          <p:cNvSpPr txBox="1"/>
          <p:nvPr>
            <p:ph idx="1" type="body"/>
          </p:nvPr>
        </p:nvSpPr>
        <p:spPr>
          <a:xfrm>
            <a:off x="358775" y="836613"/>
            <a:ext cx="8785225" cy="568801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熱泵熱水系統之生命週期評估（</a:t>
            </a:r>
            <a:r>
              <a:rPr lang="zh-TW" sz="2800"/>
              <a:t>1/8</a:t>
            </a:r>
            <a:r>
              <a:rPr lang="zh-TW" sz="2800">
                <a:latin typeface="Arial"/>
                <a:ea typeface="Arial"/>
                <a:cs typeface="Arial"/>
                <a:sym typeface="Arial"/>
              </a:rPr>
              <a:t>）</a:t>
            </a:r>
            <a:endParaRPr sz="2800"/>
          </a:p>
          <a:p>
            <a:pPr indent="-285750" lvl="1" marL="742950" rtl="0" algn="l">
              <a:spcBef>
                <a:spcPts val="400"/>
              </a:spcBef>
              <a:spcAft>
                <a:spcPts val="0"/>
              </a:spcAft>
              <a:buClr>
                <a:schemeClr val="dk1"/>
              </a:buClr>
              <a:buSzPts val="2000"/>
              <a:buChar char="–"/>
            </a:pPr>
            <a:r>
              <a:rPr lang="zh-TW" sz="2000">
                <a:latin typeface="Arial"/>
                <a:ea typeface="Arial"/>
                <a:cs typeface="Arial"/>
                <a:sym typeface="Arial"/>
              </a:rPr>
              <a:t>本實證採用</a:t>
            </a:r>
            <a:r>
              <a:rPr lang="zh-TW" sz="2000"/>
              <a:t>SimaPro</a:t>
            </a:r>
            <a:r>
              <a:rPr lang="zh-TW" sz="2000">
                <a:latin typeface="Arial"/>
                <a:ea typeface="Arial"/>
                <a:cs typeface="Arial"/>
                <a:sym typeface="Arial"/>
              </a:rPr>
              <a:t>資料庫之資料，選擇</a:t>
            </a:r>
            <a:r>
              <a:rPr lang="zh-TW" sz="2000"/>
              <a:t>Eco-Indicator 95</a:t>
            </a:r>
            <a:r>
              <a:rPr lang="zh-TW" sz="2000">
                <a:latin typeface="Arial"/>
                <a:ea typeface="Arial"/>
                <a:cs typeface="Arial"/>
                <a:sym typeface="Arial"/>
              </a:rPr>
              <a:t>、</a:t>
            </a:r>
            <a:r>
              <a:rPr lang="zh-TW" sz="2000"/>
              <a:t>EPS 2000</a:t>
            </a:r>
            <a:r>
              <a:rPr lang="zh-TW" sz="2000">
                <a:latin typeface="Arial"/>
                <a:ea typeface="Arial"/>
                <a:cs typeface="Arial"/>
                <a:sym typeface="Arial"/>
              </a:rPr>
              <a:t>兩種評估模式來</a:t>
            </a:r>
            <a:r>
              <a:rPr lang="zh-TW" sz="2000">
                <a:solidFill>
                  <a:srgbClr val="FF0000"/>
                </a:solidFill>
                <a:latin typeface="Arial"/>
                <a:ea typeface="Arial"/>
                <a:cs typeface="Arial"/>
                <a:sym typeface="Arial"/>
              </a:rPr>
              <a:t>比較熱泵熱水系統、電熱水系統以及瓦斯熱水系統之生命週期衝擊評估比較分析</a:t>
            </a:r>
            <a:r>
              <a:rPr lang="zh-TW" sz="2000">
                <a:latin typeface="Arial"/>
                <a:ea typeface="Arial"/>
                <a:cs typeface="Arial"/>
                <a:sym typeface="Arial"/>
              </a:rPr>
              <a:t>，瞭解三者對環境所造成的衝擊差異。</a:t>
            </a:r>
            <a:endParaRPr sz="2000"/>
          </a:p>
          <a:p>
            <a:pPr indent="-228600" lvl="2" marL="1143000" rtl="0" algn="l">
              <a:spcBef>
                <a:spcPts val="400"/>
              </a:spcBef>
              <a:spcAft>
                <a:spcPts val="0"/>
              </a:spcAft>
              <a:buClr>
                <a:schemeClr val="dk1"/>
              </a:buClr>
              <a:buSzPts val="2000"/>
              <a:buChar char="•"/>
            </a:pPr>
            <a:r>
              <a:rPr lang="zh-TW" sz="2000">
                <a:latin typeface="Arial"/>
                <a:ea typeface="Arial"/>
                <a:cs typeface="Arial"/>
                <a:sym typeface="Arial"/>
              </a:rPr>
              <a:t>熱泵熱水系統</a:t>
            </a:r>
            <a:r>
              <a:rPr lang="zh-TW" sz="2000"/>
              <a:t>(HPWS)</a:t>
            </a:r>
            <a:r>
              <a:rPr lang="zh-TW" sz="2000">
                <a:latin typeface="Arial"/>
                <a:ea typeface="Arial"/>
                <a:cs typeface="Arial"/>
                <a:sym typeface="Arial"/>
              </a:rPr>
              <a:t>基本假設</a:t>
            </a:r>
            <a:endParaRPr sz="20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熱泵熱水器使用年限定為</a:t>
            </a:r>
            <a:r>
              <a:rPr lang="zh-TW" sz="1800">
                <a:solidFill>
                  <a:srgbClr val="FF0000"/>
                </a:solidFill>
              </a:rPr>
              <a:t>15</a:t>
            </a:r>
            <a:r>
              <a:rPr lang="zh-TW" sz="1800">
                <a:solidFill>
                  <a:srgbClr val="FF0000"/>
                </a:solidFill>
                <a:latin typeface="Arial"/>
                <a:ea typeface="Arial"/>
                <a:cs typeface="Arial"/>
                <a:sym typeface="Arial"/>
              </a:rPr>
              <a:t>年</a:t>
            </a:r>
            <a:endParaRPr sz="1800">
              <a:solidFill>
                <a:srgbClr val="FF0000"/>
              </a:solidFill>
            </a:endParaRPr>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每日提供一家四口之每人</a:t>
            </a:r>
            <a:r>
              <a:rPr lang="zh-TW" sz="1800"/>
              <a:t>50</a:t>
            </a:r>
            <a:r>
              <a:rPr lang="zh-TW" sz="1800">
                <a:latin typeface="Arial"/>
                <a:ea typeface="Arial"/>
                <a:cs typeface="Arial"/>
                <a:sym typeface="Arial"/>
              </a:rPr>
              <a:t>公升（共</a:t>
            </a:r>
            <a:r>
              <a:rPr lang="zh-TW" sz="1800"/>
              <a:t>200</a:t>
            </a:r>
            <a:r>
              <a:rPr lang="zh-TW" sz="1800">
                <a:latin typeface="Arial"/>
                <a:ea typeface="Arial"/>
                <a:cs typeface="Arial"/>
                <a:sym typeface="Arial"/>
              </a:rPr>
              <a:t>公升）</a:t>
            </a:r>
            <a:r>
              <a:rPr lang="zh-TW" sz="1800"/>
              <a:t>55</a:t>
            </a:r>
            <a:r>
              <a:rPr lang="zh-TW" sz="1800">
                <a:latin typeface="Arial"/>
                <a:ea typeface="Arial"/>
                <a:cs typeface="Arial"/>
                <a:sym typeface="Arial"/>
              </a:rPr>
              <a:t>℃熱水</a:t>
            </a:r>
            <a:endParaRPr sz="18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熱泵熱水器耗電量</a:t>
            </a:r>
            <a:r>
              <a:rPr lang="zh-TW" sz="1800">
                <a:solidFill>
                  <a:srgbClr val="FF0000"/>
                </a:solidFill>
              </a:rPr>
              <a:t>700W</a:t>
            </a:r>
            <a:r>
              <a:rPr lang="zh-TW" sz="1800">
                <a:latin typeface="Arial"/>
                <a:ea typeface="Arial"/>
                <a:cs typeface="Arial"/>
                <a:sym typeface="Arial"/>
              </a:rPr>
              <a:t>，每日使用熱泵熱水器加熱及保溫的時間估計</a:t>
            </a:r>
            <a:r>
              <a:rPr lang="zh-TW" sz="1800">
                <a:solidFill>
                  <a:srgbClr val="FF0000"/>
                </a:solidFill>
              </a:rPr>
              <a:t>4.2</a:t>
            </a:r>
            <a:r>
              <a:rPr lang="zh-TW" sz="1800">
                <a:solidFill>
                  <a:srgbClr val="FF0000"/>
                </a:solidFill>
                <a:latin typeface="Arial"/>
                <a:ea typeface="Arial"/>
                <a:cs typeface="Arial"/>
                <a:sym typeface="Arial"/>
              </a:rPr>
              <a:t>小時</a:t>
            </a:r>
            <a:r>
              <a:rPr lang="zh-TW" sz="1800">
                <a:latin typeface="Arial"/>
                <a:ea typeface="Arial"/>
                <a:cs typeface="Arial"/>
                <a:sym typeface="Arial"/>
              </a:rPr>
              <a:t>，每日耗電量約</a:t>
            </a:r>
            <a:r>
              <a:rPr lang="zh-TW" sz="1800">
                <a:solidFill>
                  <a:srgbClr val="FF0000"/>
                </a:solidFill>
              </a:rPr>
              <a:t>3</a:t>
            </a:r>
            <a:r>
              <a:rPr lang="zh-TW" sz="1800">
                <a:solidFill>
                  <a:srgbClr val="FF0000"/>
                </a:solidFill>
                <a:latin typeface="Arial"/>
                <a:ea typeface="Arial"/>
                <a:cs typeface="Arial"/>
                <a:sym typeface="Arial"/>
              </a:rPr>
              <a:t>度電</a:t>
            </a:r>
            <a:r>
              <a:rPr lang="zh-TW" sz="1800">
                <a:latin typeface="Arial"/>
                <a:ea typeface="Arial"/>
                <a:cs typeface="Arial"/>
                <a:sym typeface="Arial"/>
              </a:rPr>
              <a:t>，使用</a:t>
            </a:r>
            <a:r>
              <a:rPr lang="zh-TW" sz="1800"/>
              <a:t>15</a:t>
            </a:r>
            <a:r>
              <a:rPr lang="zh-TW" sz="1800">
                <a:latin typeface="Arial"/>
                <a:ea typeface="Arial"/>
                <a:cs typeface="Arial"/>
                <a:sym typeface="Arial"/>
              </a:rPr>
              <a:t>年共計總耗電量為</a:t>
            </a:r>
            <a:r>
              <a:rPr lang="zh-TW" sz="1800">
                <a:solidFill>
                  <a:srgbClr val="FF0000"/>
                </a:solidFill>
              </a:rPr>
              <a:t>16,425</a:t>
            </a:r>
            <a:r>
              <a:rPr lang="zh-TW" sz="1800">
                <a:solidFill>
                  <a:srgbClr val="FF0000"/>
                </a:solidFill>
                <a:latin typeface="Arial"/>
                <a:ea typeface="Arial"/>
                <a:cs typeface="Arial"/>
                <a:sym typeface="Arial"/>
              </a:rPr>
              <a:t>度電</a:t>
            </a:r>
            <a:r>
              <a:rPr lang="zh-TW" sz="1800">
                <a:latin typeface="Arial"/>
                <a:ea typeface="Arial"/>
                <a:cs typeface="Arial"/>
                <a:sym typeface="Arial"/>
              </a:rPr>
              <a:t>。</a:t>
            </a:r>
            <a:endParaRPr/>
          </a:p>
          <a:p>
            <a:pPr indent="-228600" lvl="2" marL="1143000" rtl="0" algn="l">
              <a:spcBef>
                <a:spcPts val="400"/>
              </a:spcBef>
              <a:spcAft>
                <a:spcPts val="0"/>
              </a:spcAft>
              <a:buClr>
                <a:schemeClr val="dk1"/>
              </a:buClr>
              <a:buSzPts val="2000"/>
              <a:buChar char="•"/>
            </a:pPr>
            <a:r>
              <a:rPr lang="zh-TW" sz="2000">
                <a:latin typeface="Arial"/>
                <a:ea typeface="Arial"/>
                <a:cs typeface="Arial"/>
                <a:sym typeface="Arial"/>
              </a:rPr>
              <a:t>電熱水系統</a:t>
            </a:r>
            <a:r>
              <a:rPr lang="zh-TW" sz="2000"/>
              <a:t>(EWHS)</a:t>
            </a:r>
            <a:r>
              <a:rPr lang="zh-TW" sz="2000">
                <a:latin typeface="Arial"/>
                <a:ea typeface="Arial"/>
                <a:cs typeface="Arial"/>
                <a:sym typeface="Arial"/>
              </a:rPr>
              <a:t>基本假設</a:t>
            </a:r>
            <a:endParaRPr sz="20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每日提供一家四口之每人</a:t>
            </a:r>
            <a:r>
              <a:rPr lang="zh-TW" sz="1800"/>
              <a:t>50</a:t>
            </a:r>
            <a:r>
              <a:rPr lang="zh-TW" sz="1800">
                <a:latin typeface="Arial"/>
                <a:ea typeface="Arial"/>
                <a:cs typeface="Arial"/>
                <a:sym typeface="Arial"/>
              </a:rPr>
              <a:t>公升（共</a:t>
            </a:r>
            <a:r>
              <a:rPr lang="zh-TW" sz="1800"/>
              <a:t>200</a:t>
            </a:r>
            <a:r>
              <a:rPr lang="zh-TW" sz="1800">
                <a:latin typeface="Arial"/>
                <a:ea typeface="Arial"/>
                <a:cs typeface="Arial"/>
                <a:sym typeface="Arial"/>
              </a:rPr>
              <a:t>公升）</a:t>
            </a:r>
            <a:r>
              <a:rPr lang="zh-TW" sz="1800"/>
              <a:t>55</a:t>
            </a:r>
            <a:r>
              <a:rPr lang="zh-TW" sz="1800">
                <a:latin typeface="Arial"/>
                <a:ea typeface="Arial"/>
                <a:cs typeface="Arial"/>
                <a:sym typeface="Arial"/>
              </a:rPr>
              <a:t>℃熱水</a:t>
            </a:r>
            <a:endParaRPr sz="18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電熱水系統耗電量</a:t>
            </a:r>
            <a:r>
              <a:rPr lang="zh-TW" sz="1800">
                <a:solidFill>
                  <a:srgbClr val="FF0000"/>
                </a:solidFill>
              </a:rPr>
              <a:t>6,000kcal</a:t>
            </a:r>
            <a:r>
              <a:rPr lang="zh-TW" sz="1800">
                <a:latin typeface="Arial"/>
                <a:ea typeface="Arial"/>
                <a:cs typeface="Arial"/>
                <a:sym typeface="Arial"/>
              </a:rPr>
              <a:t>，根據電熱水系統有效熱值</a:t>
            </a:r>
            <a:r>
              <a:rPr lang="zh-TW" sz="1800"/>
              <a:t>817kcal/kwh</a:t>
            </a:r>
            <a:r>
              <a:rPr lang="zh-TW" sz="1800">
                <a:latin typeface="Arial"/>
                <a:ea typeface="Arial"/>
                <a:cs typeface="Arial"/>
                <a:sym typeface="Arial"/>
              </a:rPr>
              <a:t>估算，每日耗電量約</a:t>
            </a:r>
            <a:r>
              <a:rPr lang="zh-TW" sz="1800">
                <a:solidFill>
                  <a:srgbClr val="FF0000"/>
                </a:solidFill>
              </a:rPr>
              <a:t>7.3</a:t>
            </a:r>
            <a:r>
              <a:rPr lang="zh-TW" sz="1800">
                <a:solidFill>
                  <a:srgbClr val="FF0000"/>
                </a:solidFill>
                <a:latin typeface="Arial"/>
                <a:ea typeface="Arial"/>
                <a:cs typeface="Arial"/>
                <a:sym typeface="Arial"/>
              </a:rPr>
              <a:t>度電</a:t>
            </a:r>
            <a:r>
              <a:rPr lang="zh-TW" sz="1800">
                <a:latin typeface="Arial"/>
                <a:ea typeface="Arial"/>
                <a:cs typeface="Arial"/>
                <a:sym typeface="Arial"/>
              </a:rPr>
              <a:t>，使用</a:t>
            </a:r>
            <a:r>
              <a:rPr lang="zh-TW" sz="1800"/>
              <a:t>15</a:t>
            </a:r>
            <a:r>
              <a:rPr lang="zh-TW" sz="1800">
                <a:latin typeface="Arial"/>
                <a:ea typeface="Arial"/>
                <a:cs typeface="Arial"/>
                <a:sym typeface="Arial"/>
              </a:rPr>
              <a:t>年總耗電量為</a:t>
            </a:r>
            <a:r>
              <a:rPr lang="zh-TW" sz="1800">
                <a:solidFill>
                  <a:srgbClr val="FF0000"/>
                </a:solidFill>
              </a:rPr>
              <a:t>42,442</a:t>
            </a:r>
            <a:r>
              <a:rPr lang="zh-TW" sz="1800">
                <a:solidFill>
                  <a:srgbClr val="FF0000"/>
                </a:solidFill>
                <a:latin typeface="Arial"/>
                <a:ea typeface="Arial"/>
                <a:cs typeface="Arial"/>
                <a:sym typeface="Arial"/>
              </a:rPr>
              <a:t>度電</a:t>
            </a:r>
            <a:r>
              <a:rPr lang="zh-TW" sz="1800">
                <a:latin typeface="Arial"/>
                <a:ea typeface="Arial"/>
                <a:cs typeface="Arial"/>
                <a:sym typeface="Arial"/>
              </a:rPr>
              <a:t>。</a:t>
            </a:r>
            <a:endParaRPr/>
          </a:p>
          <a:p>
            <a:pPr indent="-228600" lvl="2" marL="1143000" rtl="0" algn="l">
              <a:spcBef>
                <a:spcPts val="400"/>
              </a:spcBef>
              <a:spcAft>
                <a:spcPts val="0"/>
              </a:spcAft>
              <a:buClr>
                <a:schemeClr val="dk1"/>
              </a:buClr>
              <a:buSzPts val="2000"/>
              <a:buChar char="•"/>
            </a:pPr>
            <a:r>
              <a:rPr lang="zh-TW" sz="2000">
                <a:latin typeface="Arial"/>
                <a:ea typeface="Arial"/>
                <a:cs typeface="Arial"/>
                <a:sym typeface="Arial"/>
              </a:rPr>
              <a:t>瓦斯熱水系統</a:t>
            </a:r>
            <a:r>
              <a:rPr lang="zh-TW" sz="2000"/>
              <a:t>(GWHS)</a:t>
            </a:r>
            <a:r>
              <a:rPr lang="zh-TW" sz="2000">
                <a:latin typeface="Arial"/>
                <a:ea typeface="Arial"/>
                <a:cs typeface="Arial"/>
                <a:sym typeface="Arial"/>
              </a:rPr>
              <a:t>基本假設</a:t>
            </a:r>
            <a:endParaRPr sz="20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以天然氣</a:t>
            </a:r>
            <a:r>
              <a:rPr lang="zh-TW" sz="1800">
                <a:solidFill>
                  <a:srgbClr val="FF0000"/>
                </a:solidFill>
                <a:latin typeface="Arial"/>
                <a:ea typeface="Arial"/>
                <a:cs typeface="Arial"/>
                <a:sym typeface="Arial"/>
              </a:rPr>
              <a:t>有效熱值</a:t>
            </a:r>
            <a:r>
              <a:rPr lang="zh-TW" sz="1800">
                <a:solidFill>
                  <a:srgbClr val="FF0000"/>
                </a:solidFill>
              </a:rPr>
              <a:t>9,951kcal/kg</a:t>
            </a:r>
            <a:r>
              <a:rPr lang="zh-TW" sz="1800">
                <a:latin typeface="Arial"/>
                <a:ea typeface="Arial"/>
                <a:cs typeface="Arial"/>
                <a:sym typeface="Arial"/>
              </a:rPr>
              <a:t>估算，每日提供一家四口之每人</a:t>
            </a:r>
            <a:r>
              <a:rPr lang="zh-TW" sz="1800"/>
              <a:t>50</a:t>
            </a:r>
            <a:r>
              <a:rPr lang="zh-TW" sz="1800">
                <a:latin typeface="Arial"/>
                <a:ea typeface="Arial"/>
                <a:cs typeface="Arial"/>
                <a:sym typeface="Arial"/>
              </a:rPr>
              <a:t>公升（共</a:t>
            </a:r>
            <a:r>
              <a:rPr lang="zh-TW" sz="1800"/>
              <a:t>200</a:t>
            </a:r>
            <a:r>
              <a:rPr lang="zh-TW" sz="1800">
                <a:latin typeface="Arial"/>
                <a:ea typeface="Arial"/>
                <a:cs typeface="Arial"/>
                <a:sym typeface="Arial"/>
              </a:rPr>
              <a:t>公升）</a:t>
            </a:r>
            <a:r>
              <a:rPr lang="zh-TW" sz="1800"/>
              <a:t>55</a:t>
            </a:r>
            <a:r>
              <a:rPr lang="zh-TW" sz="1800">
                <a:latin typeface="Arial"/>
                <a:ea typeface="Arial"/>
                <a:cs typeface="Arial"/>
                <a:sym typeface="Arial"/>
              </a:rPr>
              <a:t>℃熱水，需要</a:t>
            </a:r>
            <a:r>
              <a:rPr lang="zh-TW" sz="1800">
                <a:solidFill>
                  <a:srgbClr val="FF0000"/>
                </a:solidFill>
              </a:rPr>
              <a:t>6000kcal</a:t>
            </a:r>
            <a:r>
              <a:rPr lang="zh-TW" sz="1800">
                <a:latin typeface="Arial"/>
                <a:ea typeface="Arial"/>
                <a:cs typeface="Arial"/>
                <a:sym typeface="Arial"/>
              </a:rPr>
              <a:t>的熱量。</a:t>
            </a:r>
            <a:endParaRPr sz="1800"/>
          </a:p>
          <a:p>
            <a:pPr indent="-228600" lvl="3" marL="1600200" rtl="0" algn="l">
              <a:spcBef>
                <a:spcPts val="360"/>
              </a:spcBef>
              <a:spcAft>
                <a:spcPts val="0"/>
              </a:spcAft>
              <a:buClr>
                <a:schemeClr val="dk1"/>
              </a:buClr>
              <a:buSzPts val="1800"/>
              <a:buChar char="–"/>
            </a:pPr>
            <a:r>
              <a:rPr lang="zh-TW" sz="1800">
                <a:latin typeface="Arial"/>
                <a:ea typeface="Arial"/>
                <a:cs typeface="Arial"/>
                <a:sym typeface="Arial"/>
              </a:rPr>
              <a:t>每日需使用</a:t>
            </a:r>
            <a:r>
              <a:rPr lang="zh-TW" sz="1800">
                <a:solidFill>
                  <a:srgbClr val="FF0000"/>
                </a:solidFill>
              </a:rPr>
              <a:t>0.6KG</a:t>
            </a:r>
            <a:r>
              <a:rPr lang="zh-TW" sz="1800">
                <a:solidFill>
                  <a:srgbClr val="FF0000"/>
                </a:solidFill>
                <a:latin typeface="Arial"/>
                <a:ea typeface="Arial"/>
                <a:cs typeface="Arial"/>
                <a:sym typeface="Arial"/>
              </a:rPr>
              <a:t>之天然氣</a:t>
            </a:r>
            <a:r>
              <a:rPr lang="zh-TW" sz="1800">
                <a:latin typeface="Arial"/>
                <a:ea typeface="Arial"/>
                <a:cs typeface="Arial"/>
                <a:sym typeface="Arial"/>
              </a:rPr>
              <a:t>，使用</a:t>
            </a:r>
            <a:r>
              <a:rPr lang="zh-TW" sz="1800"/>
              <a:t>15</a:t>
            </a:r>
            <a:r>
              <a:rPr lang="zh-TW" sz="1800">
                <a:latin typeface="Arial"/>
                <a:ea typeface="Arial"/>
                <a:cs typeface="Arial"/>
                <a:sym typeface="Arial"/>
              </a:rPr>
              <a:t>年共計總耗電量為</a:t>
            </a:r>
            <a:r>
              <a:rPr lang="zh-TW" sz="1800">
                <a:solidFill>
                  <a:srgbClr val="FF0000"/>
                </a:solidFill>
              </a:rPr>
              <a:t>3,301KG</a:t>
            </a:r>
            <a:r>
              <a:rPr lang="zh-TW" sz="1800">
                <a:latin typeface="Arial"/>
                <a:ea typeface="Arial"/>
                <a:cs typeface="Arial"/>
                <a:sym typeface="Arial"/>
              </a:rPr>
              <a:t>。</a:t>
            </a:r>
            <a:endParaRPr/>
          </a:p>
          <a:p>
            <a:pPr indent="-107950" lvl="1" marL="742950" rtl="0" algn="l">
              <a:spcBef>
                <a:spcPts val="560"/>
              </a:spcBef>
              <a:spcAft>
                <a:spcPts val="0"/>
              </a:spcAft>
              <a:buClr>
                <a:schemeClr val="dk1"/>
              </a:buClr>
              <a:buSzPts val="2800"/>
              <a:buNone/>
            </a:pPr>
            <a:r>
              <a:t/>
            </a:r>
            <a:endParaRPr/>
          </a:p>
          <a:p>
            <a:pPr indent="-76200" lvl="2" marL="1143000" rtl="0" algn="l">
              <a:spcBef>
                <a:spcPts val="480"/>
              </a:spcBef>
              <a:spcAft>
                <a:spcPts val="0"/>
              </a:spcAft>
              <a:buClr>
                <a:schemeClr val="dk1"/>
              </a:buClr>
              <a:buSzPts val="2400"/>
              <a:buNone/>
            </a:pPr>
            <a:r>
              <a:t/>
            </a:r>
            <a:endParaRPr/>
          </a:p>
          <a:p>
            <a:pPr indent="-127000" lvl="2" marL="1143000" rtl="0" algn="l">
              <a:spcBef>
                <a:spcPts val="320"/>
              </a:spcBef>
              <a:spcAft>
                <a:spcPts val="0"/>
              </a:spcAft>
              <a:buClr>
                <a:schemeClr val="dk1"/>
              </a:buClr>
              <a:buSzPts val="1600"/>
              <a:buNone/>
            </a:pPr>
            <a:r>
              <a:t/>
            </a:r>
            <a:endParaRPr sz="1600"/>
          </a:p>
        </p:txBody>
      </p:sp>
      <p:sp>
        <p:nvSpPr>
          <p:cNvPr id="447" name="Google Shape;447;p47"/>
          <p:cNvSpPr txBox="1"/>
          <p:nvPr>
            <p:ph idx="12" type="sldNum"/>
          </p:nvPr>
        </p:nvSpPr>
        <p:spPr>
          <a:xfrm>
            <a:off x="8243888" y="6356350"/>
            <a:ext cx="442912"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51" name="Shape 451"/>
        <p:cNvGrpSpPr/>
        <p:nvPr/>
      </p:nvGrpSpPr>
      <p:grpSpPr>
        <a:xfrm>
          <a:off x="0" y="0"/>
          <a:ext cx="0" cy="0"/>
          <a:chOff x="0" y="0"/>
          <a:chExt cx="0" cy="0"/>
        </a:xfrm>
      </p:grpSpPr>
      <p:graphicFrame>
        <p:nvGraphicFramePr>
          <p:cNvPr id="452" name="Google Shape;452;p48"/>
          <p:cNvGraphicFramePr/>
          <p:nvPr/>
        </p:nvGraphicFramePr>
        <p:xfrm>
          <a:off x="4716463" y="2349500"/>
          <a:ext cx="3000000" cy="3000000"/>
        </p:xfrm>
        <a:graphic>
          <a:graphicData uri="http://schemas.openxmlformats.org/drawingml/2006/table">
            <a:tbl>
              <a:tblPr>
                <a:gradFill>
                  <a:gsLst>
                    <a:gs pos="0">
                      <a:srgbClr val="F0EACE"/>
                    </a:gs>
                    <a:gs pos="35000">
                      <a:srgbClr val="F3F0DC"/>
                    </a:gs>
                    <a:gs pos="100000">
                      <a:srgbClr val="FCF9EF"/>
                    </a:gs>
                  </a:gsLst>
                  <a:lin ang="16200000" scaled="0"/>
                </a:gradFill>
                <a:tableStyleId>{FD7356F8-79AA-4040-BBDD-BF4F0F8728AB}</a:tableStyleId>
              </a:tblPr>
              <a:tblGrid>
                <a:gridCol w="3671875"/>
              </a:tblGrid>
              <a:tr h="614375">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Eco-indicator 95</a:t>
                      </a:r>
                      <a:endParaRPr/>
                    </a:p>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環境衝擊類別</a:t>
                      </a:r>
                      <a:endParaRPr b="1" i="0" sz="2000" u="none" cap="none" strike="noStrike">
                        <a:solidFill>
                          <a:srgbClr val="FFFFFF"/>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溫室效應</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臭氧層破壞</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酸化</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優氧化</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重金屬污染</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致癌物</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冬季煙霧</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夏季煙霧</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能源消耗</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固體廢棄物</a:t>
                      </a:r>
                      <a:endParaRPr b="0" i="0" sz="2000" u="none" cap="none" strike="noStrike">
                        <a:solidFill>
                          <a:srgbClr val="000000"/>
                        </a:solidFill>
                        <a:latin typeface="Arial"/>
                        <a:ea typeface="Arial"/>
                        <a:cs typeface="Arial"/>
                        <a:sym typeface="Arial"/>
                      </a:endParaRPr>
                    </a:p>
                  </a:txBody>
                  <a:tcPr marT="0" marB="0" marR="68575" marL="68575" anchor="ctr"/>
                </a:tc>
              </a:tr>
              <a:tr h="306400">
                <a:tc>
                  <a:txBody>
                    <a:bodyPr>
                      <a:noAutofit/>
                    </a:bodyPr>
                    <a:lstStyle/>
                    <a:p>
                      <a:pPr indent="0" lvl="0" marL="0" marR="0" rtl="0" algn="ctr">
                        <a:lnSpc>
                          <a:spcPct val="100000"/>
                        </a:lnSpc>
                        <a:spcBef>
                          <a:spcPts val="0"/>
                        </a:spcBef>
                        <a:spcAft>
                          <a:spcPts val="0"/>
                        </a:spcAft>
                        <a:buClr>
                          <a:schemeClr val="dk2"/>
                        </a:buClr>
                        <a:buSzPts val="1000"/>
                        <a:buFont typeface="Arial"/>
                        <a:buNone/>
                      </a:pPr>
                      <a:r>
                        <a:rPr lang="zh-TW" sz="2000" u="none" cap="none" strike="noStrike">
                          <a:latin typeface="Arial"/>
                          <a:ea typeface="Arial"/>
                          <a:cs typeface="Arial"/>
                          <a:sym typeface="Arial"/>
                        </a:rPr>
                        <a:t>殺蟲劑</a:t>
                      </a:r>
                      <a:endParaRPr b="0" i="0" sz="2000" u="none" cap="none" strike="noStrike">
                        <a:solidFill>
                          <a:srgbClr val="000000"/>
                        </a:solidFill>
                        <a:latin typeface="Arial"/>
                        <a:ea typeface="Arial"/>
                        <a:cs typeface="Arial"/>
                        <a:sym typeface="Arial"/>
                      </a:endParaRPr>
                    </a:p>
                  </a:txBody>
                  <a:tcPr marT="0" marB="0" marR="68575" marL="68575" anchor="ctr"/>
                </a:tc>
              </a:tr>
            </a:tbl>
          </a:graphicData>
        </a:graphic>
      </p:graphicFrame>
      <p:grpSp>
        <p:nvGrpSpPr>
          <p:cNvPr id="453" name="Google Shape;453;p48"/>
          <p:cNvGrpSpPr/>
          <p:nvPr/>
        </p:nvGrpSpPr>
        <p:grpSpPr>
          <a:xfrm>
            <a:off x="1431167" y="2422821"/>
            <a:ext cx="2105200" cy="3956572"/>
            <a:chOff x="243543" y="1933"/>
            <a:chExt cx="2105200" cy="3956572"/>
          </a:xfrm>
        </p:grpSpPr>
        <p:sp>
          <p:nvSpPr>
            <p:cNvPr id="454" name="Google Shape;454;p48"/>
            <p:cNvSpPr/>
            <p:nvPr/>
          </p:nvSpPr>
          <p:spPr>
            <a:xfrm>
              <a:off x="243543" y="1933"/>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48"/>
            <p:cNvSpPr txBox="1"/>
            <p:nvPr/>
          </p:nvSpPr>
          <p:spPr>
            <a:xfrm>
              <a:off x="243543" y="1933"/>
              <a:ext cx="2105200" cy="719376"/>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zh-TW" sz="2400">
                  <a:solidFill>
                    <a:schemeClr val="lt1"/>
                  </a:solidFill>
                  <a:latin typeface="Arial"/>
                  <a:ea typeface="Arial"/>
                  <a:cs typeface="Arial"/>
                  <a:sym typeface="Arial"/>
                </a:rPr>
                <a:t>特徵化</a:t>
              </a:r>
              <a:endParaRPr sz="2400">
                <a:solidFill>
                  <a:schemeClr val="lt1"/>
                </a:solidFill>
                <a:latin typeface="Arial"/>
                <a:ea typeface="Arial"/>
                <a:cs typeface="Arial"/>
                <a:sym typeface="Arial"/>
              </a:endParaRPr>
            </a:p>
          </p:txBody>
        </p:sp>
        <p:sp>
          <p:nvSpPr>
            <p:cNvPr id="456" name="Google Shape;456;p48"/>
            <p:cNvSpPr/>
            <p:nvPr/>
          </p:nvSpPr>
          <p:spPr>
            <a:xfrm rot="5400000">
              <a:off x="1161260" y="739295"/>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48"/>
            <p:cNvSpPr txBox="1"/>
            <p:nvPr/>
          </p:nvSpPr>
          <p:spPr>
            <a:xfrm rot="10800000">
              <a:off x="1161260" y="739295"/>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458" name="Google Shape;458;p48"/>
            <p:cNvSpPr/>
            <p:nvPr/>
          </p:nvSpPr>
          <p:spPr>
            <a:xfrm>
              <a:off x="243543" y="1080999"/>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48"/>
            <p:cNvSpPr txBox="1"/>
            <p:nvPr/>
          </p:nvSpPr>
          <p:spPr>
            <a:xfrm>
              <a:off x="243543" y="1080999"/>
              <a:ext cx="2105200" cy="719376"/>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zh-TW" sz="2400">
                  <a:solidFill>
                    <a:schemeClr val="lt1"/>
                  </a:solidFill>
                  <a:latin typeface="Arial"/>
                  <a:ea typeface="Arial"/>
                  <a:cs typeface="Arial"/>
                  <a:sym typeface="Arial"/>
                </a:rPr>
                <a:t>常態化</a:t>
              </a:r>
              <a:endParaRPr sz="2400">
                <a:solidFill>
                  <a:schemeClr val="lt1"/>
                </a:solidFill>
                <a:latin typeface="Arial"/>
                <a:ea typeface="Arial"/>
                <a:cs typeface="Arial"/>
                <a:sym typeface="Arial"/>
              </a:endParaRPr>
            </a:p>
          </p:txBody>
        </p:sp>
        <p:sp>
          <p:nvSpPr>
            <p:cNvPr id="460" name="Google Shape;460;p48"/>
            <p:cNvSpPr/>
            <p:nvPr/>
          </p:nvSpPr>
          <p:spPr>
            <a:xfrm rot="5400000">
              <a:off x="1161260" y="1818360"/>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48"/>
            <p:cNvSpPr txBox="1"/>
            <p:nvPr/>
          </p:nvSpPr>
          <p:spPr>
            <a:xfrm rot="10800000">
              <a:off x="1161260" y="1818360"/>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462" name="Google Shape;462;p48"/>
            <p:cNvSpPr/>
            <p:nvPr/>
          </p:nvSpPr>
          <p:spPr>
            <a:xfrm>
              <a:off x="243543" y="2160064"/>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48"/>
            <p:cNvSpPr txBox="1"/>
            <p:nvPr/>
          </p:nvSpPr>
          <p:spPr>
            <a:xfrm>
              <a:off x="243543" y="2160064"/>
              <a:ext cx="2105200" cy="719376"/>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None/>
              </a:pPr>
              <a:r>
                <a:rPr lang="zh-TW" sz="2300">
                  <a:solidFill>
                    <a:schemeClr val="lt1"/>
                  </a:solidFill>
                  <a:latin typeface="Arial"/>
                  <a:ea typeface="Arial"/>
                  <a:cs typeface="Arial"/>
                  <a:sym typeface="Arial"/>
                </a:rPr>
                <a:t>評價加權</a:t>
              </a:r>
              <a:endParaRPr sz="2300">
                <a:solidFill>
                  <a:schemeClr val="lt1"/>
                </a:solidFill>
                <a:latin typeface="Arial"/>
                <a:ea typeface="Arial"/>
                <a:cs typeface="Arial"/>
                <a:sym typeface="Arial"/>
              </a:endParaRPr>
            </a:p>
          </p:txBody>
        </p:sp>
        <p:sp>
          <p:nvSpPr>
            <p:cNvPr id="464" name="Google Shape;464;p48"/>
            <p:cNvSpPr/>
            <p:nvPr/>
          </p:nvSpPr>
          <p:spPr>
            <a:xfrm rot="5400000">
              <a:off x="1161260" y="2897425"/>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48"/>
            <p:cNvSpPr txBox="1"/>
            <p:nvPr/>
          </p:nvSpPr>
          <p:spPr>
            <a:xfrm rot="10800000">
              <a:off x="1161260" y="2897425"/>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466" name="Google Shape;466;p48"/>
            <p:cNvSpPr/>
            <p:nvPr/>
          </p:nvSpPr>
          <p:spPr>
            <a:xfrm>
              <a:off x="243543" y="3239129"/>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48"/>
            <p:cNvSpPr txBox="1"/>
            <p:nvPr/>
          </p:nvSpPr>
          <p:spPr>
            <a:xfrm>
              <a:off x="243543" y="3239129"/>
              <a:ext cx="2105200" cy="719376"/>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None/>
              </a:pPr>
              <a:r>
                <a:rPr lang="zh-TW" sz="2300">
                  <a:solidFill>
                    <a:schemeClr val="lt1"/>
                  </a:solidFill>
                  <a:latin typeface="Arial"/>
                  <a:ea typeface="Arial"/>
                  <a:cs typeface="Arial"/>
                  <a:sym typeface="Arial"/>
                </a:rPr>
                <a:t>單一得點</a:t>
              </a:r>
              <a:endParaRPr sz="2300">
                <a:solidFill>
                  <a:schemeClr val="lt1"/>
                </a:solidFill>
                <a:latin typeface="Arial"/>
                <a:ea typeface="Arial"/>
                <a:cs typeface="Arial"/>
                <a:sym typeface="Arial"/>
              </a:endParaRPr>
            </a:p>
          </p:txBody>
        </p:sp>
      </p:grpSp>
      <p:sp>
        <p:nvSpPr>
          <p:cNvPr id="468" name="Google Shape;468;p48"/>
          <p:cNvSpPr txBox="1"/>
          <p:nvPr>
            <p:ph idx="4294967295" type="title"/>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五、實證分析二：LCA與NEA</a:t>
            </a:r>
            <a:endParaRPr sz="3200">
              <a:latin typeface="Arial"/>
              <a:ea typeface="Arial"/>
              <a:cs typeface="Arial"/>
              <a:sym typeface="Arial"/>
            </a:endParaRPr>
          </a:p>
        </p:txBody>
      </p:sp>
      <p:sp>
        <p:nvSpPr>
          <p:cNvPr id="469" name="Google Shape;469;p48"/>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熱泵熱水系統之生命週期評估（2/8）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Eco-indicator 95分析步驟</a:t>
            </a:r>
            <a:endParaRPr b="0" i="0" sz="2800" u="none" cap="none" strike="noStrike">
              <a:solidFill>
                <a:schemeClr val="dk1"/>
              </a:solidFill>
              <a:latin typeface="Arial"/>
              <a:ea typeface="Arial"/>
              <a:cs typeface="Arial"/>
              <a:sym typeface="Arial"/>
            </a:endParaRPr>
          </a:p>
          <a:p>
            <a:pPr indent="-342900" lvl="1" marL="800100" marR="0" rtl="0" algn="l">
              <a:spcBef>
                <a:spcPts val="560"/>
              </a:spcBef>
              <a:spcAft>
                <a:spcPts val="0"/>
              </a:spcAft>
              <a:buNone/>
            </a:pPr>
            <a:r>
              <a:t/>
            </a:r>
            <a:endParaRPr b="0" i="0" sz="2800" u="none" cap="none" strike="noStrike">
              <a:solidFill>
                <a:schemeClr val="dk1"/>
              </a:solidFill>
              <a:latin typeface="Arial"/>
              <a:ea typeface="Arial"/>
              <a:cs typeface="Arial"/>
              <a:sym typeface="Arial"/>
            </a:endParaRPr>
          </a:p>
        </p:txBody>
      </p:sp>
      <p:sp>
        <p:nvSpPr>
          <p:cNvPr id="470" name="Google Shape;470;p48"/>
          <p:cNvSpPr txBox="1"/>
          <p:nvPr/>
        </p:nvSpPr>
        <p:spPr>
          <a:xfrm>
            <a:off x="1116013" y="6381750"/>
            <a:ext cx="3527425" cy="3381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
        <p:nvSpPr>
          <p:cNvPr id="471" name="Google Shape;471;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sz="1200">
                <a:solidFill>
                  <a:srgbClr val="888888"/>
                </a:solidFill>
                <a:latin typeface="Arial"/>
                <a:ea typeface="Arial"/>
                <a:cs typeface="Arial"/>
                <a:sym typeface="Arial"/>
              </a:rPr>
              <a:t>‹#›</a:t>
            </a:fld>
            <a:endParaRPr sz="1200">
              <a:solidFill>
                <a:srgbClr val="888888"/>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75" name="Shape 475"/>
        <p:cNvGrpSpPr/>
        <p:nvPr/>
      </p:nvGrpSpPr>
      <p:grpSpPr>
        <a:xfrm>
          <a:off x="0" y="0"/>
          <a:ext cx="0" cy="0"/>
          <a:chOff x="0" y="0"/>
          <a:chExt cx="0" cy="0"/>
        </a:xfrm>
      </p:grpSpPr>
      <p:sp>
        <p:nvSpPr>
          <p:cNvPr id="476" name="Google Shape;476;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477" name="Google Shape;477;p49"/>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78" name="Google Shape;478;p49"/>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zh-TW" sz="1200">
                <a:solidFill>
                  <a:srgbClr val="888888"/>
                </a:solidFill>
                <a:latin typeface="Arial"/>
                <a:ea typeface="Arial"/>
                <a:cs typeface="Arial"/>
                <a:sym typeface="Arial"/>
              </a:rPr>
              <a:t>‹#›</a:t>
            </a:fld>
            <a:endParaRPr sz="1200">
              <a:solidFill>
                <a:srgbClr val="888888"/>
              </a:solidFill>
              <a:latin typeface="Arial"/>
              <a:ea typeface="Arial"/>
              <a:cs typeface="Arial"/>
              <a:sym typeface="Arial"/>
            </a:endParaRPr>
          </a:p>
        </p:txBody>
      </p:sp>
      <p:sp>
        <p:nvSpPr>
          <p:cNvPr id="479" name="Google Shape;479;p49"/>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480" name="Google Shape;480;p49"/>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熱泵熱水系統之生命週期評估（3/8）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三種熱水器系統Eco-Indicator 95評價加權結果</a:t>
            </a:r>
            <a:endParaRPr b="0" i="0" sz="4000" u="none" cap="none" strike="noStrike">
              <a:solidFill>
                <a:schemeClr val="dk1"/>
              </a:solidFill>
              <a:latin typeface="Arial"/>
              <a:ea typeface="Arial"/>
              <a:cs typeface="Arial"/>
              <a:sym typeface="Arial"/>
            </a:endParaRPr>
          </a:p>
          <a:p>
            <a:pPr indent="-165100" lvl="1" marL="8001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pic>
        <p:nvPicPr>
          <p:cNvPr descr="2011-12-19 00 09 40.png" id="481" name="Google Shape;481;p49"/>
          <p:cNvPicPr preferRelativeResize="0"/>
          <p:nvPr>
            <p:ph idx="1" type="body"/>
          </p:nvPr>
        </p:nvPicPr>
        <p:blipFill rotWithShape="1">
          <a:blip r:embed="rId3">
            <a:alphaModFix/>
          </a:blip>
          <a:srcRect b="0" l="0" r="0" t="0"/>
          <a:stretch/>
        </p:blipFill>
        <p:spPr>
          <a:xfrm>
            <a:off x="468313" y="2565400"/>
            <a:ext cx="8280400" cy="3527425"/>
          </a:xfrm>
          <a:prstGeom prst="rect">
            <a:avLst/>
          </a:prstGeom>
          <a:noFill/>
          <a:ln>
            <a:noFill/>
          </a:ln>
        </p:spPr>
      </p:pic>
      <p:sp>
        <p:nvSpPr>
          <p:cNvPr id="482" name="Google Shape;482;p49"/>
          <p:cNvSpPr/>
          <p:nvPr/>
        </p:nvSpPr>
        <p:spPr>
          <a:xfrm>
            <a:off x="4572000" y="2420938"/>
            <a:ext cx="1223963" cy="3384550"/>
          </a:xfrm>
          <a:prstGeom prst="ellipse">
            <a:avLst/>
          </a:prstGeom>
          <a:noFill/>
          <a:ln cap="flat" cmpd="sng" w="57150">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83" name="Google Shape;483;p49"/>
          <p:cNvSpPr txBox="1"/>
          <p:nvPr/>
        </p:nvSpPr>
        <p:spPr>
          <a:xfrm>
            <a:off x="5795963" y="2852738"/>
            <a:ext cx="2089150"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chemeClr val="dk1"/>
                </a:solidFill>
                <a:latin typeface="Arial"/>
                <a:ea typeface="Arial"/>
                <a:cs typeface="Arial"/>
                <a:sym typeface="Arial"/>
              </a:rPr>
              <a:t>重金屬汙染</a:t>
            </a:r>
            <a:endParaRPr/>
          </a:p>
        </p:txBody>
      </p:sp>
      <p:sp>
        <p:nvSpPr>
          <p:cNvPr id="484" name="Google Shape;484;p49"/>
          <p:cNvSpPr txBox="1"/>
          <p:nvPr/>
        </p:nvSpPr>
        <p:spPr>
          <a:xfrm>
            <a:off x="684213" y="6092825"/>
            <a:ext cx="3527425"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 presetSubtype="0">
                                  <p:stCondLst>
                                    <p:cond delay="0"/>
                                  </p:stCondLst>
                                  <p:childTnLst>
                                    <p:set>
                                      <p:cBhvr>
                                        <p:cTn dur="1" fill="hold">
                                          <p:stCondLst>
                                            <p:cond delay="0"/>
                                          </p:stCondLst>
                                        </p:cTn>
                                        <p:tgtEl>
                                          <p:spTgt spid="48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488" name="Shape 488"/>
        <p:cNvGrpSpPr/>
        <p:nvPr/>
      </p:nvGrpSpPr>
      <p:grpSpPr>
        <a:xfrm>
          <a:off x="0" y="0"/>
          <a:ext cx="0" cy="0"/>
          <a:chOff x="0" y="0"/>
          <a:chExt cx="0" cy="0"/>
        </a:xfrm>
      </p:grpSpPr>
      <p:sp>
        <p:nvSpPr>
          <p:cNvPr id="489" name="Google Shape;489;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490" name="Google Shape;490;p50"/>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2011-12-19 00 25 01.png" id="491" name="Google Shape;491;p50"/>
          <p:cNvPicPr preferRelativeResize="0"/>
          <p:nvPr/>
        </p:nvPicPr>
        <p:blipFill rotWithShape="1">
          <a:blip r:embed="rId3">
            <a:alphaModFix/>
          </a:blip>
          <a:srcRect b="0" l="0" r="0" t="0"/>
          <a:stretch/>
        </p:blipFill>
        <p:spPr>
          <a:xfrm>
            <a:off x="395288" y="2420938"/>
            <a:ext cx="8353425" cy="3960812"/>
          </a:xfrm>
          <a:prstGeom prst="rect">
            <a:avLst/>
          </a:prstGeom>
          <a:noFill/>
          <a:ln>
            <a:noFill/>
          </a:ln>
        </p:spPr>
      </p:pic>
      <p:cxnSp>
        <p:nvCxnSpPr>
          <p:cNvPr id="492" name="Google Shape;492;p50"/>
          <p:cNvCxnSpPr/>
          <p:nvPr/>
        </p:nvCxnSpPr>
        <p:spPr>
          <a:xfrm rot="10800000">
            <a:off x="4716463" y="5229225"/>
            <a:ext cx="0" cy="360363"/>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493" name="Google Shape;493;p50"/>
          <p:cNvSpPr txBox="1"/>
          <p:nvPr/>
        </p:nvSpPr>
        <p:spPr>
          <a:xfrm>
            <a:off x="3563938" y="4797425"/>
            <a:ext cx="24479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chemeClr val="dk1"/>
                </a:solidFill>
                <a:latin typeface="Arial"/>
                <a:ea typeface="Arial"/>
                <a:cs typeface="Arial"/>
                <a:sym typeface="Arial"/>
              </a:rPr>
              <a:t>製程的原料投入</a:t>
            </a:r>
            <a:endParaRPr/>
          </a:p>
        </p:txBody>
      </p:sp>
      <p:cxnSp>
        <p:nvCxnSpPr>
          <p:cNvPr id="494" name="Google Shape;494;p50"/>
          <p:cNvCxnSpPr/>
          <p:nvPr/>
        </p:nvCxnSpPr>
        <p:spPr>
          <a:xfrm rot="10800000">
            <a:off x="5724525" y="4149725"/>
            <a:ext cx="1223963" cy="503238"/>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495" name="Google Shape;495;p50"/>
          <p:cNvSpPr txBox="1"/>
          <p:nvPr/>
        </p:nvSpPr>
        <p:spPr>
          <a:xfrm>
            <a:off x="3779838" y="3716338"/>
            <a:ext cx="2376487"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chemeClr val="dk1"/>
                </a:solidFill>
                <a:latin typeface="Arial"/>
                <a:ea typeface="Arial"/>
                <a:cs typeface="Arial"/>
                <a:sym typeface="Arial"/>
              </a:rPr>
              <a:t>運作使用的電力</a:t>
            </a:r>
            <a:endParaRPr/>
          </a:p>
        </p:txBody>
      </p:sp>
      <p:cxnSp>
        <p:nvCxnSpPr>
          <p:cNvPr id="496" name="Google Shape;496;p50"/>
          <p:cNvCxnSpPr/>
          <p:nvPr/>
        </p:nvCxnSpPr>
        <p:spPr>
          <a:xfrm flipH="1" rot="10800000">
            <a:off x="2268538" y="4076700"/>
            <a:ext cx="1511300" cy="720725"/>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497" name="Google Shape;497;p50"/>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zh-TW" sz="1200">
                <a:solidFill>
                  <a:srgbClr val="888888"/>
                </a:solidFill>
                <a:latin typeface="Arial"/>
                <a:ea typeface="Arial"/>
                <a:cs typeface="Arial"/>
                <a:sym typeface="Arial"/>
              </a:rPr>
              <a:t>‹#›</a:t>
            </a:fld>
            <a:endParaRPr sz="1200">
              <a:solidFill>
                <a:srgbClr val="888888"/>
              </a:solidFill>
              <a:latin typeface="Arial"/>
              <a:ea typeface="Arial"/>
              <a:cs typeface="Arial"/>
              <a:sym typeface="Arial"/>
            </a:endParaRPr>
          </a:p>
        </p:txBody>
      </p:sp>
      <p:sp>
        <p:nvSpPr>
          <p:cNvPr id="498" name="Google Shape;498;p50"/>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99" name="Google Shape;499;p50"/>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zh-TW" sz="1200">
                <a:solidFill>
                  <a:srgbClr val="888888"/>
                </a:solidFill>
                <a:latin typeface="Arial"/>
                <a:ea typeface="Arial"/>
                <a:cs typeface="Arial"/>
                <a:sym typeface="Arial"/>
              </a:rPr>
              <a:t>‹#›</a:t>
            </a:fld>
            <a:endParaRPr sz="1200">
              <a:solidFill>
                <a:srgbClr val="888888"/>
              </a:solidFill>
              <a:latin typeface="Arial"/>
              <a:ea typeface="Arial"/>
              <a:cs typeface="Arial"/>
              <a:sym typeface="Arial"/>
            </a:endParaRPr>
          </a:p>
        </p:txBody>
      </p:sp>
      <p:sp>
        <p:nvSpPr>
          <p:cNvPr id="500" name="Google Shape;500;p50"/>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501" name="Google Shape;501;p50"/>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熱泵熱水系統之生命週期評估（4/8）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三種熱水器系統Eco-Indicator 95單一得點結果</a:t>
            </a:r>
            <a:endParaRPr b="0" i="0" sz="4000" u="none" cap="none" strike="noStrike">
              <a:solidFill>
                <a:schemeClr val="dk1"/>
              </a:solidFill>
              <a:latin typeface="Arial"/>
              <a:ea typeface="Arial"/>
              <a:cs typeface="Arial"/>
              <a:sym typeface="Arial"/>
            </a:endParaRPr>
          </a:p>
          <a:p>
            <a:pPr indent="-165100" lvl="1" marL="8001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502" name="Google Shape;502;p50"/>
          <p:cNvSpPr txBox="1"/>
          <p:nvPr/>
        </p:nvSpPr>
        <p:spPr>
          <a:xfrm>
            <a:off x="323850" y="6308725"/>
            <a:ext cx="3527425"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
        <p:nvSpPr>
          <p:cNvPr id="503" name="Google Shape;503;p50"/>
          <p:cNvSpPr txBox="1"/>
          <p:nvPr/>
        </p:nvSpPr>
        <p:spPr>
          <a:xfrm>
            <a:off x="2195513" y="5743575"/>
            <a:ext cx="1296987" cy="2778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(電熱水系統)</a:t>
            </a:r>
            <a:endParaRPr sz="1200">
              <a:solidFill>
                <a:schemeClr val="dk1"/>
              </a:solidFill>
              <a:latin typeface="Arial"/>
              <a:ea typeface="Arial"/>
              <a:cs typeface="Arial"/>
              <a:sym typeface="Arial"/>
            </a:endParaRPr>
          </a:p>
        </p:txBody>
      </p:sp>
      <p:sp>
        <p:nvSpPr>
          <p:cNvPr id="504" name="Google Shape;504;p50"/>
          <p:cNvSpPr txBox="1"/>
          <p:nvPr/>
        </p:nvSpPr>
        <p:spPr>
          <a:xfrm>
            <a:off x="4787900" y="5743575"/>
            <a:ext cx="1296988" cy="2778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(瓦斯熱水系統)</a:t>
            </a:r>
            <a:endParaRPr sz="1200">
              <a:solidFill>
                <a:schemeClr val="dk1"/>
              </a:solidFill>
              <a:latin typeface="Arial"/>
              <a:ea typeface="Arial"/>
              <a:cs typeface="Arial"/>
              <a:sym typeface="Arial"/>
            </a:endParaRPr>
          </a:p>
        </p:txBody>
      </p:sp>
      <p:sp>
        <p:nvSpPr>
          <p:cNvPr id="505" name="Google Shape;505;p50"/>
          <p:cNvSpPr txBox="1"/>
          <p:nvPr/>
        </p:nvSpPr>
        <p:spPr>
          <a:xfrm>
            <a:off x="7308850" y="5743575"/>
            <a:ext cx="1223963" cy="2778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(熱泵熱水系統)</a:t>
            </a:r>
            <a:endParaRPr sz="12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09" name="Shape 509"/>
        <p:cNvGrpSpPr/>
        <p:nvPr/>
      </p:nvGrpSpPr>
      <p:grpSpPr>
        <a:xfrm>
          <a:off x="0" y="0"/>
          <a:ext cx="0" cy="0"/>
          <a:chOff x="0" y="0"/>
          <a:chExt cx="0" cy="0"/>
        </a:xfrm>
      </p:grpSpPr>
      <p:grpSp>
        <p:nvGrpSpPr>
          <p:cNvPr id="510" name="Google Shape;510;p51"/>
          <p:cNvGrpSpPr/>
          <p:nvPr/>
        </p:nvGrpSpPr>
        <p:grpSpPr>
          <a:xfrm>
            <a:off x="1395163" y="2422821"/>
            <a:ext cx="2105200" cy="3956572"/>
            <a:chOff x="207539" y="1933"/>
            <a:chExt cx="2105200" cy="3956572"/>
          </a:xfrm>
        </p:grpSpPr>
        <p:sp>
          <p:nvSpPr>
            <p:cNvPr id="511" name="Google Shape;511;p51"/>
            <p:cNvSpPr/>
            <p:nvPr/>
          </p:nvSpPr>
          <p:spPr>
            <a:xfrm>
              <a:off x="207539" y="1933"/>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51"/>
            <p:cNvSpPr txBox="1"/>
            <p:nvPr/>
          </p:nvSpPr>
          <p:spPr>
            <a:xfrm>
              <a:off x="207539" y="1933"/>
              <a:ext cx="2105200" cy="719376"/>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zh-TW" sz="2400">
                  <a:solidFill>
                    <a:schemeClr val="lt1"/>
                  </a:solidFill>
                  <a:latin typeface="Arial"/>
                  <a:ea typeface="Arial"/>
                  <a:cs typeface="Arial"/>
                  <a:sym typeface="Arial"/>
                </a:rPr>
                <a:t>特徵化</a:t>
              </a:r>
              <a:endParaRPr sz="2400">
                <a:solidFill>
                  <a:schemeClr val="lt1"/>
                </a:solidFill>
                <a:latin typeface="Arial"/>
                <a:ea typeface="Arial"/>
                <a:cs typeface="Arial"/>
                <a:sym typeface="Arial"/>
              </a:endParaRPr>
            </a:p>
          </p:txBody>
        </p:sp>
        <p:sp>
          <p:nvSpPr>
            <p:cNvPr id="513" name="Google Shape;513;p51"/>
            <p:cNvSpPr/>
            <p:nvPr/>
          </p:nvSpPr>
          <p:spPr>
            <a:xfrm rot="5400000">
              <a:off x="1125256" y="739295"/>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51"/>
            <p:cNvSpPr txBox="1"/>
            <p:nvPr/>
          </p:nvSpPr>
          <p:spPr>
            <a:xfrm rot="10800000">
              <a:off x="1125256" y="739295"/>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515" name="Google Shape;515;p51"/>
            <p:cNvSpPr/>
            <p:nvPr/>
          </p:nvSpPr>
          <p:spPr>
            <a:xfrm>
              <a:off x="207539" y="1080999"/>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51"/>
            <p:cNvSpPr txBox="1"/>
            <p:nvPr/>
          </p:nvSpPr>
          <p:spPr>
            <a:xfrm>
              <a:off x="207539" y="1080999"/>
              <a:ext cx="2105200" cy="719376"/>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zh-TW" sz="2400">
                  <a:solidFill>
                    <a:schemeClr val="lt1"/>
                  </a:solidFill>
                  <a:latin typeface="Arial"/>
                  <a:ea typeface="Arial"/>
                  <a:cs typeface="Arial"/>
                  <a:sym typeface="Arial"/>
                </a:rPr>
                <a:t>常態化</a:t>
              </a:r>
              <a:endParaRPr sz="2400">
                <a:solidFill>
                  <a:schemeClr val="lt1"/>
                </a:solidFill>
                <a:latin typeface="Arial"/>
                <a:ea typeface="Arial"/>
                <a:cs typeface="Arial"/>
                <a:sym typeface="Arial"/>
              </a:endParaRPr>
            </a:p>
          </p:txBody>
        </p:sp>
        <p:sp>
          <p:nvSpPr>
            <p:cNvPr id="517" name="Google Shape;517;p51"/>
            <p:cNvSpPr/>
            <p:nvPr/>
          </p:nvSpPr>
          <p:spPr>
            <a:xfrm rot="5400000">
              <a:off x="1125256" y="1818360"/>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51"/>
            <p:cNvSpPr txBox="1"/>
            <p:nvPr/>
          </p:nvSpPr>
          <p:spPr>
            <a:xfrm rot="10800000">
              <a:off x="1125256" y="1818360"/>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519" name="Google Shape;519;p51"/>
            <p:cNvSpPr/>
            <p:nvPr/>
          </p:nvSpPr>
          <p:spPr>
            <a:xfrm>
              <a:off x="207539" y="2160064"/>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51"/>
            <p:cNvSpPr txBox="1"/>
            <p:nvPr/>
          </p:nvSpPr>
          <p:spPr>
            <a:xfrm>
              <a:off x="207539" y="2160064"/>
              <a:ext cx="2105200" cy="719376"/>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None/>
              </a:pPr>
              <a:r>
                <a:rPr lang="zh-TW" sz="2300">
                  <a:solidFill>
                    <a:schemeClr val="lt1"/>
                  </a:solidFill>
                  <a:latin typeface="Arial"/>
                  <a:ea typeface="Arial"/>
                  <a:cs typeface="Arial"/>
                  <a:sym typeface="Arial"/>
                </a:rPr>
                <a:t>評價加權</a:t>
              </a:r>
              <a:endParaRPr sz="2300">
                <a:solidFill>
                  <a:schemeClr val="lt1"/>
                </a:solidFill>
                <a:latin typeface="Arial"/>
                <a:ea typeface="Arial"/>
                <a:cs typeface="Arial"/>
                <a:sym typeface="Arial"/>
              </a:endParaRPr>
            </a:p>
          </p:txBody>
        </p:sp>
        <p:sp>
          <p:nvSpPr>
            <p:cNvPr id="521" name="Google Shape;521;p51"/>
            <p:cNvSpPr/>
            <p:nvPr/>
          </p:nvSpPr>
          <p:spPr>
            <a:xfrm rot="5400000">
              <a:off x="1125256" y="2897425"/>
              <a:ext cx="269766" cy="323719"/>
            </a:xfrm>
            <a:prstGeom prst="rightArrow">
              <a:avLst>
                <a:gd fmla="val 60000" name="adj1"/>
                <a:gd fmla="val 50000" name="adj2"/>
              </a:avLst>
            </a:prstGeom>
            <a:solidFill>
              <a:srgbClr val="DFDDD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51"/>
            <p:cNvSpPr txBox="1"/>
            <p:nvPr/>
          </p:nvSpPr>
          <p:spPr>
            <a:xfrm rot="10800000">
              <a:off x="1125256" y="2897425"/>
              <a:ext cx="269766" cy="323719"/>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None/>
              </a:pPr>
              <a:r>
                <a:t/>
              </a:r>
              <a:endParaRPr sz="1200">
                <a:solidFill>
                  <a:schemeClr val="lt1"/>
                </a:solidFill>
                <a:latin typeface="Arial"/>
                <a:ea typeface="Arial"/>
                <a:cs typeface="Arial"/>
                <a:sym typeface="Arial"/>
              </a:endParaRPr>
            </a:p>
          </p:txBody>
        </p:sp>
        <p:sp>
          <p:nvSpPr>
            <p:cNvPr id="523" name="Google Shape;523;p51"/>
            <p:cNvSpPr/>
            <p:nvPr/>
          </p:nvSpPr>
          <p:spPr>
            <a:xfrm>
              <a:off x="207539" y="3239129"/>
              <a:ext cx="2105200" cy="719376"/>
            </a:xfrm>
            <a:prstGeom prst="roundRect">
              <a:avLst>
                <a:gd fmla="val 10000" name="adj"/>
              </a:avLst>
            </a:prstGeom>
            <a:solidFill>
              <a:schemeClr val="accent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51"/>
            <p:cNvSpPr txBox="1"/>
            <p:nvPr/>
          </p:nvSpPr>
          <p:spPr>
            <a:xfrm>
              <a:off x="207539" y="3239129"/>
              <a:ext cx="2105200" cy="719376"/>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None/>
              </a:pPr>
              <a:r>
                <a:rPr lang="zh-TW" sz="2300">
                  <a:solidFill>
                    <a:schemeClr val="lt1"/>
                  </a:solidFill>
                  <a:latin typeface="Arial"/>
                  <a:ea typeface="Arial"/>
                  <a:cs typeface="Arial"/>
                  <a:sym typeface="Arial"/>
                </a:rPr>
                <a:t>單一得點</a:t>
              </a:r>
              <a:endParaRPr sz="2300">
                <a:solidFill>
                  <a:schemeClr val="lt1"/>
                </a:solidFill>
                <a:latin typeface="Arial"/>
                <a:ea typeface="Arial"/>
                <a:cs typeface="Arial"/>
                <a:sym typeface="Arial"/>
              </a:endParaRPr>
            </a:p>
          </p:txBody>
        </p:sp>
      </p:grpSp>
      <p:sp>
        <p:nvSpPr>
          <p:cNvPr id="525" name="Google Shape;525;p51"/>
          <p:cNvSpPr txBox="1"/>
          <p:nvPr>
            <p:ph idx="4294967295" type="title"/>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五、實證分析二：LCA與NEA</a:t>
            </a:r>
            <a:endParaRPr sz="3200">
              <a:latin typeface="Arial"/>
              <a:ea typeface="Arial"/>
              <a:cs typeface="Arial"/>
              <a:sym typeface="Arial"/>
            </a:endParaRPr>
          </a:p>
        </p:txBody>
      </p:sp>
      <p:sp>
        <p:nvSpPr>
          <p:cNvPr id="526" name="Google Shape;526;p51"/>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熱泵熱水系統之生命週期評估（5/8）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EPS2000 分析步驟分析步驟</a:t>
            </a:r>
            <a:endParaRPr b="0" i="0" sz="2800" u="none" cap="none" strike="noStrike">
              <a:solidFill>
                <a:schemeClr val="dk1"/>
              </a:solidFill>
              <a:latin typeface="Arial"/>
              <a:ea typeface="Arial"/>
              <a:cs typeface="Arial"/>
              <a:sym typeface="Arial"/>
            </a:endParaRPr>
          </a:p>
          <a:p>
            <a:pPr indent="-342900" lvl="1" marL="800100" marR="0" rtl="0" algn="l">
              <a:spcBef>
                <a:spcPts val="560"/>
              </a:spcBef>
              <a:spcAft>
                <a:spcPts val="0"/>
              </a:spcAft>
              <a:buNone/>
            </a:pPr>
            <a:r>
              <a:t/>
            </a:r>
            <a:endParaRPr b="0" i="0" sz="2800" u="none" cap="none" strike="noStrike">
              <a:solidFill>
                <a:schemeClr val="dk1"/>
              </a:solidFill>
              <a:latin typeface="Arial"/>
              <a:ea typeface="Arial"/>
              <a:cs typeface="Arial"/>
              <a:sym typeface="Arial"/>
            </a:endParaRPr>
          </a:p>
        </p:txBody>
      </p:sp>
      <p:sp>
        <p:nvSpPr>
          <p:cNvPr id="527" name="Google Shape;527;p51"/>
          <p:cNvSpPr txBox="1"/>
          <p:nvPr/>
        </p:nvSpPr>
        <p:spPr>
          <a:xfrm>
            <a:off x="6588224" y="6381328"/>
            <a:ext cx="21336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zh-TW" sz="1200">
                <a:solidFill>
                  <a:srgbClr val="888888"/>
                </a:solidFill>
                <a:latin typeface="Arial"/>
                <a:ea typeface="Arial"/>
                <a:cs typeface="Arial"/>
                <a:sym typeface="Arial"/>
              </a:rPr>
              <a:t>‹#›</a:t>
            </a:fld>
            <a:endParaRPr sz="1200">
              <a:solidFill>
                <a:srgbClr val="888888"/>
              </a:solidFill>
              <a:latin typeface="Arial"/>
              <a:ea typeface="Arial"/>
              <a:cs typeface="Arial"/>
              <a:sym typeface="Arial"/>
            </a:endParaRPr>
          </a:p>
        </p:txBody>
      </p:sp>
      <p:graphicFrame>
        <p:nvGraphicFramePr>
          <p:cNvPr id="528" name="Google Shape;528;p51"/>
          <p:cNvGraphicFramePr/>
          <p:nvPr/>
        </p:nvGraphicFramePr>
        <p:xfrm>
          <a:off x="4643439" y="2276475"/>
          <a:ext cx="3000000" cy="3000000"/>
        </p:xfrm>
        <a:graphic>
          <a:graphicData uri="http://schemas.openxmlformats.org/drawingml/2006/table">
            <a:tbl>
              <a:tblPr>
                <a:noFill/>
                <a:tableStyleId>{FD7356F8-79AA-4040-BBDD-BF4F0F8728AB}</a:tableStyleId>
              </a:tblPr>
              <a:tblGrid>
                <a:gridCol w="1764475"/>
                <a:gridCol w="1764475"/>
              </a:tblGrid>
              <a:tr h="249650">
                <a:tc gridSpan="2">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EPS 2000</a:t>
                      </a:r>
                      <a:endParaRPr b="1" i="0" sz="1800" u="none" cap="none" strike="noStrike">
                        <a:solidFill>
                          <a:srgbClr val="FFFFFF"/>
                        </a:solidFill>
                        <a:latin typeface="Arial"/>
                        <a:ea typeface="Arial"/>
                        <a:cs typeface="Arial"/>
                        <a:sym typeface="Arial"/>
                      </a:endParaRPr>
                    </a:p>
                  </a:txBody>
                  <a:tcPr marT="0" marB="0" marR="68575" marL="68575"/>
                </a:tc>
                <a:tc hMerge="1"/>
              </a:tr>
              <a:tr h="249650">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環境範疇</a:t>
                      </a:r>
                      <a:endParaRPr b="0" i="0" sz="1800" u="none" cap="none" strike="noStrike">
                        <a:solidFill>
                          <a:schemeClr val="dk1"/>
                        </a:solidFill>
                        <a:latin typeface="Arial"/>
                        <a:ea typeface="Arial"/>
                        <a:cs typeface="Arial"/>
                        <a:sym typeface="Arial"/>
                      </a:endParaRPr>
                    </a:p>
                  </a:txBody>
                  <a:tcPr marT="0" marB="0" marR="68575" marL="68575" anchor="ctr"/>
                </a:tc>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環境衝擊類別</a:t>
                      </a:r>
                      <a:endParaRPr b="0" i="0" sz="1800" u="none" cap="none" strike="noStrike">
                        <a:solidFill>
                          <a:schemeClr val="dk1"/>
                        </a:solidFill>
                        <a:latin typeface="Arial"/>
                        <a:ea typeface="Arial"/>
                        <a:cs typeface="Arial"/>
                        <a:sym typeface="Arial"/>
                      </a:endParaRPr>
                    </a:p>
                  </a:txBody>
                  <a:tcPr marT="0" marB="0" marR="68575" marL="68575" anchor="ctr"/>
                </a:tc>
              </a:tr>
              <a:tr h="249650">
                <a:tc rowSpan="5">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人體健康</a:t>
                      </a:r>
                      <a:endParaRPr b="0" i="0" sz="1800" u="none" cap="none" strike="noStrike">
                        <a:solidFill>
                          <a:srgbClr val="000000"/>
                        </a:solidFill>
                        <a:latin typeface="Arial"/>
                        <a:ea typeface="Arial"/>
                        <a:cs typeface="Arial"/>
                        <a:sym typeface="Arial"/>
                      </a:endParaRPr>
                    </a:p>
                  </a:txBody>
                  <a:tcPr marT="0" marB="0" marR="68575" marL="68575" anchor="ctr"/>
                </a:tc>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壽命減損</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嚴重病態</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病態 </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嚴重影響健康 </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影響健康 </a:t>
                      </a:r>
                      <a:endParaRPr b="0" i="0" sz="1800" u="none" cap="none" strike="noStrike">
                        <a:solidFill>
                          <a:srgbClr val="000000"/>
                        </a:solidFill>
                        <a:latin typeface="Arial"/>
                        <a:ea typeface="Arial"/>
                        <a:cs typeface="Arial"/>
                        <a:sym typeface="Arial"/>
                      </a:endParaRPr>
                    </a:p>
                  </a:txBody>
                  <a:tcPr marT="0" marB="0" marR="68575" marL="68575" anchor="ctr"/>
                </a:tc>
              </a:tr>
              <a:tr h="249650">
                <a:tc rowSpan="6">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生態系統生產力</a:t>
                      </a:r>
                      <a:endParaRPr b="0" i="0" sz="1800" u="none" cap="none" strike="noStrike">
                        <a:solidFill>
                          <a:srgbClr val="000000"/>
                        </a:solidFill>
                        <a:latin typeface="Arial"/>
                        <a:ea typeface="Arial"/>
                        <a:cs typeface="Arial"/>
                        <a:sym typeface="Arial"/>
                      </a:endParaRPr>
                    </a:p>
                  </a:txBody>
                  <a:tcPr marT="0" marB="0" marR="68575" marL="68575" anchor="ctr"/>
                </a:tc>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作物生產力 </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木材生產力</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魚/肉生產力</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土壤酸化 </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灌溉水生產力 </a:t>
                      </a:r>
                      <a:endParaRPr b="0" i="0" sz="1800" u="none" cap="none" strike="noStrike">
                        <a:solidFill>
                          <a:srgbClr val="000000"/>
                        </a:solidFill>
                        <a:latin typeface="Arial"/>
                        <a:ea typeface="Arial"/>
                        <a:cs typeface="Arial"/>
                        <a:sym typeface="Arial"/>
                      </a:endParaRPr>
                    </a:p>
                  </a:txBody>
                  <a:tcPr marT="0" marB="0" marR="68575" marL="68575" anchor="ctr"/>
                </a:tc>
              </a:tr>
              <a:tr h="249650">
                <a:tc vMerge="1"/>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飲用水生產力</a:t>
                      </a:r>
                      <a:endParaRPr b="0" i="0" sz="1800" u="none" cap="none" strike="noStrike">
                        <a:solidFill>
                          <a:srgbClr val="000000"/>
                        </a:solidFill>
                        <a:latin typeface="Arial"/>
                        <a:ea typeface="Arial"/>
                        <a:cs typeface="Arial"/>
                        <a:sym typeface="Arial"/>
                      </a:endParaRPr>
                    </a:p>
                  </a:txBody>
                  <a:tcPr marT="0" marB="0" marR="68575" marL="68575" anchor="ctr"/>
                </a:tc>
              </a:tr>
              <a:tr h="249650">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無生命資源存量</a:t>
                      </a:r>
                      <a:endParaRPr b="0" i="0" sz="1800" u="none" cap="none" strike="noStrike">
                        <a:solidFill>
                          <a:srgbClr val="000000"/>
                        </a:solidFill>
                        <a:latin typeface="Arial"/>
                        <a:ea typeface="Arial"/>
                        <a:cs typeface="Arial"/>
                        <a:sym typeface="Arial"/>
                      </a:endParaRPr>
                    </a:p>
                  </a:txBody>
                  <a:tcPr marT="0" marB="0" marR="68575" marL="68575" anchor="ctr"/>
                </a:tc>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資源削減</a:t>
                      </a:r>
                      <a:endParaRPr b="0" i="0" sz="1800" u="none" cap="none" strike="noStrike">
                        <a:solidFill>
                          <a:srgbClr val="000000"/>
                        </a:solidFill>
                        <a:latin typeface="Arial"/>
                        <a:ea typeface="Arial"/>
                        <a:cs typeface="Arial"/>
                        <a:sym typeface="Arial"/>
                      </a:endParaRPr>
                    </a:p>
                  </a:txBody>
                  <a:tcPr marT="0" marB="0" marR="68575" marL="68575" anchor="ctr"/>
                </a:tc>
              </a:tr>
              <a:tr h="249650">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生物多樣性</a:t>
                      </a:r>
                      <a:endParaRPr b="0" i="0" sz="1800" u="none" cap="none" strike="noStrike">
                        <a:solidFill>
                          <a:srgbClr val="000000"/>
                        </a:solidFill>
                        <a:latin typeface="Arial"/>
                        <a:ea typeface="Arial"/>
                        <a:cs typeface="Arial"/>
                        <a:sym typeface="Arial"/>
                      </a:endParaRPr>
                    </a:p>
                  </a:txBody>
                  <a:tcPr marT="0" marB="0" marR="68575" marL="68575" anchor="ctr"/>
                </a:tc>
                <a:tc>
                  <a:txBody>
                    <a:bodyPr>
                      <a:noAutofit/>
                    </a:bodyPr>
                    <a:lstStyle/>
                    <a:p>
                      <a:pPr indent="0" lvl="0" marL="0" marR="0" rtl="0" algn="ctr">
                        <a:lnSpc>
                          <a:spcPct val="100000"/>
                        </a:lnSpc>
                        <a:spcBef>
                          <a:spcPts val="0"/>
                        </a:spcBef>
                        <a:spcAft>
                          <a:spcPts val="0"/>
                        </a:spcAft>
                        <a:buClr>
                          <a:schemeClr val="dk2"/>
                        </a:buClr>
                        <a:buSzPts val="900"/>
                        <a:buFont typeface="Arial"/>
                        <a:buNone/>
                      </a:pPr>
                      <a:r>
                        <a:rPr lang="zh-TW" sz="1800" u="none" cap="none" strike="noStrike">
                          <a:latin typeface="Arial"/>
                          <a:ea typeface="Arial"/>
                          <a:cs typeface="Arial"/>
                          <a:sym typeface="Arial"/>
                        </a:rPr>
                        <a:t>物種滅絕</a:t>
                      </a:r>
                      <a:endParaRPr b="0" i="0" sz="1800" u="none" cap="none" strike="noStrike">
                        <a:solidFill>
                          <a:srgbClr val="000000"/>
                        </a:solidFill>
                        <a:latin typeface="Arial"/>
                        <a:ea typeface="Arial"/>
                        <a:cs typeface="Arial"/>
                        <a:sym typeface="Arial"/>
                      </a:endParaRPr>
                    </a:p>
                  </a:txBody>
                  <a:tcPr marT="0" marB="0" marR="68575" marL="68575" anchor="ctr"/>
                </a:tc>
              </a:tr>
            </a:tbl>
          </a:graphicData>
        </a:graphic>
      </p:graphicFrame>
      <p:sp>
        <p:nvSpPr>
          <p:cNvPr id="529" name="Google Shape;529;p51"/>
          <p:cNvSpPr txBox="1"/>
          <p:nvPr/>
        </p:nvSpPr>
        <p:spPr>
          <a:xfrm>
            <a:off x="467544" y="6453336"/>
            <a:ext cx="3527425"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33" name="Shape 533"/>
        <p:cNvGrpSpPr/>
        <p:nvPr/>
      </p:nvGrpSpPr>
      <p:grpSpPr>
        <a:xfrm>
          <a:off x="0" y="0"/>
          <a:ext cx="0" cy="0"/>
          <a:chOff x="0" y="0"/>
          <a:chExt cx="0" cy="0"/>
        </a:xfrm>
      </p:grpSpPr>
      <p:sp>
        <p:nvSpPr>
          <p:cNvPr id="534" name="Google Shape;534;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535" name="Google Shape;535;p52"/>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2011-12-19 22 55 18.png" id="536" name="Google Shape;536;p52"/>
          <p:cNvPicPr preferRelativeResize="0"/>
          <p:nvPr/>
        </p:nvPicPr>
        <p:blipFill rotWithShape="1">
          <a:blip r:embed="rId3">
            <a:alphaModFix/>
          </a:blip>
          <a:srcRect b="0" l="0" r="0" t="0"/>
          <a:stretch/>
        </p:blipFill>
        <p:spPr>
          <a:xfrm>
            <a:off x="107950" y="2924175"/>
            <a:ext cx="8675688" cy="3457575"/>
          </a:xfrm>
          <a:prstGeom prst="rect">
            <a:avLst/>
          </a:prstGeom>
          <a:noFill/>
          <a:ln>
            <a:noFill/>
          </a:ln>
        </p:spPr>
      </p:pic>
      <p:sp>
        <p:nvSpPr>
          <p:cNvPr id="537" name="Google Shape;537;p52"/>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38" name="Google Shape;538;p52"/>
          <p:cNvSpPr/>
          <p:nvPr/>
        </p:nvSpPr>
        <p:spPr>
          <a:xfrm>
            <a:off x="4572000" y="2636838"/>
            <a:ext cx="1871663" cy="3168650"/>
          </a:xfrm>
          <a:prstGeom prst="ellipse">
            <a:avLst/>
          </a:prstGeom>
          <a:noFill/>
          <a:ln cap="flat" cmpd="sng" w="57150">
            <a:solidFill>
              <a:srgbClr val="C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9" name="Google Shape;539;p52"/>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540" name="Google Shape;540;p52"/>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熱泵熱水系統之生命週期評估（6/8）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三種熱水系統之EPS 2000評價加權比較結果</a:t>
            </a:r>
            <a:endParaRPr b="0" i="0" sz="4000" u="none" cap="none" strike="noStrike">
              <a:solidFill>
                <a:schemeClr val="dk1"/>
              </a:solidFill>
              <a:latin typeface="Arial"/>
              <a:ea typeface="Arial"/>
              <a:cs typeface="Arial"/>
              <a:sym typeface="Arial"/>
            </a:endParaRPr>
          </a:p>
          <a:p>
            <a:pPr indent="-165100" lvl="1" marL="8001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541" name="Google Shape;541;p52"/>
          <p:cNvSpPr txBox="1"/>
          <p:nvPr/>
        </p:nvSpPr>
        <p:spPr>
          <a:xfrm>
            <a:off x="6011863" y="2492375"/>
            <a:ext cx="2376487"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rgbClr val="C00000"/>
                </a:solidFill>
                <a:latin typeface="Arial"/>
                <a:ea typeface="Arial"/>
                <a:cs typeface="Arial"/>
                <a:sym typeface="Arial"/>
              </a:rPr>
              <a:t>無生命資源存量</a:t>
            </a:r>
            <a:endParaRPr/>
          </a:p>
        </p:txBody>
      </p:sp>
      <p:sp>
        <p:nvSpPr>
          <p:cNvPr id="542" name="Google Shape;542;p52"/>
          <p:cNvSpPr txBox="1"/>
          <p:nvPr/>
        </p:nvSpPr>
        <p:spPr>
          <a:xfrm>
            <a:off x="250825" y="6165850"/>
            <a:ext cx="3529013" cy="3381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500"/>
                                        <p:tgtEl>
                                          <p:spTgt spid="538"/>
                                        </p:tgtEl>
                                      </p:cBhvr>
                                    </p:animEffect>
                                  </p:childTnLst>
                                </p:cTn>
                              </p:par>
                              <p:par>
                                <p:cTn fill="hold" nodeType="withEffect" presetClass="entr" presetID="1" presetSubtype="0">
                                  <p:stCondLst>
                                    <p:cond delay="0"/>
                                  </p:stCondLst>
                                  <p:childTnLst>
                                    <p:set>
                                      <p:cBhvr>
                                        <p:cTn dur="1" fill="hold">
                                          <p:stCondLst>
                                            <p:cond delay="0"/>
                                          </p:stCondLst>
                                        </p:cTn>
                                        <p:tgtEl>
                                          <p:spTgt spid="5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46" name="Shape 546"/>
        <p:cNvGrpSpPr/>
        <p:nvPr/>
      </p:nvGrpSpPr>
      <p:grpSpPr>
        <a:xfrm>
          <a:off x="0" y="0"/>
          <a:ext cx="0" cy="0"/>
          <a:chOff x="0" y="0"/>
          <a:chExt cx="0" cy="0"/>
        </a:xfrm>
      </p:grpSpPr>
      <p:sp>
        <p:nvSpPr>
          <p:cNvPr id="547" name="Google Shape;547;p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548" name="Google Shape;548;p53"/>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9" name="Google Shape;549;p53"/>
          <p:cNvSpPr/>
          <p:nvPr/>
        </p:nvSpPr>
        <p:spPr>
          <a:xfrm>
            <a:off x="0" y="44450"/>
            <a:ext cx="184150" cy="368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2011-12-19 23 04 28.png" id="550" name="Google Shape;550;p53"/>
          <p:cNvPicPr preferRelativeResize="0"/>
          <p:nvPr/>
        </p:nvPicPr>
        <p:blipFill rotWithShape="1">
          <a:blip r:embed="rId3">
            <a:alphaModFix/>
          </a:blip>
          <a:srcRect b="0" l="0" r="0" t="0"/>
          <a:stretch/>
        </p:blipFill>
        <p:spPr>
          <a:xfrm>
            <a:off x="179388" y="2565400"/>
            <a:ext cx="8785225" cy="3816350"/>
          </a:xfrm>
          <a:prstGeom prst="rect">
            <a:avLst/>
          </a:prstGeom>
          <a:noFill/>
          <a:ln>
            <a:noFill/>
          </a:ln>
        </p:spPr>
      </p:pic>
      <p:cxnSp>
        <p:nvCxnSpPr>
          <p:cNvPr id="551" name="Google Shape;551;p53"/>
          <p:cNvCxnSpPr/>
          <p:nvPr/>
        </p:nvCxnSpPr>
        <p:spPr>
          <a:xfrm rot="10800000">
            <a:off x="3851275" y="5084763"/>
            <a:ext cx="720725" cy="144462"/>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552" name="Google Shape;552;p53"/>
          <p:cNvSpPr txBox="1"/>
          <p:nvPr/>
        </p:nvSpPr>
        <p:spPr>
          <a:xfrm>
            <a:off x="2843213" y="4652963"/>
            <a:ext cx="1296987" cy="8318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天然氣</a:t>
            </a:r>
            <a:endParaRPr sz="2400">
              <a:solidFill>
                <a:schemeClr val="dk1"/>
              </a:solidFill>
              <a:latin typeface="Arial"/>
              <a:ea typeface="Arial"/>
              <a:cs typeface="Arial"/>
              <a:sym typeface="Arial"/>
            </a:endParaRPr>
          </a:p>
          <a:p>
            <a:pPr indent="0" lvl="0" marL="0" marR="0" rtl="0" algn="ctr">
              <a:spcBef>
                <a:spcPts val="0"/>
              </a:spcBef>
              <a:spcAft>
                <a:spcPts val="0"/>
              </a:spcAft>
              <a:buNone/>
            </a:pPr>
            <a:r>
              <a:rPr lang="zh-TW" sz="2400">
                <a:solidFill>
                  <a:schemeClr val="dk1"/>
                </a:solidFill>
                <a:latin typeface="Arial"/>
                <a:ea typeface="Arial"/>
                <a:cs typeface="Arial"/>
                <a:sym typeface="Arial"/>
              </a:rPr>
              <a:t>使用</a:t>
            </a:r>
            <a:endParaRPr/>
          </a:p>
        </p:txBody>
      </p:sp>
      <p:cxnSp>
        <p:nvCxnSpPr>
          <p:cNvPr id="553" name="Google Shape;553;p53"/>
          <p:cNvCxnSpPr/>
          <p:nvPr/>
        </p:nvCxnSpPr>
        <p:spPr>
          <a:xfrm rot="10800000">
            <a:off x="5219700" y="3573463"/>
            <a:ext cx="1584325" cy="935037"/>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554" name="Google Shape;554;p53"/>
          <p:cNvSpPr txBox="1"/>
          <p:nvPr/>
        </p:nvSpPr>
        <p:spPr>
          <a:xfrm>
            <a:off x="3779838" y="3284538"/>
            <a:ext cx="2087562"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400">
                <a:solidFill>
                  <a:schemeClr val="dk1"/>
                </a:solidFill>
                <a:latin typeface="Arial"/>
                <a:ea typeface="Arial"/>
                <a:cs typeface="Arial"/>
                <a:sym typeface="Arial"/>
              </a:rPr>
              <a:t>電力使用</a:t>
            </a:r>
            <a:endParaRPr/>
          </a:p>
        </p:txBody>
      </p:sp>
      <p:cxnSp>
        <p:nvCxnSpPr>
          <p:cNvPr id="555" name="Google Shape;555;p53"/>
          <p:cNvCxnSpPr/>
          <p:nvPr/>
        </p:nvCxnSpPr>
        <p:spPr>
          <a:xfrm flipH="1" rot="10800000">
            <a:off x="2268538" y="3644900"/>
            <a:ext cx="1511300" cy="720725"/>
          </a:xfrm>
          <a:prstGeom prst="straightConnector1">
            <a:avLst/>
          </a:prstGeom>
          <a:noFill/>
          <a:ln cap="flat" cmpd="sng" w="25400">
            <a:solidFill>
              <a:schemeClr val="accent1"/>
            </a:solidFill>
            <a:prstDash val="solid"/>
            <a:round/>
            <a:headEnd len="sm" w="sm" type="none"/>
            <a:tailEnd len="med" w="med" type="stealth"/>
          </a:ln>
          <a:effectLst>
            <a:outerShdw blurRad="40000" rotWithShape="0" dir="5400000" dist="20000">
              <a:srgbClr val="000000">
                <a:alpha val="37647"/>
              </a:srgbClr>
            </a:outerShdw>
          </a:effectLst>
        </p:spPr>
      </p:cxnSp>
      <p:sp>
        <p:nvSpPr>
          <p:cNvPr id="556" name="Google Shape;556;p53"/>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557" name="Google Shape;557;p53"/>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熱泵熱水系統之生命週期評估（7/8）</a:t>
            </a:r>
            <a:endParaRPr sz="2800">
              <a:solidFill>
                <a:schemeClr val="dk1"/>
              </a:solidFill>
              <a:latin typeface="Arial"/>
              <a:ea typeface="Arial"/>
              <a:cs typeface="Arial"/>
              <a:sym typeface="Arial"/>
            </a:endParaRPr>
          </a:p>
          <a:p>
            <a:pPr indent="-342900" lvl="1" marL="800100" marR="0" rtl="0" algn="l">
              <a:spcBef>
                <a:spcPts val="560"/>
              </a:spcBef>
              <a:spcAft>
                <a:spcPts val="0"/>
              </a:spcAft>
              <a:buClr>
                <a:schemeClr val="dk1"/>
              </a:buClr>
              <a:buSzPts val="2800"/>
              <a:buFont typeface="Arial"/>
              <a:buChar char="–"/>
            </a:pPr>
            <a:r>
              <a:rPr b="0" i="0" lang="zh-TW" sz="2800" u="none" cap="none" strike="noStrike">
                <a:solidFill>
                  <a:schemeClr val="dk1"/>
                </a:solidFill>
                <a:latin typeface="Arial"/>
                <a:ea typeface="Arial"/>
                <a:cs typeface="Arial"/>
                <a:sym typeface="Arial"/>
              </a:rPr>
              <a:t>三種熱水系統EPS 2000單一得點分數比較結果</a:t>
            </a:r>
            <a:endParaRPr b="0" i="0" sz="2800" u="none" cap="none" strike="noStrike">
              <a:solidFill>
                <a:schemeClr val="dk1"/>
              </a:solidFill>
              <a:latin typeface="Arial"/>
              <a:ea typeface="Arial"/>
              <a:cs typeface="Arial"/>
              <a:sym typeface="Arial"/>
            </a:endParaRPr>
          </a:p>
        </p:txBody>
      </p:sp>
      <p:sp>
        <p:nvSpPr>
          <p:cNvPr id="558" name="Google Shape;558;p53"/>
          <p:cNvSpPr txBox="1"/>
          <p:nvPr/>
        </p:nvSpPr>
        <p:spPr>
          <a:xfrm>
            <a:off x="539750" y="6308725"/>
            <a:ext cx="3527425"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
        <p:nvSpPr>
          <p:cNvPr id="559" name="Google Shape;559;p53"/>
          <p:cNvSpPr txBox="1"/>
          <p:nvPr/>
        </p:nvSpPr>
        <p:spPr>
          <a:xfrm>
            <a:off x="7524750" y="5732463"/>
            <a:ext cx="1223963" cy="2778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(熱泵熱水系統)</a:t>
            </a:r>
            <a:endParaRPr sz="1200">
              <a:solidFill>
                <a:schemeClr val="dk1"/>
              </a:solidFill>
              <a:latin typeface="Arial"/>
              <a:ea typeface="Arial"/>
              <a:cs typeface="Arial"/>
              <a:sym typeface="Arial"/>
            </a:endParaRPr>
          </a:p>
        </p:txBody>
      </p:sp>
      <p:sp>
        <p:nvSpPr>
          <p:cNvPr id="560" name="Google Shape;560;p53"/>
          <p:cNvSpPr txBox="1"/>
          <p:nvPr/>
        </p:nvSpPr>
        <p:spPr>
          <a:xfrm>
            <a:off x="2195513" y="5732463"/>
            <a:ext cx="1296987" cy="2778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(電熱水系統)</a:t>
            </a:r>
            <a:endParaRPr sz="1200">
              <a:solidFill>
                <a:schemeClr val="dk1"/>
              </a:solidFill>
              <a:latin typeface="Arial"/>
              <a:ea typeface="Arial"/>
              <a:cs typeface="Arial"/>
              <a:sym typeface="Arial"/>
            </a:endParaRPr>
          </a:p>
        </p:txBody>
      </p:sp>
      <p:sp>
        <p:nvSpPr>
          <p:cNvPr id="561" name="Google Shape;561;p53"/>
          <p:cNvSpPr txBox="1"/>
          <p:nvPr/>
        </p:nvSpPr>
        <p:spPr>
          <a:xfrm>
            <a:off x="4859338" y="5732463"/>
            <a:ext cx="1296987" cy="2778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200">
                <a:solidFill>
                  <a:schemeClr val="dk1"/>
                </a:solidFill>
                <a:latin typeface="Arial"/>
                <a:ea typeface="Arial"/>
                <a:cs typeface="Arial"/>
                <a:sym typeface="Arial"/>
              </a:rPr>
              <a:t>(瓦斯熱水系統)</a:t>
            </a:r>
            <a:endParaRPr sz="12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5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65" name="Shape 565"/>
        <p:cNvGrpSpPr/>
        <p:nvPr/>
      </p:nvGrpSpPr>
      <p:grpSpPr>
        <a:xfrm>
          <a:off x="0" y="0"/>
          <a:ext cx="0" cy="0"/>
          <a:chOff x="0" y="0"/>
          <a:chExt cx="0" cy="0"/>
        </a:xfrm>
      </p:grpSpPr>
      <p:sp>
        <p:nvSpPr>
          <p:cNvPr id="566" name="Google Shape;566;p54"/>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567" name="Google Shape;567;p54"/>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熱泵熱水系統之生命週期評估（8/8）</a:t>
            </a:r>
            <a:endParaRPr sz="2800">
              <a:solidFill>
                <a:schemeClr val="dk1"/>
              </a:solidFill>
              <a:latin typeface="Arial"/>
              <a:ea typeface="Arial"/>
              <a:cs typeface="Arial"/>
              <a:sym typeface="Arial"/>
            </a:endParaRPr>
          </a:p>
          <a:p>
            <a:pPr indent="-342900" lvl="1" marL="8001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在Eco-Indicator 95 模式中，熱泵熱水器系統主要之衝擊效應</a:t>
            </a:r>
            <a:r>
              <a:rPr b="0" i="0" lang="zh-TW" sz="2400" u="none" cap="none" strike="noStrike">
                <a:solidFill>
                  <a:srgbClr val="262626"/>
                </a:solidFill>
                <a:latin typeface="Arial"/>
                <a:ea typeface="Arial"/>
                <a:cs typeface="Arial"/>
                <a:sym typeface="Arial"/>
              </a:rPr>
              <a:t>為</a:t>
            </a:r>
            <a:r>
              <a:rPr b="0" i="0" lang="zh-TW" sz="2400" u="none" cap="none" strike="noStrike">
                <a:solidFill>
                  <a:srgbClr val="FF0000"/>
                </a:solidFill>
                <a:latin typeface="Arial"/>
                <a:ea typeface="Arial"/>
                <a:cs typeface="Arial"/>
                <a:sym typeface="Arial"/>
              </a:rPr>
              <a:t>重金屬汙染</a:t>
            </a:r>
            <a:r>
              <a:rPr b="0" i="0" lang="zh-TW" sz="2400" u="none" cap="none" strike="noStrike">
                <a:solidFill>
                  <a:schemeClr val="dk1"/>
                </a:solidFill>
                <a:latin typeface="Arial"/>
                <a:ea typeface="Arial"/>
                <a:cs typeface="Arial"/>
                <a:sym typeface="Arial"/>
              </a:rPr>
              <a:t>，其次則為優養化、以及酸化；其中又以</a:t>
            </a:r>
            <a:r>
              <a:rPr b="0" i="0" lang="zh-TW" sz="2400" u="none" cap="none" strike="noStrike">
                <a:solidFill>
                  <a:srgbClr val="FF0000"/>
                </a:solidFill>
                <a:latin typeface="Arial"/>
                <a:ea typeface="Arial"/>
                <a:cs typeface="Arial"/>
                <a:sym typeface="Arial"/>
              </a:rPr>
              <a:t>運轉使用階段導致之環境衝擊較大</a:t>
            </a:r>
            <a:r>
              <a:rPr b="0" i="0" lang="zh-TW"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a:p>
            <a:pPr indent="-342900" lvl="1" marL="8001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以EPS 2000之衝擊評估模式來看，熱泵熱水器系統對環境的影響，</a:t>
            </a:r>
            <a:r>
              <a:rPr b="0" i="0" lang="zh-TW" sz="2400" u="none" cap="none" strike="noStrike">
                <a:solidFill>
                  <a:srgbClr val="FF0000"/>
                </a:solidFill>
                <a:latin typeface="Arial"/>
                <a:ea typeface="Arial"/>
                <a:cs typeface="Arial"/>
                <a:sym typeface="Arial"/>
              </a:rPr>
              <a:t>無生命資源存量是主要衝擊效應</a:t>
            </a:r>
            <a:r>
              <a:rPr b="0" i="0" lang="zh-TW"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a:p>
            <a:pPr indent="-342900" lvl="1" marL="8001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在探究電熱水系統、瓦斯熱水系統以及熱泵熱水系統之生命週期對環境的衝擊中，</a:t>
            </a:r>
            <a:r>
              <a:rPr b="0" i="0" lang="zh-TW" sz="2400" u="none" cap="none" strike="noStrike">
                <a:solidFill>
                  <a:srgbClr val="FF0000"/>
                </a:solidFill>
                <a:latin typeface="Arial"/>
                <a:ea typeface="Arial"/>
                <a:cs typeface="Arial"/>
                <a:sym typeface="Arial"/>
              </a:rPr>
              <a:t>以人體健康和生態環境的角度來看，使用瓦斯熱水系統對環境是最友善的</a:t>
            </a:r>
            <a:r>
              <a:rPr b="0" i="0" lang="zh-TW" sz="2400" u="none" cap="none" strike="noStrike">
                <a:solidFill>
                  <a:schemeClr val="dk1"/>
                </a:solidFill>
                <a:latin typeface="Arial"/>
                <a:ea typeface="Arial"/>
                <a:cs typeface="Arial"/>
                <a:sym typeface="Arial"/>
              </a:rPr>
              <a:t>，其次則是熱泵熱水系統，若</a:t>
            </a:r>
            <a:r>
              <a:rPr b="0" i="0" lang="zh-TW" sz="2400" u="none" cap="none" strike="noStrike">
                <a:solidFill>
                  <a:srgbClr val="FF0000"/>
                </a:solidFill>
                <a:latin typeface="Arial"/>
                <a:ea typeface="Arial"/>
                <a:cs typeface="Arial"/>
                <a:sym typeface="Arial"/>
              </a:rPr>
              <a:t>考量資源存量消耗的情況下，使用熱泵熱水系統是對環境最友善的。</a:t>
            </a:r>
            <a:endParaRPr b="0" i="0" sz="2400" u="none" cap="none" strike="noStrike">
              <a:solidFill>
                <a:srgbClr val="FF0000"/>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p:txBody>
      </p:sp>
      <p:sp>
        <p:nvSpPr>
          <p:cNvPr id="568" name="Google Shape;568;p5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一、前言</a:t>
            </a:r>
            <a:endParaRPr/>
          </a:p>
        </p:txBody>
      </p:sp>
      <p:sp>
        <p:nvSpPr>
          <p:cNvPr id="136" name="Google Shape;136;p19"/>
          <p:cNvSpPr txBox="1"/>
          <p:nvPr>
            <p:ph idx="1" type="body"/>
          </p:nvPr>
        </p:nvSpPr>
        <p:spPr>
          <a:xfrm>
            <a:off x="250825" y="765175"/>
            <a:ext cx="8642350" cy="5327650"/>
          </a:xfrm>
          <a:prstGeom prst="rect">
            <a:avLst/>
          </a:prstGeom>
          <a:noFill/>
          <a:ln>
            <a:noFill/>
          </a:ln>
        </p:spPr>
        <p:txBody>
          <a:bodyPr anchorCtr="0" anchor="t" bIns="45700" lIns="91425" spcFirstLastPara="1" rIns="91425" wrap="square" tIns="45700">
            <a:noAutofit/>
          </a:bodyPr>
          <a:lstStyle/>
          <a:p>
            <a:pPr indent="-341313" lvl="1" marL="341313" rtl="0" algn="just">
              <a:spcBef>
                <a:spcPts val="0"/>
              </a:spcBef>
              <a:spcAft>
                <a:spcPts val="0"/>
              </a:spcAft>
              <a:buClr>
                <a:schemeClr val="dk1"/>
              </a:buClr>
              <a:buSzPts val="2700"/>
              <a:buFont typeface="Arial"/>
              <a:buChar char="•"/>
            </a:pPr>
            <a:r>
              <a:rPr lang="zh-TW" sz="2700"/>
              <a:t>DSM</a:t>
            </a:r>
            <a:r>
              <a:rPr lang="zh-TW" sz="2700">
                <a:latin typeface="Arial"/>
                <a:ea typeface="Arial"/>
                <a:cs typeface="Arial"/>
                <a:sym typeface="Arial"/>
              </a:rPr>
              <a:t>主要目的在於均衡電力系統負載、提高發電設施利用率及減少不必要之電能消耗，</a:t>
            </a:r>
            <a:r>
              <a:rPr lang="zh-TW" sz="2700">
                <a:solidFill>
                  <a:srgbClr val="FF0000"/>
                </a:solidFill>
                <a:latin typeface="Arial"/>
                <a:ea typeface="Arial"/>
                <a:cs typeface="Arial"/>
                <a:sym typeface="Arial"/>
              </a:rPr>
              <a:t>電力公司可藉由電價誘因，鼓勵電力用戶參與需求面管理方案，以減少本身用電負載需求量或移轉部份尖峰用電至離峰時段，改變能源消費需求型態</a:t>
            </a:r>
            <a:r>
              <a:rPr lang="zh-TW" sz="2700">
                <a:latin typeface="Arial"/>
                <a:ea typeface="Arial"/>
                <a:cs typeface="Arial"/>
                <a:sym typeface="Arial"/>
              </a:rPr>
              <a:t>。故需求面管理與供給面電源開發具同等重要之地位。</a:t>
            </a:r>
            <a:endParaRPr sz="2700"/>
          </a:p>
          <a:p>
            <a:pPr indent="-341313" lvl="1" marL="341313" rtl="0" algn="just">
              <a:spcBef>
                <a:spcPts val="1140"/>
              </a:spcBef>
              <a:spcAft>
                <a:spcPts val="0"/>
              </a:spcAft>
              <a:buClr>
                <a:schemeClr val="dk1"/>
              </a:buClr>
              <a:buSzPts val="2700"/>
              <a:buFont typeface="Arial"/>
              <a:buChar char="•"/>
            </a:pPr>
            <a:r>
              <a:rPr lang="zh-TW" sz="2700">
                <a:latin typeface="Arial"/>
                <a:ea typeface="Arial"/>
                <a:cs typeface="Arial"/>
                <a:sym typeface="Arial"/>
              </a:rPr>
              <a:t>根據</a:t>
            </a:r>
            <a:r>
              <a:rPr lang="zh-TW" sz="2700">
                <a:solidFill>
                  <a:srgbClr val="FF0000"/>
                </a:solidFill>
                <a:latin typeface="Arial"/>
                <a:ea typeface="Arial"/>
                <a:cs typeface="Arial"/>
                <a:sym typeface="Arial"/>
              </a:rPr>
              <a:t>熱力學第二定律</a:t>
            </a:r>
            <a:r>
              <a:rPr lang="zh-TW" sz="2700">
                <a:latin typeface="Arial"/>
                <a:ea typeface="Arial"/>
                <a:cs typeface="Arial"/>
                <a:sym typeface="Arial"/>
              </a:rPr>
              <a:t>，電力從化石能源</a:t>
            </a:r>
            <a:r>
              <a:rPr lang="zh-TW" sz="2700"/>
              <a:t>(</a:t>
            </a:r>
            <a:r>
              <a:rPr lang="zh-TW" sz="2700">
                <a:latin typeface="Arial"/>
                <a:ea typeface="Arial"/>
                <a:cs typeface="Arial"/>
                <a:sym typeface="Arial"/>
              </a:rPr>
              <a:t>如煤礦</a:t>
            </a:r>
            <a:r>
              <a:rPr lang="zh-TW" sz="2700"/>
              <a:t>)</a:t>
            </a:r>
            <a:r>
              <a:rPr lang="zh-TW" sz="2700">
                <a:latin typeface="Arial"/>
                <a:ea typeface="Arial"/>
                <a:cs typeface="Arial"/>
                <a:sym typeface="Arial"/>
              </a:rPr>
              <a:t>開採、越洋航運至國內發電廠、經過輸配電系統與電錶至用戶終端設備轉換為電力服務的過程，其所造成能源轉換的損失，至少是用戶實際使用電力的</a:t>
            </a:r>
            <a:r>
              <a:rPr lang="zh-TW" sz="2700">
                <a:solidFill>
                  <a:srgbClr val="FF0000"/>
                </a:solidFill>
              </a:rPr>
              <a:t>5</a:t>
            </a:r>
            <a:r>
              <a:rPr lang="zh-TW" sz="2700">
                <a:solidFill>
                  <a:srgbClr val="FF0000"/>
                </a:solidFill>
                <a:latin typeface="Arial"/>
                <a:ea typeface="Arial"/>
                <a:cs typeface="Arial"/>
                <a:sym typeface="Arial"/>
              </a:rPr>
              <a:t>倍</a:t>
            </a:r>
            <a:r>
              <a:rPr lang="zh-TW" sz="2700">
                <a:latin typeface="Arial"/>
                <a:ea typeface="Arial"/>
                <a:cs typeface="Arial"/>
                <a:sym typeface="Arial"/>
              </a:rPr>
              <a:t>；換言之，</a:t>
            </a:r>
            <a:r>
              <a:rPr lang="zh-TW" sz="2700">
                <a:solidFill>
                  <a:srgbClr val="FF0000"/>
                </a:solidFill>
                <a:latin typeface="Arial"/>
                <a:ea typeface="Arial"/>
                <a:cs typeface="Arial"/>
                <a:sym typeface="Arial"/>
              </a:rPr>
              <a:t>透過電力需求面管理每節省</a:t>
            </a:r>
            <a:r>
              <a:rPr lang="zh-TW" sz="2700">
                <a:solidFill>
                  <a:srgbClr val="FF0000"/>
                </a:solidFill>
              </a:rPr>
              <a:t>1</a:t>
            </a:r>
            <a:r>
              <a:rPr lang="zh-TW" sz="2700">
                <a:solidFill>
                  <a:srgbClr val="FF0000"/>
                </a:solidFill>
                <a:latin typeface="Arial"/>
                <a:ea typeface="Arial"/>
                <a:cs typeface="Arial"/>
                <a:sym typeface="Arial"/>
              </a:rPr>
              <a:t>度電能，實際可為地球至少節省</a:t>
            </a:r>
            <a:r>
              <a:rPr lang="zh-TW" sz="2700">
                <a:solidFill>
                  <a:srgbClr val="FF0000"/>
                </a:solidFill>
              </a:rPr>
              <a:t>5</a:t>
            </a:r>
            <a:r>
              <a:rPr lang="zh-TW" sz="2700">
                <a:solidFill>
                  <a:srgbClr val="FF0000"/>
                </a:solidFill>
                <a:latin typeface="Arial"/>
                <a:ea typeface="Arial"/>
                <a:cs typeface="Arial"/>
                <a:sym typeface="Arial"/>
              </a:rPr>
              <a:t>度電力的消耗</a:t>
            </a:r>
            <a:r>
              <a:rPr lang="zh-TW" sz="2700">
                <a:latin typeface="Arial"/>
                <a:ea typeface="Arial"/>
                <a:cs typeface="Arial"/>
                <a:sym typeface="Arial"/>
              </a:rPr>
              <a:t>。</a:t>
            </a:r>
            <a:endParaRPr sz="2700"/>
          </a:p>
          <a:p>
            <a:pPr indent="-169863" lvl="1" marL="341313" rtl="0" algn="just">
              <a:spcBef>
                <a:spcPts val="1140"/>
              </a:spcBef>
              <a:spcAft>
                <a:spcPts val="0"/>
              </a:spcAft>
              <a:buClr>
                <a:schemeClr val="dk1"/>
              </a:buClr>
              <a:buSzPts val="2700"/>
              <a:buFont typeface="Arial"/>
              <a:buNone/>
            </a:pPr>
            <a:r>
              <a:t/>
            </a:r>
            <a:endParaRPr sz="2700"/>
          </a:p>
        </p:txBody>
      </p:sp>
      <p:sp>
        <p:nvSpPr>
          <p:cNvPr id="137" name="Google Shape;137;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72" name="Shape 572"/>
        <p:cNvGrpSpPr/>
        <p:nvPr/>
      </p:nvGrpSpPr>
      <p:grpSpPr>
        <a:xfrm>
          <a:off x="0" y="0"/>
          <a:ext cx="0" cy="0"/>
          <a:chOff x="0" y="0"/>
          <a:chExt cx="0" cy="0"/>
        </a:xfrm>
      </p:grpSpPr>
      <p:sp>
        <p:nvSpPr>
          <p:cNvPr id="573" name="Google Shape;573;p55"/>
          <p:cNvSpPr txBox="1"/>
          <p:nvPr>
            <p:ph type="title"/>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五、實證分析二：LCA與NEA</a:t>
            </a:r>
            <a:endParaRPr sz="3200">
              <a:latin typeface="Arial"/>
              <a:ea typeface="Arial"/>
              <a:cs typeface="Arial"/>
              <a:sym typeface="Arial"/>
            </a:endParaRPr>
          </a:p>
        </p:txBody>
      </p:sp>
      <p:sp>
        <p:nvSpPr>
          <p:cNvPr id="574" name="Google Shape;574;p55"/>
          <p:cNvSpPr txBox="1"/>
          <p:nvPr>
            <p:ph idx="1" type="body"/>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熱泵熱水系統之淨能源分析（1/4）</a:t>
            </a:r>
            <a:endParaRPr sz="2800">
              <a:latin typeface="Arial"/>
              <a:ea typeface="Arial"/>
              <a:cs typeface="Arial"/>
              <a:sym typeface="Arial"/>
            </a:endParaRPr>
          </a:p>
          <a:p>
            <a:pPr indent="-285750" lvl="1" marL="742950" rtl="0" algn="l">
              <a:spcBef>
                <a:spcPts val="480"/>
              </a:spcBef>
              <a:spcAft>
                <a:spcPts val="0"/>
              </a:spcAft>
              <a:buClr>
                <a:schemeClr val="dk1"/>
              </a:buClr>
              <a:buSzPts val="2400"/>
              <a:buChar char="–"/>
            </a:pPr>
            <a:r>
              <a:rPr lang="zh-TW" sz="2400">
                <a:latin typeface="Arial"/>
                <a:ea typeface="Arial"/>
                <a:cs typeface="Arial"/>
                <a:sym typeface="Arial"/>
              </a:rPr>
              <a:t>每台熱泵機組主要投入原料及能源之總生產耗能</a:t>
            </a:r>
            <a:endParaRPr sz="1600">
              <a:latin typeface="Arial"/>
              <a:ea typeface="Arial"/>
              <a:cs typeface="Arial"/>
              <a:sym typeface="Arial"/>
            </a:endParaRPr>
          </a:p>
        </p:txBody>
      </p:sp>
      <p:graphicFrame>
        <p:nvGraphicFramePr>
          <p:cNvPr id="575" name="Google Shape;575;p55"/>
          <p:cNvGraphicFramePr/>
          <p:nvPr/>
        </p:nvGraphicFramePr>
        <p:xfrm>
          <a:off x="684213" y="2276475"/>
          <a:ext cx="3000000" cy="3000000"/>
        </p:xfrm>
        <a:graphic>
          <a:graphicData uri="http://schemas.openxmlformats.org/drawingml/2006/table">
            <a:tbl>
              <a:tblPr bandRow="1" firstRow="1">
                <a:noFill/>
                <a:tableStyleId>{935C44A9-4764-4986-9894-02613B4C63D4}</a:tableStyleId>
              </a:tblPr>
              <a:tblGrid>
                <a:gridCol w="1512175"/>
                <a:gridCol w="1538525"/>
                <a:gridCol w="2222350"/>
                <a:gridCol w="2514175"/>
              </a:tblGrid>
              <a:tr h="1040200">
                <a:tc>
                  <a:txBody>
                    <a:bodyPr>
                      <a:noAutofit/>
                    </a:bodyPr>
                    <a:lstStyle/>
                    <a:p>
                      <a:pPr indent="0" lvl="0" marL="0" marR="0" rtl="0" algn="ctr">
                        <a:spcBef>
                          <a:spcPts val="0"/>
                        </a:spcBef>
                        <a:spcAft>
                          <a:spcPts val="0"/>
                        </a:spcAft>
                        <a:buNone/>
                      </a:pPr>
                      <a:r>
                        <a:rPr lang="zh-TW" sz="2000" u="none" cap="none" strike="noStrike">
                          <a:latin typeface="Arial"/>
                          <a:ea typeface="Arial"/>
                          <a:cs typeface="Arial"/>
                          <a:sym typeface="Arial"/>
                        </a:rPr>
                        <a:t>項目</a:t>
                      </a:r>
                      <a:endParaRPr sz="2000" u="none" cap="none" strike="noStrike">
                        <a:latin typeface="Arial"/>
                        <a:ea typeface="Arial"/>
                        <a:cs typeface="Arial"/>
                        <a:sym typeface="Arial"/>
                      </a:endParaRPr>
                    </a:p>
                  </a:txBody>
                  <a:tcPr marT="45725" marB="45725" marR="91450" marL="91450" anchor="ctr">
                    <a:solidFill>
                      <a:srgbClr val="FABF8E"/>
                    </a:solidFill>
                  </a:tcPr>
                </a:tc>
                <a:tc>
                  <a:txBody>
                    <a:bodyPr>
                      <a:noAutofit/>
                    </a:bodyPr>
                    <a:lstStyle/>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投入原料</a:t>
                      </a:r>
                      <a:endParaRPr/>
                    </a:p>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（kg/kwh）</a:t>
                      </a:r>
                      <a:endParaRPr/>
                    </a:p>
                  </a:txBody>
                  <a:tcPr marT="0" marB="0" marR="144150" marL="71750" anchor="ctr">
                    <a:solidFill>
                      <a:srgbClr val="FABF8E"/>
                    </a:solidFill>
                  </a:tcPr>
                </a:tc>
                <a:tc>
                  <a:txBody>
                    <a:bodyPr>
                      <a:noAutofit/>
                    </a:bodyPr>
                    <a:lstStyle/>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初級能源消耗</a:t>
                      </a:r>
                      <a:endParaRPr/>
                    </a:p>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（MJ/kg）（MJ/kwh）</a:t>
                      </a:r>
                      <a:endParaRPr/>
                    </a:p>
                  </a:txBody>
                  <a:tcPr marT="0" marB="0" marR="144150" marL="71750" anchor="ctr">
                    <a:solidFill>
                      <a:srgbClr val="FABF8E"/>
                    </a:solidFill>
                  </a:tcPr>
                </a:tc>
                <a:tc>
                  <a:txBody>
                    <a:bodyPr>
                      <a:noAutofit/>
                    </a:bodyPr>
                    <a:lstStyle/>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投入原料能源耗能</a:t>
                      </a:r>
                      <a:endParaRPr/>
                    </a:p>
                    <a:p>
                      <a:pPr indent="0" lvl="0" marL="0" marR="0" rtl="0" algn="ctr">
                        <a:lnSpc>
                          <a:spcPct val="100000"/>
                        </a:lnSpc>
                        <a:spcBef>
                          <a:spcPts val="0"/>
                        </a:spcBef>
                        <a:spcAft>
                          <a:spcPts val="0"/>
                        </a:spcAft>
                        <a:buNone/>
                      </a:pPr>
                      <a:r>
                        <a:rPr lang="zh-TW" sz="2000" u="none" cap="none" strike="noStrike">
                          <a:latin typeface="Arial"/>
                          <a:ea typeface="Arial"/>
                          <a:cs typeface="Arial"/>
                          <a:sym typeface="Arial"/>
                        </a:rPr>
                        <a:t>（MJ）</a:t>
                      </a:r>
                      <a:endParaRPr/>
                    </a:p>
                  </a:txBody>
                  <a:tcPr marT="0" marB="0" marR="144150" marL="71750" anchor="ctr">
                    <a:solidFill>
                      <a:srgbClr val="FABF8E"/>
                    </a:solidFill>
                  </a:tcPr>
                </a:tc>
              </a:tr>
              <a:tr h="4204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鋼鐵</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6</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24.4</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146.4</a:t>
                      </a:r>
                      <a:endParaRPr sz="2400" u="none" cap="none" strike="noStrike">
                        <a:latin typeface="Arial"/>
                        <a:ea typeface="Arial"/>
                        <a:cs typeface="Arial"/>
                        <a:sym typeface="Arial"/>
                      </a:endParaRPr>
                    </a:p>
                  </a:txBody>
                  <a:tcPr marT="0" marB="0" marR="144150" marL="71750" anchor="ctr"/>
                </a:tc>
              </a:tr>
              <a:tr h="5297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鍍鋅鋼鐵</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10</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24.4</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244</a:t>
                      </a:r>
                      <a:endParaRPr sz="2400" u="none" cap="none" strike="noStrike">
                        <a:latin typeface="Arial"/>
                        <a:ea typeface="Arial"/>
                        <a:cs typeface="Arial"/>
                        <a:sym typeface="Arial"/>
                      </a:endParaRPr>
                    </a:p>
                  </a:txBody>
                  <a:tcPr marT="0" marB="0" marR="144150" marL="71750" anchor="ctr"/>
                </a:tc>
              </a:tr>
              <a:tr h="4204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銅</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2</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48</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96</a:t>
                      </a:r>
                      <a:endParaRPr sz="2400" u="none" cap="none" strike="noStrike">
                        <a:latin typeface="Arial"/>
                        <a:ea typeface="Arial"/>
                        <a:cs typeface="Arial"/>
                        <a:sym typeface="Arial"/>
                      </a:endParaRPr>
                    </a:p>
                  </a:txBody>
                  <a:tcPr marT="0" marB="0" marR="144150" marL="71750" anchor="ctr"/>
                </a:tc>
              </a:tr>
              <a:tr h="4204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鋁</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1.5</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155</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232.5</a:t>
                      </a:r>
                      <a:endParaRPr sz="2400" u="none" cap="none" strike="noStrike">
                        <a:latin typeface="Arial"/>
                        <a:ea typeface="Arial"/>
                        <a:cs typeface="Arial"/>
                        <a:sym typeface="Arial"/>
                      </a:endParaRPr>
                    </a:p>
                  </a:txBody>
                  <a:tcPr marT="0" marB="0" marR="144150" marL="71750" anchor="ctr"/>
                </a:tc>
              </a:tr>
              <a:tr h="4204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電力</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12</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3.6</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43.2</a:t>
                      </a:r>
                      <a:endParaRPr sz="2400" u="none" cap="none" strike="noStrike">
                        <a:latin typeface="Arial"/>
                        <a:ea typeface="Arial"/>
                        <a:cs typeface="Arial"/>
                        <a:sym typeface="Arial"/>
                      </a:endParaRPr>
                    </a:p>
                  </a:txBody>
                  <a:tcPr marT="0" marB="0" marR="144150" marL="71750" anchor="ctr"/>
                </a:tc>
              </a:tr>
              <a:tr h="4204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用水量</a:t>
                      </a:r>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150</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0.2</a:t>
                      </a:r>
                      <a:endParaRPr sz="2400" u="none" cap="none" strike="noStrike">
                        <a:latin typeface="Arial"/>
                        <a:ea typeface="Arial"/>
                        <a:cs typeface="Arial"/>
                        <a:sym typeface="Arial"/>
                      </a:endParaRPr>
                    </a:p>
                  </a:txBody>
                  <a:tcPr marT="0" marB="0" marR="144150" marL="71750" anchor="ctr"/>
                </a:tc>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30</a:t>
                      </a:r>
                      <a:endParaRPr sz="2400" u="none" cap="none" strike="noStrike">
                        <a:latin typeface="Arial"/>
                        <a:ea typeface="Arial"/>
                        <a:cs typeface="Arial"/>
                        <a:sym typeface="Arial"/>
                      </a:endParaRPr>
                    </a:p>
                  </a:txBody>
                  <a:tcPr marT="0" marB="0" marR="144150" marL="71750" anchor="ctr"/>
                </a:tc>
              </a:tr>
              <a:tr h="558025">
                <a:tc>
                  <a:txBody>
                    <a:bodyPr>
                      <a:noAutofit/>
                    </a:bodyPr>
                    <a:lstStyle/>
                    <a:p>
                      <a:pPr indent="0" lvl="0" marL="0" marR="0" rtl="0" algn="ctr">
                        <a:lnSpc>
                          <a:spcPct val="91666"/>
                        </a:lnSpc>
                        <a:spcBef>
                          <a:spcPts val="0"/>
                        </a:spcBef>
                        <a:spcAft>
                          <a:spcPts val="0"/>
                        </a:spcAft>
                        <a:buNone/>
                      </a:pPr>
                      <a:r>
                        <a:rPr lang="zh-TW" sz="2400" u="none" cap="none" strike="noStrike">
                          <a:latin typeface="Arial"/>
                          <a:ea typeface="Arial"/>
                          <a:cs typeface="Arial"/>
                          <a:sym typeface="Arial"/>
                        </a:rPr>
                        <a:t>Total</a:t>
                      </a:r>
                      <a:endParaRPr sz="2400" u="none" cap="none" strike="noStrike">
                        <a:latin typeface="Arial"/>
                        <a:ea typeface="Arial"/>
                        <a:cs typeface="Arial"/>
                        <a:sym typeface="Arial"/>
                      </a:endParaRPr>
                    </a:p>
                  </a:txBody>
                  <a:tcPr marT="0" marB="0" marR="144150" marL="71750" anchor="ctr"/>
                </a:tc>
                <a:tc gridSpan="3">
                  <a:txBody>
                    <a:bodyPr>
                      <a:noAutofit/>
                    </a:bodyPr>
                    <a:lstStyle/>
                    <a:p>
                      <a:pPr indent="304800" lvl="0" marL="0" marR="0" rtl="0" algn="r">
                        <a:lnSpc>
                          <a:spcPct val="91666"/>
                        </a:lnSpc>
                        <a:spcBef>
                          <a:spcPts val="0"/>
                        </a:spcBef>
                        <a:spcAft>
                          <a:spcPts val="0"/>
                        </a:spcAft>
                        <a:buNone/>
                      </a:pPr>
                      <a:r>
                        <a:rPr lang="zh-TW" sz="2400" u="none" cap="none" strike="noStrike">
                          <a:latin typeface="Arial"/>
                          <a:ea typeface="Arial"/>
                          <a:cs typeface="Arial"/>
                          <a:sym typeface="Arial"/>
                        </a:rPr>
                        <a:t>　792.1 　  MJ</a:t>
                      </a:r>
                      <a:endParaRPr sz="2400" u="none" cap="none" strike="noStrike">
                        <a:latin typeface="Arial"/>
                        <a:ea typeface="Arial"/>
                        <a:cs typeface="Arial"/>
                        <a:sym typeface="Arial"/>
                      </a:endParaRPr>
                    </a:p>
                  </a:txBody>
                  <a:tcPr marT="45725" marB="45725" marR="91450" marL="91450" anchor="ctr"/>
                </a:tc>
                <a:tc hMerge="1"/>
                <a:tc hMerge="1"/>
              </a:tr>
            </a:tbl>
          </a:graphicData>
        </a:graphic>
      </p:graphicFrame>
      <p:sp>
        <p:nvSpPr>
          <p:cNvPr id="576" name="Google Shape;576;p55"/>
          <p:cNvSpPr txBox="1"/>
          <p:nvPr/>
        </p:nvSpPr>
        <p:spPr>
          <a:xfrm>
            <a:off x="468313" y="6519863"/>
            <a:ext cx="3527425"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
        <p:nvSpPr>
          <p:cNvPr id="577" name="Google Shape;577;p5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81" name="Shape 581"/>
        <p:cNvGrpSpPr/>
        <p:nvPr/>
      </p:nvGrpSpPr>
      <p:grpSpPr>
        <a:xfrm>
          <a:off x="0" y="0"/>
          <a:ext cx="0" cy="0"/>
          <a:chOff x="0" y="0"/>
          <a:chExt cx="0" cy="0"/>
        </a:xfrm>
      </p:grpSpPr>
      <p:sp>
        <p:nvSpPr>
          <p:cNvPr id="582" name="Google Shape;582;p56"/>
          <p:cNvSpPr txBox="1"/>
          <p:nvPr>
            <p:ph type="title"/>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五、實證分析二：LCA與NEA</a:t>
            </a:r>
            <a:endParaRPr sz="3200">
              <a:latin typeface="Arial"/>
              <a:ea typeface="Arial"/>
              <a:cs typeface="Arial"/>
              <a:sym typeface="Arial"/>
            </a:endParaRPr>
          </a:p>
        </p:txBody>
      </p:sp>
      <p:sp>
        <p:nvSpPr>
          <p:cNvPr id="583" name="Google Shape;583;p56"/>
          <p:cNvSpPr txBox="1"/>
          <p:nvPr>
            <p:ph idx="1" type="body"/>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熱泵熱水系統之淨能源分析（2/4）</a:t>
            </a:r>
            <a:endParaRPr sz="2800">
              <a:latin typeface="Arial"/>
              <a:ea typeface="Arial"/>
              <a:cs typeface="Arial"/>
              <a:sym typeface="Arial"/>
            </a:endParaRPr>
          </a:p>
          <a:p>
            <a:pPr indent="-285750" lvl="1" marL="742950" rtl="0" algn="l">
              <a:spcBef>
                <a:spcPts val="480"/>
              </a:spcBef>
              <a:spcAft>
                <a:spcPts val="0"/>
              </a:spcAft>
              <a:buClr>
                <a:schemeClr val="dk1"/>
              </a:buClr>
              <a:buSzPts val="2400"/>
              <a:buChar char="–"/>
            </a:pPr>
            <a:r>
              <a:rPr lang="zh-TW" sz="2400">
                <a:latin typeface="Arial"/>
                <a:ea typeface="Arial"/>
                <a:cs typeface="Arial"/>
                <a:sym typeface="Arial"/>
              </a:rPr>
              <a:t>熱泵熱水器系統</a:t>
            </a:r>
            <a:r>
              <a:rPr lang="zh-TW" sz="2400">
                <a:solidFill>
                  <a:srgbClr val="FF0000"/>
                </a:solidFill>
                <a:latin typeface="Arial"/>
                <a:ea typeface="Arial"/>
                <a:cs typeface="Arial"/>
                <a:sym typeface="Arial"/>
              </a:rPr>
              <a:t>能源投資報酬(Energy Return on Investment, EROI)</a:t>
            </a:r>
            <a:endParaRPr/>
          </a:p>
          <a:p>
            <a:pPr indent="-190500" lvl="0" marL="342900" rtl="0" algn="l">
              <a:spcBef>
                <a:spcPts val="480"/>
              </a:spcBef>
              <a:spcAft>
                <a:spcPts val="0"/>
              </a:spcAft>
              <a:buClr>
                <a:schemeClr val="dk1"/>
              </a:buClr>
              <a:buSzPts val="2400"/>
              <a:buNone/>
            </a:pPr>
            <a:r>
              <a:t/>
            </a:r>
            <a:endParaRPr sz="2400">
              <a:latin typeface="Arial"/>
              <a:ea typeface="Arial"/>
              <a:cs typeface="Arial"/>
              <a:sym typeface="Arial"/>
            </a:endParaRPr>
          </a:p>
          <a:p>
            <a:pPr indent="-184150" lvl="1" marL="742950" rtl="0" algn="l">
              <a:spcBef>
                <a:spcPts val="320"/>
              </a:spcBef>
              <a:spcAft>
                <a:spcPts val="0"/>
              </a:spcAft>
              <a:buClr>
                <a:schemeClr val="dk1"/>
              </a:buClr>
              <a:buSzPts val="1600"/>
              <a:buNone/>
            </a:pPr>
            <a:r>
              <a:t/>
            </a:r>
            <a:endParaRPr sz="1600">
              <a:latin typeface="Arial"/>
              <a:ea typeface="Arial"/>
              <a:cs typeface="Arial"/>
              <a:sym typeface="Arial"/>
            </a:endParaRPr>
          </a:p>
        </p:txBody>
      </p:sp>
      <p:graphicFrame>
        <p:nvGraphicFramePr>
          <p:cNvPr id="584" name="Google Shape;584;p56"/>
          <p:cNvGraphicFramePr/>
          <p:nvPr/>
        </p:nvGraphicFramePr>
        <p:xfrm>
          <a:off x="1116013" y="2492375"/>
          <a:ext cx="3000000" cy="3000000"/>
        </p:xfrm>
        <a:graphic>
          <a:graphicData uri="http://schemas.openxmlformats.org/drawingml/2006/table">
            <a:tbl>
              <a:tblPr>
                <a:noFill/>
                <a:tableStyleId>{26C8A6BB-452B-48A0-A253-06C03A180FE8}</a:tableStyleId>
              </a:tblPr>
              <a:tblGrid>
                <a:gridCol w="3283275"/>
                <a:gridCol w="1936400"/>
                <a:gridCol w="1909125"/>
              </a:tblGrid>
              <a:tr h="273125">
                <a:tc>
                  <a:txBody>
                    <a:bodyPr>
                      <a:noAutofit/>
                    </a:bodyPr>
                    <a:lstStyle/>
                    <a:p>
                      <a:pPr indent="304800" lvl="0" marL="0" marR="0" rtl="0" algn="l">
                        <a:lnSpc>
                          <a:spcPct val="11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Clr>
                          <a:schemeClr val="dk1"/>
                        </a:buClr>
                        <a:buSzPts val="2000"/>
                        <a:buFont typeface="Times New Roman"/>
                        <a:buNone/>
                      </a:pPr>
                      <a:r>
                        <a:rPr lang="zh-TW" sz="2000" u="none" cap="none" strike="noStrike">
                          <a:latin typeface="Times New Roman"/>
                          <a:ea typeface="Times New Roman"/>
                          <a:cs typeface="Times New Roman"/>
                          <a:sym typeface="Times New Roman"/>
                        </a:rPr>
                        <a:t>　單位：MJ</a:t>
                      </a:r>
                      <a:endParaRPr sz="2000" u="none" cap="none" strike="noStrike">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r>
              <a:tr h="546275">
                <a:tc>
                  <a:txBody>
                    <a:bodyPr>
                      <a:noAutofit/>
                    </a:bodyPr>
                    <a:lstStyle/>
                    <a:p>
                      <a:pPr indent="304800" lvl="0" marL="0" marR="0" rtl="0" algn="l">
                        <a:lnSpc>
                          <a:spcPct val="110000"/>
                        </a:lnSpc>
                        <a:spcBef>
                          <a:spcPts val="0"/>
                        </a:spcBef>
                        <a:spcAft>
                          <a:spcPts val="0"/>
                        </a:spcAft>
                        <a:buNone/>
                      </a:pPr>
                      <a:r>
                        <a:rPr lang="zh-TW" sz="2000" u="none" cap="none" strike="noStrike">
                          <a:latin typeface="Times New Roman"/>
                          <a:ea typeface="Times New Roman"/>
                          <a:cs typeface="Times New Roman"/>
                          <a:sym typeface="Times New Roman"/>
                        </a:rPr>
                        <a:t>Life-cycle Energy Input</a:t>
                      </a:r>
                      <a:endParaRPr sz="2000" u="none" cap="none" strike="noStrike">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Macufacturing</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792.1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792.1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Operating</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59130</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59130</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Total</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59922.1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59922.1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97975">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4627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Life-cycle Energy Output</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Heat</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86921.1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332310.6</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Total</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86921.1</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lang="zh-TW" sz="2000">
                          <a:latin typeface="Times New Roman"/>
                          <a:ea typeface="Times New Roman"/>
                          <a:cs typeface="Times New Roman"/>
                          <a:sym typeface="Times New Roman"/>
                        </a:rPr>
                        <a:t>332310.6</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67150">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noAutofit/>
                    </a:bodyPr>
                    <a:lstStyle/>
                    <a:p>
                      <a:pPr indent="0" lvl="0" marL="0" marR="0" rtl="0" algn="l">
                        <a:spcBef>
                          <a:spcPts val="0"/>
                        </a:spcBef>
                        <a:spcAft>
                          <a:spcPts val="0"/>
                        </a:spcAft>
                        <a:buNone/>
                      </a:pPr>
                      <a:r>
                        <a:t/>
                      </a:r>
                      <a:endParaRPr sz="2000">
                        <a:latin typeface="Times New Roman"/>
                        <a:ea typeface="Times New Roman"/>
                        <a:cs typeface="Times New Roman"/>
                        <a:sym typeface="Times New Roman"/>
                      </a:endParaRPr>
                    </a:p>
                  </a:txBody>
                  <a:tcPr marT="0" marB="0" marR="17775" marL="177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28575">
                      <a:solidFill>
                        <a:srgbClr val="000000"/>
                      </a:solidFill>
                      <a:prstDash val="solid"/>
                      <a:round/>
                      <a:headEnd len="sm" w="sm" type="none"/>
                      <a:tailEnd len="sm" w="sm" type="none"/>
                    </a:lnB>
                  </a:tcPr>
                </a:tc>
              </a:tr>
              <a:tr h="273125">
                <a:tc>
                  <a:txBody>
                    <a:bodyPr>
                      <a:noAutofit/>
                    </a:bodyPr>
                    <a:lstStyle/>
                    <a:p>
                      <a:pPr indent="304800" lvl="0" marL="0" marR="0" rtl="0" algn="l">
                        <a:lnSpc>
                          <a:spcPct val="110000"/>
                        </a:lnSpc>
                        <a:spcBef>
                          <a:spcPts val="0"/>
                        </a:spcBef>
                        <a:spcAft>
                          <a:spcPts val="0"/>
                        </a:spcAft>
                        <a:buNone/>
                      </a:pPr>
                      <a:r>
                        <a:rPr lang="zh-TW" sz="2000">
                          <a:solidFill>
                            <a:srgbClr val="C00000"/>
                          </a:solidFill>
                          <a:latin typeface="Times New Roman"/>
                          <a:ea typeface="Times New Roman"/>
                          <a:cs typeface="Times New Roman"/>
                          <a:sym typeface="Times New Roman"/>
                        </a:rPr>
                        <a:t>EROI</a:t>
                      </a:r>
                      <a:endParaRPr sz="2000">
                        <a:solidFill>
                          <a:srgbClr val="C00000"/>
                        </a:solidFill>
                        <a:latin typeface="Times New Roman"/>
                        <a:ea typeface="Times New Roman"/>
                        <a:cs typeface="Times New Roman"/>
                        <a:sym typeface="Times New Roman"/>
                      </a:endParaRPr>
                    </a:p>
                  </a:txBody>
                  <a:tcPr marT="0" marB="0" marR="17775" marL="17775"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b="1" lang="zh-TW" sz="2000">
                          <a:solidFill>
                            <a:srgbClr val="C00000"/>
                          </a:solidFill>
                          <a:latin typeface="Times New Roman"/>
                          <a:ea typeface="Times New Roman"/>
                          <a:cs typeface="Times New Roman"/>
                          <a:sym typeface="Times New Roman"/>
                        </a:rPr>
                        <a:t>1.45 </a:t>
                      </a:r>
                      <a:endParaRPr b="1" sz="2000">
                        <a:solidFill>
                          <a:srgbClr val="C00000"/>
                        </a:solidFill>
                        <a:latin typeface="Times New Roman"/>
                        <a:ea typeface="Times New Roman"/>
                        <a:cs typeface="Times New Roman"/>
                        <a:sym typeface="Times New Roman"/>
                      </a:endParaRPr>
                    </a:p>
                  </a:txBody>
                  <a:tcPr marT="0" marB="0" marR="17775" marL="17775"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304800" lvl="0" marL="0" marR="0" rtl="0" algn="l">
                        <a:lnSpc>
                          <a:spcPct val="110000"/>
                        </a:lnSpc>
                        <a:spcBef>
                          <a:spcPts val="0"/>
                        </a:spcBef>
                        <a:spcAft>
                          <a:spcPts val="0"/>
                        </a:spcAft>
                        <a:buNone/>
                      </a:pPr>
                      <a:r>
                        <a:rPr b="1" lang="zh-TW" sz="2000">
                          <a:solidFill>
                            <a:srgbClr val="C00000"/>
                          </a:solidFill>
                          <a:latin typeface="Times New Roman"/>
                          <a:ea typeface="Times New Roman"/>
                          <a:cs typeface="Times New Roman"/>
                          <a:sym typeface="Times New Roman"/>
                        </a:rPr>
                        <a:t>5.55 </a:t>
                      </a:r>
                      <a:endParaRPr b="1" sz="2000">
                        <a:solidFill>
                          <a:srgbClr val="C00000"/>
                        </a:solidFill>
                        <a:latin typeface="Times New Roman"/>
                        <a:ea typeface="Times New Roman"/>
                        <a:cs typeface="Times New Roman"/>
                        <a:sym typeface="Times New Roman"/>
                      </a:endParaRPr>
                    </a:p>
                  </a:txBody>
                  <a:tcPr marT="0" marB="0" marR="17775" marL="17775"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2857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585" name="Google Shape;585;p56"/>
          <p:cNvSpPr txBox="1"/>
          <p:nvPr/>
        </p:nvSpPr>
        <p:spPr>
          <a:xfrm>
            <a:off x="468313" y="6237288"/>
            <a:ext cx="3527425"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
        <p:nvSpPr>
          <p:cNvPr id="586" name="Google Shape;586;p5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590" name="Shape 590"/>
        <p:cNvGrpSpPr/>
        <p:nvPr/>
      </p:nvGrpSpPr>
      <p:grpSpPr>
        <a:xfrm>
          <a:off x="0" y="0"/>
          <a:ext cx="0" cy="0"/>
          <a:chOff x="0" y="0"/>
          <a:chExt cx="0" cy="0"/>
        </a:xfrm>
      </p:grpSpPr>
      <p:sp>
        <p:nvSpPr>
          <p:cNvPr id="591" name="Google Shape;591;p57"/>
          <p:cNvSpPr txBox="1"/>
          <p:nvPr>
            <p:ph type="title"/>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五、實證分析二：LCA與NEA</a:t>
            </a:r>
            <a:endParaRPr sz="3200">
              <a:latin typeface="Arial"/>
              <a:ea typeface="Arial"/>
              <a:cs typeface="Arial"/>
              <a:sym typeface="Arial"/>
            </a:endParaRPr>
          </a:p>
        </p:txBody>
      </p:sp>
      <p:sp>
        <p:nvSpPr>
          <p:cNvPr id="592" name="Google Shape;592;p57"/>
          <p:cNvSpPr txBox="1"/>
          <p:nvPr>
            <p:ph idx="1" type="body"/>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熱泵熱水系統之淨能源分析（</a:t>
            </a:r>
            <a:r>
              <a:rPr lang="zh-TW" sz="2800"/>
              <a:t>3/4</a:t>
            </a:r>
            <a:r>
              <a:rPr lang="zh-TW" sz="2800">
                <a:latin typeface="Arial"/>
                <a:ea typeface="Arial"/>
                <a:cs typeface="Arial"/>
                <a:sym typeface="Arial"/>
              </a:rPr>
              <a:t>）</a:t>
            </a:r>
            <a:endParaRPr sz="2800"/>
          </a:p>
          <a:p>
            <a:pPr indent="-285750" lvl="1" marL="742950" rtl="0" algn="l">
              <a:spcBef>
                <a:spcPts val="480"/>
              </a:spcBef>
              <a:spcAft>
                <a:spcPts val="0"/>
              </a:spcAft>
              <a:buClr>
                <a:srgbClr val="FF0000"/>
              </a:buClr>
              <a:buSzPts val="2400"/>
              <a:buChar char="–"/>
            </a:pPr>
            <a:r>
              <a:rPr lang="zh-TW" sz="2400">
                <a:solidFill>
                  <a:srgbClr val="FF0000"/>
                </a:solidFill>
                <a:latin typeface="Arial"/>
                <a:ea typeface="Arial"/>
                <a:cs typeface="Arial"/>
                <a:sym typeface="Arial"/>
              </a:rPr>
              <a:t>能源回收期</a:t>
            </a:r>
            <a:r>
              <a:rPr lang="zh-TW" sz="2400">
                <a:solidFill>
                  <a:srgbClr val="FF0000"/>
                </a:solidFill>
              </a:rPr>
              <a:t>(Energy Payback Time, EPT) </a:t>
            </a:r>
            <a:r>
              <a:rPr lang="zh-TW" sz="2400">
                <a:latin typeface="Arial"/>
                <a:ea typeface="Arial"/>
                <a:cs typeface="Arial"/>
                <a:sym typeface="Arial"/>
              </a:rPr>
              <a:t>＝</a:t>
            </a:r>
            <a:endParaRPr sz="2400"/>
          </a:p>
          <a:p>
            <a:pPr indent="-133350" lvl="1" marL="742950" rtl="0" algn="l">
              <a:spcBef>
                <a:spcPts val="480"/>
              </a:spcBef>
              <a:spcAft>
                <a:spcPts val="0"/>
              </a:spcAft>
              <a:buClr>
                <a:schemeClr val="dk1"/>
              </a:buClr>
              <a:buSzPts val="2400"/>
              <a:buNone/>
            </a:pPr>
            <a:r>
              <a:t/>
            </a:r>
            <a:endParaRPr sz="2400"/>
          </a:p>
          <a:p>
            <a:pPr indent="-285750" lvl="1" marL="742950" rtl="0" algn="l">
              <a:spcBef>
                <a:spcPts val="480"/>
              </a:spcBef>
              <a:spcAft>
                <a:spcPts val="0"/>
              </a:spcAft>
              <a:buClr>
                <a:schemeClr val="dk1"/>
              </a:buClr>
              <a:buSzPts val="2400"/>
              <a:buChar char="–"/>
            </a:pPr>
            <a:r>
              <a:rPr i="1" lang="zh-TW" sz="2400"/>
              <a:t>EPT</a:t>
            </a:r>
            <a:r>
              <a:rPr lang="zh-TW" sz="2400"/>
              <a:t> （ Coefficient of performance =5.62 ）</a:t>
            </a:r>
            <a:endParaRPr sz="2400"/>
          </a:p>
          <a:p>
            <a:pPr indent="-285750" lvl="1" marL="742950" rtl="0" algn="l">
              <a:spcBef>
                <a:spcPts val="480"/>
              </a:spcBef>
              <a:spcAft>
                <a:spcPts val="0"/>
              </a:spcAft>
              <a:buClr>
                <a:schemeClr val="dk1"/>
              </a:buClr>
              <a:buSzPts val="2400"/>
              <a:buFont typeface="Arial"/>
              <a:buNone/>
            </a:pPr>
            <a:r>
              <a:rPr lang="zh-TW" sz="2400"/>
              <a:t>   ＝                        ＝</a:t>
            </a:r>
            <a:r>
              <a:rPr i="1" lang="zh-TW" sz="2400"/>
              <a:t> </a:t>
            </a:r>
            <a:r>
              <a:rPr lang="zh-TW" sz="2400"/>
              <a:t> </a:t>
            </a:r>
            <a:r>
              <a:rPr lang="zh-TW" sz="2400">
                <a:solidFill>
                  <a:srgbClr val="C00000"/>
                </a:solidFill>
              </a:rPr>
              <a:t>0.22 </a:t>
            </a:r>
            <a:r>
              <a:rPr lang="zh-TW" sz="2400"/>
              <a:t>(</a:t>
            </a:r>
            <a:r>
              <a:rPr lang="zh-TW" sz="2400">
                <a:latin typeface="Arial"/>
                <a:ea typeface="Arial"/>
                <a:cs typeface="Arial"/>
                <a:sym typeface="Arial"/>
              </a:rPr>
              <a:t>年</a:t>
            </a:r>
            <a:r>
              <a:rPr lang="zh-TW" sz="2400"/>
              <a:t>) </a:t>
            </a:r>
            <a:endParaRPr/>
          </a:p>
          <a:p>
            <a:pPr indent="-133350" lvl="1" marL="742950" rtl="0" algn="l">
              <a:spcBef>
                <a:spcPts val="480"/>
              </a:spcBef>
              <a:spcAft>
                <a:spcPts val="0"/>
              </a:spcAft>
              <a:buClr>
                <a:schemeClr val="dk1"/>
              </a:buClr>
              <a:buSzPts val="2400"/>
              <a:buNone/>
            </a:pPr>
            <a:r>
              <a:t/>
            </a:r>
            <a:endParaRPr sz="2400"/>
          </a:p>
          <a:p>
            <a:pPr indent="-285750" lvl="1" marL="742950" rtl="0" algn="l">
              <a:spcBef>
                <a:spcPts val="480"/>
              </a:spcBef>
              <a:spcAft>
                <a:spcPts val="0"/>
              </a:spcAft>
              <a:buClr>
                <a:schemeClr val="dk1"/>
              </a:buClr>
              <a:buSzPts val="2400"/>
              <a:buChar char="–"/>
            </a:pPr>
            <a:r>
              <a:rPr i="1" lang="zh-TW" sz="2400"/>
              <a:t>EPT</a:t>
            </a:r>
            <a:r>
              <a:rPr lang="zh-TW" sz="2400"/>
              <a:t> （ Coefficient of performance =1.47 ）</a:t>
            </a:r>
            <a:endParaRPr sz="2400"/>
          </a:p>
          <a:p>
            <a:pPr indent="-285750" lvl="1" marL="742950" rtl="0" algn="l">
              <a:spcBef>
                <a:spcPts val="480"/>
              </a:spcBef>
              <a:spcAft>
                <a:spcPts val="0"/>
              </a:spcAft>
              <a:buClr>
                <a:schemeClr val="dk1"/>
              </a:buClr>
              <a:buSzPts val="2400"/>
              <a:buFont typeface="Arial"/>
              <a:buNone/>
            </a:pPr>
            <a:r>
              <a:rPr i="1" lang="zh-TW" sz="2400"/>
              <a:t>   =                         ＝ </a:t>
            </a:r>
            <a:r>
              <a:rPr lang="zh-TW" sz="2400">
                <a:solidFill>
                  <a:srgbClr val="C00000"/>
                </a:solidFill>
              </a:rPr>
              <a:t>2.16</a:t>
            </a:r>
            <a:r>
              <a:rPr lang="zh-TW" sz="2400"/>
              <a:t> (</a:t>
            </a:r>
            <a:r>
              <a:rPr lang="zh-TW" sz="2400">
                <a:latin typeface="Arial"/>
                <a:ea typeface="Arial"/>
                <a:cs typeface="Arial"/>
                <a:sym typeface="Arial"/>
              </a:rPr>
              <a:t>年</a:t>
            </a:r>
            <a:r>
              <a:rPr lang="zh-TW" sz="2400"/>
              <a:t>)</a:t>
            </a:r>
            <a:r>
              <a:rPr i="1" lang="zh-TW" sz="2400"/>
              <a:t>    </a:t>
            </a:r>
            <a:endParaRPr sz="2400"/>
          </a:p>
          <a:p>
            <a:pPr indent="-190500" lvl="0" marL="342900" rtl="0" algn="l">
              <a:spcBef>
                <a:spcPts val="480"/>
              </a:spcBef>
              <a:spcAft>
                <a:spcPts val="0"/>
              </a:spcAft>
              <a:buClr>
                <a:schemeClr val="dk1"/>
              </a:buClr>
              <a:buSzPts val="2400"/>
              <a:buNone/>
            </a:pPr>
            <a:r>
              <a:t/>
            </a:r>
            <a:endParaRPr sz="2400"/>
          </a:p>
          <a:p>
            <a:pPr indent="-184150" lvl="1" marL="742950" rtl="0" algn="l">
              <a:spcBef>
                <a:spcPts val="320"/>
              </a:spcBef>
              <a:spcAft>
                <a:spcPts val="0"/>
              </a:spcAft>
              <a:buClr>
                <a:schemeClr val="dk1"/>
              </a:buClr>
              <a:buSzPts val="1600"/>
              <a:buNone/>
            </a:pPr>
            <a:r>
              <a:t/>
            </a:r>
            <a:endParaRPr sz="1600"/>
          </a:p>
        </p:txBody>
      </p:sp>
      <p:pic>
        <p:nvPicPr>
          <p:cNvPr id="593" name="Google Shape;593;p57"/>
          <p:cNvPicPr preferRelativeResize="0"/>
          <p:nvPr/>
        </p:nvPicPr>
        <p:blipFill rotWithShape="1">
          <a:blip r:embed="rId3">
            <a:alphaModFix/>
          </a:blip>
          <a:srcRect b="0" l="0" r="0" t="0"/>
          <a:stretch/>
        </p:blipFill>
        <p:spPr>
          <a:xfrm>
            <a:off x="6804025" y="1628775"/>
            <a:ext cx="2195513" cy="508000"/>
          </a:xfrm>
          <a:prstGeom prst="rect">
            <a:avLst/>
          </a:prstGeom>
          <a:noFill/>
          <a:ln>
            <a:noFill/>
          </a:ln>
        </p:spPr>
      </p:pic>
      <p:pic>
        <p:nvPicPr>
          <p:cNvPr id="594" name="Google Shape;594;p57"/>
          <p:cNvPicPr preferRelativeResize="0"/>
          <p:nvPr/>
        </p:nvPicPr>
        <p:blipFill rotWithShape="1">
          <a:blip r:embed="rId4">
            <a:alphaModFix/>
          </a:blip>
          <a:srcRect b="0" l="0" r="0" t="0"/>
          <a:stretch/>
        </p:blipFill>
        <p:spPr>
          <a:xfrm>
            <a:off x="1619250" y="2924175"/>
            <a:ext cx="1657350" cy="463550"/>
          </a:xfrm>
          <a:prstGeom prst="rect">
            <a:avLst/>
          </a:prstGeom>
          <a:noFill/>
          <a:ln>
            <a:noFill/>
          </a:ln>
        </p:spPr>
      </p:pic>
      <p:pic>
        <p:nvPicPr>
          <p:cNvPr id="595" name="Google Shape;595;p57"/>
          <p:cNvPicPr preferRelativeResize="0"/>
          <p:nvPr/>
        </p:nvPicPr>
        <p:blipFill rotWithShape="1">
          <a:blip r:embed="rId5">
            <a:alphaModFix/>
          </a:blip>
          <a:srcRect b="0" l="0" r="0" t="0"/>
          <a:stretch/>
        </p:blipFill>
        <p:spPr>
          <a:xfrm>
            <a:off x="1691680" y="4221163"/>
            <a:ext cx="1727795" cy="461962"/>
          </a:xfrm>
          <a:prstGeom prst="rect">
            <a:avLst/>
          </a:prstGeom>
          <a:noFill/>
          <a:ln>
            <a:noFill/>
          </a:ln>
        </p:spPr>
      </p:pic>
      <p:sp>
        <p:nvSpPr>
          <p:cNvPr id="596" name="Google Shape;596;p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597" name="Google Shape;597;p57"/>
          <p:cNvSpPr txBox="1"/>
          <p:nvPr/>
        </p:nvSpPr>
        <p:spPr>
          <a:xfrm>
            <a:off x="684213" y="5661025"/>
            <a:ext cx="7920037" cy="7381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400">
                <a:solidFill>
                  <a:schemeClr val="dk1"/>
                </a:solidFill>
                <a:latin typeface="Arial"/>
                <a:ea typeface="Arial"/>
                <a:cs typeface="Arial"/>
                <a:sym typeface="Arial"/>
              </a:rPr>
              <a:t>註：根據工研院熱泵產品效能檢測報告，熱泵熱水系統由各入水溫度加熱至55℃之效能係數(COP)最高與最低分別為</a:t>
            </a:r>
            <a:r>
              <a:rPr lang="zh-TW" sz="1400">
                <a:solidFill>
                  <a:srgbClr val="FF0000"/>
                </a:solidFill>
                <a:latin typeface="Arial"/>
                <a:ea typeface="Arial"/>
                <a:cs typeface="Arial"/>
                <a:sym typeface="Arial"/>
              </a:rPr>
              <a:t>5.62</a:t>
            </a:r>
            <a:r>
              <a:rPr lang="zh-TW" sz="1400">
                <a:solidFill>
                  <a:schemeClr val="dk1"/>
                </a:solidFill>
                <a:latin typeface="Arial"/>
                <a:ea typeface="Arial"/>
                <a:cs typeface="Arial"/>
                <a:sym typeface="Arial"/>
              </a:rPr>
              <a:t>（入水溫度10℃，環境溫度35℃之情境下）與</a:t>
            </a:r>
            <a:r>
              <a:rPr lang="zh-TW" sz="1400">
                <a:solidFill>
                  <a:srgbClr val="FF0000"/>
                </a:solidFill>
                <a:latin typeface="Arial"/>
                <a:ea typeface="Arial"/>
                <a:cs typeface="Arial"/>
                <a:sym typeface="Arial"/>
              </a:rPr>
              <a:t>1.47</a:t>
            </a:r>
            <a:r>
              <a:rPr lang="zh-TW" sz="1400">
                <a:solidFill>
                  <a:schemeClr val="dk1"/>
                </a:solidFill>
                <a:latin typeface="Arial"/>
                <a:ea typeface="Arial"/>
                <a:cs typeface="Arial"/>
                <a:sym typeface="Arial"/>
              </a:rPr>
              <a:t>（入水溫度25℃，環境溫度0℃之情境下）。</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01" name="Shape 601"/>
        <p:cNvGrpSpPr/>
        <p:nvPr/>
      </p:nvGrpSpPr>
      <p:grpSpPr>
        <a:xfrm>
          <a:off x="0" y="0"/>
          <a:ext cx="0" cy="0"/>
          <a:chOff x="0" y="0"/>
          <a:chExt cx="0" cy="0"/>
        </a:xfrm>
      </p:grpSpPr>
      <p:sp>
        <p:nvSpPr>
          <p:cNvPr id="602" name="Google Shape;602;p58"/>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五、實證分析二：LCA與NEA</a:t>
            </a:r>
            <a:endParaRPr sz="3200">
              <a:solidFill>
                <a:schemeClr val="dk1"/>
              </a:solidFill>
              <a:latin typeface="Arial"/>
              <a:ea typeface="Arial"/>
              <a:cs typeface="Arial"/>
              <a:sym typeface="Arial"/>
            </a:endParaRPr>
          </a:p>
        </p:txBody>
      </p:sp>
      <p:sp>
        <p:nvSpPr>
          <p:cNvPr id="603" name="Google Shape;603;p58"/>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熱泵熱水系統之淨能源分析（4/4）</a:t>
            </a:r>
            <a:endParaRPr sz="2800">
              <a:solidFill>
                <a:schemeClr val="dk1"/>
              </a:solidFill>
              <a:latin typeface="Arial"/>
              <a:ea typeface="Arial"/>
              <a:cs typeface="Arial"/>
              <a:sym typeface="Arial"/>
            </a:endParaRPr>
          </a:p>
          <a:p>
            <a:pPr indent="-342900" lvl="1" marL="8001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本研究估算熱泵熱水系統之</a:t>
            </a:r>
            <a:r>
              <a:rPr b="0" i="0" lang="zh-TW" sz="2400" u="none" cap="none" strike="noStrike">
                <a:solidFill>
                  <a:srgbClr val="FF0000"/>
                </a:solidFill>
                <a:latin typeface="Arial"/>
                <a:ea typeface="Arial"/>
                <a:cs typeface="Arial"/>
                <a:sym typeface="Arial"/>
              </a:rPr>
              <a:t>能源回收期約為0.22年至2.16年</a:t>
            </a:r>
            <a:r>
              <a:rPr b="0" i="0" lang="zh-TW" sz="2400" u="none" cap="none" strike="noStrike">
                <a:solidFill>
                  <a:schemeClr val="dk1"/>
                </a:solidFill>
                <a:latin typeface="Arial"/>
                <a:ea typeface="Arial"/>
                <a:cs typeface="Arial"/>
                <a:sym typeface="Arial"/>
              </a:rPr>
              <a:t>，約為2.64個月至2年又2個月左右，意即表示建造熱泵機組所投入之能源，可在熱泵運轉後約個2.64個月至2年又2個月回收。</a:t>
            </a:r>
            <a:endParaRPr b="0" i="0" sz="2400" u="none" cap="none" strike="noStrike">
              <a:solidFill>
                <a:schemeClr val="dk1"/>
              </a:solidFill>
              <a:latin typeface="Arial"/>
              <a:ea typeface="Arial"/>
              <a:cs typeface="Arial"/>
              <a:sym typeface="Arial"/>
            </a:endParaRPr>
          </a:p>
          <a:p>
            <a:pPr indent="-342900" lvl="1" marL="8001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熱泵熱水系統之能源效益面亦可獲得良好成果，依照不同的環境溫度及入水溫度所得之</a:t>
            </a:r>
            <a:r>
              <a:rPr b="0" i="0" lang="zh-TW" sz="2400" u="none" cap="none" strike="noStrike">
                <a:solidFill>
                  <a:srgbClr val="FF0000"/>
                </a:solidFill>
                <a:latin typeface="Arial"/>
                <a:ea typeface="Arial"/>
                <a:cs typeface="Arial"/>
                <a:sym typeface="Arial"/>
              </a:rPr>
              <a:t>EROI值在約在1.45～5.55之間。</a:t>
            </a:r>
            <a:r>
              <a:rPr b="0" i="0" lang="zh-TW" sz="2400" u="none" cap="none" strike="noStrike">
                <a:solidFill>
                  <a:schemeClr val="dk1"/>
                </a:solidFill>
                <a:latin typeface="Arial"/>
                <a:ea typeface="Arial"/>
                <a:cs typeface="Arial"/>
                <a:sym typeface="Arial"/>
              </a:rPr>
              <a:t>臺灣屬於海島型國家氣候終年溫暖潮濕，環境溫度及入水溫度都偏高，因此熱泵熱水系統的能源投資報酬率較好。是故，以淨能源分析之能源效益面的角度來檢視熱泵熱水系統，可得知其是有效率的一套熱水系統。</a:t>
            </a:r>
            <a:endParaRPr b="0" i="0" sz="2400" u="none" cap="none" strike="noStrike">
              <a:solidFill>
                <a:schemeClr val="dk1"/>
              </a:solidFill>
              <a:latin typeface="Arial"/>
              <a:ea typeface="Arial"/>
              <a:cs typeface="Arial"/>
              <a:sym typeface="Arial"/>
            </a:endParaRPr>
          </a:p>
        </p:txBody>
      </p:sp>
      <p:sp>
        <p:nvSpPr>
          <p:cNvPr id="604" name="Google Shape;604;p5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08" name="Shape 608"/>
        <p:cNvGrpSpPr/>
        <p:nvPr/>
      </p:nvGrpSpPr>
      <p:grpSpPr>
        <a:xfrm>
          <a:off x="0" y="0"/>
          <a:ext cx="0" cy="0"/>
          <a:chOff x="0" y="0"/>
          <a:chExt cx="0" cy="0"/>
        </a:xfrm>
      </p:grpSpPr>
      <p:sp>
        <p:nvSpPr>
          <p:cNvPr id="609" name="Google Shape;609;p59"/>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六、政策意涵</a:t>
            </a:r>
            <a:endParaRPr/>
          </a:p>
        </p:txBody>
      </p:sp>
      <p:sp>
        <p:nvSpPr>
          <p:cNvPr id="610" name="Google Shape;610;p59"/>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400"/>
              <a:buFont typeface="Arial"/>
              <a:buChar char="•"/>
            </a:pPr>
            <a:r>
              <a:rPr lang="zh-TW" sz="2400">
                <a:solidFill>
                  <a:schemeClr val="dk1"/>
                </a:solidFill>
                <a:latin typeface="Arial"/>
                <a:ea typeface="Arial"/>
                <a:cs typeface="Arial"/>
                <a:sym typeface="Arial"/>
              </a:rPr>
              <a:t>節能政策工具效益評估之意涵</a:t>
            </a:r>
            <a:endParaRPr sz="2400">
              <a:solidFill>
                <a:schemeClr val="dk1"/>
              </a:solidFill>
              <a:latin typeface="Arial"/>
              <a:ea typeface="Arial"/>
              <a:cs typeface="Arial"/>
              <a:sym typeface="Arial"/>
            </a:endParaRPr>
          </a:p>
          <a:p>
            <a:pPr indent="-342900" lvl="1" marL="800100" marR="0" rtl="0" algn="l">
              <a:spcBef>
                <a:spcPts val="420"/>
              </a:spcBef>
              <a:spcAft>
                <a:spcPts val="0"/>
              </a:spcAft>
              <a:buClr>
                <a:srgbClr val="FF0000"/>
              </a:buClr>
              <a:buSzPts val="2100"/>
              <a:buFont typeface="Arial"/>
              <a:buChar char="–"/>
            </a:pPr>
            <a:r>
              <a:rPr b="0" i="0" lang="zh-TW" sz="2100" u="none" cap="none" strike="noStrike">
                <a:solidFill>
                  <a:srgbClr val="FF0000"/>
                </a:solidFill>
                <a:latin typeface="Arial"/>
                <a:ea typeface="Arial"/>
                <a:cs typeface="Arial"/>
                <a:sym typeface="Arial"/>
              </a:rPr>
              <a:t>資通訊科技(ICT)</a:t>
            </a:r>
            <a:r>
              <a:rPr b="0" i="0" lang="zh-TW" sz="2100" u="none" cap="none" strike="noStrike">
                <a:solidFill>
                  <a:schemeClr val="dk1"/>
                </a:solidFill>
                <a:latin typeface="Arial"/>
                <a:ea typeface="Arial"/>
                <a:cs typeface="Arial"/>
                <a:sym typeface="Arial"/>
              </a:rPr>
              <a:t>的推陳出新，帶給電業變革及相關產業發展新的挑戰與機會。</a:t>
            </a:r>
            <a:r>
              <a:rPr b="0" i="0" lang="zh-TW" sz="2100" u="none" cap="none" strike="noStrike">
                <a:solidFill>
                  <a:srgbClr val="FF0000"/>
                </a:solidFill>
                <a:latin typeface="Arial"/>
                <a:ea typeface="Arial"/>
                <a:cs typeface="Arial"/>
                <a:sym typeface="Arial"/>
              </a:rPr>
              <a:t>第一波在1980年代末</a:t>
            </a:r>
            <a:r>
              <a:rPr b="0" i="0" lang="zh-TW" sz="2100" u="none" cap="none" strike="noStrike">
                <a:solidFill>
                  <a:schemeClr val="dk1"/>
                </a:solidFill>
                <a:latin typeface="Arial"/>
                <a:ea typeface="Arial"/>
                <a:cs typeface="Arial"/>
                <a:sym typeface="Arial"/>
              </a:rPr>
              <a:t>，造成電力部門前所未有的衝擊，誘發英國電力產業之解構，以及其後全球的電力市場自由化風潮。</a:t>
            </a:r>
            <a:r>
              <a:rPr b="0" i="0" lang="zh-TW" sz="2100" u="none" cap="none" strike="noStrike">
                <a:solidFill>
                  <a:srgbClr val="FF0000"/>
                </a:solidFill>
                <a:latin typeface="Arial"/>
                <a:ea typeface="Arial"/>
                <a:cs typeface="Arial"/>
                <a:sym typeface="Arial"/>
              </a:rPr>
              <a:t>第二波資通訊科技帶給電力產業的巨大衝擊即21世紀「智慧電網」的浮現</a:t>
            </a:r>
            <a:r>
              <a:rPr b="0" i="0" lang="zh-TW" sz="2100" u="none" cap="none" strike="noStrike">
                <a:solidFill>
                  <a:schemeClr val="dk1"/>
                </a:solidFill>
                <a:latin typeface="Arial"/>
                <a:ea typeface="Arial"/>
                <a:cs typeface="Arial"/>
                <a:sym typeface="Arial"/>
              </a:rPr>
              <a:t>，落實Web 2.0的概念，亦即每一個電力消費者都成為潛在的電力供應者，並與中央電網互通有無。帶動再生能源、能源儲存系統、感知科技、</a:t>
            </a:r>
            <a:r>
              <a:rPr b="0" i="0" lang="zh-TW" sz="2100" u="none" cap="none" strike="noStrike">
                <a:solidFill>
                  <a:srgbClr val="FF0000"/>
                </a:solidFill>
                <a:latin typeface="Arial"/>
                <a:ea typeface="Arial"/>
                <a:cs typeface="Arial"/>
                <a:sym typeface="Arial"/>
              </a:rPr>
              <a:t>物聯網(Internet of Things, IOT)</a:t>
            </a:r>
            <a:r>
              <a:rPr b="0" i="0" lang="zh-TW" sz="2100" u="none" cap="none" strike="noStrike">
                <a:solidFill>
                  <a:schemeClr val="dk1"/>
                </a:solidFill>
                <a:latin typeface="Arial"/>
                <a:ea typeface="Arial"/>
                <a:cs typeface="Arial"/>
                <a:sym typeface="Arial"/>
              </a:rPr>
              <a:t>發展，也呼應e-Taiwan、m-Taiwan、u-Taiwan，到i-Taiwan(智慧台灣)的國家數位化政策。</a:t>
            </a:r>
            <a:endParaRPr b="0" i="0" sz="2100" u="none" cap="none" strike="noStrike">
              <a:solidFill>
                <a:schemeClr val="dk1"/>
              </a:solidFill>
              <a:latin typeface="Arial"/>
              <a:ea typeface="Arial"/>
              <a:cs typeface="Arial"/>
              <a:sym typeface="Arial"/>
            </a:endParaRPr>
          </a:p>
          <a:p>
            <a:pPr indent="-342900" lvl="1" marL="800100" marR="0" rtl="0" algn="just">
              <a:spcBef>
                <a:spcPts val="420"/>
              </a:spcBef>
              <a:spcAft>
                <a:spcPts val="0"/>
              </a:spcAft>
              <a:buClr>
                <a:schemeClr val="dk1"/>
              </a:buClr>
              <a:buSzPts val="2100"/>
              <a:buFont typeface="Arial"/>
              <a:buChar char="–"/>
            </a:pPr>
            <a:r>
              <a:rPr b="0" i="0" lang="zh-TW" sz="2100" u="none" cap="none" strike="noStrike">
                <a:solidFill>
                  <a:schemeClr val="dk1"/>
                </a:solidFill>
                <a:latin typeface="Arial"/>
                <a:ea typeface="Arial"/>
                <a:cs typeface="Arial"/>
                <a:sym typeface="Arial"/>
              </a:rPr>
              <a:t>基於「Web2.0」理念，智慧電網將在最大範圍內，盡可能</a:t>
            </a:r>
            <a:r>
              <a:rPr b="0" i="0" lang="zh-TW" sz="2100" u="none" cap="none" strike="noStrike">
                <a:solidFill>
                  <a:srgbClr val="FF0000"/>
                </a:solidFill>
                <a:latin typeface="Arial"/>
                <a:ea typeface="Arial"/>
                <a:cs typeface="Arial"/>
                <a:sym typeface="Arial"/>
              </a:rPr>
              <a:t>接納所有電力使用者自備再生能源發電系統或儲能設施參與供電</a:t>
            </a:r>
            <a:r>
              <a:rPr b="0" i="0" lang="zh-TW" sz="2100" u="none" cap="none" strike="noStrike">
                <a:solidFill>
                  <a:schemeClr val="dk1"/>
                </a:solidFill>
                <a:latin typeface="Arial"/>
                <a:ea typeface="Arial"/>
                <a:cs typeface="Arial"/>
                <a:sym typeface="Arial"/>
              </a:rPr>
              <a:t>，以充分利用散佈於全國各地之</a:t>
            </a:r>
            <a:r>
              <a:rPr b="0" i="0" lang="zh-TW" sz="2100" u="none" cap="none" strike="noStrike">
                <a:solidFill>
                  <a:srgbClr val="FF0000"/>
                </a:solidFill>
                <a:latin typeface="Arial"/>
                <a:ea typeface="Arial"/>
                <a:cs typeface="Arial"/>
                <a:sym typeface="Arial"/>
              </a:rPr>
              <a:t>分散型能源資源(Distributed Energy Resource)</a:t>
            </a:r>
            <a:r>
              <a:rPr b="0" i="0" lang="zh-TW" sz="2100" u="none" cap="none" strike="noStrike">
                <a:solidFill>
                  <a:schemeClr val="dk1"/>
                </a:solidFill>
                <a:latin typeface="Arial"/>
                <a:ea typeface="Arial"/>
                <a:cs typeface="Arial"/>
                <a:sym typeface="Arial"/>
              </a:rPr>
              <a:t> （</a:t>
            </a:r>
            <a:r>
              <a:rPr b="0" i="0" lang="zh-TW" sz="2100" u="none" cap="none" strike="noStrike">
                <a:solidFill>
                  <a:srgbClr val="FF0000"/>
                </a:solidFill>
                <a:latin typeface="Arial"/>
                <a:ea typeface="Arial"/>
                <a:cs typeface="Arial"/>
                <a:sym typeface="Arial"/>
              </a:rPr>
              <a:t>此亦即「廣義需求面管理」之概念</a:t>
            </a:r>
            <a:r>
              <a:rPr b="0" i="0" lang="zh-TW" sz="2100" u="none" cap="none" strike="noStrike">
                <a:solidFill>
                  <a:schemeClr val="dk1"/>
                </a:solidFill>
                <a:latin typeface="Arial"/>
                <a:ea typeface="Arial"/>
                <a:cs typeface="Arial"/>
                <a:sym typeface="Arial"/>
              </a:rPr>
              <a:t>），藉此不但可分散集中式發電的風險，亦可有助於我國電力網絡的穩定。</a:t>
            </a:r>
            <a:endParaRPr b="0" i="0" sz="2100" u="none" cap="none" strike="noStrike">
              <a:solidFill>
                <a:srgbClr val="FF0000"/>
              </a:solidFill>
              <a:latin typeface="Arial"/>
              <a:ea typeface="Arial"/>
              <a:cs typeface="Arial"/>
              <a:sym typeface="Arial"/>
            </a:endParaRPr>
          </a:p>
        </p:txBody>
      </p:sp>
      <p:sp>
        <p:nvSpPr>
          <p:cNvPr id="611" name="Google Shape;611;p5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15" name="Shape 615"/>
        <p:cNvGrpSpPr/>
        <p:nvPr/>
      </p:nvGrpSpPr>
      <p:grpSpPr>
        <a:xfrm>
          <a:off x="0" y="0"/>
          <a:ext cx="0" cy="0"/>
          <a:chOff x="0" y="0"/>
          <a:chExt cx="0" cy="0"/>
        </a:xfrm>
      </p:grpSpPr>
      <p:sp>
        <p:nvSpPr>
          <p:cNvPr id="616" name="Google Shape;616;p60"/>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六、政策意涵</a:t>
            </a:r>
            <a:endParaRPr/>
          </a:p>
        </p:txBody>
      </p:sp>
      <p:sp>
        <p:nvSpPr>
          <p:cNvPr id="617" name="Google Shape;617;p60"/>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400"/>
              <a:buFont typeface="Arial"/>
              <a:buChar char="•"/>
            </a:pPr>
            <a:r>
              <a:rPr lang="zh-TW" sz="2400">
                <a:solidFill>
                  <a:schemeClr val="dk1"/>
                </a:solidFill>
                <a:latin typeface="Arial"/>
                <a:ea typeface="Arial"/>
                <a:cs typeface="Arial"/>
                <a:sym typeface="Arial"/>
              </a:rPr>
              <a:t>實證案例之政策意涵</a:t>
            </a:r>
            <a:endParaRPr sz="2200">
              <a:solidFill>
                <a:schemeClr val="dk1"/>
              </a:solidFill>
              <a:latin typeface="Arial"/>
              <a:ea typeface="Arial"/>
              <a:cs typeface="Arial"/>
              <a:sym typeface="Arial"/>
            </a:endParaRPr>
          </a:p>
          <a:p>
            <a:pPr indent="-342900" lvl="1" marL="800100" marR="0" rtl="0" algn="l">
              <a:spcBef>
                <a:spcPts val="460"/>
              </a:spcBef>
              <a:spcAft>
                <a:spcPts val="0"/>
              </a:spcAft>
              <a:buClr>
                <a:schemeClr val="dk1"/>
              </a:buClr>
              <a:buSzPts val="2300"/>
              <a:buFont typeface="Arial"/>
              <a:buChar char="–"/>
            </a:pPr>
            <a:r>
              <a:rPr b="0" i="0" lang="zh-TW" sz="2300" u="none" cap="none" strike="noStrike">
                <a:solidFill>
                  <a:schemeClr val="dk1"/>
                </a:solidFill>
                <a:latin typeface="Arial"/>
                <a:ea typeface="Arial"/>
                <a:cs typeface="Arial"/>
                <a:sym typeface="Arial"/>
              </a:rPr>
              <a:t>熱泵熱水系統</a:t>
            </a:r>
            <a:r>
              <a:rPr b="0" i="0" lang="zh-TW" sz="2300" u="none" cap="none" strike="noStrike">
                <a:solidFill>
                  <a:srgbClr val="FF0000"/>
                </a:solidFill>
                <a:latin typeface="Arial"/>
                <a:ea typeface="Arial"/>
                <a:cs typeface="Arial"/>
                <a:sym typeface="Arial"/>
              </a:rPr>
              <a:t>具有低耗能、低排碳的優點，可應用在空調、暖氣、熱水等設備。由於</a:t>
            </a:r>
            <a:r>
              <a:rPr b="0" i="0" lang="zh-TW" sz="2300" u="none" cap="none" strike="noStrike">
                <a:solidFill>
                  <a:schemeClr val="dk1"/>
                </a:solidFill>
                <a:latin typeface="Arial"/>
                <a:ea typeface="Arial"/>
                <a:cs typeface="Arial"/>
                <a:sym typeface="Arial"/>
              </a:rPr>
              <a:t>係藉由</a:t>
            </a:r>
            <a:r>
              <a:rPr b="0" i="0" lang="zh-TW" sz="2300" u="none" cap="none" strike="noStrike">
                <a:solidFill>
                  <a:srgbClr val="FF0000"/>
                </a:solidFill>
                <a:latin typeface="Arial"/>
                <a:ea typeface="Arial"/>
                <a:cs typeface="Arial"/>
                <a:sym typeface="Arial"/>
              </a:rPr>
              <a:t>電力作為系統能源</a:t>
            </a:r>
            <a:r>
              <a:rPr b="0" i="0" lang="zh-TW" sz="2300" u="none" cap="none" strike="noStrike">
                <a:solidFill>
                  <a:schemeClr val="dk1"/>
                </a:solidFill>
                <a:latin typeface="Arial"/>
                <a:ea typeface="Arial"/>
                <a:cs typeface="Arial"/>
                <a:sym typeface="Arial"/>
              </a:rPr>
              <a:t>，相較於其他瓦斯設備使用上，其亦具有</a:t>
            </a:r>
            <a:r>
              <a:rPr b="0" i="0" lang="zh-TW" sz="2300" u="none" cap="none" strike="noStrike">
                <a:solidFill>
                  <a:srgbClr val="FF0000"/>
                </a:solidFill>
                <a:latin typeface="Arial"/>
                <a:ea typeface="Arial"/>
                <a:cs typeface="Arial"/>
                <a:sym typeface="Arial"/>
              </a:rPr>
              <a:t>較高之安全性</a:t>
            </a:r>
            <a:r>
              <a:rPr b="0" i="0" lang="zh-TW" sz="2300" u="none" cap="none" strike="noStrike">
                <a:solidFill>
                  <a:schemeClr val="dk1"/>
                </a:solidFill>
                <a:latin typeface="Arial"/>
                <a:ea typeface="Arial"/>
                <a:cs typeface="Arial"/>
                <a:sym typeface="Arial"/>
              </a:rPr>
              <a:t>。</a:t>
            </a:r>
            <a:endParaRPr b="0" i="0" sz="2300" u="none" cap="none" strike="noStrike">
              <a:solidFill>
                <a:schemeClr val="dk1"/>
              </a:solidFill>
              <a:latin typeface="Arial"/>
              <a:ea typeface="Arial"/>
              <a:cs typeface="Arial"/>
              <a:sym typeface="Arial"/>
            </a:endParaRPr>
          </a:p>
          <a:p>
            <a:pPr indent="-342900" lvl="1" marL="800100" marR="0" rtl="0" algn="l">
              <a:spcBef>
                <a:spcPts val="460"/>
              </a:spcBef>
              <a:spcAft>
                <a:spcPts val="0"/>
              </a:spcAft>
              <a:buClr>
                <a:schemeClr val="dk1"/>
              </a:buClr>
              <a:buSzPts val="2300"/>
              <a:buFont typeface="Arial"/>
              <a:buChar char="–"/>
            </a:pPr>
            <a:r>
              <a:rPr b="0" i="0" lang="zh-TW" sz="2300" u="none" cap="none" strike="noStrike">
                <a:solidFill>
                  <a:schemeClr val="dk1"/>
                </a:solidFill>
                <a:latin typeface="Arial"/>
                <a:ea typeface="Arial"/>
                <a:cs typeface="Arial"/>
                <a:sym typeface="Arial"/>
              </a:rPr>
              <a:t>熱泵熱水系統</a:t>
            </a:r>
            <a:r>
              <a:rPr b="0" i="0" lang="zh-TW" sz="2300" u="none" cap="none" strike="noStrike">
                <a:solidFill>
                  <a:srgbClr val="FF0000"/>
                </a:solidFill>
                <a:latin typeface="Arial"/>
                <a:ea typeface="Arial"/>
                <a:cs typeface="Arial"/>
                <a:sym typeface="Arial"/>
              </a:rPr>
              <a:t>可藉由「水」儲存熱能</a:t>
            </a:r>
            <a:r>
              <a:rPr b="0" i="0" lang="zh-TW" sz="2300" u="none" cap="none" strike="noStrike">
                <a:solidFill>
                  <a:schemeClr val="dk1"/>
                </a:solidFill>
                <a:latin typeface="Arial"/>
                <a:ea typeface="Arial"/>
                <a:cs typeface="Arial"/>
                <a:sym typeface="Arial"/>
              </a:rPr>
              <a:t>。因此，若熱泵熱水系統能搭配先進讀表基礎建設(Advanced Metering Infrastructure, AMI)與電力公司需量反應電價，可作為需求面管理之標的。</a:t>
            </a:r>
            <a:endParaRPr/>
          </a:p>
          <a:p>
            <a:pPr indent="-342900" lvl="1" marL="800100" marR="0" rtl="0" algn="l">
              <a:spcBef>
                <a:spcPts val="460"/>
              </a:spcBef>
              <a:spcAft>
                <a:spcPts val="0"/>
              </a:spcAft>
              <a:buClr>
                <a:schemeClr val="dk1"/>
              </a:buClr>
              <a:buSzPts val="2300"/>
              <a:buFont typeface="Arial"/>
              <a:buChar char="–"/>
            </a:pPr>
            <a:r>
              <a:rPr b="0" i="0" lang="zh-TW" sz="2300" u="none" cap="none" strike="noStrike">
                <a:solidFill>
                  <a:schemeClr val="dk1"/>
                </a:solidFill>
                <a:latin typeface="Arial"/>
                <a:ea typeface="Arial"/>
                <a:cs typeface="Arial"/>
                <a:sym typeface="Arial"/>
              </a:rPr>
              <a:t>熱泵熱水系統對環境最大衝擊來源是生命週期運轉過程的電力投入，因此若能</a:t>
            </a:r>
            <a:r>
              <a:rPr b="0" i="0" lang="zh-TW" sz="2300" u="none" cap="none" strike="noStrike">
                <a:solidFill>
                  <a:srgbClr val="FF0000"/>
                </a:solidFill>
                <a:latin typeface="Arial"/>
                <a:ea typeface="Arial"/>
                <a:cs typeface="Arial"/>
                <a:sym typeface="Arial"/>
              </a:rPr>
              <a:t>積極推動再生能源發電，減少化石燃料發電之比例，將可使熱泵熱水器之環境衝擊隨之降低。</a:t>
            </a:r>
            <a:endParaRPr/>
          </a:p>
          <a:p>
            <a:pPr indent="-342900" lvl="1" marL="800100" marR="0" rtl="0" algn="l">
              <a:spcBef>
                <a:spcPts val="460"/>
              </a:spcBef>
              <a:spcAft>
                <a:spcPts val="0"/>
              </a:spcAft>
              <a:buClr>
                <a:schemeClr val="dk1"/>
              </a:buClr>
              <a:buSzPts val="2300"/>
              <a:buFont typeface="Arial"/>
              <a:buChar char="–"/>
            </a:pPr>
            <a:r>
              <a:rPr b="0" i="0" lang="zh-TW" sz="2300" u="none" cap="none" strike="noStrike">
                <a:solidFill>
                  <a:schemeClr val="dk1"/>
                </a:solidFill>
                <a:latin typeface="Arial"/>
                <a:ea typeface="Arial"/>
                <a:cs typeface="Arial"/>
                <a:sym typeface="Arial"/>
              </a:rPr>
              <a:t>為了避免無效率的能源產出，應</a:t>
            </a:r>
            <a:r>
              <a:rPr b="0" i="0" lang="zh-TW" sz="2300" u="none" cap="none" strike="noStrike">
                <a:solidFill>
                  <a:srgbClr val="FF0000"/>
                </a:solidFill>
                <a:latin typeface="Arial"/>
                <a:ea typeface="Arial"/>
                <a:cs typeface="Arial"/>
                <a:sym typeface="Arial"/>
              </a:rPr>
              <a:t>採用「淨能源」分析作為能源政策獎勵綠色能源投資之依據，而非以「粗能源」產出，方符合社會整體效益。</a:t>
            </a:r>
            <a:endParaRPr b="0" i="0" sz="2300" u="none" cap="none" strike="noStrike">
              <a:solidFill>
                <a:schemeClr val="dk1"/>
              </a:solidFill>
              <a:latin typeface="Arial"/>
              <a:ea typeface="Arial"/>
              <a:cs typeface="Arial"/>
              <a:sym typeface="Arial"/>
            </a:endParaRPr>
          </a:p>
          <a:p>
            <a:pPr indent="-342900" lvl="1" marL="800100" marR="0" rtl="0" algn="l">
              <a:spcBef>
                <a:spcPts val="440"/>
              </a:spcBef>
              <a:spcAft>
                <a:spcPts val="0"/>
              </a:spcAft>
              <a:buClr>
                <a:schemeClr val="dk1"/>
              </a:buClr>
              <a:buSzPts val="2200"/>
              <a:buFont typeface="Arial"/>
              <a:buNone/>
            </a:pPr>
            <a:r>
              <a:t/>
            </a:r>
            <a:endParaRPr b="0" i="0" sz="2200" u="none" cap="none" strike="noStrike">
              <a:solidFill>
                <a:schemeClr val="dk1"/>
              </a:solidFill>
              <a:latin typeface="Arial"/>
              <a:ea typeface="Arial"/>
              <a:cs typeface="Arial"/>
              <a:sym typeface="Arial"/>
            </a:endParaRPr>
          </a:p>
        </p:txBody>
      </p:sp>
      <p:sp>
        <p:nvSpPr>
          <p:cNvPr id="618" name="Google Shape;618;p6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22" name="Shape 622"/>
        <p:cNvGrpSpPr/>
        <p:nvPr/>
      </p:nvGrpSpPr>
      <p:grpSpPr>
        <a:xfrm>
          <a:off x="0" y="0"/>
          <a:ext cx="0" cy="0"/>
          <a:chOff x="0" y="0"/>
          <a:chExt cx="0" cy="0"/>
        </a:xfrm>
      </p:grpSpPr>
      <p:sp>
        <p:nvSpPr>
          <p:cNvPr id="623" name="Google Shape;623;p61"/>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七、結論與建議</a:t>
            </a:r>
            <a:endParaRPr/>
          </a:p>
        </p:txBody>
      </p:sp>
      <p:sp>
        <p:nvSpPr>
          <p:cNvPr id="624" name="Google Shape;624;p61"/>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190500" lvl="0" marL="342900" marR="0" rtl="0" algn="l">
              <a:spcBef>
                <a:spcPts val="0"/>
              </a:spcBef>
              <a:spcAft>
                <a:spcPts val="0"/>
              </a:spcAft>
              <a:buClr>
                <a:schemeClr val="dk1"/>
              </a:buClr>
              <a:buSzPts val="2400"/>
              <a:buFont typeface="Arial"/>
              <a:buNone/>
            </a:pPr>
            <a:r>
              <a:t/>
            </a:r>
            <a:endParaRPr sz="2400">
              <a:solidFill>
                <a:schemeClr val="dk1"/>
              </a:solidFill>
              <a:latin typeface="Times New Roman"/>
              <a:ea typeface="Times New Roman"/>
              <a:cs typeface="Times New Roman"/>
              <a:sym typeface="Times New Roman"/>
            </a:endParaRPr>
          </a:p>
        </p:txBody>
      </p:sp>
      <p:sp>
        <p:nvSpPr>
          <p:cNvPr id="625" name="Google Shape;625;p6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
        <p:nvSpPr>
          <p:cNvPr id="626" name="Google Shape;626;p61"/>
          <p:cNvSpPr txBox="1"/>
          <p:nvPr/>
        </p:nvSpPr>
        <p:spPr>
          <a:xfrm>
            <a:off x="395288" y="1125538"/>
            <a:ext cx="8461375" cy="5327650"/>
          </a:xfrm>
          <a:prstGeom prst="rect">
            <a:avLst/>
          </a:prstGeom>
          <a:noFill/>
          <a:ln>
            <a:noFill/>
          </a:ln>
        </p:spPr>
        <p:txBody>
          <a:bodyPr anchorCtr="0" anchor="t" bIns="45700" lIns="91425" spcFirstLastPara="1" rIns="91425" wrap="square" tIns="45700">
            <a:noAutofit/>
          </a:bodyPr>
          <a:lstStyle/>
          <a:p>
            <a:pPr indent="-342900" lvl="1" marL="342900" marR="0" rtl="0" algn="l">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本文以熱泵熱水器為實證案例，具體說明節能政策工具效益評估之三種方法，包括：</a:t>
            </a:r>
            <a:r>
              <a:rPr b="0" i="0" lang="zh-TW" sz="2400" u="none" cap="none" strike="noStrike">
                <a:solidFill>
                  <a:srgbClr val="FF0000"/>
                </a:solidFill>
                <a:latin typeface="Arial"/>
                <a:ea typeface="Arial"/>
                <a:cs typeface="Arial"/>
                <a:sym typeface="Arial"/>
              </a:rPr>
              <a:t>成本效益分析（PCT與TRC）、生命週期評估（Eco-Indicator 95與EPS 2000）、淨能源分析（能源投資報酬與能源回收期）</a:t>
            </a:r>
            <a:r>
              <a:rPr b="0" i="0" lang="zh-TW"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a:p>
            <a:pPr indent="-342900" lvl="1" marL="3429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實證分析顯示</a:t>
            </a:r>
            <a:r>
              <a:rPr b="0" i="0" lang="zh-TW" sz="2400" u="none" cap="none" strike="noStrike">
                <a:solidFill>
                  <a:srgbClr val="FF0000"/>
                </a:solidFill>
                <a:latin typeface="Arial"/>
                <a:ea typeface="Arial"/>
                <a:cs typeface="Arial"/>
                <a:sym typeface="Arial"/>
              </a:rPr>
              <a:t>PCT檢定之結果以電熱及LPG瓦斯替代方案之結果最佳</a:t>
            </a:r>
            <a:r>
              <a:rPr b="0" i="0" lang="zh-TW" sz="2400" u="none" cap="none" strike="noStrike">
                <a:solidFill>
                  <a:schemeClr val="dk1"/>
                </a:solidFill>
                <a:latin typeface="Arial"/>
                <a:ea typeface="Arial"/>
                <a:cs typeface="Arial"/>
                <a:sym typeface="Arial"/>
              </a:rPr>
              <a:t>，NG瓦斯替代的結果效益較低；</a:t>
            </a:r>
            <a:r>
              <a:rPr b="0" i="0" lang="zh-TW" sz="2400" u="none" cap="none" strike="noStrike">
                <a:solidFill>
                  <a:srgbClr val="FF0000"/>
                </a:solidFill>
                <a:latin typeface="Arial"/>
                <a:ea typeface="Arial"/>
                <a:cs typeface="Arial"/>
                <a:sym typeface="Arial"/>
              </a:rPr>
              <a:t>TRC檢定中則以電熱替代最佳</a:t>
            </a:r>
            <a:r>
              <a:rPr b="0" i="0" lang="zh-TW" sz="2400" u="none" cap="none" strike="noStrike">
                <a:solidFill>
                  <a:schemeClr val="dk1"/>
                </a:solidFill>
                <a:latin typeface="Arial"/>
                <a:ea typeface="Arial"/>
                <a:cs typeface="Arial"/>
                <a:sym typeface="Arial"/>
              </a:rPr>
              <a:t>，LPG瓦斯替代次之，NG瓦斯替代則是效益表現最低之替代方式。因此，若以政府施政角度考量整體社會效益最大，則以</a:t>
            </a:r>
            <a:r>
              <a:rPr b="0" i="0" lang="zh-TW" sz="2400" u="none" cap="none" strike="noStrike">
                <a:solidFill>
                  <a:srgbClr val="FF0000"/>
                </a:solidFill>
                <a:latin typeface="Arial"/>
                <a:ea typeface="Arial"/>
                <a:cs typeface="Arial"/>
                <a:sym typeface="Arial"/>
              </a:rPr>
              <a:t>熱泵系統替代電熱方案應為最優先選擇</a:t>
            </a:r>
            <a:r>
              <a:rPr b="0" i="0" lang="zh-TW" sz="2400" u="none" cap="none" strike="noStrike">
                <a:solidFill>
                  <a:schemeClr val="dk1"/>
                </a:solidFill>
                <a:latin typeface="Arial"/>
                <a:ea typeface="Arial"/>
                <a:cs typeface="Arial"/>
                <a:sym typeface="Arial"/>
              </a:rPr>
              <a:t>。</a:t>
            </a:r>
            <a:endParaRPr b="0" i="0" sz="2400" u="none" cap="none" strike="noStrike">
              <a:solidFill>
                <a:schemeClr val="dk1"/>
              </a:solidFill>
              <a:latin typeface="Arial"/>
              <a:ea typeface="Arial"/>
              <a:cs typeface="Arial"/>
              <a:sym typeface="Arial"/>
            </a:endParaRPr>
          </a:p>
          <a:p>
            <a:pPr indent="-342900" lvl="1" marL="342900" marR="0" rtl="0" algn="l">
              <a:spcBef>
                <a:spcPts val="48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探究電熱水系統、瓦斯熱水系統以及熱泵熱水系統之</a:t>
            </a:r>
            <a:r>
              <a:rPr b="0" i="0" lang="zh-TW" sz="2400" u="none" cap="none" strike="noStrike">
                <a:solidFill>
                  <a:srgbClr val="FF0000"/>
                </a:solidFill>
                <a:latin typeface="Arial"/>
                <a:ea typeface="Arial"/>
                <a:cs typeface="Arial"/>
                <a:sym typeface="Arial"/>
              </a:rPr>
              <a:t>「生命週期」</a:t>
            </a:r>
            <a:r>
              <a:rPr b="0" i="0" lang="zh-TW" sz="2400" u="none" cap="none" strike="noStrike">
                <a:solidFill>
                  <a:schemeClr val="dk1"/>
                </a:solidFill>
                <a:latin typeface="Arial"/>
                <a:ea typeface="Arial"/>
                <a:cs typeface="Arial"/>
                <a:sym typeface="Arial"/>
              </a:rPr>
              <a:t>對環境的衝擊，若</a:t>
            </a:r>
            <a:r>
              <a:rPr b="0" i="0" lang="zh-TW" sz="2400" u="none" cap="none" strike="noStrike">
                <a:solidFill>
                  <a:srgbClr val="FF0000"/>
                </a:solidFill>
                <a:latin typeface="Arial"/>
                <a:ea typeface="Arial"/>
                <a:cs typeface="Arial"/>
                <a:sym typeface="Arial"/>
              </a:rPr>
              <a:t>考量資源存量消耗的情況下，使用熱泵熱水系統是對環境最友善的。</a:t>
            </a:r>
            <a:endParaRPr b="0" i="0" sz="2400" u="none" cap="none" strike="noStrike">
              <a:solidFill>
                <a:srgbClr val="FF0000"/>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30" name="Shape 630"/>
        <p:cNvGrpSpPr/>
        <p:nvPr/>
      </p:nvGrpSpPr>
      <p:grpSpPr>
        <a:xfrm>
          <a:off x="0" y="0"/>
          <a:ext cx="0" cy="0"/>
          <a:chOff x="0" y="0"/>
          <a:chExt cx="0" cy="0"/>
        </a:xfrm>
      </p:grpSpPr>
      <p:sp>
        <p:nvSpPr>
          <p:cNvPr id="631" name="Google Shape;631;p62"/>
          <p:cNvSpPr txBox="1"/>
          <p:nvPr/>
        </p:nvSpPr>
        <p:spPr>
          <a:xfrm>
            <a:off x="331788" y="196850"/>
            <a:ext cx="8785225" cy="78263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zh-TW" sz="3200">
                <a:solidFill>
                  <a:schemeClr val="dk1"/>
                </a:solidFill>
                <a:latin typeface="Arial"/>
                <a:ea typeface="Arial"/>
                <a:cs typeface="Arial"/>
                <a:sym typeface="Arial"/>
              </a:rPr>
              <a:t>七、結論與建議</a:t>
            </a:r>
            <a:endParaRPr/>
          </a:p>
        </p:txBody>
      </p:sp>
      <p:sp>
        <p:nvSpPr>
          <p:cNvPr id="632" name="Google Shape;632;p62"/>
          <p:cNvSpPr txBox="1"/>
          <p:nvPr/>
        </p:nvSpPr>
        <p:spPr>
          <a:xfrm>
            <a:off x="511175" y="1133475"/>
            <a:ext cx="8461375" cy="5327650"/>
          </a:xfrm>
          <a:prstGeom prst="rect">
            <a:avLst/>
          </a:prstGeom>
          <a:noFill/>
          <a:ln>
            <a:noFill/>
          </a:ln>
        </p:spPr>
        <p:txBody>
          <a:bodyPr anchorCtr="0" anchor="t" bIns="45700" lIns="91425" spcFirstLastPara="1" rIns="91425" wrap="square" tIns="45700">
            <a:noAutofit/>
          </a:bodyPr>
          <a:lstStyle/>
          <a:p>
            <a:pPr indent="-190500" lvl="0" marL="342900" marR="0" rtl="0" algn="l">
              <a:spcBef>
                <a:spcPts val="0"/>
              </a:spcBef>
              <a:spcAft>
                <a:spcPts val="0"/>
              </a:spcAft>
              <a:buClr>
                <a:schemeClr val="dk1"/>
              </a:buClr>
              <a:buSzPts val="2400"/>
              <a:buFont typeface="Arial"/>
              <a:buNone/>
            </a:pPr>
            <a:r>
              <a:t/>
            </a:r>
            <a:endParaRPr sz="2400">
              <a:solidFill>
                <a:schemeClr val="dk1"/>
              </a:solidFill>
              <a:latin typeface="Times New Roman"/>
              <a:ea typeface="Times New Roman"/>
              <a:cs typeface="Times New Roman"/>
              <a:sym typeface="Times New Roman"/>
            </a:endParaRPr>
          </a:p>
        </p:txBody>
      </p:sp>
      <p:sp>
        <p:nvSpPr>
          <p:cNvPr id="633" name="Google Shape;633;p6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
        <p:nvSpPr>
          <p:cNvPr id="634" name="Google Shape;634;p62"/>
          <p:cNvSpPr txBox="1"/>
          <p:nvPr/>
        </p:nvSpPr>
        <p:spPr>
          <a:xfrm>
            <a:off x="395288" y="1125538"/>
            <a:ext cx="8461375" cy="5327650"/>
          </a:xfrm>
          <a:prstGeom prst="rect">
            <a:avLst/>
          </a:prstGeom>
          <a:noFill/>
          <a:ln>
            <a:noFill/>
          </a:ln>
        </p:spPr>
        <p:txBody>
          <a:bodyPr anchorCtr="0" anchor="t" bIns="45700" lIns="91425" spcFirstLastPara="1" rIns="91425" wrap="square" tIns="45700">
            <a:noAutofit/>
          </a:bodyPr>
          <a:lstStyle/>
          <a:p>
            <a:pPr indent="-342900" lvl="1" marL="342900" marR="0" rtl="0" algn="l">
              <a:spcBef>
                <a:spcPts val="0"/>
              </a:spcBef>
              <a:spcAft>
                <a:spcPts val="0"/>
              </a:spcAft>
              <a:buClr>
                <a:schemeClr val="dk1"/>
              </a:buClr>
              <a:buSzPts val="2400"/>
              <a:buFont typeface="Arial"/>
              <a:buChar char="•"/>
            </a:pPr>
            <a:r>
              <a:rPr b="0" i="0" lang="zh-TW" sz="2400" u="none" cap="none" strike="noStrike">
                <a:solidFill>
                  <a:schemeClr val="dk1"/>
                </a:solidFill>
                <a:latin typeface="Arial"/>
                <a:ea typeface="Arial"/>
                <a:cs typeface="Arial"/>
                <a:sym typeface="Arial"/>
              </a:rPr>
              <a:t>臺灣屬於海島型國家氣候終年溫暖潮濕，</a:t>
            </a:r>
            <a:r>
              <a:rPr b="0" i="0" lang="zh-TW" sz="2400" u="none" cap="none" strike="noStrike">
                <a:solidFill>
                  <a:srgbClr val="FF0000"/>
                </a:solidFill>
                <a:latin typeface="Arial"/>
                <a:ea typeface="Arial"/>
                <a:cs typeface="Arial"/>
                <a:sym typeface="Arial"/>
              </a:rPr>
              <a:t>環境溫度及入水溫度都偏高，因此熱泵熱水系統的能源投資報酬率較好</a:t>
            </a:r>
            <a:r>
              <a:rPr b="0" i="0" lang="zh-TW" sz="2400" u="none" cap="none" strike="noStrike">
                <a:solidFill>
                  <a:schemeClr val="dk1"/>
                </a:solidFill>
                <a:latin typeface="Arial"/>
                <a:ea typeface="Arial"/>
                <a:cs typeface="Arial"/>
                <a:sym typeface="Arial"/>
              </a:rPr>
              <a:t>。是故，以</a:t>
            </a:r>
            <a:r>
              <a:rPr b="0" i="0" lang="zh-TW" sz="2400" u="none" cap="none" strike="noStrike">
                <a:solidFill>
                  <a:srgbClr val="FF0000"/>
                </a:solidFill>
                <a:latin typeface="Arial"/>
                <a:ea typeface="Arial"/>
                <a:cs typeface="Arial"/>
                <a:sym typeface="Arial"/>
              </a:rPr>
              <a:t>「淨能源分析」</a:t>
            </a:r>
            <a:r>
              <a:rPr b="0" i="0" lang="zh-TW" sz="2400" u="none" cap="none" strike="noStrike">
                <a:solidFill>
                  <a:schemeClr val="dk1"/>
                </a:solidFill>
                <a:latin typeface="Arial"/>
                <a:ea typeface="Arial"/>
                <a:cs typeface="Arial"/>
                <a:sym typeface="Arial"/>
              </a:rPr>
              <a:t>之能源效益面的角度來檢視熱泵熱水系統，可得知其是有效率的一套熱水系統。</a:t>
            </a:r>
            <a:endParaRPr b="0" i="0" sz="2400" u="none" cap="none" strike="noStrike">
              <a:solidFill>
                <a:schemeClr val="dk1"/>
              </a:solidFill>
              <a:latin typeface="Arial"/>
              <a:ea typeface="Arial"/>
              <a:cs typeface="Arial"/>
              <a:sym typeface="Arial"/>
            </a:endParaRPr>
          </a:p>
          <a:p>
            <a:pPr indent="-342900" lvl="0" marL="342900" marR="0" rtl="0" algn="l">
              <a:spcBef>
                <a:spcPts val="480"/>
              </a:spcBef>
              <a:spcAft>
                <a:spcPts val="0"/>
              </a:spcAft>
              <a:buClr>
                <a:schemeClr val="dk1"/>
              </a:buClr>
              <a:buSzPts val="2400"/>
              <a:buFont typeface="Arial"/>
              <a:buChar char="•"/>
            </a:pPr>
            <a:r>
              <a:rPr lang="zh-TW" sz="2400">
                <a:solidFill>
                  <a:schemeClr val="dk1"/>
                </a:solidFill>
                <a:latin typeface="Arial"/>
                <a:ea typeface="Arial"/>
                <a:cs typeface="Arial"/>
                <a:sym typeface="Arial"/>
              </a:rPr>
              <a:t>從政策制定之角度，政府有關單位應在</a:t>
            </a:r>
            <a:r>
              <a:rPr lang="zh-TW" sz="2400">
                <a:solidFill>
                  <a:srgbClr val="FF0000"/>
                </a:solidFill>
                <a:latin typeface="Arial"/>
                <a:ea typeface="Arial"/>
                <a:cs typeface="Arial"/>
                <a:sym typeface="Arial"/>
              </a:rPr>
              <a:t>符合效益評估工具之前提</a:t>
            </a:r>
            <a:r>
              <a:rPr lang="zh-TW" sz="2400">
                <a:solidFill>
                  <a:schemeClr val="dk1"/>
                </a:solidFill>
                <a:latin typeface="Arial"/>
                <a:ea typeface="Arial"/>
                <a:cs typeface="Arial"/>
                <a:sym typeface="Arial"/>
              </a:rPr>
              <a:t>下，盡可能透過市場誘因與獎勵機制，擬定能夠有效引導各種分散式能源及能源需求面管理之方案，促成整體能源效率提升，有助於國家之永續發展。</a:t>
            </a:r>
            <a:endParaRPr sz="2400">
              <a:solidFill>
                <a:schemeClr val="dk1"/>
              </a:solidFill>
              <a:latin typeface="Arial"/>
              <a:ea typeface="Arial"/>
              <a:cs typeface="Arial"/>
              <a:sym typeface="Arial"/>
            </a:endParaRPr>
          </a:p>
          <a:p>
            <a:pPr indent="-190500" lvl="1" marL="342900" marR="0" rtl="0" algn="l">
              <a:spcBef>
                <a:spcPts val="480"/>
              </a:spcBef>
              <a:spcAft>
                <a:spcPts val="0"/>
              </a:spcAft>
              <a:buClr>
                <a:schemeClr val="dk1"/>
              </a:buClr>
              <a:buSzPts val="2400"/>
              <a:buFont typeface="Arial"/>
              <a:buNone/>
            </a:pPr>
            <a:r>
              <a:t/>
            </a:r>
            <a:endParaRPr b="0" i="0" sz="2400" u="none" cap="none" strike="noStrike">
              <a:solidFill>
                <a:schemeClr val="dk1"/>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a:p>
            <a:pPr indent="-190500" lvl="0" marL="342900" marR="0" rtl="0" algn="l">
              <a:spcBef>
                <a:spcPts val="48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38" name="Shape 638"/>
        <p:cNvGrpSpPr/>
        <p:nvPr/>
      </p:nvGrpSpPr>
      <p:grpSpPr>
        <a:xfrm>
          <a:off x="0" y="0"/>
          <a:ext cx="0" cy="0"/>
          <a:chOff x="0" y="0"/>
          <a:chExt cx="0" cy="0"/>
        </a:xfrm>
      </p:grpSpPr>
      <p:sp>
        <p:nvSpPr>
          <p:cNvPr id="639" name="Google Shape;639;p63"/>
          <p:cNvSpPr txBox="1"/>
          <p:nvPr>
            <p:ph idx="4294967295" type="ctrTitle"/>
          </p:nvPr>
        </p:nvSpPr>
        <p:spPr>
          <a:xfrm>
            <a:off x="685800" y="2130425"/>
            <a:ext cx="8062913"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zh-TW" sz="6000" u="none" cap="none" strike="noStrike">
                <a:solidFill>
                  <a:schemeClr val="dk2"/>
                </a:solidFill>
                <a:latin typeface="Source Sans Pro"/>
                <a:ea typeface="Source Sans Pro"/>
                <a:cs typeface="Source Sans Pro"/>
                <a:sym typeface="Source Sans Pro"/>
              </a:rPr>
              <a:t>報告完畢，敬請指教！</a:t>
            </a:r>
            <a:endParaRPr/>
          </a:p>
        </p:txBody>
      </p:sp>
      <p:sp>
        <p:nvSpPr>
          <p:cNvPr id="640" name="Google Shape;640;p63"/>
          <p:cNvSpPr txBox="1"/>
          <p:nvPr>
            <p:ph idx="4294967295" type="subTitle"/>
          </p:nvPr>
        </p:nvSpPr>
        <p:spPr>
          <a:xfrm>
            <a:off x="1371600" y="3967163"/>
            <a:ext cx="6400800" cy="181451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2"/>
              </a:buClr>
              <a:buSzPts val="1600"/>
              <a:buFont typeface="Noto Sans Symbols"/>
              <a:buNone/>
            </a:pPr>
            <a:r>
              <a:t/>
            </a:r>
            <a:endParaRPr b="0" i="0" sz="3200" u="none" cap="none" strike="noStrike">
              <a:solidFill>
                <a:srgbClr val="898989"/>
              </a:solidFill>
              <a:latin typeface="Source Sans Pro"/>
              <a:ea typeface="Source Sans Pro"/>
              <a:cs typeface="Source Sans Pro"/>
              <a:sym typeface="Source Sans Pr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41" name="Shape 141"/>
        <p:cNvGrpSpPr/>
        <p:nvPr/>
      </p:nvGrpSpPr>
      <p:grpSpPr>
        <a:xfrm>
          <a:off x="0" y="0"/>
          <a:ext cx="0" cy="0"/>
          <a:chOff x="0" y="0"/>
          <a:chExt cx="0" cy="0"/>
        </a:xfrm>
      </p:grpSpPr>
      <p:sp>
        <p:nvSpPr>
          <p:cNvPr id="142" name="Google Shape;142;p20"/>
          <p:cNvSpPr txBox="1"/>
          <p:nvPr>
            <p:ph type="title"/>
          </p:nvPr>
        </p:nvSpPr>
        <p:spPr>
          <a:xfrm>
            <a:off x="179388" y="69850"/>
            <a:ext cx="8820150" cy="8382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一、前言</a:t>
            </a:r>
            <a:endParaRPr/>
          </a:p>
        </p:txBody>
      </p:sp>
      <p:sp>
        <p:nvSpPr>
          <p:cNvPr id="143" name="Google Shape;143;p20"/>
          <p:cNvSpPr txBox="1"/>
          <p:nvPr/>
        </p:nvSpPr>
        <p:spPr>
          <a:xfrm rot="5400000">
            <a:off x="6898065" y="2081590"/>
            <a:ext cx="1871662" cy="6771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3200">
                <a:solidFill>
                  <a:srgbClr val="FF0000"/>
                </a:solidFill>
                <a:latin typeface="Arial"/>
                <a:ea typeface="Arial"/>
                <a:cs typeface="Arial"/>
                <a:sym typeface="Arial"/>
              </a:rPr>
              <a:t>省一度電</a:t>
            </a:r>
            <a:endParaRPr/>
          </a:p>
        </p:txBody>
      </p:sp>
      <p:sp>
        <p:nvSpPr>
          <p:cNvPr id="144" name="Google Shape;144;p20"/>
          <p:cNvSpPr txBox="1"/>
          <p:nvPr/>
        </p:nvSpPr>
        <p:spPr>
          <a:xfrm rot="5400000">
            <a:off x="344865" y="2083177"/>
            <a:ext cx="1871663" cy="67710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3200">
                <a:solidFill>
                  <a:srgbClr val="FF0000"/>
                </a:solidFill>
                <a:latin typeface="Arial"/>
                <a:ea typeface="Arial"/>
                <a:cs typeface="Arial"/>
                <a:sym typeface="Arial"/>
              </a:rPr>
              <a:t>省五度電</a:t>
            </a:r>
            <a:endParaRPr/>
          </a:p>
        </p:txBody>
      </p:sp>
      <p:cxnSp>
        <p:nvCxnSpPr>
          <p:cNvPr id="145" name="Google Shape;145;p20"/>
          <p:cNvCxnSpPr/>
          <p:nvPr/>
        </p:nvCxnSpPr>
        <p:spPr>
          <a:xfrm flipH="1">
            <a:off x="1619250" y="2276475"/>
            <a:ext cx="5761038" cy="25400"/>
          </a:xfrm>
          <a:prstGeom prst="straightConnector1">
            <a:avLst/>
          </a:prstGeom>
          <a:noFill/>
          <a:ln cap="flat" cmpd="sng" w="28575">
            <a:solidFill>
              <a:srgbClr val="FF0000"/>
            </a:solidFill>
            <a:prstDash val="dash"/>
            <a:round/>
            <a:headEnd len="sm" w="sm" type="none"/>
            <a:tailEnd len="med" w="med" type="stealth"/>
          </a:ln>
        </p:spPr>
      </p:cxnSp>
      <p:sp>
        <p:nvSpPr>
          <p:cNvPr id="146" name="Google Shape;146;p20"/>
          <p:cNvSpPr txBox="1"/>
          <p:nvPr/>
        </p:nvSpPr>
        <p:spPr>
          <a:xfrm>
            <a:off x="1908175" y="5373688"/>
            <a:ext cx="6119813" cy="6461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3600">
                <a:solidFill>
                  <a:schemeClr val="dk1"/>
                </a:solidFill>
                <a:latin typeface="Arial"/>
                <a:ea typeface="Arial"/>
                <a:cs typeface="Arial"/>
                <a:sym typeface="Arial"/>
              </a:rPr>
              <a:t>能源轉換的損失</a:t>
            </a:r>
            <a:r>
              <a:rPr lang="zh-TW" sz="2400">
                <a:solidFill>
                  <a:schemeClr val="dk1"/>
                </a:solidFill>
                <a:latin typeface="Arial"/>
                <a:ea typeface="Arial"/>
                <a:cs typeface="Arial"/>
                <a:sym typeface="Arial"/>
              </a:rPr>
              <a:t>(熱力學第二定律)</a:t>
            </a:r>
            <a:endParaRPr sz="2400">
              <a:solidFill>
                <a:schemeClr val="dk1"/>
              </a:solidFill>
              <a:latin typeface="Arial"/>
              <a:ea typeface="Arial"/>
              <a:cs typeface="Arial"/>
              <a:sym typeface="Arial"/>
            </a:endParaRPr>
          </a:p>
        </p:txBody>
      </p:sp>
      <p:grpSp>
        <p:nvGrpSpPr>
          <p:cNvPr id="147" name="Google Shape;147;p20"/>
          <p:cNvGrpSpPr/>
          <p:nvPr/>
        </p:nvGrpSpPr>
        <p:grpSpPr>
          <a:xfrm>
            <a:off x="1331913" y="4437063"/>
            <a:ext cx="6553200" cy="935037"/>
            <a:chOff x="1331640" y="4437112"/>
            <a:chExt cx="6552728" cy="936104"/>
          </a:xfrm>
        </p:grpSpPr>
        <p:cxnSp>
          <p:nvCxnSpPr>
            <p:cNvPr id="148" name="Google Shape;148;p20"/>
            <p:cNvCxnSpPr/>
            <p:nvPr/>
          </p:nvCxnSpPr>
          <p:spPr>
            <a:xfrm>
              <a:off x="1331640" y="4437112"/>
              <a:ext cx="6552728" cy="503811"/>
            </a:xfrm>
            <a:prstGeom prst="bentConnector3">
              <a:avLst>
                <a:gd fmla="val -240" name="adj1"/>
              </a:avLst>
            </a:prstGeom>
            <a:noFill/>
            <a:ln cap="flat" cmpd="sng" w="28575">
              <a:solidFill>
                <a:srgbClr val="4A7DBA"/>
              </a:solidFill>
              <a:prstDash val="solid"/>
              <a:round/>
              <a:headEnd len="sm" w="sm" type="none"/>
              <a:tailEnd len="sm" w="sm" type="none"/>
            </a:ln>
          </p:spPr>
        </p:cxnSp>
        <p:cxnSp>
          <p:nvCxnSpPr>
            <p:cNvPr id="149" name="Google Shape;149;p20"/>
            <p:cNvCxnSpPr/>
            <p:nvPr/>
          </p:nvCxnSpPr>
          <p:spPr>
            <a:xfrm rot="5400000">
              <a:off x="7632462" y="4689018"/>
              <a:ext cx="503811" cy="0"/>
            </a:xfrm>
            <a:prstGeom prst="straightConnector1">
              <a:avLst/>
            </a:prstGeom>
            <a:noFill/>
            <a:ln cap="flat" cmpd="sng" w="28575">
              <a:solidFill>
                <a:srgbClr val="4A7DBA"/>
              </a:solidFill>
              <a:prstDash val="solid"/>
              <a:round/>
              <a:headEnd len="sm" w="sm" type="none"/>
              <a:tailEnd len="sm" w="sm" type="none"/>
            </a:ln>
          </p:spPr>
        </p:cxnSp>
        <p:cxnSp>
          <p:nvCxnSpPr>
            <p:cNvPr id="150" name="Google Shape;150;p20"/>
            <p:cNvCxnSpPr/>
            <p:nvPr/>
          </p:nvCxnSpPr>
          <p:spPr>
            <a:xfrm rot="5400000">
              <a:off x="4500594" y="5156276"/>
              <a:ext cx="432293" cy="1587"/>
            </a:xfrm>
            <a:prstGeom prst="straightConnector1">
              <a:avLst/>
            </a:prstGeom>
            <a:noFill/>
            <a:ln cap="flat" cmpd="sng" w="28575">
              <a:solidFill>
                <a:srgbClr val="4A7DBA"/>
              </a:solidFill>
              <a:prstDash val="solid"/>
              <a:round/>
              <a:headEnd len="sm" w="sm" type="none"/>
              <a:tailEnd len="med" w="med" type="stealth"/>
            </a:ln>
          </p:spPr>
        </p:cxnSp>
      </p:grpSp>
      <p:grpSp>
        <p:nvGrpSpPr>
          <p:cNvPr id="151" name="Google Shape;151;p20"/>
          <p:cNvGrpSpPr/>
          <p:nvPr/>
        </p:nvGrpSpPr>
        <p:grpSpPr>
          <a:xfrm>
            <a:off x="107950" y="3213100"/>
            <a:ext cx="8928100" cy="1079500"/>
            <a:chOff x="107504" y="2996952"/>
            <a:chExt cx="9073008" cy="1080120"/>
          </a:xfrm>
        </p:grpSpPr>
        <p:sp>
          <p:nvSpPr>
            <p:cNvPr id="152" name="Google Shape;152;p20"/>
            <p:cNvSpPr/>
            <p:nvPr/>
          </p:nvSpPr>
          <p:spPr>
            <a:xfrm>
              <a:off x="107504" y="2996952"/>
              <a:ext cx="2736099" cy="1080120"/>
            </a:xfrm>
            <a:prstGeom prst="chevron">
              <a:avLst>
                <a:gd fmla="val 50000" name="adj"/>
              </a:avLst>
            </a:prstGeom>
            <a:solidFill>
              <a:srgbClr val="FABF8E"/>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化石能源開採</a:t>
              </a:r>
              <a:endParaRPr/>
            </a:p>
          </p:txBody>
        </p:sp>
        <p:sp>
          <p:nvSpPr>
            <p:cNvPr id="153" name="Google Shape;153;p20"/>
            <p:cNvSpPr/>
            <p:nvPr/>
          </p:nvSpPr>
          <p:spPr>
            <a:xfrm>
              <a:off x="2051490" y="2996952"/>
              <a:ext cx="2232760" cy="1080120"/>
            </a:xfrm>
            <a:prstGeom prst="chevron">
              <a:avLst>
                <a:gd fmla="val 50000" name="adj"/>
              </a:avLst>
            </a:prstGeom>
            <a:solidFill>
              <a:srgbClr val="FABF8E"/>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發電廠</a:t>
              </a:r>
              <a:endParaRPr/>
            </a:p>
          </p:txBody>
        </p:sp>
        <p:sp>
          <p:nvSpPr>
            <p:cNvPr id="154" name="Google Shape;154;p20"/>
            <p:cNvSpPr/>
            <p:nvPr/>
          </p:nvSpPr>
          <p:spPr>
            <a:xfrm>
              <a:off x="3419540" y="2996952"/>
              <a:ext cx="2952277" cy="1080120"/>
            </a:xfrm>
            <a:prstGeom prst="chevron">
              <a:avLst>
                <a:gd fmla="val 50000" name="adj"/>
              </a:avLst>
            </a:prstGeom>
            <a:solidFill>
              <a:srgbClr val="FABF8E"/>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輸配電系統</a:t>
              </a:r>
              <a:endParaRPr/>
            </a:p>
          </p:txBody>
        </p:sp>
        <p:sp>
          <p:nvSpPr>
            <p:cNvPr id="155" name="Google Shape;155;p20"/>
            <p:cNvSpPr/>
            <p:nvPr/>
          </p:nvSpPr>
          <p:spPr>
            <a:xfrm>
              <a:off x="5436122" y="2996952"/>
              <a:ext cx="1943985" cy="1080120"/>
            </a:xfrm>
            <a:prstGeom prst="chevron">
              <a:avLst>
                <a:gd fmla="val 50000" name="adj"/>
              </a:avLst>
            </a:prstGeom>
            <a:solidFill>
              <a:srgbClr val="FABF8E"/>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電表</a:t>
              </a:r>
              <a:endParaRPr/>
            </a:p>
          </p:txBody>
        </p:sp>
        <p:sp>
          <p:nvSpPr>
            <p:cNvPr id="156" name="Google Shape;156;p20"/>
            <p:cNvSpPr/>
            <p:nvPr/>
          </p:nvSpPr>
          <p:spPr>
            <a:xfrm>
              <a:off x="6587994" y="2996952"/>
              <a:ext cx="2592518" cy="1080120"/>
            </a:xfrm>
            <a:prstGeom prst="chevron">
              <a:avLst>
                <a:gd fmla="val 50000" name="adj"/>
              </a:avLst>
            </a:prstGeom>
            <a:solidFill>
              <a:srgbClr val="FABF8E"/>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zh-TW" sz="2400">
                  <a:solidFill>
                    <a:schemeClr val="dk1"/>
                  </a:solidFill>
                  <a:latin typeface="Arial"/>
                  <a:ea typeface="Arial"/>
                  <a:cs typeface="Arial"/>
                  <a:sym typeface="Arial"/>
                </a:rPr>
                <a:t>用戶終端設備</a:t>
              </a:r>
              <a:endParaRPr/>
            </a:p>
          </p:txBody>
        </p:sp>
      </p:grpSp>
      <p:sp>
        <p:nvSpPr>
          <p:cNvPr id="157" name="Google Shape;157;p20"/>
          <p:cNvSpPr/>
          <p:nvPr/>
        </p:nvSpPr>
        <p:spPr>
          <a:xfrm>
            <a:off x="395288" y="908050"/>
            <a:ext cx="6337300" cy="523875"/>
          </a:xfrm>
          <a:prstGeom prst="rect">
            <a:avLst/>
          </a:prstGeom>
          <a:noFill/>
          <a:ln>
            <a:noFill/>
          </a:ln>
        </p:spPr>
        <p:txBody>
          <a:bodyPr anchorCtr="0" anchor="t" bIns="45700" lIns="91425" spcFirstLastPara="1" rIns="91425" wrap="square" tIns="45700">
            <a:noAutofit/>
          </a:bodyPr>
          <a:lstStyle/>
          <a:p>
            <a:pPr indent="-177800" lvl="0" marL="0" marR="0" rtl="0" algn="l">
              <a:spcBef>
                <a:spcPts val="0"/>
              </a:spcBef>
              <a:spcAft>
                <a:spcPts val="0"/>
              </a:spcAft>
              <a:buClr>
                <a:schemeClr val="dk1"/>
              </a:buClr>
              <a:buSzPts val="2800"/>
              <a:buFont typeface="Arial"/>
              <a:buChar char="•"/>
            </a:pPr>
            <a:r>
              <a:rPr lang="zh-TW" sz="2800">
                <a:solidFill>
                  <a:schemeClr val="dk1"/>
                </a:solidFill>
                <a:latin typeface="Arial"/>
                <a:ea typeface="Arial"/>
                <a:cs typeface="Arial"/>
                <a:sym typeface="Arial"/>
              </a:rPr>
              <a:t> 需求面管理之重要性</a:t>
            </a:r>
            <a:endParaRPr/>
          </a:p>
        </p:txBody>
      </p:sp>
      <p:sp>
        <p:nvSpPr>
          <p:cNvPr id="158" name="Google Shape;158;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159" name="Google Shape;159;p20"/>
          <p:cNvSpPr txBox="1"/>
          <p:nvPr/>
        </p:nvSpPr>
        <p:spPr>
          <a:xfrm>
            <a:off x="395288" y="6092825"/>
            <a:ext cx="3529012"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資料來源：本研究自行繪製。</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500"/>
                                        <p:tgtEl>
                                          <p:spTgt spid="14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500"/>
                                        <p:tgtEl>
                                          <p:spTgt spid="1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par>
                          <p:cTn fill="hold">
                            <p:stCondLst>
                              <p:cond delay="500"/>
                            </p:stCondLst>
                            <p:childTnLst>
                              <p:par>
                                <p:cTn fill="hold" nodeType="afterEffect" presetClass="entr" presetID="1" presetSubtype="0">
                                  <p:stCondLst>
                                    <p:cond delay="0"/>
                                  </p:stCondLst>
                                  <p:childTnLst>
                                    <p:set>
                                      <p:cBhvr>
                                        <p:cTn dur="1" fill="hold">
                                          <p:stCondLst>
                                            <p:cond delay="0"/>
                                          </p:stCondLst>
                                        </p:cTn>
                                        <p:tgtEl>
                                          <p:spTgt spid="1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63" name="Shape 163"/>
        <p:cNvGrpSpPr/>
        <p:nvPr/>
      </p:nvGrpSpPr>
      <p:grpSpPr>
        <a:xfrm>
          <a:off x="0" y="0"/>
          <a:ext cx="0" cy="0"/>
          <a:chOff x="0" y="0"/>
          <a:chExt cx="0" cy="0"/>
        </a:xfrm>
      </p:grpSpPr>
      <p:sp>
        <p:nvSpPr>
          <p:cNvPr id="164" name="Google Shape;164;p21"/>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 </a:t>
            </a:r>
            <a:endParaRPr sz="3200">
              <a:latin typeface="Arial"/>
              <a:ea typeface="Arial"/>
              <a:cs typeface="Arial"/>
              <a:sym typeface="Arial"/>
            </a:endParaRPr>
          </a:p>
        </p:txBody>
      </p:sp>
      <p:sp>
        <p:nvSpPr>
          <p:cNvPr id="165" name="Google Shape;165;p21"/>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1" marL="342900" rtl="0" algn="just">
              <a:spcBef>
                <a:spcPts val="0"/>
              </a:spcBef>
              <a:spcAft>
                <a:spcPts val="0"/>
              </a:spcAft>
              <a:buClr>
                <a:schemeClr val="dk1"/>
              </a:buClr>
              <a:buSzPts val="2800"/>
              <a:buFont typeface="Arial"/>
              <a:buChar char="•"/>
            </a:pPr>
            <a:r>
              <a:rPr lang="zh-TW">
                <a:latin typeface="Arial"/>
                <a:ea typeface="Arial"/>
                <a:cs typeface="Arial"/>
                <a:sym typeface="Arial"/>
              </a:rPr>
              <a:t>依據管理目標，能源需求面管理節能政策主要可區分為</a:t>
            </a:r>
            <a:r>
              <a:rPr lang="zh-TW">
                <a:solidFill>
                  <a:srgbClr val="FF0000"/>
                </a:solidFill>
                <a:latin typeface="Arial"/>
                <a:ea typeface="Arial"/>
                <a:cs typeface="Arial"/>
                <a:sym typeface="Arial"/>
              </a:rPr>
              <a:t>能源節約(Energy Conservation)</a:t>
            </a:r>
            <a:r>
              <a:rPr lang="zh-TW">
                <a:latin typeface="Arial"/>
                <a:ea typeface="Arial"/>
                <a:cs typeface="Arial"/>
                <a:sym typeface="Arial"/>
              </a:rPr>
              <a:t>與</a:t>
            </a:r>
            <a:r>
              <a:rPr lang="zh-TW">
                <a:solidFill>
                  <a:srgbClr val="FF0000"/>
                </a:solidFill>
                <a:latin typeface="Arial"/>
                <a:ea typeface="Arial"/>
                <a:cs typeface="Arial"/>
                <a:sym typeface="Arial"/>
              </a:rPr>
              <a:t>負載管理(Load Management)</a:t>
            </a:r>
            <a:r>
              <a:rPr lang="zh-TW">
                <a:latin typeface="Arial"/>
                <a:ea typeface="Arial"/>
                <a:cs typeface="Arial"/>
                <a:sym typeface="Arial"/>
              </a:rPr>
              <a:t>兩項途徑。</a:t>
            </a:r>
            <a:endParaRPr>
              <a:latin typeface="Arial"/>
              <a:ea typeface="Arial"/>
              <a:cs typeface="Arial"/>
              <a:sym typeface="Arial"/>
            </a:endParaRPr>
          </a:p>
          <a:p>
            <a:pPr indent="-285750" lvl="1" marL="742950" rtl="0" algn="just">
              <a:spcBef>
                <a:spcPts val="1120"/>
              </a:spcBef>
              <a:spcAft>
                <a:spcPts val="0"/>
              </a:spcAft>
              <a:buClr>
                <a:schemeClr val="dk1"/>
              </a:buClr>
              <a:buSzPts val="2600"/>
              <a:buFont typeface="Arial"/>
              <a:buChar char="–"/>
            </a:pPr>
            <a:r>
              <a:rPr lang="zh-TW" sz="2600">
                <a:latin typeface="Arial"/>
                <a:ea typeface="Arial"/>
                <a:cs typeface="Arial"/>
                <a:sym typeface="Arial"/>
              </a:rPr>
              <a:t>節約能源係指透過</a:t>
            </a:r>
            <a:r>
              <a:rPr lang="zh-TW" sz="2600">
                <a:solidFill>
                  <a:srgbClr val="FF0000"/>
                </a:solidFill>
                <a:latin typeface="Arial"/>
                <a:ea typeface="Arial"/>
                <a:cs typeface="Arial"/>
                <a:sym typeface="Arial"/>
              </a:rPr>
              <a:t>改變電能使用型態或方式</a:t>
            </a:r>
            <a:r>
              <a:rPr lang="zh-TW" sz="2600">
                <a:latin typeface="Arial"/>
                <a:ea typeface="Arial"/>
                <a:cs typeface="Arial"/>
                <a:sym typeface="Arial"/>
              </a:rPr>
              <a:t>，達到減少電能需求之目的。</a:t>
            </a:r>
            <a:endParaRPr sz="2600">
              <a:latin typeface="Arial"/>
              <a:ea typeface="Arial"/>
              <a:cs typeface="Arial"/>
              <a:sym typeface="Arial"/>
            </a:endParaRPr>
          </a:p>
          <a:p>
            <a:pPr indent="-285750" lvl="1" marL="742950" rtl="0" algn="just">
              <a:spcBef>
                <a:spcPts val="520"/>
              </a:spcBef>
              <a:spcAft>
                <a:spcPts val="0"/>
              </a:spcAft>
              <a:buClr>
                <a:schemeClr val="dk1"/>
              </a:buClr>
              <a:buSzPts val="2600"/>
              <a:buFont typeface="Arial"/>
              <a:buChar char="–"/>
            </a:pPr>
            <a:r>
              <a:rPr lang="zh-TW" sz="2600">
                <a:latin typeface="Arial"/>
                <a:ea typeface="Arial"/>
                <a:cs typeface="Arial"/>
                <a:sym typeface="Arial"/>
              </a:rPr>
              <a:t>負載管理則被歸為</a:t>
            </a:r>
            <a:r>
              <a:rPr lang="zh-TW" sz="2600">
                <a:solidFill>
                  <a:srgbClr val="FF0000"/>
                </a:solidFill>
                <a:latin typeface="Arial"/>
                <a:ea typeface="Arial"/>
                <a:cs typeface="Arial"/>
                <a:sym typeface="Arial"/>
              </a:rPr>
              <a:t>需量反應(Demand Response, DR)</a:t>
            </a:r>
            <a:r>
              <a:rPr lang="zh-TW" sz="2600">
                <a:latin typeface="Arial"/>
                <a:ea typeface="Arial"/>
                <a:cs typeface="Arial"/>
                <a:sym typeface="Arial"/>
              </a:rPr>
              <a:t>之一環，係指透過改善用戶的負載型態，縮短尖離峰用電差距，以提高能源使用效率。根據負載改變如何被引發之差異，亦可將其架構區分為</a:t>
            </a:r>
            <a:r>
              <a:rPr lang="zh-TW" sz="2600">
                <a:solidFill>
                  <a:srgbClr val="FF0000"/>
                </a:solidFill>
                <a:latin typeface="Arial"/>
                <a:ea typeface="Arial"/>
                <a:cs typeface="Arial"/>
                <a:sym typeface="Arial"/>
              </a:rPr>
              <a:t>「誘因基礎(incentive-based)」</a:t>
            </a:r>
            <a:r>
              <a:rPr lang="zh-TW" sz="2600">
                <a:latin typeface="Arial"/>
                <a:ea typeface="Arial"/>
                <a:cs typeface="Arial"/>
                <a:sym typeface="Arial"/>
              </a:rPr>
              <a:t>與</a:t>
            </a:r>
            <a:r>
              <a:rPr lang="zh-TW" sz="2600">
                <a:solidFill>
                  <a:srgbClr val="FF0000"/>
                </a:solidFill>
                <a:latin typeface="Arial"/>
                <a:ea typeface="Arial"/>
                <a:cs typeface="Arial"/>
                <a:sym typeface="Arial"/>
              </a:rPr>
              <a:t>「價格基礎(price-based)」</a:t>
            </a:r>
            <a:r>
              <a:rPr lang="zh-TW" sz="2600">
                <a:latin typeface="Arial"/>
                <a:ea typeface="Arial"/>
                <a:cs typeface="Arial"/>
                <a:sym typeface="Arial"/>
              </a:rPr>
              <a:t>兩種類別。</a:t>
            </a:r>
            <a:endParaRPr sz="2600">
              <a:latin typeface="Arial"/>
              <a:ea typeface="Arial"/>
              <a:cs typeface="Arial"/>
              <a:sym typeface="Arial"/>
            </a:endParaRPr>
          </a:p>
        </p:txBody>
      </p:sp>
      <p:sp>
        <p:nvSpPr>
          <p:cNvPr id="166" name="Google Shape;166;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70" name="Shape 170"/>
        <p:cNvGrpSpPr/>
        <p:nvPr/>
      </p:nvGrpSpPr>
      <p:grpSpPr>
        <a:xfrm>
          <a:off x="0" y="0"/>
          <a:ext cx="0" cy="0"/>
          <a:chOff x="0" y="0"/>
          <a:chExt cx="0" cy="0"/>
        </a:xfrm>
      </p:grpSpPr>
      <p:sp>
        <p:nvSpPr>
          <p:cNvPr id="171" name="Google Shape;171;p22"/>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 </a:t>
            </a:r>
            <a:endParaRPr sz="3200">
              <a:latin typeface="Arial"/>
              <a:ea typeface="Arial"/>
              <a:cs typeface="Arial"/>
              <a:sym typeface="Arial"/>
            </a:endParaRPr>
          </a:p>
        </p:txBody>
      </p:sp>
      <p:sp>
        <p:nvSpPr>
          <p:cNvPr id="172" name="Google Shape;172;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173" name="Google Shape;173;p22"/>
          <p:cNvSpPr txBox="1"/>
          <p:nvPr>
            <p:ph idx="1" type="body"/>
          </p:nvPr>
        </p:nvSpPr>
        <p:spPr>
          <a:xfrm>
            <a:off x="179388" y="1052513"/>
            <a:ext cx="8785225" cy="504031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zh-TW" sz="2800">
                <a:latin typeface="Arial"/>
                <a:ea typeface="Arial"/>
                <a:cs typeface="Arial"/>
                <a:sym typeface="Arial"/>
              </a:rPr>
              <a:t>需量反應架構</a:t>
            </a:r>
            <a:endParaRPr/>
          </a:p>
        </p:txBody>
      </p:sp>
      <p:pic>
        <p:nvPicPr>
          <p:cNvPr id="174" name="Google Shape;174;p22"/>
          <p:cNvPicPr preferRelativeResize="0"/>
          <p:nvPr/>
        </p:nvPicPr>
        <p:blipFill rotWithShape="1">
          <a:blip r:embed="rId3">
            <a:alphaModFix/>
          </a:blip>
          <a:srcRect b="0" l="0" r="0" t="0"/>
          <a:stretch/>
        </p:blipFill>
        <p:spPr>
          <a:xfrm>
            <a:off x="395288" y="1989138"/>
            <a:ext cx="8280400" cy="3960812"/>
          </a:xfrm>
          <a:prstGeom prst="rect">
            <a:avLst/>
          </a:prstGeom>
          <a:noFill/>
          <a:ln>
            <a:noFill/>
          </a:ln>
        </p:spPr>
      </p:pic>
      <p:sp>
        <p:nvSpPr>
          <p:cNvPr id="175" name="Google Shape;175;p22"/>
          <p:cNvSpPr txBox="1"/>
          <p:nvPr/>
        </p:nvSpPr>
        <p:spPr>
          <a:xfrm>
            <a:off x="250825" y="6092825"/>
            <a:ext cx="3529013"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資料來源：本研究自行整理。</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79" name="Shape 179"/>
        <p:cNvGrpSpPr/>
        <p:nvPr/>
      </p:nvGrpSpPr>
      <p:grpSpPr>
        <a:xfrm>
          <a:off x="0" y="0"/>
          <a:ext cx="0" cy="0"/>
          <a:chOff x="0" y="0"/>
          <a:chExt cx="0" cy="0"/>
        </a:xfrm>
      </p:grpSpPr>
      <p:sp>
        <p:nvSpPr>
          <p:cNvPr id="180" name="Google Shape;180;p23"/>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a:t>
            </a:r>
            <a:r>
              <a:rPr lang="zh-TW" sz="3200"/>
              <a:t> </a:t>
            </a:r>
            <a:endParaRPr sz="3200"/>
          </a:p>
        </p:txBody>
      </p:sp>
      <p:sp>
        <p:nvSpPr>
          <p:cNvPr id="181" name="Google Shape;181;p23"/>
          <p:cNvSpPr txBox="1"/>
          <p:nvPr>
            <p:ph idx="1" type="body"/>
          </p:nvPr>
        </p:nvSpPr>
        <p:spPr>
          <a:xfrm>
            <a:off x="358775" y="981075"/>
            <a:ext cx="8461375" cy="53276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600"/>
              <a:buChar char="•"/>
            </a:pPr>
            <a:r>
              <a:rPr lang="zh-TW" sz="2600">
                <a:latin typeface="Arial"/>
                <a:ea typeface="Arial"/>
                <a:cs typeface="Arial"/>
                <a:sym typeface="Arial"/>
              </a:rPr>
              <a:t>以美國為例，根據聯邦能源管制委員會</a:t>
            </a:r>
            <a:r>
              <a:rPr lang="zh-TW" sz="2600"/>
              <a:t>(Federal Energy Regulatory Commission, FERC)</a:t>
            </a:r>
            <a:r>
              <a:rPr lang="zh-TW" sz="2600">
                <a:latin typeface="Arial"/>
                <a:ea typeface="Arial"/>
                <a:cs typeface="Arial"/>
                <a:sym typeface="Arial"/>
              </a:rPr>
              <a:t>估計，</a:t>
            </a:r>
            <a:r>
              <a:rPr lang="zh-TW" sz="2600"/>
              <a:t>2010</a:t>
            </a:r>
            <a:r>
              <a:rPr lang="zh-TW" sz="2600">
                <a:latin typeface="Arial"/>
                <a:ea typeface="Arial"/>
                <a:cs typeface="Arial"/>
                <a:sym typeface="Arial"/>
              </a:rPr>
              <a:t>年全美各地施行的各項需量反應計畫，總計抑低美國整體尖峰負載容量高達</a:t>
            </a:r>
            <a:r>
              <a:rPr lang="zh-TW" sz="2600"/>
              <a:t>58GW</a:t>
            </a:r>
            <a:r>
              <a:rPr lang="zh-TW" sz="2600">
                <a:latin typeface="Arial"/>
                <a:ea typeface="Arial"/>
                <a:cs typeface="Arial"/>
                <a:sym typeface="Arial"/>
              </a:rPr>
              <a:t>以上，</a:t>
            </a:r>
            <a:r>
              <a:rPr lang="zh-TW" sz="2600">
                <a:solidFill>
                  <a:srgbClr val="FF0000"/>
                </a:solidFill>
                <a:latin typeface="Arial"/>
                <a:ea typeface="Arial"/>
                <a:cs typeface="Arial"/>
                <a:sym typeface="Arial"/>
              </a:rPr>
              <a:t>等於抑低全國</a:t>
            </a:r>
            <a:r>
              <a:rPr lang="zh-TW" sz="2600">
                <a:solidFill>
                  <a:srgbClr val="FF0000"/>
                </a:solidFill>
              </a:rPr>
              <a:t>7.6%</a:t>
            </a:r>
            <a:r>
              <a:rPr lang="zh-TW" sz="2600">
                <a:solidFill>
                  <a:srgbClr val="FF0000"/>
                </a:solidFill>
                <a:latin typeface="Arial"/>
                <a:ea typeface="Arial"/>
                <a:cs typeface="Arial"/>
                <a:sym typeface="Arial"/>
              </a:rPr>
              <a:t>尖載容量</a:t>
            </a:r>
            <a:r>
              <a:rPr lang="zh-TW" sz="2600">
                <a:latin typeface="Arial"/>
                <a:ea typeface="Arial"/>
                <a:cs typeface="Arial"/>
                <a:sym typeface="Arial"/>
              </a:rPr>
              <a:t>，成效相當顯著。</a:t>
            </a:r>
            <a:endParaRPr sz="2600"/>
          </a:p>
          <a:p>
            <a:pPr indent="-342900" lvl="0" marL="342900" rtl="0" algn="l">
              <a:spcBef>
                <a:spcPts val="520"/>
              </a:spcBef>
              <a:spcAft>
                <a:spcPts val="0"/>
              </a:spcAft>
              <a:buClr>
                <a:schemeClr val="dk1"/>
              </a:buClr>
              <a:buSzPts val="2600"/>
              <a:buChar char="•"/>
            </a:pPr>
            <a:r>
              <a:rPr lang="zh-TW" sz="2600">
                <a:latin typeface="Arial"/>
                <a:ea typeface="Arial"/>
                <a:cs typeface="Arial"/>
                <a:sym typeface="Arial"/>
              </a:rPr>
              <a:t>與台灣緯度氣溫條件相仿之佛羅里達州</a:t>
            </a:r>
            <a:r>
              <a:rPr lang="zh-TW" sz="2600"/>
              <a:t>(State of Florida)</a:t>
            </a:r>
            <a:r>
              <a:rPr lang="zh-TW" sz="2600">
                <a:latin typeface="Arial"/>
                <a:ea typeface="Arial"/>
                <a:cs typeface="Arial"/>
                <a:sym typeface="Arial"/>
              </a:rPr>
              <a:t>，其住宅用戶所抑低之尖峰負載容量，超過該州需量反應總抑低容量的</a:t>
            </a:r>
            <a:r>
              <a:rPr lang="zh-TW" sz="2600">
                <a:solidFill>
                  <a:srgbClr val="FF0000"/>
                </a:solidFill>
              </a:rPr>
              <a:t>50%</a:t>
            </a:r>
            <a:r>
              <a:rPr lang="zh-TW" sz="2600">
                <a:latin typeface="Arial"/>
                <a:ea typeface="Arial"/>
                <a:cs typeface="Arial"/>
                <a:sym typeface="Arial"/>
              </a:rPr>
              <a:t>以上。</a:t>
            </a:r>
            <a:endParaRPr sz="2600"/>
          </a:p>
          <a:p>
            <a:pPr indent="-342900" lvl="0" marL="342900" rtl="0" algn="l">
              <a:spcBef>
                <a:spcPts val="520"/>
              </a:spcBef>
              <a:spcAft>
                <a:spcPts val="0"/>
              </a:spcAft>
              <a:buClr>
                <a:schemeClr val="dk1"/>
              </a:buClr>
              <a:buSzPts val="2600"/>
              <a:buChar char="•"/>
            </a:pPr>
            <a:r>
              <a:rPr lang="zh-TW" sz="2600"/>
              <a:t>2011</a:t>
            </a:r>
            <a:r>
              <a:rPr lang="zh-TW" sz="2600">
                <a:latin typeface="Arial"/>
                <a:ea typeface="Arial"/>
                <a:cs typeface="Arial"/>
                <a:sym typeface="Arial"/>
              </a:rPr>
              <a:t>年台電公司尖峰負載為</a:t>
            </a:r>
            <a:r>
              <a:rPr lang="zh-TW" sz="2600"/>
              <a:t>33.8GW</a:t>
            </a:r>
            <a:r>
              <a:rPr lang="zh-TW" sz="2600">
                <a:latin typeface="Arial"/>
                <a:ea typeface="Arial"/>
                <a:cs typeface="Arial"/>
                <a:sym typeface="Arial"/>
              </a:rPr>
              <a:t>。若美國此一成效能成功複製至台灣，</a:t>
            </a:r>
            <a:r>
              <a:rPr lang="zh-TW" sz="2600">
                <a:solidFill>
                  <a:srgbClr val="FF0000"/>
                </a:solidFill>
                <a:latin typeface="Arial"/>
                <a:ea typeface="Arial"/>
                <a:cs typeface="Arial"/>
                <a:sym typeface="Arial"/>
              </a:rPr>
              <a:t>約相當於</a:t>
            </a:r>
            <a:r>
              <a:rPr lang="zh-TW" sz="2600">
                <a:solidFill>
                  <a:srgbClr val="FF0000"/>
                </a:solidFill>
              </a:rPr>
              <a:t>2011</a:t>
            </a:r>
            <a:r>
              <a:rPr lang="zh-TW" sz="2600">
                <a:solidFill>
                  <a:srgbClr val="FF0000"/>
                </a:solidFill>
                <a:latin typeface="Arial"/>
                <a:ea typeface="Arial"/>
                <a:cs typeface="Arial"/>
                <a:sym typeface="Arial"/>
              </a:rPr>
              <a:t>年尖峰負載可抑低</a:t>
            </a:r>
            <a:r>
              <a:rPr lang="zh-TW" sz="2600">
                <a:solidFill>
                  <a:srgbClr val="FF0000"/>
                </a:solidFill>
              </a:rPr>
              <a:t>2.6GW</a:t>
            </a:r>
            <a:r>
              <a:rPr lang="zh-TW" sz="2600">
                <a:solidFill>
                  <a:srgbClr val="FF0000"/>
                </a:solidFill>
                <a:latin typeface="Arial"/>
                <a:ea typeface="Arial"/>
                <a:cs typeface="Arial"/>
                <a:sym typeface="Arial"/>
              </a:rPr>
              <a:t>，</a:t>
            </a:r>
            <a:r>
              <a:rPr lang="zh-TW" sz="2600">
                <a:latin typeface="Arial"/>
                <a:ea typeface="Arial"/>
                <a:cs typeface="Arial"/>
                <a:sym typeface="Arial"/>
              </a:rPr>
              <a:t>相當於台灣三部最大發電機組</a:t>
            </a:r>
            <a:r>
              <a:rPr lang="zh-TW" sz="2600"/>
              <a:t>(</a:t>
            </a:r>
            <a:r>
              <a:rPr lang="zh-TW" sz="2600">
                <a:latin typeface="Arial"/>
                <a:ea typeface="Arial"/>
                <a:cs typeface="Arial"/>
                <a:sym typeface="Arial"/>
              </a:rPr>
              <a:t>即核二廠之核電機組</a:t>
            </a:r>
            <a:r>
              <a:rPr lang="zh-TW" sz="2600"/>
              <a:t>)</a:t>
            </a:r>
            <a:r>
              <a:rPr lang="zh-TW" sz="2600">
                <a:latin typeface="Arial"/>
                <a:ea typeface="Arial"/>
                <a:cs typeface="Arial"/>
                <a:sym typeface="Arial"/>
              </a:rPr>
              <a:t>瞬間淨出力</a:t>
            </a:r>
            <a:r>
              <a:rPr lang="zh-TW" sz="2600"/>
              <a:t>(</a:t>
            </a:r>
            <a:r>
              <a:rPr lang="zh-TW" sz="2600">
                <a:latin typeface="Arial"/>
                <a:ea typeface="Arial"/>
                <a:cs typeface="Arial"/>
                <a:sym typeface="Arial"/>
              </a:rPr>
              <a:t>扣除廠內用電</a:t>
            </a:r>
            <a:r>
              <a:rPr lang="zh-TW" sz="2600"/>
              <a:t>)</a:t>
            </a:r>
            <a:r>
              <a:rPr lang="zh-TW" sz="2600">
                <a:latin typeface="Arial"/>
                <a:ea typeface="Arial"/>
                <a:cs typeface="Arial"/>
                <a:sym typeface="Arial"/>
              </a:rPr>
              <a:t>。</a:t>
            </a:r>
            <a:endParaRPr sz="2600"/>
          </a:p>
          <a:p>
            <a:pPr indent="-120650" lvl="1" marL="742950" rtl="0" algn="just">
              <a:spcBef>
                <a:spcPts val="520"/>
              </a:spcBef>
              <a:spcAft>
                <a:spcPts val="0"/>
              </a:spcAft>
              <a:buClr>
                <a:schemeClr val="dk1"/>
              </a:buClr>
              <a:buSzPts val="2600"/>
              <a:buNone/>
            </a:pPr>
            <a:r>
              <a:t/>
            </a:r>
            <a:endParaRPr sz="2600"/>
          </a:p>
        </p:txBody>
      </p:sp>
      <p:sp>
        <p:nvSpPr>
          <p:cNvPr id="182" name="Google Shape;18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rPr>
              <a:t>‹#›</a:t>
            </a:fld>
            <a:endParaRPr>
              <a:solidFill>
                <a:srgbClr val="888888"/>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86" name="Shape 186"/>
        <p:cNvGrpSpPr/>
        <p:nvPr/>
      </p:nvGrpSpPr>
      <p:grpSpPr>
        <a:xfrm>
          <a:off x="0" y="0"/>
          <a:ext cx="0" cy="0"/>
          <a:chOff x="0" y="0"/>
          <a:chExt cx="0" cy="0"/>
        </a:xfrm>
      </p:grpSpPr>
      <p:sp>
        <p:nvSpPr>
          <p:cNvPr id="187" name="Google Shape;187;p24"/>
          <p:cNvSpPr txBox="1"/>
          <p:nvPr>
            <p:ph type="title"/>
          </p:nvPr>
        </p:nvSpPr>
        <p:spPr>
          <a:xfrm>
            <a:off x="179388" y="44450"/>
            <a:ext cx="8785225" cy="78263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zh-TW" sz="3200">
                <a:latin typeface="Arial"/>
                <a:ea typeface="Arial"/>
                <a:cs typeface="Arial"/>
                <a:sym typeface="Arial"/>
              </a:rPr>
              <a:t>二、需求面管理節能政策 </a:t>
            </a:r>
            <a:endParaRPr sz="3200">
              <a:latin typeface="Arial"/>
              <a:ea typeface="Arial"/>
              <a:cs typeface="Arial"/>
              <a:sym typeface="Arial"/>
            </a:endParaRPr>
          </a:p>
        </p:txBody>
      </p:sp>
      <p:sp>
        <p:nvSpPr>
          <p:cNvPr id="188" name="Google Shape;18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solidFill>
                  <a:srgbClr val="888888"/>
                </a:solidFill>
                <a:latin typeface="Arial"/>
                <a:ea typeface="Arial"/>
                <a:cs typeface="Arial"/>
                <a:sym typeface="Arial"/>
              </a:rPr>
              <a:t>‹#›</a:t>
            </a:fld>
            <a:endParaRPr>
              <a:solidFill>
                <a:srgbClr val="888888"/>
              </a:solidFill>
              <a:latin typeface="Arial"/>
              <a:ea typeface="Arial"/>
              <a:cs typeface="Arial"/>
              <a:sym typeface="Arial"/>
            </a:endParaRPr>
          </a:p>
        </p:txBody>
      </p:sp>
      <p:sp>
        <p:nvSpPr>
          <p:cNvPr id="189" name="Google Shape;189;p24"/>
          <p:cNvSpPr txBox="1"/>
          <p:nvPr>
            <p:ph idx="1" type="body"/>
          </p:nvPr>
        </p:nvSpPr>
        <p:spPr>
          <a:xfrm>
            <a:off x="179388" y="1052513"/>
            <a:ext cx="8785225" cy="5040312"/>
          </a:xfrm>
          <a:prstGeom prst="rect">
            <a:avLst/>
          </a:prstGeom>
          <a:noFill/>
          <a:ln>
            <a:noFill/>
          </a:ln>
        </p:spPr>
        <p:txBody>
          <a:bodyPr anchorCtr="0" anchor="t" bIns="45700" lIns="91425" spcFirstLastPara="1" rIns="91425" wrap="square" tIns="45700">
            <a:noAutofit/>
          </a:bodyPr>
          <a:lstStyle/>
          <a:p>
            <a:pPr indent="-341313" lvl="0" marL="341313" rtl="0" algn="l">
              <a:spcBef>
                <a:spcPts val="0"/>
              </a:spcBef>
              <a:spcAft>
                <a:spcPts val="0"/>
              </a:spcAft>
              <a:buClr>
                <a:schemeClr val="dk1"/>
              </a:buClr>
              <a:buSzPts val="2800"/>
              <a:buChar char="•"/>
            </a:pPr>
            <a:r>
              <a:rPr lang="zh-TW" sz="2800">
                <a:latin typeface="Arial"/>
                <a:ea typeface="Arial"/>
                <a:cs typeface="Arial"/>
                <a:sym typeface="Arial"/>
              </a:rPr>
              <a:t>美國八大區域需量反應措施抑低尖峰負載容量比較</a:t>
            </a:r>
            <a:endParaRPr sz="2800">
              <a:latin typeface="Arial"/>
              <a:ea typeface="Arial"/>
              <a:cs typeface="Arial"/>
              <a:sym typeface="Arial"/>
            </a:endParaRPr>
          </a:p>
        </p:txBody>
      </p:sp>
      <p:sp>
        <p:nvSpPr>
          <p:cNvPr id="190" name="Google Shape;190;p24"/>
          <p:cNvSpPr txBox="1"/>
          <p:nvPr/>
        </p:nvSpPr>
        <p:spPr>
          <a:xfrm>
            <a:off x="250825" y="6092825"/>
            <a:ext cx="6408738" cy="33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Arial"/>
                <a:ea typeface="Arial"/>
                <a:cs typeface="Arial"/>
                <a:sym typeface="Arial"/>
              </a:rPr>
              <a:t>資料來源： Federal Energy Regulatory Commission (2011)。</a:t>
            </a:r>
            <a:endParaRPr sz="1600">
              <a:solidFill>
                <a:schemeClr val="dk1"/>
              </a:solidFill>
              <a:latin typeface="Arial"/>
              <a:ea typeface="Arial"/>
              <a:cs typeface="Arial"/>
              <a:sym typeface="Arial"/>
            </a:endParaRPr>
          </a:p>
        </p:txBody>
      </p:sp>
      <p:pic>
        <p:nvPicPr>
          <p:cNvPr id="191" name="Google Shape;191;p24"/>
          <p:cNvPicPr preferRelativeResize="0"/>
          <p:nvPr/>
        </p:nvPicPr>
        <p:blipFill rotWithShape="1">
          <a:blip r:embed="rId3">
            <a:alphaModFix/>
          </a:blip>
          <a:srcRect b="0" l="0" r="0" t="0"/>
          <a:stretch/>
        </p:blipFill>
        <p:spPr>
          <a:xfrm>
            <a:off x="1403648" y="1412777"/>
            <a:ext cx="6408712" cy="460851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暗香撲面">
  <a:themeElements>
    <a:clrScheme name="暗香撲面 1">
      <a:dk1>
        <a:srgbClr val="000000"/>
      </a:dk1>
      <a:lt1>
        <a:srgbClr val="FFFFFF"/>
      </a:lt1>
      <a:dk2>
        <a:srgbClr val="2F2F2F"/>
      </a:dk2>
      <a:lt2>
        <a:srgbClr val="FFFFF4"/>
      </a:lt2>
      <a:accent1>
        <a:srgbClr val="918415"/>
      </a:accent1>
      <a:accent2>
        <a:srgbClr val="C47546"/>
      </a:accent2>
      <a:accent3>
        <a:srgbClr val="FFFFFF"/>
      </a:accent3>
      <a:accent4>
        <a:srgbClr val="000000"/>
      </a:accent4>
      <a:accent5>
        <a:srgbClr val="C7C2AA"/>
      </a:accent5>
      <a:accent6>
        <a:srgbClr val="B1693F"/>
      </a:accent6>
      <a:hlink>
        <a:srgbClr val="00D5D5"/>
      </a:hlink>
      <a:folHlink>
        <a:srgbClr val="DD00D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