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</p:sldIdLst>
  <p:sldSz cy="6858000" cx="9144000"/>
  <p:notesSz cx="6858000" cy="9144000"/>
  <p:embeddedFontLst>
    <p:embeddedFont>
      <p:font typeface="Corben"/>
      <p:bold r:id="rId97"/>
    </p:embeddedFont>
    <p:embeddedFont>
      <p:font typeface="Constantia"/>
      <p:regular r:id="rId98"/>
      <p:bold r:id="rId99"/>
      <p:italic r:id="rId100"/>
      <p:boldItalic r:id="rId101"/>
    </p:embeddedFont>
    <p:embeddedFont>
      <p:font typeface="Questrial"/>
      <p:regular r:id="rId10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E2AD872-21E8-4CD8-892F-1F677EC8A423}">
  <a:tblStyle styleId="{7E2AD872-21E8-4CD8-892F-1F677EC8A42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2" Type="http://schemas.openxmlformats.org/officeDocument/2006/relationships/font" Target="fonts/Questrial-regular.fntdata"/><Relationship Id="rId101" Type="http://schemas.openxmlformats.org/officeDocument/2006/relationships/font" Target="fonts/Constantia-boldItalic.fntdata"/><Relationship Id="rId100" Type="http://schemas.openxmlformats.org/officeDocument/2006/relationships/font" Target="fonts/Constantia-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font" Target="fonts/Corben-bold.fntdata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font" Target="fonts/Constantia-bold.fntdata"/><Relationship Id="rId10" Type="http://schemas.openxmlformats.org/officeDocument/2006/relationships/slide" Target="slides/slide4.xml"/><Relationship Id="rId98" Type="http://schemas.openxmlformats.org/officeDocument/2006/relationships/font" Target="fonts/Constanti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p17.5-1</a:t>
            </a:r>
            <a:endParaRPr/>
          </a:p>
        </p:txBody>
      </p:sp>
      <p:sp>
        <p:nvSpPr>
          <p:cNvPr id="320" name="Google Shape;320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P17.5-2</a:t>
            </a:r>
            <a:endParaRPr/>
          </a:p>
        </p:txBody>
      </p:sp>
      <p:sp>
        <p:nvSpPr>
          <p:cNvPr id="330" name="Google Shape;330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3" name="Google Shape;653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32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P51.5</a:t>
            </a:r>
            <a:endParaRPr/>
          </a:p>
        </p:txBody>
      </p:sp>
      <p:sp>
        <p:nvSpPr>
          <p:cNvPr id="662" name="Google Shape;662;p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P54.5</a:t>
            </a:r>
            <a:endParaRPr/>
          </a:p>
        </p:txBody>
      </p:sp>
      <p:sp>
        <p:nvSpPr>
          <p:cNvPr id="670" name="Google Shape;670;p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 txBox="1"/>
          <p:nvPr/>
        </p:nvSpPr>
        <p:spPr>
          <a:xfrm>
            <a:off x="3884703" y="8684518"/>
            <a:ext cx="2971693" cy="4580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含標題的內容">
  <p:cSld name="1_含標題的內容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704FC"/>
              </a:buClr>
              <a:buSzPts val="2000"/>
              <a:buFont typeface="Calibri"/>
              <a:buNone/>
              <a:defRPr b="1" sz="2000">
                <a:solidFill>
                  <a:srgbClr val="2704F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0" y="908720"/>
            <a:ext cx="91440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含標題的內容">
  <p:cSld name="2_含標題的內容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704FC"/>
              </a:buClr>
              <a:buSzPts val="2000"/>
              <a:buFont typeface="Calibri"/>
              <a:buNone/>
              <a:defRPr b="1" sz="2000">
                <a:solidFill>
                  <a:srgbClr val="2704F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0" y="908720"/>
            <a:ext cx="91440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區段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 amt="43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5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6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7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4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3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ctrTitle"/>
          </p:nvPr>
        </p:nvSpPr>
        <p:spPr>
          <a:xfrm>
            <a:off x="144016" y="1268760"/>
            <a:ext cx="882047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Electricity Management for Smart Homes under Smart Grid Development</a:t>
            </a:r>
            <a:endParaRPr b="1" sz="4000"/>
          </a:p>
        </p:txBody>
      </p:sp>
      <p:sp>
        <p:nvSpPr>
          <p:cNvPr id="102" name="Google Shape;102;p15"/>
          <p:cNvSpPr txBox="1"/>
          <p:nvPr>
            <p:ph idx="1" type="subTitle"/>
          </p:nvPr>
        </p:nvSpPr>
        <p:spPr>
          <a:xfrm>
            <a:off x="1331640" y="3501008"/>
            <a:ext cx="6400800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George Jyh-Yih Hsu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Professor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Department of Management Information Systems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Department of Applied Economics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National Chung-Hsing University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Taichung, Taiwan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2011/9/1</a:t>
            </a:r>
            <a:endParaRPr sz="2400"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179512" y="274638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0" lvl="0" marL="7620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Carbon Disclosure Project(1/3)</a:t>
            </a:r>
            <a:endParaRPr b="1" sz="4800"/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5720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Carbon Disclosure Project (CDP) is an independent not-for-profit organization which holds the largest database of corporate climate change information in the world.</a:t>
            </a:r>
            <a:endParaRPr/>
          </a:p>
          <a:p>
            <a:pPr indent="-273050" lvl="0" marL="273050" rtl="0" algn="l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Some international corporations demand their suppliers to report greenhouse gas emissions and have selected the Carbon Disclosure Project </a:t>
            </a:r>
            <a:r>
              <a:rPr lang="en-US"/>
              <a:t>as the standard system for suppliers to report through.</a:t>
            </a:r>
            <a:endParaRPr/>
          </a:p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0" y="404664"/>
            <a:ext cx="8569325" cy="7921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633413" lvl="0" marL="6334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A91B2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3200">
              <a:solidFill>
                <a:srgbClr val="A91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0" y="6525344"/>
            <a:ext cx="39297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2003-2009 Global Footprint Network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Carbon Disclosure Project(2/3)</a:t>
            </a:r>
            <a:endParaRPr/>
          </a:p>
        </p:txBody>
      </p:sp>
      <p:pic>
        <p:nvPicPr>
          <p:cNvPr id="178" name="Google Shape;178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68152"/>
            <a:ext cx="9144000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8676456" y="6453336"/>
            <a:ext cx="216024" cy="216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107504" y="6561348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Hong Yuan Lee (2011), Adaptation Strategy of Climate Change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6978972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-36512" y="6525344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Hong Yuan Lee (2011), Adaptation Strategy of Climate Change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6632"/>
            <a:ext cx="8928992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7"/>
          <p:cNvGrpSpPr/>
          <p:nvPr/>
        </p:nvGrpSpPr>
        <p:grpSpPr>
          <a:xfrm>
            <a:off x="0" y="0"/>
            <a:ext cx="9143999" cy="6857999"/>
            <a:chOff x="179511" y="105793"/>
            <a:chExt cx="8849453" cy="5965825"/>
          </a:xfrm>
        </p:grpSpPr>
        <p:pic>
          <p:nvPicPr>
            <p:cNvPr descr="Trading schemes" id="195" name="Google Shape;195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9511" y="105793"/>
              <a:ext cx="8849453" cy="5965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7"/>
            <p:cNvSpPr txBox="1"/>
            <p:nvPr/>
          </p:nvSpPr>
          <p:spPr>
            <a:xfrm>
              <a:off x="8137525" y="4202113"/>
              <a:ext cx="787400" cy="254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NZETS</a:t>
              </a: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8032750" y="4040188"/>
              <a:ext cx="173038" cy="138112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8" name="Google Shape;198;p27"/>
            <p:cNvCxnSpPr/>
            <p:nvPr/>
          </p:nvCxnSpPr>
          <p:spPr>
            <a:xfrm>
              <a:off x="8194675" y="4086225"/>
              <a:ext cx="266700" cy="1158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  <p:sp>
        <p:nvSpPr>
          <p:cNvPr id="199" name="Google Shape;199;p27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2640013" y="233363"/>
            <a:ext cx="18415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2339752" y="5376118"/>
            <a:ext cx="648072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“Carbon would become the world’s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biggest market.”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 </a:t>
            </a:r>
            <a:r>
              <a:rPr b="1" lang="en-US" sz="3959">
                <a:solidFill>
                  <a:srgbClr val="FF0000"/>
                </a:solidFill>
              </a:rPr>
              <a:t>Carbon Trading Price </a:t>
            </a:r>
            <a:r>
              <a:rPr b="1" lang="en-US" sz="3959"/>
              <a:t>in</a:t>
            </a:r>
            <a:br>
              <a:rPr b="1" lang="en-US" sz="3959"/>
            </a:br>
            <a:r>
              <a:rPr b="1" lang="en-US" sz="3959"/>
              <a:t>EU Emissions Trading Scheme (EU ETS)</a:t>
            </a:r>
            <a:endParaRPr b="1" sz="3959"/>
          </a:p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G_29082011_153309.png" id="209" name="Google Shape;209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556792"/>
            <a:ext cx="8352928" cy="516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2.png" id="214" name="Google Shape;21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0"/>
            <a:ext cx="79563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0" y="6488668"/>
            <a:ext cx="61561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http://highscope.ch.ntu.edu.tw/wordpress/?p=26735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title"/>
          </p:nvPr>
        </p:nvSpPr>
        <p:spPr>
          <a:xfrm>
            <a:off x="539552" y="2996952"/>
            <a:ext cx="7772400" cy="2448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3.  </a:t>
            </a:r>
            <a:r>
              <a:rPr lang="en-US" sz="4400"/>
              <a:t>SMART GRID AND ELECTRICITY MANAGEMENT FOR SMART HOMES</a:t>
            </a:r>
            <a:endParaRPr sz="4400"/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683568" y="450912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solidFill>
                  <a:schemeClr val="dk1"/>
                </a:solidFill>
              </a:rPr>
              <a:t>3.1  Taiwan</a:t>
            </a:r>
            <a:endParaRPr/>
          </a:p>
        </p:txBody>
      </p:sp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0" y="0"/>
            <a:ext cx="9057184" cy="1301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Smart Home Energy Management System</a:t>
            </a:r>
            <a:endParaRPr b="1" sz="4000"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30" name="Google Shape;230;p3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983406"/>
            <a:ext cx="8713068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/>
          <p:nvPr/>
        </p:nvSpPr>
        <p:spPr>
          <a:xfrm>
            <a:off x="3915544" y="6528022"/>
            <a:ext cx="58681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Faa-Jeng Lin(2011),Strategic Initiatives of Smart Grid in Taiwan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144016" y="44624"/>
            <a:ext cx="86044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ICT Frame of Smart Home(Building) Energy Management System</a:t>
            </a:r>
            <a:endParaRPr b="1" sz="3600"/>
          </a:p>
        </p:txBody>
      </p:sp>
      <p:sp>
        <p:nvSpPr>
          <p:cNvPr id="238" name="Google Shape;238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39" name="Google Shape;239;p3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24744"/>
            <a:ext cx="8640960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/>
          <p:nvPr/>
        </p:nvSpPr>
        <p:spPr>
          <a:xfrm>
            <a:off x="3635896" y="6597352"/>
            <a:ext cx="5508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Faa-Jeng Lin(2011), Strategic Initiatives of Smart Grid in Taiwan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0" y="-171400"/>
            <a:ext cx="9144000" cy="1196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/>
              <a:t>Smart Home (Building) Energy Management Pilot Project</a:t>
            </a:r>
            <a:endParaRPr sz="2800"/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7007324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9" name="Google Shape;2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8720"/>
            <a:ext cx="9144000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/>
          <p:nvPr/>
        </p:nvSpPr>
        <p:spPr>
          <a:xfrm>
            <a:off x="3632820" y="6550223"/>
            <a:ext cx="5508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Faa-Jeng Lin(2011). Strategic Initiatives of Smart Grid in Taiwan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Outline</a:t>
            </a:r>
            <a:endParaRPr b="1"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57200" y="1484784"/>
            <a:ext cx="8507288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en-US" sz="2960"/>
              <a:t>Introduction</a:t>
            </a:r>
            <a:endParaRPr sz="2960"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en-US" sz="2960"/>
              <a:t>Trends of Carbon Reduction and Energy Saving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en-US" sz="2960"/>
              <a:t>Smart Grid and Electricity Management for Smart Homes in Taiwan, California and Hawaii  </a:t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en-US" sz="2405"/>
              <a:t>            </a:t>
            </a:r>
            <a:r>
              <a:rPr lang="en-US" sz="2220"/>
              <a:t>- 3.1 Taiwan    -  3.2 California    - 3.3 Hawaii     - 3.4 Comparison</a:t>
            </a:r>
            <a:endParaRPr sz="1942"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AutoNum type="arabicPeriod" startAt="4"/>
            </a:pPr>
            <a:r>
              <a:rPr lang="en-US" sz="2960"/>
              <a:t>Benefits and Costs of Electricity Management for   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      Smart Homes</a:t>
            </a:r>
            <a:endParaRPr sz="2960"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AutoNum type="arabicPeriod" startAt="5"/>
            </a:pPr>
            <a:r>
              <a:rPr lang="en-US" sz="2960"/>
              <a:t>Conclusion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AutoNum type="arabicPeriod" startAt="5"/>
            </a:pPr>
            <a:r>
              <a:rPr lang="en-US" sz="2960"/>
              <a:t>Appendix : Smart Energy Experience</a:t>
            </a:r>
            <a:endParaRPr sz="2960"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70104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Overview of Taipower’s System</a:t>
            </a:r>
            <a:endParaRPr b="1" sz="4000"/>
          </a:p>
        </p:txBody>
      </p:sp>
      <p:sp>
        <p:nvSpPr>
          <p:cNvPr id="256" name="Google Shape;256;p34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34"/>
          <p:cNvSpPr txBox="1"/>
          <p:nvPr/>
        </p:nvSpPr>
        <p:spPr>
          <a:xfrm>
            <a:off x="323528" y="1413495"/>
            <a:ext cx="4321299" cy="3167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year 2010: </a:t>
            </a:r>
            <a:endParaRPr/>
          </a:p>
          <a:p>
            <a:pPr indent="-319088" lvl="0" marL="454025" marR="0" rtl="0" algn="l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Peak Load:</a:t>
            </a:r>
            <a:r>
              <a:rPr lang="en-US" sz="2400">
                <a:solidFill>
                  <a:srgbClr val="990033"/>
                </a:solidFill>
                <a:latin typeface="Calibri"/>
                <a:ea typeface="Calibri"/>
                <a:cs typeface="Calibri"/>
                <a:sym typeface="Calibri"/>
              </a:rPr>
              <a:t> 33 GW </a:t>
            </a:r>
            <a:endParaRPr/>
          </a:p>
          <a:p>
            <a:pPr indent="-152400" lvl="0" marL="319088" marR="0" rtl="0" algn="l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  Customers: </a:t>
            </a:r>
            <a:r>
              <a:rPr lang="en-US" sz="2400">
                <a:solidFill>
                  <a:srgbClr val="990033"/>
                </a:solidFill>
                <a:latin typeface="Calibri"/>
                <a:ea typeface="Calibri"/>
                <a:cs typeface="Calibri"/>
                <a:sym typeface="Calibri"/>
              </a:rPr>
              <a:t>12.6 million</a:t>
            </a:r>
            <a:endParaRPr/>
          </a:p>
          <a:p>
            <a:pPr indent="-268288" lvl="1" marL="449263" marR="0" rtl="0" algn="l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Total Generated Electricity (+IPP): </a:t>
            </a:r>
            <a:r>
              <a:rPr b="0" i="0" lang="en-US" sz="2400" u="none" cap="none" strike="noStrike">
                <a:solidFill>
                  <a:srgbClr val="990033"/>
                </a:solidFill>
                <a:latin typeface="Calibri"/>
                <a:ea typeface="Calibri"/>
                <a:cs typeface="Calibri"/>
                <a:sym typeface="Calibri"/>
              </a:rPr>
              <a:t>207.4 billion KWh</a:t>
            </a:r>
            <a:endParaRPr/>
          </a:p>
          <a:p>
            <a:pPr indent="-273050" lvl="1" marL="452438" marR="0" rtl="0" algn="l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Sale Electricity: </a:t>
            </a:r>
            <a:r>
              <a:rPr b="0" i="0" lang="en-US" sz="2400" u="none" cap="none" strike="noStrike">
                <a:solidFill>
                  <a:srgbClr val="990033"/>
                </a:solidFill>
                <a:latin typeface="Calibri"/>
                <a:ea typeface="Calibri"/>
                <a:cs typeface="Calibri"/>
                <a:sym typeface="Calibri"/>
              </a:rPr>
              <a:t>193.3 billion KWh</a:t>
            </a:r>
            <a:endParaRPr/>
          </a:p>
          <a:p>
            <a:pPr indent="-273050" lvl="1" marL="452438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Line Loss:</a:t>
            </a:r>
            <a:r>
              <a:rPr b="0" i="0" lang="en-US" sz="2400" u="none" cap="none" strike="noStrike">
                <a:solidFill>
                  <a:srgbClr val="990033"/>
                </a:solidFill>
                <a:latin typeface="Calibri"/>
                <a:ea typeface="Calibri"/>
                <a:cs typeface="Calibri"/>
                <a:sym typeface="Calibri"/>
              </a:rPr>
              <a:t>4.66%</a:t>
            </a:r>
            <a:endParaRPr/>
          </a:p>
        </p:txBody>
      </p:sp>
      <p:pic>
        <p:nvPicPr>
          <p:cNvPr id="258" name="Google Shape;258;p34"/>
          <p:cNvPicPr preferRelativeResize="0"/>
          <p:nvPr/>
        </p:nvPicPr>
        <p:blipFill rotWithShape="1">
          <a:blip r:embed="rId3">
            <a:alphaModFix/>
          </a:blip>
          <a:srcRect b="0" l="0" r="48044" t="0"/>
          <a:stretch/>
        </p:blipFill>
        <p:spPr>
          <a:xfrm>
            <a:off x="5004048" y="1124744"/>
            <a:ext cx="3816424" cy="54719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9" name="Google Shape;259;p34"/>
          <p:cNvGraphicFramePr/>
          <p:nvPr/>
        </p:nvGraphicFramePr>
        <p:xfrm>
          <a:off x="107504" y="45811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699500"/>
                <a:gridCol w="699500"/>
                <a:gridCol w="699500"/>
                <a:gridCol w="699500"/>
                <a:gridCol w="699500"/>
                <a:gridCol w="699500"/>
                <a:gridCol w="699500"/>
              </a:tblGrid>
              <a:tr h="673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Type</a:t>
                      </a:r>
                      <a:endParaRPr sz="14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nuclear</a:t>
                      </a:r>
                      <a:endParaRPr sz="14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thermal</a:t>
                      </a:r>
                      <a:endParaRPr sz="14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hydro</a:t>
                      </a:r>
                      <a:endParaRPr sz="14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wind</a:t>
                      </a:r>
                      <a:endParaRPr sz="14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solar</a:t>
                      </a:r>
                      <a:endParaRPr sz="14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Total</a:t>
                      </a:r>
                      <a:endParaRPr sz="14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537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MW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5,144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30,717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4,579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471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40,912</a:t>
                      </a:r>
                      <a:endParaRPr sz="1400"/>
                    </a:p>
                  </a:txBody>
                  <a:tcPr marT="45725" marB="45725" marR="91450" marL="91450"/>
                </a:tc>
              </a:tr>
              <a:tr h="733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%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12.6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75.1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11.2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1.1 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0.0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100</a:t>
                      </a:r>
                      <a:endParaRPr sz="1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>
            <p:ph idx="4294967295" type="title"/>
          </p:nvPr>
        </p:nvSpPr>
        <p:spPr>
          <a:xfrm>
            <a:off x="-36512" y="197768"/>
            <a:ext cx="9143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Taipower’s Vision on Smart Grid </a:t>
            </a:r>
            <a:endParaRPr b="1" sz="4000"/>
          </a:p>
        </p:txBody>
      </p:sp>
      <p:grpSp>
        <p:nvGrpSpPr>
          <p:cNvPr id="265" name="Google Shape;265;p35"/>
          <p:cNvGrpSpPr/>
          <p:nvPr/>
        </p:nvGrpSpPr>
        <p:grpSpPr>
          <a:xfrm>
            <a:off x="179388" y="1617663"/>
            <a:ext cx="8789987" cy="4548187"/>
            <a:chOff x="113" y="1019"/>
            <a:chExt cx="5537" cy="2865"/>
          </a:xfrm>
        </p:grpSpPr>
        <p:sp>
          <p:nvSpPr>
            <p:cNvPr id="266" name="Google Shape;266;p35"/>
            <p:cNvSpPr/>
            <p:nvPr/>
          </p:nvSpPr>
          <p:spPr>
            <a:xfrm>
              <a:off x="1940" y="1371"/>
              <a:ext cx="1575" cy="1716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3200">
                  <a:solidFill>
                    <a:srgbClr val="FB6029"/>
                  </a:solidFill>
                  <a:latin typeface="Calibri"/>
                  <a:ea typeface="Calibri"/>
                  <a:cs typeface="Calibri"/>
                  <a:sym typeface="Calibri"/>
                </a:rPr>
                <a:t>Smart</a:t>
              </a:r>
              <a:r>
                <a:rPr b="1" i="1" lang="en-US" sz="3200">
                  <a:solidFill>
                    <a:srgbClr val="5D9A04"/>
                  </a:solidFill>
                  <a:latin typeface="Calibri"/>
                  <a:ea typeface="Calibri"/>
                  <a:cs typeface="Calibri"/>
                  <a:sym typeface="Calibri"/>
                </a:rPr>
                <a:t>Grid</a:t>
              </a:r>
              <a:endParaRPr/>
            </a:p>
          </p:txBody>
        </p:sp>
        <p:sp>
          <p:nvSpPr>
            <p:cNvPr id="267" name="Google Shape;267;p35"/>
            <p:cNvSpPr txBox="1"/>
            <p:nvPr/>
          </p:nvSpPr>
          <p:spPr>
            <a:xfrm>
              <a:off x="3711" y="1019"/>
              <a:ext cx="1936" cy="750"/>
            </a:xfrm>
            <a:prstGeom prst="rect">
              <a:avLst/>
            </a:prstGeom>
            <a:solidFill>
              <a:srgbClr val="CDFC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a high-quality, high-efficiency, customer service-oriented, and environment-friendly power grid.</a:t>
              </a:r>
              <a:endParaRPr/>
            </a:p>
          </p:txBody>
        </p:sp>
        <p:sp>
          <p:nvSpPr>
            <p:cNvPr id="268" name="Google Shape;268;p35"/>
            <p:cNvSpPr txBox="1"/>
            <p:nvPr/>
          </p:nvSpPr>
          <p:spPr>
            <a:xfrm>
              <a:off x="113" y="1454"/>
              <a:ext cx="1432" cy="196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63525" lvl="0" marL="263525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Reliable Power Supply with High Power Quality</a:t>
              </a:r>
              <a:endParaRPr/>
            </a:p>
            <a:p>
              <a:pPr indent="-263525" lvl="0" marL="263525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Productivity Improvement</a:t>
              </a:r>
              <a:endParaRPr/>
            </a:p>
            <a:p>
              <a:pPr indent="-263525" lvl="0" marL="263525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Carbon Footprint</a:t>
              </a:r>
              <a:endParaRPr/>
            </a:p>
            <a:p>
              <a:pPr indent="-263525" lvl="0" marL="263525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Communication, Information and Power Electronics Technology Improvement</a:t>
              </a: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 rot="-1784693">
              <a:off x="3484" y="1823"/>
              <a:ext cx="667" cy="385"/>
            </a:xfrm>
            <a:prstGeom prst="rightArrow">
              <a:avLst>
                <a:gd fmla="val 50000" name="adj1"/>
                <a:gd fmla="val 43312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Vision</a:t>
              </a:r>
              <a:endParaRPr/>
            </a:p>
          </p:txBody>
        </p:sp>
        <p:sp>
          <p:nvSpPr>
            <p:cNvPr id="270" name="Google Shape;270;p35"/>
            <p:cNvSpPr txBox="1"/>
            <p:nvPr/>
          </p:nvSpPr>
          <p:spPr>
            <a:xfrm>
              <a:off x="3391" y="3533"/>
              <a:ext cx="12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5"/>
            <p:cNvSpPr txBox="1"/>
            <p:nvPr/>
          </p:nvSpPr>
          <p:spPr>
            <a:xfrm>
              <a:off x="3637" y="2788"/>
              <a:ext cx="2013" cy="1096"/>
            </a:xfrm>
            <a:prstGeom prst="rect">
              <a:avLst/>
            </a:prstGeom>
            <a:solidFill>
              <a:srgbClr val="CDFC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4625" lvl="0" marL="174625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Calibri"/>
                <a:buChar char="•"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 higher safety and reliability of power network</a:t>
              </a:r>
              <a:endParaRPr/>
            </a:p>
            <a:p>
              <a:pPr indent="-174625" lvl="0" marL="174625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Calibri"/>
                <a:buChar char="•"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Higher efficiency of power plants</a:t>
              </a:r>
              <a:endParaRPr/>
            </a:p>
            <a:p>
              <a:pPr indent="-174625" lvl="0" marL="174625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Calibri"/>
                <a:buChar char="•"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Service-oriented system </a:t>
              </a:r>
              <a:endParaRPr/>
            </a:p>
            <a:p>
              <a:pPr indent="-174625" lvl="0" marL="174625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Calibri"/>
                <a:buChar char="•"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Environment-friendly grid</a:t>
              </a: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1556" y="1940"/>
              <a:ext cx="529" cy="792"/>
            </a:xfrm>
            <a:prstGeom prst="rightArrow">
              <a:avLst>
                <a:gd fmla="val 50000" name="adj1"/>
                <a:gd fmla="val 25000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 sz="16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Driving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Forces</a:t>
              </a: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 rot="10800000">
              <a:off x="1986" y="2909"/>
              <a:ext cx="1452" cy="7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cap="flat" cmpd="sng" w="15875">
              <a:solidFill>
                <a:srgbClr val="00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5"/>
            <p:cNvSpPr txBox="1"/>
            <p:nvPr/>
          </p:nvSpPr>
          <p:spPr>
            <a:xfrm>
              <a:off x="1975" y="2900"/>
              <a:ext cx="1452" cy="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66FF"/>
                  </a:solidFill>
                  <a:latin typeface="Calibri"/>
                  <a:ea typeface="Calibri"/>
                  <a:cs typeface="Calibri"/>
                  <a:sym typeface="Calibri"/>
                </a:rPr>
                <a:t>ICT Based</a:t>
              </a: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 rot="1721169">
              <a:off x="3468" y="2376"/>
              <a:ext cx="705" cy="385"/>
            </a:xfrm>
            <a:prstGeom prst="rightArrow">
              <a:avLst>
                <a:gd fmla="val 50000" name="adj1"/>
                <a:gd fmla="val 45779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1700">
                  <a:solidFill>
                    <a:srgbClr val="FF0000"/>
                  </a:solidFill>
                  <a:latin typeface="Questrial"/>
                  <a:ea typeface="Questrial"/>
                  <a:cs typeface="Questrial"/>
                  <a:sym typeface="Questrial"/>
                </a:rPr>
                <a:t>Objective</a:t>
              </a:r>
              <a:endParaRPr/>
            </a:p>
          </p:txBody>
        </p:sp>
      </p:grpSp>
      <p:sp>
        <p:nvSpPr>
          <p:cNvPr id="276" name="Google Shape;276;p3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3707904" y="6550223"/>
            <a:ext cx="53995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Faa-Jeng Lin(2011), Strategic Initiatives of Smart Grid in Taiwan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>
            <p:ph type="title"/>
          </p:nvPr>
        </p:nvSpPr>
        <p:spPr>
          <a:xfrm>
            <a:off x="179512" y="44624"/>
            <a:ext cx="8676456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Taipower’s Smart Grid Roadmap</a:t>
            </a:r>
            <a:endParaRPr b="1"/>
          </a:p>
        </p:txBody>
      </p:sp>
      <p:sp>
        <p:nvSpPr>
          <p:cNvPr id="283" name="Google Shape;283;p36"/>
          <p:cNvSpPr txBox="1"/>
          <p:nvPr>
            <p:ph idx="12" type="sldNum"/>
          </p:nvPr>
        </p:nvSpPr>
        <p:spPr>
          <a:xfrm>
            <a:off x="6967760" y="661610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4" name="Google Shape;28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76" y="764704"/>
            <a:ext cx="9125124" cy="590308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6"/>
          <p:cNvSpPr/>
          <p:nvPr/>
        </p:nvSpPr>
        <p:spPr>
          <a:xfrm>
            <a:off x="3131840" y="6616104"/>
            <a:ext cx="54304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Faa-Jeng Lin(2011), Strategic Initiatives of Smart Grid in Taiwan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/>
        </p:nvSpPr>
        <p:spPr>
          <a:xfrm>
            <a:off x="7092950" y="6553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7"/>
          <p:cNvSpPr txBox="1"/>
          <p:nvPr>
            <p:ph idx="4294967295" type="title"/>
          </p:nvPr>
        </p:nvSpPr>
        <p:spPr>
          <a:xfrm>
            <a:off x="323528" y="-902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Overall AMI Architecture</a:t>
            </a:r>
            <a:endParaRPr/>
          </a:p>
        </p:txBody>
      </p:sp>
      <p:pic>
        <p:nvPicPr>
          <p:cNvPr id="292" name="Google Shape;292;p3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8023" l="3175" r="3876" t="22345"/>
          <a:stretch/>
        </p:blipFill>
        <p:spPr>
          <a:xfrm>
            <a:off x="-15460" y="1368524"/>
            <a:ext cx="9159460" cy="522882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7"/>
          <p:cNvSpPr txBox="1"/>
          <p:nvPr/>
        </p:nvSpPr>
        <p:spPr>
          <a:xfrm>
            <a:off x="279400" y="1009749"/>
            <a:ext cx="881063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Meter</a:t>
            </a:r>
            <a:endParaRPr/>
          </a:p>
        </p:txBody>
      </p:sp>
      <p:sp>
        <p:nvSpPr>
          <p:cNvPr id="294" name="Google Shape;294;p37"/>
          <p:cNvSpPr txBox="1"/>
          <p:nvPr/>
        </p:nvSpPr>
        <p:spPr>
          <a:xfrm>
            <a:off x="1331640" y="864468"/>
            <a:ext cx="9924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Concent.</a:t>
            </a:r>
            <a:endParaRPr/>
          </a:p>
        </p:txBody>
      </p:sp>
      <p:sp>
        <p:nvSpPr>
          <p:cNvPr id="295" name="Google Shape;295;p37"/>
          <p:cNvSpPr txBox="1"/>
          <p:nvPr/>
        </p:nvSpPr>
        <p:spPr>
          <a:xfrm>
            <a:off x="2478088" y="839887"/>
            <a:ext cx="9493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BackhaulComm.</a:t>
            </a:r>
            <a:endParaRPr/>
          </a:p>
        </p:txBody>
      </p:sp>
      <p:sp>
        <p:nvSpPr>
          <p:cNvPr id="296" name="Google Shape;296;p37"/>
          <p:cNvSpPr txBox="1"/>
          <p:nvPr/>
        </p:nvSpPr>
        <p:spPr>
          <a:xfrm>
            <a:off x="3494088" y="836712"/>
            <a:ext cx="8810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Head-End</a:t>
            </a:r>
            <a:endParaRPr/>
          </a:p>
        </p:txBody>
      </p:sp>
      <p:sp>
        <p:nvSpPr>
          <p:cNvPr id="297" name="Google Shape;297;p37"/>
          <p:cNvSpPr txBox="1"/>
          <p:nvPr/>
        </p:nvSpPr>
        <p:spPr>
          <a:xfrm>
            <a:off x="5924550" y="987524"/>
            <a:ext cx="19129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Office</a:t>
            </a:r>
            <a:endParaRPr/>
          </a:p>
        </p:txBody>
      </p:sp>
      <p:sp>
        <p:nvSpPr>
          <p:cNvPr id="298" name="Google Shape;298;p37"/>
          <p:cNvSpPr txBox="1"/>
          <p:nvPr/>
        </p:nvSpPr>
        <p:spPr>
          <a:xfrm>
            <a:off x="7858125" y="989112"/>
            <a:ext cx="9477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endParaRPr/>
          </a:p>
        </p:txBody>
      </p:sp>
      <p:sp>
        <p:nvSpPr>
          <p:cNvPr id="299" name="Google Shape;299;p37"/>
          <p:cNvSpPr txBox="1"/>
          <p:nvPr/>
        </p:nvSpPr>
        <p:spPr>
          <a:xfrm>
            <a:off x="4541838" y="844649"/>
            <a:ext cx="10890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Managmnt.</a:t>
            </a:r>
            <a:endParaRPr/>
          </a:p>
        </p:txBody>
      </p:sp>
      <p:sp>
        <p:nvSpPr>
          <p:cNvPr id="300" name="Google Shape;300;p37"/>
          <p:cNvSpPr txBox="1"/>
          <p:nvPr/>
        </p:nvSpPr>
        <p:spPr>
          <a:xfrm>
            <a:off x="3655814" y="6589613"/>
            <a:ext cx="5488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Faa-Jeng Lin(2011), Strategic Initiatives of Smart Grid in Taiwan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Taipower</a:t>
            </a:r>
            <a:r>
              <a:rPr lang="en-US" sz="3959"/>
              <a:t> </a:t>
            </a:r>
            <a:r>
              <a:rPr b="1" lang="en-US" sz="3959">
                <a:latin typeface="Calibri"/>
                <a:ea typeface="Calibri"/>
                <a:cs typeface="Calibri"/>
                <a:sym typeface="Calibri"/>
              </a:rPr>
              <a:t>High-Voltage AMI Timeline</a:t>
            </a:r>
            <a:endParaRPr sz="3959"/>
          </a:p>
        </p:txBody>
      </p:sp>
      <p:sp>
        <p:nvSpPr>
          <p:cNvPr id="306" name="Google Shape;306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On June 23, 2010, Executive Yuan Approved "AMI Development Program“.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High voltage AMI  totaling  </a:t>
            </a:r>
            <a:r>
              <a:rPr lang="en-US">
                <a:solidFill>
                  <a:srgbClr val="FF0000"/>
                </a:solidFill>
              </a:rPr>
              <a:t>23,300 meters covering 59% </a:t>
            </a:r>
            <a:r>
              <a:rPr lang="en-US"/>
              <a:t>electricity consumption of Taiwan will be installed </a:t>
            </a:r>
            <a:r>
              <a:rPr lang="en-US">
                <a:solidFill>
                  <a:srgbClr val="FF0000"/>
                </a:solidFill>
              </a:rPr>
              <a:t>before 2012/12/31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3203848" y="6343599"/>
            <a:ext cx="55801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Faa – Jeng  Lin(2011), Strategic Initiatives of Smart Grid in Taiwan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107504" y="274638"/>
            <a:ext cx="903649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Objectives of Smart Grid and AMI Project </a:t>
            </a:r>
            <a:endParaRPr sz="3959"/>
          </a:p>
        </p:txBody>
      </p:sp>
      <p:sp>
        <p:nvSpPr>
          <p:cNvPr id="314" name="Google Shape;314;p39"/>
          <p:cNvSpPr txBox="1"/>
          <p:nvPr>
            <p:ph idx="1" type="body"/>
          </p:nvPr>
        </p:nvSpPr>
        <p:spPr>
          <a:xfrm>
            <a:off x="179512" y="1628800"/>
            <a:ext cx="8784976" cy="4921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None/>
            </a:pPr>
            <a:r>
              <a:rPr b="1" lang="en-US" sz="2240">
                <a:solidFill>
                  <a:srgbClr val="FF0000"/>
                </a:solidFill>
              </a:rPr>
              <a:t>(2010-2013)：</a:t>
            </a:r>
            <a:endParaRPr b="1" sz="224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b="1" lang="en-US" sz="2240"/>
              <a:t>Complete the key technologies development of microgrid, AMI, advanced distribution automation, smart home (building) energy management pilot projects.</a:t>
            </a:r>
            <a:endParaRPr b="1" sz="2240"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b="1" lang="en-US" sz="2240"/>
              <a:t>Complete the relevant regulations and standards of smart grid and AMI.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b="1" lang="en-US" sz="2240"/>
              <a:t>Hold a joint exhibition to demonstrate the developed key technologies.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ts val="2240"/>
              <a:buNone/>
            </a:pPr>
            <a:r>
              <a:rPr b="1" lang="en-US" sz="2240">
                <a:solidFill>
                  <a:srgbClr val="FF0000"/>
                </a:solidFill>
              </a:rPr>
              <a:t>(2014-2025)</a:t>
            </a:r>
            <a:r>
              <a:rPr lang="en-US" sz="2240">
                <a:solidFill>
                  <a:srgbClr val="FF0000"/>
                </a:solidFill>
              </a:rPr>
              <a:t>：</a:t>
            </a:r>
            <a:endParaRPr sz="224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b="1" lang="en-US" sz="2240"/>
              <a:t>Complete key technologies transformation and commercialization.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b="1" lang="en-US" sz="2240"/>
              <a:t>With the installation of AMI, complete the power management system of</a:t>
            </a:r>
            <a:r>
              <a:rPr lang="en-US" sz="2240"/>
              <a:t> </a:t>
            </a:r>
            <a:r>
              <a:rPr b="1" lang="en-US" sz="2240"/>
              <a:t>Taipower (such as time of usage and demand response).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b="1" lang="en-US" sz="2240"/>
              <a:t>Tying in with the transmission and distribution projects of Taiwan Power Company, promote the developed technologies of microgrid and advanced distribution automation gradually in Taipower system.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b="1" lang="en-US" sz="2240"/>
              <a:t>Promote comprehensively of smart home (building) energy management technology.</a:t>
            </a:r>
            <a:endParaRPr sz="2240">
              <a:solidFill>
                <a:srgbClr val="FF0000"/>
              </a:solidFill>
            </a:endParaRPr>
          </a:p>
          <a:p>
            <a:pPr indent="-2006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</p:txBody>
      </p:sp>
      <p:sp>
        <p:nvSpPr>
          <p:cNvPr id="315" name="Google Shape;315;p3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39"/>
          <p:cNvSpPr txBox="1"/>
          <p:nvPr/>
        </p:nvSpPr>
        <p:spPr>
          <a:xfrm>
            <a:off x="3563888" y="6550223"/>
            <a:ext cx="57606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Faa – Jeng  Lin(2011), Strategic Initiatives of Smart Grid in Taiwan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845" y="2060848"/>
            <a:ext cx="8748643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0"/>
          <p:cNvSpPr txBox="1"/>
          <p:nvPr>
            <p:ph type="title"/>
          </p:nvPr>
        </p:nvSpPr>
        <p:spPr>
          <a:xfrm>
            <a:off x="467545" y="188640"/>
            <a:ext cx="8352928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b="1" lang="en-US" sz="2800"/>
            </a:br>
            <a:r>
              <a:rPr b="1" lang="en-US" sz="3600"/>
              <a:t>TOU Rate for Residential Sector in Taiwan</a:t>
            </a:r>
            <a:br>
              <a:rPr b="1" lang="en-US" sz="2800"/>
            </a:br>
            <a:r>
              <a:rPr b="1" lang="en-US" sz="2400"/>
              <a:t> </a:t>
            </a:r>
            <a:endParaRPr b="1" sz="2400"/>
          </a:p>
        </p:txBody>
      </p:sp>
      <p:sp>
        <p:nvSpPr>
          <p:cNvPr id="324" name="Google Shape;324;p40"/>
          <p:cNvSpPr txBox="1"/>
          <p:nvPr>
            <p:ph idx="1" type="body"/>
          </p:nvPr>
        </p:nvSpPr>
        <p:spPr>
          <a:xfrm>
            <a:off x="490768" y="836712"/>
            <a:ext cx="8229600" cy="129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Residential customers have the option to switch from the  traditional progressive pricing program to TOU rate , which  are broken down into three  periods: Peak, Partial Peak and Off Peak.</a:t>
            </a:r>
            <a:endParaRPr sz="2400"/>
          </a:p>
        </p:txBody>
      </p:sp>
      <p:sp>
        <p:nvSpPr>
          <p:cNvPr id="325" name="Google Shape;325;p40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40"/>
          <p:cNvSpPr/>
          <p:nvPr/>
        </p:nvSpPr>
        <p:spPr>
          <a:xfrm>
            <a:off x="486721" y="6581001"/>
            <a:ext cx="217732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Taiwan Power Company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>
            <p:ph type="title"/>
          </p:nvPr>
        </p:nvSpPr>
        <p:spPr>
          <a:xfrm>
            <a:off x="72008" y="44624"/>
            <a:ext cx="889248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Taipower’s Electric Basic Discount Rate Program</a:t>
            </a:r>
            <a:endParaRPr sz="1100"/>
          </a:p>
        </p:txBody>
      </p:sp>
      <p:sp>
        <p:nvSpPr>
          <p:cNvPr id="333" name="Google Shape;333;p41"/>
          <p:cNvSpPr txBox="1"/>
          <p:nvPr>
            <p:ph idx="1" type="body"/>
          </p:nvPr>
        </p:nvSpPr>
        <p:spPr>
          <a:xfrm>
            <a:off x="611560" y="99126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Starting from July 1, 2008,residential household, primary and secondary schools, and public facilities of communities are entitled to Electric Basic Discount Rate program.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The annual growth rate of the amount used is calculated within a billing cycle (2 months) compared to the same period of last year as follows: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     Growth rate of usage X（%）＝（A-B）÷  B  ×  100%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     Where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     A＝average usage per day (kwh) in a billing cycle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         B＝average usage per day of the same month last year</a:t>
            </a:r>
            <a:endParaRPr sz="2000"/>
          </a:p>
        </p:txBody>
      </p:sp>
      <p:sp>
        <p:nvSpPr>
          <p:cNvPr id="334" name="Google Shape;334;p4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5" name="Google Shape;33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3072" y="5129936"/>
            <a:ext cx="5977423" cy="146741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1"/>
          <p:cNvSpPr/>
          <p:nvPr/>
        </p:nvSpPr>
        <p:spPr>
          <a:xfrm>
            <a:off x="-36512" y="6608385"/>
            <a:ext cx="217732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Taiwan Power Company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3059831" y="4791382"/>
            <a:ext cx="28803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 Basic Discount Rate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/>
          <p:nvPr>
            <p:ph type="title"/>
          </p:nvPr>
        </p:nvSpPr>
        <p:spPr>
          <a:xfrm>
            <a:off x="133672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Taipower’s Incentive Discount for Counties Competition in Energy Saving Program</a:t>
            </a:r>
            <a:endParaRPr b="1" sz="3600"/>
          </a:p>
        </p:txBody>
      </p:sp>
      <p:sp>
        <p:nvSpPr>
          <p:cNvPr id="343" name="Google Shape;343;p4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784" y="5157192"/>
            <a:ext cx="7712608" cy="131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23" y="6556771"/>
            <a:ext cx="2182813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 txBox="1"/>
          <p:nvPr>
            <p:ph idx="1" type="body"/>
          </p:nvPr>
        </p:nvSpPr>
        <p:spPr>
          <a:xfrm>
            <a:off x="457200" y="1600200"/>
            <a:ext cx="8363272" cy="305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Apart from the incentive discount rate, there is another supplementary Incentive Discount for Counties Competition in Energy Saving. </a:t>
            </a:r>
            <a:endParaRPr sz="2480"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The competition comprises of national 25 Counties and takes place every two months to be consistent with a billing cycle. </a:t>
            </a:r>
            <a:endParaRPr sz="2480"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Again, the evaluation of the competition results is based on the growth rate of average usage per day (kwh) in a billing cycle of the household in the counties.</a:t>
            </a:r>
            <a:endParaRPr/>
          </a:p>
        </p:txBody>
      </p:sp>
      <p:sp>
        <p:nvSpPr>
          <p:cNvPr id="347" name="Google Shape;347;p42"/>
          <p:cNvSpPr/>
          <p:nvPr/>
        </p:nvSpPr>
        <p:spPr>
          <a:xfrm>
            <a:off x="1691680" y="4746630"/>
            <a:ext cx="61206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Incentive Discount For Counties Competition In Energy Saving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0" lvl="0" marL="7620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2009 Taiwan National Energy Conference</a:t>
            </a:r>
            <a:endParaRPr/>
          </a:p>
        </p:txBody>
      </p:sp>
      <p:sp>
        <p:nvSpPr>
          <p:cNvPr id="353" name="Google Shape;353;p43"/>
          <p:cNvSpPr txBox="1"/>
          <p:nvPr>
            <p:ph idx="1" type="body"/>
          </p:nvPr>
        </p:nvSpPr>
        <p:spPr>
          <a:xfrm>
            <a:off x="457200" y="1628800"/>
            <a:ext cx="82296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</a:t>
            </a:r>
            <a:r>
              <a:rPr lang="en-US" sz="1800"/>
              <a:t>2  </a:t>
            </a:r>
            <a:r>
              <a:rPr lang="en-US"/>
              <a:t>Reduction Target: 2016-2020 Emission Level Equivalent to 2008 Base. </a:t>
            </a:r>
            <a:r>
              <a:rPr lang="en-US" sz="2400"/>
              <a:t>(2007 Level Is 268 Million Tons)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Government New Targets </a:t>
            </a:r>
            <a:endParaRPr/>
          </a:p>
          <a:p>
            <a:pPr indent="-273050" lvl="1" marL="6731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2025 Emission Level Equivalent to 2000 Base</a:t>
            </a:r>
            <a:endParaRPr/>
          </a:p>
          <a:p>
            <a:pPr indent="-273050" lvl="1" marL="6731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2025 55% Low-Carbon Energy Supply</a:t>
            </a:r>
            <a:endParaRPr/>
          </a:p>
          <a:p>
            <a:pPr indent="-273050" lvl="1" marL="6731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2050 Equivalent to 50% 2000 Base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Implementing Energy Tax, Carbon Tax, Green Tax Reform, ETS </a:t>
            </a:r>
            <a:r>
              <a:rPr lang="en-US" sz="2400"/>
              <a:t>(Emission Trade System)</a:t>
            </a:r>
            <a:endParaRPr/>
          </a:p>
        </p:txBody>
      </p:sp>
      <p:sp>
        <p:nvSpPr>
          <p:cNvPr id="354" name="Google Shape;354;p43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1. INTRODUCTION</a:t>
            </a:r>
            <a:br>
              <a:rPr lang="en-US"/>
            </a:b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/>
          <p:nvPr>
            <p:ph type="title"/>
          </p:nvPr>
        </p:nvSpPr>
        <p:spPr>
          <a:xfrm>
            <a:off x="755576" y="3789040"/>
            <a:ext cx="7772400" cy="1830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3.  SMART GRID AND ELECTRICITY MANAGEMENT FOR SMART HOMES</a:t>
            </a:r>
            <a:endParaRPr/>
          </a:p>
        </p:txBody>
      </p:sp>
      <p:sp>
        <p:nvSpPr>
          <p:cNvPr id="360" name="Google Shape;360;p44"/>
          <p:cNvSpPr txBox="1"/>
          <p:nvPr>
            <p:ph idx="1" type="body"/>
          </p:nvPr>
        </p:nvSpPr>
        <p:spPr>
          <a:xfrm>
            <a:off x="1619672" y="5013176"/>
            <a:ext cx="6836296" cy="10681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solidFill>
                  <a:schemeClr val="dk1"/>
                </a:solidFill>
              </a:rPr>
              <a:t>3.2  California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61" name="Google Shape;361;p44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California Smart Gird and AMI</a:t>
            </a:r>
            <a:endParaRPr b="1"/>
          </a:p>
        </p:txBody>
      </p:sp>
      <p:sp>
        <p:nvSpPr>
          <p:cNvPr id="367" name="Google Shape;367;p45"/>
          <p:cNvSpPr txBox="1"/>
          <p:nvPr>
            <p:ph idx="1" type="body"/>
          </p:nvPr>
        </p:nvSpPr>
        <p:spPr>
          <a:xfrm>
            <a:off x="457200" y="1600200"/>
            <a:ext cx="84352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As a first step toward a smarter grid, the CPUC beginning in 2006, authorized the state’s investor owned utilities (i.e., PG&amp;E, SDG&amp;E, SCE) to replace conventional customer meters with advanced meters.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Advanced meters serve as a fundamental building block of the Smart Grid </a:t>
            </a:r>
            <a:r>
              <a:rPr lang="en-US"/>
              <a:t>by providing customers with the ability to have greater control over their electricity usage.</a:t>
            </a:r>
            <a:endParaRPr/>
          </a:p>
        </p:txBody>
      </p:sp>
      <p:sp>
        <p:nvSpPr>
          <p:cNvPr id="368" name="Google Shape;368;p4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45"/>
          <p:cNvSpPr/>
          <p:nvPr/>
        </p:nvSpPr>
        <p:spPr>
          <a:xfrm>
            <a:off x="5620370" y="6577607"/>
            <a:ext cx="35601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California Public Utilities Commission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Merging Two Infrastructures</a:t>
            </a:r>
            <a:endParaRPr/>
          </a:p>
        </p:txBody>
      </p:sp>
      <p:sp>
        <p:nvSpPr>
          <p:cNvPr id="375" name="Google Shape;375;p46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6" name="Google Shape;376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628799"/>
            <a:ext cx="8892480" cy="259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4221088"/>
            <a:ext cx="8960300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6"/>
          <p:cNvSpPr/>
          <p:nvPr/>
        </p:nvSpPr>
        <p:spPr>
          <a:xfrm>
            <a:off x="6018043" y="6577607"/>
            <a:ext cx="31624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Electric Power Research Institute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/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2011 California Smart Meter Deployment</a:t>
            </a:r>
            <a:endParaRPr sz="3959"/>
          </a:p>
        </p:txBody>
      </p:sp>
      <p:sp>
        <p:nvSpPr>
          <p:cNvPr id="384" name="Google Shape;384;p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PG&amp;E 7.1 million meters</a:t>
            </a:r>
            <a:endParaRPr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SCE  2 million meters</a:t>
            </a:r>
            <a:endParaRPr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SDG&amp;E  1.9 million meters</a:t>
            </a:r>
            <a:endParaRPr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Full deployment of advanced meters across the three IOUs service territories is expected to be completed during 2012.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85" name="Google Shape;385;p47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47"/>
          <p:cNvSpPr/>
          <p:nvPr/>
        </p:nvSpPr>
        <p:spPr>
          <a:xfrm>
            <a:off x="5620370" y="6577607"/>
            <a:ext cx="35601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California Public Utilities Commission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/>
          <p:nvPr>
            <p:ph type="title"/>
          </p:nvPr>
        </p:nvSpPr>
        <p:spPr>
          <a:xfrm>
            <a:off x="0" y="274638"/>
            <a:ext cx="8964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Advanced Metering Infrastructure Deployment</a:t>
            </a:r>
            <a:endParaRPr sz="3200"/>
          </a:p>
        </p:txBody>
      </p:sp>
      <p:sp>
        <p:nvSpPr>
          <p:cNvPr id="392" name="Google Shape;392;p48"/>
          <p:cNvSpPr txBox="1"/>
          <p:nvPr>
            <p:ph idx="1" type="body"/>
          </p:nvPr>
        </p:nvSpPr>
        <p:spPr>
          <a:xfrm>
            <a:off x="467544" y="5229200"/>
            <a:ext cx="8229600" cy="132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To what extent can careful architecting of the California smart grid enable advanced metering accommodate standards protocols SCE Deployment (5.3M, $1.7B) infrastructure to flexibly future standards, protocols, and applications that are developed after AMI deployment is well underway?</a:t>
            </a:r>
            <a:endParaRPr sz="2000"/>
          </a:p>
        </p:txBody>
      </p:sp>
      <p:sp>
        <p:nvSpPr>
          <p:cNvPr id="393" name="Google Shape;393;p48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4" name="Google Shape;39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3" y="1412776"/>
            <a:ext cx="8358071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8"/>
          <p:cNvSpPr/>
          <p:nvPr/>
        </p:nvSpPr>
        <p:spPr>
          <a:xfrm>
            <a:off x="6018043" y="6577607"/>
            <a:ext cx="31624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Electric Power Research Institute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908720"/>
            <a:ext cx="8784975" cy="573666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9"/>
          <p:cNvSpPr txBox="1"/>
          <p:nvPr>
            <p:ph type="title"/>
          </p:nvPr>
        </p:nvSpPr>
        <p:spPr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Technology at Different Levels</a:t>
            </a:r>
            <a:endParaRPr/>
          </a:p>
        </p:txBody>
      </p:sp>
      <p:sp>
        <p:nvSpPr>
          <p:cNvPr id="402" name="Google Shape;402;p4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36712"/>
            <a:ext cx="8784976" cy="579650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0"/>
          <p:cNvSpPr txBox="1"/>
          <p:nvPr>
            <p:ph type="title"/>
          </p:nvPr>
        </p:nvSpPr>
        <p:spPr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Critical Technology Areas Identified</a:t>
            </a:r>
            <a:endParaRPr sz="3959"/>
          </a:p>
        </p:txBody>
      </p:sp>
      <p:sp>
        <p:nvSpPr>
          <p:cNvPr id="409" name="Google Shape;409;p50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50"/>
          <p:cNvSpPr/>
          <p:nvPr/>
        </p:nvSpPr>
        <p:spPr>
          <a:xfrm>
            <a:off x="6018043" y="6649615"/>
            <a:ext cx="31624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Electric Power Research Institute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1"/>
          <p:cNvSpPr txBox="1"/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Critical Technology Areas and Gaps(1/5)</a:t>
            </a:r>
            <a:endParaRPr sz="3959"/>
          </a:p>
        </p:txBody>
      </p:sp>
      <p:sp>
        <p:nvSpPr>
          <p:cNvPr id="416" name="Google Shape;416;p51"/>
          <p:cNvSpPr txBox="1"/>
          <p:nvPr>
            <p:ph idx="1" type="body"/>
          </p:nvPr>
        </p:nvSpPr>
        <p:spPr>
          <a:xfrm>
            <a:off x="457200" y="1340768"/>
            <a:ext cx="8435280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60"/>
              <a:buChar char="•"/>
            </a:pPr>
            <a:r>
              <a:rPr b="1" lang="en-US" sz="2960">
                <a:solidFill>
                  <a:srgbClr val="FF0000"/>
                </a:solidFill>
              </a:rPr>
              <a:t>Architecture and communications infrastructure </a:t>
            </a:r>
            <a:r>
              <a:rPr b="1" lang="en-US" sz="2960"/>
              <a:t>: </a:t>
            </a:r>
            <a:r>
              <a:rPr lang="en-US" sz="2960"/>
              <a:t>to support interoperable field equipment, automation, and information exchange for the smart grid with standards, methods, and tools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 Communications security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 Requirements development specific to accommodating distributed resources and intermittent renewable resources in grid operations, requirements repository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 Management Infrastructure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 Communications media assessment (standards development status, appropriateness for applications)</a:t>
            </a:r>
            <a:endParaRPr/>
          </a:p>
        </p:txBody>
      </p:sp>
      <p:sp>
        <p:nvSpPr>
          <p:cNvPr id="417" name="Google Shape;417;p5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51"/>
          <p:cNvSpPr/>
          <p:nvPr/>
        </p:nvSpPr>
        <p:spPr>
          <a:xfrm>
            <a:off x="6018043" y="6577607"/>
            <a:ext cx="31624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Electric Power Research Institute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"/>
          <p:cNvSpPr txBox="1"/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Critical Technology Areas and Gaps(2/5)</a:t>
            </a:r>
            <a:endParaRPr sz="3959"/>
          </a:p>
        </p:txBody>
      </p:sp>
      <p:sp>
        <p:nvSpPr>
          <p:cNvPr id="424" name="Google Shape;424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en-US">
                <a:solidFill>
                  <a:srgbClr val="FF0000"/>
                </a:solidFill>
              </a:rPr>
              <a:t>Grid operations and control </a:t>
            </a:r>
            <a:r>
              <a:rPr b="1" lang="en-US"/>
              <a:t>: </a:t>
            </a:r>
            <a:r>
              <a:rPr lang="en-US"/>
              <a:t>to automatically monitor, assess, and control the grid to ensure power quality and reliability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 Wide Area Measurement System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 Substation Automation, Distribution Automation, Managed Islanding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 Smart metering for augmenting distribution automation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25" name="Google Shape;425;p5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3"/>
          <p:cNvSpPr txBox="1"/>
          <p:nvPr>
            <p:ph type="title"/>
          </p:nvPr>
        </p:nvSpPr>
        <p:spPr>
          <a:xfrm>
            <a:off x="323528" y="274638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Critical Technology Areas and Gaps(3/5)</a:t>
            </a:r>
            <a:endParaRPr sz="3959"/>
          </a:p>
        </p:txBody>
      </p:sp>
      <p:sp>
        <p:nvSpPr>
          <p:cNvPr id="431" name="Google Shape;431;p53"/>
          <p:cNvSpPr txBox="1"/>
          <p:nvPr>
            <p:ph idx="1" type="body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en-US">
                <a:solidFill>
                  <a:srgbClr val="FF0000"/>
                </a:solidFill>
              </a:rPr>
              <a:t>Renewable and distributed energy resource integration </a:t>
            </a:r>
            <a:r>
              <a:rPr b="1" lang="en-US"/>
              <a:t>: </a:t>
            </a:r>
            <a:r>
              <a:rPr lang="en-US"/>
              <a:t>to integrate and manage new sources of renewable energy and distributed energy resources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Interconnection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Storage and power electronics for renewables and distributed generation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Wind integration in grid and market operations</a:t>
            </a:r>
            <a:endParaRPr/>
          </a:p>
        </p:txBody>
      </p:sp>
      <p:sp>
        <p:nvSpPr>
          <p:cNvPr id="432" name="Google Shape;432;p53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53"/>
          <p:cNvSpPr/>
          <p:nvPr/>
        </p:nvSpPr>
        <p:spPr>
          <a:xfrm>
            <a:off x="6018043" y="6577607"/>
            <a:ext cx="31624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Electric Power Research Institute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Introduction</a:t>
            </a:r>
            <a:endParaRPr b="1"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251520" y="1567333"/>
            <a:ext cx="8640960" cy="503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The core concept of </a:t>
            </a:r>
            <a:r>
              <a:rPr lang="en-US" sz="2960">
                <a:solidFill>
                  <a:srgbClr val="FF0000"/>
                </a:solidFill>
              </a:rPr>
              <a:t>smart grid </a:t>
            </a:r>
            <a:r>
              <a:rPr lang="en-US" sz="2960"/>
              <a:t>is its capability of keeping track of electricity flow in the power system </a:t>
            </a:r>
            <a:r>
              <a:rPr lang="en-US" sz="2960">
                <a:solidFill>
                  <a:srgbClr val="FF0000"/>
                </a:solidFill>
              </a:rPr>
              <a:t>by two-way digital technology </a:t>
            </a:r>
            <a:r>
              <a:rPr lang="en-US" sz="2960"/>
              <a:t>that allows consumers to see how and when they use energy.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Smart grid is essential to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ts val="2590"/>
              <a:buChar char="–"/>
            </a:pPr>
            <a:r>
              <a:rPr lang="en-US" sz="2590">
                <a:solidFill>
                  <a:srgbClr val="FF0000"/>
                </a:solidFill>
              </a:rPr>
              <a:t>encouraging renewable energy </a:t>
            </a:r>
            <a:r>
              <a:rPr lang="en-US" sz="2590"/>
              <a:t>deployment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transiting industries to low-carbon and clean-energy patterns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creating new “green jobs” for more employment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ts val="2590"/>
              <a:buChar char="–"/>
            </a:pPr>
            <a:r>
              <a:rPr lang="en-US" sz="2590">
                <a:solidFill>
                  <a:srgbClr val="FF0000"/>
                </a:solidFill>
              </a:rPr>
              <a:t>empowering customers to reduce their energy use and costs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ts val="2590"/>
              <a:buChar char="–"/>
            </a:pPr>
            <a:r>
              <a:rPr lang="en-US" sz="2590">
                <a:solidFill>
                  <a:srgbClr val="FF0000"/>
                </a:solidFill>
              </a:rPr>
              <a:t>building an infrastructure for long-term sustainable economic development</a:t>
            </a:r>
            <a:r>
              <a:rPr lang="en-US" sz="2590"/>
              <a:t> </a:t>
            </a:r>
            <a:endParaRPr/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4"/>
          <p:cNvSpPr txBox="1"/>
          <p:nvPr>
            <p:ph type="title"/>
          </p:nvPr>
        </p:nvSpPr>
        <p:spPr>
          <a:xfrm>
            <a:off x="251520" y="274638"/>
            <a:ext cx="87129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Critical Technology Areas and Gaps(4/5)</a:t>
            </a:r>
            <a:endParaRPr sz="3959"/>
          </a:p>
        </p:txBody>
      </p:sp>
      <p:sp>
        <p:nvSpPr>
          <p:cNvPr id="439" name="Google Shape;439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b="1" lang="en-US" sz="3600">
                <a:solidFill>
                  <a:srgbClr val="FF0000"/>
                </a:solidFill>
              </a:rPr>
              <a:t>Customer system </a:t>
            </a:r>
            <a:r>
              <a:rPr b="1" lang="en-US" sz="3600"/>
              <a:t>: </a:t>
            </a:r>
            <a:r>
              <a:rPr lang="en-US" sz="3600"/>
              <a:t>to enable customer to be active in electricity supply chain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Smart metering, home area network, communicating thermostat, plug-in hybrid electric vehicle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Integration of wholesale/retail electricity products, enabling technologies, and different rates structures to develop solutions that better meet customer needs</a:t>
            </a:r>
            <a:endParaRPr/>
          </a:p>
          <a:p>
            <a:pPr indent="-635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</p:txBody>
      </p:sp>
      <p:sp>
        <p:nvSpPr>
          <p:cNvPr id="440" name="Google Shape;440;p54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5"/>
          <p:cNvSpPr txBox="1"/>
          <p:nvPr>
            <p:ph type="title"/>
          </p:nvPr>
        </p:nvSpPr>
        <p:spPr>
          <a:xfrm>
            <a:off x="251520" y="274638"/>
            <a:ext cx="87129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Critical Technology Areas and Gaps(5/5)</a:t>
            </a:r>
            <a:endParaRPr sz="3959"/>
          </a:p>
        </p:txBody>
      </p:sp>
      <p:sp>
        <p:nvSpPr>
          <p:cNvPr id="446" name="Google Shape;446;p55"/>
          <p:cNvSpPr txBox="1"/>
          <p:nvPr>
            <p:ph idx="1" type="body"/>
          </p:nvPr>
        </p:nvSpPr>
        <p:spPr>
          <a:xfrm>
            <a:off x="457200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en-US">
                <a:solidFill>
                  <a:srgbClr val="FF0000"/>
                </a:solidFill>
              </a:rPr>
              <a:t>Asset and capital efficiency </a:t>
            </a:r>
            <a:r>
              <a:rPr b="1" lang="en-US"/>
              <a:t>: </a:t>
            </a:r>
            <a:r>
              <a:rPr lang="en-US"/>
              <a:t>to optimize system planning and improve asset throughput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“Urban planning” tools for power grid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 Condition based monitoring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en-US">
                <a:solidFill>
                  <a:srgbClr val="FF0000"/>
                </a:solidFill>
              </a:rPr>
              <a:t>Workforce effectiveness </a:t>
            </a:r>
            <a:r>
              <a:rPr b="1" lang="en-US"/>
              <a:t>: </a:t>
            </a:r>
            <a:r>
              <a:rPr lang="en-US"/>
              <a:t>to maximize workforce productivity, effectiveness, and safety through application of enabling tools, technologies and training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 </a:t>
            </a:r>
            <a:r>
              <a:rPr lang="en-US"/>
              <a:t>Training, O&amp;M processes</a:t>
            </a:r>
            <a:endParaRPr sz="2400"/>
          </a:p>
          <a:p>
            <a:pPr indent="-635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</p:txBody>
      </p:sp>
      <p:sp>
        <p:nvSpPr>
          <p:cNvPr id="447" name="Google Shape;447;p5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8" name="Google Shape;448;p55"/>
          <p:cNvSpPr/>
          <p:nvPr/>
        </p:nvSpPr>
        <p:spPr>
          <a:xfrm>
            <a:off x="6018043" y="6577607"/>
            <a:ext cx="31624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Electric Power Research Institute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6"/>
          <p:cNvSpPr txBox="1"/>
          <p:nvPr>
            <p:ph type="title"/>
          </p:nvPr>
        </p:nvSpPr>
        <p:spPr>
          <a:xfrm>
            <a:off x="0" y="274638"/>
            <a:ext cx="88924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California Renewable Energy Development</a:t>
            </a:r>
            <a:endParaRPr b="1" sz="3600"/>
          </a:p>
        </p:txBody>
      </p:sp>
      <p:sp>
        <p:nvSpPr>
          <p:cNvPr id="454" name="Google Shape;454;p56"/>
          <p:cNvSpPr txBox="1"/>
          <p:nvPr>
            <p:ph idx="1" type="body"/>
          </p:nvPr>
        </p:nvSpPr>
        <p:spPr>
          <a:xfrm>
            <a:off x="457200" y="1412776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According to Governor Jerry Brown, California will add </a:t>
            </a:r>
            <a:r>
              <a:rPr lang="en-US">
                <a:solidFill>
                  <a:srgbClr val="FF0000"/>
                </a:solidFill>
              </a:rPr>
              <a:t>20 GW electricity from renewable resources </a:t>
            </a:r>
            <a:r>
              <a:rPr lang="en-US"/>
              <a:t>with </a:t>
            </a:r>
            <a:r>
              <a:rPr lang="en-US">
                <a:solidFill>
                  <a:srgbClr val="FF0000"/>
                </a:solidFill>
              </a:rPr>
              <a:t>12GW localized electricity generation</a:t>
            </a:r>
            <a:r>
              <a:rPr lang="en-US"/>
              <a:t> and 8GW from large-scale renewable energy projects </a:t>
            </a:r>
            <a:r>
              <a:rPr lang="en-US">
                <a:solidFill>
                  <a:srgbClr val="FF0000"/>
                </a:solidFill>
              </a:rPr>
              <a:t>by 2020</a:t>
            </a:r>
            <a:r>
              <a:rPr lang="en-US"/>
              <a:t>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Governor Brown signed into law to require </a:t>
            </a:r>
            <a:r>
              <a:rPr lang="en-US">
                <a:solidFill>
                  <a:srgbClr val="FF0000"/>
                </a:solidFill>
              </a:rPr>
              <a:t>33%</a:t>
            </a:r>
            <a:r>
              <a:rPr lang="en-US"/>
              <a:t> energy be renewable </a:t>
            </a:r>
            <a:r>
              <a:rPr lang="en-US">
                <a:solidFill>
                  <a:srgbClr val="FF0000"/>
                </a:solidFill>
              </a:rPr>
              <a:t>by 2020</a:t>
            </a:r>
            <a:r>
              <a:rPr lang="en-US"/>
              <a:t>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SCE</a:t>
            </a:r>
            <a:r>
              <a:rPr lang="en-US"/>
              <a:t> already had </a:t>
            </a:r>
            <a:r>
              <a:rPr lang="en-US">
                <a:solidFill>
                  <a:srgbClr val="FF0000"/>
                </a:solidFill>
              </a:rPr>
              <a:t>19.4%</a:t>
            </a:r>
            <a:r>
              <a:rPr lang="en-US"/>
              <a:t> of electricity generated from renewable </a:t>
            </a:r>
            <a:r>
              <a:rPr lang="en-US">
                <a:solidFill>
                  <a:srgbClr val="FF0000"/>
                </a:solidFill>
              </a:rPr>
              <a:t>in 2011 </a:t>
            </a:r>
            <a:r>
              <a:rPr lang="en-US"/>
              <a:t>which is among the highest ones over 3000 utilities in the U.S.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55" name="Google Shape;455;p56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7"/>
          <p:cNvSpPr txBox="1"/>
          <p:nvPr>
            <p:ph type="title"/>
          </p:nvPr>
        </p:nvSpPr>
        <p:spPr>
          <a:xfrm>
            <a:off x="179512" y="188640"/>
            <a:ext cx="87129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California Launches </a:t>
            </a:r>
            <a:r>
              <a:rPr b="1" lang="en-US" sz="3600">
                <a:solidFill>
                  <a:srgbClr val="FF0000"/>
                </a:solidFill>
              </a:rPr>
              <a:t>RAM to Procure 1GW </a:t>
            </a:r>
            <a:r>
              <a:rPr b="1" lang="en-US" sz="3600"/>
              <a:t>of Renewable Energy</a:t>
            </a:r>
            <a:endParaRPr sz="3600"/>
          </a:p>
        </p:txBody>
      </p:sp>
      <p:sp>
        <p:nvSpPr>
          <p:cNvPr id="461" name="Google Shape;461;p57"/>
          <p:cNvSpPr txBox="1"/>
          <p:nvPr>
            <p:ph idx="1" type="body"/>
          </p:nvPr>
        </p:nvSpPr>
        <p:spPr>
          <a:xfrm>
            <a:off x="457200" y="1484784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California Public Utilities Commission (CPUC) unanimously approved the  </a:t>
            </a:r>
            <a:r>
              <a:rPr lang="en-US" sz="2400">
                <a:solidFill>
                  <a:srgbClr val="FF0000"/>
                </a:solidFill>
              </a:rPr>
              <a:t>RAM (Renewable Auction Mechanism</a:t>
            </a:r>
            <a:r>
              <a:rPr lang="en-US" sz="2400"/>
              <a:t>) policy, which is quite different from </a:t>
            </a:r>
            <a:r>
              <a:rPr lang="en-US" sz="2400">
                <a:solidFill>
                  <a:srgbClr val="FF0000"/>
                </a:solidFill>
              </a:rPr>
              <a:t>FIT(Fit-In-Tariff)</a:t>
            </a:r>
            <a:r>
              <a:rPr lang="en-US" sz="2400"/>
              <a:t> and </a:t>
            </a:r>
            <a:r>
              <a:rPr lang="en-US" sz="2400">
                <a:solidFill>
                  <a:srgbClr val="FF0000"/>
                </a:solidFill>
              </a:rPr>
              <a:t>RPS (Renewable Portfolio Standard)</a:t>
            </a:r>
            <a:r>
              <a:rPr lang="en-US" sz="2400"/>
              <a:t>, to encourage and streamline the development and procurement of renewable energy from projects in the </a:t>
            </a:r>
            <a:r>
              <a:rPr lang="en-US" sz="2400">
                <a:solidFill>
                  <a:srgbClr val="FF0000"/>
                </a:solidFill>
              </a:rPr>
              <a:t>1MW-20MW</a:t>
            </a:r>
            <a:r>
              <a:rPr lang="en-US" sz="2400"/>
              <a:t> size range.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62" name="Google Shape;462;p57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57"/>
          <p:cNvSpPr/>
          <p:nvPr/>
        </p:nvSpPr>
        <p:spPr>
          <a:xfrm>
            <a:off x="0" y="6577607"/>
            <a:ext cx="39661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California Public Utilities Commission, CPUC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4" name="Google Shape;464;p57"/>
          <p:cNvGraphicFramePr/>
          <p:nvPr/>
        </p:nvGraphicFramePr>
        <p:xfrm>
          <a:off x="1177280" y="42210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2307700"/>
                <a:gridCol w="2307700"/>
                <a:gridCol w="2307700"/>
              </a:tblGrid>
              <a:tr h="331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IOUs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Program Capacity(MW)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auction(MW)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331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SCE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259.4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331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PG&amp;E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420.9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105.2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331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SDG&amp;E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80.7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20.2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331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761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190.25 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465" name="Google Shape;465;p57"/>
          <p:cNvSpPr/>
          <p:nvPr/>
        </p:nvSpPr>
        <p:spPr>
          <a:xfrm>
            <a:off x="1187624" y="3820978"/>
            <a:ext cx="69847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2011 Capacity Allocation for  RAM Procurement and Per Auction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7"/>
          <p:cNvSpPr/>
          <p:nvPr/>
        </p:nvSpPr>
        <p:spPr>
          <a:xfrm>
            <a:off x="6228184" y="6505599"/>
            <a:ext cx="27363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CPUC Resolution 4414,P56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8"/>
          <p:cNvSpPr txBox="1"/>
          <p:nvPr>
            <p:ph type="title"/>
          </p:nvPr>
        </p:nvSpPr>
        <p:spPr>
          <a:xfrm>
            <a:off x="755576" y="378904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3.  SMART GRID AND ELECTRICITY MANAGEMENT FOR SMART HOMES</a:t>
            </a:r>
            <a:br>
              <a:rPr lang="en-US" sz="3600"/>
            </a:br>
            <a:endParaRPr sz="3600"/>
          </a:p>
        </p:txBody>
      </p:sp>
      <p:sp>
        <p:nvSpPr>
          <p:cNvPr id="472" name="Google Shape;472;p58"/>
          <p:cNvSpPr txBox="1"/>
          <p:nvPr>
            <p:ph idx="1" type="body"/>
          </p:nvPr>
        </p:nvSpPr>
        <p:spPr>
          <a:xfrm>
            <a:off x="1403648" y="4941168"/>
            <a:ext cx="6548264" cy="792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solidFill>
                  <a:schemeClr val="dk1"/>
                </a:solidFill>
              </a:rPr>
              <a:t>3.3  Hawaii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473" name="Google Shape;473;p58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Maui Smart Grid Project Overview</a:t>
            </a:r>
            <a:endParaRPr/>
          </a:p>
        </p:txBody>
      </p:sp>
      <p:sp>
        <p:nvSpPr>
          <p:cNvPr id="479" name="Google Shape;479;p59"/>
          <p:cNvSpPr txBox="1"/>
          <p:nvPr>
            <p:ph idx="1" type="body"/>
          </p:nvPr>
        </p:nvSpPr>
        <p:spPr>
          <a:xfrm>
            <a:off x="179512" y="1556792"/>
            <a:ext cx="8748464" cy="478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Maui Smart Grid Project is a demonstration project funded through U.S. Department of Energy (DOE), </a:t>
            </a:r>
            <a:r>
              <a:rPr lang="en-US" sz="2960">
                <a:solidFill>
                  <a:srgbClr val="FF0000"/>
                </a:solidFill>
              </a:rPr>
              <a:t>Renewable and Distributed Systems Integration (RDSI) </a:t>
            </a:r>
            <a:r>
              <a:rPr lang="en-US" sz="2960"/>
              <a:t>program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RDSI is a R&amp;D program focusing on grid integration of distributed energy resources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In 2007, the RDSI program issued an RFP for demonstration  projects</a:t>
            </a:r>
            <a:endParaRPr sz="2960"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HNEI-led team won one out of 9 awards - 80 applicants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Project total budget of $15 million from 2009-2013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$7 million DOE funds, $8 million cost share with partners</a:t>
            </a:r>
            <a:endParaRPr sz="2220"/>
          </a:p>
        </p:txBody>
      </p:sp>
      <p:sp>
        <p:nvSpPr>
          <p:cNvPr id="480" name="Google Shape;480;p5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p59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type="title"/>
          </p:nvPr>
        </p:nvSpPr>
        <p:spPr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Maui Smart Grid Project Objectives</a:t>
            </a:r>
            <a:endParaRPr sz="3959"/>
          </a:p>
        </p:txBody>
      </p:sp>
      <p:sp>
        <p:nvSpPr>
          <p:cNvPr id="487" name="Google Shape;487;p60"/>
          <p:cNvSpPr txBox="1"/>
          <p:nvPr>
            <p:ph idx="1" type="body"/>
          </p:nvPr>
        </p:nvSpPr>
        <p:spPr>
          <a:xfrm>
            <a:off x="251520" y="908720"/>
            <a:ext cx="8820472" cy="594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Reduce distribution circuit </a:t>
            </a:r>
            <a:r>
              <a:rPr b="1" lang="en-US" sz="2400">
                <a:solidFill>
                  <a:srgbClr val="FF0000"/>
                </a:solidFill>
              </a:rPr>
              <a:t>peak loading by &gt;15%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 By demand response, switching peak loads to energy storage, and reducing voltage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 Improve service quality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 By using Integrated volt/var control, outage management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 </a:t>
            </a:r>
            <a:r>
              <a:rPr b="1" lang="en-US" sz="2400">
                <a:solidFill>
                  <a:srgbClr val="FF0000"/>
                </a:solidFill>
              </a:rPr>
              <a:t>Enable consumers to manage their energy use to minimize electric bills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 By using customer portals and advanced home energy gateways for a few homes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Support grid stability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Controllable loads, storage, and improved voltage/current information will improve grid stability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b="1" lang="en-US" sz="2400">
                <a:solidFill>
                  <a:srgbClr val="FF0000"/>
                </a:solidFill>
              </a:rPr>
              <a:t>Enable greater utilization of as-available renewable energy sources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 By providing measurement and estimation of distributed PV to the utility operator</a:t>
            </a:r>
            <a:endParaRPr sz="2400"/>
          </a:p>
        </p:txBody>
      </p:sp>
      <p:sp>
        <p:nvSpPr>
          <p:cNvPr id="488" name="Google Shape;488;p60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9" name="Google Shape;489;p60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00174"/>
            <a:ext cx="9144000" cy="4974347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Project Located in Wailea, Maui</a:t>
            </a:r>
            <a:endParaRPr/>
          </a:p>
        </p:txBody>
      </p:sp>
      <p:sp>
        <p:nvSpPr>
          <p:cNvPr id="496" name="Google Shape;496;p6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7" name="Google Shape;497;p61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2"/>
          <p:cNvSpPr txBox="1"/>
          <p:nvPr>
            <p:ph type="title"/>
          </p:nvPr>
        </p:nvSpPr>
        <p:spPr>
          <a:xfrm>
            <a:off x="251520" y="274638"/>
            <a:ext cx="88924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Advanced Metering Infrastructure (AMI)</a:t>
            </a:r>
            <a:br>
              <a:rPr b="1" lang="en-US" sz="3959"/>
            </a:br>
            <a:r>
              <a:rPr b="1" i="1" lang="en-US" sz="3959"/>
              <a:t> </a:t>
            </a:r>
            <a:r>
              <a:rPr b="1" i="1" lang="en-US" sz="2430"/>
              <a:t>Providing </a:t>
            </a:r>
            <a:r>
              <a:rPr b="1" i="1" lang="en-US" sz="2430">
                <a:solidFill>
                  <a:srgbClr val="FF0000"/>
                </a:solidFill>
              </a:rPr>
              <a:t>two-way communications </a:t>
            </a:r>
            <a:r>
              <a:rPr b="1" i="1" lang="en-US" sz="2430"/>
              <a:t>to distribution system assets</a:t>
            </a:r>
            <a:endParaRPr sz="3959"/>
          </a:p>
        </p:txBody>
      </p:sp>
      <p:sp>
        <p:nvSpPr>
          <p:cNvPr id="503" name="Google Shape;503;p62"/>
          <p:cNvSpPr txBox="1"/>
          <p:nvPr>
            <p:ph idx="1" type="body"/>
          </p:nvPr>
        </p:nvSpPr>
        <p:spPr>
          <a:xfrm>
            <a:off x="6084168" y="2348880"/>
            <a:ext cx="3024336" cy="212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AMI supports: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voltage monitoring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demand response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PV monitoring</a:t>
            </a:r>
            <a:endParaRPr sz="2220"/>
          </a:p>
        </p:txBody>
      </p:sp>
      <p:sp>
        <p:nvSpPr>
          <p:cNvPr id="504" name="Google Shape;504;p6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5" name="Google Shape;50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844824"/>
            <a:ext cx="5904656" cy="358457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2"/>
          <p:cNvSpPr/>
          <p:nvPr/>
        </p:nvSpPr>
        <p:spPr>
          <a:xfrm>
            <a:off x="1619672" y="5517232"/>
            <a:ext cx="3112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Wireless mesh network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62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3"/>
          <p:cNvSpPr txBox="1"/>
          <p:nvPr>
            <p:ph type="title"/>
          </p:nvPr>
        </p:nvSpPr>
        <p:spPr>
          <a:xfrm>
            <a:off x="0" y="188640"/>
            <a:ext cx="9144000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Demand Response Management System (DRMS)</a:t>
            </a:r>
            <a:br>
              <a:rPr b="1" lang="en-US" sz="3600"/>
            </a:br>
            <a:r>
              <a:rPr b="1" i="1" lang="en-US" sz="3600"/>
              <a:t> </a:t>
            </a:r>
            <a:r>
              <a:rPr b="1" i="1" lang="en-US" sz="2400"/>
              <a:t>Manage load during system events and peak load</a:t>
            </a:r>
            <a:endParaRPr sz="3600"/>
          </a:p>
        </p:txBody>
      </p:sp>
      <p:sp>
        <p:nvSpPr>
          <p:cNvPr id="513" name="Google Shape;513;p63"/>
          <p:cNvSpPr txBox="1"/>
          <p:nvPr>
            <p:ph idx="1" type="body"/>
          </p:nvPr>
        </p:nvSpPr>
        <p:spPr>
          <a:xfrm>
            <a:off x="457200" y="1600201"/>
            <a:ext cx="8229600" cy="2764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Load reduction during peak periods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Contribute to </a:t>
            </a:r>
            <a:r>
              <a:rPr lang="en-US" sz="2400">
                <a:solidFill>
                  <a:srgbClr val="FF0000"/>
                </a:solidFill>
              </a:rPr>
              <a:t>15% peak load reduction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Increase energy consumption during off-peak hours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Increase energy production from renewable generation by </a:t>
            </a:r>
            <a:r>
              <a:rPr lang="en-US" sz="2400">
                <a:solidFill>
                  <a:srgbClr val="FF0000"/>
                </a:solidFill>
              </a:rPr>
              <a:t>shifting energy use from peak to off-peak hours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514" name="Google Shape;514;p63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5" name="Google Shape;515;p63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933055"/>
            <a:ext cx="8568952" cy="260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Introduction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There are many </a:t>
            </a:r>
            <a:r>
              <a:rPr lang="en-US" sz="2960">
                <a:solidFill>
                  <a:srgbClr val="FF0000"/>
                </a:solidFill>
              </a:rPr>
              <a:t>benefits of developing smart grid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enhancement of power supply reliability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voltage service quality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integration of transmission congestion relief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advanced metering infrastructure </a:t>
            </a:r>
            <a:r>
              <a:rPr lang="en-US" sz="2590">
                <a:solidFill>
                  <a:srgbClr val="FF0000"/>
                </a:solidFill>
              </a:rPr>
              <a:t>(AMI</a:t>
            </a:r>
            <a:r>
              <a:rPr lang="en-US" sz="2590"/>
              <a:t>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distributed energy resources (</a:t>
            </a:r>
            <a:r>
              <a:rPr lang="en-US" sz="2590">
                <a:solidFill>
                  <a:srgbClr val="FF0000"/>
                </a:solidFill>
              </a:rPr>
              <a:t>DER</a:t>
            </a:r>
            <a:r>
              <a:rPr lang="en-US" sz="2590"/>
              <a:t>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battery  energy storage system (</a:t>
            </a:r>
            <a:r>
              <a:rPr lang="en-US" sz="2590">
                <a:solidFill>
                  <a:srgbClr val="FF0000"/>
                </a:solidFill>
              </a:rPr>
              <a:t>BESS</a:t>
            </a:r>
            <a:r>
              <a:rPr lang="en-US" sz="2590"/>
              <a:t>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usage of electric vehicles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demand response (</a:t>
            </a:r>
            <a:r>
              <a:rPr lang="en-US" sz="2590">
                <a:solidFill>
                  <a:srgbClr val="FF0000"/>
                </a:solidFill>
              </a:rPr>
              <a:t>DR</a:t>
            </a:r>
            <a:r>
              <a:rPr lang="en-US" sz="2590"/>
              <a:t>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outage response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4"/>
          <p:cNvSpPr txBox="1"/>
          <p:nvPr>
            <p:ph type="title"/>
          </p:nvPr>
        </p:nvSpPr>
        <p:spPr>
          <a:xfrm>
            <a:off x="251520" y="274638"/>
            <a:ext cx="87129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FF0000"/>
                </a:solidFill>
              </a:rPr>
              <a:t>Home Energy Management System (HEMS)</a:t>
            </a:r>
            <a:br>
              <a:rPr b="1" lang="en-US" sz="3600"/>
            </a:br>
            <a:r>
              <a:rPr b="1" i="1" lang="en-US" sz="3200"/>
              <a:t>Residential consumer portal</a:t>
            </a:r>
            <a:endParaRPr sz="3600"/>
          </a:p>
        </p:txBody>
      </p:sp>
      <p:sp>
        <p:nvSpPr>
          <p:cNvPr id="522" name="Google Shape;522;p64"/>
          <p:cNvSpPr txBox="1"/>
          <p:nvPr>
            <p:ph idx="1" type="body"/>
          </p:nvPr>
        </p:nvSpPr>
        <p:spPr>
          <a:xfrm>
            <a:off x="457200" y="1600201"/>
            <a:ext cx="8229600" cy="2476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Monitor electricity usage &amp; solar PV production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Programmable thermostat, load control switches, and “</a:t>
            </a:r>
            <a:r>
              <a:rPr lang="en-US" sz="2480">
                <a:solidFill>
                  <a:srgbClr val="FF0000"/>
                </a:solidFill>
              </a:rPr>
              <a:t>Gateway</a:t>
            </a:r>
            <a:r>
              <a:rPr lang="en-US" sz="2480"/>
              <a:t>”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Demand response enabled comms for smart appliances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b="1" lang="en-US" sz="2480"/>
              <a:t>Communications: </a:t>
            </a:r>
            <a:r>
              <a:rPr lang="en-US" sz="2480"/>
              <a:t>Supports  Ethernet, </a:t>
            </a:r>
            <a:r>
              <a:rPr lang="en-US" sz="2480">
                <a:solidFill>
                  <a:srgbClr val="FF0000"/>
                </a:solidFill>
              </a:rPr>
              <a:t>WiFi , Zigbee </a:t>
            </a:r>
            <a:r>
              <a:rPr lang="en-US" sz="2480"/>
              <a:t>SEP 1.0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b="1" lang="en-US" sz="2480"/>
              <a:t>Interface: </a:t>
            </a:r>
            <a:r>
              <a:rPr lang="en-US" sz="2480">
                <a:solidFill>
                  <a:srgbClr val="FF0000"/>
                </a:solidFill>
              </a:rPr>
              <a:t>In-home display </a:t>
            </a:r>
            <a:r>
              <a:rPr lang="en-US" sz="2480"/>
              <a:t>or </a:t>
            </a:r>
            <a:r>
              <a:rPr lang="en-US" sz="2480">
                <a:solidFill>
                  <a:srgbClr val="FF0000"/>
                </a:solidFill>
              </a:rPr>
              <a:t>web interface</a:t>
            </a:r>
            <a:endParaRPr sz="2480">
              <a:solidFill>
                <a:srgbClr val="FF0000"/>
              </a:solidFill>
            </a:endParaRPr>
          </a:p>
        </p:txBody>
      </p:sp>
      <p:sp>
        <p:nvSpPr>
          <p:cNvPr id="523" name="Google Shape;523;p64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4" name="Google Shape;52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3861048"/>
            <a:ext cx="264795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4077072"/>
            <a:ext cx="3425864" cy="23781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4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rgbClr val="FF0000"/>
                </a:solidFill>
              </a:rPr>
              <a:t>Battery Energy Storage System (BESS)</a:t>
            </a:r>
            <a:br>
              <a:rPr b="1" lang="en-US" sz="3959">
                <a:solidFill>
                  <a:srgbClr val="FF0000"/>
                </a:solidFill>
              </a:rPr>
            </a:br>
            <a:r>
              <a:rPr b="1" i="1" lang="en-US" sz="3240"/>
              <a:t>Multiple Benefits</a:t>
            </a:r>
            <a:endParaRPr sz="3959"/>
          </a:p>
        </p:txBody>
      </p:sp>
      <p:sp>
        <p:nvSpPr>
          <p:cNvPr id="532" name="Google Shape;532;p65"/>
          <p:cNvSpPr txBox="1"/>
          <p:nvPr>
            <p:ph idx="1" type="body"/>
          </p:nvPr>
        </p:nvSpPr>
        <p:spPr>
          <a:xfrm>
            <a:off x="457200" y="1484784"/>
            <a:ext cx="8229600" cy="3744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BESS located at Wailea Substation</a:t>
            </a:r>
            <a:endParaRPr sz="2720"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Manage peak load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 Discharge for 1-2hr during peak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Voltage regulation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Manage variability caused by load and PV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Char char="•"/>
            </a:pPr>
            <a:r>
              <a:rPr lang="en-US" sz="2720">
                <a:solidFill>
                  <a:srgbClr val="FF0000"/>
                </a:solidFill>
              </a:rPr>
              <a:t>Renewables Integration</a:t>
            </a:r>
            <a:endParaRPr sz="2720">
              <a:solidFill>
                <a:srgbClr val="FF0000"/>
              </a:solidFill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F0000"/>
              </a:buClr>
              <a:buSzPts val="2380"/>
              <a:buChar char="–"/>
            </a:pPr>
            <a:r>
              <a:rPr lang="en-US" sz="2380">
                <a:solidFill>
                  <a:srgbClr val="FF0000"/>
                </a:solidFill>
              </a:rPr>
              <a:t>Non-spinning reserve rapidly inject power, and bridge to fast-start generation</a:t>
            </a:r>
            <a:r>
              <a:rPr lang="en-US" sz="2380"/>
              <a:t>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Reduce wind curtailment charge off peak during excess energy periods</a:t>
            </a:r>
            <a:endParaRPr sz="2380"/>
          </a:p>
        </p:txBody>
      </p:sp>
      <p:sp>
        <p:nvSpPr>
          <p:cNvPr id="533" name="Google Shape;533;p6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4" name="Google Shape;53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904" y="4941168"/>
            <a:ext cx="41719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5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Maui Smart Grid Project Timeline</a:t>
            </a:r>
            <a:endParaRPr/>
          </a:p>
        </p:txBody>
      </p:sp>
      <p:sp>
        <p:nvSpPr>
          <p:cNvPr id="541" name="Google Shape;541;p66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2" name="Google Shape;542;p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33" y="2060848"/>
            <a:ext cx="8979963" cy="376314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6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7"/>
          <p:cNvSpPr txBox="1"/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Demonstrating New DMS Functions</a:t>
            </a:r>
            <a:endParaRPr sz="3959"/>
          </a:p>
        </p:txBody>
      </p:sp>
      <p:sp>
        <p:nvSpPr>
          <p:cNvPr id="549" name="Google Shape;549;p67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0" name="Google Shape;550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244515"/>
            <a:ext cx="8208912" cy="5496853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7"/>
          <p:cNvSpPr/>
          <p:nvPr/>
        </p:nvSpPr>
        <p:spPr>
          <a:xfrm>
            <a:off x="827584" y="6093296"/>
            <a:ext cx="2736304" cy="5760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67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67"/>
          <p:cNvSpPr/>
          <p:nvPr/>
        </p:nvSpPr>
        <p:spPr>
          <a:xfrm>
            <a:off x="6660232" y="5229200"/>
            <a:ext cx="1584176" cy="79208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 Energy Manager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Maui Smart Grid Project Objectives</a:t>
            </a:r>
            <a:br>
              <a:rPr b="1" lang="en-US" sz="3959"/>
            </a:br>
            <a:r>
              <a:rPr b="1" i="1" lang="en-US" sz="2790"/>
              <a:t>Distributed Resources for Transmission-level Support</a:t>
            </a:r>
            <a:endParaRPr sz="2790"/>
          </a:p>
        </p:txBody>
      </p:sp>
      <p:sp>
        <p:nvSpPr>
          <p:cNvPr id="559" name="Google Shape;559;p68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68"/>
          <p:cNvSpPr/>
          <p:nvPr/>
        </p:nvSpPr>
        <p:spPr>
          <a:xfrm>
            <a:off x="6156176" y="6536377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HAWAII NATURE ENERGE INSTITUTE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1" name="Google Shape;561;p68"/>
          <p:cNvGraphicFramePr/>
          <p:nvPr/>
        </p:nvGraphicFramePr>
        <p:xfrm>
          <a:off x="251520" y="155679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{7E2AD872-21E8-4CD8-892F-1F677EC8A423}</a:tableStyleId>
              </a:tblPr>
              <a:tblGrid>
                <a:gridCol w="1436625"/>
                <a:gridCol w="2268825"/>
                <a:gridCol w="2400425"/>
                <a:gridCol w="2535075"/>
              </a:tblGrid>
              <a:tr h="473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3048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DMS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AMI,DRMS,HEMS ,and Monitoring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BESS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07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Reduce peak load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Aggregate DER and provide dashboard control</a:t>
                      </a:r>
                      <a:endParaRPr sz="14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Volt/VAR control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Enable direct load control</a:t>
                      </a:r>
                      <a:endParaRPr sz="14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TOU price(in future)</a:t>
                      </a:r>
                      <a:endParaRPr sz="1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Discharge energy to reduce load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851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Improve service quality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Provide visibility to operator</a:t>
                      </a:r>
                      <a:endParaRPr sz="14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Improved outage mgmt</a:t>
                      </a:r>
                      <a:endParaRPr sz="14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Volt/VAR optimization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Voltage monitoring validates DMS load flow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Can help manage voltage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65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Inform consumer decisions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Communicate prices</a:t>
                      </a:r>
                      <a:endParaRPr sz="14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Real-time display</a:t>
                      </a:r>
                      <a:endParaRPr sz="1400">
                        <a:solidFill>
                          <a:srgbClr val="FF0000"/>
                        </a:solidFill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Energy mgmt system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8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Grid stability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Visibility on PV output</a:t>
                      </a:r>
                      <a:endParaRPr sz="14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Aggregate DER and provide dashboard control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Real-time monitoring of PV</a:t>
                      </a:r>
                      <a:endParaRPr sz="14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Enable load control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Discharge energy during system events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98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 RE utilization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Provide reserve support(potentially reduce reserves)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Load shifting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●"/>
                      </a:pPr>
                      <a:r>
                        <a:rPr lang="en-US" sz="1400"/>
                        <a:t>Charge during off-peak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9"/>
          <p:cNvSpPr txBox="1"/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Hawaiian Electric Company (island of Oahu)</a:t>
            </a:r>
            <a:endParaRPr sz="3600"/>
          </a:p>
        </p:txBody>
      </p:sp>
      <p:graphicFrame>
        <p:nvGraphicFramePr>
          <p:cNvPr id="567" name="Google Shape;567;p69"/>
          <p:cNvGraphicFramePr/>
          <p:nvPr/>
        </p:nvGraphicFramePr>
        <p:xfrm>
          <a:off x="107504" y="14127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4482250"/>
                <a:gridCol w="4482250"/>
              </a:tblGrid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Schedule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cents per kilowatt hour</a:t>
                      </a:r>
                      <a:b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(2010)</a:t>
                      </a:r>
                      <a:endParaRPr sz="3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Residential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25.47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"P" Large power use businesses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20.09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"J" Medium power use businesses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22.27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"G" Smaller power use businesses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26.87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"H" Commercial cooking, heating, air conditioning &amp; refrigeration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22.55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"F" Street and Park Lighting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23.49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</a:tbl>
          </a:graphicData>
        </a:graphic>
      </p:graphicFrame>
      <p:sp>
        <p:nvSpPr>
          <p:cNvPr id="568" name="Google Shape;568;p69"/>
          <p:cNvSpPr/>
          <p:nvPr/>
        </p:nvSpPr>
        <p:spPr>
          <a:xfrm>
            <a:off x="6815184" y="6546830"/>
            <a:ext cx="23653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Hawaiian Electric Co.</a:t>
            </a:r>
            <a:endParaRPr/>
          </a:p>
        </p:txBody>
      </p:sp>
      <p:sp>
        <p:nvSpPr>
          <p:cNvPr id="569" name="Google Shape;569;p6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0"/>
          <p:cNvSpPr txBox="1"/>
          <p:nvPr>
            <p:ph type="title"/>
          </p:nvPr>
        </p:nvSpPr>
        <p:spPr>
          <a:xfrm>
            <a:off x="179512" y="274638"/>
            <a:ext cx="8964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Hawaii </a:t>
            </a:r>
            <a:r>
              <a:rPr b="1" lang="en-US" sz="3400"/>
              <a:t>Electric</a:t>
            </a:r>
            <a:r>
              <a:rPr b="1" lang="en-US" sz="3600"/>
              <a:t> Light Company </a:t>
            </a:r>
            <a:br>
              <a:rPr b="1" lang="en-US" sz="3600"/>
            </a:br>
            <a:r>
              <a:rPr b="1" lang="en-US" sz="3600"/>
              <a:t>(island of Hawaii)</a:t>
            </a:r>
            <a:endParaRPr sz="3600"/>
          </a:p>
        </p:txBody>
      </p:sp>
      <p:graphicFrame>
        <p:nvGraphicFramePr>
          <p:cNvPr id="575" name="Google Shape;575;p70"/>
          <p:cNvGraphicFramePr/>
          <p:nvPr/>
        </p:nvGraphicFramePr>
        <p:xfrm>
          <a:off x="25152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4351000"/>
                <a:gridCol w="4361975"/>
              </a:tblGrid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Schedule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cents per kilowatt hour</a:t>
                      </a:r>
                      <a:br>
                        <a:rPr b="1"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(2010)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Residential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"P" Large power use businesses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29.26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"J" Medium power use businesses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32.27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"G" Smaller power use businesses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40.29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"H" Commercial Cooking and Heating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E4E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33.59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71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"F" Street and Park Lighting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33.95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</a:tbl>
          </a:graphicData>
        </a:graphic>
      </p:graphicFrame>
      <p:sp>
        <p:nvSpPr>
          <p:cNvPr id="576" name="Google Shape;576;p70"/>
          <p:cNvSpPr/>
          <p:nvPr/>
        </p:nvSpPr>
        <p:spPr>
          <a:xfrm>
            <a:off x="6815184" y="6546830"/>
            <a:ext cx="23653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Hawaiian Electric Co.</a:t>
            </a:r>
            <a:endParaRPr/>
          </a:p>
        </p:txBody>
      </p:sp>
      <p:sp>
        <p:nvSpPr>
          <p:cNvPr id="577" name="Google Shape;577;p70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1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Maui Electric Company (Maui County)</a:t>
            </a:r>
            <a:endParaRPr sz="3959"/>
          </a:p>
        </p:txBody>
      </p:sp>
      <p:graphicFrame>
        <p:nvGraphicFramePr>
          <p:cNvPr id="583" name="Google Shape;583;p71"/>
          <p:cNvGraphicFramePr/>
          <p:nvPr/>
        </p:nvGraphicFramePr>
        <p:xfrm>
          <a:off x="179512" y="12961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4032450"/>
                <a:gridCol w="1584175"/>
                <a:gridCol w="1584175"/>
                <a:gridCol w="1584175"/>
              </a:tblGrid>
              <a:tr h="4853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Schedule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Maui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Molokai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Lanai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594375">
                <a:tc v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cents per kilowatt hour (2010)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 hMerge="1"/>
                <a:tc hMerge="1"/>
              </a:tr>
              <a:tr h="623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Residential</a:t>
                      </a:r>
                      <a:endParaRPr sz="2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29.45</a:t>
                      </a:r>
                      <a:endParaRPr sz="2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35.78</a:t>
                      </a:r>
                      <a:endParaRPr sz="2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37.11</a:t>
                      </a:r>
                      <a:endParaRPr sz="2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623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"P" Large power use businesses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26.19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31.52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35.27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623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"J" Medium power use businesses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28.83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36.08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4E4E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40.22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4E4E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623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"G" Smaller power use businesses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32.39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44.44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41.38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1171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"H" Commercial cooking, heating, air conditioning &amp; refrigeration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29.15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33.96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36.90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  <a:tr h="623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"F" Street and Park Lighting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27.46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34.27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36.16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250" marB="15250" marR="15250" marL="15250" anchor="ctr"/>
                </a:tc>
              </a:tr>
            </a:tbl>
          </a:graphicData>
        </a:graphic>
      </p:graphicFrame>
      <p:sp>
        <p:nvSpPr>
          <p:cNvPr id="584" name="Google Shape;584;p71"/>
          <p:cNvSpPr/>
          <p:nvPr/>
        </p:nvSpPr>
        <p:spPr>
          <a:xfrm>
            <a:off x="6815184" y="6546830"/>
            <a:ext cx="23653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Hawaiian Electric Co.</a:t>
            </a:r>
            <a:endParaRPr/>
          </a:p>
        </p:txBody>
      </p:sp>
      <p:sp>
        <p:nvSpPr>
          <p:cNvPr id="585" name="Google Shape;585;p7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2"/>
          <p:cNvSpPr txBox="1"/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HECO Energy Efficiency Program</a:t>
            </a:r>
            <a:br>
              <a:rPr b="1" lang="en-US" sz="3600"/>
            </a:br>
            <a:r>
              <a:rPr b="1" i="1" lang="en-US" sz="2800"/>
              <a:t>Energy Saving Results(from </a:t>
            </a:r>
            <a:r>
              <a:rPr b="1" i="1" lang="en-US" sz="2800">
                <a:solidFill>
                  <a:srgbClr val="FF0000"/>
                </a:solidFill>
              </a:rPr>
              <a:t>1996-2009</a:t>
            </a:r>
            <a:r>
              <a:rPr b="1" i="1" lang="en-US" sz="2800"/>
              <a:t>)</a:t>
            </a:r>
            <a:endParaRPr b="1" i="1" sz="3600"/>
          </a:p>
        </p:txBody>
      </p:sp>
      <p:sp>
        <p:nvSpPr>
          <p:cNvPr id="591" name="Google Shape;591;p72"/>
          <p:cNvSpPr txBox="1"/>
          <p:nvPr>
            <p:ph idx="1" type="body"/>
          </p:nvPr>
        </p:nvSpPr>
        <p:spPr>
          <a:xfrm>
            <a:off x="251520" y="1340768"/>
            <a:ext cx="8892480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Targeting residential and commercial sectors by providing rebates and other incentives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Reduce load demand by </a:t>
            </a:r>
            <a:r>
              <a:rPr lang="en-US" sz="2960">
                <a:solidFill>
                  <a:srgbClr val="FF0000"/>
                </a:solidFill>
              </a:rPr>
              <a:t>169 MW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Avoided use of 1.6 million barrels of oil annually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Reduced </a:t>
            </a:r>
            <a:r>
              <a:rPr lang="en-US" sz="2960">
                <a:solidFill>
                  <a:srgbClr val="FF0000"/>
                </a:solidFill>
              </a:rPr>
              <a:t>CO2  by 864,000 tons per year</a:t>
            </a:r>
            <a:endParaRPr sz="296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Some of the programs’ highlights 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More than 1.8 million compact fluorescent  lights sold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More than </a:t>
            </a:r>
            <a:r>
              <a:rPr lang="en-US" sz="2590">
                <a:solidFill>
                  <a:srgbClr val="FF0000"/>
                </a:solidFill>
              </a:rPr>
              <a:t>50,000 solar water heaters  </a:t>
            </a:r>
            <a:r>
              <a:rPr lang="en-US" sz="2590"/>
              <a:t>installed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More than </a:t>
            </a:r>
            <a:r>
              <a:rPr lang="en-US" sz="2590">
                <a:solidFill>
                  <a:srgbClr val="FF0000"/>
                </a:solidFill>
              </a:rPr>
              <a:t>39,000 rebates </a:t>
            </a:r>
            <a:r>
              <a:rPr lang="en-US" sz="2590"/>
              <a:t>issued for Energy Star appliances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Beginning </a:t>
            </a:r>
            <a:r>
              <a:rPr lang="en-US" sz="2960">
                <a:solidFill>
                  <a:srgbClr val="FF0000"/>
                </a:solidFill>
              </a:rPr>
              <a:t>July 1, 2009, SAIC replaced HECO </a:t>
            </a:r>
            <a:r>
              <a:rPr lang="en-US" sz="2960"/>
              <a:t>to implement energy efficiency program in Hawaii state.</a:t>
            </a:r>
            <a:endParaRPr sz="2960"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sp>
        <p:nvSpPr>
          <p:cNvPr id="592" name="Google Shape;592;p72"/>
          <p:cNvSpPr/>
          <p:nvPr/>
        </p:nvSpPr>
        <p:spPr>
          <a:xfrm>
            <a:off x="0" y="6453336"/>
            <a:ext cx="9144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lang="en-US" sz="10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http://www.renewablehawaii.com/portal/site/heco/menuitem.508576f78baa14340b4c0610c510b1ca/?vgnextoid=5294bf099e812210VgnVCM1000005c011bacRCRD&amp;vgnextfmt=default&amp;cpsextcurrchannel=1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Hawaii Clean Energy Initiative</a:t>
            </a:r>
            <a:endParaRPr/>
          </a:p>
        </p:txBody>
      </p:sp>
      <p:sp>
        <p:nvSpPr>
          <p:cNvPr id="598" name="Google Shape;598;p7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Hawaii Clean Energy Initiative </a:t>
            </a:r>
            <a:r>
              <a:rPr lang="en-US"/>
              <a:t>was signed between the State of Hawaii and the Hawaiian Electric companies in the chambers of Governor Linda  Lingle on </a:t>
            </a:r>
            <a:r>
              <a:rPr lang="en-US">
                <a:solidFill>
                  <a:srgbClr val="FF0000"/>
                </a:solidFill>
              </a:rPr>
              <a:t>October 20, 2008</a:t>
            </a:r>
            <a:r>
              <a:rPr lang="en-US"/>
              <a:t> 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 </a:t>
            </a:r>
            <a:r>
              <a:rPr lang="en-US">
                <a:solidFill>
                  <a:srgbClr val="FF0000"/>
                </a:solidFill>
              </a:rPr>
              <a:t>2009</a:t>
            </a:r>
            <a:r>
              <a:rPr lang="en-US"/>
              <a:t>, Hawaii State Legislature enacted this goal into </a:t>
            </a:r>
            <a:r>
              <a:rPr lang="en-US">
                <a:solidFill>
                  <a:srgbClr val="FF0000"/>
                </a:solidFill>
              </a:rPr>
              <a:t>law</a:t>
            </a:r>
            <a:r>
              <a:rPr lang="en-US"/>
              <a:t> by establishing a renewable portfolio standard</a:t>
            </a:r>
            <a:r>
              <a:rPr lang="en-US">
                <a:solidFill>
                  <a:srgbClr val="FF0000"/>
                </a:solidFill>
              </a:rPr>
              <a:t>(RPS)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of 40% </a:t>
            </a:r>
            <a:r>
              <a:rPr lang="en-US"/>
              <a:t>and an energy efficiency standard of 30% by 2030 in Act 155.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599" name="Google Shape;599;p73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0" name="Google Shape;600;p73"/>
          <p:cNvSpPr/>
          <p:nvPr/>
        </p:nvSpPr>
        <p:spPr>
          <a:xfrm>
            <a:off x="6815184" y="6546830"/>
            <a:ext cx="23653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Hawaiian Electric Co.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Introduction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428596" y="1142984"/>
            <a:ext cx="8229600" cy="528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Today, policymakers and many utilities are focusing on </a:t>
            </a:r>
            <a:r>
              <a:rPr lang="en-US" sz="2720">
                <a:solidFill>
                  <a:srgbClr val="FF0000"/>
                </a:solidFill>
              </a:rPr>
              <a:t>how to accelerate the transition to a smart grid</a:t>
            </a:r>
            <a:r>
              <a:rPr lang="en-US" sz="2720"/>
              <a:t>. Hawaii likewise is launching a smart grid demonstration project in Maui.</a:t>
            </a:r>
            <a:endParaRPr sz="2720"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Char char="•"/>
            </a:pPr>
            <a:r>
              <a:rPr lang="en-US" sz="2720">
                <a:solidFill>
                  <a:srgbClr val="FF0000"/>
                </a:solidFill>
              </a:rPr>
              <a:t>Electricity management for smart homes under smart  grid development is a public policy concern.</a:t>
            </a:r>
            <a:r>
              <a:rPr lang="en-US" sz="2720"/>
              <a:t> </a:t>
            </a:r>
            <a:r>
              <a:rPr lang="en-US" sz="2720">
                <a:solidFill>
                  <a:srgbClr val="FF0000"/>
                </a:solidFill>
              </a:rPr>
              <a:t>As a relatively small consumer, contrasting to large industrial customers, the benefit versus the cost of deploying new technologies for smart homes is sometimes questionable.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This presentation will address some of the key issues in relation to electricity management for smart homes with smart grid, which is partial research results  of my </a:t>
            </a:r>
            <a:r>
              <a:rPr lang="en-US" sz="2720">
                <a:solidFill>
                  <a:srgbClr val="FF0000"/>
                </a:solidFill>
              </a:rPr>
              <a:t>NSC funded project and on-site research in California and Hawaii (scheduled 2011/8/9  to 2011/9/8).</a:t>
            </a:r>
            <a:endParaRPr sz="2720">
              <a:solidFill>
                <a:srgbClr val="FF0000"/>
              </a:solidFill>
            </a:endParaRPr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4"/>
          <p:cNvSpPr txBox="1"/>
          <p:nvPr>
            <p:ph type="title"/>
          </p:nvPr>
        </p:nvSpPr>
        <p:spPr>
          <a:xfrm>
            <a:off x="251520" y="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Mandated RPS and HECO’s Current Performance </a:t>
            </a:r>
            <a:endParaRPr b="1" sz="3200"/>
          </a:p>
        </p:txBody>
      </p:sp>
      <p:graphicFrame>
        <p:nvGraphicFramePr>
          <p:cNvPr id="606" name="Google Shape;606;p74"/>
          <p:cNvGraphicFramePr/>
          <p:nvPr/>
        </p:nvGraphicFramePr>
        <p:xfrm>
          <a:off x="611560" y="9087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2016225"/>
                <a:gridCol w="2016225"/>
                <a:gridCol w="2016225"/>
                <a:gridCol w="2016225"/>
              </a:tblGrid>
              <a:tr h="10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Year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Mandated</a:t>
                      </a:r>
                      <a:r>
                        <a:rPr lang="en-US" sz="1800"/>
                        <a:t> %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From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Renewable Energy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Sources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Hawaiian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Electric RPS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Exceeds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Goal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2005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8%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11%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3%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2006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13.8%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2007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16.1%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2008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18%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2009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19%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Corben"/>
                          <a:ea typeface="Corben"/>
                          <a:cs typeface="Corben"/>
                          <a:sym typeface="Corben"/>
                        </a:rPr>
                        <a:t>2010</a:t>
                      </a:r>
                      <a:endParaRPr sz="2200">
                        <a:solidFill>
                          <a:srgbClr val="FF0000"/>
                        </a:solidFill>
                        <a:latin typeface="Corben"/>
                        <a:ea typeface="Corben"/>
                        <a:cs typeface="Corben"/>
                        <a:sym typeface="Corben"/>
                      </a:endParaRPr>
                    </a:p>
                  </a:txBody>
                  <a:tcPr marT="45725" marB="45725" marR="91450" marL="91450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Corben"/>
                          <a:ea typeface="Corben"/>
                          <a:cs typeface="Corben"/>
                          <a:sym typeface="Corben"/>
                        </a:rPr>
                        <a:t>10%</a:t>
                      </a:r>
                      <a:endParaRPr sz="2200">
                        <a:solidFill>
                          <a:srgbClr val="FF0000"/>
                        </a:solidFill>
                        <a:latin typeface="Corben"/>
                        <a:ea typeface="Corben"/>
                        <a:cs typeface="Corben"/>
                        <a:sym typeface="Corben"/>
                      </a:endParaRPr>
                    </a:p>
                  </a:txBody>
                  <a:tcPr marT="45725" marB="45725" marR="91450" marL="91450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Corben"/>
                          <a:ea typeface="Corben"/>
                          <a:cs typeface="Corben"/>
                          <a:sym typeface="Corben"/>
                        </a:rPr>
                        <a:t>20%</a:t>
                      </a:r>
                      <a:endParaRPr sz="2200">
                        <a:solidFill>
                          <a:srgbClr val="FF0000"/>
                        </a:solidFill>
                        <a:latin typeface="Corben"/>
                        <a:ea typeface="Corben"/>
                        <a:cs typeface="Corben"/>
                        <a:sym typeface="Corben"/>
                      </a:endParaRPr>
                    </a:p>
                  </a:txBody>
                  <a:tcPr marT="45725" marB="45725" marR="91450" marL="91450" anchor="ctr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Corben"/>
                          <a:ea typeface="Corben"/>
                          <a:cs typeface="Corben"/>
                          <a:sym typeface="Corben"/>
                        </a:rPr>
                        <a:t>10.7%</a:t>
                      </a:r>
                      <a:endParaRPr sz="2200">
                        <a:solidFill>
                          <a:srgbClr val="FF0000"/>
                        </a:solidFill>
                        <a:latin typeface="Corben"/>
                        <a:ea typeface="Corben"/>
                        <a:cs typeface="Corben"/>
                        <a:sym typeface="Corben"/>
                      </a:endParaRPr>
                    </a:p>
                  </a:txBody>
                  <a:tcPr marT="45725" marB="45725" marR="91450" marL="91450" anchor="ctr">
                    <a:solidFill>
                      <a:srgbClr val="FFFF00"/>
                    </a:solidFill>
                  </a:tcPr>
                </a:tc>
              </a:tr>
              <a:tr h="4053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Energy efficiency</a:t>
                      </a:r>
                      <a:r>
                        <a:rPr lang="en-US" sz="2000"/>
                        <a:t> and solar water heating are no longer included in RPS</a:t>
                      </a:r>
                      <a:endParaRPr sz="2000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</a:tr>
              <a:tr h="4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2015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15%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2020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25%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40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2030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40%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_</a:t>
                      </a:r>
                      <a:endParaRPr sz="22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07" name="Google Shape;607;p74"/>
          <p:cNvSpPr txBox="1"/>
          <p:nvPr/>
        </p:nvSpPr>
        <p:spPr>
          <a:xfrm>
            <a:off x="-252536" y="6525344"/>
            <a:ext cx="8892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Source:2010 Corporate Sustainability Report , Hawaiian Electric Company,p7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74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5"/>
          <p:cNvSpPr txBox="1"/>
          <p:nvPr>
            <p:ph type="title"/>
          </p:nvPr>
        </p:nvSpPr>
        <p:spPr>
          <a:xfrm>
            <a:off x="251520" y="12576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Hawaii State Law Requirements</a:t>
            </a:r>
            <a:endParaRPr b="1" sz="4000"/>
          </a:p>
        </p:txBody>
      </p:sp>
      <p:sp>
        <p:nvSpPr>
          <p:cNvPr id="614" name="Google Shape;614;p75"/>
          <p:cNvSpPr txBox="1"/>
          <p:nvPr/>
        </p:nvSpPr>
        <p:spPr>
          <a:xfrm>
            <a:off x="-180528" y="6525344"/>
            <a:ext cx="8892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Source:2010 Corporate Sustainability Report , Hawaiian Electric Company,p7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75"/>
          <p:cNvSpPr txBox="1"/>
          <p:nvPr/>
        </p:nvSpPr>
        <p:spPr>
          <a:xfrm>
            <a:off x="809328" y="1988840"/>
            <a:ext cx="7776864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Year 2010: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10 %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company’s sales must be met by using renewable energy resources to generate electricity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savings brought about by technologies such as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energy efficiency programs and solar water heaters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7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6"/>
          <p:cNvSpPr txBox="1"/>
          <p:nvPr>
            <p:ph type="title"/>
          </p:nvPr>
        </p:nvSpPr>
        <p:spPr>
          <a:xfrm>
            <a:off x="251520" y="12576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Hawaii State Law Requirements</a:t>
            </a:r>
            <a:endParaRPr b="1" sz="4000"/>
          </a:p>
        </p:txBody>
      </p:sp>
      <p:sp>
        <p:nvSpPr>
          <p:cNvPr id="622" name="Google Shape;622;p76"/>
          <p:cNvSpPr txBox="1"/>
          <p:nvPr/>
        </p:nvSpPr>
        <p:spPr>
          <a:xfrm>
            <a:off x="-180528" y="6525344"/>
            <a:ext cx="8892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Source:2010 Corporate Sustainability Report , Hawaiian Electric Company,p7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76"/>
          <p:cNvSpPr/>
          <p:nvPr/>
        </p:nvSpPr>
        <p:spPr>
          <a:xfrm>
            <a:off x="500034" y="1714488"/>
            <a:ext cx="788436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Year 2015</a:t>
            </a:r>
            <a:endParaRPr/>
          </a:p>
          <a:p>
            <a:pPr indent="0" lvl="0" marL="36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15 %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company’s sales must be generated from renewable resources. The</a:t>
            </a:r>
            <a:endParaRPr/>
          </a:p>
          <a:p>
            <a:pPr indent="0" lvl="0" marL="36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establishes a separate Energy Efficiency Portfolio Standard, and therefore energy efficiency savings from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solar water heating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energy efficiency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technologies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no longer count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toward the RPS.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76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HECO’s Power Development Plan</a:t>
            </a:r>
            <a:endParaRPr/>
          </a:p>
        </p:txBody>
      </p:sp>
      <p:sp>
        <p:nvSpPr>
          <p:cNvPr id="630" name="Google Shape;630;p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HECO has planned to achieve </a:t>
            </a:r>
            <a:r>
              <a:rPr lang="en-US">
                <a:solidFill>
                  <a:srgbClr val="FF0000"/>
                </a:solidFill>
              </a:rPr>
              <a:t>25%, 40% electricity generated from renewable in 2020 and 2030 </a:t>
            </a:r>
            <a:r>
              <a:rPr lang="en-US"/>
              <a:t>respectively.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Estimated </a:t>
            </a:r>
            <a:r>
              <a:rPr lang="en-US">
                <a:solidFill>
                  <a:srgbClr val="FF0000"/>
                </a:solidFill>
              </a:rPr>
              <a:t>300 MW new, firm generating capacity </a:t>
            </a:r>
            <a:r>
              <a:rPr lang="en-US"/>
              <a:t>would be needed for HECO to replace lost capacity from </a:t>
            </a:r>
            <a:r>
              <a:rPr lang="en-US">
                <a:solidFill>
                  <a:srgbClr val="FF0000"/>
                </a:solidFill>
              </a:rPr>
              <a:t>4  to be retired generating units </a:t>
            </a:r>
            <a:r>
              <a:rPr lang="en-US"/>
              <a:t>and growing load demand, and solicitation for proposals is planned </a:t>
            </a:r>
            <a:r>
              <a:rPr lang="en-US">
                <a:solidFill>
                  <a:srgbClr val="FF0000"/>
                </a:solidFill>
              </a:rPr>
              <a:t>in 2011.</a:t>
            </a:r>
            <a:endParaRPr>
              <a:solidFill>
                <a:srgbClr val="FF000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631" name="Google Shape;631;p77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8"/>
          <p:cNvSpPr txBox="1"/>
          <p:nvPr>
            <p:ph type="title"/>
          </p:nvPr>
        </p:nvSpPr>
        <p:spPr>
          <a:xfrm>
            <a:off x="683568" y="3645024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3. SMART GRID AND ELECTRICITY MANAGEMENT FOR SMART HOMES</a:t>
            </a:r>
            <a:br>
              <a:rPr lang="en-US"/>
            </a:br>
            <a:endParaRPr/>
          </a:p>
        </p:txBody>
      </p:sp>
      <p:sp>
        <p:nvSpPr>
          <p:cNvPr id="637" name="Google Shape;637;p78"/>
          <p:cNvSpPr txBox="1"/>
          <p:nvPr>
            <p:ph idx="1" type="body"/>
          </p:nvPr>
        </p:nvSpPr>
        <p:spPr>
          <a:xfrm>
            <a:off x="683568" y="4653136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solidFill>
                  <a:schemeClr val="dk1"/>
                </a:solidFill>
              </a:rPr>
              <a:t>3.4 Comparison</a:t>
            </a:r>
            <a:br>
              <a:rPr lang="en-US"/>
            </a:br>
            <a:endParaRPr/>
          </a:p>
        </p:txBody>
      </p:sp>
      <p:sp>
        <p:nvSpPr>
          <p:cNvPr id="638" name="Google Shape;638;p78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9"/>
          <p:cNvSpPr txBox="1"/>
          <p:nvPr>
            <p:ph type="title"/>
          </p:nvPr>
        </p:nvSpPr>
        <p:spPr>
          <a:xfrm>
            <a:off x="0" y="125760"/>
            <a:ext cx="88924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Comparison of Per Capita Electricity Use in the US(HI &amp; CA) and TW</a:t>
            </a:r>
            <a:endParaRPr b="1" sz="3200"/>
          </a:p>
        </p:txBody>
      </p:sp>
      <p:sp>
        <p:nvSpPr>
          <p:cNvPr id="644" name="Google Shape;644;p7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45" name="Google Shape;645;p79"/>
          <p:cNvGraphicFramePr/>
          <p:nvPr/>
        </p:nvGraphicFramePr>
        <p:xfrm>
          <a:off x="144016" y="15567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1005225"/>
                <a:gridCol w="1546525"/>
                <a:gridCol w="2629075"/>
                <a:gridCol w="1880850"/>
                <a:gridCol w="1830800"/>
              </a:tblGrid>
              <a:tr h="38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Ranking 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State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Population(thousands)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kWh(millions)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kWh per capita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8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Wyoming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544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16,556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30,418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8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Kentucky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4,314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88,796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20,583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8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 Dakota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647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12,594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19,470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8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33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United States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307,007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3,575,450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11,646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8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48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Hawaii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1,295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10,126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7,818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8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49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Rhode Island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1,053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7,800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7,406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 anchor="ctr"/>
                </a:tc>
              </a:tr>
              <a:tr h="38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New York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19,541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139,729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7,150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8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51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California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36,962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257,275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6,961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646" name="Google Shape;646;p79"/>
          <p:cNvSpPr/>
          <p:nvPr/>
        </p:nvSpPr>
        <p:spPr>
          <a:xfrm>
            <a:off x="2072822" y="1196752"/>
            <a:ext cx="50806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Per Capita Electricity Use by State in 2009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79"/>
          <p:cNvSpPr/>
          <p:nvPr/>
        </p:nvSpPr>
        <p:spPr>
          <a:xfrm>
            <a:off x="5867999" y="5013176"/>
            <a:ext cx="30964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Sources：California Energy Commission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48" name="Google Shape;648;p79"/>
          <p:cNvGraphicFramePr/>
          <p:nvPr/>
        </p:nvGraphicFramePr>
        <p:xfrm>
          <a:off x="611560" y="56612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1512975"/>
                <a:gridCol w="2402975"/>
                <a:gridCol w="2135975"/>
                <a:gridCol w="1868975"/>
              </a:tblGrid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State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Population(thousands)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kWh(millions)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kWh per capita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Taiwan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22,87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156,000</a:t>
                      </a:r>
                      <a:endParaRPr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6,821</a:t>
                      </a:r>
                      <a:endParaRPr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649" name="Google Shape;649;p79"/>
          <p:cNvSpPr/>
          <p:nvPr/>
        </p:nvSpPr>
        <p:spPr>
          <a:xfrm>
            <a:off x="2185866" y="5261138"/>
            <a:ext cx="44743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Taiwan Per Capita Electricity Use in 2007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79"/>
          <p:cNvSpPr/>
          <p:nvPr/>
        </p:nvSpPr>
        <p:spPr>
          <a:xfrm>
            <a:off x="6012160" y="6505599"/>
            <a:ext cx="2520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Sources：Taiwan Energy Bureau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0"/>
          <p:cNvSpPr txBox="1"/>
          <p:nvPr/>
        </p:nvSpPr>
        <p:spPr>
          <a:xfrm>
            <a:off x="0" y="6550223"/>
            <a:ext cx="8785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:Taiwan power company (http://www.taipower.com.tw/left_bar/QnA/electrical_bill_idea.htm)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80"/>
          <p:cNvSpPr txBox="1"/>
          <p:nvPr>
            <p:ph type="title"/>
          </p:nvPr>
        </p:nvSpPr>
        <p:spPr>
          <a:xfrm>
            <a:off x="0" y="-27384"/>
            <a:ext cx="91440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FF0000"/>
                </a:solidFill>
              </a:rPr>
              <a:t>2009 </a:t>
            </a:r>
            <a:r>
              <a:rPr b="1" lang="en-US" sz="3200"/>
              <a:t>Average Residential Electric Rate Comparison</a:t>
            </a:r>
            <a:endParaRPr b="1" sz="3200"/>
          </a:p>
        </p:txBody>
      </p:sp>
      <p:graphicFrame>
        <p:nvGraphicFramePr>
          <p:cNvPr id="657" name="Google Shape;657;p80"/>
          <p:cNvGraphicFramePr/>
          <p:nvPr/>
        </p:nvGraphicFramePr>
        <p:xfrm>
          <a:off x="179512" y="7647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2016225"/>
                <a:gridCol w="2376275"/>
                <a:gridCol w="2196250"/>
                <a:gridCol w="2196250"/>
              </a:tblGrid>
              <a:tr h="7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/>
                        <a:t>Country</a:t>
                      </a:r>
                      <a:endParaRPr sz="2200"/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/>
                        <a:t>AVG  price per(US$))</a:t>
                      </a:r>
                      <a:endParaRPr sz="2200"/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/>
                        <a:t>Country</a:t>
                      </a:r>
                      <a:endParaRPr sz="2200"/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/>
                        <a:t>AVG  price per(US$)</a:t>
                      </a:r>
                      <a:endParaRPr sz="2200"/>
                    </a:p>
                  </a:txBody>
                  <a:tcPr marT="29250" marB="29250" marR="29250" marL="29250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Malaysia</a:t>
                      </a:r>
                      <a:endParaRPr sz="2200"/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0.0810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Singapore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0.1871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Mexico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0.0816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Philippines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0.1919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South Korea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0.0849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Czech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0.1983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Taiwan</a:t>
                      </a:r>
                      <a:endParaRPr b="1"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>
                    <a:solidFill>
                      <a:srgbClr val="FABF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strike="noStrike"/>
                        <a:t>0.0854 </a:t>
                      </a:r>
                      <a:endParaRPr b="1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ABF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Sweden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0.2004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Thailand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0.1012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Hungary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0.2128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America</a:t>
                      </a:r>
                      <a:endParaRPr b="1"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>
                    <a:solidFill>
                      <a:srgbClr val="FABF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strike="noStrike"/>
                        <a:t>0.1198 </a:t>
                      </a:r>
                      <a:endParaRPr b="1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ABF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England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0.2128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Hong Kong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0.1224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Portugal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0.2221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Norway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0.1415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Japan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0.2355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New Zealand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0.1615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Luxembourg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0.2448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France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0.1642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Ireland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0.2634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Swiss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0.1694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Netherlands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0.2665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Poland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0.1725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Italy</a:t>
                      </a:r>
                      <a:endParaRPr sz="2200">
                        <a:solidFill>
                          <a:srgbClr val="FF0000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>
                          <a:solidFill>
                            <a:srgbClr val="FF0000"/>
                          </a:solidFill>
                        </a:rPr>
                        <a:t>0.2933 </a:t>
                      </a:r>
                      <a:endParaRPr b="0" i="0" sz="2200" u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38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Finland</a:t>
                      </a:r>
                      <a:endParaRPr sz="220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/>
                        <a:t>0.1797 </a:t>
                      </a:r>
                      <a:endParaRPr b="0" i="0" sz="2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strike="noStrike">
                          <a:solidFill>
                            <a:srgbClr val="FF0000"/>
                          </a:solidFill>
                        </a:rPr>
                        <a:t>Denmark</a:t>
                      </a:r>
                      <a:endParaRPr sz="2200" strike="noStrike">
                        <a:solidFill>
                          <a:srgbClr val="FF0000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29250" marB="29250" marR="29250" marL="29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>
                          <a:solidFill>
                            <a:srgbClr val="FF0000"/>
                          </a:solidFill>
                        </a:rPr>
                        <a:t>0.3770 </a:t>
                      </a:r>
                      <a:endParaRPr b="0" i="0" sz="2200" u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658" name="Google Shape;658;p80"/>
          <p:cNvSpPr txBox="1"/>
          <p:nvPr>
            <p:ph idx="12" type="sldNum"/>
          </p:nvPr>
        </p:nvSpPr>
        <p:spPr>
          <a:xfrm>
            <a:off x="6876256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Comparison between Taiwan and US</a:t>
            </a:r>
            <a:endParaRPr b="1" sz="3959"/>
          </a:p>
        </p:txBody>
      </p:sp>
      <p:sp>
        <p:nvSpPr>
          <p:cNvPr id="665" name="Google Shape;665;p81"/>
          <p:cNvSpPr txBox="1"/>
          <p:nvPr>
            <p:ph idx="1" type="body"/>
          </p:nvPr>
        </p:nvSpPr>
        <p:spPr>
          <a:xfrm>
            <a:off x="457200" y="1412776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State-owned (TaiPower) vs. IOUs(HECO, PG&amp;E, SCE, SDG&amp;E )---&gt; implying </a:t>
            </a:r>
            <a:r>
              <a:rPr lang="en-US" sz="2720">
                <a:solidFill>
                  <a:srgbClr val="FF0000"/>
                </a:solidFill>
              </a:rPr>
              <a:t>legal/hearing process </a:t>
            </a:r>
            <a:r>
              <a:rPr lang="en-US" sz="2720"/>
              <a:t>in US.</a:t>
            </a:r>
            <a:endParaRPr sz="2720"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Monopolized (Taiwan) vs. liberalized or less regulated (US) electricity market.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Electricity demand structures: Taiwan (industrial sectors </a:t>
            </a:r>
            <a:r>
              <a:rPr lang="en-US" sz="2720">
                <a:solidFill>
                  <a:srgbClr val="FF0000"/>
                </a:solidFill>
              </a:rPr>
              <a:t>52%</a:t>
            </a:r>
            <a:r>
              <a:rPr lang="en-US" sz="2720"/>
              <a:t>) vs. US (industrial sectors </a:t>
            </a:r>
            <a:r>
              <a:rPr lang="en-US" sz="2720">
                <a:solidFill>
                  <a:srgbClr val="FF0000"/>
                </a:solidFill>
              </a:rPr>
              <a:t>25%</a:t>
            </a:r>
            <a:r>
              <a:rPr lang="en-US" sz="2720"/>
              <a:t>)</a:t>
            </a:r>
            <a:endParaRPr sz="2720"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Vast lands (US) vs. island country (Taiwan) ---&gt; implying relatively higher meter reading avoided costs in US.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Residual capital value of the depreciated grid and meters : Taiwan(relatively high) vs. US(relatively low)</a:t>
            </a:r>
            <a:endParaRPr sz="2720"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Quite a few aged buildings in Hawaii and California have </a:t>
            </a:r>
            <a:r>
              <a:rPr lang="en-US" sz="2720">
                <a:solidFill>
                  <a:srgbClr val="FF0000"/>
                </a:solidFill>
              </a:rPr>
              <a:t>only one aggregate meter (US).</a:t>
            </a:r>
            <a:endParaRPr sz="272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sp>
        <p:nvSpPr>
          <p:cNvPr id="666" name="Google Shape;666;p8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Comparison of Benefits and Costs of EMSH between Taiwan and US</a:t>
            </a:r>
            <a:endParaRPr b="1" sz="3959"/>
          </a:p>
        </p:txBody>
      </p:sp>
      <p:sp>
        <p:nvSpPr>
          <p:cNvPr id="673" name="Google Shape;673;p82"/>
          <p:cNvSpPr txBox="1"/>
          <p:nvPr>
            <p:ph idx="1" type="body"/>
          </p:nvPr>
        </p:nvSpPr>
        <p:spPr>
          <a:xfrm>
            <a:off x="323528" y="1672208"/>
            <a:ext cx="8686800" cy="499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Char char="•"/>
            </a:pPr>
            <a:r>
              <a:rPr b="1" lang="en-US" sz="2720">
                <a:solidFill>
                  <a:srgbClr val="FF0000"/>
                </a:solidFill>
              </a:rPr>
              <a:t>Benefits</a:t>
            </a:r>
            <a:r>
              <a:rPr lang="en-US" sz="2720">
                <a:solidFill>
                  <a:srgbClr val="FF0000"/>
                </a:solidFill>
              </a:rPr>
              <a:t>(Avoided Costs):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   1. </a:t>
            </a:r>
            <a:r>
              <a:rPr lang="en-US" sz="2720">
                <a:solidFill>
                  <a:srgbClr val="FF0000"/>
                </a:solidFill>
              </a:rPr>
              <a:t>Meter-reading manpower cost: relatively high (US).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   2. Load shifts from peak to off-peak </a:t>
            </a:r>
            <a:r>
              <a:rPr lang="en-US" sz="2720">
                <a:solidFill>
                  <a:srgbClr val="FF0000"/>
                </a:solidFill>
              </a:rPr>
              <a:t>under TOU rates</a:t>
            </a:r>
            <a:r>
              <a:rPr lang="en-US" sz="2720"/>
              <a:t>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       </a:t>
            </a:r>
            <a:r>
              <a:rPr lang="en-US" sz="2720">
                <a:solidFill>
                  <a:srgbClr val="FF0000"/>
                </a:solidFill>
              </a:rPr>
              <a:t>US (potentially high, but diversified over various states)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       vs. Taiwan (relatively low and uniformed).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   3. Incentives of electric rate by participating demand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       response program: US potentially higher than Taiwan.</a:t>
            </a:r>
            <a:endParaRPr sz="2720"/>
          </a:p>
          <a:p>
            <a:pPr indent="-34290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Char char="•"/>
            </a:pPr>
            <a:r>
              <a:rPr b="1" lang="en-US" sz="2720">
                <a:solidFill>
                  <a:srgbClr val="FF0000"/>
                </a:solidFill>
              </a:rPr>
              <a:t>Costs: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    Manpower cost for </a:t>
            </a:r>
            <a:r>
              <a:rPr lang="en-US" sz="2720">
                <a:solidFill>
                  <a:srgbClr val="FF0000"/>
                </a:solidFill>
              </a:rPr>
              <a:t>installing smart meter</a:t>
            </a:r>
            <a:r>
              <a:rPr lang="en-US" sz="2720"/>
              <a:t>: US(relatively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    high) vs. Taiwan (relatively low).</a:t>
            </a:r>
            <a:endParaRPr/>
          </a:p>
          <a:p>
            <a:pPr indent="-17018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sp>
        <p:nvSpPr>
          <p:cNvPr id="674" name="Google Shape;674;p8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3"/>
          <p:cNvSpPr txBox="1"/>
          <p:nvPr>
            <p:ph type="title"/>
          </p:nvPr>
        </p:nvSpPr>
        <p:spPr>
          <a:xfrm>
            <a:off x="722313" y="4406900"/>
            <a:ext cx="7772400" cy="1686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4. BENEFITS AND COSTS OF ELECTRICITY MANAGEMENT FOR SMART HOMES</a:t>
            </a:r>
            <a:br>
              <a:rPr lang="en-US" sz="3600"/>
            </a:br>
            <a:endParaRPr sz="3600"/>
          </a:p>
        </p:txBody>
      </p:sp>
      <p:sp>
        <p:nvSpPr>
          <p:cNvPr id="680" name="Google Shape;680;p8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81" name="Google Shape;681;p83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2. TRENDS OF CARBON REDUCTION AND ENERGY SAVING</a:t>
            </a:r>
            <a:br>
              <a:rPr lang="en-US" sz="3600"/>
            </a:br>
            <a:endParaRPr sz="3600"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4"/>
          <p:cNvSpPr txBox="1"/>
          <p:nvPr>
            <p:ph type="title"/>
          </p:nvPr>
        </p:nvSpPr>
        <p:spPr>
          <a:xfrm>
            <a:off x="395536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Different Approaches for </a:t>
            </a:r>
            <a:br>
              <a:rPr b="1" lang="en-US" sz="3959"/>
            </a:br>
            <a:r>
              <a:rPr b="1" lang="en-US" sz="3959">
                <a:solidFill>
                  <a:srgbClr val="FF0000"/>
                </a:solidFill>
              </a:rPr>
              <a:t>Benefits Cost Ratio (BCR)</a:t>
            </a:r>
            <a:endParaRPr b="1" sz="3959">
              <a:solidFill>
                <a:srgbClr val="FF0000"/>
              </a:solidFill>
            </a:endParaRPr>
          </a:p>
        </p:txBody>
      </p:sp>
      <p:sp>
        <p:nvSpPr>
          <p:cNvPr id="687" name="Google Shape;687;p84"/>
          <p:cNvSpPr txBox="1"/>
          <p:nvPr>
            <p:ph idx="1" type="body"/>
          </p:nvPr>
        </p:nvSpPr>
        <p:spPr>
          <a:xfrm>
            <a:off x="323528" y="1556792"/>
            <a:ext cx="8686800" cy="4137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There are various perspectives for BCR, including: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Participant Cost Test </a:t>
            </a:r>
            <a:r>
              <a:rPr lang="en-US">
                <a:solidFill>
                  <a:srgbClr val="FF0000"/>
                </a:solidFill>
              </a:rPr>
              <a:t>(PCT)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Program Administrator Cost Test </a:t>
            </a:r>
            <a:r>
              <a:rPr lang="en-US">
                <a:solidFill>
                  <a:srgbClr val="FF0000"/>
                </a:solidFill>
              </a:rPr>
              <a:t>(PAC)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Ratepayer Impact Measure </a:t>
            </a:r>
            <a:r>
              <a:rPr lang="en-US">
                <a:solidFill>
                  <a:srgbClr val="FF0000"/>
                </a:solidFill>
              </a:rPr>
              <a:t>(RIM)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Total Resource Cost Test </a:t>
            </a:r>
            <a:r>
              <a:rPr lang="en-US">
                <a:solidFill>
                  <a:srgbClr val="FF0000"/>
                </a:solidFill>
              </a:rPr>
              <a:t>(TRC)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Societal Cost Test </a:t>
            </a:r>
            <a:r>
              <a:rPr lang="en-US">
                <a:solidFill>
                  <a:srgbClr val="FF0000"/>
                </a:solidFill>
              </a:rPr>
              <a:t>(SCT)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88" name="Google Shape;688;p84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9" name="Google Shape;689;p8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0" name="Google Shape;69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5229200"/>
            <a:ext cx="3818744" cy="120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8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8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Google Shape;69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8" y="4941168"/>
            <a:ext cx="2681149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Participant Cost Test</a:t>
            </a:r>
            <a:endParaRPr b="1"/>
          </a:p>
        </p:txBody>
      </p:sp>
      <p:graphicFrame>
        <p:nvGraphicFramePr>
          <p:cNvPr id="699" name="Google Shape;699;p85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4217650"/>
                <a:gridCol w="4217650"/>
              </a:tblGrid>
              <a:tr h="13047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Perspective  of  the Participating </a:t>
                      </a: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Customer 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</a:tr>
              <a:tr h="962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Benefits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Costs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4414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Incentive payments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 saving </a:t>
                      </a: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realized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Applicable 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 credits or incentives</a:t>
                      </a:r>
                      <a:endParaRPr sz="3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Incremental 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equipment costs</a:t>
                      </a:r>
                      <a:endParaRPr sz="3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en-US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Incremental 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installation costs</a:t>
                      </a:r>
                      <a:endParaRPr sz="3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700" name="Google Shape;700;p8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1" name="Google Shape;701;p85"/>
          <p:cNvSpPr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Standard Practice Manual : Economic Analysis of Demand-Side programs and Projects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" name="Google Shape;706;p86"/>
          <p:cNvGraphicFramePr/>
          <p:nvPr/>
        </p:nvGraphicFramePr>
        <p:xfrm>
          <a:off x="179512" y="14127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4446250"/>
                <a:gridCol w="4446250"/>
              </a:tblGrid>
              <a:tr h="1349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Perspective of Utility, Government Agency, or Third Party Implementing the Program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</a:tr>
              <a:tr h="787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99632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Energy-related costs avoided by the utility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Capacity-related </a:t>
                      </a:r>
                      <a:r>
                        <a:rPr lang="en-US" sz="2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costs avoided by the utility, including generation, transmission, and distribution</a:t>
                      </a:r>
                      <a:endParaRPr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</a:t>
                      </a:r>
                      <a:r>
                        <a:rPr lang="en-US" sz="2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overhead costs</a:t>
                      </a:r>
                      <a:endParaRPr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Utility/program administrator incentive costs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Utility/program </a:t>
                      </a:r>
                      <a:r>
                        <a:rPr lang="en-US" sz="2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administrator installation costs</a:t>
                      </a:r>
                      <a:endParaRPr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707" name="Google Shape;707;p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Program Administrator Cost Test</a:t>
            </a:r>
            <a:endParaRPr b="1"/>
          </a:p>
        </p:txBody>
      </p:sp>
      <p:sp>
        <p:nvSpPr>
          <p:cNvPr id="708" name="Google Shape;708;p86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9" name="Google Shape;709;p86"/>
          <p:cNvSpPr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Standard Practice Manual : Economic Analysis of Demand-Side programs and Projects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4" name="Google Shape;714;p87"/>
          <p:cNvGraphicFramePr/>
          <p:nvPr/>
        </p:nvGraphicFramePr>
        <p:xfrm>
          <a:off x="107504" y="11247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4446250"/>
                <a:gridCol w="4446250"/>
              </a:tblGrid>
              <a:tr h="10072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Perspective of : Would Rates Need to</a:t>
                      </a: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Increase?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</a:tr>
              <a:tr h="839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4819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Energy-related costs avoided by the utility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Capacity-related costs avoided by the utility, including generation, transmission, and distribution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overhead costs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Utility/program administrator incentive costs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Lost revenue due to reduced energy bills</a:t>
                      </a:r>
                      <a:endParaRPr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715" name="Google Shape;715;p87"/>
          <p:cNvSpPr txBox="1"/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Ratepayer Impact Measure</a:t>
            </a:r>
            <a:endParaRPr b="1"/>
          </a:p>
        </p:txBody>
      </p:sp>
      <p:sp>
        <p:nvSpPr>
          <p:cNvPr id="716" name="Google Shape;716;p87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7" name="Google Shape;717;p87"/>
          <p:cNvSpPr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Standard Practice Manual: Economic Analysis of Demand-Side programs and Projects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" name="Google Shape;722;p88"/>
          <p:cNvGraphicFramePr/>
          <p:nvPr/>
        </p:nvGraphicFramePr>
        <p:xfrm>
          <a:off x="179512" y="12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4446250"/>
                <a:gridCol w="4446250"/>
              </a:tblGrid>
              <a:tr h="11976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Perspective of All Utility Customers(Participants and Non-Participants) in the Utility Service Territory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</a:tr>
              <a:tr h="674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16845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Energy-related costs avoided by the utility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Capacity-related costs avoided by the utility ,including generation, transmission, and distribution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resource saving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(e.g., gas and water if utility is electric)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Monetized environmental and non-energy benefits</a:t>
                      </a:r>
                      <a:endParaRPr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Applicable tax credits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overhead costs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installation costs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Incremental 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 costs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(whether paid by the customer or the utility)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723" name="Google Shape;723;p88"/>
          <p:cNvSpPr txBox="1"/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Total Resource Cost Test</a:t>
            </a:r>
            <a:endParaRPr b="1"/>
          </a:p>
        </p:txBody>
      </p:sp>
      <p:sp>
        <p:nvSpPr>
          <p:cNvPr id="724" name="Google Shape;724;p88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5" name="Google Shape;725;p88"/>
          <p:cNvSpPr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Standard Practice  Manual:Economic Analysis of Demand-Side programs and Projects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Societal Cost Test</a:t>
            </a:r>
            <a:endParaRPr b="1"/>
          </a:p>
        </p:txBody>
      </p:sp>
      <p:sp>
        <p:nvSpPr>
          <p:cNvPr id="731" name="Google Shape;731;p8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32" name="Google Shape;732;p89"/>
          <p:cNvGraphicFramePr/>
          <p:nvPr/>
        </p:nvGraphicFramePr>
        <p:xfrm>
          <a:off x="323528" y="13407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{7E2AD872-21E8-4CD8-892F-1F677EC8A423}</a:tableStyleId>
              </a:tblPr>
              <a:tblGrid>
                <a:gridCol w="4217650"/>
                <a:gridCol w="4217650"/>
              </a:tblGrid>
              <a:tr h="10582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Perspective of All in the Service Territory , State, 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Nation as a Whole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</a:tr>
              <a:tr h="69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Benefits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Costs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35972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Energy-related costs avoided by the utility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Capacity-related costs avoided by the utility , including generation ,transmission , and distribution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resource saving( e.g., gas and water if utility is electric)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Non-monetized benefits(and costs) such as cleaner air or health impacts</a:t>
                      </a:r>
                      <a:endParaRPr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overhead costs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installation costs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Incremental measure costs(whether paid by the customer or the utility)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733" name="Google Shape;733;p89"/>
          <p:cNvSpPr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Standard  Practice  Manual : Economic Analysis of Demand-Side programs and Projects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5. CONCLUSION</a:t>
            </a:r>
            <a:br>
              <a:rPr lang="en-US"/>
            </a:br>
            <a:endParaRPr/>
          </a:p>
        </p:txBody>
      </p:sp>
      <p:sp>
        <p:nvSpPr>
          <p:cNvPr id="739" name="Google Shape;739;p9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40" name="Google Shape;740;p90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Conclusion(1/5)</a:t>
            </a:r>
            <a:endParaRPr b="1"/>
          </a:p>
        </p:txBody>
      </p:sp>
      <p:sp>
        <p:nvSpPr>
          <p:cNvPr id="746" name="Google Shape;746;p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role of utility: from </a:t>
            </a:r>
            <a:r>
              <a:rPr b="1" lang="en-US">
                <a:solidFill>
                  <a:srgbClr val="FF0000"/>
                </a:solidFill>
              </a:rPr>
              <a:t>WEB 1.0 </a:t>
            </a:r>
            <a:r>
              <a:rPr lang="en-US">
                <a:solidFill>
                  <a:srgbClr val="FF0000"/>
                </a:solidFill>
              </a:rPr>
              <a:t>to </a:t>
            </a:r>
            <a:r>
              <a:rPr b="1" lang="en-US">
                <a:solidFill>
                  <a:srgbClr val="FF0000"/>
                </a:solidFill>
              </a:rPr>
              <a:t>WEB2.0</a:t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Taiwan advantage:  from </a:t>
            </a:r>
            <a:r>
              <a:rPr b="1" lang="en-US">
                <a:solidFill>
                  <a:srgbClr val="FF0000"/>
                </a:solidFill>
              </a:rPr>
              <a:t>IT</a:t>
            </a:r>
            <a:r>
              <a:rPr lang="en-US">
                <a:solidFill>
                  <a:srgbClr val="FF0000"/>
                </a:solidFill>
              </a:rPr>
              <a:t> (Information Technology) </a:t>
            </a:r>
            <a:r>
              <a:rPr lang="en-US"/>
              <a:t>country to </a:t>
            </a:r>
            <a:r>
              <a:rPr b="1" lang="en-US">
                <a:solidFill>
                  <a:srgbClr val="FF0000"/>
                </a:solidFill>
              </a:rPr>
              <a:t>ET</a:t>
            </a:r>
            <a:r>
              <a:rPr lang="en-US">
                <a:solidFill>
                  <a:srgbClr val="FF0000"/>
                </a:solidFill>
              </a:rPr>
              <a:t> (Energy Technology) country</a:t>
            </a:r>
            <a:r>
              <a:rPr lang="en-US"/>
              <a:t>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en-US">
                <a:solidFill>
                  <a:srgbClr val="FF0000"/>
                </a:solidFill>
              </a:rPr>
              <a:t>Green IT</a:t>
            </a:r>
            <a:r>
              <a:rPr lang="en-US"/>
              <a:t>---&gt; </a:t>
            </a:r>
            <a:r>
              <a:rPr lang="en-US">
                <a:solidFill>
                  <a:srgbClr val="FF0000"/>
                </a:solidFill>
              </a:rPr>
              <a:t>EMSH</a:t>
            </a:r>
            <a:r>
              <a:rPr lang="en-US"/>
              <a:t>(Electricity/Energy Management for Smart Homes</a:t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en-US">
                <a:solidFill>
                  <a:srgbClr val="FF0000"/>
                </a:solidFill>
              </a:rPr>
              <a:t>EICT</a:t>
            </a:r>
            <a:r>
              <a:rPr lang="en-US">
                <a:solidFill>
                  <a:srgbClr val="FF0000"/>
                </a:solidFill>
              </a:rPr>
              <a:t> (Energy Information Communication Technology )</a:t>
            </a:r>
            <a:r>
              <a:rPr lang="en-US"/>
              <a:t> ---&gt; </a:t>
            </a:r>
            <a:r>
              <a:rPr lang="en-US">
                <a:solidFill>
                  <a:srgbClr val="FF0000"/>
                </a:solidFill>
              </a:rPr>
              <a:t>EMSH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47" name="Google Shape;747;p9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Conclusion(2/5)</a:t>
            </a:r>
            <a:endParaRPr/>
          </a:p>
        </p:txBody>
      </p:sp>
      <p:sp>
        <p:nvSpPr>
          <p:cNvPr id="753" name="Google Shape;753;p9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The smart grid will </a:t>
            </a:r>
            <a:r>
              <a:rPr lang="en-US" sz="2800">
                <a:solidFill>
                  <a:srgbClr val="FF0000"/>
                </a:solidFill>
              </a:rPr>
              <a:t>link electricity with communications and computer control </a:t>
            </a:r>
            <a:r>
              <a:rPr lang="en-US" sz="2800"/>
              <a:t>to create a highly automated, responsive, and resilient power delivery system that will both optimize service and </a:t>
            </a:r>
            <a:r>
              <a:rPr lang="en-US" sz="2800">
                <a:solidFill>
                  <a:srgbClr val="FF0000"/>
                </a:solidFill>
              </a:rPr>
              <a:t>empower</a:t>
            </a:r>
            <a:r>
              <a:rPr lang="en-US" sz="2800"/>
              <a:t> customers to make informed energy decisions.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With smart grid providing coordination between the renewable generation and storage on the power system and </a:t>
            </a:r>
            <a:r>
              <a:rPr lang="en-US" sz="2800">
                <a:solidFill>
                  <a:srgbClr val="FF0000"/>
                </a:solidFill>
              </a:rPr>
              <a:t>demand response for customer loads</a:t>
            </a:r>
            <a:r>
              <a:rPr lang="en-US" sz="2800"/>
              <a:t>, greater use of </a:t>
            </a:r>
            <a:r>
              <a:rPr lang="en-US" sz="2800">
                <a:solidFill>
                  <a:srgbClr val="FF0000"/>
                </a:solidFill>
              </a:rPr>
              <a:t>local renewable electricity generation </a:t>
            </a:r>
            <a:r>
              <a:rPr lang="en-US" sz="2800"/>
              <a:t>is practical.</a:t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754" name="Google Shape;754;p9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Conclusion(3/5)</a:t>
            </a:r>
            <a:endParaRPr/>
          </a:p>
        </p:txBody>
      </p:sp>
      <p:sp>
        <p:nvSpPr>
          <p:cNvPr id="760" name="Google Shape;760;p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With </a:t>
            </a:r>
            <a:r>
              <a:rPr lang="en-US" sz="2960">
                <a:solidFill>
                  <a:srgbClr val="FF0000"/>
                </a:solidFill>
              </a:rPr>
              <a:t>improved forecasting tools</a:t>
            </a:r>
            <a:r>
              <a:rPr lang="en-US" sz="2960"/>
              <a:t>, the grid operators will have better information about resource variability and can make more informed dispatch decisions to maintain system reliability.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Architecture is key to integrate the different aspects of the smart grid. </a:t>
            </a:r>
            <a:endParaRPr sz="296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 </a:t>
            </a:r>
            <a:r>
              <a:rPr lang="en-US" sz="2960">
                <a:solidFill>
                  <a:srgbClr val="FF0000"/>
                </a:solidFill>
              </a:rPr>
              <a:t>collaborative effort among all the stakeholders </a:t>
            </a:r>
            <a:r>
              <a:rPr lang="en-US" sz="2960"/>
              <a:t>is needed to develop a smart grid vision.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sp>
        <p:nvSpPr>
          <p:cNvPr id="761" name="Google Shape;761;p93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0" lvl="0" marL="7620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Carbon Footprint(1/2) </a:t>
            </a:r>
            <a:endParaRPr b="1" sz="4800"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251520" y="1600200"/>
            <a:ext cx="8712968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1790" lvl="0" marL="539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51790" lvl="0" marL="5397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51790" lvl="0" marL="5397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51790" lvl="0" marL="5397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51790" lvl="0" marL="5397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51790" lvl="0" marL="5397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51790" lvl="0" marL="5397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539750" lvl="0" marL="53975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1665"/>
              <a:buFont typeface="Noto Sans Symbols"/>
              <a:buNone/>
            </a:pPr>
            <a:r>
              <a:rPr lang="en-US" sz="1665"/>
              <a:t>     </a:t>
            </a:r>
            <a:endParaRPr/>
          </a:p>
          <a:p>
            <a:pPr indent="-539750" lvl="0" marL="53975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1665"/>
              <a:buFont typeface="Noto Sans Symbols"/>
              <a:buNone/>
            </a:pPr>
            <a:r>
              <a:t/>
            </a:r>
            <a:endParaRPr sz="1665"/>
          </a:p>
          <a:p>
            <a:pPr indent="-539750" lvl="0" marL="53975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1665"/>
              <a:buFont typeface="Noto Sans Symbols"/>
              <a:buNone/>
            </a:pPr>
            <a:r>
              <a:t/>
            </a:r>
            <a:endParaRPr sz="1665"/>
          </a:p>
          <a:p>
            <a:pPr indent="-539750" lvl="0" marL="53975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1665"/>
              <a:buFont typeface="Noto Sans Symbols"/>
              <a:buNone/>
            </a:pPr>
            <a:r>
              <a:rPr lang="en-US" sz="1665"/>
              <a:t> Source : 2003-2009 Global Footprint Network</a:t>
            </a:r>
            <a:endParaRPr/>
          </a:p>
          <a:p>
            <a:pPr indent="-351790" lvl="0" marL="5397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51790" lvl="0" marL="5397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nl_graph_390.gif"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425" y="1628800"/>
            <a:ext cx="8688055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Conclusion(4/5)</a:t>
            </a:r>
            <a:endParaRPr/>
          </a:p>
        </p:txBody>
      </p:sp>
      <p:sp>
        <p:nvSpPr>
          <p:cNvPr id="767" name="Google Shape;767;p94"/>
          <p:cNvSpPr txBox="1"/>
          <p:nvPr>
            <p:ph idx="1" type="body"/>
          </p:nvPr>
        </p:nvSpPr>
        <p:spPr>
          <a:xfrm>
            <a:off x="457200" y="1600200"/>
            <a:ext cx="8435280" cy="478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sz="2800">
                <a:solidFill>
                  <a:srgbClr val="FF0000"/>
                </a:solidFill>
              </a:rPr>
              <a:t>Storage technologies</a:t>
            </a:r>
            <a:r>
              <a:rPr lang="en-US" sz="2800"/>
              <a:t> can be applied on the transmission and distribution system to regulate </a:t>
            </a:r>
            <a:r>
              <a:rPr lang="en-US" sz="2800">
                <a:solidFill>
                  <a:srgbClr val="FF0000"/>
                </a:solidFill>
              </a:rPr>
              <a:t>intermittency from renewable output </a:t>
            </a:r>
            <a:r>
              <a:rPr lang="en-US" sz="2800"/>
              <a:t>and maintain system voltages at reliable levels.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sz="2800">
                <a:solidFill>
                  <a:srgbClr val="FF0000"/>
                </a:solidFill>
              </a:rPr>
              <a:t>Demand response </a:t>
            </a:r>
            <a:r>
              <a:rPr lang="en-US" sz="2800"/>
              <a:t>can ease the integration of renewable by curtailing consumers’ electricity use to cope </a:t>
            </a:r>
            <a:r>
              <a:rPr lang="en-US" sz="2800">
                <a:solidFill>
                  <a:srgbClr val="FF0000"/>
                </a:solidFill>
              </a:rPr>
              <a:t>with instability of renewable generation</a:t>
            </a:r>
            <a:r>
              <a:rPr lang="en-US" sz="2800"/>
              <a:t>. 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Combining demand response with electric energy storage in a system enhances the value and capabilities of </a:t>
            </a:r>
            <a:r>
              <a:rPr lang="en-US" sz="2800">
                <a:solidFill>
                  <a:srgbClr val="FF0000"/>
                </a:solidFill>
              </a:rPr>
              <a:t>both measures.</a:t>
            </a:r>
            <a:endParaRPr sz="2800">
              <a:solidFill>
                <a:srgbClr val="FF0000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768" name="Google Shape;768;p94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Conclusion(5/5)</a:t>
            </a:r>
            <a:endParaRPr/>
          </a:p>
        </p:txBody>
      </p:sp>
      <p:sp>
        <p:nvSpPr>
          <p:cNvPr id="774" name="Google Shape;774;p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60"/>
              <a:buChar char="•"/>
            </a:pPr>
            <a:r>
              <a:rPr lang="en-US" sz="2960">
                <a:solidFill>
                  <a:srgbClr val="FF0000"/>
                </a:solidFill>
              </a:rPr>
              <a:t>Customer choice </a:t>
            </a:r>
            <a:r>
              <a:rPr lang="en-US" sz="2960"/>
              <a:t>is imperative as needs vary across customer classes with </a:t>
            </a:r>
            <a:r>
              <a:rPr lang="en-US" sz="2960">
                <a:solidFill>
                  <a:srgbClr val="FF0000"/>
                </a:solidFill>
              </a:rPr>
              <a:t>diverse preferences</a:t>
            </a:r>
            <a:r>
              <a:rPr lang="en-US" sz="2960"/>
              <a:t>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Customers can better manage their energy needs, and education is needed to understand application </a:t>
            </a:r>
            <a:r>
              <a:rPr lang="en-US" sz="2960">
                <a:solidFill>
                  <a:srgbClr val="FF0000"/>
                </a:solidFill>
              </a:rPr>
              <a:t>benefits and costs, </a:t>
            </a:r>
            <a:r>
              <a:rPr lang="en-US" sz="2960"/>
              <a:t>and</a:t>
            </a:r>
            <a:r>
              <a:rPr lang="en-US" sz="2960">
                <a:solidFill>
                  <a:srgbClr val="FF0000"/>
                </a:solidFill>
              </a:rPr>
              <a:t> </a:t>
            </a:r>
            <a:r>
              <a:rPr lang="en-US" sz="2960"/>
              <a:t>ways to capture value.</a:t>
            </a:r>
            <a:endParaRPr sz="296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Char char="•"/>
            </a:pPr>
            <a:r>
              <a:rPr lang="en-US" sz="2960">
                <a:solidFill>
                  <a:srgbClr val="FF0000"/>
                </a:solidFill>
              </a:rPr>
              <a:t>Education,  demonstration, and customer awareness and acceptance </a:t>
            </a:r>
            <a:r>
              <a:rPr lang="en-US" sz="2960"/>
              <a:t>are the keys to a successful Smart Grid and EMSH. </a:t>
            </a:r>
            <a:endParaRPr sz="2960"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sp>
        <p:nvSpPr>
          <p:cNvPr id="775" name="Google Shape;775;p95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APPENDIX : </a:t>
            </a:r>
            <a:br>
              <a:rPr lang="en-US"/>
            </a:br>
            <a:r>
              <a:rPr lang="en-US"/>
              <a:t>SMART ENERGY EXPERIENCE</a:t>
            </a:r>
            <a:endParaRPr/>
          </a:p>
        </p:txBody>
      </p:sp>
      <p:sp>
        <p:nvSpPr>
          <p:cNvPr id="781" name="Google Shape;781;p9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82" name="Google Shape;782;p96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7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GP2642.JPG" id="788" name="Google Shape;78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8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4" name="Google Shape;79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8" y="764704"/>
            <a:ext cx="8857442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99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GP2611.JPG" id="800" name="Google Shape;80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0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GP2633.JPG" id="806" name="Google Shape;80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1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GP2639.JPG" id="812" name="Google Shape;81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2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GP2632.JPG" id="818" name="Google Shape;81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3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GP2644.JPG" id="824" name="Google Shape;824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0" lvl="0" marL="7620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Carbon Footprint(2/2) </a:t>
            </a:r>
            <a:endParaRPr b="1" sz="4800"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The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Carbon Footprint is 50 % of Humanity’s Overall Ecological Footprint and Its Most Rapidly-growing Component</a:t>
            </a:r>
            <a:endParaRPr/>
          </a:p>
          <a:p>
            <a:pPr indent="-273050" lvl="0" marL="27305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Reducing Humanity’s Carbon Footprint is the Most Essential Step We Can Take to End Overshoot and Live on Earth.</a:t>
            </a:r>
            <a:endParaRPr/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7010400" y="62373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0" y="6488668"/>
            <a:ext cx="44478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2003-2009 Global Footprint Network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4"/>
          <p:cNvSpPr txBox="1"/>
          <p:nvPr>
            <p:ph type="title"/>
          </p:nvPr>
        </p:nvSpPr>
        <p:spPr>
          <a:xfrm>
            <a:off x="755576" y="2060848"/>
            <a:ext cx="777240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THANK YOU FOR YOUR ATTENTION</a:t>
            </a:r>
            <a:br>
              <a:rPr lang="en-US"/>
            </a:br>
            <a:br>
              <a:rPr lang="en-US" sz="1600"/>
            </a:br>
            <a:r>
              <a:rPr lang="en-US"/>
              <a:t>Q &amp; A</a:t>
            </a:r>
            <a:endParaRPr/>
          </a:p>
        </p:txBody>
      </p:sp>
      <p:sp>
        <p:nvSpPr>
          <p:cNvPr id="830" name="Google Shape;830;p104"/>
          <p:cNvSpPr txBox="1"/>
          <p:nvPr>
            <p:ph idx="12" type="sldNum"/>
          </p:nvPr>
        </p:nvSpPr>
        <p:spPr>
          <a:xfrm>
            <a:off x="6991082" y="64851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