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81" r:id="rId5"/>
    <p:sldMasterId id="2147483682" r:id="rId6"/>
    <p:sldMasterId id="214748368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</p:sldIdLst>
  <p:sldSz cy="6858000" cx="9144000"/>
  <p:notesSz cx="6858000" cy="9144000"/>
  <p:embeddedFontLst>
    <p:embeddedFont>
      <p:font typeface="Constantia"/>
      <p:regular r:id="rId37"/>
      <p:bold r:id="rId38"/>
      <p:italic r:id="rId39"/>
      <p:boldItalic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8DB20643-E07F-4AB7-BB18-3B3B2E314FC3}">
  <a:tblStyle styleId="{8DB20643-E07F-4AB7-BB18-3B3B2E314FC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Constantia-boldItalic.fntdata"/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31" Type="http://schemas.openxmlformats.org/officeDocument/2006/relationships/slide" Target="slides/slide23.xml"/><Relationship Id="rId30" Type="http://schemas.openxmlformats.org/officeDocument/2006/relationships/slide" Target="slides/slide22.xml"/><Relationship Id="rId11" Type="http://schemas.openxmlformats.org/officeDocument/2006/relationships/slide" Target="slides/slide3.xml"/><Relationship Id="rId33" Type="http://schemas.openxmlformats.org/officeDocument/2006/relationships/slide" Target="slides/slide25.xml"/><Relationship Id="rId10" Type="http://schemas.openxmlformats.org/officeDocument/2006/relationships/slide" Target="slides/slide2.xml"/><Relationship Id="rId32" Type="http://schemas.openxmlformats.org/officeDocument/2006/relationships/slide" Target="slides/slide24.xml"/><Relationship Id="rId13" Type="http://schemas.openxmlformats.org/officeDocument/2006/relationships/slide" Target="slides/slide5.xml"/><Relationship Id="rId35" Type="http://schemas.openxmlformats.org/officeDocument/2006/relationships/slide" Target="slides/slide27.xml"/><Relationship Id="rId12" Type="http://schemas.openxmlformats.org/officeDocument/2006/relationships/slide" Target="slides/slide4.xml"/><Relationship Id="rId34" Type="http://schemas.openxmlformats.org/officeDocument/2006/relationships/slide" Target="slides/slide26.xml"/><Relationship Id="rId15" Type="http://schemas.openxmlformats.org/officeDocument/2006/relationships/slide" Target="slides/slide7.xml"/><Relationship Id="rId37" Type="http://schemas.openxmlformats.org/officeDocument/2006/relationships/font" Target="fonts/Constantia-regular.fntdata"/><Relationship Id="rId14" Type="http://schemas.openxmlformats.org/officeDocument/2006/relationships/slide" Target="slides/slide6.xml"/><Relationship Id="rId36" Type="http://schemas.openxmlformats.org/officeDocument/2006/relationships/slide" Target="slides/slide28.xml"/><Relationship Id="rId17" Type="http://schemas.openxmlformats.org/officeDocument/2006/relationships/slide" Target="slides/slide9.xml"/><Relationship Id="rId39" Type="http://schemas.openxmlformats.org/officeDocument/2006/relationships/font" Target="fonts/Constantia-italic.fntdata"/><Relationship Id="rId16" Type="http://schemas.openxmlformats.org/officeDocument/2006/relationships/slide" Target="slides/slide8.xml"/><Relationship Id="rId38" Type="http://schemas.openxmlformats.org/officeDocument/2006/relationships/font" Target="fonts/Constantia-bold.fntdata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49" name="Google Shape;34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57" name="Google Shape;3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showMasterSp="0" type="title">
  <p:cSld name="TITL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2"/>
          <p:cNvGrpSpPr/>
          <p:nvPr/>
        </p:nvGrpSpPr>
        <p:grpSpPr>
          <a:xfrm>
            <a:off x="-19398" y="-60407"/>
            <a:ext cx="9374565" cy="6918407"/>
            <a:chOff x="-12" y="-38"/>
            <a:chExt cx="5905" cy="4358"/>
          </a:xfrm>
        </p:grpSpPr>
        <p:grpSp>
          <p:nvGrpSpPr>
            <p:cNvPr id="60" name="Google Shape;60;p2"/>
            <p:cNvGrpSpPr/>
            <p:nvPr/>
          </p:nvGrpSpPr>
          <p:grpSpPr>
            <a:xfrm rot="-215207">
              <a:off x="3285" y="36"/>
              <a:ext cx="2491" cy="3818"/>
              <a:chOff x="2613" y="567"/>
              <a:chExt cx="2491" cy="3818"/>
            </a:xfrm>
          </p:grpSpPr>
          <p:sp>
            <p:nvSpPr>
              <p:cNvPr id="61" name="Google Shape;61;p2"/>
              <p:cNvSpPr/>
              <p:nvPr/>
            </p:nvSpPr>
            <p:spPr>
              <a:xfrm flipH="1" rot="1385230">
                <a:off x="3533" y="769"/>
                <a:ext cx="1333" cy="1485"/>
              </a:xfrm>
              <a:custGeom>
                <a:rect b="b" l="l" r="r" t="t"/>
                <a:pathLst>
                  <a:path extrusionOk="0" h="666" w="59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 flipH="1" rot="1385230">
                <a:off x="4027" y="1798"/>
                <a:ext cx="571" cy="531"/>
              </a:xfrm>
              <a:custGeom>
                <a:rect b="b" l="l" r="r" t="t"/>
                <a:pathLst>
                  <a:path extrusionOk="0" h="237" w="25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 flipH="1" rot="1385230">
                <a:off x="3636" y="2158"/>
                <a:ext cx="277" cy="249"/>
              </a:xfrm>
              <a:custGeom>
                <a:rect b="b" l="l" r="r" t="t"/>
                <a:pathLst>
                  <a:path extrusionOk="0" h="110" w="124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 flipH="1" rot="1385230">
                <a:off x="3977" y="968"/>
                <a:ext cx="245" cy="347"/>
              </a:xfrm>
              <a:custGeom>
                <a:rect b="b" l="l" r="r" t="t"/>
                <a:pathLst>
                  <a:path extrusionOk="0" h="156" w="109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 flipH="1" rot="1385230">
                <a:off x="3836" y="2206"/>
                <a:ext cx="103" cy="209"/>
              </a:xfrm>
              <a:custGeom>
                <a:rect b="b" l="l" r="r" t="t"/>
                <a:pathLst>
                  <a:path extrusionOk="0" h="94" w="46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 flipH="1" rot="1385230">
                <a:off x="3886" y="1319"/>
                <a:ext cx="120" cy="90"/>
              </a:xfrm>
              <a:custGeom>
                <a:rect b="b" l="l" r="r" t="t"/>
                <a:pathLst>
                  <a:path extrusionOk="0" h="40" w="54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 flipH="1" rot="1385230">
                <a:off x="3003" y="2344"/>
                <a:ext cx="330" cy="2059"/>
              </a:xfrm>
              <a:custGeom>
                <a:rect b="b" l="l" r="r" t="t"/>
                <a:pathLst>
                  <a:path extrusionOk="0" h="704" w="149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68" name="Google Shape;68;p2"/>
            <p:cNvSpPr/>
            <p:nvPr/>
          </p:nvSpPr>
          <p:spPr>
            <a:xfrm flipH="1" rot="373331">
              <a:off x="22" y="1957"/>
              <a:ext cx="323" cy="649"/>
            </a:xfrm>
            <a:custGeom>
              <a:rect b="b" l="l" r="r" t="t"/>
              <a:pathLst>
                <a:path extrusionOk="0" h="217" w="128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68" y="1260"/>
              <a:ext cx="1259" cy="1532"/>
            </a:xfrm>
            <a:custGeom>
              <a:rect b="b" l="l" r="r" t="t"/>
              <a:pathLst>
                <a:path extrusionOk="0" h="1532" w="1259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2610"/>
              <a:ext cx="801" cy="459"/>
            </a:xfrm>
            <a:custGeom>
              <a:rect b="b" l="l" r="r" t="t"/>
              <a:pathLst>
                <a:path extrusionOk="0" h="459" w="801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 flipH="1" rot="373331">
              <a:off x="898" y="2855"/>
              <a:ext cx="354" cy="464"/>
            </a:xfrm>
            <a:custGeom>
              <a:rect b="b" l="l" r="r" t="t"/>
              <a:pathLst>
                <a:path extrusionOk="0" h="132" w="117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 flipH="1" rot="373331">
              <a:off x="799" y="2979"/>
              <a:ext cx="87" cy="274"/>
            </a:xfrm>
            <a:custGeom>
              <a:rect b="b" l="l" r="r" t="t"/>
              <a:pathLst>
                <a:path extrusionOk="0" h="77" w="29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90" y="3273"/>
              <a:ext cx="1108" cy="1047"/>
            </a:xfrm>
            <a:custGeom>
              <a:rect b="b" l="l" r="r" t="t"/>
              <a:pathLst>
                <a:path extrusionOk="0" h="1047" w="1108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74" name="Google Shape;74;p2"/>
            <p:cNvGrpSpPr/>
            <p:nvPr/>
          </p:nvGrpSpPr>
          <p:grpSpPr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75" name="Google Shape;75;p2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grpSp>
          <p:nvGrpSpPr>
            <p:cNvPr id="78" name="Google Shape;78;p2"/>
            <p:cNvGrpSpPr/>
            <p:nvPr/>
          </p:nvGrpSpPr>
          <p:grpSpPr>
            <a:xfrm rot="-6691250">
              <a:off x="3642" y="133"/>
              <a:ext cx="361" cy="608"/>
              <a:chOff x="1727" y="866"/>
              <a:chExt cx="131" cy="157"/>
            </a:xfrm>
          </p:grpSpPr>
          <p:sp>
            <p:nvSpPr>
              <p:cNvPr id="79" name="Google Shape;79;p2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1788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1773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grpSp>
          <p:nvGrpSpPr>
            <p:cNvPr id="82" name="Google Shape;82;p2"/>
            <p:cNvGrpSpPr/>
            <p:nvPr/>
          </p:nvGrpSpPr>
          <p:grpSpPr>
            <a:xfrm rot="8524840">
              <a:off x="678" y="3311"/>
              <a:ext cx="500" cy="499"/>
              <a:chOff x="1727" y="867"/>
              <a:chExt cx="129" cy="156"/>
            </a:xfrm>
          </p:grpSpPr>
          <p:sp>
            <p:nvSpPr>
              <p:cNvPr id="83" name="Google Shape;83;p2"/>
              <p:cNvSpPr/>
              <p:nvPr/>
            </p:nvSpPr>
            <p:spPr>
              <a:xfrm>
                <a:off x="1727" y="867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grpSp>
          <p:nvGrpSpPr>
            <p:cNvPr id="86" name="Google Shape;86;p2"/>
            <p:cNvGrpSpPr/>
            <p:nvPr/>
          </p:nvGrpSpPr>
          <p:grpSpPr>
            <a:xfrm flipH="1" rot="4106450">
              <a:off x="404" y="257"/>
              <a:ext cx="708" cy="891"/>
              <a:chOff x="1727" y="866"/>
              <a:chExt cx="129" cy="157"/>
            </a:xfrm>
          </p:grpSpPr>
          <p:sp>
            <p:nvSpPr>
              <p:cNvPr id="87" name="Google Shape;87;p2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grpSp>
          <p:nvGrpSpPr>
            <p:cNvPr id="90" name="Google Shape;90;p2"/>
            <p:cNvGrpSpPr/>
            <p:nvPr/>
          </p:nvGrpSpPr>
          <p:grpSpPr>
            <a:xfrm flipH="1" rot="10015322">
              <a:off x="4629" y="2392"/>
              <a:ext cx="708" cy="891"/>
              <a:chOff x="1727" y="866"/>
              <a:chExt cx="129" cy="157"/>
            </a:xfrm>
          </p:grpSpPr>
          <p:sp>
            <p:nvSpPr>
              <p:cNvPr id="91" name="Google Shape;91;p2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94" name="Google Shape;94;p2"/>
            <p:cNvSpPr/>
            <p:nvPr/>
          </p:nvSpPr>
          <p:spPr>
            <a:xfrm>
              <a:off x="1217" y="2"/>
              <a:ext cx="862" cy="886"/>
            </a:xfrm>
            <a:custGeom>
              <a:rect b="b" l="l" r="r" t="t"/>
              <a:pathLst>
                <a:path extrusionOk="0" h="886" w="862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 flipH="1" rot="-967473">
              <a:off x="2158" y="102"/>
              <a:ext cx="681" cy="593"/>
            </a:xfrm>
            <a:custGeom>
              <a:rect b="b" l="l" r="r" t="t"/>
              <a:pathLst>
                <a:path extrusionOk="0" h="237" w="25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 flipH="1" rot="-967473">
              <a:off x="1997" y="858"/>
              <a:ext cx="330" cy="278"/>
            </a:xfrm>
            <a:custGeom>
              <a:rect b="b" l="l" r="r" t="t"/>
              <a:pathLst>
                <a:path extrusionOk="0" h="110" w="124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 flipH="1" rot="-967473">
              <a:off x="2224" y="808"/>
              <a:ext cx="123" cy="233"/>
            </a:xfrm>
            <a:custGeom>
              <a:rect b="b" l="l" r="r" t="t"/>
              <a:pathLst>
                <a:path extrusionOk="0" h="94" w="46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603" y="0"/>
              <a:ext cx="124" cy="121"/>
            </a:xfrm>
            <a:custGeom>
              <a:rect b="b" l="l" r="r" t="t"/>
              <a:pathLst>
                <a:path extrusionOk="0" h="121" w="124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 flipH="1" rot="-967473">
              <a:off x="2173" y="1238"/>
              <a:ext cx="393" cy="2300"/>
            </a:xfrm>
            <a:custGeom>
              <a:rect b="b" l="l" r="r" t="t"/>
              <a:pathLst>
                <a:path extrusionOk="0" h="704" w="149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0" y="1848"/>
              <a:ext cx="36" cy="132"/>
            </a:xfrm>
            <a:custGeom>
              <a:rect b="b" l="l" r="r" t="t"/>
              <a:pathLst>
                <a:path extrusionOk="0" h="132" w="36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101" name="Google Shape;101;p2"/>
          <p:cNvSpPr txBox="1"/>
          <p:nvPr>
            <p:ph type="ctrTitle"/>
          </p:nvPr>
        </p:nvSpPr>
        <p:spPr>
          <a:xfrm>
            <a:off x="2455863" y="596900"/>
            <a:ext cx="6192837" cy="358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5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"/>
          <p:cNvSpPr txBox="1"/>
          <p:nvPr>
            <p:ph idx="1" type="subTitle"/>
          </p:nvPr>
        </p:nvSpPr>
        <p:spPr>
          <a:xfrm>
            <a:off x="2489200" y="4279900"/>
            <a:ext cx="6146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03" name="Google Shape;103;p2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11"/>
          <p:cNvSpPr txBox="1"/>
          <p:nvPr>
            <p:ph idx="1" type="body"/>
          </p:nvPr>
        </p:nvSpPr>
        <p:spPr>
          <a:xfrm rot="5400000">
            <a:off x="2354287" y="-401960"/>
            <a:ext cx="445611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0" name="Google Shape;160;p11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1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"/>
          <p:cNvSpPr txBox="1"/>
          <p:nvPr>
            <p:ph type="title"/>
          </p:nvPr>
        </p:nvSpPr>
        <p:spPr>
          <a:xfrm rot="5400000">
            <a:off x="4679950" y="2049463"/>
            <a:ext cx="5953125" cy="20605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12"/>
          <p:cNvSpPr txBox="1"/>
          <p:nvPr>
            <p:ph idx="1" type="body"/>
          </p:nvPr>
        </p:nvSpPr>
        <p:spPr>
          <a:xfrm rot="5400000">
            <a:off x="481807" y="64295"/>
            <a:ext cx="5953125" cy="6030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6" name="Google Shape;166;p12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78" name="Google Shape;17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4" name="Google Shape;18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區段標題" type="secHead">
  <p:cSld name="SECTION_HEADER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0" name="Google Shape;19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96" name="Google Shape;196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97" name="Google Shape;19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3" name="Google Shape;20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04" name="Google Shape;20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5" name="Google Shape;20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06" name="Google Shape;20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21" name="Google Shape;221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22" name="Google Shape;222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7" name="Google Shape;227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8" name="Google Shape;228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29" name="Google Shape;229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4" name="Google Shape;234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5" name="Google Shape;23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6" name="Google Shape;23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7" name="Google Shape;23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0" name="Google Shape;240;p2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1" name="Google Shape;24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2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3" name="Google Shape;253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4" name="Google Shape;254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8" name="Google Shape;258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9" name="Google Shape;259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區段標題" type="secHead">
  <p:cSld name="SECTION_HEADER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2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5" name="Google Shape;265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6" name="Google Shape;266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0" name="Google Shape;270;p2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71" name="Google Shape;271;p2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72" name="Google Shape;272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4" name="Google Shape;274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3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78" name="Google Shape;278;p3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79" name="Google Shape;279;p3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0" name="Google Shape;280;p3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81" name="Google Shape;281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2" name="Google Shape;282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3" name="Google Shape;283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6" name="Google Shape;286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7" name="Google Shape;287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8" name="Google Shape;288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1" name="Google Shape;291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2" name="Google Shape;292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467544" y="1484784"/>
            <a:ext cx="8229600" cy="445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13" name="Google Shape;113;p4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4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5" name="Google Shape;295;p3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96" name="Google Shape;296;p3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97" name="Google Shape;297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8" name="Google Shape;298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2" name="Google Shape;302;p3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3" name="Google Shape;303;p3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04" name="Google Shape;304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5" name="Google Shape;305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6" name="Google Shape;306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9" name="Google Shape;309;p3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0" name="Google Shape;310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1" name="Google Shape;311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2" name="Google Shape;312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5" name="Google Shape;315;p3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6" name="Google Shape;316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7" name="Google Shape;317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8" name="Google Shape;318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區段標題" type="secHead">
  <p:cSld name="SECTION_HEADER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/>
            </a:lvl9pPr>
          </a:lstStyle>
          <a:p/>
        </p:txBody>
      </p:sp>
      <p:sp>
        <p:nvSpPr>
          <p:cNvPr id="119" name="Google Shape;119;p5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5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6"/>
          <p:cNvSpPr txBox="1"/>
          <p:nvPr>
            <p:ph idx="1" type="body"/>
          </p:nvPr>
        </p:nvSpPr>
        <p:spPr>
          <a:xfrm>
            <a:off x="457200" y="1600200"/>
            <a:ext cx="4038600" cy="445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9pPr>
          </a:lstStyle>
          <a:p/>
        </p:txBody>
      </p:sp>
      <p:sp>
        <p:nvSpPr>
          <p:cNvPr id="125" name="Google Shape;125;p6"/>
          <p:cNvSpPr txBox="1"/>
          <p:nvPr>
            <p:ph idx="2" type="body"/>
          </p:nvPr>
        </p:nvSpPr>
        <p:spPr>
          <a:xfrm>
            <a:off x="4648200" y="1600200"/>
            <a:ext cx="4038600" cy="445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/>
            </a:lvl9pPr>
          </a:lstStyle>
          <a:p/>
        </p:txBody>
      </p:sp>
      <p:sp>
        <p:nvSpPr>
          <p:cNvPr id="126" name="Google Shape;126;p6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6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9pPr>
          </a:lstStyle>
          <a:p/>
        </p:txBody>
      </p:sp>
      <p:sp>
        <p:nvSpPr>
          <p:cNvPr id="132" name="Google Shape;132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9pPr>
          </a:lstStyle>
          <a:p/>
        </p:txBody>
      </p:sp>
      <p:sp>
        <p:nvSpPr>
          <p:cNvPr id="133" name="Google Shape;133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b="1" sz="1600"/>
            </a:lvl9pPr>
          </a:lstStyle>
          <a:p/>
        </p:txBody>
      </p:sp>
      <p:sp>
        <p:nvSpPr>
          <p:cNvPr id="134" name="Google Shape;134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/>
            </a:lvl9pPr>
          </a:lstStyle>
          <a:p/>
        </p:txBody>
      </p:sp>
      <p:sp>
        <p:nvSpPr>
          <p:cNvPr id="135" name="Google Shape;135;p7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7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8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8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/>
            </a:lvl9pPr>
          </a:lstStyle>
          <a:p/>
        </p:txBody>
      </p:sp>
      <p:sp>
        <p:nvSpPr>
          <p:cNvPr id="146" name="Google Shape;146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9pPr>
          </a:lstStyle>
          <a:p/>
        </p:txBody>
      </p:sp>
      <p:sp>
        <p:nvSpPr>
          <p:cNvPr id="147" name="Google Shape;147;p9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9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/>
            </a:lvl9pPr>
          </a:lstStyle>
          <a:p/>
        </p:txBody>
      </p:sp>
      <p:sp>
        <p:nvSpPr>
          <p:cNvPr id="154" name="Google Shape;154;p10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10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-194578" y="-93633"/>
            <a:ext cx="3188159" cy="6950046"/>
            <a:chOff x="-123" y="-59"/>
            <a:chExt cx="2008" cy="4378"/>
          </a:xfrm>
        </p:grpSpPr>
        <p:sp>
          <p:nvSpPr>
            <p:cNvPr id="11" name="Google Shape;11;p1"/>
            <p:cNvSpPr/>
            <p:nvPr/>
          </p:nvSpPr>
          <p:spPr>
            <a:xfrm>
              <a:off x="-5" y="3262"/>
              <a:ext cx="472" cy="802"/>
            </a:xfrm>
            <a:custGeom>
              <a:rect b="b" l="l" r="r" t="t"/>
              <a:pathLst>
                <a:path extrusionOk="0" h="802" w="47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4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12" name="Google Shape;12;p1"/>
            <p:cNvGrpSpPr/>
            <p:nvPr/>
          </p:nvGrpSpPr>
          <p:grpSpPr>
            <a:xfrm flipH="1" rot="-6635092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3" name="Google Shape;13;p1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" name="Google Shape;14;p1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6" name="Google Shape;16;p1"/>
            <p:cNvSpPr/>
            <p:nvPr/>
          </p:nvSpPr>
          <p:spPr>
            <a:xfrm>
              <a:off x="90" y="1736"/>
              <a:ext cx="710" cy="768"/>
            </a:xfrm>
            <a:custGeom>
              <a:rect b="b" l="l" r="r" t="t"/>
              <a:pathLst>
                <a:path extrusionOk="0" h="768" w="710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4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17" name="Google Shape;17;p1"/>
            <p:cNvGrpSpPr/>
            <p:nvPr/>
          </p:nvGrpSpPr>
          <p:grpSpPr>
            <a:xfrm rot="416244">
              <a:off x="-21" y="1711"/>
              <a:ext cx="1805" cy="1790"/>
              <a:chOff x="25" y="2771"/>
              <a:chExt cx="919" cy="857"/>
            </a:xfrm>
          </p:grpSpPr>
          <p:sp>
            <p:nvSpPr>
              <p:cNvPr id="18" name="Google Shape;18;p1"/>
              <p:cNvSpPr/>
              <p:nvPr/>
            </p:nvSpPr>
            <p:spPr>
              <a:xfrm flipH="1" rot="373331">
                <a:off x="125" y="2787"/>
                <a:ext cx="313" cy="303"/>
              </a:xfrm>
              <a:custGeom>
                <a:rect b="b" l="l" r="r" t="t"/>
                <a:pathLst>
                  <a:path extrusionOk="0" h="210" w="217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" name="Google Shape;19;p1"/>
              <p:cNvSpPr/>
              <p:nvPr/>
            </p:nvSpPr>
            <p:spPr>
              <a:xfrm flipH="1" rot="373331">
                <a:off x="41" y="2843"/>
                <a:ext cx="262" cy="308"/>
              </a:xfrm>
              <a:custGeom>
                <a:rect b="b" l="l" r="r" t="t"/>
                <a:pathLst>
                  <a:path extrusionOk="0" h="213" w="182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0" name="Google Shape;20;p1"/>
              <p:cNvSpPr/>
              <p:nvPr/>
            </p:nvSpPr>
            <p:spPr>
              <a:xfrm flipH="1" rot="373331">
                <a:off x="121" y="2907"/>
                <a:ext cx="93" cy="156"/>
              </a:xfrm>
              <a:custGeom>
                <a:rect b="b" l="l" r="r" t="t"/>
                <a:pathLst>
                  <a:path extrusionOk="0" h="217" w="128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 flipH="1" rot="373331">
                <a:off x="313" y="3110"/>
                <a:ext cx="85" cy="93"/>
              </a:xfrm>
              <a:custGeom>
                <a:rect b="b" l="l" r="r" t="t"/>
                <a:pathLst>
                  <a:path extrusionOk="0" h="132" w="117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2" name="Google Shape;22;p1"/>
              <p:cNvSpPr/>
              <p:nvPr/>
            </p:nvSpPr>
            <p:spPr>
              <a:xfrm flipH="1" rot="373331">
                <a:off x="289" y="3133"/>
                <a:ext cx="21" cy="55"/>
              </a:xfrm>
              <a:custGeom>
                <a:rect b="b" l="l" r="r" t="t"/>
                <a:pathLst>
                  <a:path extrusionOk="0" h="77" w="29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grpSp>
            <p:nvGrpSpPr>
              <p:cNvPr id="23" name="Google Shape;23;p1"/>
              <p:cNvGrpSpPr/>
              <p:nvPr/>
            </p:nvGrpSpPr>
            <p:grpSpPr>
              <a:xfrm flipH="1" rot="-10713554">
                <a:off x="323" y="3188"/>
                <a:ext cx="617" cy="432"/>
                <a:chOff x="-379" y="1704"/>
                <a:chExt cx="617" cy="432"/>
              </a:xfrm>
            </p:grpSpPr>
            <p:sp>
              <p:nvSpPr>
                <p:cNvPr id="24" name="Google Shape;24;p1"/>
                <p:cNvSpPr/>
                <p:nvPr/>
              </p:nvSpPr>
              <p:spPr>
                <a:xfrm rot="4200091">
                  <a:off x="-243" y="1807"/>
                  <a:ext cx="143" cy="390"/>
                </a:xfrm>
                <a:custGeom>
                  <a:rect b="b" l="l" r="r" t="t"/>
                  <a:pathLst>
                    <a:path extrusionOk="0" h="564" w="207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5" name="Google Shape;25;p1"/>
                <p:cNvSpPr/>
                <p:nvPr/>
              </p:nvSpPr>
              <p:spPr>
                <a:xfrm rot="4200091">
                  <a:off x="124" y="1761"/>
                  <a:ext cx="33" cy="160"/>
                </a:xfrm>
                <a:custGeom>
                  <a:rect b="b" l="l" r="r" t="t"/>
                  <a:pathLst>
                    <a:path extrusionOk="0" h="232" w="47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6" name="Google Shape;26;p1"/>
                <p:cNvSpPr/>
                <p:nvPr/>
              </p:nvSpPr>
              <p:spPr>
                <a:xfrm rot="4200091">
                  <a:off x="184" y="1723"/>
                  <a:ext cx="60" cy="28"/>
                </a:xfrm>
                <a:custGeom>
                  <a:rect b="b" l="l" r="r" t="t"/>
                  <a:pathLst>
                    <a:path extrusionOk="0" h="40" w="87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grpSp>
          <p:nvGrpSpPr>
            <p:cNvPr id="27" name="Google Shape;27;p1"/>
            <p:cNvGrpSpPr/>
            <p:nvPr/>
          </p:nvGrpSpPr>
          <p:grpSpPr>
            <a:xfrm rot="6248562">
              <a:off x="340" y="3856"/>
              <a:ext cx="392" cy="419"/>
              <a:chOff x="1727" y="868"/>
              <a:chExt cx="129" cy="155"/>
            </a:xfrm>
          </p:grpSpPr>
          <p:sp>
            <p:nvSpPr>
              <p:cNvPr id="28" name="Google Shape;28;p1"/>
              <p:cNvSpPr/>
              <p:nvPr/>
            </p:nvSpPr>
            <p:spPr>
              <a:xfrm>
                <a:off x="1727" y="868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" name="Google Shape;29;p1"/>
              <p:cNvSpPr/>
              <p:nvPr/>
            </p:nvSpPr>
            <p:spPr>
              <a:xfrm>
                <a:off x="1786" y="896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31" name="Google Shape;31;p1"/>
            <p:cNvGrpSpPr/>
            <p:nvPr/>
          </p:nvGrpSpPr>
          <p:grpSpPr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2" name="Google Shape;32;p1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3" name="Google Shape;33;p1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4" name="Google Shape;34;p1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35" name="Google Shape;35;p1"/>
            <p:cNvGrpSpPr/>
            <p:nvPr/>
          </p:nvGrpSpPr>
          <p:grpSpPr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6" name="Google Shape;36;p1"/>
              <p:cNvSpPr/>
              <p:nvPr/>
            </p:nvSpPr>
            <p:spPr>
              <a:xfrm>
                <a:off x="1727" y="866"/>
                <a:ext cx="41" cy="59"/>
              </a:xfrm>
              <a:custGeom>
                <a:rect b="b" l="l" r="r" t="t"/>
                <a:pathLst>
                  <a:path extrusionOk="0" h="117" w="83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" name="Google Shape;37;p1"/>
              <p:cNvSpPr/>
              <p:nvPr/>
            </p:nvSpPr>
            <p:spPr>
              <a:xfrm>
                <a:off x="1786" y="894"/>
                <a:ext cx="70" cy="49"/>
              </a:xfrm>
              <a:custGeom>
                <a:rect b="b" l="l" r="r" t="t"/>
                <a:pathLst>
                  <a:path extrusionOk="0" h="98" w="14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" name="Google Shape;38;p1"/>
              <p:cNvSpPr/>
              <p:nvPr/>
            </p:nvSpPr>
            <p:spPr>
              <a:xfrm>
                <a:off x="1772" y="998"/>
                <a:ext cx="73" cy="25"/>
              </a:xfrm>
              <a:custGeom>
                <a:rect b="b" l="l" r="r" t="t"/>
                <a:pathLst>
                  <a:path extrusionOk="0" h="49" w="145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39" name="Google Shape;39;p1"/>
            <p:cNvSpPr/>
            <p:nvPr/>
          </p:nvSpPr>
          <p:spPr>
            <a:xfrm>
              <a:off x="87" y="94"/>
              <a:ext cx="699" cy="756"/>
            </a:xfrm>
            <a:custGeom>
              <a:rect b="b" l="l" r="r" t="t"/>
              <a:pathLst>
                <a:path extrusionOk="0" h="756" w="699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0" name="Google Shape;40;p1"/>
            <p:cNvSpPr/>
            <p:nvPr/>
          </p:nvSpPr>
          <p:spPr>
            <a:xfrm rot="828663">
              <a:off x="242" y="3404"/>
              <a:ext cx="132" cy="167"/>
            </a:xfrm>
            <a:custGeom>
              <a:rect b="b" l="l" r="r" t="t"/>
              <a:pathLst>
                <a:path extrusionOk="0" h="156" w="109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 rot="828663">
              <a:off x="266" y="3592"/>
              <a:ext cx="66" cy="43"/>
            </a:xfrm>
            <a:custGeom>
              <a:rect b="b" l="l" r="r" t="t"/>
              <a:pathLst>
                <a:path extrusionOk="0" h="40" w="54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11" y="4110"/>
              <a:ext cx="118" cy="209"/>
            </a:xfrm>
            <a:custGeom>
              <a:rect b="b" l="l" r="r" t="t"/>
              <a:pathLst>
                <a:path extrusionOk="0" h="209" w="118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0" y="3968"/>
              <a:ext cx="130" cy="128"/>
            </a:xfrm>
            <a:custGeom>
              <a:rect b="b" l="l" r="r" t="t"/>
              <a:pathLst>
                <a:path extrusionOk="0" h="128" w="130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0" y="3949"/>
              <a:ext cx="47" cy="86"/>
            </a:xfrm>
            <a:custGeom>
              <a:rect b="b" l="l" r="r" t="t"/>
              <a:pathLst>
                <a:path extrusionOk="0" h="86" w="47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0" y="3239"/>
              <a:ext cx="497" cy="740"/>
            </a:xfrm>
            <a:custGeom>
              <a:rect b="b" l="l" r="r" t="t"/>
              <a:pathLst>
                <a:path extrusionOk="0" h="740" w="497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6" name="Google Shape;46;p1"/>
            <p:cNvSpPr/>
            <p:nvPr/>
          </p:nvSpPr>
          <p:spPr>
            <a:xfrm rot="1584153">
              <a:off x="20" y="410"/>
              <a:ext cx="344" cy="245"/>
            </a:xfrm>
            <a:custGeom>
              <a:rect b="b" l="l" r="r" t="t"/>
              <a:pathLst>
                <a:path extrusionOk="0" h="237" w="25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 rot="1584153">
              <a:off x="242" y="756"/>
              <a:ext cx="167" cy="115"/>
            </a:xfrm>
            <a:custGeom>
              <a:rect b="b" l="l" r="r" t="t"/>
              <a:pathLst>
                <a:path extrusionOk="0" h="110" w="124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8" name="Google Shape;48;p1"/>
            <p:cNvSpPr/>
            <p:nvPr/>
          </p:nvSpPr>
          <p:spPr>
            <a:xfrm rot="1584153">
              <a:off x="574" y="286"/>
              <a:ext cx="147" cy="160"/>
            </a:xfrm>
            <a:custGeom>
              <a:rect b="b" l="l" r="r" t="t"/>
              <a:pathLst>
                <a:path extrusionOk="0" h="156" w="109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 rot="1584153">
              <a:off x="236" y="721"/>
              <a:ext cx="62" cy="97"/>
            </a:xfrm>
            <a:custGeom>
              <a:rect b="b" l="l" r="r" t="t"/>
              <a:pathLst>
                <a:path extrusionOk="0" h="94" w="46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 rot="1584153">
              <a:off x="585" y="466"/>
              <a:ext cx="72" cy="41"/>
            </a:xfrm>
            <a:custGeom>
              <a:rect b="b" l="l" r="r" t="t"/>
              <a:pathLst>
                <a:path extrusionOk="0" h="40" w="54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0" y="886"/>
              <a:ext cx="360" cy="650"/>
            </a:xfrm>
            <a:custGeom>
              <a:rect b="b" l="l" r="r" t="t"/>
              <a:pathLst>
                <a:path extrusionOk="0" h="650" w="36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 rot="1584153">
              <a:off x="56" y="84"/>
              <a:ext cx="804" cy="686"/>
            </a:xfrm>
            <a:custGeom>
              <a:rect b="b" l="l" r="r" t="t"/>
              <a:pathLst>
                <a:path extrusionOk="0" h="666" w="59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53" name="Google Shape;53;p1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4" name="Google Shape;54;p1"/>
          <p:cNvSpPr txBox="1"/>
          <p:nvPr>
            <p:ph idx="1" type="body"/>
          </p:nvPr>
        </p:nvSpPr>
        <p:spPr>
          <a:xfrm>
            <a:off x="467544" y="1484784"/>
            <a:ext cx="8229600" cy="445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5" name="Google Shape;55;p1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6" name="Google Shape;56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7" name="Google Shape;57;p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1" name="Google Shape;171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Google Shape;172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73" name="Google Shape;173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74" name="Google Shape;17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6" name="Google Shape;246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7" name="Google Shape;24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48" name="Google Shape;24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49" name="Google Shape;24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7"/>
          <p:cNvSpPr txBox="1"/>
          <p:nvPr>
            <p:ph type="ctrTitle"/>
          </p:nvPr>
        </p:nvSpPr>
        <p:spPr>
          <a:xfrm>
            <a:off x="179512" y="1916832"/>
            <a:ext cx="8784976" cy="25922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Times New Roman"/>
                <a:ea typeface="Times New Roman"/>
                <a:cs typeface="Times New Roman"/>
                <a:sym typeface="Times New Roman"/>
              </a:rPr>
              <a:t>住宅部門智慧節能</a:t>
            </a:r>
            <a:br>
              <a:rPr lang="zh-TW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zh-TW">
                <a:latin typeface="Times New Roman"/>
                <a:ea typeface="Times New Roman"/>
                <a:cs typeface="Times New Roman"/>
                <a:sym typeface="Times New Roman"/>
              </a:rPr>
              <a:t>多目標管理系統之建立與應用</a:t>
            </a:r>
            <a:br>
              <a:rPr lang="zh-TW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4" name="Google Shape;324;p37"/>
          <p:cNvSpPr txBox="1"/>
          <p:nvPr>
            <p:ph idx="1" type="subTitle"/>
          </p:nvPr>
        </p:nvSpPr>
        <p:spPr>
          <a:xfrm>
            <a:off x="467544" y="4797152"/>
            <a:ext cx="8244408" cy="16561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許志義、林子揚、朱建華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國立中興大學產業發展研究中心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sz="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zh-TW" sz="2400">
                <a:latin typeface="Times New Roman"/>
                <a:ea typeface="Times New Roman"/>
                <a:cs typeface="Times New Roman"/>
                <a:sym typeface="Times New Roman"/>
              </a:rPr>
              <a:t>2012/11/24</a:t>
            </a:r>
            <a:endParaRPr/>
          </a:p>
        </p:txBody>
      </p:sp>
      <p:sp>
        <p:nvSpPr>
          <p:cNvPr id="325" name="Google Shape;325;p37"/>
          <p:cNvSpPr txBox="1"/>
          <p:nvPr/>
        </p:nvSpPr>
        <p:spPr>
          <a:xfrm>
            <a:off x="179512" y="548680"/>
            <a:ext cx="557075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2012兩岸節能減碳之技術創新與產業發展研討會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6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三、實證案例分析(3/12)</a:t>
            </a:r>
            <a:endParaRPr sz="4000"/>
          </a:p>
        </p:txBody>
      </p:sp>
      <p:sp>
        <p:nvSpPr>
          <p:cNvPr id="396" name="Google Shape;396;p46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限制條件：</a:t>
            </a:r>
            <a:endParaRPr sz="800"/>
          </a:p>
          <a:p>
            <a:pPr indent="-260350" lvl="1" marL="742950" rtl="0" algn="l">
              <a:spcBef>
                <a:spcPts val="8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Times New Roman"/>
              <a:buNone/>
            </a:pPr>
            <a:r>
              <a:t/>
            </a:r>
            <a:endParaRPr sz="400"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–"/>
            </a:pPr>
            <a:r>
              <a:rPr lang="zh-TW" sz="2200"/>
              <a:t>本研究所採用之</a:t>
            </a:r>
            <a:r>
              <a:rPr lang="zh-TW" sz="2200">
                <a:solidFill>
                  <a:srgbClr val="FF0000"/>
                </a:solidFill>
              </a:rPr>
              <a:t>即時電價將一天分為24小時，因此共有24種不同之價格</a:t>
            </a:r>
            <a:r>
              <a:rPr lang="zh-TW" sz="2200"/>
              <a:t>，且每小時為60分鐘，故使用者對某一家電設備於一天中每一小時之使用時間</a:t>
            </a:r>
            <a:r>
              <a:rPr lang="zh-TW" sz="2200">
                <a:solidFill>
                  <a:srgbClr val="FF0000"/>
                </a:solidFill>
              </a:rPr>
              <a:t>上限為60分鐘；下限為0分鐘</a:t>
            </a:r>
            <a:r>
              <a:rPr lang="zh-TW" sz="2200"/>
              <a:t>。</a:t>
            </a:r>
            <a:endParaRPr sz="2200"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–"/>
            </a:pPr>
            <a:r>
              <a:rPr lang="zh-TW" sz="2200"/>
              <a:t>家電設備啟動時間，則</a:t>
            </a:r>
            <a:r>
              <a:rPr lang="zh-TW" sz="2200">
                <a:solidFill>
                  <a:srgbClr val="FF0000"/>
                </a:solidFill>
              </a:rPr>
              <a:t>必須於使用者所設定之可容忍變動時間區間中開啟</a:t>
            </a:r>
            <a:r>
              <a:rPr lang="zh-TW" sz="2200"/>
              <a:t>，因此每一家電設備啟動時間，其區間下限為原啟動時間減去此家電設備之可容忍變動時間；上限為原啟動時間加上此家電設備可容忍變動時間。</a:t>
            </a:r>
            <a:endParaRPr sz="2200"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–"/>
            </a:pPr>
            <a:r>
              <a:rPr lang="zh-TW" sz="2200"/>
              <a:t>若</a:t>
            </a:r>
            <a:r>
              <a:rPr lang="zh-TW" sz="2200">
                <a:solidFill>
                  <a:srgbClr val="FF0000"/>
                </a:solidFill>
              </a:rPr>
              <a:t>某一家電設備啟動時間不為原啟動時間</a:t>
            </a:r>
            <a:r>
              <a:rPr lang="zh-TW" sz="2200"/>
              <a:t>，則判斷此家電設備狀態為移動之家電，否則判斷為未移動之家電。</a:t>
            </a:r>
            <a:endParaRPr sz="22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</p:txBody>
      </p:sp>
      <p:sp>
        <p:nvSpPr>
          <p:cNvPr id="397" name="Google Shape;397;p46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7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三、實證案例分析(4/12)</a:t>
            </a:r>
            <a:endParaRPr sz="4000"/>
          </a:p>
        </p:txBody>
      </p:sp>
      <p:sp>
        <p:nvSpPr>
          <p:cNvPr id="403" name="Google Shape;403;p47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演算工具與研究數據</a:t>
            </a:r>
            <a:endParaRPr sz="800"/>
          </a:p>
          <a:p>
            <a:pPr indent="-260350" lvl="1" marL="742950" rtl="0" algn="l">
              <a:spcBef>
                <a:spcPts val="8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Times New Roman"/>
              <a:buNone/>
            </a:pPr>
            <a:r>
              <a:t/>
            </a:r>
            <a:endParaRPr sz="400"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–"/>
            </a:pPr>
            <a:r>
              <a:rPr lang="zh-TW" sz="2200"/>
              <a:t>本研究係透過</a:t>
            </a:r>
            <a:r>
              <a:rPr lang="zh-TW" sz="2200">
                <a:solidFill>
                  <a:srgbClr val="FF0000"/>
                </a:solidFill>
              </a:rPr>
              <a:t>電腦程式Dev-C++ 4.9.9.2語法</a:t>
            </a:r>
            <a:r>
              <a:rPr lang="zh-TW" sz="2200"/>
              <a:t>撰寫，於程式中直接輸入下列各項資料： </a:t>
            </a:r>
            <a:r>
              <a:rPr lang="zh-TW" sz="2200">
                <a:solidFill>
                  <a:srgbClr val="FF0000"/>
                </a:solidFill>
              </a:rPr>
              <a:t>24 小時之即時電價資料、各電器啟動時間、使用時間、各電器瓦數、以及對各電器可容忍之移動時間</a:t>
            </a:r>
            <a:r>
              <a:rPr lang="zh-TW" sz="2200"/>
              <a:t>。</a:t>
            </a:r>
            <a:endParaRPr sz="2200"/>
          </a:p>
          <a:p>
            <a:pPr indent="-146050" lvl="1" marL="74295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None/>
            </a:pPr>
            <a:r>
              <a:t/>
            </a:r>
            <a:endParaRPr sz="2200"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–"/>
            </a:pPr>
            <a:r>
              <a:rPr lang="zh-TW" sz="2200"/>
              <a:t>本研究之數據來源，係以國內文獻</a:t>
            </a:r>
            <a:r>
              <a:rPr lang="zh-TW" sz="2200">
                <a:solidFill>
                  <a:srgbClr val="FF0000"/>
                </a:solidFill>
              </a:rPr>
              <a:t>劉肇欽（2010）</a:t>
            </a:r>
            <a:r>
              <a:rPr lang="zh-TW" sz="2200"/>
              <a:t>所提出之即時電價費率資料及住宅用戶典型日之用電資料（表2），結合</a:t>
            </a:r>
            <a:r>
              <a:rPr lang="zh-TW" sz="2200">
                <a:solidFill>
                  <a:srgbClr val="FF0000"/>
                </a:solidFill>
              </a:rPr>
              <a:t>美國Illinois-Ameren公司</a:t>
            </a:r>
            <a:r>
              <a:rPr lang="zh-TW" sz="2200"/>
              <a:t>典型日之即時電價資料（圖2），做為實證基準進行模擬。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</p:txBody>
      </p:sp>
      <p:sp>
        <p:nvSpPr>
          <p:cNvPr id="404" name="Google Shape;404;p47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8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三、實證案例分析(5/12)</a:t>
            </a:r>
            <a:endParaRPr sz="4000"/>
          </a:p>
        </p:txBody>
      </p:sp>
      <p:sp>
        <p:nvSpPr>
          <p:cNvPr id="410" name="Google Shape;410;p48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表2：用戶34種家電之基本資料</a:t>
            </a:r>
            <a:endParaRPr sz="2400"/>
          </a:p>
        </p:txBody>
      </p:sp>
      <p:sp>
        <p:nvSpPr>
          <p:cNvPr id="411" name="Google Shape;411;p48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aphicFrame>
        <p:nvGraphicFramePr>
          <p:cNvPr id="412" name="Google Shape;412;p48"/>
          <p:cNvGraphicFramePr/>
          <p:nvPr/>
        </p:nvGraphicFramePr>
        <p:xfrm>
          <a:off x="755576" y="186564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{8DB20643-E07F-4AB7-BB18-3B3B2E314FC3}</a:tableStyleId>
              </a:tblPr>
              <a:tblGrid>
                <a:gridCol w="893825"/>
                <a:gridCol w="677975"/>
                <a:gridCol w="675375"/>
                <a:gridCol w="675375"/>
                <a:gridCol w="675375"/>
                <a:gridCol w="162550"/>
                <a:gridCol w="968850"/>
                <a:gridCol w="671875"/>
                <a:gridCol w="671875"/>
                <a:gridCol w="671875"/>
                <a:gridCol w="671875"/>
              </a:tblGrid>
              <a:tr h="557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電器名稱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啟動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時間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使用時間長度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電器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瓦數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容忍變動時間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電器名稱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啟動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時間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使用時間長度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電器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瓦數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容忍變動時間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2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單位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電器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時/分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分鐘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瓩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分鐘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單位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電器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時/分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分鐘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瓩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分鐘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0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A電風扇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00:00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0.035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排油煙機2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17:30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0.35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Times New Roman"/>
                        <a:buNone/>
                      </a:pPr>
                      <a:r>
                        <a:rPr lang="zh-TW" sz="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6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B電風扇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00:00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0.069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電鍋2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17:30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小夜燈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00:00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0.0005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除濕機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17:35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0.285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烤麵包機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08:25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0.9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微波爐2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17:40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微波爐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08:25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烘碗機2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18:25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電視機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09:00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熱水瓶2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18:45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電腦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09:00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0.37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電視機4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18:35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熱水瓶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10:05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A電風扇2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0.035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排油煙機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0.35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洗衣機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19:20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0.43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±250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電鍋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12:20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冷氣2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19:30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1.085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電視機2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烘乾機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19:30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±250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熱水瓶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13:10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電腦3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0.37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冷氣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13:30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1.085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B電風扇2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0.069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烘碗機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13:45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±75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電熱水器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吸塵器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14:30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±30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抽風機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0.031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電腦2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0.37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電視機5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電視機3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16:00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0.14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小夜燈2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23:50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0.0005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3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13" name="Google Shape;413;p48"/>
          <p:cNvSpPr/>
          <p:nvPr/>
        </p:nvSpPr>
        <p:spPr>
          <a:xfrm>
            <a:off x="683568" y="6309320"/>
            <a:ext cx="78488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b="0" i="0" lang="zh-TW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註：「A、B」代表不同編號之同類型電器；「2、3</a:t>
            </a:r>
            <a:r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zh-TW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N」，代表相同電器第N次使用</a:t>
            </a: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；黃色底代表移動電器</a:t>
            </a:r>
            <a:r>
              <a:rPr b="0" i="0" lang="zh-TW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資料來源：本研究自行整理。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9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三、實證案例分析(6/12)</a:t>
            </a:r>
            <a:endParaRPr sz="4000"/>
          </a:p>
        </p:txBody>
      </p:sp>
      <p:sp>
        <p:nvSpPr>
          <p:cNvPr id="419" name="Google Shape;419;p49"/>
          <p:cNvSpPr txBox="1"/>
          <p:nvPr>
            <p:ph idx="1" type="body"/>
          </p:nvPr>
        </p:nvSpPr>
        <p:spPr>
          <a:xfrm>
            <a:off x="899592" y="5661248"/>
            <a:ext cx="7920880" cy="747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zh-TW" sz="2400"/>
              <a:t>圖2：劉肇欽(2010)模擬之即時電價費率與美國Illinois-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zh-TW" sz="2400"/>
              <a:t>          Ameren公司典型日之實際即時電價費率</a:t>
            </a:r>
            <a:endParaRPr sz="2400"/>
          </a:p>
        </p:txBody>
      </p:sp>
      <p:sp>
        <p:nvSpPr>
          <p:cNvPr id="420" name="Google Shape;420;p49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21" name="Google Shape;421;p49"/>
          <p:cNvSpPr/>
          <p:nvPr/>
        </p:nvSpPr>
        <p:spPr>
          <a:xfrm>
            <a:off x="1259632" y="5373216"/>
            <a:ext cx="72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資料來源：本研究自行整理自劉肇欽(2010)與Illinois-Ameren(2012)，並自行繪製。</a:t>
            </a:r>
            <a:endParaRPr/>
          </a:p>
        </p:txBody>
      </p:sp>
      <p:pic>
        <p:nvPicPr>
          <p:cNvPr id="422" name="Google Shape;422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1600" y="1196752"/>
            <a:ext cx="7056784" cy="4392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50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三、實證案例分析(7/12)</a:t>
            </a:r>
            <a:endParaRPr sz="4000"/>
          </a:p>
        </p:txBody>
      </p:sp>
      <p:sp>
        <p:nvSpPr>
          <p:cNvPr id="428" name="Google Shape;428;p50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利用</a:t>
            </a:r>
            <a:r>
              <a:rPr lang="zh-TW" sz="2400">
                <a:solidFill>
                  <a:srgbClr val="FF0000"/>
                </a:solidFill>
              </a:rPr>
              <a:t>市場問卷調查</a:t>
            </a:r>
            <a:r>
              <a:rPr lang="zh-TW" sz="2400"/>
              <a:t>及</a:t>
            </a:r>
            <a:r>
              <a:rPr lang="zh-TW" sz="2400">
                <a:solidFill>
                  <a:srgbClr val="FF0000"/>
                </a:solidFill>
              </a:rPr>
              <a:t>層級分析法</a:t>
            </a:r>
            <a:r>
              <a:rPr lang="zh-TW" sz="2400"/>
              <a:t>，可得出台灣住宅用戶心目中各目標之權重值。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針對兩個以上之目標進行評估時，常常無法比較其優劣。本研究透過S型的</a:t>
            </a:r>
            <a:r>
              <a:rPr lang="zh-TW" sz="2400">
                <a:solidFill>
                  <a:srgbClr val="FF0000"/>
                </a:solidFill>
              </a:rPr>
              <a:t>隸屬函數(membership function)</a:t>
            </a:r>
            <a:r>
              <a:rPr lang="zh-TW" sz="2400"/>
              <a:t>進行</a:t>
            </a:r>
            <a:r>
              <a:rPr lang="zh-TW" sz="2400">
                <a:solidFill>
                  <a:srgbClr val="FF0000"/>
                </a:solidFill>
              </a:rPr>
              <a:t>正規化</a:t>
            </a:r>
            <a:r>
              <a:rPr lang="zh-TW" sz="2400"/>
              <a:t>，將每一個目標值轉化為</a:t>
            </a:r>
            <a:r>
              <a:rPr lang="zh-TW" sz="2400">
                <a:solidFill>
                  <a:srgbClr val="FF0000"/>
                </a:solidFill>
              </a:rPr>
              <a:t>0至1的模糊滿意值</a:t>
            </a:r>
            <a:r>
              <a:rPr lang="zh-TW" sz="2400"/>
              <a:t>。正規化之公式為：                         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本研究根據三項目標滿意度之總和，進行最佳化模擬搜尋，作為</a:t>
            </a:r>
            <a:r>
              <a:rPr lang="zh-TW" sz="2400">
                <a:solidFill>
                  <a:srgbClr val="FF0000"/>
                </a:solidFill>
              </a:rPr>
              <a:t>「基準情境」（此情境不加入任何家電移動總時間和家電移動總數量之限制）</a:t>
            </a:r>
            <a:r>
              <a:rPr lang="zh-TW" sz="2400"/>
              <a:t>，並結合限制法</a:t>
            </a:r>
            <a:r>
              <a:rPr lang="zh-TW" sz="2400">
                <a:solidFill>
                  <a:srgbClr val="FF0000"/>
                </a:solidFill>
              </a:rPr>
              <a:t>模擬四種用電情境</a:t>
            </a:r>
            <a:r>
              <a:rPr lang="zh-TW" sz="2400"/>
              <a:t>，以期望獲得較符合實際情況之家電排程，以符合決策者之目標需求。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</p:txBody>
      </p:sp>
      <p:sp>
        <p:nvSpPr>
          <p:cNvPr id="429" name="Google Shape;429;p50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430" name="Google Shape;430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3848" y="3501008"/>
            <a:ext cx="1685925" cy="37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1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三、實證案例分析(8/12)</a:t>
            </a:r>
            <a:endParaRPr sz="4000"/>
          </a:p>
        </p:txBody>
      </p:sp>
      <p:sp>
        <p:nvSpPr>
          <p:cNvPr id="436" name="Google Shape;436;p51"/>
          <p:cNvSpPr txBox="1"/>
          <p:nvPr>
            <p:ph idx="1" type="body"/>
          </p:nvPr>
        </p:nvSpPr>
        <p:spPr>
          <a:xfrm>
            <a:off x="467544" y="1196752"/>
            <a:ext cx="8208912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表3：「基準情境」與「四種模擬情境」內容比較</a:t>
            </a:r>
            <a:endParaRPr sz="2400"/>
          </a:p>
        </p:txBody>
      </p:sp>
      <p:sp>
        <p:nvSpPr>
          <p:cNvPr id="437" name="Google Shape;437;p5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38" name="Google Shape;438;p51"/>
          <p:cNvSpPr/>
          <p:nvPr/>
        </p:nvSpPr>
        <p:spPr>
          <a:xfrm>
            <a:off x="1115616" y="5589240"/>
            <a:ext cx="72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資料來源：本研究自行整理。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39" name="Google Shape;439;p51"/>
          <p:cNvGraphicFramePr/>
          <p:nvPr/>
        </p:nvGraphicFramePr>
        <p:xfrm>
          <a:off x="1115616" y="19888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{8DB20643-E07F-4AB7-BB18-3B3B2E314FC3}</a:tableStyleId>
              </a:tblPr>
              <a:tblGrid>
                <a:gridCol w="1072650"/>
                <a:gridCol w="937350"/>
                <a:gridCol w="937350"/>
                <a:gridCol w="937350"/>
                <a:gridCol w="937350"/>
                <a:gridCol w="937350"/>
                <a:gridCol w="937350"/>
              </a:tblGrid>
              <a:tr h="8215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目標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範圍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基準</a:t>
                      </a:r>
                      <a:endParaRPr b="1" sz="18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情境一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情境二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情境三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情境四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5325"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家電移動總時間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上限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無限制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5325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下限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700分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6075"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家電移動總數量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上限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無限制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6075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下限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10個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52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三、實證案例分析(9/12)</a:t>
            </a:r>
            <a:endParaRPr sz="4000"/>
          </a:p>
        </p:txBody>
      </p:sp>
      <p:sp>
        <p:nvSpPr>
          <p:cNvPr id="445" name="Google Shape;445;p52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zh-TW" sz="2800"/>
              <a:t>本研究利用</a:t>
            </a:r>
            <a:r>
              <a:rPr lang="zh-TW" sz="2800">
                <a:solidFill>
                  <a:srgbClr val="FF0000"/>
                </a:solidFill>
              </a:rPr>
              <a:t>基因演算法</a:t>
            </a:r>
            <a:r>
              <a:rPr lang="zh-TW" sz="2800"/>
              <a:t>之架構，尋求</a:t>
            </a:r>
            <a:r>
              <a:rPr lang="zh-TW" sz="2800">
                <a:solidFill>
                  <a:srgbClr val="FF0000"/>
                </a:solidFill>
              </a:rPr>
              <a:t>多目標最佳化問題的柏拉圖最佳解</a:t>
            </a:r>
            <a:r>
              <a:rPr lang="zh-TW" sz="2800"/>
              <a:t>，此種方法稱之為</a:t>
            </a:r>
            <a:r>
              <a:rPr lang="zh-TW" sz="2800">
                <a:solidFill>
                  <a:srgbClr val="FF0000"/>
                </a:solidFill>
              </a:rPr>
              <a:t>多目標基因演算法(Multi-Objective Genetic Algorithm, MOGA)</a:t>
            </a:r>
            <a:r>
              <a:rPr lang="zh-TW" sz="2800"/>
              <a:t>。</a:t>
            </a:r>
            <a:endParaRPr sz="2800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zh-TW" sz="2800"/>
              <a:t>藉此可模擬出</a:t>
            </a:r>
            <a:r>
              <a:rPr lang="zh-TW" sz="2800">
                <a:solidFill>
                  <a:srgbClr val="FF0000"/>
                </a:solidFill>
              </a:rPr>
              <a:t>限制條件下最佳住宅節能管理之家電排程</a:t>
            </a:r>
            <a:r>
              <a:rPr lang="zh-TW" sz="2800"/>
              <a:t>，經程式演算後，可獲得需變動排程的電器設備電量、時間、數量及滿意度。</a:t>
            </a:r>
            <a:endParaRPr sz="2800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t/>
            </a:r>
            <a:endParaRPr sz="2800"/>
          </a:p>
        </p:txBody>
      </p:sp>
      <p:sp>
        <p:nvSpPr>
          <p:cNvPr id="446" name="Google Shape;446;p5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47" name="Google Shape;447;p5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53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三、實證案例分析(10/12)</a:t>
            </a:r>
            <a:endParaRPr sz="4000"/>
          </a:p>
        </p:txBody>
      </p:sp>
      <p:sp>
        <p:nvSpPr>
          <p:cNvPr id="453" name="Google Shape;453;p53"/>
          <p:cNvSpPr txBox="1"/>
          <p:nvPr>
            <p:ph idx="1" type="body"/>
          </p:nvPr>
        </p:nvSpPr>
        <p:spPr>
          <a:xfrm>
            <a:off x="467544" y="1268760"/>
            <a:ext cx="8352928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表4：「基準情境」與「四種模擬情境」結果比較</a:t>
            </a:r>
            <a:endParaRPr sz="2400"/>
          </a:p>
        </p:txBody>
      </p:sp>
      <p:sp>
        <p:nvSpPr>
          <p:cNvPr id="454" name="Google Shape;454;p53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55" name="Google Shape;455;p53"/>
          <p:cNvSpPr/>
          <p:nvPr/>
        </p:nvSpPr>
        <p:spPr>
          <a:xfrm>
            <a:off x="971600" y="5775647"/>
            <a:ext cx="72008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註:黃色底之數值為最大值或最小值。</a:t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資料來源：本研究自行整理。</a:t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456" name="Google Shape;456;p53"/>
          <p:cNvGraphicFramePr/>
          <p:nvPr/>
        </p:nvGraphicFramePr>
        <p:xfrm>
          <a:off x="971601" y="206084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{8DB20643-E07F-4AB7-BB18-3B3B2E314FC3}</a:tableStyleId>
              </a:tblPr>
              <a:tblGrid>
                <a:gridCol w="2520275"/>
                <a:gridCol w="864100"/>
                <a:gridCol w="864100"/>
                <a:gridCol w="864100"/>
                <a:gridCol w="864100"/>
                <a:gridCol w="864100"/>
              </a:tblGrid>
              <a:tr h="839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15240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15240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目標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基準</a:t>
                      </a:r>
                      <a:endParaRPr b="1" sz="18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情境一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情境二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情境三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情境四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0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節省用電總支出(NT＄)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2.14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1.59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2.06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2.34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2.45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460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滿意度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0.92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0.649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0.841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0.955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1.000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460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家電移動總時間(分鐘)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460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300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420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600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850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0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滿意度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0.51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0.679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0.551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0.262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0.091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0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家電移動總數量(個)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0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滿意度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0.912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0.824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0.735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0.618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54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三、實證案例分析(11/12)</a:t>
            </a:r>
            <a:endParaRPr sz="4000"/>
          </a:p>
        </p:txBody>
      </p:sp>
      <p:sp>
        <p:nvSpPr>
          <p:cNvPr id="462" name="Google Shape;462;p54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根據回收問卷資料(107份中有效問卷92份，有效回收率為85％)之層級分析結果顯示，台灣住宅用戶心目中「降低用電總支出」、「家電移動總時間」及「家電移動總數量」各目標之權重值，分別為</a:t>
            </a:r>
            <a:r>
              <a:rPr lang="zh-TW" sz="2400">
                <a:solidFill>
                  <a:srgbClr val="FF0000"/>
                </a:solidFill>
              </a:rPr>
              <a:t>0.524、0.270及0.206</a:t>
            </a:r>
            <a:r>
              <a:rPr lang="zh-TW" sz="2400"/>
              <a:t>。顯見在樣本群的認知，能否</a:t>
            </a:r>
            <a:r>
              <a:rPr lang="zh-TW" sz="2400">
                <a:solidFill>
                  <a:srgbClr val="FF0000"/>
                </a:solidFill>
              </a:rPr>
              <a:t>降低住宅用電總支出，為其運作智慧住宅節能資訊管理系統最主要考量因素</a:t>
            </a:r>
            <a:r>
              <a:rPr lang="zh-TW" sz="2400"/>
              <a:t>。</a:t>
            </a:r>
            <a:endParaRPr sz="2400"/>
          </a:p>
          <a:p>
            <a:pPr indent="-266700" lvl="0" marL="342900" rtl="0" algn="l">
              <a:spcBef>
                <a:spcPts val="2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t/>
            </a:r>
            <a:endParaRPr sz="12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各目標之目標函數經正規化後加權處理後，彙總可得總模糊滿意值，</a:t>
            </a:r>
            <a:r>
              <a:rPr lang="zh-TW" sz="2400">
                <a:solidFill>
                  <a:srgbClr val="FF0000"/>
                </a:solidFill>
              </a:rPr>
              <a:t>滿意值最高之情境即為最佳方案</a:t>
            </a:r>
            <a:r>
              <a:rPr lang="zh-TW" sz="2400"/>
              <a:t>：</a:t>
            </a:r>
            <a:endParaRPr sz="2400"/>
          </a:p>
          <a:p>
            <a:pPr indent="-260350" lvl="1" marL="742950" rtl="0" algn="l">
              <a:spcBef>
                <a:spcPts val="8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Times New Roman"/>
              <a:buNone/>
            </a:pPr>
            <a:r>
              <a:t/>
            </a:r>
            <a:endParaRPr sz="400"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</a:pPr>
            <a:r>
              <a:rPr lang="zh-TW" sz="1800"/>
              <a:t>若僅僅以</a:t>
            </a:r>
            <a:r>
              <a:rPr lang="zh-TW" sz="1800">
                <a:solidFill>
                  <a:srgbClr val="FF0000"/>
                </a:solidFill>
              </a:rPr>
              <a:t>「降低用電總支出」</a:t>
            </a:r>
            <a:r>
              <a:rPr lang="zh-TW" sz="1800"/>
              <a:t>為單一目標考量，</a:t>
            </a:r>
            <a:r>
              <a:rPr lang="zh-TW" sz="1800">
                <a:solidFill>
                  <a:srgbClr val="FF0000"/>
                </a:solidFill>
              </a:rPr>
              <a:t>「情境四」</a:t>
            </a:r>
            <a:r>
              <a:rPr lang="zh-TW" sz="1800"/>
              <a:t>節省用電總支出以及其滿意度，為所有方案中最高之方案。</a:t>
            </a:r>
            <a:endParaRPr sz="1800"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</a:pPr>
            <a:r>
              <a:rPr lang="zh-TW" sz="1800"/>
              <a:t>若僅以</a:t>
            </a:r>
            <a:r>
              <a:rPr lang="zh-TW" sz="1800">
                <a:solidFill>
                  <a:srgbClr val="FF0000"/>
                </a:solidFill>
              </a:rPr>
              <a:t>「家電移動總時間」或「家電移動總數量」</a:t>
            </a:r>
            <a:r>
              <a:rPr lang="zh-TW" sz="1800"/>
              <a:t>為單一目標目標考量，則皆以</a:t>
            </a:r>
            <a:r>
              <a:rPr lang="zh-TW" sz="1800">
                <a:solidFill>
                  <a:srgbClr val="FF0000"/>
                </a:solidFill>
              </a:rPr>
              <a:t>「情境一」</a:t>
            </a:r>
            <a:r>
              <a:rPr lang="zh-TW" sz="1800"/>
              <a:t>之滿意度最高。</a:t>
            </a:r>
            <a:endParaRPr sz="1800"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</a:pPr>
            <a:r>
              <a:rPr lang="zh-TW" sz="1800"/>
              <a:t>若考慮</a:t>
            </a:r>
            <a:r>
              <a:rPr lang="zh-TW" sz="1800">
                <a:solidFill>
                  <a:srgbClr val="FF0000"/>
                </a:solidFill>
              </a:rPr>
              <a:t>「整體綜合目標」</a:t>
            </a:r>
            <a:r>
              <a:rPr lang="zh-TW" sz="1800"/>
              <a:t>之滿意度，則以</a:t>
            </a:r>
            <a:r>
              <a:rPr lang="zh-TW" sz="1800">
                <a:solidFill>
                  <a:srgbClr val="FF0000"/>
                </a:solidFill>
              </a:rPr>
              <a:t>「基準情境」</a:t>
            </a:r>
            <a:r>
              <a:rPr lang="zh-TW" sz="1800"/>
              <a:t>為最高。</a:t>
            </a:r>
            <a:endParaRPr sz="18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</p:txBody>
      </p:sp>
      <p:sp>
        <p:nvSpPr>
          <p:cNvPr id="463" name="Google Shape;463;p54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64" name="Google Shape;464;p5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5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三、實證案例分析(12/12)</a:t>
            </a:r>
            <a:endParaRPr sz="4000"/>
          </a:p>
        </p:txBody>
      </p:sp>
      <p:sp>
        <p:nvSpPr>
          <p:cNvPr id="470" name="Google Shape;470;p55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表5：五種情境節省用電支出比率與加權滿意度</a:t>
            </a:r>
            <a:endParaRPr sz="24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zh-TW" sz="2400"/>
              <a:t>              之比較</a:t>
            </a:r>
            <a:endParaRPr sz="2400"/>
          </a:p>
        </p:txBody>
      </p:sp>
      <p:sp>
        <p:nvSpPr>
          <p:cNvPr id="471" name="Google Shape;471;p55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72" name="Google Shape;472;p55"/>
          <p:cNvSpPr/>
          <p:nvPr/>
        </p:nvSpPr>
        <p:spPr>
          <a:xfrm>
            <a:off x="971600" y="5877272"/>
            <a:ext cx="72008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註：黃色底之數值為最大值。</a:t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資料來源：本研究自行整理。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3" name="Google Shape;473;p55"/>
          <p:cNvGraphicFramePr/>
          <p:nvPr/>
        </p:nvGraphicFramePr>
        <p:xfrm>
          <a:off x="1043608" y="22768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{8DB20643-E07F-4AB7-BB18-3B3B2E314FC3}</a:tableStyleId>
              </a:tblPr>
              <a:tblGrid>
                <a:gridCol w="2258625"/>
                <a:gridCol w="974025"/>
                <a:gridCol w="974025"/>
                <a:gridCol w="974025"/>
                <a:gridCol w="974025"/>
                <a:gridCol w="974025"/>
              </a:tblGrid>
              <a:tr h="730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目標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基準</a:t>
                      </a:r>
                      <a:endParaRPr b="1" sz="18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情境一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情境二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情境三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情境四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6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節省電費/總電費(%)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7.9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8.7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9.1</a:t>
                      </a:r>
                      <a:endParaRPr sz="18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606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加權總體滿意度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0.782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0.711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0.760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0.722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0.676</a:t>
                      </a:r>
                      <a:endParaRPr sz="18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9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714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降低用電總支出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lnSpc>
                          <a:spcPct val="10714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（權重0.524）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0.481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0.340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0.441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0.500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0.524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</a:tr>
              <a:tr h="539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714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家電移動總時間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lnSpc>
                          <a:spcPct val="10714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（權重0.270）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0.137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0.183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0.149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0.071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0.025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9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714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家電移動總數量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  <a:p>
                      <a:pPr indent="0" lvl="0" marL="0" marR="0" rtl="0" algn="ctr">
                        <a:lnSpc>
                          <a:spcPct val="10714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（權重0.206）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0.164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0.188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0.170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0.151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0.127</a:t>
                      </a:r>
                      <a:endParaRPr sz="1400" u="none" cap="none" strike="noStrike"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8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331" name="Google Shape;331;p38"/>
          <p:cNvSpPr txBox="1"/>
          <p:nvPr>
            <p:ph idx="4294967295" type="title"/>
          </p:nvPr>
        </p:nvSpPr>
        <p:spPr>
          <a:xfrm>
            <a:off x="251520" y="692696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/>
              <a:t>大    綱</a:t>
            </a:r>
            <a:endParaRPr/>
          </a:p>
        </p:txBody>
      </p:sp>
      <p:sp>
        <p:nvSpPr>
          <p:cNvPr id="332" name="Google Shape;332;p38"/>
          <p:cNvSpPr txBox="1"/>
          <p:nvPr>
            <p:ph idx="4294967295" type="body"/>
          </p:nvPr>
        </p:nvSpPr>
        <p:spPr>
          <a:xfrm>
            <a:off x="395536" y="1988840"/>
            <a:ext cx="8424936" cy="445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zh-TW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一、前言----------------------------------------------3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rPr lang="zh-TW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zh-TW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二、智慧住宅節能管理系統應用 ---------------7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rPr lang="zh-TW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zh-TW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三、實證案例分析----------------------------------8</a:t>
            </a:r>
            <a:endParaRPr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rPr lang="zh-TW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zh-TW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四、引申討論---------------------------------------</a:t>
            </a:r>
            <a:r>
              <a:rPr lang="zh-TW"/>
              <a:t>20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rPr lang="zh-TW" sz="1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zh-TW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五、結論與建議------------------------------------25</a:t>
            </a:r>
            <a:endParaRPr/>
          </a:p>
          <a:p>
            <a:pPr indent="-190500" lvl="0" marL="3429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56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四、引申討論(1/5)</a:t>
            </a:r>
            <a:endParaRPr sz="4000"/>
          </a:p>
        </p:txBody>
      </p:sp>
      <p:sp>
        <p:nvSpPr>
          <p:cNvPr id="479" name="Google Shape;479;p56"/>
          <p:cNvSpPr txBox="1"/>
          <p:nvPr>
            <p:ph idx="1" type="body"/>
          </p:nvPr>
        </p:nvSpPr>
        <p:spPr>
          <a:xfrm>
            <a:off x="467544" y="1268760"/>
            <a:ext cx="806489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利用多目標基因演算法以及層級分析法，本研究可歸納成三種情境之決策依據：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</a:pPr>
            <a:r>
              <a:rPr lang="zh-TW" sz="1800"/>
              <a:t>若決策者對於「降低用電總支出」之目標權重很高，並不著重於「舒適性」與「便利性」，則決策者可選擇</a:t>
            </a:r>
            <a:r>
              <a:rPr lang="zh-TW" sz="1800">
                <a:solidFill>
                  <a:srgbClr val="FF0000"/>
                </a:solidFill>
              </a:rPr>
              <a:t>「情境四」</a:t>
            </a:r>
            <a:r>
              <a:rPr lang="zh-TW" sz="1800"/>
              <a:t>做為決選方案，每月可</a:t>
            </a:r>
            <a:r>
              <a:rPr lang="zh-TW" sz="1800">
                <a:solidFill>
                  <a:srgbClr val="FF0000"/>
                </a:solidFill>
              </a:rPr>
              <a:t>節省約76元之電費支出，節省幅度高達9.1%</a:t>
            </a:r>
            <a:r>
              <a:rPr lang="zh-TW" sz="1800"/>
              <a:t>。</a:t>
            </a:r>
            <a:endParaRPr sz="1800"/>
          </a:p>
          <a:p>
            <a:pPr indent="-234950" lvl="1" marL="74295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</a:pPr>
            <a:r>
              <a:rPr lang="zh-TW" sz="1800"/>
              <a:t>若決策者希望能在滿足其「舒適性」、「便利性」最高之情況下，可選擇「</a:t>
            </a:r>
            <a:r>
              <a:rPr lang="zh-TW" sz="1800">
                <a:solidFill>
                  <a:srgbClr val="FF0000"/>
                </a:solidFill>
              </a:rPr>
              <a:t>情境一」</a:t>
            </a:r>
            <a:r>
              <a:rPr lang="zh-TW" sz="1800"/>
              <a:t>做為決選方案，每月可</a:t>
            </a:r>
            <a:r>
              <a:rPr lang="zh-TW" sz="1800">
                <a:solidFill>
                  <a:srgbClr val="FF0000"/>
                </a:solidFill>
              </a:rPr>
              <a:t>節省約49元之電費支出，節省幅度降為6%</a:t>
            </a:r>
            <a:r>
              <a:rPr lang="zh-TW" sz="1800"/>
              <a:t>。此情境與情境四相較，等同於</a:t>
            </a:r>
            <a:r>
              <a:rPr lang="zh-TW" sz="1800">
                <a:solidFill>
                  <a:srgbClr val="FF0000"/>
                </a:solidFill>
              </a:rPr>
              <a:t>以每月27元的報酬，抵換(trade-off)減少10個家電啟停移動帶來的便利性，合計每天減少550分鐘的啟停移動總時間</a:t>
            </a:r>
            <a:r>
              <a:rPr lang="zh-TW" sz="1800"/>
              <a:t>，亦即增加了用戶之舒適性。</a:t>
            </a:r>
            <a:endParaRPr sz="1800"/>
          </a:p>
          <a:p>
            <a:pPr indent="-234950" lvl="1" marL="74295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–"/>
            </a:pPr>
            <a:r>
              <a:rPr lang="zh-TW" sz="1800"/>
              <a:t>若決策者以整體滿意度為目標，則可選擇</a:t>
            </a:r>
            <a:r>
              <a:rPr lang="zh-TW" sz="1800">
                <a:solidFill>
                  <a:srgbClr val="FF0000"/>
                </a:solidFill>
              </a:rPr>
              <a:t>「基準情境」</a:t>
            </a:r>
            <a:r>
              <a:rPr lang="zh-TW" sz="1800"/>
              <a:t>做為決策方案，每月可</a:t>
            </a:r>
            <a:r>
              <a:rPr lang="zh-TW" sz="1800">
                <a:solidFill>
                  <a:srgbClr val="FF0000"/>
                </a:solidFill>
              </a:rPr>
              <a:t>節省將近66元之電費支出，節省幅度為7.9%</a:t>
            </a:r>
            <a:r>
              <a:rPr lang="zh-TW" sz="1800"/>
              <a:t>。與情境四相較，等同於以</a:t>
            </a:r>
            <a:r>
              <a:rPr lang="zh-TW" sz="1800">
                <a:solidFill>
                  <a:srgbClr val="FF0000"/>
                </a:solidFill>
              </a:rPr>
              <a:t>每月10元的報酬抵換減少6個家電啟停移動帶來的便利性，合計每天減少390分鐘的啟停移動總時間的舒適性</a:t>
            </a:r>
            <a:r>
              <a:rPr lang="zh-TW" sz="1800"/>
              <a:t>；與情境一相較，則等同以</a:t>
            </a:r>
            <a:r>
              <a:rPr lang="zh-TW" sz="1800">
                <a:solidFill>
                  <a:srgbClr val="FF0000"/>
                </a:solidFill>
              </a:rPr>
              <a:t>每月17元的代價，抵換增加4個家電啟停移動的便利性，每天合計160分鐘的啟停移動總時間的舒適性</a:t>
            </a:r>
            <a:r>
              <a:rPr lang="zh-TW" sz="1800"/>
              <a:t>，係同時兼顧三項目標的決策方案。</a:t>
            </a:r>
            <a:endParaRPr sz="18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</p:txBody>
      </p:sp>
      <p:sp>
        <p:nvSpPr>
          <p:cNvPr id="480" name="Google Shape;480;p56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57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四、引申討論(2/5)</a:t>
            </a:r>
            <a:endParaRPr sz="4000"/>
          </a:p>
        </p:txBody>
      </p:sp>
      <p:sp>
        <p:nvSpPr>
          <p:cNvPr id="486" name="Google Shape;486;p57"/>
          <p:cNvSpPr txBox="1"/>
          <p:nvPr>
            <p:ph idx="1" type="body"/>
          </p:nvPr>
        </p:nvSpPr>
        <p:spPr>
          <a:xfrm>
            <a:off x="467544" y="1268760"/>
            <a:ext cx="806489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根據實證模擬結果，本研究模式</a:t>
            </a:r>
            <a:r>
              <a:rPr lang="zh-TW" sz="2400">
                <a:solidFill>
                  <a:srgbClr val="FF0000"/>
                </a:solidFill>
              </a:rPr>
              <a:t>可節省住宅部門6％～9.1％的用電總支出</a:t>
            </a:r>
            <a:r>
              <a:rPr lang="zh-TW" sz="2400"/>
              <a:t>，若能廣泛應用至全台灣806萬住宅用戶，將可達成以下可觀之節能減碳效益：</a:t>
            </a:r>
            <a:endParaRPr sz="2400"/>
          </a:p>
          <a:p>
            <a:pPr indent="-234950" lvl="1" marL="74295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</a:pPr>
            <a:r>
              <a:rPr lang="zh-TW" sz="2000"/>
              <a:t>按台電公司統計，100年度全國總售電量1,986億度，其中住宅部門占總售電量之21％，約為416.5億度。依此估算，相當於</a:t>
            </a:r>
            <a:r>
              <a:rPr lang="zh-TW" sz="2000">
                <a:solidFill>
                  <a:srgbClr val="FF0000"/>
                </a:solidFill>
              </a:rPr>
              <a:t>每年可節約25億～38億度電力</a:t>
            </a:r>
            <a:r>
              <a:rPr lang="zh-TW" sz="2000"/>
              <a:t>。</a:t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</a:pPr>
            <a:r>
              <a:rPr lang="zh-TW" sz="2000"/>
              <a:t>以100年度我國住宅表燈平均電價每度為2.6555元換算，全年將可減少全台灣住宅部門約</a:t>
            </a:r>
            <a:r>
              <a:rPr lang="zh-TW" sz="2000">
                <a:solidFill>
                  <a:srgbClr val="FF0000"/>
                </a:solidFill>
              </a:rPr>
              <a:t>66億～101億元的用電支出</a:t>
            </a:r>
            <a:r>
              <a:rPr lang="zh-TW" sz="2000"/>
              <a:t>。</a:t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</a:pPr>
            <a:r>
              <a:rPr lang="zh-TW" sz="2000"/>
              <a:t>以燃煤超臨界機組之CO2排放量，每度電0.839公斤估計，全年則</a:t>
            </a:r>
            <a:r>
              <a:rPr lang="zh-TW" sz="2000">
                <a:solidFill>
                  <a:srgbClr val="FF0000"/>
                </a:solidFill>
              </a:rPr>
              <a:t>可降低210萬至318萬公噸的CO2排放量</a:t>
            </a:r>
            <a:r>
              <a:rPr lang="zh-TW" sz="2000"/>
              <a:t>。</a:t>
            </a:r>
            <a:endParaRPr sz="2000"/>
          </a:p>
          <a:p>
            <a:pPr indent="-127000" lvl="2" marL="11430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  <a:p>
            <a:pPr indent="-127000" lvl="2" marL="11430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</p:txBody>
      </p:sp>
      <p:sp>
        <p:nvSpPr>
          <p:cNvPr id="487" name="Google Shape;487;p57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8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四、引申討論(3/5)</a:t>
            </a:r>
            <a:endParaRPr sz="4000"/>
          </a:p>
        </p:txBody>
      </p:sp>
      <p:sp>
        <p:nvSpPr>
          <p:cNvPr id="493" name="Google Shape;493;p58"/>
          <p:cNvSpPr txBox="1"/>
          <p:nvPr>
            <p:ph idx="1" type="body"/>
          </p:nvPr>
        </p:nvSpPr>
        <p:spPr>
          <a:xfrm>
            <a:off x="467544" y="1268760"/>
            <a:ext cx="806489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由於住宅用戶的用電模式具有</a:t>
            </a:r>
            <a:r>
              <a:rPr lang="zh-TW" sz="2400">
                <a:solidFill>
                  <a:srgbClr val="FF0000"/>
                </a:solidFill>
              </a:rPr>
              <a:t>「主體小、用戶多、組成雜」</a:t>
            </a:r>
            <a:r>
              <a:rPr lang="zh-TW" sz="2400"/>
              <a:t>的特性，且一般上班族，可能因為工作繁忙無暇自行管理用電模式，或缺乏專業知識，因此相對於工商用電部門，無論在參與需量反應或操作節能資訊管理系統上，</a:t>
            </a:r>
            <a:r>
              <a:rPr lang="zh-TW" sz="2400">
                <a:solidFill>
                  <a:srgbClr val="FF0000"/>
                </a:solidFill>
              </a:rPr>
              <a:t>相對具較高的交易成本</a:t>
            </a:r>
            <a:r>
              <a:rPr lang="zh-TW" sz="2400"/>
              <a:t>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對此，先進國家通常是透過</a:t>
            </a:r>
            <a:r>
              <a:rPr lang="zh-TW" sz="2400">
                <a:solidFill>
                  <a:srgbClr val="FF0000"/>
                </a:solidFill>
              </a:rPr>
              <a:t>「用戶群代表(aggregator)」</a:t>
            </a:r>
            <a:r>
              <a:rPr lang="zh-TW" sz="2400"/>
              <a:t>來代客操作，發揮</a:t>
            </a:r>
            <a:r>
              <a:rPr lang="zh-TW" sz="2400">
                <a:solidFill>
                  <a:srgbClr val="FF0000"/>
                </a:solidFill>
              </a:rPr>
              <a:t>「聚沙成塔」</a:t>
            </a:r>
            <a:r>
              <a:rPr lang="zh-TW" sz="2400"/>
              <a:t>的效果，集結眾多住宅小用戶成為一個</a:t>
            </a:r>
            <a:r>
              <a:rPr lang="zh-TW" sz="2400">
                <a:solidFill>
                  <a:srgbClr val="FF0000"/>
                </a:solidFill>
              </a:rPr>
              <a:t>「虛擬的大用戶」</a:t>
            </a:r>
            <a:r>
              <a:rPr lang="zh-TW" sz="2400"/>
              <a:t>，配合電力公司於緊急尖峰時段降低需求負載，舒緩區域用電供電尖峰瓶頸，化解供電可靠度危機。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241300" lvl="0" marL="3429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  <a:p>
            <a:pPr indent="-127000" lvl="2" marL="11430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</p:txBody>
      </p:sp>
      <p:sp>
        <p:nvSpPr>
          <p:cNvPr id="494" name="Google Shape;494;p58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59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四、引申討論(4/5)</a:t>
            </a:r>
            <a:endParaRPr sz="4000"/>
          </a:p>
        </p:txBody>
      </p:sp>
      <p:sp>
        <p:nvSpPr>
          <p:cNvPr id="500" name="Google Shape;500;p59"/>
          <p:cNvSpPr txBox="1"/>
          <p:nvPr>
            <p:ph idx="1" type="body"/>
          </p:nvPr>
        </p:nvSpPr>
        <p:spPr>
          <a:xfrm>
            <a:off x="467544" y="1268760"/>
            <a:ext cx="806489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用戶群代表的經營型態可概分為以下四類：(1)電力零售商(Retailer)；(2)電力輔助服務市場(Ancillary Service Market)負責供需平衡者 (Balancing Responsible Party)； (3)典型的能源服務公司(Energy service company, ECSO)；(4)</a:t>
            </a:r>
            <a:r>
              <a:rPr lang="zh-TW" sz="2400">
                <a:solidFill>
                  <a:srgbClr val="FF0000"/>
                </a:solidFill>
              </a:rPr>
              <a:t>獨立型態之用戶群代表(Independent Aggregator)</a:t>
            </a:r>
            <a:r>
              <a:rPr lang="zh-TW" sz="2400"/>
              <a:t>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其中ESCO與獨立型態之用戶群代表，即係</a:t>
            </a:r>
            <a:r>
              <a:rPr lang="zh-TW" sz="2400">
                <a:solidFill>
                  <a:srgbClr val="FF0000"/>
                </a:solidFill>
              </a:rPr>
              <a:t>中立於電力公司與電力用戶之間</a:t>
            </a:r>
            <a:r>
              <a:rPr lang="zh-TW" sz="2400"/>
              <a:t>，專精於需求面能源管理的</a:t>
            </a:r>
            <a:r>
              <a:rPr lang="zh-TW" sz="2400">
                <a:solidFill>
                  <a:srgbClr val="FF0000"/>
                </a:solidFill>
              </a:rPr>
              <a:t>第三方(Third Party)</a:t>
            </a:r>
            <a:r>
              <a:rPr lang="zh-TW" sz="2400"/>
              <a:t>。此種型態的用戶群代表，可藉由</a:t>
            </a:r>
            <a:r>
              <a:rPr lang="zh-TW" sz="2400">
                <a:solidFill>
                  <a:srgbClr val="FF0000"/>
                </a:solidFill>
              </a:rPr>
              <a:t>智慧型電能管理系統</a:t>
            </a:r>
            <a:r>
              <a:rPr lang="zh-TW" sz="2400"/>
              <a:t>，為用戶設定並操作其家用電器之排程，為住宅用戶節省用電支出，成為用戶與電力公司間的連結媒介。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241300" lvl="0" marL="3429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  <a:p>
            <a:pPr indent="-127000" lvl="2" marL="11430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</p:txBody>
      </p:sp>
      <p:sp>
        <p:nvSpPr>
          <p:cNvPr id="501" name="Google Shape;501;p59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0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四、引申討論(5/5)</a:t>
            </a:r>
            <a:endParaRPr sz="4000"/>
          </a:p>
        </p:txBody>
      </p:sp>
      <p:sp>
        <p:nvSpPr>
          <p:cNvPr id="507" name="Google Shape;507;p60"/>
          <p:cNvSpPr txBox="1"/>
          <p:nvPr>
            <p:ph idx="1" type="body"/>
          </p:nvPr>
        </p:nvSpPr>
        <p:spPr>
          <a:xfrm>
            <a:off x="467544" y="1268760"/>
            <a:ext cx="806489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2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/>
              <a:t>Aggregator藉由資訊管理系統執行需量反應實例</a:t>
            </a:r>
            <a:r>
              <a:rPr lang="zh-TW" sz="2400"/>
              <a:t>：</a:t>
            </a:r>
            <a:endParaRPr sz="2400"/>
          </a:p>
          <a:p>
            <a:pPr indent="-234950" lvl="1" marL="74295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</a:pPr>
            <a:r>
              <a:rPr lang="zh-TW" sz="2000"/>
              <a:t>2006年康乃狄克州輸電容量不足以應付夏季尖峰時段。起先擬以汰換輸電線路解決問題，但遭受居民反對而擱置計畫。此時</a:t>
            </a:r>
            <a:r>
              <a:rPr lang="zh-TW" sz="2000">
                <a:solidFill>
                  <a:srgbClr val="FF0000"/>
                </a:solidFill>
              </a:rPr>
              <a:t>用戶群代表康沃吉公司(Comverge)</a:t>
            </a:r>
            <a:r>
              <a:rPr lang="zh-TW" sz="2000"/>
              <a:t>提出佈建可</a:t>
            </a:r>
            <a:r>
              <a:rPr lang="zh-TW" sz="2000">
                <a:solidFill>
                  <a:srgbClr val="FF0000"/>
                </a:solidFill>
              </a:rPr>
              <a:t>抑低</a:t>
            </a:r>
            <a:r>
              <a:rPr lang="zh-TW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28MW</a:t>
            </a:r>
            <a:r>
              <a:rPr lang="zh-TW" sz="2000">
                <a:solidFill>
                  <a:srgbClr val="FF0000"/>
                </a:solidFill>
              </a:rPr>
              <a:t>的需量反應方案</a:t>
            </a:r>
            <a:r>
              <a:rPr lang="zh-TW" sz="2000"/>
              <a:t>，來解決供電系統不穩定之情況。</a:t>
            </a:r>
            <a:endParaRPr sz="2000"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</a:pPr>
            <a:r>
              <a:rPr lang="zh-TW" sz="2000"/>
              <a:t>康沃吉公司與電力公司簽訂為期四年的需量反應契約，並在該地區</a:t>
            </a:r>
            <a:r>
              <a:rPr lang="zh-TW" sz="2000">
                <a:solidFill>
                  <a:srgbClr val="FF0000"/>
                </a:solidFill>
              </a:rPr>
              <a:t>15000個</a:t>
            </a:r>
            <a:r>
              <a:rPr lang="zh-TW" sz="2000"/>
              <a:t>住宅或小型用戶的空調設備中，</a:t>
            </a:r>
            <a:r>
              <a:rPr lang="zh-TW" sz="2000">
                <a:solidFill>
                  <a:srgbClr val="FF0000"/>
                </a:solidFill>
              </a:rPr>
              <a:t>加裝智慧型電能管理系統，以配合電力公司要求降載</a:t>
            </a:r>
            <a:r>
              <a:rPr lang="zh-TW" sz="2000"/>
              <a:t>。每用戶一年可獲得100美元參與需量方案的電價優惠。當緊急狀況發生時(如電壓低於標準值的95%)，電力公司立即通知康沃吉公司啟動需量反應裝置。 </a:t>
            </a:r>
            <a:endParaRPr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</a:pPr>
            <a:r>
              <a:rPr lang="zh-TW" sz="2000"/>
              <a:t>2012年10月底為止，康沃吉公司已擁有</a:t>
            </a:r>
            <a:r>
              <a:rPr lang="zh-TW" sz="2000">
                <a:solidFill>
                  <a:srgbClr val="FF0000"/>
                </a:solidFill>
              </a:rPr>
              <a:t>逾50萬戶住宅與小型商業用戶</a:t>
            </a:r>
            <a:r>
              <a:rPr lang="zh-TW" sz="2000"/>
              <a:t>參與其需量反應方案，包括</a:t>
            </a:r>
            <a:r>
              <a:rPr lang="zh-TW" sz="2000">
                <a:solidFill>
                  <a:srgbClr val="FF0000"/>
                </a:solidFill>
              </a:rPr>
              <a:t>即時電價、時間電價、尖峰時間回饋電價、緊急尖峰電價等</a:t>
            </a:r>
            <a:r>
              <a:rPr lang="zh-TW" sz="2000"/>
              <a:t>。由此可見，用戶群代表在住宅部門採用智慧型電能資訊管理系統過程中，具有舉足輕重之地位。</a:t>
            </a:r>
            <a:endParaRPr sz="1600"/>
          </a:p>
          <a:p>
            <a:pPr indent="-127000" lvl="2" marL="114300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t/>
            </a:r>
            <a:endParaRPr sz="1600"/>
          </a:p>
        </p:txBody>
      </p:sp>
      <p:sp>
        <p:nvSpPr>
          <p:cNvPr id="508" name="Google Shape;508;p60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61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五、結論與建議(1/2)</a:t>
            </a:r>
            <a:endParaRPr sz="4000"/>
          </a:p>
        </p:txBody>
      </p:sp>
      <p:sp>
        <p:nvSpPr>
          <p:cNvPr id="514" name="Google Shape;514;p61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本文所建立「智慧住宅節能管理多目標規劃」之模型，可讓住宅部門在兼顧「</a:t>
            </a:r>
            <a:r>
              <a:rPr lang="zh-TW" sz="2400">
                <a:solidFill>
                  <a:srgbClr val="FF0000"/>
                </a:solidFill>
              </a:rPr>
              <a:t>經濟性</a:t>
            </a:r>
            <a:r>
              <a:rPr lang="zh-TW" sz="2400"/>
              <a:t>」、「</a:t>
            </a:r>
            <a:r>
              <a:rPr lang="zh-TW" sz="2400">
                <a:solidFill>
                  <a:srgbClr val="FF0000"/>
                </a:solidFill>
              </a:rPr>
              <a:t>便利性</a:t>
            </a:r>
            <a:r>
              <a:rPr lang="zh-TW" sz="2400"/>
              <a:t>」與「</a:t>
            </a:r>
            <a:r>
              <a:rPr lang="zh-TW" sz="2400">
                <a:solidFill>
                  <a:srgbClr val="FF0000"/>
                </a:solidFill>
              </a:rPr>
              <a:t>舒適性</a:t>
            </a:r>
            <a:r>
              <a:rPr lang="zh-TW" sz="2400"/>
              <a:t>」的前提下，運用智慧住宅節能資訊管理系統進行節能決策，達到上述三項目標不同權重</a:t>
            </a:r>
            <a:r>
              <a:rPr lang="zh-TW" sz="2400">
                <a:solidFill>
                  <a:srgbClr val="FF0000"/>
                </a:solidFill>
              </a:rPr>
              <a:t>「抵換」</a:t>
            </a:r>
            <a:r>
              <a:rPr lang="zh-TW" sz="2400"/>
              <a:t>的方案。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本研究對各目標之權重大小，進行107份樣本(有效樣本92份)市場調查問卷分析，其結果依序為：「</a:t>
            </a:r>
            <a:r>
              <a:rPr lang="zh-TW" sz="2400">
                <a:solidFill>
                  <a:srgbClr val="FF0000"/>
                </a:solidFill>
              </a:rPr>
              <a:t>降低用電總支出(0.524 )</a:t>
            </a:r>
            <a:r>
              <a:rPr lang="zh-TW" sz="2400"/>
              <a:t>」、「</a:t>
            </a:r>
            <a:r>
              <a:rPr lang="zh-TW" sz="2400">
                <a:solidFill>
                  <a:srgbClr val="FF0000"/>
                </a:solidFill>
              </a:rPr>
              <a:t>家電移動啟停總時間最小(0.27)</a:t>
            </a:r>
            <a:r>
              <a:rPr lang="zh-TW" sz="2400"/>
              <a:t>、「</a:t>
            </a:r>
            <a:r>
              <a:rPr lang="zh-TW" sz="2400">
                <a:solidFill>
                  <a:srgbClr val="FF0000"/>
                </a:solidFill>
              </a:rPr>
              <a:t>家電移動總數量(0.206)</a:t>
            </a:r>
            <a:r>
              <a:rPr lang="zh-TW" sz="2400"/>
              <a:t> 」。可見台灣住宅用戶認為當前</a:t>
            </a:r>
            <a:r>
              <a:rPr lang="zh-TW" sz="2400">
                <a:solidFill>
                  <a:srgbClr val="FF0000"/>
                </a:solidFill>
              </a:rPr>
              <a:t>以降低用電總支出</a:t>
            </a:r>
            <a:r>
              <a:rPr lang="zh-TW" sz="2400"/>
              <a:t>為最主要之目標。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在整體評估方面，以</a:t>
            </a:r>
            <a:r>
              <a:rPr lang="zh-TW" sz="2400">
                <a:solidFill>
                  <a:srgbClr val="FF0000"/>
                </a:solidFill>
              </a:rPr>
              <a:t>「基準情境」最適合作為住宅用電規劃</a:t>
            </a:r>
            <a:r>
              <a:rPr lang="zh-TW" sz="2400"/>
              <a:t>，加權滿意度0.782；若</a:t>
            </a:r>
            <a:r>
              <a:rPr lang="zh-TW" sz="2400">
                <a:solidFill>
                  <a:srgbClr val="FF0000"/>
                </a:solidFill>
              </a:rPr>
              <a:t>以「舒適性」和「便利性」作為考量，則以「情境一」最佳</a:t>
            </a:r>
            <a:r>
              <a:rPr lang="zh-TW" sz="2400"/>
              <a:t>，分項加權滿意度分別為0.183和0.188。</a:t>
            </a:r>
            <a:endParaRPr/>
          </a:p>
        </p:txBody>
      </p:sp>
      <p:sp>
        <p:nvSpPr>
          <p:cNvPr id="515" name="Google Shape;515;p6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62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五、結論與建議(2/2)</a:t>
            </a:r>
            <a:endParaRPr sz="4000"/>
          </a:p>
        </p:txBody>
      </p:sp>
      <p:sp>
        <p:nvSpPr>
          <p:cNvPr id="521" name="Google Shape;521;p62"/>
          <p:cNvSpPr txBox="1"/>
          <p:nvPr>
            <p:ph idx="1" type="body"/>
          </p:nvPr>
        </p:nvSpPr>
        <p:spPr>
          <a:xfrm>
            <a:off x="467544" y="1268760"/>
            <a:ext cx="806489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根據實證模擬結果，透過多目標規劃進行決策，估計最多可</a:t>
            </a:r>
            <a:r>
              <a:rPr lang="zh-TW" sz="2400">
                <a:solidFill>
                  <a:srgbClr val="FF0000"/>
                </a:solidFill>
              </a:rPr>
              <a:t>降低約9.1%</a:t>
            </a:r>
            <a:r>
              <a:rPr lang="zh-TW" sz="2400"/>
              <a:t>之用電總支出，以本研究模擬之住宅用電資料換算，</a:t>
            </a:r>
            <a:r>
              <a:rPr lang="zh-TW" sz="2400">
                <a:solidFill>
                  <a:srgbClr val="FF0000"/>
                </a:solidFill>
              </a:rPr>
              <a:t>每月約可節省76元</a:t>
            </a:r>
            <a:r>
              <a:rPr lang="zh-TW" sz="2400"/>
              <a:t>的用電支出。若廣泛應用於台灣全體住宅用戶，估計每年將減少</a:t>
            </a:r>
            <a:r>
              <a:rPr lang="zh-TW" sz="2400">
                <a:solidFill>
                  <a:srgbClr val="FF0000"/>
                </a:solidFill>
              </a:rPr>
              <a:t>66億～101億元的總用電支出</a:t>
            </a:r>
            <a:r>
              <a:rPr lang="zh-TW" sz="2400"/>
              <a:t>，且</a:t>
            </a:r>
            <a:r>
              <a:rPr lang="zh-TW" sz="2400">
                <a:solidFill>
                  <a:srgbClr val="FF0000"/>
                </a:solidFill>
              </a:rPr>
              <a:t>減少210萬～318萬公噸CO2</a:t>
            </a:r>
            <a:r>
              <a:rPr lang="zh-TW" sz="2400"/>
              <a:t>排放量。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未來研究之方向，可進行智慧住宅節能資訊管理系統之</a:t>
            </a:r>
            <a:r>
              <a:rPr lang="zh-TW" sz="2400">
                <a:solidFill>
                  <a:srgbClr val="FF0000"/>
                </a:solidFill>
              </a:rPr>
              <a:t>成本效益分析(</a:t>
            </a:r>
            <a:r>
              <a:rPr lang="zh-TW" sz="2200">
                <a:solidFill>
                  <a:srgbClr val="FF0000"/>
                </a:solidFill>
              </a:rPr>
              <a:t>Cost Benefit Analysis, CBA</a:t>
            </a:r>
            <a:r>
              <a:rPr lang="zh-TW" sz="2400">
                <a:solidFill>
                  <a:srgbClr val="FF0000"/>
                </a:solidFill>
              </a:rPr>
              <a:t>)</a:t>
            </a:r>
            <a:r>
              <a:rPr lang="zh-TW" sz="2400"/>
              <a:t>；亦可進一步研究如何透過</a:t>
            </a:r>
            <a:r>
              <a:rPr lang="zh-TW" sz="2400">
                <a:solidFill>
                  <a:srgbClr val="FF0000"/>
                </a:solidFill>
              </a:rPr>
              <a:t>「用戶群代表」</a:t>
            </a:r>
            <a:r>
              <a:rPr lang="zh-TW" sz="2400"/>
              <a:t>之專業能力，整合</a:t>
            </a:r>
            <a:r>
              <a:rPr lang="zh-TW" sz="2400">
                <a:solidFill>
                  <a:srgbClr val="FF0000"/>
                </a:solidFill>
              </a:rPr>
              <a:t>用戶端小型再生能源（如太陽能）</a:t>
            </a:r>
            <a:r>
              <a:rPr lang="zh-TW" sz="2400"/>
              <a:t>或</a:t>
            </a:r>
            <a:r>
              <a:rPr lang="zh-TW" sz="2400">
                <a:solidFill>
                  <a:srgbClr val="FF0000"/>
                </a:solidFill>
              </a:rPr>
              <a:t>電池儲能設施</a:t>
            </a:r>
            <a:r>
              <a:rPr lang="zh-TW" sz="2200">
                <a:solidFill>
                  <a:srgbClr val="FF0000"/>
                </a:solidFill>
              </a:rPr>
              <a:t>(Battery Energy Storage System, BESS)</a:t>
            </a:r>
            <a:r>
              <a:rPr lang="zh-TW" sz="2400">
                <a:solidFill>
                  <a:srgbClr val="FF0000"/>
                </a:solidFill>
              </a:rPr>
              <a:t>（如電動車）</a:t>
            </a:r>
            <a:r>
              <a:rPr lang="zh-TW" sz="2400"/>
              <a:t>，調配中央供電系統與分散式發電系統，以充分利用各地之</a:t>
            </a:r>
            <a:r>
              <a:rPr lang="zh-TW" sz="2400">
                <a:solidFill>
                  <a:srgbClr val="FF0000"/>
                </a:solidFill>
              </a:rPr>
              <a:t>分散型能源資源</a:t>
            </a:r>
            <a:r>
              <a:rPr lang="zh-TW" sz="2200">
                <a:solidFill>
                  <a:srgbClr val="FF0000"/>
                </a:solidFill>
              </a:rPr>
              <a:t>(Distributed Energy Resource, DER)</a:t>
            </a:r>
            <a:r>
              <a:rPr lang="zh-TW" sz="2400"/>
              <a:t>，達到</a:t>
            </a:r>
            <a:r>
              <a:rPr lang="zh-TW" sz="2400">
                <a:solidFill>
                  <a:srgbClr val="FF0000"/>
                </a:solidFill>
              </a:rPr>
              <a:t>用戶、電業與社會「三贏」</a:t>
            </a:r>
            <a:r>
              <a:rPr lang="zh-TW" sz="2400"/>
              <a:t>之局面。</a:t>
            </a:r>
            <a:endParaRPr/>
          </a:p>
        </p:txBody>
      </p:sp>
      <p:sp>
        <p:nvSpPr>
          <p:cNvPr id="522" name="Google Shape;522;p6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63"/>
          <p:cNvSpPr/>
          <p:nvPr/>
        </p:nvSpPr>
        <p:spPr>
          <a:xfrm>
            <a:off x="179512" y="1124745"/>
            <a:ext cx="8748464" cy="4680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6B0C"/>
              </a:buClr>
              <a:buSzPts val="3200"/>
              <a:buFont typeface="Arial"/>
              <a:buNone/>
            </a:pPr>
            <a:r>
              <a:rPr b="1" lang="zh-TW" sz="3200">
                <a:solidFill>
                  <a:srgbClr val="4A6B0C"/>
                </a:solidFill>
                <a:latin typeface="Arial"/>
                <a:ea typeface="Arial"/>
                <a:cs typeface="Arial"/>
                <a:sym typeface="Arial"/>
              </a:rPr>
              <a:t>Progress happens so fast today that one who declares something totally unfeasible, is being interrupted by someone else who has already done it.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</a:pPr>
            <a:r>
              <a:t/>
            </a:r>
            <a:endParaRPr b="1" sz="3200">
              <a:solidFill>
                <a:srgbClr val="00406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</a:pPr>
            <a:r>
              <a:t/>
            </a:r>
            <a:endParaRPr b="1" sz="3200">
              <a:solidFill>
                <a:srgbClr val="00406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200">
                <a:solidFill>
                  <a:srgbClr val="004061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200">
                <a:solidFill>
                  <a:srgbClr val="004061"/>
                </a:solidFill>
                <a:latin typeface="Verdana"/>
                <a:ea typeface="Verdana"/>
                <a:cs typeface="Verdana"/>
                <a:sym typeface="Verdana"/>
              </a:rPr>
              <a:t>  --Albert Einstein</a:t>
            </a:r>
            <a:endParaRPr b="1" sz="3200">
              <a:solidFill>
                <a:srgbClr val="00406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</a:pPr>
            <a:r>
              <a:t/>
            </a:r>
            <a:endParaRPr b="1" sz="3200">
              <a:solidFill>
                <a:srgbClr val="00406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28" name="Google Shape;528;p63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64"/>
          <p:cNvSpPr txBox="1"/>
          <p:nvPr>
            <p:ph type="ctrTitle"/>
          </p:nvPr>
        </p:nvSpPr>
        <p:spPr>
          <a:xfrm>
            <a:off x="757559" y="2319015"/>
            <a:ext cx="8062913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/>
              <a:t>報告完畢，敬請指教！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9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一、前言(1/4) </a:t>
            </a:r>
            <a:endParaRPr sz="4000"/>
          </a:p>
        </p:txBody>
      </p:sp>
      <p:sp>
        <p:nvSpPr>
          <p:cNvPr id="338" name="Google Shape;338;p39"/>
          <p:cNvSpPr txBox="1"/>
          <p:nvPr>
            <p:ph idx="1" type="body"/>
          </p:nvPr>
        </p:nvSpPr>
        <p:spPr>
          <a:xfrm>
            <a:off x="467544" y="1268760"/>
            <a:ext cx="8136904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在台灣當前油電雙漲與景氣衰退的氛圍，如何有效節能以減少用電支出，已成為當前民眾關注之議題。通常節省電力消費主要有兩種方式：一為</a:t>
            </a:r>
            <a:r>
              <a:rPr lang="zh-TW" sz="2400">
                <a:solidFill>
                  <a:srgbClr val="FF0000"/>
                </a:solidFill>
              </a:rPr>
              <a:t>選用高效率的家電設備</a:t>
            </a:r>
            <a:r>
              <a:rPr lang="zh-TW" sz="2400"/>
              <a:t>，一為</a:t>
            </a:r>
            <a:r>
              <a:rPr lang="zh-TW" sz="2400">
                <a:solidFill>
                  <a:srgbClr val="FF0000"/>
                </a:solidFill>
              </a:rPr>
              <a:t>運用控制系統與管理程序</a:t>
            </a:r>
            <a:r>
              <a:rPr lang="zh-TW" sz="2400"/>
              <a:t>進行用電即時管控。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在節能家電設備方面，經濟部2012年推動兩波</a:t>
            </a:r>
            <a:r>
              <a:rPr lang="zh-TW" sz="2400">
                <a:solidFill>
                  <a:srgbClr val="FF0000"/>
                </a:solidFill>
              </a:rPr>
              <a:t>「補助民眾購(換)置節能家電」措施</a:t>
            </a:r>
            <a:r>
              <a:rPr lang="zh-TW" sz="2400"/>
              <a:t>，針對</a:t>
            </a:r>
            <a:r>
              <a:rPr lang="zh-TW" sz="2400">
                <a:solidFill>
                  <a:srgbClr val="FF0000"/>
                </a:solidFill>
              </a:rPr>
              <a:t>高效率洗衣機、電冰箱、冷氣機及顯示器</a:t>
            </a:r>
            <a:r>
              <a:rPr lang="zh-TW" sz="2400"/>
              <a:t>等節能家電，提供民眾</a:t>
            </a:r>
            <a:r>
              <a:rPr lang="zh-TW" sz="2400">
                <a:solidFill>
                  <a:srgbClr val="FF0000"/>
                </a:solidFill>
              </a:rPr>
              <a:t>每台2,000元的購買補助</a:t>
            </a:r>
            <a:r>
              <a:rPr lang="zh-TW" sz="2400"/>
              <a:t>，在住宅用電設備效率提升上獲得相當成果 。</a:t>
            </a:r>
            <a:endParaRPr sz="2400"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用電即時管控上，</a:t>
            </a:r>
            <a:r>
              <a:rPr lang="zh-TW" sz="2400">
                <a:solidFill>
                  <a:srgbClr val="FF0000"/>
                </a:solidFill>
              </a:rPr>
              <a:t>智慧住宅節能資訊管理系統</a:t>
            </a:r>
            <a:r>
              <a:rPr lang="zh-TW" sz="2400"/>
              <a:t>是當前被認為最有效率的方式之一。</a:t>
            </a:r>
            <a:r>
              <a:rPr lang="zh-TW" sz="2400">
                <a:solidFill>
                  <a:srgbClr val="FF0000"/>
                </a:solidFill>
              </a:rPr>
              <a:t>以美國為例，預計迄今年底止，將完成5,200萬住宅用戶智慧電錶(Smart Meter)裝設(約34％)</a:t>
            </a:r>
            <a:r>
              <a:rPr lang="zh-TW" sz="2400"/>
              <a:t>，藉由節能管理系統調節用電量。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</p:txBody>
      </p:sp>
      <p:sp>
        <p:nvSpPr>
          <p:cNvPr id="339" name="Google Shape;339;p39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0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一、前言(2/4) </a:t>
            </a:r>
            <a:endParaRPr sz="4000"/>
          </a:p>
        </p:txBody>
      </p:sp>
      <p:sp>
        <p:nvSpPr>
          <p:cNvPr id="345" name="Google Shape;345;p40"/>
          <p:cNvSpPr txBox="1"/>
          <p:nvPr>
            <p:ph idx="1" type="body"/>
          </p:nvPr>
        </p:nvSpPr>
        <p:spPr>
          <a:xfrm>
            <a:off x="467544" y="1268760"/>
            <a:ext cx="8136904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當前若干國家已積極推動所有電力用戶裝設智慧電錶，以提高電能使用效率。我國亦於2010年6月經行政院核定</a:t>
            </a:r>
            <a:r>
              <a:rPr lang="zh-TW" sz="2400">
                <a:solidFill>
                  <a:srgbClr val="FF0000"/>
                </a:solidFill>
              </a:rPr>
              <a:t>「智慧型電錶基礎建設</a:t>
            </a:r>
            <a:r>
              <a:rPr lang="zh-TW" sz="2200">
                <a:solidFill>
                  <a:srgbClr val="FF0000"/>
                </a:solidFill>
              </a:rPr>
              <a:t>(Advanced Metering Infrastructure, AMI)</a:t>
            </a:r>
            <a:r>
              <a:rPr lang="zh-TW" sz="2400">
                <a:solidFill>
                  <a:srgbClr val="FF0000"/>
                </a:solidFill>
              </a:rPr>
              <a:t>推動方案</a:t>
            </a:r>
            <a:r>
              <a:rPr lang="zh-TW" sz="2400"/>
              <a:t>」，啟動低壓電力用戶AMI佈建。</a:t>
            </a:r>
            <a:endParaRPr sz="24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據此，台電公司將於2013年底前佈建1萬個住宅用戶智慧電錶；完成測試與前置作業後，並經</a:t>
            </a:r>
            <a:r>
              <a:rPr lang="zh-TW" sz="2400">
                <a:solidFill>
                  <a:srgbClr val="FF0000"/>
                </a:solidFill>
              </a:rPr>
              <a:t>成本效益評估(Cost Benefit Analysis, CBA)</a:t>
            </a:r>
            <a:r>
              <a:rPr lang="zh-TW" sz="2400"/>
              <a:t>後，台電公司將啟動大規模佈建。</a:t>
            </a:r>
            <a:endParaRPr sz="24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經濟部復於今年11月宣佈，將推動長達20年的</a:t>
            </a:r>
            <a:r>
              <a:rPr lang="zh-TW" sz="2400">
                <a:solidFill>
                  <a:srgbClr val="FF0000"/>
                </a:solidFill>
              </a:rPr>
              <a:t>「智慧電網總體規劃方案」</a:t>
            </a:r>
            <a:r>
              <a:rPr lang="zh-TW" sz="2400"/>
              <a:t>計畫，以完成</a:t>
            </a:r>
            <a:r>
              <a:rPr lang="zh-TW" sz="2400">
                <a:solidFill>
                  <a:srgbClr val="FF0000"/>
                </a:solidFill>
              </a:rPr>
              <a:t>「2015年建立住宅用戶時間電價制度」</a:t>
            </a:r>
            <a:r>
              <a:rPr lang="zh-TW" sz="2400"/>
              <a:t>、</a:t>
            </a:r>
            <a:r>
              <a:rPr lang="zh-TW" sz="2400">
                <a:solidFill>
                  <a:srgbClr val="FF0000"/>
                </a:solidFill>
              </a:rPr>
              <a:t>「2030年完成全台半數600萬用戶裝置智慧電表」</a:t>
            </a:r>
            <a:r>
              <a:rPr lang="zh-TW" sz="2400"/>
              <a:t>的目標，並帶動</a:t>
            </a:r>
            <a:r>
              <a:rPr lang="zh-TW" sz="2400">
                <a:solidFill>
                  <a:srgbClr val="FF0000"/>
                </a:solidFill>
              </a:rPr>
              <a:t>1,300億</a:t>
            </a:r>
            <a:r>
              <a:rPr lang="zh-TW" sz="2400"/>
              <a:t>相關產業之產值。</a:t>
            </a:r>
            <a:endParaRPr sz="2400"/>
          </a:p>
        </p:txBody>
      </p:sp>
      <p:sp>
        <p:nvSpPr>
          <p:cNvPr id="346" name="Google Shape;346;p40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1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一、前言(3/4) </a:t>
            </a:r>
            <a:endParaRPr sz="4000"/>
          </a:p>
        </p:txBody>
      </p:sp>
      <p:sp>
        <p:nvSpPr>
          <p:cNvPr id="353" name="Google Shape;353;p41"/>
          <p:cNvSpPr txBox="1"/>
          <p:nvPr>
            <p:ph idx="1" type="body"/>
          </p:nvPr>
        </p:nvSpPr>
        <p:spPr>
          <a:xfrm>
            <a:off x="467544" y="1268760"/>
            <a:ext cx="8136904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在AMI的帶動下，電力公司將可透過</a:t>
            </a:r>
            <a:r>
              <a:rPr lang="zh-TW" sz="2400">
                <a:solidFill>
                  <a:srgbClr val="FF0000"/>
                </a:solidFill>
              </a:rPr>
              <a:t>智慧電錶</a:t>
            </a:r>
            <a:r>
              <a:rPr lang="zh-TW" sz="2400"/>
              <a:t>，提供即時電價資訊給用戶，用戶則可藉由</a:t>
            </a:r>
            <a:r>
              <a:rPr lang="zh-TW" sz="2400">
                <a:solidFill>
                  <a:srgbClr val="FF0000"/>
                </a:solidFill>
              </a:rPr>
              <a:t>智慧住宅節能資訊管理系統，即時調度家電啟停負載</a:t>
            </a:r>
            <a:r>
              <a:rPr lang="zh-TW" sz="2400"/>
              <a:t>。藉此，住宅部門將逐步實現智慧電能管理的願景，進一步將過往電力公司傳統之需求端管理內涵，擴大為</a:t>
            </a:r>
            <a:r>
              <a:rPr lang="zh-TW" sz="2400">
                <a:solidFill>
                  <a:srgbClr val="FF0000"/>
                </a:solidFill>
              </a:rPr>
              <a:t>「雙向、即時、智慧化」</a:t>
            </a:r>
            <a:r>
              <a:rPr lang="zh-TW" sz="2400"/>
              <a:t>的需求端管理範疇。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本研究之主要目的，即在於此架構下，規劃整體</a:t>
            </a:r>
            <a:r>
              <a:rPr lang="zh-TW" sz="2400">
                <a:solidFill>
                  <a:srgbClr val="FF0000"/>
                </a:solidFill>
              </a:rPr>
              <a:t>最具效益之家電使用排程</a:t>
            </a:r>
            <a:r>
              <a:rPr lang="zh-TW" sz="2400"/>
              <a:t>，以求在達成</a:t>
            </a:r>
            <a:r>
              <a:rPr lang="zh-TW" sz="2400">
                <a:solidFill>
                  <a:srgbClr val="FF0000"/>
                </a:solidFill>
              </a:rPr>
              <a:t>「經濟性」</a:t>
            </a:r>
            <a:r>
              <a:rPr lang="zh-TW" sz="2400"/>
              <a:t>目的之同時，能夠兼顧</a:t>
            </a:r>
            <a:r>
              <a:rPr lang="zh-TW" sz="2400">
                <a:solidFill>
                  <a:srgbClr val="FF0000"/>
                </a:solidFill>
              </a:rPr>
              <a:t>「舒適性」</a:t>
            </a:r>
            <a:r>
              <a:rPr lang="zh-TW" sz="2400"/>
              <a:t>與</a:t>
            </a:r>
            <a:r>
              <a:rPr lang="zh-TW" sz="2400">
                <a:solidFill>
                  <a:srgbClr val="FF0000"/>
                </a:solidFill>
              </a:rPr>
              <a:t>「便利性」</a:t>
            </a:r>
            <a:r>
              <a:rPr lang="zh-TW" sz="2400"/>
              <a:t>兩項目標。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</p:txBody>
      </p:sp>
      <p:sp>
        <p:nvSpPr>
          <p:cNvPr id="354" name="Google Shape;354;p4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2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一、前言(4/4) </a:t>
            </a:r>
            <a:endParaRPr sz="4000"/>
          </a:p>
        </p:txBody>
      </p:sp>
      <p:sp>
        <p:nvSpPr>
          <p:cNvPr id="361" name="Google Shape;361;p42"/>
          <p:cNvSpPr txBox="1"/>
          <p:nvPr>
            <p:ph idx="1" type="body"/>
          </p:nvPr>
        </p:nvSpPr>
        <p:spPr>
          <a:xfrm>
            <a:off x="467544" y="1268760"/>
            <a:ext cx="8136904" cy="5328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zh-TW" sz="2400"/>
              <a:t>             圖1：智慧監測和控制家電設備系統之架構</a:t>
            </a:r>
            <a:endParaRPr sz="24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/>
          </a:p>
        </p:txBody>
      </p:sp>
      <p:sp>
        <p:nvSpPr>
          <p:cNvPr id="362" name="Google Shape;362;p4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未命名.JPG" id="363" name="Google Shape;363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7664" y="1340768"/>
            <a:ext cx="5328592" cy="4392488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42"/>
          <p:cNvSpPr/>
          <p:nvPr/>
        </p:nvSpPr>
        <p:spPr>
          <a:xfrm>
            <a:off x="1331640" y="5775067"/>
            <a:ext cx="6012160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630238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r>
              <a:rPr b="0" i="0" lang="zh-TW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資料來源：Lin, F.J.(2011), Strategic Initiatives of Smart Grid in Taiwan.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3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二、智慧住宅節能管理系統應用 </a:t>
            </a:r>
            <a:endParaRPr sz="4000"/>
          </a:p>
        </p:txBody>
      </p:sp>
      <p:sp>
        <p:nvSpPr>
          <p:cNvPr id="370" name="Google Shape;370;p43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•"/>
            </a:pPr>
            <a:r>
              <a:rPr lang="zh-TW" sz="2200"/>
              <a:t>過往文獻中，對於智慧住宅節能資訊管理系統應用的研究，依目的區分，主要可分為</a:t>
            </a:r>
            <a:r>
              <a:rPr lang="zh-TW" sz="2200">
                <a:solidFill>
                  <a:srgbClr val="FF0000"/>
                </a:solidFill>
              </a:rPr>
              <a:t>增進能源使用效率</a:t>
            </a:r>
            <a:r>
              <a:rPr lang="zh-TW" sz="2200"/>
              <a:t>與</a:t>
            </a:r>
            <a:r>
              <a:rPr lang="zh-TW" sz="2200">
                <a:solidFill>
                  <a:srgbClr val="FF0000"/>
                </a:solidFill>
              </a:rPr>
              <a:t>增加對智慧住宅居住者的舒適性</a:t>
            </a:r>
            <a:r>
              <a:rPr lang="zh-TW" sz="2200"/>
              <a:t>兩類，研究方法則多以</a:t>
            </a:r>
            <a:r>
              <a:rPr lang="zh-TW" sz="2200">
                <a:solidFill>
                  <a:srgbClr val="FF0000"/>
                </a:solidFill>
              </a:rPr>
              <a:t>類神經網路、基因演算法及粒子群優化演算法</a:t>
            </a:r>
            <a:r>
              <a:rPr lang="zh-TW" sz="2200"/>
              <a:t>為主。</a:t>
            </a:r>
            <a:endParaRPr sz="22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•"/>
            </a:pPr>
            <a:r>
              <a:rPr lang="zh-TW" sz="2200"/>
              <a:t>對於講究生活品質的現代人而言，</a:t>
            </a:r>
            <a:r>
              <a:rPr lang="zh-TW" sz="2200">
                <a:solidFill>
                  <a:srgbClr val="FF0000"/>
                </a:solidFill>
              </a:rPr>
              <a:t>「舒適」與「便利」應屬一併追求的目標</a:t>
            </a:r>
            <a:r>
              <a:rPr lang="zh-TW" sz="2200"/>
              <a:t>。但較為可惜的是，既有文獻中，鮮少將家電設備提前或延後使用，對於</a:t>
            </a:r>
            <a:r>
              <a:rPr lang="zh-TW" sz="2200">
                <a:solidFill>
                  <a:srgbClr val="FF0000"/>
                </a:solidFill>
              </a:rPr>
              <a:t>「便利性」</a:t>
            </a:r>
            <a:r>
              <a:rPr lang="zh-TW" sz="2200"/>
              <a:t>所造成的影響一併納入探討。</a:t>
            </a:r>
            <a:endParaRPr sz="22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•"/>
            </a:pPr>
            <a:r>
              <a:rPr lang="zh-TW" sz="2200"/>
              <a:t>故本研究在智慧住宅節能管理之議題上，利用</a:t>
            </a:r>
            <a:r>
              <a:rPr lang="zh-TW" sz="2200">
                <a:solidFill>
                  <a:srgbClr val="FF0000"/>
                </a:solidFill>
              </a:rPr>
              <a:t>多目標規劃(multi-objective programming , MOP)</a:t>
            </a:r>
            <a:r>
              <a:rPr lang="zh-TW" sz="2200"/>
              <a:t>的方式，綜合考量住宅用戶之</a:t>
            </a:r>
            <a:r>
              <a:rPr lang="zh-TW" sz="2200">
                <a:solidFill>
                  <a:srgbClr val="FF0000"/>
                </a:solidFill>
              </a:rPr>
              <a:t>「經濟性」、「舒適性」與「便利性」</a:t>
            </a:r>
            <a:r>
              <a:rPr lang="zh-TW" sz="2200"/>
              <a:t>等三大目標，同時結合</a:t>
            </a:r>
            <a:r>
              <a:rPr lang="zh-TW" sz="2200">
                <a:solidFill>
                  <a:srgbClr val="FF0000"/>
                </a:solidFill>
              </a:rPr>
              <a:t>層級分析法(Analytical Hierarchy Process, AHP) </a:t>
            </a:r>
            <a:r>
              <a:rPr lang="zh-TW" sz="2200"/>
              <a:t>估算台灣住宅用戶心目中對於</a:t>
            </a:r>
            <a:r>
              <a:rPr lang="zh-TW" sz="2200">
                <a:solidFill>
                  <a:srgbClr val="FF0000"/>
                </a:solidFill>
              </a:rPr>
              <a:t>各目標之權重值</a:t>
            </a:r>
            <a:r>
              <a:rPr lang="zh-TW" sz="2200"/>
              <a:t>，以求出最符合使用者心目中之家電使用排程。</a:t>
            </a:r>
            <a:endParaRPr sz="2200"/>
          </a:p>
          <a:p>
            <a:pPr indent="-203200" lvl="0" marL="34290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None/>
            </a:pPr>
            <a:r>
              <a:t/>
            </a:r>
            <a:endParaRPr sz="2200"/>
          </a:p>
        </p:txBody>
      </p:sp>
      <p:sp>
        <p:nvSpPr>
          <p:cNvPr id="371" name="Google Shape;371;p43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4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三、實證案例分析(1/12)</a:t>
            </a:r>
            <a:endParaRPr sz="4000"/>
          </a:p>
        </p:txBody>
      </p:sp>
      <p:sp>
        <p:nvSpPr>
          <p:cNvPr id="377" name="Google Shape;377;p44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多目標決策是一種明確，且</a:t>
            </a:r>
            <a:r>
              <a:rPr lang="zh-TW" sz="2400">
                <a:solidFill>
                  <a:srgbClr val="FF0000"/>
                </a:solidFill>
              </a:rPr>
              <a:t>可同時考量多個決策目標的數學規劃方法</a:t>
            </a:r>
            <a:r>
              <a:rPr lang="zh-TW" sz="2400"/>
              <a:t>，其目的為協助決策者</a:t>
            </a:r>
            <a:r>
              <a:rPr lang="zh-TW" sz="2400">
                <a:solidFill>
                  <a:srgbClr val="FF0000"/>
                </a:solidFill>
              </a:rPr>
              <a:t>在各目標衝突及有限資源的限制下</a:t>
            </a:r>
            <a:r>
              <a:rPr lang="zh-TW" sz="2400"/>
              <a:t>，選擇其中之</a:t>
            </a:r>
            <a:r>
              <a:rPr lang="zh-TW" sz="2400">
                <a:solidFill>
                  <a:srgbClr val="FF0000"/>
                </a:solidFill>
              </a:rPr>
              <a:t>權衡取捨(trade-off)</a:t>
            </a:r>
            <a:r>
              <a:rPr lang="zh-TW" sz="2400"/>
              <a:t>，尋求一個最佳的行動方案。</a:t>
            </a:r>
            <a:endParaRPr sz="24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透過多目標規劃分析，不僅可幫助決策者找出最適當之可移動家電設備，於</a:t>
            </a:r>
            <a:r>
              <a:rPr lang="zh-TW" sz="2400">
                <a:solidFill>
                  <a:srgbClr val="FF0000"/>
                </a:solidFill>
              </a:rPr>
              <a:t>最適當時點「啟動」或「關閉」</a:t>
            </a:r>
            <a:r>
              <a:rPr lang="zh-TW" sz="2400"/>
              <a:t>，達到智慧住宅節能資訊管理之最佳化；更可針對住宅用戶之不同需求，建立其家電排程各種方案之選擇彈性。</a:t>
            </a:r>
            <a:endParaRPr sz="24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None/>
            </a:pPr>
            <a:r>
              <a:t/>
            </a:r>
            <a:endParaRPr sz="8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為達成智慧住宅節能資訊管理最佳化之目標，本研究綜合考量住宅用戶之</a:t>
            </a:r>
            <a:r>
              <a:rPr lang="zh-TW" sz="2400">
                <a:solidFill>
                  <a:srgbClr val="FF0000"/>
                </a:solidFill>
              </a:rPr>
              <a:t>「經濟性」</a:t>
            </a:r>
            <a:r>
              <a:rPr lang="zh-TW" sz="2400"/>
              <a:t>、</a:t>
            </a:r>
            <a:r>
              <a:rPr lang="zh-TW" sz="2400">
                <a:solidFill>
                  <a:srgbClr val="FF0000"/>
                </a:solidFill>
              </a:rPr>
              <a:t>「舒適性」</a:t>
            </a:r>
            <a:r>
              <a:rPr lang="zh-TW" sz="2400"/>
              <a:t>與</a:t>
            </a:r>
            <a:r>
              <a:rPr lang="zh-TW" sz="2400">
                <a:solidFill>
                  <a:srgbClr val="FF0000"/>
                </a:solidFill>
              </a:rPr>
              <a:t>「便利性」</a:t>
            </a:r>
            <a:r>
              <a:rPr lang="zh-TW" sz="2400"/>
              <a:t>三大目標，分別為：</a:t>
            </a:r>
            <a:r>
              <a:rPr lang="zh-TW" sz="2400">
                <a:solidFill>
                  <a:srgbClr val="FF0000"/>
                </a:solidFill>
              </a:rPr>
              <a:t>「最低用電總支出」</a:t>
            </a:r>
            <a:r>
              <a:rPr lang="zh-TW" sz="2400"/>
              <a:t>、</a:t>
            </a:r>
            <a:r>
              <a:rPr lang="zh-TW" sz="2400">
                <a:solidFill>
                  <a:srgbClr val="FF0000"/>
                </a:solidFill>
              </a:rPr>
              <a:t>「最小家電移動總時間」</a:t>
            </a:r>
            <a:r>
              <a:rPr lang="zh-TW" sz="2400"/>
              <a:t>與</a:t>
            </a:r>
            <a:r>
              <a:rPr lang="zh-TW" sz="2400">
                <a:solidFill>
                  <a:srgbClr val="FF0000"/>
                </a:solidFill>
              </a:rPr>
              <a:t>「最小家電移動總數量」</a:t>
            </a:r>
            <a:r>
              <a:rPr lang="zh-TW" sz="2400"/>
              <a:t>。</a:t>
            </a:r>
            <a:endParaRPr sz="2400"/>
          </a:p>
        </p:txBody>
      </p:sp>
      <p:sp>
        <p:nvSpPr>
          <p:cNvPr id="378" name="Google Shape;378;p44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5"/>
          <p:cNvSpPr txBox="1"/>
          <p:nvPr>
            <p:ph type="title"/>
          </p:nvPr>
        </p:nvSpPr>
        <p:spPr>
          <a:xfrm>
            <a:off x="251520" y="260648"/>
            <a:ext cx="8243887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/>
              <a:t>三、實證案例分析(2/12)</a:t>
            </a:r>
            <a:endParaRPr sz="4000"/>
          </a:p>
        </p:txBody>
      </p:sp>
      <p:sp>
        <p:nvSpPr>
          <p:cNvPr id="384" name="Google Shape;384;p45"/>
          <p:cNvSpPr txBox="1"/>
          <p:nvPr>
            <p:ph idx="1" type="body"/>
          </p:nvPr>
        </p:nvSpPr>
        <p:spPr>
          <a:xfrm>
            <a:off x="467544" y="1268760"/>
            <a:ext cx="792088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zh-TW" sz="2400"/>
              <a:t>表1：「智慧住宅節能管理多目標規劃模型」之三大目</a:t>
            </a:r>
            <a:endParaRPr sz="24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zh-TW" sz="2400"/>
              <a:t>               標函數</a:t>
            </a:r>
            <a:endParaRPr sz="2400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t/>
            </a:r>
            <a:endParaRPr sz="2800"/>
          </a:p>
        </p:txBody>
      </p:sp>
      <p:sp>
        <p:nvSpPr>
          <p:cNvPr id="385" name="Google Shape;385;p45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aphicFrame>
        <p:nvGraphicFramePr>
          <p:cNvPr id="386" name="Google Shape;386;p45"/>
          <p:cNvGraphicFramePr/>
          <p:nvPr/>
        </p:nvGraphicFramePr>
        <p:xfrm>
          <a:off x="827584" y="220486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{8DB20643-E07F-4AB7-BB18-3B3B2E314FC3}</a:tableStyleId>
              </a:tblPr>
              <a:tblGrid>
                <a:gridCol w="1368150"/>
                <a:gridCol w="1656175"/>
                <a:gridCol w="4464500"/>
              </a:tblGrid>
              <a:tr h="408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目標函數</a:t>
                      </a:r>
                      <a:endParaRPr/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計算公式</a:t>
                      </a:r>
                      <a:endParaRPr sz="16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說明</a:t>
                      </a:r>
                      <a:endParaRPr sz="16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75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111125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最低用電總支出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所有家電設備使用一天之用電支出加總。但本研究所提出之智慧住宅節能管理多目標規劃模型，不以最低用電總支出為主要目標，而是在兼顧使用者「舒適性」與「便利性」，盡量不改變使用者生活習慣的情況下，達到降低用電總支出之目標。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68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111125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最小家電移動總時間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使用者對此家電設備可以提前或延遲啟動的範圍。由於每個使用者對各種家電設備使用時間之可容忍程度不同，使用者可依個人習慣來設定其值，或透過先前使用資料進行設定。移動家電設備的總時間越短，即對使用者「舒適性」與「便利性」的影響越低。</a:t>
                      </a:r>
                      <a:endParaRPr/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52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111125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最小家電移動總數量</a:t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zh-TW" sz="14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使用者對家電設備提前或延遲啟動的數量。每移動一個家電設備啟動時間就會降低使用者的「舒適性」與「便利性」，因此移動家電設備啟動時間數量越少，即對使用者的「舒適性」與「便利性」造成的影響越低。</a:t>
                      </a:r>
                      <a:endParaRPr/>
                    </a:p>
                  </a:txBody>
                  <a:tcPr marT="0" marB="0" marR="68575" marL="685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87" name="Google Shape;387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9752" y="3140968"/>
            <a:ext cx="1381125" cy="54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39752" y="4437112"/>
            <a:ext cx="1438275" cy="54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39752" y="5661248"/>
            <a:ext cx="37147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45"/>
          <p:cNvSpPr/>
          <p:nvPr/>
        </p:nvSpPr>
        <p:spPr>
          <a:xfrm>
            <a:off x="683568" y="6381328"/>
            <a:ext cx="72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資料來源：本研究自行整理。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自訂設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自訂設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