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9601200" cx="12801600"/>
  <p:notesSz cx="6834175" cy="9979025"/>
  <p:embeddedFontLs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24">
          <p15:clr>
            <a:srgbClr val="000000"/>
          </p15:clr>
        </p15:guide>
        <p15:guide id="2" pos="4032">
          <p15:clr>
            <a:srgbClr val="000000"/>
          </p15:clr>
        </p15:guide>
      </p15:sldGuideLst>
    </p:ext>
    <p:ext uri="{2D200454-40CA-4A62-9FC3-DE9A4176ACB9}">
      <p15:notesGuideLst>
        <p15:guide id="1" orient="horz" pos="3143">
          <p15:clr>
            <a:srgbClr val="000000"/>
          </p15:clr>
        </p15:guide>
        <p15:guide id="2" pos="2153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4" orient="horz"/>
        <p:guide pos="403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43" orient="horz"/>
        <p:guide pos="2153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71125" y="0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1" type="ftr"/>
          </p:nvPr>
        </p:nvSpPr>
        <p:spPr>
          <a:xfrm>
            <a:off x="0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Hsu (2009)</a:t>
            </a:r>
            <a:endParaRPr/>
          </a:p>
        </p:txBody>
      </p:sp>
      <p:sp>
        <p:nvSpPr>
          <p:cNvPr id="177" name="Google Shape;177;p12:notes"/>
          <p:cNvSpPr txBox="1"/>
          <p:nvPr>
            <p:ph idx="11" type="ftr"/>
          </p:nvPr>
        </p:nvSpPr>
        <p:spPr>
          <a:xfrm>
            <a:off x="0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 txBox="1"/>
          <p:nvPr>
            <p:ph idx="12" type="sldNum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</a:t>
            </a:r>
            <a:endParaRPr/>
          </a:p>
        </p:txBody>
      </p:sp>
      <p:sp>
        <p:nvSpPr>
          <p:cNvPr id="186" name="Google Shape;186;p13:notes"/>
          <p:cNvSpPr txBox="1"/>
          <p:nvPr>
            <p:ph idx="11" type="ftr"/>
          </p:nvPr>
        </p:nvSpPr>
        <p:spPr>
          <a:xfrm>
            <a:off x="0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 txBox="1"/>
          <p:nvPr>
            <p:ph idx="12" type="sldNum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922338" y="747713"/>
            <a:ext cx="4991100" cy="3743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960120" y="4475360"/>
            <a:ext cx="1088136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960120" y="2346962"/>
            <a:ext cx="10881360" cy="215360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920240" y="4500560"/>
            <a:ext cx="8961120" cy="245364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lvl="0" algn="ctr">
              <a:spcBef>
                <a:spcPts val="900"/>
              </a:spcBef>
              <a:spcAft>
                <a:spcPts val="0"/>
              </a:spcAft>
              <a:buSzPts val="225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80"/>
              </a:spcBef>
              <a:spcAft>
                <a:spcPts val="0"/>
              </a:spcAft>
              <a:buSzPts val="19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3120376" y="-240016"/>
            <a:ext cx="6560848" cy="1152144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285750" lvl="0" marL="4572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640080" y="1975030"/>
            <a:ext cx="1152144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 rot="5400000">
            <a:off x="6923087" y="3562695"/>
            <a:ext cx="8416635" cy="2060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1112360" y="-87787"/>
            <a:ext cx="8416635" cy="9361195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285750" lvl="0" marL="4572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640080" y="1975030"/>
            <a:ext cx="1152144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640080" y="2240280"/>
            <a:ext cx="11521440" cy="65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285750" lvl="0" marL="4572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✱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102413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7463333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區段標題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960120" y="4400547"/>
            <a:ext cx="1088136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1011238" y="4400548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Source Sans Pro"/>
              <a:buNone/>
              <a:defRPr b="0" sz="5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1011238" y="2300286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indent="-228600" lvl="0" marL="457200" algn="ctr"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ctr">
              <a:spcBef>
                <a:spcPts val="500"/>
              </a:spcBef>
              <a:spcAft>
                <a:spcPts val="0"/>
              </a:spcAft>
              <a:buSzPts val="1250"/>
              <a:buNone/>
              <a:defRPr sz="2500">
                <a:solidFill>
                  <a:srgbClr val="888888"/>
                </a:solidFill>
              </a:defRPr>
            </a:lvl2pPr>
            <a:lvl3pPr indent="-228600" lvl="2" marL="1371600" algn="ctr">
              <a:spcBef>
                <a:spcPts val="440"/>
              </a:spcBef>
              <a:spcAft>
                <a:spcPts val="0"/>
              </a:spcAft>
              <a:buSzPts val="1100"/>
              <a:buNone/>
              <a:defRPr sz="2200">
                <a:solidFill>
                  <a:srgbClr val="888888"/>
                </a:solidFill>
              </a:defRPr>
            </a:lvl3pPr>
            <a:lvl4pPr indent="-228600" lvl="3" marL="1828800" algn="ctr">
              <a:spcBef>
                <a:spcPts val="400"/>
              </a:spcBef>
              <a:spcAft>
                <a:spcPts val="0"/>
              </a:spcAft>
              <a:buSzPts val="1000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ctr">
              <a:spcBef>
                <a:spcPts val="400"/>
              </a:spcBef>
              <a:spcAft>
                <a:spcPts val="0"/>
              </a:spcAft>
              <a:buSzPts val="1000"/>
              <a:buNone/>
              <a:defRPr sz="20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640080" y="1975030"/>
            <a:ext cx="1152144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40080" y="2240281"/>
            <a:ext cx="5654040" cy="63363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352425" lvl="0" marL="457200" algn="l">
              <a:spcBef>
                <a:spcPts val="780"/>
              </a:spcBef>
              <a:spcAft>
                <a:spcPts val="0"/>
              </a:spcAft>
              <a:buSzPts val="1950"/>
              <a:buChar char="✱"/>
              <a:defRPr sz="3900"/>
            </a:lvl1pPr>
            <a:lvl2pPr indent="-336550" lvl="1" marL="914400" algn="l">
              <a:spcBef>
                <a:spcPts val="680"/>
              </a:spcBef>
              <a:spcAft>
                <a:spcPts val="0"/>
              </a:spcAft>
              <a:buSzPts val="1700"/>
              <a:buChar char="✱"/>
              <a:defRPr sz="3400"/>
            </a:lvl2pPr>
            <a:lvl3pPr indent="-317500" lvl="2" marL="1371600" algn="l">
              <a:spcBef>
                <a:spcPts val="560"/>
              </a:spcBef>
              <a:spcAft>
                <a:spcPts val="0"/>
              </a:spcAft>
              <a:buSzPts val="1400"/>
              <a:buChar char="✱"/>
              <a:defRPr sz="2800"/>
            </a:lvl3pPr>
            <a:lvl4pPr indent="-307975" lvl="3" marL="1828800" algn="l">
              <a:spcBef>
                <a:spcPts val="500"/>
              </a:spcBef>
              <a:spcAft>
                <a:spcPts val="0"/>
              </a:spcAft>
              <a:buSzPts val="1250"/>
              <a:buChar char="✱"/>
              <a:defRPr sz="2500"/>
            </a:lvl4pPr>
            <a:lvl5pPr indent="-307975" lvl="4" marL="2286000" algn="l">
              <a:spcBef>
                <a:spcPts val="500"/>
              </a:spcBef>
              <a:spcAft>
                <a:spcPts val="0"/>
              </a:spcAft>
              <a:buSzPts val="1250"/>
              <a:buChar char="✱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6507480" y="2240281"/>
            <a:ext cx="5654040" cy="63363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352425" lvl="0" marL="457200" algn="l">
              <a:spcBef>
                <a:spcPts val="780"/>
              </a:spcBef>
              <a:spcAft>
                <a:spcPts val="0"/>
              </a:spcAft>
              <a:buSzPts val="1950"/>
              <a:buChar char="✱"/>
              <a:defRPr sz="3900"/>
            </a:lvl1pPr>
            <a:lvl2pPr indent="-336550" lvl="1" marL="914400" algn="l">
              <a:spcBef>
                <a:spcPts val="680"/>
              </a:spcBef>
              <a:spcAft>
                <a:spcPts val="0"/>
              </a:spcAft>
              <a:buSzPts val="1700"/>
              <a:buChar char="✱"/>
              <a:defRPr sz="3400"/>
            </a:lvl2pPr>
            <a:lvl3pPr indent="-317500" lvl="2" marL="1371600" algn="l">
              <a:spcBef>
                <a:spcPts val="560"/>
              </a:spcBef>
              <a:spcAft>
                <a:spcPts val="0"/>
              </a:spcAft>
              <a:buSzPts val="1400"/>
              <a:buChar char="✱"/>
              <a:defRPr sz="2800"/>
            </a:lvl3pPr>
            <a:lvl4pPr indent="-307975" lvl="3" marL="1828800" algn="l">
              <a:spcBef>
                <a:spcPts val="500"/>
              </a:spcBef>
              <a:spcAft>
                <a:spcPts val="0"/>
              </a:spcAft>
              <a:buSzPts val="1250"/>
              <a:buChar char="✱"/>
              <a:defRPr sz="2500"/>
            </a:lvl4pPr>
            <a:lvl5pPr indent="-307975" lvl="4" marL="2286000" algn="l">
              <a:spcBef>
                <a:spcPts val="500"/>
              </a:spcBef>
              <a:spcAft>
                <a:spcPts val="0"/>
              </a:spcAft>
              <a:buSzPts val="1250"/>
              <a:buChar char="✱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640080" y="1975030"/>
            <a:ext cx="1152144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Source Sans Pro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indent="-228600" lvl="0" marL="457200" algn="l">
              <a:spcBef>
                <a:spcPts val="680"/>
              </a:spcBef>
              <a:spcAft>
                <a:spcPts val="0"/>
              </a:spcAft>
              <a:buSzPts val="1700"/>
              <a:buNone/>
              <a:defRPr b="1" sz="3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SzPts val="1400"/>
              <a:buNone/>
              <a:defRPr b="1"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50"/>
              <a:buNone/>
              <a:defRPr b="1"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SzPts val="11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SzPts val="11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336550" lvl="0" marL="457200" algn="l">
              <a:spcBef>
                <a:spcPts val="680"/>
              </a:spcBef>
              <a:spcAft>
                <a:spcPts val="0"/>
              </a:spcAft>
              <a:buSzPts val="1700"/>
              <a:buChar char="✱"/>
              <a:defRPr sz="3400"/>
            </a:lvl1pPr>
            <a:lvl2pPr indent="-317500" lvl="1" marL="914400" algn="l">
              <a:spcBef>
                <a:spcPts val="560"/>
              </a:spcBef>
              <a:spcAft>
                <a:spcPts val="0"/>
              </a:spcAft>
              <a:buSzPts val="1400"/>
              <a:buChar char="✱"/>
              <a:defRPr sz="2800"/>
            </a:lvl2pPr>
            <a:lvl3pPr indent="-307975" lvl="2" marL="1371600" algn="l">
              <a:spcBef>
                <a:spcPts val="500"/>
              </a:spcBef>
              <a:spcAft>
                <a:spcPts val="0"/>
              </a:spcAft>
              <a:buSzPts val="1250"/>
              <a:buChar char="✱"/>
              <a:defRPr sz="2500"/>
            </a:lvl3pPr>
            <a:lvl4pPr indent="-298450" lvl="3" marL="1828800" algn="l">
              <a:spcBef>
                <a:spcPts val="440"/>
              </a:spcBef>
              <a:spcAft>
                <a:spcPts val="0"/>
              </a:spcAft>
              <a:buSzPts val="1100"/>
              <a:buChar char="✱"/>
              <a:defRPr sz="2200"/>
            </a:lvl4pPr>
            <a:lvl5pPr indent="-298450" lvl="4" marL="2286000" algn="l">
              <a:spcBef>
                <a:spcPts val="440"/>
              </a:spcBef>
              <a:spcAft>
                <a:spcPts val="0"/>
              </a:spcAft>
              <a:buSzPts val="1100"/>
              <a:buChar char="✱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6503036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indent="-228600" lvl="0" marL="457200" algn="l">
              <a:spcBef>
                <a:spcPts val="680"/>
              </a:spcBef>
              <a:spcAft>
                <a:spcPts val="0"/>
              </a:spcAft>
              <a:buSzPts val="1700"/>
              <a:buNone/>
              <a:defRPr b="1" sz="3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SzPts val="1400"/>
              <a:buNone/>
              <a:defRPr b="1"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50"/>
              <a:buNone/>
              <a:defRPr b="1"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SzPts val="11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SzPts val="11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6503036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336550" lvl="0" marL="457200" algn="l">
              <a:spcBef>
                <a:spcPts val="680"/>
              </a:spcBef>
              <a:spcAft>
                <a:spcPts val="0"/>
              </a:spcAft>
              <a:buSzPts val="1700"/>
              <a:buChar char="✱"/>
              <a:defRPr sz="3400"/>
            </a:lvl1pPr>
            <a:lvl2pPr indent="-317500" lvl="1" marL="914400" algn="l">
              <a:spcBef>
                <a:spcPts val="560"/>
              </a:spcBef>
              <a:spcAft>
                <a:spcPts val="0"/>
              </a:spcAft>
              <a:buSzPts val="1400"/>
              <a:buChar char="✱"/>
              <a:defRPr sz="2800"/>
            </a:lvl2pPr>
            <a:lvl3pPr indent="-307975" lvl="2" marL="1371600" algn="l">
              <a:spcBef>
                <a:spcPts val="500"/>
              </a:spcBef>
              <a:spcAft>
                <a:spcPts val="0"/>
              </a:spcAft>
              <a:buSzPts val="1250"/>
              <a:buChar char="✱"/>
              <a:defRPr sz="2500"/>
            </a:lvl3pPr>
            <a:lvl4pPr indent="-298450" lvl="3" marL="1828800" algn="l">
              <a:spcBef>
                <a:spcPts val="440"/>
              </a:spcBef>
              <a:spcAft>
                <a:spcPts val="0"/>
              </a:spcAft>
              <a:buSzPts val="1100"/>
              <a:buChar char="✱"/>
              <a:defRPr sz="2200"/>
            </a:lvl4pPr>
            <a:lvl5pPr indent="-298450" lvl="4" marL="2286000" algn="l">
              <a:spcBef>
                <a:spcPts val="440"/>
              </a:spcBef>
              <a:spcAft>
                <a:spcPts val="0"/>
              </a:spcAft>
              <a:buSzPts val="1100"/>
              <a:buChar char="✱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640080" y="1975030"/>
            <a:ext cx="1152144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3900470" y="1474964"/>
            <a:ext cx="8265600" cy="252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3900470" y="320040"/>
            <a:ext cx="8261053" cy="1180124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Source Sans Pro"/>
              <a:buNone/>
              <a:defRPr b="0" sz="3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3900470" y="1600178"/>
            <a:ext cx="8261050" cy="720095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371475" lvl="0" marL="457200" algn="l">
              <a:spcBef>
                <a:spcPts val="900"/>
              </a:spcBef>
              <a:spcAft>
                <a:spcPts val="0"/>
              </a:spcAft>
              <a:buSzPts val="2250"/>
              <a:buChar char="✱"/>
              <a:defRPr sz="4500"/>
            </a:lvl1pPr>
            <a:lvl2pPr indent="-352425" lvl="1" marL="914400" algn="l">
              <a:spcBef>
                <a:spcPts val="780"/>
              </a:spcBef>
              <a:spcAft>
                <a:spcPts val="0"/>
              </a:spcAft>
              <a:buSzPts val="1950"/>
              <a:buChar char="✱"/>
              <a:defRPr sz="3900"/>
            </a:lvl2pPr>
            <a:lvl3pPr indent="-336550" lvl="2" marL="1371600" algn="l">
              <a:spcBef>
                <a:spcPts val="680"/>
              </a:spcBef>
              <a:spcAft>
                <a:spcPts val="0"/>
              </a:spcAft>
              <a:buSzPts val="1700"/>
              <a:buChar char="✱"/>
              <a:defRPr sz="3400"/>
            </a:lvl3pPr>
            <a:lvl4pPr indent="-317500" lvl="3" marL="1828800" algn="l">
              <a:spcBef>
                <a:spcPts val="560"/>
              </a:spcBef>
              <a:spcAft>
                <a:spcPts val="0"/>
              </a:spcAft>
              <a:buSzPts val="1400"/>
              <a:buChar char="✱"/>
              <a:defRPr sz="2800"/>
            </a:lvl4pPr>
            <a:lvl5pPr indent="-317500" lvl="4" marL="2286000" algn="l">
              <a:spcBef>
                <a:spcPts val="560"/>
              </a:spcBef>
              <a:spcAft>
                <a:spcPts val="0"/>
              </a:spcAft>
              <a:buSzPts val="1400"/>
              <a:buChar char="✱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640087" y="1600178"/>
            <a:ext cx="3160371" cy="720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/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SzPts val="850"/>
              <a:buNone/>
              <a:defRPr sz="17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SzPts val="650"/>
              <a:buNone/>
              <a:defRPr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SzPts val="650"/>
              <a:buNone/>
              <a:defRPr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746760" y="426720"/>
            <a:ext cx="896112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Sans Pro"/>
              <a:buNone/>
              <a:defRPr b="0" sz="3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982173" y="1600200"/>
            <a:ext cx="10112547" cy="5572241"/>
          </a:xfrm>
          <a:prstGeom prst="roundRect">
            <a:avLst>
              <a:gd fmla="val 18278" name="adj"/>
            </a:avLst>
          </a:prstGeom>
          <a:solidFill>
            <a:srgbClr val="DBD8CA"/>
          </a:solidFill>
          <a:ln cap="rnd" cmpd="sng" w="50800">
            <a:solidFill>
              <a:srgbClr val="69600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5400000" dist="38100">
              <a:srgbClr val="000000">
                <a:alpha val="49803"/>
              </a:srgbClr>
            </a:outerShdw>
          </a:effectLst>
        </p:spPr>
        <p:txBody>
          <a:bodyPr anchorCtr="0" anchor="t" bIns="64000" lIns="128000" spcFirstLastPara="1" rIns="128000" wrap="square" tIns="64000"/>
          <a:lstStyle>
            <a:lvl1pPr lvl="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78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3307080" y="7574280"/>
            <a:ext cx="7921043" cy="1126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indent="-228600" lvl="0" marL="457200" algn="r">
              <a:spcBef>
                <a:spcPts val="340"/>
              </a:spcBef>
              <a:spcAft>
                <a:spcPts val="0"/>
              </a:spcAft>
              <a:buSzPts val="850"/>
              <a:buNone/>
              <a:defRPr b="0" sz="1700"/>
            </a:lvl1pPr>
            <a:lvl2pPr indent="-228600" lvl="1" marL="914400" algn="r">
              <a:spcBef>
                <a:spcPts val="340"/>
              </a:spcBef>
              <a:spcAft>
                <a:spcPts val="0"/>
              </a:spcAft>
              <a:buSzPts val="850"/>
              <a:buNone/>
              <a:defRPr b="0" sz="1700"/>
            </a:lvl2pPr>
            <a:lvl3pPr indent="-228600" lvl="2" marL="1371600" algn="r">
              <a:spcBef>
                <a:spcPts val="340"/>
              </a:spcBef>
              <a:spcAft>
                <a:spcPts val="0"/>
              </a:spcAft>
              <a:buSzPts val="850"/>
              <a:buNone/>
              <a:defRPr b="0" sz="1700"/>
            </a:lvl3pPr>
            <a:lvl4pPr indent="-228600" lvl="3" marL="1828800" algn="r">
              <a:spcBef>
                <a:spcPts val="340"/>
              </a:spcBef>
              <a:spcAft>
                <a:spcPts val="0"/>
              </a:spcAft>
              <a:buSzPts val="850"/>
              <a:buNone/>
              <a:defRPr b="0" sz="1700"/>
            </a:lvl4pPr>
            <a:lvl5pPr indent="-228600" lvl="4" marL="2286000" algn="r">
              <a:spcBef>
                <a:spcPts val="340"/>
              </a:spcBef>
              <a:spcAft>
                <a:spcPts val="0"/>
              </a:spcAft>
              <a:buSzPts val="850"/>
              <a:buNone/>
              <a:defRPr b="0" sz="17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 amt="70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9349200"/>
            <a:ext cx="12801600" cy="252000"/>
          </a:xfrm>
          <a:prstGeom prst="rect">
            <a:avLst/>
          </a:prstGeom>
          <a:gradFill>
            <a:gsLst>
              <a:gs pos="0">
                <a:srgbClr val="918415">
                  <a:alpha val="49803"/>
                </a:srgbClr>
              </a:gs>
              <a:gs pos="50000">
                <a:srgbClr val="EEECE7"/>
              </a:gs>
              <a:gs pos="100000">
                <a:srgbClr val="918415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Source Sans Pro"/>
              <a:buNone/>
              <a:defRPr b="0" i="0" sz="6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40080" y="2240280"/>
            <a:ext cx="11521440" cy="65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/>
          <a:lstStyle>
            <a:lvl1pPr indent="-371475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Noto Sans Symbols"/>
              <a:buChar char="✱"/>
              <a:defRPr b="0" i="0" sz="4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2425" lvl="1" marL="914400" marR="0" rtl="0" algn="l">
              <a:spcBef>
                <a:spcPts val="78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Noto Sans Symbols"/>
              <a:buChar char="✱"/>
              <a:defRPr b="0" i="0" sz="3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✱"/>
              <a:defRPr b="0" i="0" sz="3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✱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✱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106680" y="8961120"/>
            <a:ext cx="4480560" cy="39732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7467600" y="8961120"/>
            <a:ext cx="5227320" cy="39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500" u="none" cap="none" strike="noStrik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0" y="0"/>
            <a:ext cx="12801600" cy="151200"/>
          </a:xfrm>
          <a:prstGeom prst="rect">
            <a:avLst/>
          </a:prstGeom>
          <a:gradFill>
            <a:gsLst>
              <a:gs pos="0">
                <a:srgbClr val="918415">
                  <a:alpha val="49803"/>
                </a:srgbClr>
              </a:gs>
              <a:gs pos="50000">
                <a:srgbClr val="EEECE7"/>
              </a:gs>
              <a:gs pos="100000">
                <a:srgbClr val="918415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746760" y="1920240"/>
            <a:ext cx="10992307" cy="2174682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Source Sans Pro"/>
              <a:buNone/>
            </a:pPr>
            <a:r>
              <a:rPr lang="en-US"/>
              <a:t> From IT to ET: A Critical Time </a:t>
            </a:r>
            <a:br>
              <a:rPr lang="en-US"/>
            </a:br>
            <a:r>
              <a:rPr lang="en-US"/>
              <a:t>從 IT 邁向 ET 的關鍵時刻</a:t>
            </a:r>
            <a:endParaRPr/>
          </a:p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856184" y="5203845"/>
            <a:ext cx="10996574" cy="3528392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860"/>
              <a:buNone/>
            </a:pPr>
            <a:r>
              <a:rPr lang="en-US" sz="3720">
                <a:solidFill>
                  <a:srgbClr val="3F3F3F"/>
                </a:solidFill>
              </a:rPr>
              <a:t>Jyh-Yih Hsu (許志義)</a:t>
            </a:r>
            <a:endParaRPr sz="372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60000"/>
              </a:lnSpc>
              <a:spcBef>
                <a:spcPts val="744"/>
              </a:spcBef>
              <a:spcAft>
                <a:spcPts val="0"/>
              </a:spcAft>
              <a:buSzPts val="1860"/>
              <a:buNone/>
            </a:pPr>
            <a:r>
              <a:rPr lang="en-US" sz="3720">
                <a:solidFill>
                  <a:srgbClr val="3F3F3F"/>
                </a:solidFill>
              </a:rPr>
              <a:t>Professor</a:t>
            </a:r>
            <a:endParaRPr/>
          </a:p>
          <a:p>
            <a:pPr indent="0" lvl="0" marL="0" rtl="0" algn="ctr">
              <a:lnSpc>
                <a:spcPct val="60000"/>
              </a:lnSpc>
              <a:spcBef>
                <a:spcPts val="744"/>
              </a:spcBef>
              <a:spcAft>
                <a:spcPts val="0"/>
              </a:spcAft>
              <a:buSzPts val="1860"/>
              <a:buNone/>
            </a:pPr>
            <a:r>
              <a:rPr lang="en-US" sz="3720">
                <a:solidFill>
                  <a:srgbClr val="3F3F3F"/>
                </a:solidFill>
              </a:rPr>
              <a:t>Department of Management Information Systems</a:t>
            </a:r>
            <a:endParaRPr/>
          </a:p>
          <a:p>
            <a:pPr indent="0" lvl="0" marL="0" rtl="0" algn="ctr">
              <a:lnSpc>
                <a:spcPct val="60000"/>
              </a:lnSpc>
              <a:spcBef>
                <a:spcPts val="744"/>
              </a:spcBef>
              <a:spcAft>
                <a:spcPts val="0"/>
              </a:spcAft>
              <a:buSzPts val="1860"/>
              <a:buNone/>
            </a:pPr>
            <a:r>
              <a:rPr lang="en-US" sz="3720">
                <a:solidFill>
                  <a:srgbClr val="3F3F3F"/>
                </a:solidFill>
              </a:rPr>
              <a:t>Department of Applied Economics</a:t>
            </a:r>
            <a:endParaRPr/>
          </a:p>
          <a:p>
            <a:pPr indent="0" lvl="0" marL="0" rtl="0" algn="ctr">
              <a:lnSpc>
                <a:spcPct val="60000"/>
              </a:lnSpc>
              <a:spcBef>
                <a:spcPts val="744"/>
              </a:spcBef>
              <a:spcAft>
                <a:spcPts val="0"/>
              </a:spcAft>
              <a:buSzPts val="1860"/>
              <a:buNone/>
            </a:pPr>
            <a:r>
              <a:rPr lang="en-US" sz="3720">
                <a:solidFill>
                  <a:srgbClr val="3F3F3F"/>
                </a:solidFill>
              </a:rPr>
              <a:t>National Chung-Hsing University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697"/>
              </a:spcBef>
              <a:spcAft>
                <a:spcPts val="0"/>
              </a:spcAft>
              <a:buSzPts val="1744"/>
              <a:buNone/>
            </a:pPr>
            <a:r>
              <a:t/>
            </a:r>
            <a:endParaRPr sz="3487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697"/>
              </a:spcBef>
              <a:spcAft>
                <a:spcPts val="0"/>
              </a:spcAft>
              <a:buSzPts val="1744"/>
              <a:buNone/>
            </a:pPr>
            <a:r>
              <a:rPr lang="en-US" sz="3487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2013/6/25</a:t>
            </a:r>
            <a:endParaRPr sz="348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697"/>
              </a:spcBef>
              <a:spcAft>
                <a:spcPts val="0"/>
              </a:spcAft>
              <a:buSzPts val="1744"/>
              <a:buNone/>
            </a:pPr>
            <a:r>
              <a:t/>
            </a:r>
            <a:endParaRPr sz="3487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697"/>
              </a:spcBef>
              <a:spcAft>
                <a:spcPts val="0"/>
              </a:spcAft>
              <a:buSzPts val="1744"/>
              <a:buNone/>
            </a:pPr>
            <a:r>
              <a:t/>
            </a:r>
            <a:endParaRPr sz="3487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600"/>
              <a:buFont typeface="Source Sans Pro"/>
              <a:buNone/>
            </a:pPr>
            <a:r>
              <a:rPr lang="en-US" sz="5600">
                <a:solidFill>
                  <a:srgbClr val="FF0000"/>
                </a:solidFill>
              </a:rPr>
              <a:t>Six Perspectives of AMI</a:t>
            </a:r>
            <a:endParaRPr sz="5600">
              <a:solidFill>
                <a:srgbClr val="FF0000"/>
              </a:solidFill>
            </a:endParaRPr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72009" y="2784376"/>
            <a:ext cx="12593486" cy="614476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2700"/>
              <a:t>1. Smart Meter</a:t>
            </a:r>
            <a:endParaRPr sz="2700"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350"/>
              <a:buNone/>
            </a:pPr>
            <a:r>
              <a:rPr lang="en-US" sz="2700"/>
              <a:t>2. Smart Meter + </a:t>
            </a:r>
            <a:r>
              <a:rPr lang="en-US" sz="2700">
                <a:solidFill>
                  <a:srgbClr val="FF0000"/>
                </a:solidFill>
              </a:rPr>
              <a:t>IHD (In-Home Display)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350"/>
              <a:buNone/>
            </a:pPr>
            <a:r>
              <a:rPr lang="en-US" sz="2700"/>
              <a:t>3. Smart Meter + IHD + </a:t>
            </a:r>
            <a:r>
              <a:rPr lang="en-US" sz="2700">
                <a:solidFill>
                  <a:srgbClr val="FF0000"/>
                </a:solidFill>
              </a:rPr>
              <a:t>HEMS (Home Energy Management System)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350"/>
              <a:buNone/>
            </a:pPr>
            <a:r>
              <a:rPr lang="en-US" sz="2700"/>
              <a:t>4. Smart Meter + IHD + HEMS +</a:t>
            </a:r>
            <a:r>
              <a:rPr lang="en-US" sz="2700">
                <a:solidFill>
                  <a:srgbClr val="FF0000"/>
                </a:solidFill>
              </a:rPr>
              <a:t> Renewables</a:t>
            </a:r>
            <a:endParaRPr sz="2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350"/>
              <a:buNone/>
            </a:pPr>
            <a:r>
              <a:rPr lang="en-US" sz="2700"/>
              <a:t>5. Smart Meter + IHD + HEMS + Renewables+ </a:t>
            </a:r>
            <a:r>
              <a:rPr lang="en-US" sz="2700">
                <a:solidFill>
                  <a:srgbClr val="FF0000"/>
                </a:solidFill>
              </a:rPr>
              <a:t>BESS (Battery Energy Storage System)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350"/>
              <a:buNone/>
            </a:pPr>
            <a:r>
              <a:rPr lang="en-US" sz="2700"/>
              <a:t>6. Smart Meter + IHD + HEMS + Renewable power + BESS + </a:t>
            </a:r>
            <a:r>
              <a:rPr lang="en-US" sz="2700">
                <a:solidFill>
                  <a:srgbClr val="FF0000"/>
                </a:solidFill>
              </a:rPr>
              <a:t>DR (Demand Response)</a:t>
            </a:r>
            <a:endParaRPr/>
          </a:p>
          <a:p>
            <a:pPr indent="-400050" lvl="1" marL="1040130" rtl="0" algn="l">
              <a:spcBef>
                <a:spcPts val="62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3100"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80"/>
              <a:buFont typeface="Source Sans Pro"/>
              <a:buNone/>
            </a:pPr>
            <a:r>
              <a:rPr b="1" lang="en-US" sz="5580"/>
              <a:t>New Trends: </a:t>
            </a:r>
            <a:r>
              <a:rPr b="1" lang="en-US" sz="5580">
                <a:solidFill>
                  <a:srgbClr val="FF0000"/>
                </a:solidFill>
              </a:rPr>
              <a:t>From AMI to Smart Grid</a:t>
            </a:r>
            <a:endParaRPr sz="5580">
              <a:solidFill>
                <a:srgbClr val="FF0000"/>
              </a:solidFill>
            </a:endParaRPr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640080" y="1632248"/>
            <a:ext cx="11521440" cy="65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spcBef>
                <a:spcPts val="0"/>
              </a:spcBef>
              <a:spcAft>
                <a:spcPts val="0"/>
              </a:spcAft>
              <a:buSzPts val="1950"/>
              <a:buChar char="✱"/>
            </a:pPr>
            <a:r>
              <a:rPr lang="en-US" sz="3900"/>
              <a:t>The next step beyond AMI is to develop </a:t>
            </a:r>
            <a:r>
              <a:rPr lang="en-US" sz="3900">
                <a:solidFill>
                  <a:srgbClr val="FF0000"/>
                </a:solidFill>
              </a:rPr>
              <a:t>smart grid</a:t>
            </a:r>
            <a:r>
              <a:rPr lang="en-US" sz="3900"/>
              <a:t>.</a:t>
            </a:r>
            <a:endParaRPr/>
          </a:p>
          <a:p>
            <a:pPr indent="-480060" lvl="0" marL="480060" rtl="0" algn="l">
              <a:spcBef>
                <a:spcPts val="960"/>
              </a:spcBef>
              <a:spcAft>
                <a:spcPts val="0"/>
              </a:spcAft>
              <a:buSzPts val="1950"/>
              <a:buChar char="✱"/>
            </a:pPr>
            <a:r>
              <a:rPr lang="en-US" sz="3900"/>
              <a:t>The smart grid links electricity with computer and communications control to create a </a:t>
            </a:r>
            <a:r>
              <a:rPr lang="en-US" sz="3900">
                <a:solidFill>
                  <a:srgbClr val="FF0000"/>
                </a:solidFill>
              </a:rPr>
              <a:t>highly automated, responsive, and resilient power delivery system</a:t>
            </a:r>
            <a:r>
              <a:rPr lang="en-US" sz="3900"/>
              <a:t> that will both optimize service and </a:t>
            </a:r>
            <a:r>
              <a:rPr b="1" i="1" lang="en-US" sz="4800">
                <a:solidFill>
                  <a:srgbClr val="FF0000"/>
                </a:solidFill>
              </a:rPr>
              <a:t>empower</a:t>
            </a:r>
            <a:r>
              <a:rPr i="1" lang="en-US" sz="4400"/>
              <a:t> </a:t>
            </a:r>
            <a:r>
              <a:rPr lang="en-US" sz="3900"/>
              <a:t>customers to make better-informed energy decisions.</a:t>
            </a:r>
            <a:endParaRPr/>
          </a:p>
          <a:p>
            <a:pPr indent="-480060" lvl="0" marL="480060" rtl="0" algn="l">
              <a:spcBef>
                <a:spcPts val="880"/>
              </a:spcBef>
              <a:spcAft>
                <a:spcPts val="0"/>
              </a:spcAft>
              <a:buSzPts val="1950"/>
              <a:buChar char="✱"/>
            </a:pPr>
            <a:r>
              <a:rPr lang="en-US" sz="3900"/>
              <a:t>With smart grid providing coordination between the </a:t>
            </a:r>
            <a:r>
              <a:rPr lang="en-US" sz="3900">
                <a:solidFill>
                  <a:srgbClr val="FF0000"/>
                </a:solidFill>
              </a:rPr>
              <a:t>renewable generation </a:t>
            </a:r>
            <a:r>
              <a:rPr lang="en-US" sz="3900"/>
              <a:t>and </a:t>
            </a:r>
            <a:r>
              <a:rPr lang="en-US" sz="3900">
                <a:solidFill>
                  <a:srgbClr val="FF0000"/>
                </a:solidFill>
              </a:rPr>
              <a:t>storage</a:t>
            </a:r>
            <a:r>
              <a:rPr lang="en-US" sz="3900"/>
              <a:t> on the power system and </a:t>
            </a:r>
            <a:r>
              <a:rPr lang="en-US" sz="3900">
                <a:solidFill>
                  <a:srgbClr val="FF0000"/>
                </a:solidFill>
              </a:rPr>
              <a:t>demand response </a:t>
            </a:r>
            <a:r>
              <a:rPr lang="en-US" sz="3900"/>
              <a:t>for customer loads, </a:t>
            </a:r>
            <a:r>
              <a:rPr i="1" lang="en-US" sz="4400" u="sng">
                <a:solidFill>
                  <a:srgbClr val="FF0000"/>
                </a:solidFill>
              </a:rPr>
              <a:t>greater use of local renewable electricity generation can be practical</a:t>
            </a:r>
            <a:r>
              <a:rPr lang="en-US" sz="3900"/>
              <a:t>.</a:t>
            </a:r>
            <a:endParaRPr/>
          </a:p>
          <a:p>
            <a:pPr indent="-356235" lvl="0" marL="480060" rtl="0" algn="l">
              <a:spcBef>
                <a:spcPts val="78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900"/>
          </a:p>
          <a:p>
            <a:pPr indent="-356235" lvl="0" marL="480060" rtl="0" algn="l">
              <a:spcBef>
                <a:spcPts val="78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900"/>
          </a:p>
          <a:p>
            <a:pPr indent="0" lvl="0" marL="0" rtl="0" algn="l">
              <a:spcBef>
                <a:spcPts val="78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900"/>
          </a:p>
          <a:p>
            <a:pPr indent="-356235" lvl="0" marL="480060" rtl="0" algn="l">
              <a:spcBef>
                <a:spcPts val="78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900"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1072049" y="8881438"/>
            <a:ext cx="11521440" cy="311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</a:pPr>
            <a:r>
              <a:rPr lang="en-US" sz="1300"/>
              <a:t>Source: Hsu (2011) “Electricity Management for Smart Homes under Smart Grid,” presented in John A. Burns Hall, Room 3012, East-West Center, Hawaii, U.S.A.</a:t>
            </a:r>
            <a:endParaRPr sz="1300"/>
          </a:p>
        </p:txBody>
      </p:sp>
      <p:pic>
        <p:nvPicPr>
          <p:cNvPr id="181" name="Google Shape;18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145" y="984176"/>
            <a:ext cx="11737305" cy="784655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64096" y="696145"/>
            <a:ext cx="12521480" cy="1152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ource Sans Pro"/>
              <a:buNone/>
            </a:pPr>
            <a:r>
              <a:rPr lang="en-US" sz="5200"/>
              <a:t>Smart Home Energy Management System</a:t>
            </a:r>
            <a:endParaRPr sz="5200"/>
          </a:p>
        </p:txBody>
      </p:sp>
      <p:pic>
        <p:nvPicPr>
          <p:cNvPr id="190" name="Google Shape;190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55" y="2064299"/>
            <a:ext cx="11449271" cy="6492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6797354" y="8741295"/>
            <a:ext cx="5868143" cy="3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Faa-Jeng Lin (2011),Strategic Initiatives of Smart Grid in Taiwan</a:t>
            </a:r>
            <a:endParaRPr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Source Sans Pro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568072" y="3720480"/>
            <a:ext cx="7632928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1"/>
              <a:buChar char="✱"/>
            </a:pPr>
            <a:r>
              <a:rPr lang="en-US" sz="4162"/>
              <a:t>Now is </a:t>
            </a:r>
            <a:r>
              <a:rPr b="1" i="1" lang="en-US" sz="4995">
                <a:solidFill>
                  <a:srgbClr val="FF0000"/>
                </a:solidFill>
              </a:rPr>
              <a:t>a critical time </a:t>
            </a:r>
            <a:r>
              <a:rPr lang="en-US" sz="4162"/>
              <a:t>for Taiwan at the </a:t>
            </a:r>
            <a:r>
              <a:rPr i="1" lang="en-US" sz="4810">
                <a:solidFill>
                  <a:srgbClr val="FF0000"/>
                </a:solidFill>
              </a:rPr>
              <a:t>crossroad of energy alternatives to be chosen. </a:t>
            </a:r>
            <a:endParaRPr/>
          </a:p>
          <a:p>
            <a:pPr indent="-480060" lvl="0" marL="48006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2081"/>
              <a:buChar char="✱"/>
            </a:pPr>
            <a:r>
              <a:rPr lang="en-US" sz="4162"/>
              <a:t>We have to cope with the </a:t>
            </a:r>
            <a:r>
              <a:rPr b="1" i="1" lang="en-US" sz="5365">
                <a:solidFill>
                  <a:srgbClr val="FF0000"/>
                </a:solidFill>
              </a:rPr>
              <a:t>challenges and opportunities of </a:t>
            </a:r>
            <a:r>
              <a:rPr b="1" i="1" lang="en-US" sz="6567">
                <a:solidFill>
                  <a:srgbClr val="FF0000"/>
                </a:solidFill>
              </a:rPr>
              <a:t>ET!</a:t>
            </a:r>
            <a:r>
              <a:rPr lang="en-US" sz="4810"/>
              <a:t> </a:t>
            </a:r>
            <a:endParaRPr sz="4162"/>
          </a:p>
        </p:txBody>
      </p:sp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encrypted-tbn0.gstatic.com/images?q=tbn:ANd9GcQs1f1k-SrstN-lCPuxPSbN_pY1tqylbHD0jVUaecGsWARO0xRD" id="200" name="Google Shape;2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4976" y="3216424"/>
            <a:ext cx="3566983" cy="5148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568152" y="2208312"/>
            <a:ext cx="11449272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81"/>
              <a:buFont typeface="Noto Sans Symbols"/>
              <a:buChar char="✱"/>
            </a:pPr>
            <a:r>
              <a:rPr b="0" i="0" lang="en-US" sz="416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Electricity: </a:t>
            </a:r>
            <a:r>
              <a:rPr b="1" i="1" lang="en-US" sz="5365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Multi-inputs/alternatives</a:t>
            </a:r>
            <a:r>
              <a:rPr b="0" i="0" lang="en-US" sz="416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→ single output (homogenous)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640080" y="1608160"/>
            <a:ext cx="11521440" cy="614476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337185" lvl="0" marL="480060" rtl="0" algn="l"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940"/>
              </a:spcBef>
              <a:spcAft>
                <a:spcPts val="0"/>
              </a:spcAft>
              <a:buSzPts val="4850"/>
              <a:buNone/>
            </a:pPr>
            <a:r>
              <a:rPr lang="en-US" sz="9700"/>
              <a:t>Thank You.</a:t>
            </a:r>
            <a:endParaRPr/>
          </a:p>
          <a:p>
            <a:pPr indent="0" lvl="0" marL="0" rtl="0" algn="ctr">
              <a:spcBef>
                <a:spcPts val="1940"/>
              </a:spcBef>
              <a:spcAft>
                <a:spcPts val="0"/>
              </a:spcAft>
              <a:buSzPts val="4850"/>
              <a:buNone/>
            </a:pPr>
            <a:r>
              <a:rPr lang="en-US" sz="9700"/>
              <a:t>Q&amp;A</a:t>
            </a:r>
            <a:endParaRPr sz="9700"/>
          </a:p>
        </p:txBody>
      </p:sp>
      <p:sp>
        <p:nvSpPr>
          <p:cNvPr id="207" name="Google Shape;207;p27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Source Sans Pro"/>
              <a:buNone/>
            </a:pPr>
            <a:r>
              <a:rPr lang="en-US"/>
              <a:t>Outlines</a:t>
            </a:r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640160" y="1848272"/>
            <a:ext cx="11521440" cy="65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81"/>
              <a:buNone/>
            </a:pPr>
            <a:r>
              <a:rPr lang="en-US" sz="4162"/>
              <a:t>1. Introduction: From IT to 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SzPts val="2081"/>
              <a:buNone/>
            </a:pPr>
            <a:r>
              <a:rPr lang="en-US" sz="4162"/>
              <a:t>2. Strengths of Renewable Energy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SzPts val="2081"/>
              <a:buNone/>
            </a:pPr>
            <a:r>
              <a:rPr lang="en-US" sz="4162"/>
              <a:t>3. Weakness of Renewable Energy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SzPts val="2081"/>
              <a:buNone/>
            </a:pPr>
            <a:r>
              <a:rPr lang="en-US" sz="4162"/>
              <a:t>4. New Trends</a:t>
            </a:r>
            <a:endParaRPr/>
          </a:p>
          <a:p>
            <a:pPr indent="-400050" lvl="1" marL="1040130" rtl="0" algn="l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SzPts val="1804"/>
              <a:buChar char="✱"/>
            </a:pPr>
            <a:r>
              <a:rPr lang="en-US" sz="3607"/>
              <a:t>Energy Storage System and Demand Response</a:t>
            </a:r>
            <a:endParaRPr/>
          </a:p>
          <a:p>
            <a:pPr indent="-400050" lvl="1" marL="1040130" rtl="0" algn="l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SzPts val="1804"/>
              <a:buChar char="✱"/>
            </a:pPr>
            <a:r>
              <a:rPr lang="en-US" sz="3607"/>
              <a:t>Powerful Forecasting Tools</a:t>
            </a:r>
            <a:endParaRPr/>
          </a:p>
          <a:p>
            <a:pPr indent="-400050" lvl="1" marL="1040130" rtl="0" algn="l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SzPts val="1804"/>
              <a:buChar char="✱"/>
            </a:pPr>
            <a:r>
              <a:rPr lang="en-US" sz="3607"/>
              <a:t>Renewable Energy Certificate (REC)</a:t>
            </a:r>
            <a:endParaRPr/>
          </a:p>
          <a:p>
            <a:pPr indent="-400050" lvl="1" marL="1040130" rtl="0" algn="l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SzPts val="1804"/>
              <a:buChar char="✱"/>
            </a:pPr>
            <a:r>
              <a:rPr lang="en-US" sz="3607"/>
              <a:t>Advance Meter Infrastructure (AMI)</a:t>
            </a:r>
            <a:endParaRPr/>
          </a:p>
          <a:p>
            <a:pPr indent="-400050" lvl="1" marL="1040130" rtl="0" algn="l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SzPts val="1804"/>
              <a:buChar char="✱"/>
            </a:pPr>
            <a:r>
              <a:rPr lang="en-US" sz="3607"/>
              <a:t>From AMI to Smart Grid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SzPts val="2081"/>
              <a:buNone/>
            </a:pPr>
            <a:r>
              <a:rPr lang="en-US" sz="4162"/>
              <a:t>5. Conclusions</a:t>
            </a:r>
            <a:endParaRPr sz="4162"/>
          </a:p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Source Sans Pro"/>
              <a:buNone/>
            </a:pPr>
            <a:r>
              <a:rPr lang="en-US" sz="6600"/>
              <a:t>Introduction: From IT to ET</a:t>
            </a:r>
            <a:endParaRPr sz="6600"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424136" y="2136304"/>
            <a:ext cx="12161520" cy="614476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50"/>
              <a:buChar char="✱"/>
            </a:pPr>
            <a:r>
              <a:rPr lang="en-US" sz="4300"/>
              <a:t>Comparative advantage of Taiwan:</a:t>
            </a:r>
            <a:endParaRPr/>
          </a:p>
          <a:p>
            <a:pPr indent="-480060" lvl="0" marL="48006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50"/>
              <a:buNone/>
            </a:pPr>
            <a:r>
              <a:rPr lang="en-US" sz="4300"/>
              <a:t>	Information Technology (IT) → </a:t>
            </a:r>
            <a:r>
              <a:rPr b="1" lang="en-US" sz="4300"/>
              <a:t>Energy Technology (ET)</a:t>
            </a:r>
            <a:endParaRPr/>
          </a:p>
          <a:p>
            <a:pPr indent="-480060" lvl="0" marL="48006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50"/>
              <a:buChar char="✱"/>
            </a:pPr>
            <a:r>
              <a:rPr lang="en-US" sz="4300"/>
              <a:t>ET → Renewable energy → distributed energy resources</a:t>
            </a:r>
            <a:endParaRPr sz="4300"/>
          </a:p>
          <a:p>
            <a:pPr indent="-480060" lvl="0" marL="48006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50"/>
              <a:buChar char="✱"/>
            </a:pPr>
            <a:r>
              <a:rPr i="1" lang="en-US" sz="4300">
                <a:solidFill>
                  <a:srgbClr val="FF0000"/>
                </a:solidFill>
              </a:rPr>
              <a:t>Paradigm Shift</a:t>
            </a:r>
            <a:r>
              <a:rPr lang="en-US" sz="4300"/>
              <a:t>: </a:t>
            </a:r>
            <a:r>
              <a:rPr b="1" lang="en-US" sz="4300"/>
              <a:t>Electricity WEB 1.0 </a:t>
            </a:r>
            <a:r>
              <a:rPr lang="en-US" sz="4300"/>
              <a:t>→ </a:t>
            </a:r>
            <a:r>
              <a:rPr b="1" lang="en-US" sz="4300">
                <a:solidFill>
                  <a:srgbClr val="FF0000"/>
                </a:solidFill>
              </a:rPr>
              <a:t>WEB2.0 (</a:t>
            </a:r>
            <a:r>
              <a:rPr lang="en-US" sz="4300">
                <a:solidFill>
                  <a:srgbClr val="FF0000"/>
                </a:solidFill>
              </a:rPr>
              <a:t>Prosumers = producers + consumers</a:t>
            </a:r>
            <a:r>
              <a:rPr b="1" lang="en-US" sz="4300">
                <a:solidFill>
                  <a:srgbClr val="FF0000"/>
                </a:solidFill>
              </a:rPr>
              <a:t>)</a:t>
            </a:r>
            <a:endParaRPr/>
          </a:p>
          <a:p>
            <a:pPr indent="-480060" lvl="0" marL="48006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✱"/>
            </a:pPr>
            <a:r>
              <a:rPr b="1" i="1" lang="en-US" sz="4800">
                <a:solidFill>
                  <a:srgbClr val="FF0000"/>
                </a:solidFill>
              </a:rPr>
              <a:t>Empowerment</a:t>
            </a:r>
            <a:r>
              <a:rPr b="1" lang="en-US" sz="4800">
                <a:solidFill>
                  <a:srgbClr val="FF0000"/>
                </a:solidFill>
              </a:rPr>
              <a:t> </a:t>
            </a:r>
            <a:r>
              <a:rPr b="1" lang="en-US" sz="4300">
                <a:solidFill>
                  <a:srgbClr val="FF0000"/>
                </a:solidFill>
              </a:rPr>
              <a:t>→ customers</a:t>
            </a:r>
            <a:endParaRPr b="1" sz="4300">
              <a:solidFill>
                <a:srgbClr val="FF0000"/>
              </a:solidFill>
            </a:endParaRPr>
          </a:p>
          <a:p>
            <a:pPr indent="-337185" lvl="0" marL="48006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  <a:p>
            <a:pPr indent="-480060" lvl="0" marL="48006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300"/>
              <a:buFont typeface="Source Sans Pro"/>
              <a:buNone/>
            </a:pPr>
            <a:r>
              <a:rPr lang="en-US" sz="6300">
                <a:solidFill>
                  <a:srgbClr val="FF0000"/>
                </a:solidFill>
              </a:rPr>
              <a:t>Strengths of Renewable Energy</a:t>
            </a:r>
            <a:endParaRPr sz="6300">
              <a:solidFill>
                <a:srgbClr val="FF0000"/>
              </a:solidFill>
            </a:endParaRPr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208112" y="2240280"/>
            <a:ext cx="12593488" cy="65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spcBef>
                <a:spcPts val="0"/>
              </a:spcBef>
              <a:spcAft>
                <a:spcPts val="0"/>
              </a:spcAft>
              <a:buSzPts val="2750"/>
              <a:buChar char="✱"/>
            </a:pPr>
            <a:r>
              <a:rPr lang="en-US" sz="5500"/>
              <a:t>Indigenous → </a:t>
            </a:r>
            <a:r>
              <a:rPr i="1" lang="en-US" sz="5500">
                <a:solidFill>
                  <a:srgbClr val="FF0000"/>
                </a:solidFill>
              </a:rPr>
              <a:t>national energy security  </a:t>
            </a:r>
            <a:endParaRPr sz="5500">
              <a:solidFill>
                <a:srgbClr val="FF0000"/>
              </a:solidFill>
            </a:endParaRPr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750"/>
              <a:buChar char="✱"/>
            </a:pPr>
            <a:r>
              <a:rPr lang="en-US" sz="5500"/>
              <a:t>Clean, smaller footprint, and soft path       → </a:t>
            </a:r>
            <a:r>
              <a:rPr lang="en-US" sz="5500">
                <a:solidFill>
                  <a:srgbClr val="FF0000"/>
                </a:solidFill>
              </a:rPr>
              <a:t>Environmental-Friendly</a:t>
            </a:r>
            <a:endParaRPr sz="5500">
              <a:solidFill>
                <a:srgbClr val="FF0000"/>
              </a:solidFill>
            </a:endParaRPr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750"/>
              <a:buChar char="✱"/>
            </a:pPr>
            <a:r>
              <a:rPr lang="en-US" sz="5500"/>
              <a:t>Abundant supply</a:t>
            </a:r>
            <a:endParaRPr sz="5500"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750"/>
              <a:buChar char="✱"/>
            </a:pPr>
            <a:r>
              <a:rPr lang="en-US" sz="5500"/>
              <a:t>Variable cost is nil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" name="Google Shape;123;p16"/>
          <p:cNvCxnSpPr/>
          <p:nvPr/>
        </p:nvCxnSpPr>
        <p:spPr>
          <a:xfrm rot="10800000">
            <a:off x="8777064" y="4224536"/>
            <a:ext cx="0" cy="72008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4" name="Google Shape;124;p16"/>
          <p:cNvCxnSpPr/>
          <p:nvPr/>
        </p:nvCxnSpPr>
        <p:spPr>
          <a:xfrm rot="10800000">
            <a:off x="12305456" y="2280320"/>
            <a:ext cx="0" cy="72008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200"/>
              <a:buFont typeface="Source Sans Pro"/>
              <a:buNone/>
            </a:pPr>
            <a:r>
              <a:rPr lang="en-US">
                <a:solidFill>
                  <a:srgbClr val="FF0000"/>
                </a:solidFill>
              </a:rPr>
              <a:t>Weakness of Renewable Energy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96144" y="2240280"/>
            <a:ext cx="11953407" cy="65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spcBef>
                <a:spcPts val="0"/>
              </a:spcBef>
              <a:spcAft>
                <a:spcPts val="0"/>
              </a:spcAft>
              <a:buSzPts val="2250"/>
              <a:buChar char="✱"/>
            </a:pPr>
            <a:r>
              <a:rPr lang="en-US">
                <a:solidFill>
                  <a:srgbClr val="FF0000"/>
                </a:solidFill>
              </a:rPr>
              <a:t>Low energy density </a:t>
            </a:r>
            <a:r>
              <a:rPr lang="en-US"/>
              <a:t>(less conversion efficiency, e.g. PV smaller than 19%)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250"/>
              <a:buChar char="✱"/>
            </a:pPr>
            <a:r>
              <a:rPr lang="en-US">
                <a:solidFill>
                  <a:srgbClr val="FF0000"/>
                </a:solidFill>
              </a:rPr>
              <a:t>Intermittency</a:t>
            </a:r>
            <a:r>
              <a:rPr lang="en-US"/>
              <a:t>/</a:t>
            </a:r>
            <a:r>
              <a:rPr lang="en-US">
                <a:solidFill>
                  <a:srgbClr val="FF0000"/>
                </a:solidFill>
              </a:rPr>
              <a:t>periodicity</a:t>
            </a:r>
            <a:r>
              <a:rPr lang="en-US"/>
              <a:t> of supply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250"/>
              <a:buChar char="✱"/>
            </a:pPr>
            <a:r>
              <a:rPr lang="en-US"/>
              <a:t>Geographical variation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250"/>
              <a:buChar char="✱"/>
            </a:pPr>
            <a:r>
              <a:rPr lang="en-US"/>
              <a:t>Generally </a:t>
            </a:r>
            <a:r>
              <a:rPr lang="en-US">
                <a:solidFill>
                  <a:srgbClr val="FF0000"/>
                </a:solidFill>
              </a:rPr>
              <a:t>smaller sizes </a:t>
            </a:r>
            <a:r>
              <a:rPr lang="en-US" sz="4200"/>
              <a:t>(but large-scale centralized projects have emerged, e.g., 750 MW PV in Riverside County, California; 630 MW offshore wind farm London Array project, UK) 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136104" y="192088"/>
            <a:ext cx="1266549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30"/>
              <a:buFont typeface="Source Sans Pro"/>
              <a:buNone/>
            </a:pPr>
            <a:r>
              <a:rPr lang="en-US" sz="6030"/>
              <a:t>New Trends: </a:t>
            </a:r>
            <a:br>
              <a:rPr lang="en-US" sz="6030"/>
            </a:br>
            <a:r>
              <a:rPr lang="en-US" sz="4770">
                <a:solidFill>
                  <a:srgbClr val="FF0000"/>
                </a:solidFill>
              </a:rPr>
              <a:t>Energy Storage System and Demand Response</a:t>
            </a:r>
            <a:endParaRPr sz="4770">
              <a:solidFill>
                <a:srgbClr val="FF0000"/>
              </a:solidFill>
            </a:endParaRPr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640080" y="1992288"/>
            <a:ext cx="11809392" cy="669357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spcBef>
                <a:spcPts val="0"/>
              </a:spcBef>
              <a:spcAft>
                <a:spcPts val="0"/>
              </a:spcAft>
              <a:buSzPts val="1800"/>
              <a:buChar char="✱"/>
            </a:pPr>
            <a:r>
              <a:rPr lang="en-US" sz="3600"/>
              <a:t>Adopting electric energy storage system and demand response (DR) can enhance </a:t>
            </a:r>
            <a:r>
              <a:rPr lang="en-US" sz="3600">
                <a:solidFill>
                  <a:srgbClr val="FF0000"/>
                </a:solidFill>
              </a:rPr>
              <a:t>the share of renewable energy portfolio </a:t>
            </a:r>
            <a:r>
              <a:rPr lang="en-US" sz="3600"/>
              <a:t>in Taiwan.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1800"/>
              <a:buChar char="✱"/>
            </a:pPr>
            <a:r>
              <a:rPr lang="en-US" sz="3600">
                <a:solidFill>
                  <a:srgbClr val="FF0000"/>
                </a:solidFill>
              </a:rPr>
              <a:t>Storage technologies</a:t>
            </a:r>
            <a:r>
              <a:rPr lang="en-US" sz="3600"/>
              <a:t> can be applied on the transmission and distribution system to regulate </a:t>
            </a:r>
            <a:r>
              <a:rPr lang="en-US" sz="3600">
                <a:solidFill>
                  <a:srgbClr val="FF0000"/>
                </a:solidFill>
              </a:rPr>
              <a:t>intermittency from renewable output </a:t>
            </a:r>
            <a:r>
              <a:rPr lang="en-US" sz="3600"/>
              <a:t>and maintain power system voltages at reliable levels. 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1800"/>
              <a:buChar char="✱"/>
            </a:pPr>
            <a:r>
              <a:rPr lang="en-US" sz="3600">
                <a:solidFill>
                  <a:srgbClr val="FF0000"/>
                </a:solidFill>
              </a:rPr>
              <a:t>DR </a:t>
            </a:r>
            <a:r>
              <a:rPr lang="en-US" sz="3600"/>
              <a:t>can solve the problem of</a:t>
            </a:r>
            <a:r>
              <a:rPr lang="en-US" sz="3600">
                <a:solidFill>
                  <a:srgbClr val="FF0000"/>
                </a:solidFill>
              </a:rPr>
              <a:t> instability of renewable generation </a:t>
            </a:r>
            <a:r>
              <a:rPr lang="en-US" sz="3600"/>
              <a:t>by curtailing customers’ electricity use.</a:t>
            </a:r>
            <a:endParaRPr sz="3600"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1800"/>
              <a:buChar char="✱"/>
            </a:pPr>
            <a:r>
              <a:rPr lang="en-US" sz="3600"/>
              <a:t>Combining demand response with electric energy storage in power system </a:t>
            </a:r>
            <a:r>
              <a:rPr lang="en-US" sz="3600">
                <a:solidFill>
                  <a:srgbClr val="FF0000"/>
                </a:solidFill>
              </a:rPr>
              <a:t>enhances the value and capabilities of both measures.</a:t>
            </a:r>
            <a:endParaRPr/>
          </a:p>
          <a:p>
            <a:pPr indent="-356235" lvl="0" marL="480060" rtl="0" algn="l">
              <a:spcBef>
                <a:spcPts val="168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900">
              <a:solidFill>
                <a:srgbClr val="FF0000"/>
              </a:solidFill>
            </a:endParaRPr>
          </a:p>
          <a:p>
            <a:pPr indent="-356235" lvl="0" marL="480060" rtl="0" algn="l">
              <a:spcBef>
                <a:spcPts val="78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900"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424138" y="336104"/>
            <a:ext cx="1195332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30"/>
              <a:buFont typeface="Source Sans Pro"/>
              <a:buNone/>
            </a:pPr>
            <a:r>
              <a:rPr lang="en-US" sz="6030"/>
              <a:t>New Trends: </a:t>
            </a:r>
            <a:r>
              <a:rPr lang="en-US" sz="5130">
                <a:solidFill>
                  <a:srgbClr val="FF0000"/>
                </a:solidFill>
              </a:rPr>
              <a:t>Powerful Forecasting Tools</a:t>
            </a:r>
            <a:endParaRPr sz="5130">
              <a:solidFill>
                <a:srgbClr val="FF0000"/>
              </a:solidFill>
            </a:endParaRPr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640080" y="2240280"/>
            <a:ext cx="11809392" cy="669357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spcBef>
                <a:spcPts val="0"/>
              </a:spcBef>
              <a:spcAft>
                <a:spcPts val="0"/>
              </a:spcAft>
              <a:buSzPts val="1800"/>
              <a:buChar char="✱"/>
            </a:pPr>
            <a:r>
              <a:rPr lang="en-US" sz="3600"/>
              <a:t>With </a:t>
            </a:r>
            <a:r>
              <a:rPr lang="en-US" sz="3600">
                <a:solidFill>
                  <a:srgbClr val="FF0000"/>
                </a:solidFill>
              </a:rPr>
              <a:t>improved forecasting tools (by supercomputer)</a:t>
            </a:r>
            <a:r>
              <a:rPr lang="en-US" sz="3600"/>
              <a:t>, the grid operators get better information about resources variability and can make better dispatch decisions to maintain power system reliability.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1800"/>
              <a:buChar char="✱"/>
            </a:pPr>
            <a:r>
              <a:rPr lang="en-US" sz="3600">
                <a:solidFill>
                  <a:srgbClr val="FF0000"/>
                </a:solidFill>
              </a:rPr>
              <a:t>Advanced synchronized real-time forecasting tool</a:t>
            </a:r>
            <a:r>
              <a:rPr lang="en-US" sz="3600"/>
              <a:t> and simulation capabilities, as well as </a:t>
            </a:r>
            <a:r>
              <a:rPr b="1" lang="en-US" sz="3600">
                <a:solidFill>
                  <a:srgbClr val="FF0000"/>
                </a:solidFill>
              </a:rPr>
              <a:t>“big data” </a:t>
            </a:r>
            <a:r>
              <a:rPr lang="en-US" sz="3600"/>
              <a:t>from smart meters and advanced grid measurement instruments called </a:t>
            </a:r>
            <a:r>
              <a:rPr lang="en-US" sz="3600">
                <a:solidFill>
                  <a:srgbClr val="FF0000"/>
                </a:solidFill>
              </a:rPr>
              <a:t>"phasor measurement unit (PMU)," </a:t>
            </a:r>
            <a:r>
              <a:rPr lang="en-US" sz="3600"/>
              <a:t>can address the challenges of </a:t>
            </a:r>
            <a:r>
              <a:rPr lang="en-US" sz="3600">
                <a:solidFill>
                  <a:srgbClr val="FF0000"/>
                </a:solidFill>
              </a:rPr>
              <a:t>mitigating renewable instability </a:t>
            </a:r>
            <a:r>
              <a:rPr lang="en-US" sz="3600"/>
              <a:t>and reducing CO2 emissions, while limiting the financial burden on electricity customers.</a:t>
            </a:r>
            <a:endParaRPr sz="3600">
              <a:solidFill>
                <a:srgbClr val="FF0000"/>
              </a:solidFill>
            </a:endParaRPr>
          </a:p>
          <a:p>
            <a:pPr indent="-365760" lvl="0" marL="480060" rtl="0" algn="l">
              <a:spcBef>
                <a:spcPts val="162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784176" y="568078"/>
            <a:ext cx="11751866" cy="992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30"/>
              <a:buFont typeface="Source Sans Pro"/>
              <a:buNone/>
            </a:pPr>
            <a:r>
              <a:rPr lang="en-US" sz="6030"/>
              <a:t>New Trends: </a:t>
            </a:r>
            <a:br>
              <a:rPr lang="en-US" sz="6030"/>
            </a:br>
            <a:r>
              <a:rPr lang="en-US" sz="5040">
                <a:solidFill>
                  <a:srgbClr val="FF0000"/>
                </a:solidFill>
              </a:rPr>
              <a:t>Renewable Energy Certificate (REC)</a:t>
            </a:r>
            <a:endParaRPr sz="5040">
              <a:solidFill>
                <a:srgbClr val="FF0000"/>
              </a:solidFill>
            </a:endParaRPr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352128" y="2179509"/>
            <a:ext cx="12298965" cy="6674931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spcBef>
                <a:spcPts val="0"/>
              </a:spcBef>
              <a:spcAft>
                <a:spcPts val="0"/>
              </a:spcAft>
              <a:buSzPts val="1700"/>
              <a:buChar char="✱"/>
            </a:pPr>
            <a:r>
              <a:rPr lang="en-US" sz="3400"/>
              <a:t>According to Coase Theorem (Nobel Prize in Economics 1991), </a:t>
            </a:r>
            <a:r>
              <a:rPr lang="en-US" sz="3400">
                <a:solidFill>
                  <a:srgbClr val="FF0000"/>
                </a:solidFill>
              </a:rPr>
              <a:t>market players with high marginal costs </a:t>
            </a:r>
            <a:r>
              <a:rPr lang="en-US" sz="3400"/>
              <a:t>of producing renewable energy would buy RECs from </a:t>
            </a:r>
            <a:r>
              <a:rPr lang="en-US" sz="3400">
                <a:solidFill>
                  <a:srgbClr val="FF0000"/>
                </a:solidFill>
              </a:rPr>
              <a:t>market players with low marginal costs</a:t>
            </a:r>
            <a:r>
              <a:rPr lang="en-US" sz="3400"/>
              <a:t> of producing renewable energy. 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1700"/>
              <a:buChar char="✱"/>
            </a:pPr>
            <a:r>
              <a:rPr lang="en-US" sz="3400"/>
              <a:t>Allowing </a:t>
            </a:r>
            <a:r>
              <a:rPr lang="en-US" sz="3400">
                <a:solidFill>
                  <a:srgbClr val="FF0000"/>
                </a:solidFill>
              </a:rPr>
              <a:t>REC exchange</a:t>
            </a:r>
            <a:r>
              <a:rPr lang="en-US" sz="3400"/>
              <a:t> in the market  can achieve the </a:t>
            </a:r>
            <a:r>
              <a:rPr lang="en-US" sz="3400">
                <a:solidFill>
                  <a:srgbClr val="FF0000"/>
                </a:solidFill>
              </a:rPr>
              <a:t>RPS </a:t>
            </a:r>
            <a:r>
              <a:rPr lang="en-US" sz="3400"/>
              <a:t>(Renewable Portfolio Standard)</a:t>
            </a:r>
            <a:r>
              <a:rPr lang="en-US" sz="3400">
                <a:solidFill>
                  <a:srgbClr val="FF0000"/>
                </a:solidFill>
              </a:rPr>
              <a:t> </a:t>
            </a:r>
            <a:r>
              <a:rPr lang="en-US" sz="3400"/>
              <a:t>under </a:t>
            </a:r>
            <a:r>
              <a:rPr lang="en-US" sz="3400">
                <a:solidFill>
                  <a:srgbClr val="FF0000"/>
                </a:solidFill>
              </a:rPr>
              <a:t>policy regulation</a:t>
            </a:r>
            <a:r>
              <a:rPr lang="en-US" sz="3400"/>
              <a:t>. 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1700"/>
              <a:buChar char="✱"/>
            </a:pPr>
            <a:r>
              <a:rPr lang="en-US" sz="3400">
                <a:solidFill>
                  <a:srgbClr val="FF0000"/>
                </a:solidFill>
              </a:rPr>
              <a:t>In Taiwan, RECs should be issued to market players </a:t>
            </a:r>
            <a:r>
              <a:rPr lang="en-US" sz="3400"/>
              <a:t>who do not sell electricity from  renewables to Taipower with </a:t>
            </a:r>
            <a:r>
              <a:rPr lang="en-US" sz="3400">
                <a:solidFill>
                  <a:srgbClr val="FF0000"/>
                </a:solidFill>
              </a:rPr>
              <a:t>FIT (feed-in-tariff) </a:t>
            </a:r>
            <a:r>
              <a:rPr lang="en-US" sz="3400"/>
              <a:t>guaranteed rates and, instead, utilize renewable electricity generated by themselves.</a:t>
            </a:r>
            <a:endParaRPr/>
          </a:p>
          <a:p>
            <a:pPr indent="-480060" lvl="0" marL="480060" rtl="0" algn="l">
              <a:spcBef>
                <a:spcPts val="1800"/>
              </a:spcBef>
              <a:spcAft>
                <a:spcPts val="0"/>
              </a:spcAft>
              <a:buSzPts val="1700"/>
              <a:buChar char="✱"/>
            </a:pPr>
            <a:r>
              <a:rPr lang="en-US" sz="3400"/>
              <a:t>REC promotes </a:t>
            </a:r>
            <a:r>
              <a:rPr b="1" lang="en-US" sz="3600">
                <a:solidFill>
                  <a:srgbClr val="FF0000"/>
                </a:solidFill>
              </a:rPr>
              <a:t>green industries and green jobs </a:t>
            </a:r>
            <a:r>
              <a:rPr lang="en-US" sz="3400"/>
              <a:t>of renewables. </a:t>
            </a:r>
            <a:endParaRPr/>
          </a:p>
          <a:p>
            <a:pPr indent="-480060" lvl="0" marL="480060" rtl="0" algn="l">
              <a:spcBef>
                <a:spcPts val="158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3400"/>
          </a:p>
          <a:p>
            <a:pPr indent="-372110" lvl="0" marL="480060" rtl="0" algn="l">
              <a:spcBef>
                <a:spcPts val="68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3400"/>
          </a:p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712008" y="264096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30"/>
              <a:buFont typeface="Source Sans Pro"/>
              <a:buNone/>
            </a:pPr>
            <a:r>
              <a:rPr lang="en-US" sz="6030"/>
              <a:t>New Trends: </a:t>
            </a:r>
            <a:br>
              <a:rPr lang="en-US" sz="6030"/>
            </a:br>
            <a:r>
              <a:rPr lang="en-US" sz="5400">
                <a:solidFill>
                  <a:srgbClr val="FF0000"/>
                </a:solidFill>
              </a:rPr>
              <a:t>AMI</a:t>
            </a:r>
            <a:r>
              <a:rPr lang="en-US" sz="4410">
                <a:solidFill>
                  <a:srgbClr val="FF0000"/>
                </a:solidFill>
              </a:rPr>
              <a:t> </a:t>
            </a:r>
            <a:r>
              <a:rPr lang="en-US" sz="5130">
                <a:solidFill>
                  <a:srgbClr val="FF0000"/>
                </a:solidFill>
              </a:rPr>
              <a:t>(Advanced Meter Infrastructure) </a:t>
            </a:r>
            <a:endParaRPr sz="5130">
              <a:solidFill>
                <a:srgbClr val="FF0000"/>
              </a:solidFill>
            </a:endParaRPr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40080" y="2240280"/>
            <a:ext cx="11521440" cy="65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-480060" lvl="0" marL="480060" rtl="0" algn="l">
              <a:spcBef>
                <a:spcPts val="0"/>
              </a:spcBef>
              <a:spcAft>
                <a:spcPts val="0"/>
              </a:spcAft>
              <a:buSzPts val="2400"/>
              <a:buChar char="✱"/>
            </a:pPr>
            <a:r>
              <a:rPr lang="en-US" sz="4800">
                <a:solidFill>
                  <a:srgbClr val="FF0000"/>
                </a:solidFill>
              </a:rPr>
              <a:t>23,000</a:t>
            </a:r>
            <a:r>
              <a:rPr lang="en-US" sz="4800"/>
              <a:t> </a:t>
            </a:r>
            <a:r>
              <a:rPr lang="en-US" sz="4800">
                <a:solidFill>
                  <a:srgbClr val="FF0000"/>
                </a:solidFill>
              </a:rPr>
              <a:t>smart meters </a:t>
            </a:r>
            <a:r>
              <a:rPr lang="en-US" sz="4800"/>
              <a:t>have been installed for </a:t>
            </a:r>
            <a:r>
              <a:rPr lang="en-US" sz="4800">
                <a:solidFill>
                  <a:srgbClr val="FF0000"/>
                </a:solidFill>
              </a:rPr>
              <a:t>all large industrial</a:t>
            </a:r>
            <a:r>
              <a:rPr lang="en-US" sz="4800"/>
              <a:t> </a:t>
            </a:r>
            <a:r>
              <a:rPr lang="en-US" sz="4800">
                <a:solidFill>
                  <a:srgbClr val="FF0000"/>
                </a:solidFill>
              </a:rPr>
              <a:t>customers</a:t>
            </a:r>
            <a:r>
              <a:rPr lang="en-US" sz="4800"/>
              <a:t> in 2013, Taiwan</a:t>
            </a:r>
            <a:endParaRPr/>
          </a:p>
          <a:p>
            <a:pPr indent="-480060" lvl="0" marL="480060" rtl="0" algn="l">
              <a:spcBef>
                <a:spcPts val="960"/>
              </a:spcBef>
              <a:spcAft>
                <a:spcPts val="0"/>
              </a:spcAft>
              <a:buSzPts val="2400"/>
              <a:buChar char="✱"/>
            </a:pPr>
            <a:r>
              <a:rPr lang="en-US" sz="4800">
                <a:solidFill>
                  <a:srgbClr val="FF0000"/>
                </a:solidFill>
              </a:rPr>
              <a:t>10,000 residential customers </a:t>
            </a:r>
            <a:r>
              <a:rPr lang="en-US" sz="4800"/>
              <a:t>in 2013, 2014, Taiwan</a:t>
            </a:r>
            <a:endParaRPr/>
          </a:p>
          <a:p>
            <a:pPr indent="-480060" lvl="0" marL="480060" rtl="0" algn="l">
              <a:spcBef>
                <a:spcPts val="960"/>
              </a:spcBef>
              <a:spcAft>
                <a:spcPts val="0"/>
              </a:spcAft>
              <a:buSzPts val="2400"/>
              <a:buChar char="✱"/>
            </a:pPr>
            <a:r>
              <a:rPr lang="en-US" sz="4800"/>
              <a:t>It is expected </a:t>
            </a:r>
            <a:r>
              <a:rPr lang="en-US" sz="4800">
                <a:solidFill>
                  <a:srgbClr val="FF0000"/>
                </a:solidFill>
              </a:rPr>
              <a:t>6 million smart meters </a:t>
            </a:r>
            <a:r>
              <a:rPr lang="en-US" sz="4800"/>
              <a:t>will be installed for the residential sector in Taiwan in the future. </a:t>
            </a:r>
            <a:endParaRPr/>
          </a:p>
          <a:p>
            <a:pPr indent="-480060" lvl="0" marL="480060" rtl="0" algn="l">
              <a:spcBef>
                <a:spcPts val="9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  <a:p>
            <a:pPr indent="-337185" lvl="0" marL="480060" rtl="0" algn="l">
              <a:spcBef>
                <a:spcPts val="9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5760720" y="8961120"/>
            <a:ext cx="1280160" cy="39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64000" spcFirstLastPara="1" rIns="64000" wrap="square" tIns="6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暗香撲面">
  <a:themeElements>
    <a:clrScheme name="暗香撲面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