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F2955DA9-7846-4ADB-ADE2-FCBB1B46942E}">
  <a:tblStyle styleId="{F2955DA9-7846-4ADB-ADE2-FCBB1B46942E}"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AF5"/>
          </a:solidFill>
        </a:fill>
      </a:tcStyle>
    </a:wholeTbl>
    <a:band1H>
      <a:tcTxStyle/>
      <a:tcStyle>
        <a:fill>
          <a:solidFill>
            <a:srgbClr val="CCD3EB"/>
          </a:solidFill>
        </a:fill>
      </a:tcStyle>
    </a:band1H>
    <a:band2H>
      <a:tcTxStyle/>
    </a:band2H>
    <a:band1V>
      <a:tcTxStyle/>
      <a:tcStyle>
        <a:fill>
          <a:solidFill>
            <a:srgbClr val="CCD3EB"/>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CBB2ABB5-9944-469F-A46C-2C01AB605614}"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slide" Target="slides/slide103.xml"/><Relationship Id="rId108" Type="http://schemas.openxmlformats.org/officeDocument/2006/relationships/slide" Target="slides/slide102.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5" Type="http://schemas.openxmlformats.org/officeDocument/2006/relationships/slide" Target="slides/slide109.xml"/><Relationship Id="rId15" Type="http://schemas.openxmlformats.org/officeDocument/2006/relationships/slide" Target="slides/slide9.xml"/><Relationship Id="rId110" Type="http://schemas.openxmlformats.org/officeDocument/2006/relationships/slide" Target="slides/slide104.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slide" Target="slides/slide108.xml"/><Relationship Id="rId18" Type="http://schemas.openxmlformats.org/officeDocument/2006/relationships/slide" Target="slides/slide12.xml"/><Relationship Id="rId113" Type="http://schemas.openxmlformats.org/officeDocument/2006/relationships/slide" Target="slides/slide107.xml"/><Relationship Id="rId112" Type="http://schemas.openxmlformats.org/officeDocument/2006/relationships/slide" Target="slides/slide106.xml"/><Relationship Id="rId111" Type="http://schemas.openxmlformats.org/officeDocument/2006/relationships/slide" Target="slides/slide105.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zh-TW"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7" name="Shape 1037"/>
        <p:cNvGrpSpPr/>
        <p:nvPr/>
      </p:nvGrpSpPr>
      <p:grpSpPr>
        <a:xfrm>
          <a:off x="0" y="0"/>
          <a:ext cx="0" cy="0"/>
          <a:chOff x="0" y="0"/>
          <a:chExt cx="0" cy="0"/>
        </a:xfrm>
      </p:grpSpPr>
      <p:sp>
        <p:nvSpPr>
          <p:cNvPr id="1038" name="Google Shape;1038;p10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9" name="Google Shape;1039;p1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5" name="Shape 1045"/>
        <p:cNvGrpSpPr/>
        <p:nvPr/>
      </p:nvGrpSpPr>
      <p:grpSpPr>
        <a:xfrm>
          <a:off x="0" y="0"/>
          <a:ext cx="0" cy="0"/>
          <a:chOff x="0" y="0"/>
          <a:chExt cx="0" cy="0"/>
        </a:xfrm>
      </p:grpSpPr>
      <p:sp>
        <p:nvSpPr>
          <p:cNvPr id="1046" name="Google Shape;1046;p10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7" name="Google Shape;1047;p10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3" name="Shape 1053"/>
        <p:cNvGrpSpPr/>
        <p:nvPr/>
      </p:nvGrpSpPr>
      <p:grpSpPr>
        <a:xfrm>
          <a:off x="0" y="0"/>
          <a:ext cx="0" cy="0"/>
          <a:chOff x="0" y="0"/>
          <a:chExt cx="0" cy="0"/>
        </a:xfrm>
      </p:grpSpPr>
      <p:sp>
        <p:nvSpPr>
          <p:cNvPr id="1054" name="Google Shape;1054;p10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5" name="Google Shape;1055;p1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1" name="Shape 1061"/>
        <p:cNvGrpSpPr/>
        <p:nvPr/>
      </p:nvGrpSpPr>
      <p:grpSpPr>
        <a:xfrm>
          <a:off x="0" y="0"/>
          <a:ext cx="0" cy="0"/>
          <a:chOff x="0" y="0"/>
          <a:chExt cx="0" cy="0"/>
        </a:xfrm>
      </p:grpSpPr>
      <p:sp>
        <p:nvSpPr>
          <p:cNvPr id="1062" name="Google Shape;1062;p1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3" name="Google Shape;1063;p10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zh-TW"/>
              <a:t>公共財對你價值高還低</a:t>
            </a:r>
            <a:endParaRPr/>
          </a:p>
          <a:p>
            <a:pPr indent="0" lvl="0" marL="0" rtl="0" algn="l">
              <a:spcBef>
                <a:spcPts val="0"/>
              </a:spcBef>
              <a:spcAft>
                <a:spcPts val="0"/>
              </a:spcAft>
              <a:buNone/>
            </a:pPr>
            <a:r>
              <a:rPr lang="zh-TW"/>
              <a:t>	高→學習到的知識多</a:t>
            </a:r>
            <a:endParaRPr/>
          </a:p>
          <a:p>
            <a:pPr indent="0" lvl="0" marL="0" rtl="0" algn="l">
              <a:spcBef>
                <a:spcPts val="0"/>
              </a:spcBef>
              <a:spcAft>
                <a:spcPts val="0"/>
              </a:spcAft>
              <a:buNone/>
            </a:pPr>
            <a:r>
              <a:rPr lang="zh-TW"/>
              <a:t>	低→一堆垃圾訊息</a:t>
            </a:r>
            <a:endParaRPr/>
          </a:p>
          <a:p>
            <a:pPr indent="0" lvl="0" marL="0" rtl="0" algn="l">
              <a:spcBef>
                <a:spcPts val="0"/>
              </a:spcBef>
              <a:spcAft>
                <a:spcPts val="0"/>
              </a:spcAft>
              <a:buNone/>
            </a:pPr>
            <a:r>
              <a:rPr lang="zh-TW"/>
              <a:t>	對你是否重要性→不一定</a:t>
            </a:r>
            <a:endParaRPr/>
          </a:p>
          <a:p>
            <a:pPr indent="0" lvl="0" marL="0" rtl="0" algn="l">
              <a:spcBef>
                <a:spcPts val="0"/>
              </a:spcBef>
              <a:spcAft>
                <a:spcPts val="0"/>
              </a:spcAft>
              <a:buNone/>
            </a:pPr>
            <a:r>
              <a:rPr lang="zh-TW"/>
              <a:t>共有財LINE</a:t>
            </a:r>
            <a:endParaRPr/>
          </a:p>
          <a:p>
            <a:pPr indent="0" lvl="0" marL="0" rtl="0" algn="l">
              <a:spcBef>
                <a:spcPts val="0"/>
              </a:spcBef>
              <a:spcAft>
                <a:spcPts val="0"/>
              </a:spcAft>
              <a:buNone/>
            </a:pPr>
            <a:r>
              <a:rPr lang="zh-TW"/>
              <a:t>當公共財與共有財有價值，私有財就一定要有手機</a:t>
            </a:r>
            <a:endParaRPr/>
          </a:p>
        </p:txBody>
      </p:sp>
      <p:sp>
        <p:nvSpPr>
          <p:cNvPr id="1064" name="Google Shape;1064;p10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0" name="Shape 1070"/>
        <p:cNvGrpSpPr/>
        <p:nvPr/>
      </p:nvGrpSpPr>
      <p:grpSpPr>
        <a:xfrm>
          <a:off x="0" y="0"/>
          <a:ext cx="0" cy="0"/>
          <a:chOff x="0" y="0"/>
          <a:chExt cx="0" cy="0"/>
        </a:xfrm>
      </p:grpSpPr>
      <p:sp>
        <p:nvSpPr>
          <p:cNvPr id="1071" name="Google Shape;1071;p1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2" name="Google Shape;1072;p10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3" name="Google Shape;1073;p10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9" name="Shape 1079"/>
        <p:cNvGrpSpPr/>
        <p:nvPr/>
      </p:nvGrpSpPr>
      <p:grpSpPr>
        <a:xfrm>
          <a:off x="0" y="0"/>
          <a:ext cx="0" cy="0"/>
          <a:chOff x="0" y="0"/>
          <a:chExt cx="0" cy="0"/>
        </a:xfrm>
      </p:grpSpPr>
      <p:sp>
        <p:nvSpPr>
          <p:cNvPr id="1080" name="Google Shape;1080;p10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1" name="Google Shape;1081;p10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zh-TW"/>
              <a:t>甚麼情況下你的客戶不會來</a:t>
            </a:r>
            <a:endParaRPr/>
          </a:p>
        </p:txBody>
      </p:sp>
      <p:sp>
        <p:nvSpPr>
          <p:cNvPr id="1082" name="Google Shape;1082;p10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8" name="Shape 1088"/>
        <p:cNvGrpSpPr/>
        <p:nvPr/>
      </p:nvGrpSpPr>
      <p:grpSpPr>
        <a:xfrm>
          <a:off x="0" y="0"/>
          <a:ext cx="0" cy="0"/>
          <a:chOff x="0" y="0"/>
          <a:chExt cx="0" cy="0"/>
        </a:xfrm>
      </p:grpSpPr>
      <p:sp>
        <p:nvSpPr>
          <p:cNvPr id="1089" name="Google Shape;1089;p10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0" name="Google Shape;1090;p10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1" name="Google Shape;1091;p10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0" name="Shape 1100"/>
        <p:cNvGrpSpPr/>
        <p:nvPr/>
      </p:nvGrpSpPr>
      <p:grpSpPr>
        <a:xfrm>
          <a:off x="0" y="0"/>
          <a:ext cx="0" cy="0"/>
          <a:chOff x="0" y="0"/>
          <a:chExt cx="0" cy="0"/>
        </a:xfrm>
      </p:grpSpPr>
      <p:sp>
        <p:nvSpPr>
          <p:cNvPr id="1101" name="Google Shape;1101;p1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2" name="Google Shape;1102;p10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3" name="Google Shape;1103;p10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1" name="Shape 1111"/>
        <p:cNvGrpSpPr/>
        <p:nvPr/>
      </p:nvGrpSpPr>
      <p:grpSpPr>
        <a:xfrm>
          <a:off x="0" y="0"/>
          <a:ext cx="0" cy="0"/>
          <a:chOff x="0" y="0"/>
          <a:chExt cx="0" cy="0"/>
        </a:xfrm>
      </p:grpSpPr>
      <p:sp>
        <p:nvSpPr>
          <p:cNvPr id="1112" name="Google Shape;1112;p1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3" name="Google Shape;1113;p10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4" name="Google Shape;1114;p10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2" name="Shape 1122"/>
        <p:cNvGrpSpPr/>
        <p:nvPr/>
      </p:nvGrpSpPr>
      <p:grpSpPr>
        <a:xfrm>
          <a:off x="0" y="0"/>
          <a:ext cx="0" cy="0"/>
          <a:chOff x="0" y="0"/>
          <a:chExt cx="0" cy="0"/>
        </a:xfrm>
      </p:grpSpPr>
      <p:sp>
        <p:nvSpPr>
          <p:cNvPr id="1123" name="Google Shape;1123;p10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4" name="Google Shape;1124;p1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solidFill>
                  <a:srgbClr val="000000"/>
                </a:solidFill>
              </a:rPr>
              <a:t>‹#›</a:t>
            </a:fld>
            <a:endParaRPr>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7" name="Google Shape;257;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400">
              <a:latin typeface="Times New Roman"/>
              <a:ea typeface="Times New Roman"/>
              <a:cs typeface="Times New Roman"/>
              <a:sym typeface="Times New Roman"/>
            </a:endParaRPr>
          </a:p>
        </p:txBody>
      </p:sp>
      <p:sp>
        <p:nvSpPr>
          <p:cNvPr id="258" name="Google Shape;258;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latin typeface="Arial"/>
                <a:ea typeface="Arial"/>
                <a:cs typeface="Arial"/>
                <a:sym typeface="Arial"/>
              </a:rPr>
              <a:t>‹#›</a:t>
            </a:fld>
            <a:endParaRPr>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9" name="Google Shape;279;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zh-TW"/>
              <a:t>Q:CEO請的特別助理或秘書是基於何種競爭理論?(2)(3)</a:t>
            </a:r>
            <a:endParaRPr/>
          </a:p>
          <a:p>
            <a:pPr indent="0" lvl="0" marL="0" rtl="0" algn="l">
              <a:spcBef>
                <a:spcPts val="0"/>
              </a:spcBef>
              <a:spcAft>
                <a:spcPts val="0"/>
              </a:spcAft>
              <a:buNone/>
            </a:pPr>
            <a:r>
              <a:rPr lang="zh-TW"/>
              <a:t>A:(1)絕對優勢(2)相對優勢(3)要素稟賦(4)生命週期(5)資源與能力</a:t>
            </a:r>
            <a:endParaRPr/>
          </a:p>
          <a:p>
            <a:pPr indent="0" lvl="0" marL="0" rtl="0" algn="l">
              <a:spcBef>
                <a:spcPts val="0"/>
              </a:spcBef>
              <a:spcAft>
                <a:spcPts val="0"/>
              </a:spcAft>
              <a:buNone/>
            </a:pPr>
            <a:r>
              <a:rPr lang="zh-TW"/>
              <a:t>Q:如果張三(CEO)比李四(特別助理)更會操作行動裝置、更會賺錢(做生意)、更會運動(打高爾夫)、更會唱歌(卡拉OK)、更會安排行程、更會接電話(對話禮貌)。請問張三為何仍然樂意且需要李四擔任他的特別助理?請闡述之。(2)</a:t>
            </a:r>
            <a:endParaRPr/>
          </a:p>
          <a:p>
            <a:pPr indent="0" lvl="0" marL="0" rtl="0" algn="l">
              <a:spcBef>
                <a:spcPts val="0"/>
              </a:spcBef>
              <a:spcAft>
                <a:spcPts val="0"/>
              </a:spcAft>
              <a:buNone/>
            </a:pPr>
            <a:r>
              <a:rPr lang="zh-TW"/>
              <a:t>A:這是基於:(1)絕對優勢(2)相對優勢(3)要素稟賦(4)生命週期(5)資源與能力</a:t>
            </a:r>
            <a:endParaRPr/>
          </a:p>
          <a:p>
            <a:pPr indent="0" lvl="0" marL="0" rtl="0" algn="l">
              <a:spcBef>
                <a:spcPts val="0"/>
              </a:spcBef>
              <a:spcAft>
                <a:spcPts val="0"/>
              </a:spcAft>
              <a:buNone/>
            </a:pPr>
            <a:r>
              <a:rPr lang="zh-TW"/>
              <a:t>中華經濟研究院國際經濟研究所 陳信宏所長0937938738   02-27356006  傳統產業之服務化、科技化與資訊策略 12/15 下午兩點</a:t>
            </a:r>
            <a:endParaRPr/>
          </a:p>
        </p:txBody>
      </p:sp>
      <p:sp>
        <p:nvSpPr>
          <p:cNvPr id="136" name="Google Shape;136;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Google Shape;342;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Google Shape;381;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Google Shape;389;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6" name="Shape 396"/>
        <p:cNvGrpSpPr/>
        <p:nvPr/>
      </p:nvGrpSpPr>
      <p:grpSpPr>
        <a:xfrm>
          <a:off x="0" y="0"/>
          <a:ext cx="0" cy="0"/>
          <a:chOff x="0" y="0"/>
          <a:chExt cx="0" cy="0"/>
        </a:xfrm>
      </p:grpSpPr>
      <p:sp>
        <p:nvSpPr>
          <p:cNvPr id="397" name="Google Shape;397;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Google Shape;405;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Google Shape;413;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1" name="Shape 421"/>
        <p:cNvGrpSpPr/>
        <p:nvPr/>
      </p:nvGrpSpPr>
      <p:grpSpPr>
        <a:xfrm>
          <a:off x="0" y="0"/>
          <a:ext cx="0" cy="0"/>
          <a:chOff x="0" y="0"/>
          <a:chExt cx="0" cy="0"/>
        </a:xfrm>
      </p:grpSpPr>
      <p:sp>
        <p:nvSpPr>
          <p:cNvPr id="422" name="Google Shape;422;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9" name="Shape 429"/>
        <p:cNvGrpSpPr/>
        <p:nvPr/>
      </p:nvGrpSpPr>
      <p:grpSpPr>
        <a:xfrm>
          <a:off x="0" y="0"/>
          <a:ext cx="0" cy="0"/>
          <a:chOff x="0" y="0"/>
          <a:chExt cx="0" cy="0"/>
        </a:xfrm>
      </p:grpSpPr>
      <p:sp>
        <p:nvSpPr>
          <p:cNvPr id="430" name="Google Shape;430;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8" name="Shape 438"/>
        <p:cNvGrpSpPr/>
        <p:nvPr/>
      </p:nvGrpSpPr>
      <p:grpSpPr>
        <a:xfrm>
          <a:off x="0" y="0"/>
          <a:ext cx="0" cy="0"/>
          <a:chOff x="0" y="0"/>
          <a:chExt cx="0" cy="0"/>
        </a:xfrm>
      </p:grpSpPr>
      <p:sp>
        <p:nvSpPr>
          <p:cNvPr id="439" name="Google Shape;439;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7" name="Shape 447"/>
        <p:cNvGrpSpPr/>
        <p:nvPr/>
      </p:nvGrpSpPr>
      <p:grpSpPr>
        <a:xfrm>
          <a:off x="0" y="0"/>
          <a:ext cx="0" cy="0"/>
          <a:chOff x="0" y="0"/>
          <a:chExt cx="0" cy="0"/>
        </a:xfrm>
      </p:grpSpPr>
      <p:sp>
        <p:nvSpPr>
          <p:cNvPr id="448" name="Google Shape;448;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5" name="Shape 455"/>
        <p:cNvGrpSpPr/>
        <p:nvPr/>
      </p:nvGrpSpPr>
      <p:grpSpPr>
        <a:xfrm>
          <a:off x="0" y="0"/>
          <a:ext cx="0" cy="0"/>
          <a:chOff x="0" y="0"/>
          <a:chExt cx="0" cy="0"/>
        </a:xfrm>
      </p:grpSpPr>
      <p:sp>
        <p:nvSpPr>
          <p:cNvPr id="456" name="Google Shape;456;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3" name="Shape 463"/>
        <p:cNvGrpSpPr/>
        <p:nvPr/>
      </p:nvGrpSpPr>
      <p:grpSpPr>
        <a:xfrm>
          <a:off x="0" y="0"/>
          <a:ext cx="0" cy="0"/>
          <a:chOff x="0" y="0"/>
          <a:chExt cx="0" cy="0"/>
        </a:xfrm>
      </p:grpSpPr>
      <p:sp>
        <p:nvSpPr>
          <p:cNvPr id="464" name="Google Shape;464;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5" name="Google Shape;465;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2" name="Shape 472"/>
        <p:cNvGrpSpPr/>
        <p:nvPr/>
      </p:nvGrpSpPr>
      <p:grpSpPr>
        <a:xfrm>
          <a:off x="0" y="0"/>
          <a:ext cx="0" cy="0"/>
          <a:chOff x="0" y="0"/>
          <a:chExt cx="0" cy="0"/>
        </a:xfrm>
      </p:grpSpPr>
      <p:sp>
        <p:nvSpPr>
          <p:cNvPr id="473" name="Google Shape;473;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p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2" name="Shape 482"/>
        <p:cNvGrpSpPr/>
        <p:nvPr/>
      </p:nvGrpSpPr>
      <p:grpSpPr>
        <a:xfrm>
          <a:off x="0" y="0"/>
          <a:ext cx="0" cy="0"/>
          <a:chOff x="0" y="0"/>
          <a:chExt cx="0" cy="0"/>
        </a:xfrm>
      </p:grpSpPr>
      <p:sp>
        <p:nvSpPr>
          <p:cNvPr id="483" name="Google Shape;483;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4" name="Google Shape;484;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 name="Google Shape;485;p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2" name="Shape 492"/>
        <p:cNvGrpSpPr/>
        <p:nvPr/>
      </p:nvGrpSpPr>
      <p:grpSpPr>
        <a:xfrm>
          <a:off x="0" y="0"/>
          <a:ext cx="0" cy="0"/>
          <a:chOff x="0" y="0"/>
          <a:chExt cx="0" cy="0"/>
        </a:xfrm>
      </p:grpSpPr>
      <p:sp>
        <p:nvSpPr>
          <p:cNvPr id="493" name="Google Shape;493;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4" name="Google Shape;494;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p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2" name="Shape 502"/>
        <p:cNvGrpSpPr/>
        <p:nvPr/>
      </p:nvGrpSpPr>
      <p:grpSpPr>
        <a:xfrm>
          <a:off x="0" y="0"/>
          <a:ext cx="0" cy="0"/>
          <a:chOff x="0" y="0"/>
          <a:chExt cx="0" cy="0"/>
        </a:xfrm>
      </p:grpSpPr>
      <p:sp>
        <p:nvSpPr>
          <p:cNvPr id="503" name="Google Shape;503;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2" name="Shape 512"/>
        <p:cNvGrpSpPr/>
        <p:nvPr/>
      </p:nvGrpSpPr>
      <p:grpSpPr>
        <a:xfrm>
          <a:off x="0" y="0"/>
          <a:ext cx="0" cy="0"/>
          <a:chOff x="0" y="0"/>
          <a:chExt cx="0" cy="0"/>
        </a:xfrm>
      </p:grpSpPr>
      <p:sp>
        <p:nvSpPr>
          <p:cNvPr id="513" name="Google Shape;513;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4" name="Google Shape;514;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5" name="Google Shape;515;p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2" name="Shape 522"/>
        <p:cNvGrpSpPr/>
        <p:nvPr/>
      </p:nvGrpSpPr>
      <p:grpSpPr>
        <a:xfrm>
          <a:off x="0" y="0"/>
          <a:ext cx="0" cy="0"/>
          <a:chOff x="0" y="0"/>
          <a:chExt cx="0" cy="0"/>
        </a:xfrm>
      </p:grpSpPr>
      <p:sp>
        <p:nvSpPr>
          <p:cNvPr id="523" name="Google Shape;523;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4" name="Google Shape;524;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5" name="Google Shape;525;p4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4" name="Shape 534"/>
        <p:cNvGrpSpPr/>
        <p:nvPr/>
      </p:nvGrpSpPr>
      <p:grpSpPr>
        <a:xfrm>
          <a:off x="0" y="0"/>
          <a:ext cx="0" cy="0"/>
          <a:chOff x="0" y="0"/>
          <a:chExt cx="0" cy="0"/>
        </a:xfrm>
      </p:grpSpPr>
      <p:sp>
        <p:nvSpPr>
          <p:cNvPr id="535" name="Google Shape;535;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6" name="Google Shape;536;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7" name="Google Shape;537;p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6" name="Shape 546"/>
        <p:cNvGrpSpPr/>
        <p:nvPr/>
      </p:nvGrpSpPr>
      <p:grpSpPr>
        <a:xfrm>
          <a:off x="0" y="0"/>
          <a:ext cx="0" cy="0"/>
          <a:chOff x="0" y="0"/>
          <a:chExt cx="0" cy="0"/>
        </a:xfrm>
      </p:grpSpPr>
      <p:sp>
        <p:nvSpPr>
          <p:cNvPr id="547" name="Google Shape;547;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8" name="Google Shape;548;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9" name="Google Shape;549;p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7" name="Shape 557"/>
        <p:cNvGrpSpPr/>
        <p:nvPr/>
      </p:nvGrpSpPr>
      <p:grpSpPr>
        <a:xfrm>
          <a:off x="0" y="0"/>
          <a:ext cx="0" cy="0"/>
          <a:chOff x="0" y="0"/>
          <a:chExt cx="0" cy="0"/>
        </a:xfrm>
      </p:grpSpPr>
      <p:sp>
        <p:nvSpPr>
          <p:cNvPr id="558" name="Google Shape;558;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9" name="Google Shape;559;p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None/>
            </a:pPr>
            <a:r>
              <a:t/>
            </a:r>
            <a:endParaRPr sz="1200">
              <a:latin typeface="Arial"/>
              <a:ea typeface="Arial"/>
              <a:cs typeface="Arial"/>
              <a:sym typeface="Arial"/>
            </a:endParaRPr>
          </a:p>
          <a:p>
            <a:pPr indent="0" lvl="0" marL="0" rtl="0" algn="l">
              <a:spcBef>
                <a:spcPts val="0"/>
              </a:spcBef>
              <a:spcAft>
                <a:spcPts val="0"/>
              </a:spcAft>
              <a:buNone/>
            </a:pPr>
            <a:r>
              <a:t/>
            </a:r>
            <a:endParaRPr/>
          </a:p>
        </p:txBody>
      </p:sp>
      <p:sp>
        <p:nvSpPr>
          <p:cNvPr id="560" name="Google Shape;560;p4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7" name="Shape 567"/>
        <p:cNvGrpSpPr/>
        <p:nvPr/>
      </p:nvGrpSpPr>
      <p:grpSpPr>
        <a:xfrm>
          <a:off x="0" y="0"/>
          <a:ext cx="0" cy="0"/>
          <a:chOff x="0" y="0"/>
          <a:chExt cx="0" cy="0"/>
        </a:xfrm>
      </p:grpSpPr>
      <p:sp>
        <p:nvSpPr>
          <p:cNvPr id="568" name="Google Shape;568;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9" name="Google Shape;569;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5" name="Shape 575"/>
        <p:cNvGrpSpPr/>
        <p:nvPr/>
      </p:nvGrpSpPr>
      <p:grpSpPr>
        <a:xfrm>
          <a:off x="0" y="0"/>
          <a:ext cx="0" cy="0"/>
          <a:chOff x="0" y="0"/>
          <a:chExt cx="0" cy="0"/>
        </a:xfrm>
      </p:grpSpPr>
      <p:sp>
        <p:nvSpPr>
          <p:cNvPr id="576" name="Google Shape;576;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7" name="Google Shape;577;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3" name="Shape 583"/>
        <p:cNvGrpSpPr/>
        <p:nvPr/>
      </p:nvGrpSpPr>
      <p:grpSpPr>
        <a:xfrm>
          <a:off x="0" y="0"/>
          <a:ext cx="0" cy="0"/>
          <a:chOff x="0" y="0"/>
          <a:chExt cx="0" cy="0"/>
        </a:xfrm>
      </p:grpSpPr>
      <p:sp>
        <p:nvSpPr>
          <p:cNvPr id="584" name="Google Shape;584;p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5" name="Google Shape;585;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1" name="Shape 591"/>
        <p:cNvGrpSpPr/>
        <p:nvPr/>
      </p:nvGrpSpPr>
      <p:grpSpPr>
        <a:xfrm>
          <a:off x="0" y="0"/>
          <a:ext cx="0" cy="0"/>
          <a:chOff x="0" y="0"/>
          <a:chExt cx="0" cy="0"/>
        </a:xfrm>
      </p:grpSpPr>
      <p:sp>
        <p:nvSpPr>
          <p:cNvPr id="592" name="Google Shape;592;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3" name="Google Shape;593;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9" name="Shape 599"/>
        <p:cNvGrpSpPr/>
        <p:nvPr/>
      </p:nvGrpSpPr>
      <p:grpSpPr>
        <a:xfrm>
          <a:off x="0" y="0"/>
          <a:ext cx="0" cy="0"/>
          <a:chOff x="0" y="0"/>
          <a:chExt cx="0" cy="0"/>
        </a:xfrm>
      </p:grpSpPr>
      <p:sp>
        <p:nvSpPr>
          <p:cNvPr id="600" name="Google Shape;600;p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1" name="Google Shape;601;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7" name="Shape 607"/>
        <p:cNvGrpSpPr/>
        <p:nvPr/>
      </p:nvGrpSpPr>
      <p:grpSpPr>
        <a:xfrm>
          <a:off x="0" y="0"/>
          <a:ext cx="0" cy="0"/>
          <a:chOff x="0" y="0"/>
          <a:chExt cx="0" cy="0"/>
        </a:xfrm>
      </p:grpSpPr>
      <p:sp>
        <p:nvSpPr>
          <p:cNvPr id="608" name="Google Shape;608;p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9" name="Google Shape;609;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5" name="Shape 615"/>
        <p:cNvGrpSpPr/>
        <p:nvPr/>
      </p:nvGrpSpPr>
      <p:grpSpPr>
        <a:xfrm>
          <a:off x="0" y="0"/>
          <a:ext cx="0" cy="0"/>
          <a:chOff x="0" y="0"/>
          <a:chExt cx="0" cy="0"/>
        </a:xfrm>
      </p:grpSpPr>
      <p:sp>
        <p:nvSpPr>
          <p:cNvPr id="616" name="Google Shape;616;p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7" name="Google Shape;617;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3" name="Shape 623"/>
        <p:cNvGrpSpPr/>
        <p:nvPr/>
      </p:nvGrpSpPr>
      <p:grpSpPr>
        <a:xfrm>
          <a:off x="0" y="0"/>
          <a:ext cx="0" cy="0"/>
          <a:chOff x="0" y="0"/>
          <a:chExt cx="0" cy="0"/>
        </a:xfrm>
      </p:grpSpPr>
      <p:sp>
        <p:nvSpPr>
          <p:cNvPr id="624" name="Google Shape;624;p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1" name="Shape 631"/>
        <p:cNvGrpSpPr/>
        <p:nvPr/>
      </p:nvGrpSpPr>
      <p:grpSpPr>
        <a:xfrm>
          <a:off x="0" y="0"/>
          <a:ext cx="0" cy="0"/>
          <a:chOff x="0" y="0"/>
          <a:chExt cx="0" cy="0"/>
        </a:xfrm>
      </p:grpSpPr>
      <p:sp>
        <p:nvSpPr>
          <p:cNvPr id="632" name="Google Shape;632;p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3" name="Google Shape;633;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9" name="Shape 639"/>
        <p:cNvGrpSpPr/>
        <p:nvPr/>
      </p:nvGrpSpPr>
      <p:grpSpPr>
        <a:xfrm>
          <a:off x="0" y="0"/>
          <a:ext cx="0" cy="0"/>
          <a:chOff x="0" y="0"/>
          <a:chExt cx="0" cy="0"/>
        </a:xfrm>
      </p:grpSpPr>
      <p:sp>
        <p:nvSpPr>
          <p:cNvPr id="640" name="Google Shape;640;p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1" name="Google Shape;641;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7" name="Shape 647"/>
        <p:cNvGrpSpPr/>
        <p:nvPr/>
      </p:nvGrpSpPr>
      <p:grpSpPr>
        <a:xfrm>
          <a:off x="0" y="0"/>
          <a:ext cx="0" cy="0"/>
          <a:chOff x="0" y="0"/>
          <a:chExt cx="0" cy="0"/>
        </a:xfrm>
      </p:grpSpPr>
      <p:sp>
        <p:nvSpPr>
          <p:cNvPr id="648" name="Google Shape;648;p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9" name="Google Shape;649;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5" name="Shape 655"/>
        <p:cNvGrpSpPr/>
        <p:nvPr/>
      </p:nvGrpSpPr>
      <p:grpSpPr>
        <a:xfrm>
          <a:off x="0" y="0"/>
          <a:ext cx="0" cy="0"/>
          <a:chOff x="0" y="0"/>
          <a:chExt cx="0" cy="0"/>
        </a:xfrm>
      </p:grpSpPr>
      <p:sp>
        <p:nvSpPr>
          <p:cNvPr id="656" name="Google Shape;656;p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7" name="Google Shape;657;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3" name="Shape 663"/>
        <p:cNvGrpSpPr/>
        <p:nvPr/>
      </p:nvGrpSpPr>
      <p:grpSpPr>
        <a:xfrm>
          <a:off x="0" y="0"/>
          <a:ext cx="0" cy="0"/>
          <a:chOff x="0" y="0"/>
          <a:chExt cx="0" cy="0"/>
        </a:xfrm>
      </p:grpSpPr>
      <p:sp>
        <p:nvSpPr>
          <p:cNvPr id="664" name="Google Shape;664;p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5" name="Google Shape;665;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1" name="Shape 671"/>
        <p:cNvGrpSpPr/>
        <p:nvPr/>
      </p:nvGrpSpPr>
      <p:grpSpPr>
        <a:xfrm>
          <a:off x="0" y="0"/>
          <a:ext cx="0" cy="0"/>
          <a:chOff x="0" y="0"/>
          <a:chExt cx="0" cy="0"/>
        </a:xfrm>
      </p:grpSpPr>
      <p:sp>
        <p:nvSpPr>
          <p:cNvPr id="672" name="Google Shape;672;p5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3" name="Google Shape;673;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9" name="Shape 679"/>
        <p:cNvGrpSpPr/>
        <p:nvPr/>
      </p:nvGrpSpPr>
      <p:grpSpPr>
        <a:xfrm>
          <a:off x="0" y="0"/>
          <a:ext cx="0" cy="0"/>
          <a:chOff x="0" y="0"/>
          <a:chExt cx="0" cy="0"/>
        </a:xfrm>
      </p:grpSpPr>
      <p:sp>
        <p:nvSpPr>
          <p:cNvPr id="680" name="Google Shape;680;p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1" name="Google Shape;681;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7" name="Shape 687"/>
        <p:cNvGrpSpPr/>
        <p:nvPr/>
      </p:nvGrpSpPr>
      <p:grpSpPr>
        <a:xfrm>
          <a:off x="0" y="0"/>
          <a:ext cx="0" cy="0"/>
          <a:chOff x="0" y="0"/>
          <a:chExt cx="0" cy="0"/>
        </a:xfrm>
      </p:grpSpPr>
      <p:sp>
        <p:nvSpPr>
          <p:cNvPr id="688" name="Google Shape;688;p6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9" name="Google Shape;689;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6" name="Shape 696"/>
        <p:cNvGrpSpPr/>
        <p:nvPr/>
      </p:nvGrpSpPr>
      <p:grpSpPr>
        <a:xfrm>
          <a:off x="0" y="0"/>
          <a:ext cx="0" cy="0"/>
          <a:chOff x="0" y="0"/>
          <a:chExt cx="0" cy="0"/>
        </a:xfrm>
      </p:grpSpPr>
      <p:sp>
        <p:nvSpPr>
          <p:cNvPr id="697" name="Google Shape;697;p6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8" name="Google Shape;698;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4" name="Shape 704"/>
        <p:cNvGrpSpPr/>
        <p:nvPr/>
      </p:nvGrpSpPr>
      <p:grpSpPr>
        <a:xfrm>
          <a:off x="0" y="0"/>
          <a:ext cx="0" cy="0"/>
          <a:chOff x="0" y="0"/>
          <a:chExt cx="0" cy="0"/>
        </a:xfrm>
      </p:grpSpPr>
      <p:sp>
        <p:nvSpPr>
          <p:cNvPr id="705" name="Google Shape;705;p6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6" name="Google Shape;706;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2" name="Shape 712"/>
        <p:cNvGrpSpPr/>
        <p:nvPr/>
      </p:nvGrpSpPr>
      <p:grpSpPr>
        <a:xfrm>
          <a:off x="0" y="0"/>
          <a:ext cx="0" cy="0"/>
          <a:chOff x="0" y="0"/>
          <a:chExt cx="0" cy="0"/>
        </a:xfrm>
      </p:grpSpPr>
      <p:sp>
        <p:nvSpPr>
          <p:cNvPr id="713" name="Google Shape;713;p6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4" name="Google Shape;714;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0" name="Shape 720"/>
        <p:cNvGrpSpPr/>
        <p:nvPr/>
      </p:nvGrpSpPr>
      <p:grpSpPr>
        <a:xfrm>
          <a:off x="0" y="0"/>
          <a:ext cx="0" cy="0"/>
          <a:chOff x="0" y="0"/>
          <a:chExt cx="0" cy="0"/>
        </a:xfrm>
      </p:grpSpPr>
      <p:sp>
        <p:nvSpPr>
          <p:cNvPr id="721" name="Google Shape;721;p6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2" name="Google Shape;722;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8" name="Shape 728"/>
        <p:cNvGrpSpPr/>
        <p:nvPr/>
      </p:nvGrpSpPr>
      <p:grpSpPr>
        <a:xfrm>
          <a:off x="0" y="0"/>
          <a:ext cx="0" cy="0"/>
          <a:chOff x="0" y="0"/>
          <a:chExt cx="0" cy="0"/>
        </a:xfrm>
      </p:grpSpPr>
      <p:sp>
        <p:nvSpPr>
          <p:cNvPr id="729" name="Google Shape;729;p6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0" name="Google Shape;730;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6" name="Shape 736"/>
        <p:cNvGrpSpPr/>
        <p:nvPr/>
      </p:nvGrpSpPr>
      <p:grpSpPr>
        <a:xfrm>
          <a:off x="0" y="0"/>
          <a:ext cx="0" cy="0"/>
          <a:chOff x="0" y="0"/>
          <a:chExt cx="0" cy="0"/>
        </a:xfrm>
      </p:grpSpPr>
      <p:sp>
        <p:nvSpPr>
          <p:cNvPr id="737" name="Google Shape;737;p6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8" name="Google Shape;738;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4" name="Shape 744"/>
        <p:cNvGrpSpPr/>
        <p:nvPr/>
      </p:nvGrpSpPr>
      <p:grpSpPr>
        <a:xfrm>
          <a:off x="0" y="0"/>
          <a:ext cx="0" cy="0"/>
          <a:chOff x="0" y="0"/>
          <a:chExt cx="0" cy="0"/>
        </a:xfrm>
      </p:grpSpPr>
      <p:sp>
        <p:nvSpPr>
          <p:cNvPr id="745" name="Google Shape;745;p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6" name="Google Shape;746;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2" name="Shape 752"/>
        <p:cNvGrpSpPr/>
        <p:nvPr/>
      </p:nvGrpSpPr>
      <p:grpSpPr>
        <a:xfrm>
          <a:off x="0" y="0"/>
          <a:ext cx="0" cy="0"/>
          <a:chOff x="0" y="0"/>
          <a:chExt cx="0" cy="0"/>
        </a:xfrm>
      </p:grpSpPr>
      <p:sp>
        <p:nvSpPr>
          <p:cNvPr id="753" name="Google Shape;753;p6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4" name="Google Shape;754;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Clr>
                <a:schemeClr val="dk1"/>
              </a:buClr>
              <a:buSzPts val="2000"/>
              <a:buFont typeface="Arial"/>
              <a:buNone/>
            </a:pPr>
            <a:r>
              <a:rPr lang="zh-TW" sz="2000">
                <a:latin typeface="Arial"/>
                <a:ea typeface="Arial"/>
                <a:cs typeface="Arial"/>
                <a:sym typeface="Arial"/>
              </a:rPr>
              <a:t>Q:請舉例資訊科技技術哪一些是既有系統，那些是新系統?</a:t>
            </a:r>
            <a:endParaRPr/>
          </a:p>
          <a:p>
            <a:pPr indent="0" lvl="1" marL="457200" rtl="0" algn="l">
              <a:spcBef>
                <a:spcPts val="0"/>
              </a:spcBef>
              <a:spcAft>
                <a:spcPts val="0"/>
              </a:spcAft>
              <a:buClr>
                <a:schemeClr val="dk1"/>
              </a:buClr>
              <a:buSzPts val="2000"/>
              <a:buFont typeface="Arial"/>
              <a:buNone/>
            </a:pPr>
            <a:r>
              <a:rPr lang="zh-TW" sz="2000">
                <a:latin typeface="Arial"/>
                <a:ea typeface="Arial"/>
                <a:cs typeface="Arial"/>
                <a:sym typeface="Arial"/>
              </a:rPr>
              <a:t>A:傳統的2G手機則是既有系統</a:t>
            </a:r>
            <a:endParaRPr sz="2000">
              <a:latin typeface="Arial"/>
              <a:ea typeface="Arial"/>
              <a:cs typeface="Arial"/>
              <a:sym typeface="Arial"/>
            </a:endParaRPr>
          </a:p>
          <a:p>
            <a:pPr indent="0" lvl="1" marL="457200" rtl="0" algn="l">
              <a:spcBef>
                <a:spcPts val="0"/>
              </a:spcBef>
              <a:spcAft>
                <a:spcPts val="0"/>
              </a:spcAft>
              <a:buClr>
                <a:schemeClr val="dk1"/>
              </a:buClr>
              <a:buSzPts val="2000"/>
              <a:buFont typeface="Arial"/>
              <a:buNone/>
            </a:pPr>
            <a:r>
              <a:rPr lang="zh-TW" sz="2000">
                <a:latin typeface="Arial"/>
                <a:ea typeface="Arial"/>
                <a:cs typeface="Arial"/>
                <a:sym typeface="Arial"/>
              </a:rPr>
              <a:t>A:使用3G以上科技技術則是新系統</a:t>
            </a:r>
            <a:endParaRPr sz="2000">
              <a:latin typeface="Arial"/>
              <a:ea typeface="Arial"/>
              <a:cs typeface="Arial"/>
              <a:sym typeface="Arial"/>
            </a:endParaRPr>
          </a:p>
          <a:p>
            <a:pPr indent="0" lvl="1" marL="457200" rtl="0" algn="l">
              <a:spcBef>
                <a:spcPts val="0"/>
              </a:spcBef>
              <a:spcAft>
                <a:spcPts val="0"/>
              </a:spcAft>
              <a:buClr>
                <a:schemeClr val="dk1"/>
              </a:buClr>
              <a:buSzPts val="2000"/>
              <a:buFont typeface="Arial"/>
              <a:buNone/>
            </a:pPr>
            <a:r>
              <a:rPr lang="zh-TW" sz="2000">
                <a:latin typeface="Arial"/>
                <a:ea typeface="Arial"/>
                <a:cs typeface="Arial"/>
                <a:sym typeface="Arial"/>
              </a:rPr>
              <a:t>Q:請舉例資訊科技技術哪一些是內部營運流程，哪一些是外部營運疆界?</a:t>
            </a:r>
            <a:endParaRPr/>
          </a:p>
          <a:p>
            <a:pPr indent="0" lvl="1" marL="457200" rtl="0" algn="l">
              <a:spcBef>
                <a:spcPts val="0"/>
              </a:spcBef>
              <a:spcAft>
                <a:spcPts val="0"/>
              </a:spcAft>
              <a:buClr>
                <a:schemeClr val="dk1"/>
              </a:buClr>
              <a:buSzPts val="2000"/>
              <a:buFont typeface="Arial"/>
              <a:buNone/>
            </a:pPr>
            <a:r>
              <a:rPr lang="zh-TW" sz="2000">
                <a:latin typeface="Arial"/>
                <a:ea typeface="Arial"/>
                <a:cs typeface="Arial"/>
                <a:sym typeface="Arial"/>
              </a:rPr>
              <a:t>A:</a:t>
            </a:r>
            <a:endParaRPr sz="2000">
              <a:latin typeface="Arial"/>
              <a:ea typeface="Arial"/>
              <a:cs typeface="Arial"/>
              <a:sym typeface="Arial"/>
            </a:endParaRPr>
          </a:p>
          <a:p>
            <a:pPr indent="0" lvl="0" marL="0" rtl="0" algn="l">
              <a:spcBef>
                <a:spcPts val="0"/>
              </a:spcBef>
              <a:spcAft>
                <a:spcPts val="0"/>
              </a:spcAft>
              <a:buNone/>
            </a:pPr>
            <a:r>
              <a:t/>
            </a:r>
            <a:endParaRPr/>
          </a:p>
        </p:txBody>
      </p:sp>
      <p:sp>
        <p:nvSpPr>
          <p:cNvPr id="183" name="Google Shape;183;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0" name="Shape 760"/>
        <p:cNvGrpSpPr/>
        <p:nvPr/>
      </p:nvGrpSpPr>
      <p:grpSpPr>
        <a:xfrm>
          <a:off x="0" y="0"/>
          <a:ext cx="0" cy="0"/>
          <a:chOff x="0" y="0"/>
          <a:chExt cx="0" cy="0"/>
        </a:xfrm>
      </p:grpSpPr>
      <p:sp>
        <p:nvSpPr>
          <p:cNvPr id="761" name="Google Shape;761;p7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2" name="Google Shape;762;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9" name="Shape 769"/>
        <p:cNvGrpSpPr/>
        <p:nvPr/>
      </p:nvGrpSpPr>
      <p:grpSpPr>
        <a:xfrm>
          <a:off x="0" y="0"/>
          <a:ext cx="0" cy="0"/>
          <a:chOff x="0" y="0"/>
          <a:chExt cx="0" cy="0"/>
        </a:xfrm>
      </p:grpSpPr>
      <p:sp>
        <p:nvSpPr>
          <p:cNvPr id="770" name="Google Shape;770;p7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1" name="Google Shape;771;p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7" name="Shape 777"/>
        <p:cNvGrpSpPr/>
        <p:nvPr/>
      </p:nvGrpSpPr>
      <p:grpSpPr>
        <a:xfrm>
          <a:off x="0" y="0"/>
          <a:ext cx="0" cy="0"/>
          <a:chOff x="0" y="0"/>
          <a:chExt cx="0" cy="0"/>
        </a:xfrm>
      </p:grpSpPr>
      <p:sp>
        <p:nvSpPr>
          <p:cNvPr id="778" name="Google Shape;778;p7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9" name="Google Shape;779;p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7" name="Shape 787"/>
        <p:cNvGrpSpPr/>
        <p:nvPr/>
      </p:nvGrpSpPr>
      <p:grpSpPr>
        <a:xfrm>
          <a:off x="0" y="0"/>
          <a:ext cx="0" cy="0"/>
          <a:chOff x="0" y="0"/>
          <a:chExt cx="0" cy="0"/>
        </a:xfrm>
      </p:grpSpPr>
      <p:sp>
        <p:nvSpPr>
          <p:cNvPr id="788" name="Google Shape;788;p7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9" name="Google Shape;789;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5" name="Shape 795"/>
        <p:cNvGrpSpPr/>
        <p:nvPr/>
      </p:nvGrpSpPr>
      <p:grpSpPr>
        <a:xfrm>
          <a:off x="0" y="0"/>
          <a:ext cx="0" cy="0"/>
          <a:chOff x="0" y="0"/>
          <a:chExt cx="0" cy="0"/>
        </a:xfrm>
      </p:grpSpPr>
      <p:sp>
        <p:nvSpPr>
          <p:cNvPr id="796" name="Google Shape;796;p7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7" name="Google Shape;797;p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3" name="Shape 803"/>
        <p:cNvGrpSpPr/>
        <p:nvPr/>
      </p:nvGrpSpPr>
      <p:grpSpPr>
        <a:xfrm>
          <a:off x="0" y="0"/>
          <a:ext cx="0" cy="0"/>
          <a:chOff x="0" y="0"/>
          <a:chExt cx="0" cy="0"/>
        </a:xfrm>
      </p:grpSpPr>
      <p:sp>
        <p:nvSpPr>
          <p:cNvPr id="804" name="Google Shape;804;p7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5" name="Google Shape;805;p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1" name="Shape 811"/>
        <p:cNvGrpSpPr/>
        <p:nvPr/>
      </p:nvGrpSpPr>
      <p:grpSpPr>
        <a:xfrm>
          <a:off x="0" y="0"/>
          <a:ext cx="0" cy="0"/>
          <a:chOff x="0" y="0"/>
          <a:chExt cx="0" cy="0"/>
        </a:xfrm>
      </p:grpSpPr>
      <p:sp>
        <p:nvSpPr>
          <p:cNvPr id="812" name="Google Shape;812;p7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3" name="Google Shape;813;p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0" name="Shape 820"/>
        <p:cNvGrpSpPr/>
        <p:nvPr/>
      </p:nvGrpSpPr>
      <p:grpSpPr>
        <a:xfrm>
          <a:off x="0" y="0"/>
          <a:ext cx="0" cy="0"/>
          <a:chOff x="0" y="0"/>
          <a:chExt cx="0" cy="0"/>
        </a:xfrm>
      </p:grpSpPr>
      <p:sp>
        <p:nvSpPr>
          <p:cNvPr id="821" name="Google Shape;821;p7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2" name="Google Shape;822;p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9" name="Shape 829"/>
        <p:cNvGrpSpPr/>
        <p:nvPr/>
      </p:nvGrpSpPr>
      <p:grpSpPr>
        <a:xfrm>
          <a:off x="0" y="0"/>
          <a:ext cx="0" cy="0"/>
          <a:chOff x="0" y="0"/>
          <a:chExt cx="0" cy="0"/>
        </a:xfrm>
      </p:grpSpPr>
      <p:sp>
        <p:nvSpPr>
          <p:cNvPr id="830" name="Google Shape;830;p7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1" name="Google Shape;831;p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8" name="Shape 838"/>
        <p:cNvGrpSpPr/>
        <p:nvPr/>
      </p:nvGrpSpPr>
      <p:grpSpPr>
        <a:xfrm>
          <a:off x="0" y="0"/>
          <a:ext cx="0" cy="0"/>
          <a:chOff x="0" y="0"/>
          <a:chExt cx="0" cy="0"/>
        </a:xfrm>
      </p:grpSpPr>
      <p:sp>
        <p:nvSpPr>
          <p:cNvPr id="839" name="Google Shape;839;p7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0" name="Google Shape;840;p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7" name="Shape 847"/>
        <p:cNvGrpSpPr/>
        <p:nvPr/>
      </p:nvGrpSpPr>
      <p:grpSpPr>
        <a:xfrm>
          <a:off x="0" y="0"/>
          <a:ext cx="0" cy="0"/>
          <a:chOff x="0" y="0"/>
          <a:chExt cx="0" cy="0"/>
        </a:xfrm>
      </p:grpSpPr>
      <p:sp>
        <p:nvSpPr>
          <p:cNvPr id="848" name="Google Shape;848;p8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9" name="Google Shape;849;p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6" name="Shape 856"/>
        <p:cNvGrpSpPr/>
        <p:nvPr/>
      </p:nvGrpSpPr>
      <p:grpSpPr>
        <a:xfrm>
          <a:off x="0" y="0"/>
          <a:ext cx="0" cy="0"/>
          <a:chOff x="0" y="0"/>
          <a:chExt cx="0" cy="0"/>
        </a:xfrm>
      </p:grpSpPr>
      <p:sp>
        <p:nvSpPr>
          <p:cNvPr id="857" name="Google Shape;857;p8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8" name="Google Shape;858;p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4" name="Shape 864"/>
        <p:cNvGrpSpPr/>
        <p:nvPr/>
      </p:nvGrpSpPr>
      <p:grpSpPr>
        <a:xfrm>
          <a:off x="0" y="0"/>
          <a:ext cx="0" cy="0"/>
          <a:chOff x="0" y="0"/>
          <a:chExt cx="0" cy="0"/>
        </a:xfrm>
      </p:grpSpPr>
      <p:sp>
        <p:nvSpPr>
          <p:cNvPr id="865" name="Google Shape;865;p8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6" name="Google Shape;866;p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5" name="Shape 875"/>
        <p:cNvGrpSpPr/>
        <p:nvPr/>
      </p:nvGrpSpPr>
      <p:grpSpPr>
        <a:xfrm>
          <a:off x="0" y="0"/>
          <a:ext cx="0" cy="0"/>
          <a:chOff x="0" y="0"/>
          <a:chExt cx="0" cy="0"/>
        </a:xfrm>
      </p:grpSpPr>
      <p:sp>
        <p:nvSpPr>
          <p:cNvPr id="876" name="Google Shape;876;p8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7" name="Google Shape;877;p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6" name="Shape 886"/>
        <p:cNvGrpSpPr/>
        <p:nvPr/>
      </p:nvGrpSpPr>
      <p:grpSpPr>
        <a:xfrm>
          <a:off x="0" y="0"/>
          <a:ext cx="0" cy="0"/>
          <a:chOff x="0" y="0"/>
          <a:chExt cx="0" cy="0"/>
        </a:xfrm>
      </p:grpSpPr>
      <p:sp>
        <p:nvSpPr>
          <p:cNvPr id="887" name="Google Shape;887;p8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8" name="Google Shape;888;p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4" name="Shape 894"/>
        <p:cNvGrpSpPr/>
        <p:nvPr/>
      </p:nvGrpSpPr>
      <p:grpSpPr>
        <a:xfrm>
          <a:off x="0" y="0"/>
          <a:ext cx="0" cy="0"/>
          <a:chOff x="0" y="0"/>
          <a:chExt cx="0" cy="0"/>
        </a:xfrm>
      </p:grpSpPr>
      <p:sp>
        <p:nvSpPr>
          <p:cNvPr id="895" name="Google Shape;895;p8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6" name="Google Shape;896;p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2" name="Shape 902"/>
        <p:cNvGrpSpPr/>
        <p:nvPr/>
      </p:nvGrpSpPr>
      <p:grpSpPr>
        <a:xfrm>
          <a:off x="0" y="0"/>
          <a:ext cx="0" cy="0"/>
          <a:chOff x="0" y="0"/>
          <a:chExt cx="0" cy="0"/>
        </a:xfrm>
      </p:grpSpPr>
      <p:sp>
        <p:nvSpPr>
          <p:cNvPr id="903" name="Google Shape;903;p8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4" name="Google Shape;904;p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1" name="Shape 911"/>
        <p:cNvGrpSpPr/>
        <p:nvPr/>
      </p:nvGrpSpPr>
      <p:grpSpPr>
        <a:xfrm>
          <a:off x="0" y="0"/>
          <a:ext cx="0" cy="0"/>
          <a:chOff x="0" y="0"/>
          <a:chExt cx="0" cy="0"/>
        </a:xfrm>
      </p:grpSpPr>
      <p:sp>
        <p:nvSpPr>
          <p:cNvPr id="912" name="Google Shape;912;p8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3" name="Google Shape;913;p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1" name="Shape 921"/>
        <p:cNvGrpSpPr/>
        <p:nvPr/>
      </p:nvGrpSpPr>
      <p:grpSpPr>
        <a:xfrm>
          <a:off x="0" y="0"/>
          <a:ext cx="0" cy="0"/>
          <a:chOff x="0" y="0"/>
          <a:chExt cx="0" cy="0"/>
        </a:xfrm>
      </p:grpSpPr>
      <p:sp>
        <p:nvSpPr>
          <p:cNvPr id="922" name="Google Shape;922;p8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3" name="Google Shape;923;p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2" name="Shape 932"/>
        <p:cNvGrpSpPr/>
        <p:nvPr/>
      </p:nvGrpSpPr>
      <p:grpSpPr>
        <a:xfrm>
          <a:off x="0" y="0"/>
          <a:ext cx="0" cy="0"/>
          <a:chOff x="0" y="0"/>
          <a:chExt cx="0" cy="0"/>
        </a:xfrm>
      </p:grpSpPr>
      <p:sp>
        <p:nvSpPr>
          <p:cNvPr id="933" name="Google Shape;933;p8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4" name="Google Shape;934;p8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2" name="Shape 942"/>
        <p:cNvGrpSpPr/>
        <p:nvPr/>
      </p:nvGrpSpPr>
      <p:grpSpPr>
        <a:xfrm>
          <a:off x="0" y="0"/>
          <a:ext cx="0" cy="0"/>
          <a:chOff x="0" y="0"/>
          <a:chExt cx="0" cy="0"/>
        </a:xfrm>
      </p:grpSpPr>
      <p:sp>
        <p:nvSpPr>
          <p:cNvPr id="943" name="Google Shape;943;p9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4" name="Google Shape;944;p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0" name="Shape 950"/>
        <p:cNvGrpSpPr/>
        <p:nvPr/>
      </p:nvGrpSpPr>
      <p:grpSpPr>
        <a:xfrm>
          <a:off x="0" y="0"/>
          <a:ext cx="0" cy="0"/>
          <a:chOff x="0" y="0"/>
          <a:chExt cx="0" cy="0"/>
        </a:xfrm>
      </p:grpSpPr>
      <p:sp>
        <p:nvSpPr>
          <p:cNvPr id="951" name="Google Shape;951;p9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2" name="Google Shape;952;p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9" name="Shape 959"/>
        <p:cNvGrpSpPr/>
        <p:nvPr/>
      </p:nvGrpSpPr>
      <p:grpSpPr>
        <a:xfrm>
          <a:off x="0" y="0"/>
          <a:ext cx="0" cy="0"/>
          <a:chOff x="0" y="0"/>
          <a:chExt cx="0" cy="0"/>
        </a:xfrm>
      </p:grpSpPr>
      <p:sp>
        <p:nvSpPr>
          <p:cNvPr id="960" name="Google Shape;960;p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1" name="Google Shape;961;p9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2" name="Google Shape;962;p9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9" name="Shape 969"/>
        <p:cNvGrpSpPr/>
        <p:nvPr/>
      </p:nvGrpSpPr>
      <p:grpSpPr>
        <a:xfrm>
          <a:off x="0" y="0"/>
          <a:ext cx="0" cy="0"/>
          <a:chOff x="0" y="0"/>
          <a:chExt cx="0" cy="0"/>
        </a:xfrm>
      </p:grpSpPr>
      <p:sp>
        <p:nvSpPr>
          <p:cNvPr id="970" name="Google Shape;970;p9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1" name="Google Shape;971;p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9" name="Shape 979"/>
        <p:cNvGrpSpPr/>
        <p:nvPr/>
      </p:nvGrpSpPr>
      <p:grpSpPr>
        <a:xfrm>
          <a:off x="0" y="0"/>
          <a:ext cx="0" cy="0"/>
          <a:chOff x="0" y="0"/>
          <a:chExt cx="0" cy="0"/>
        </a:xfrm>
      </p:grpSpPr>
      <p:sp>
        <p:nvSpPr>
          <p:cNvPr id="980" name="Google Shape;980;p9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1" name="Google Shape;981;p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7" name="Shape 987"/>
        <p:cNvGrpSpPr/>
        <p:nvPr/>
      </p:nvGrpSpPr>
      <p:grpSpPr>
        <a:xfrm>
          <a:off x="0" y="0"/>
          <a:ext cx="0" cy="0"/>
          <a:chOff x="0" y="0"/>
          <a:chExt cx="0" cy="0"/>
        </a:xfrm>
      </p:grpSpPr>
      <p:sp>
        <p:nvSpPr>
          <p:cNvPr id="988" name="Google Shape;988;p9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9" name="Google Shape;989;p9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0" name="Google Shape;990;p9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6" name="Shape 996"/>
        <p:cNvGrpSpPr/>
        <p:nvPr/>
      </p:nvGrpSpPr>
      <p:grpSpPr>
        <a:xfrm>
          <a:off x="0" y="0"/>
          <a:ext cx="0" cy="0"/>
          <a:chOff x="0" y="0"/>
          <a:chExt cx="0" cy="0"/>
        </a:xfrm>
      </p:grpSpPr>
      <p:sp>
        <p:nvSpPr>
          <p:cNvPr id="997" name="Google Shape;997;p9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8" name="Google Shape;998;p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4" name="Shape 1004"/>
        <p:cNvGrpSpPr/>
        <p:nvPr/>
      </p:nvGrpSpPr>
      <p:grpSpPr>
        <a:xfrm>
          <a:off x="0" y="0"/>
          <a:ext cx="0" cy="0"/>
          <a:chOff x="0" y="0"/>
          <a:chExt cx="0" cy="0"/>
        </a:xfrm>
      </p:grpSpPr>
      <p:sp>
        <p:nvSpPr>
          <p:cNvPr id="1005" name="Google Shape;1005;p9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6" name="Google Shape;1006;p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2" name="Shape 1012"/>
        <p:cNvGrpSpPr/>
        <p:nvPr/>
      </p:nvGrpSpPr>
      <p:grpSpPr>
        <a:xfrm>
          <a:off x="0" y="0"/>
          <a:ext cx="0" cy="0"/>
          <a:chOff x="0" y="0"/>
          <a:chExt cx="0" cy="0"/>
        </a:xfrm>
      </p:grpSpPr>
      <p:sp>
        <p:nvSpPr>
          <p:cNvPr id="1013" name="Google Shape;1013;p9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4" name="Google Shape;1014;p9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1" name="Shape 1021"/>
        <p:cNvGrpSpPr/>
        <p:nvPr/>
      </p:nvGrpSpPr>
      <p:grpSpPr>
        <a:xfrm>
          <a:off x="0" y="0"/>
          <a:ext cx="0" cy="0"/>
          <a:chOff x="0" y="0"/>
          <a:chExt cx="0" cy="0"/>
        </a:xfrm>
      </p:grpSpPr>
      <p:sp>
        <p:nvSpPr>
          <p:cNvPr id="1022" name="Google Shape;1022;p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3" name="Google Shape;1023;p9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4" name="Google Shape;1024;p9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標題投影片" showMasterSp="0" type="title">
  <p:cSld name="TITLE">
    <p:spTree>
      <p:nvGrpSpPr>
        <p:cNvPr id="23" name="Shape 23"/>
        <p:cNvGrpSpPr/>
        <p:nvPr/>
      </p:nvGrpSpPr>
      <p:grpSpPr>
        <a:xfrm>
          <a:off x="0" y="0"/>
          <a:ext cx="0" cy="0"/>
          <a:chOff x="0" y="0"/>
          <a:chExt cx="0" cy="0"/>
        </a:xfrm>
      </p:grpSpPr>
      <p:sp>
        <p:nvSpPr>
          <p:cNvPr id="24" name="Google Shape;24;p2"/>
          <p:cNvSpPr/>
          <p:nvPr/>
        </p:nvSpPr>
        <p:spPr>
          <a:xfrm>
            <a:off x="1600200" y="0"/>
            <a:ext cx="7162800" cy="1143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25" name="Google Shape;25;p2"/>
          <p:cNvSpPr txBox="1"/>
          <p:nvPr/>
        </p:nvSpPr>
        <p:spPr>
          <a:xfrm>
            <a:off x="3871913" y="5514975"/>
            <a:ext cx="1157287" cy="7334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zh-TW" sz="1600" u="none" cap="none" strike="noStrike">
                <a:solidFill>
                  <a:schemeClr val="dk1"/>
                </a:solidFill>
                <a:latin typeface="Arial"/>
                <a:ea typeface="Arial"/>
                <a:cs typeface="Arial"/>
                <a:sym typeface="Arial"/>
              </a:rPr>
              <a:t>公司</a:t>
            </a:r>
            <a:endParaRPr/>
          </a:p>
          <a:p>
            <a:pPr indent="0" lvl="0" marL="0" marR="0" rtl="0" algn="l">
              <a:spcBef>
                <a:spcPts val="0"/>
              </a:spcBef>
              <a:spcAft>
                <a:spcPts val="0"/>
              </a:spcAft>
              <a:buNone/>
            </a:pPr>
            <a:r>
              <a:rPr b="1" i="0" lang="zh-TW" sz="2600" u="none" cap="none" strike="noStrike">
                <a:solidFill>
                  <a:schemeClr val="dk1"/>
                </a:solidFill>
                <a:latin typeface="Arial"/>
                <a:ea typeface="Arial"/>
                <a:cs typeface="Arial"/>
                <a:sym typeface="Arial"/>
              </a:rPr>
              <a:t>標誌</a:t>
            </a:r>
            <a:endParaRPr/>
          </a:p>
        </p:txBody>
      </p:sp>
      <p:sp>
        <p:nvSpPr>
          <p:cNvPr id="26" name="Google Shape;26;p2"/>
          <p:cNvSpPr/>
          <p:nvPr/>
        </p:nvSpPr>
        <p:spPr>
          <a:xfrm>
            <a:off x="5895975" y="0"/>
            <a:ext cx="3248025" cy="27813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grpSp>
        <p:nvGrpSpPr>
          <p:cNvPr id="27" name="Google Shape;27;p2"/>
          <p:cNvGrpSpPr/>
          <p:nvPr/>
        </p:nvGrpSpPr>
        <p:grpSpPr>
          <a:xfrm>
            <a:off x="19051" y="2330450"/>
            <a:ext cx="9115425" cy="358775"/>
            <a:chOff x="3827" y="1468"/>
            <a:chExt cx="1927" cy="226"/>
          </a:xfrm>
        </p:grpSpPr>
        <p:cxnSp>
          <p:nvCxnSpPr>
            <p:cNvPr id="28" name="Google Shape;28;p2"/>
            <p:cNvCxnSpPr/>
            <p:nvPr/>
          </p:nvCxnSpPr>
          <p:spPr>
            <a:xfrm>
              <a:off x="3827" y="1468"/>
              <a:ext cx="1927" cy="0"/>
            </a:xfrm>
            <a:prstGeom prst="straightConnector1">
              <a:avLst/>
            </a:prstGeom>
            <a:noFill/>
            <a:ln cap="rnd" cmpd="sng" w="19050">
              <a:solidFill>
                <a:schemeClr val="lt1"/>
              </a:solidFill>
              <a:prstDash val="dot"/>
              <a:round/>
              <a:headEnd len="med" w="med" type="none"/>
              <a:tailEnd len="med" w="med" type="none"/>
            </a:ln>
          </p:spPr>
        </p:cxnSp>
        <p:cxnSp>
          <p:nvCxnSpPr>
            <p:cNvPr id="29" name="Google Shape;29;p2"/>
            <p:cNvCxnSpPr/>
            <p:nvPr/>
          </p:nvCxnSpPr>
          <p:spPr>
            <a:xfrm>
              <a:off x="3827" y="1540"/>
              <a:ext cx="1927" cy="0"/>
            </a:xfrm>
            <a:prstGeom prst="straightConnector1">
              <a:avLst/>
            </a:prstGeom>
            <a:noFill/>
            <a:ln cap="rnd" cmpd="sng" w="19050">
              <a:solidFill>
                <a:schemeClr val="lt1"/>
              </a:solidFill>
              <a:prstDash val="dot"/>
              <a:round/>
              <a:headEnd len="med" w="med" type="none"/>
              <a:tailEnd len="med" w="med" type="none"/>
            </a:ln>
          </p:spPr>
        </p:cxnSp>
        <p:cxnSp>
          <p:nvCxnSpPr>
            <p:cNvPr id="30" name="Google Shape;30;p2"/>
            <p:cNvCxnSpPr/>
            <p:nvPr/>
          </p:nvCxnSpPr>
          <p:spPr>
            <a:xfrm>
              <a:off x="3827" y="1616"/>
              <a:ext cx="1927" cy="0"/>
            </a:xfrm>
            <a:prstGeom prst="straightConnector1">
              <a:avLst/>
            </a:prstGeom>
            <a:noFill/>
            <a:ln cap="rnd" cmpd="sng" w="19050">
              <a:solidFill>
                <a:schemeClr val="lt1"/>
              </a:solidFill>
              <a:prstDash val="dot"/>
              <a:round/>
              <a:headEnd len="med" w="med" type="none"/>
              <a:tailEnd len="med" w="med" type="none"/>
            </a:ln>
          </p:spPr>
        </p:cxnSp>
        <p:cxnSp>
          <p:nvCxnSpPr>
            <p:cNvPr id="31" name="Google Shape;31;p2"/>
            <p:cNvCxnSpPr/>
            <p:nvPr/>
          </p:nvCxnSpPr>
          <p:spPr>
            <a:xfrm>
              <a:off x="3827" y="1694"/>
              <a:ext cx="1927" cy="0"/>
            </a:xfrm>
            <a:prstGeom prst="straightConnector1">
              <a:avLst/>
            </a:prstGeom>
            <a:noFill/>
            <a:ln cap="rnd" cmpd="sng" w="19050">
              <a:solidFill>
                <a:schemeClr val="lt1"/>
              </a:solidFill>
              <a:prstDash val="dot"/>
              <a:round/>
              <a:headEnd len="med" w="med" type="none"/>
              <a:tailEnd len="med" w="med" type="none"/>
            </a:ln>
          </p:spPr>
        </p:cxnSp>
      </p:grpSp>
      <p:pic>
        <p:nvPicPr>
          <p:cNvPr id="32" name="Google Shape;32;p2"/>
          <p:cNvPicPr preferRelativeResize="0"/>
          <p:nvPr/>
        </p:nvPicPr>
        <p:blipFill rotWithShape="1">
          <a:blip r:embed="rId2">
            <a:alphaModFix/>
          </a:blip>
          <a:srcRect b="0" l="0" r="0" t="0"/>
          <a:stretch/>
        </p:blipFill>
        <p:spPr>
          <a:xfrm>
            <a:off x="0" y="0"/>
            <a:ext cx="2887663" cy="2790825"/>
          </a:xfrm>
          <a:prstGeom prst="rect">
            <a:avLst/>
          </a:prstGeom>
          <a:noFill/>
          <a:ln>
            <a:noFill/>
          </a:ln>
        </p:spPr>
      </p:pic>
      <p:sp>
        <p:nvSpPr>
          <p:cNvPr id="33" name="Google Shape;33;p2"/>
          <p:cNvSpPr/>
          <p:nvPr/>
        </p:nvSpPr>
        <p:spPr>
          <a:xfrm>
            <a:off x="0" y="2787650"/>
            <a:ext cx="9144000" cy="71438"/>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34" name="Google Shape;34;p2"/>
          <p:cNvSpPr/>
          <p:nvPr/>
        </p:nvSpPr>
        <p:spPr>
          <a:xfrm>
            <a:off x="2895600" y="2819400"/>
            <a:ext cx="6248400" cy="6858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pic>
        <p:nvPicPr>
          <p:cNvPr id="35" name="Google Shape;35;p2"/>
          <p:cNvPicPr preferRelativeResize="0"/>
          <p:nvPr/>
        </p:nvPicPr>
        <p:blipFill rotWithShape="1">
          <a:blip r:embed="rId3">
            <a:alphaModFix/>
          </a:blip>
          <a:srcRect b="0" l="0" r="0" t="0"/>
          <a:stretch/>
        </p:blipFill>
        <p:spPr>
          <a:xfrm>
            <a:off x="2884488" y="0"/>
            <a:ext cx="3011487" cy="2781300"/>
          </a:xfrm>
          <a:prstGeom prst="rect">
            <a:avLst/>
          </a:prstGeom>
          <a:noFill/>
          <a:ln>
            <a:noFill/>
          </a:ln>
        </p:spPr>
      </p:pic>
      <p:sp>
        <p:nvSpPr>
          <p:cNvPr id="36" name="Google Shape;36;p2"/>
          <p:cNvSpPr txBox="1"/>
          <p:nvPr>
            <p:ph idx="1" type="subTitle"/>
          </p:nvPr>
        </p:nvSpPr>
        <p:spPr>
          <a:xfrm>
            <a:off x="2895600" y="4038600"/>
            <a:ext cx="6019800" cy="457200"/>
          </a:xfrm>
          <a:prstGeom prst="rect">
            <a:avLst/>
          </a:prstGeom>
          <a:solidFill>
            <a:schemeClr val="dk1"/>
          </a:solidFill>
          <a:ln>
            <a:noFill/>
          </a:ln>
        </p:spPr>
        <p:txBody>
          <a:bodyPr anchorCtr="0" anchor="t" bIns="45700" lIns="91425" spcFirstLastPara="1" rIns="91425" wrap="square" tIns="45700"/>
          <a:lstStyle>
            <a:lvl1pPr lvl="0" algn="l">
              <a:spcBef>
                <a:spcPts val="560"/>
              </a:spcBef>
              <a:spcAft>
                <a:spcPts val="0"/>
              </a:spcAft>
              <a:buClr>
                <a:schemeClr val="accent1"/>
              </a:buClr>
              <a:buSzPts val="2800"/>
              <a:buFont typeface="Noto Sans Symbols"/>
              <a:buNone/>
              <a:defRPr sz="2800">
                <a:solidFill>
                  <a:schemeClr val="accent1"/>
                </a:solidFill>
              </a:defRPr>
            </a:lvl1pPr>
            <a:lvl2pPr lvl="1" algn="l">
              <a:spcBef>
                <a:spcPts val="360"/>
              </a:spcBef>
              <a:spcAft>
                <a:spcPts val="0"/>
              </a:spcAft>
              <a:buClr>
                <a:schemeClr val="dk1"/>
              </a:buClr>
              <a:buSzPts val="9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08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p:txBody>
      </p:sp>
      <p:sp>
        <p:nvSpPr>
          <p:cNvPr id="37" name="Google Shape;37;p2"/>
          <p:cNvSpPr txBox="1"/>
          <p:nvPr>
            <p:ph type="ctrTitle"/>
          </p:nvPr>
        </p:nvSpPr>
        <p:spPr>
          <a:xfrm>
            <a:off x="3124200" y="2819400"/>
            <a:ext cx="5791200" cy="685800"/>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38" name="Google Shape;38;p2"/>
          <p:cNvSpPr txBox="1"/>
          <p:nvPr>
            <p:ph idx="10" type="dt"/>
          </p:nvPr>
        </p:nvSpPr>
        <p:spPr>
          <a:xfrm>
            <a:off x="457200" y="6400800"/>
            <a:ext cx="2133600" cy="320675"/>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
          <p:cNvSpPr txBox="1"/>
          <p:nvPr>
            <p:ph idx="12" type="sldNum"/>
          </p:nvPr>
        </p:nvSpPr>
        <p:spPr>
          <a:xfrm>
            <a:off x="6553200" y="6400800"/>
            <a:ext cx="2133600" cy="3206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chemeClr val="dk2"/>
                </a:solidFill>
                <a:latin typeface="Arial"/>
                <a:ea typeface="Arial"/>
                <a:cs typeface="Arial"/>
                <a:sym typeface="Arial"/>
              </a:defRPr>
            </a:lvl1pPr>
            <a:lvl2pPr indent="0" lvl="1" marL="0" algn="r">
              <a:spcBef>
                <a:spcPts val="0"/>
              </a:spcBef>
              <a:buNone/>
              <a:defRPr b="0" i="0" sz="1400" u="none" cap="none" strike="noStrike">
                <a:solidFill>
                  <a:schemeClr val="dk2"/>
                </a:solidFill>
                <a:latin typeface="Arial"/>
                <a:ea typeface="Arial"/>
                <a:cs typeface="Arial"/>
                <a:sym typeface="Arial"/>
              </a:defRPr>
            </a:lvl2pPr>
            <a:lvl3pPr indent="0" lvl="2" marL="0" algn="r">
              <a:spcBef>
                <a:spcPts val="0"/>
              </a:spcBef>
              <a:buNone/>
              <a:defRPr b="0" i="0" sz="1400" u="none" cap="none" strike="noStrike">
                <a:solidFill>
                  <a:schemeClr val="dk2"/>
                </a:solidFill>
                <a:latin typeface="Arial"/>
                <a:ea typeface="Arial"/>
                <a:cs typeface="Arial"/>
                <a:sym typeface="Arial"/>
              </a:defRPr>
            </a:lvl3pPr>
            <a:lvl4pPr indent="0" lvl="3" marL="0" algn="r">
              <a:spcBef>
                <a:spcPts val="0"/>
              </a:spcBef>
              <a:buNone/>
              <a:defRPr b="0" i="0" sz="1400" u="none" cap="none" strike="noStrike">
                <a:solidFill>
                  <a:schemeClr val="dk2"/>
                </a:solidFill>
                <a:latin typeface="Arial"/>
                <a:ea typeface="Arial"/>
                <a:cs typeface="Arial"/>
                <a:sym typeface="Arial"/>
              </a:defRPr>
            </a:lvl4pPr>
            <a:lvl5pPr indent="0" lvl="4" marL="0" algn="r">
              <a:spcBef>
                <a:spcPts val="0"/>
              </a:spcBef>
              <a:buNone/>
              <a:defRPr b="0" i="0" sz="1400" u="none" cap="none" strike="noStrike">
                <a:solidFill>
                  <a:schemeClr val="dk2"/>
                </a:solidFill>
                <a:latin typeface="Arial"/>
                <a:ea typeface="Arial"/>
                <a:cs typeface="Arial"/>
                <a:sym typeface="Arial"/>
              </a:defRPr>
            </a:lvl5pPr>
            <a:lvl6pPr indent="0" lvl="5" marL="0" algn="r">
              <a:spcBef>
                <a:spcPts val="0"/>
              </a:spcBef>
              <a:buNone/>
              <a:defRPr b="0" i="0" sz="1400" u="none" cap="none" strike="noStrike">
                <a:solidFill>
                  <a:schemeClr val="dk2"/>
                </a:solidFill>
                <a:latin typeface="Arial"/>
                <a:ea typeface="Arial"/>
                <a:cs typeface="Arial"/>
                <a:sym typeface="Arial"/>
              </a:defRPr>
            </a:lvl6pPr>
            <a:lvl7pPr indent="0" lvl="6" marL="0" algn="r">
              <a:spcBef>
                <a:spcPts val="0"/>
              </a:spcBef>
              <a:buNone/>
              <a:defRPr b="0" i="0" sz="1400" u="none" cap="none" strike="noStrike">
                <a:solidFill>
                  <a:schemeClr val="dk2"/>
                </a:solidFill>
                <a:latin typeface="Arial"/>
                <a:ea typeface="Arial"/>
                <a:cs typeface="Arial"/>
                <a:sym typeface="Arial"/>
              </a:defRPr>
            </a:lvl7pPr>
            <a:lvl8pPr indent="0" lvl="7" marL="0" algn="r">
              <a:spcBef>
                <a:spcPts val="0"/>
              </a:spcBef>
              <a:buNone/>
              <a:defRPr b="0" i="0" sz="1400" u="none" cap="none" strike="noStrike">
                <a:solidFill>
                  <a:schemeClr val="dk2"/>
                </a:solidFill>
                <a:latin typeface="Arial"/>
                <a:ea typeface="Arial"/>
                <a:cs typeface="Arial"/>
                <a:sym typeface="Arial"/>
              </a:defRPr>
            </a:lvl8pPr>
            <a:lvl9pPr indent="0" lvl="8" marL="0" algn="r">
              <a:spcBef>
                <a:spcPts val="0"/>
              </a:spcBef>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含標題的圖片" type="picTx">
  <p:cSld name="PICTURE_WITH_CAPTION_TEXT">
    <p:spTree>
      <p:nvGrpSpPr>
        <p:cNvPr id="92" name="Shape 92"/>
        <p:cNvGrpSpPr/>
        <p:nvPr/>
      </p:nvGrpSpPr>
      <p:grpSpPr>
        <a:xfrm>
          <a:off x="0" y="0"/>
          <a:ext cx="0" cy="0"/>
          <a:chOff x="0" y="0"/>
          <a:chExt cx="0" cy="0"/>
        </a:xfrm>
      </p:grpSpPr>
      <p:sp>
        <p:nvSpPr>
          <p:cNvPr id="93" name="Google Shape;93;p1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b="1" sz="2000"/>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94" name="Google Shape;94;p11"/>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Noto Sans Symbols"/>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1400"/>
              <a:buFont typeface="Noto Sans Symbols"/>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Noto Sans Symbols"/>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1200"/>
              <a:buFont typeface="Noto Sans Symbols"/>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Noto Sans Symbols"/>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Noto Sans Symbols"/>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Noto Sans Symbols"/>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Noto Sans Symbols"/>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Noto Sans Symbols"/>
              <a:buNone/>
              <a:defRPr b="0" i="0" sz="2000" u="none" cap="none" strike="noStrike">
                <a:solidFill>
                  <a:schemeClr val="dk1"/>
                </a:solidFill>
                <a:latin typeface="Arial"/>
                <a:ea typeface="Arial"/>
                <a:cs typeface="Arial"/>
                <a:sym typeface="Arial"/>
              </a:defRPr>
            </a:lvl9pPr>
          </a:lstStyle>
          <a:p/>
        </p:txBody>
      </p:sp>
      <p:sp>
        <p:nvSpPr>
          <p:cNvPr id="95" name="Google Shape;95;p1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6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54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96" name="Google Shape;96;p11"/>
          <p:cNvSpPr txBox="1"/>
          <p:nvPr>
            <p:ph idx="10" type="dt"/>
          </p:nvPr>
        </p:nvSpPr>
        <p:spPr>
          <a:xfrm>
            <a:off x="457200" y="6521450"/>
            <a:ext cx="2133600" cy="244475"/>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1"/>
          <p:cNvSpPr txBox="1"/>
          <p:nvPr>
            <p:ph idx="11" type="ftr"/>
          </p:nvPr>
        </p:nvSpPr>
        <p:spPr>
          <a:xfrm>
            <a:off x="3124200" y="6521450"/>
            <a:ext cx="2895600" cy="244475"/>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1"/>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400">
                <a:solidFill>
                  <a:schemeClr val="accent1"/>
                </a:solidFill>
                <a:latin typeface="Arial"/>
                <a:ea typeface="Arial"/>
                <a:cs typeface="Arial"/>
                <a:sym typeface="Arial"/>
              </a:defRPr>
            </a:lvl1pPr>
            <a:lvl2pPr indent="0" lvl="1" marL="0" algn="r">
              <a:spcBef>
                <a:spcPts val="0"/>
              </a:spcBef>
              <a:buNone/>
              <a:defRPr sz="1400">
                <a:solidFill>
                  <a:schemeClr val="accent1"/>
                </a:solidFill>
                <a:latin typeface="Arial"/>
                <a:ea typeface="Arial"/>
                <a:cs typeface="Arial"/>
                <a:sym typeface="Arial"/>
              </a:defRPr>
            </a:lvl2pPr>
            <a:lvl3pPr indent="0" lvl="2" marL="0" algn="r">
              <a:spcBef>
                <a:spcPts val="0"/>
              </a:spcBef>
              <a:buNone/>
              <a:defRPr sz="1400">
                <a:solidFill>
                  <a:schemeClr val="accent1"/>
                </a:solidFill>
                <a:latin typeface="Arial"/>
                <a:ea typeface="Arial"/>
                <a:cs typeface="Arial"/>
                <a:sym typeface="Arial"/>
              </a:defRPr>
            </a:lvl3pPr>
            <a:lvl4pPr indent="0" lvl="3" marL="0" algn="r">
              <a:spcBef>
                <a:spcPts val="0"/>
              </a:spcBef>
              <a:buNone/>
              <a:defRPr sz="1400">
                <a:solidFill>
                  <a:schemeClr val="accent1"/>
                </a:solidFill>
                <a:latin typeface="Arial"/>
                <a:ea typeface="Arial"/>
                <a:cs typeface="Arial"/>
                <a:sym typeface="Arial"/>
              </a:defRPr>
            </a:lvl4pPr>
            <a:lvl5pPr indent="0" lvl="4" marL="0" algn="r">
              <a:spcBef>
                <a:spcPts val="0"/>
              </a:spcBef>
              <a:buNone/>
              <a:defRPr sz="1400">
                <a:solidFill>
                  <a:schemeClr val="accent1"/>
                </a:solidFill>
                <a:latin typeface="Arial"/>
                <a:ea typeface="Arial"/>
                <a:cs typeface="Arial"/>
                <a:sym typeface="Arial"/>
              </a:defRPr>
            </a:lvl5pPr>
            <a:lvl6pPr indent="0" lvl="5" marL="0" algn="r">
              <a:spcBef>
                <a:spcPts val="0"/>
              </a:spcBef>
              <a:buNone/>
              <a:defRPr sz="1400">
                <a:solidFill>
                  <a:schemeClr val="accent1"/>
                </a:solidFill>
                <a:latin typeface="Arial"/>
                <a:ea typeface="Arial"/>
                <a:cs typeface="Arial"/>
                <a:sym typeface="Arial"/>
              </a:defRPr>
            </a:lvl6pPr>
            <a:lvl7pPr indent="0" lvl="6" marL="0" algn="r">
              <a:spcBef>
                <a:spcPts val="0"/>
              </a:spcBef>
              <a:buNone/>
              <a:defRPr sz="1400">
                <a:solidFill>
                  <a:schemeClr val="accent1"/>
                </a:solidFill>
                <a:latin typeface="Arial"/>
                <a:ea typeface="Arial"/>
                <a:cs typeface="Arial"/>
                <a:sym typeface="Arial"/>
              </a:defRPr>
            </a:lvl7pPr>
            <a:lvl8pPr indent="0" lvl="7" marL="0" algn="r">
              <a:spcBef>
                <a:spcPts val="0"/>
              </a:spcBef>
              <a:buNone/>
              <a:defRPr sz="1400">
                <a:solidFill>
                  <a:schemeClr val="accent1"/>
                </a:solidFill>
                <a:latin typeface="Arial"/>
                <a:ea typeface="Arial"/>
                <a:cs typeface="Arial"/>
                <a:sym typeface="Arial"/>
              </a:defRPr>
            </a:lvl8pPr>
            <a:lvl9pPr indent="0" lvl="8" marL="0" algn="r">
              <a:spcBef>
                <a:spcPts val="0"/>
              </a:spcBef>
              <a:buNone/>
              <a:defRPr sz="1400">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標題及直排文字" type="vertTx">
  <p:cSld name="VERTICAL_TEXT">
    <p:spTree>
      <p:nvGrpSpPr>
        <p:cNvPr id="99" name="Shape 99"/>
        <p:cNvGrpSpPr/>
        <p:nvPr/>
      </p:nvGrpSpPr>
      <p:grpSpPr>
        <a:xfrm>
          <a:off x="0" y="0"/>
          <a:ext cx="0" cy="0"/>
          <a:chOff x="0" y="0"/>
          <a:chExt cx="0" cy="0"/>
        </a:xfrm>
      </p:grpSpPr>
      <p:sp>
        <p:nvSpPr>
          <p:cNvPr id="100" name="Google Shape;100;p12"/>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01" name="Google Shape;101;p12"/>
          <p:cNvSpPr txBox="1"/>
          <p:nvPr>
            <p:ph idx="1" type="body"/>
          </p:nvPr>
        </p:nvSpPr>
        <p:spPr>
          <a:xfrm rot="5400000">
            <a:off x="2058987" y="-306388"/>
            <a:ext cx="5026025" cy="82296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285750" lvl="1" marL="914400" algn="l">
              <a:spcBef>
                <a:spcPts val="360"/>
              </a:spcBef>
              <a:spcAft>
                <a:spcPts val="0"/>
              </a:spcAft>
              <a:buClr>
                <a:schemeClr val="dk1"/>
              </a:buClr>
              <a:buSzPts val="900"/>
              <a:buChar char="○"/>
              <a:defRPr/>
            </a:lvl2pPr>
            <a:lvl3pPr indent="-342900" lvl="2" marL="1371600" algn="l">
              <a:spcBef>
                <a:spcPts val="360"/>
              </a:spcBef>
              <a:spcAft>
                <a:spcPts val="0"/>
              </a:spcAft>
              <a:buClr>
                <a:schemeClr val="dk1"/>
              </a:buClr>
              <a:buSzPts val="1800"/>
              <a:buChar char="▪"/>
              <a:defRPr/>
            </a:lvl3pPr>
            <a:lvl4pPr indent="-297180" lvl="3" marL="1828800" algn="l">
              <a:spcBef>
                <a:spcPts val="360"/>
              </a:spcBef>
              <a:spcAft>
                <a:spcPts val="0"/>
              </a:spcAft>
              <a:buClr>
                <a:schemeClr val="dk1"/>
              </a:buClr>
              <a:buSzPts val="108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2" name="Google Shape;102;p12"/>
          <p:cNvSpPr txBox="1"/>
          <p:nvPr>
            <p:ph idx="10" type="dt"/>
          </p:nvPr>
        </p:nvSpPr>
        <p:spPr>
          <a:xfrm>
            <a:off x="457200" y="6521450"/>
            <a:ext cx="2133600" cy="244475"/>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2"/>
          <p:cNvSpPr txBox="1"/>
          <p:nvPr>
            <p:ph idx="11" type="ftr"/>
          </p:nvPr>
        </p:nvSpPr>
        <p:spPr>
          <a:xfrm>
            <a:off x="3124200" y="6521450"/>
            <a:ext cx="2895600" cy="244475"/>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2"/>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400">
                <a:solidFill>
                  <a:schemeClr val="accent1"/>
                </a:solidFill>
                <a:latin typeface="Arial"/>
                <a:ea typeface="Arial"/>
                <a:cs typeface="Arial"/>
                <a:sym typeface="Arial"/>
              </a:defRPr>
            </a:lvl1pPr>
            <a:lvl2pPr indent="0" lvl="1" marL="0" algn="r">
              <a:spcBef>
                <a:spcPts val="0"/>
              </a:spcBef>
              <a:buNone/>
              <a:defRPr sz="1400">
                <a:solidFill>
                  <a:schemeClr val="accent1"/>
                </a:solidFill>
                <a:latin typeface="Arial"/>
                <a:ea typeface="Arial"/>
                <a:cs typeface="Arial"/>
                <a:sym typeface="Arial"/>
              </a:defRPr>
            </a:lvl2pPr>
            <a:lvl3pPr indent="0" lvl="2" marL="0" algn="r">
              <a:spcBef>
                <a:spcPts val="0"/>
              </a:spcBef>
              <a:buNone/>
              <a:defRPr sz="1400">
                <a:solidFill>
                  <a:schemeClr val="accent1"/>
                </a:solidFill>
                <a:latin typeface="Arial"/>
                <a:ea typeface="Arial"/>
                <a:cs typeface="Arial"/>
                <a:sym typeface="Arial"/>
              </a:defRPr>
            </a:lvl3pPr>
            <a:lvl4pPr indent="0" lvl="3" marL="0" algn="r">
              <a:spcBef>
                <a:spcPts val="0"/>
              </a:spcBef>
              <a:buNone/>
              <a:defRPr sz="1400">
                <a:solidFill>
                  <a:schemeClr val="accent1"/>
                </a:solidFill>
                <a:latin typeface="Arial"/>
                <a:ea typeface="Arial"/>
                <a:cs typeface="Arial"/>
                <a:sym typeface="Arial"/>
              </a:defRPr>
            </a:lvl4pPr>
            <a:lvl5pPr indent="0" lvl="4" marL="0" algn="r">
              <a:spcBef>
                <a:spcPts val="0"/>
              </a:spcBef>
              <a:buNone/>
              <a:defRPr sz="1400">
                <a:solidFill>
                  <a:schemeClr val="accent1"/>
                </a:solidFill>
                <a:latin typeface="Arial"/>
                <a:ea typeface="Arial"/>
                <a:cs typeface="Arial"/>
                <a:sym typeface="Arial"/>
              </a:defRPr>
            </a:lvl5pPr>
            <a:lvl6pPr indent="0" lvl="5" marL="0" algn="r">
              <a:spcBef>
                <a:spcPts val="0"/>
              </a:spcBef>
              <a:buNone/>
              <a:defRPr sz="1400">
                <a:solidFill>
                  <a:schemeClr val="accent1"/>
                </a:solidFill>
                <a:latin typeface="Arial"/>
                <a:ea typeface="Arial"/>
                <a:cs typeface="Arial"/>
                <a:sym typeface="Arial"/>
              </a:defRPr>
            </a:lvl6pPr>
            <a:lvl7pPr indent="0" lvl="6" marL="0" algn="r">
              <a:spcBef>
                <a:spcPts val="0"/>
              </a:spcBef>
              <a:buNone/>
              <a:defRPr sz="1400">
                <a:solidFill>
                  <a:schemeClr val="accent1"/>
                </a:solidFill>
                <a:latin typeface="Arial"/>
                <a:ea typeface="Arial"/>
                <a:cs typeface="Arial"/>
                <a:sym typeface="Arial"/>
              </a:defRPr>
            </a:lvl7pPr>
            <a:lvl8pPr indent="0" lvl="7" marL="0" algn="r">
              <a:spcBef>
                <a:spcPts val="0"/>
              </a:spcBef>
              <a:buNone/>
              <a:defRPr sz="1400">
                <a:solidFill>
                  <a:schemeClr val="accent1"/>
                </a:solidFill>
                <a:latin typeface="Arial"/>
                <a:ea typeface="Arial"/>
                <a:cs typeface="Arial"/>
                <a:sym typeface="Arial"/>
              </a:defRPr>
            </a:lvl8pPr>
            <a:lvl9pPr indent="0" lvl="8" marL="0" algn="r">
              <a:spcBef>
                <a:spcPts val="0"/>
              </a:spcBef>
              <a:buNone/>
              <a:defRPr sz="1400">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直排標題及文字" type="vertTitleAndTx">
  <p:cSld name="VERTICAL_TITLE_AND_VERTICAL_TEXT">
    <p:spTree>
      <p:nvGrpSpPr>
        <p:cNvPr id="105" name="Shape 105"/>
        <p:cNvGrpSpPr/>
        <p:nvPr/>
      </p:nvGrpSpPr>
      <p:grpSpPr>
        <a:xfrm>
          <a:off x="0" y="0"/>
          <a:ext cx="0" cy="0"/>
          <a:chOff x="0" y="0"/>
          <a:chExt cx="0" cy="0"/>
        </a:xfrm>
      </p:grpSpPr>
      <p:sp>
        <p:nvSpPr>
          <p:cNvPr id="106" name="Google Shape;106;p13"/>
          <p:cNvSpPr txBox="1"/>
          <p:nvPr>
            <p:ph type="title"/>
          </p:nvPr>
        </p:nvSpPr>
        <p:spPr>
          <a:xfrm rot="5400000">
            <a:off x="4745037" y="2227263"/>
            <a:ext cx="6092825" cy="2095500"/>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07" name="Google Shape;107;p13"/>
          <p:cNvSpPr txBox="1"/>
          <p:nvPr>
            <p:ph idx="1" type="body"/>
          </p:nvPr>
        </p:nvSpPr>
        <p:spPr>
          <a:xfrm rot="5400000">
            <a:off x="477838" y="207963"/>
            <a:ext cx="6092825" cy="61341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285750" lvl="1" marL="914400" algn="l">
              <a:spcBef>
                <a:spcPts val="360"/>
              </a:spcBef>
              <a:spcAft>
                <a:spcPts val="0"/>
              </a:spcAft>
              <a:buClr>
                <a:schemeClr val="dk1"/>
              </a:buClr>
              <a:buSzPts val="900"/>
              <a:buChar char="○"/>
              <a:defRPr/>
            </a:lvl2pPr>
            <a:lvl3pPr indent="-342900" lvl="2" marL="1371600" algn="l">
              <a:spcBef>
                <a:spcPts val="360"/>
              </a:spcBef>
              <a:spcAft>
                <a:spcPts val="0"/>
              </a:spcAft>
              <a:buClr>
                <a:schemeClr val="dk1"/>
              </a:buClr>
              <a:buSzPts val="1800"/>
              <a:buChar char="▪"/>
              <a:defRPr/>
            </a:lvl3pPr>
            <a:lvl4pPr indent="-297180" lvl="3" marL="1828800" algn="l">
              <a:spcBef>
                <a:spcPts val="360"/>
              </a:spcBef>
              <a:spcAft>
                <a:spcPts val="0"/>
              </a:spcAft>
              <a:buClr>
                <a:schemeClr val="dk1"/>
              </a:buClr>
              <a:buSzPts val="108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8" name="Google Shape;108;p13"/>
          <p:cNvSpPr txBox="1"/>
          <p:nvPr>
            <p:ph idx="10" type="dt"/>
          </p:nvPr>
        </p:nvSpPr>
        <p:spPr>
          <a:xfrm>
            <a:off x="457200" y="6521450"/>
            <a:ext cx="2133600" cy="244475"/>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3"/>
          <p:cNvSpPr txBox="1"/>
          <p:nvPr>
            <p:ph idx="11" type="ftr"/>
          </p:nvPr>
        </p:nvSpPr>
        <p:spPr>
          <a:xfrm>
            <a:off x="3124200" y="6521450"/>
            <a:ext cx="2895600" cy="244475"/>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3"/>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400">
                <a:solidFill>
                  <a:schemeClr val="accent1"/>
                </a:solidFill>
                <a:latin typeface="Arial"/>
                <a:ea typeface="Arial"/>
                <a:cs typeface="Arial"/>
                <a:sym typeface="Arial"/>
              </a:defRPr>
            </a:lvl1pPr>
            <a:lvl2pPr indent="0" lvl="1" marL="0" algn="r">
              <a:spcBef>
                <a:spcPts val="0"/>
              </a:spcBef>
              <a:buNone/>
              <a:defRPr sz="1400">
                <a:solidFill>
                  <a:schemeClr val="accent1"/>
                </a:solidFill>
                <a:latin typeface="Arial"/>
                <a:ea typeface="Arial"/>
                <a:cs typeface="Arial"/>
                <a:sym typeface="Arial"/>
              </a:defRPr>
            </a:lvl2pPr>
            <a:lvl3pPr indent="0" lvl="2" marL="0" algn="r">
              <a:spcBef>
                <a:spcPts val="0"/>
              </a:spcBef>
              <a:buNone/>
              <a:defRPr sz="1400">
                <a:solidFill>
                  <a:schemeClr val="accent1"/>
                </a:solidFill>
                <a:latin typeface="Arial"/>
                <a:ea typeface="Arial"/>
                <a:cs typeface="Arial"/>
                <a:sym typeface="Arial"/>
              </a:defRPr>
            </a:lvl3pPr>
            <a:lvl4pPr indent="0" lvl="3" marL="0" algn="r">
              <a:spcBef>
                <a:spcPts val="0"/>
              </a:spcBef>
              <a:buNone/>
              <a:defRPr sz="1400">
                <a:solidFill>
                  <a:schemeClr val="accent1"/>
                </a:solidFill>
                <a:latin typeface="Arial"/>
                <a:ea typeface="Arial"/>
                <a:cs typeface="Arial"/>
                <a:sym typeface="Arial"/>
              </a:defRPr>
            </a:lvl4pPr>
            <a:lvl5pPr indent="0" lvl="4" marL="0" algn="r">
              <a:spcBef>
                <a:spcPts val="0"/>
              </a:spcBef>
              <a:buNone/>
              <a:defRPr sz="1400">
                <a:solidFill>
                  <a:schemeClr val="accent1"/>
                </a:solidFill>
                <a:latin typeface="Arial"/>
                <a:ea typeface="Arial"/>
                <a:cs typeface="Arial"/>
                <a:sym typeface="Arial"/>
              </a:defRPr>
            </a:lvl5pPr>
            <a:lvl6pPr indent="0" lvl="5" marL="0" algn="r">
              <a:spcBef>
                <a:spcPts val="0"/>
              </a:spcBef>
              <a:buNone/>
              <a:defRPr sz="1400">
                <a:solidFill>
                  <a:schemeClr val="accent1"/>
                </a:solidFill>
                <a:latin typeface="Arial"/>
                <a:ea typeface="Arial"/>
                <a:cs typeface="Arial"/>
                <a:sym typeface="Arial"/>
              </a:defRPr>
            </a:lvl6pPr>
            <a:lvl7pPr indent="0" lvl="6" marL="0" algn="r">
              <a:spcBef>
                <a:spcPts val="0"/>
              </a:spcBef>
              <a:buNone/>
              <a:defRPr sz="1400">
                <a:solidFill>
                  <a:schemeClr val="accent1"/>
                </a:solidFill>
                <a:latin typeface="Arial"/>
                <a:ea typeface="Arial"/>
                <a:cs typeface="Arial"/>
                <a:sym typeface="Arial"/>
              </a:defRPr>
            </a:lvl7pPr>
            <a:lvl8pPr indent="0" lvl="7" marL="0" algn="r">
              <a:spcBef>
                <a:spcPts val="0"/>
              </a:spcBef>
              <a:buNone/>
              <a:defRPr sz="1400">
                <a:solidFill>
                  <a:schemeClr val="accent1"/>
                </a:solidFill>
                <a:latin typeface="Arial"/>
                <a:ea typeface="Arial"/>
                <a:cs typeface="Arial"/>
                <a:sym typeface="Arial"/>
              </a:defRPr>
            </a:lvl8pPr>
            <a:lvl9pPr indent="0" lvl="8" marL="0" algn="r">
              <a:spcBef>
                <a:spcPts val="0"/>
              </a:spcBef>
              <a:buNone/>
              <a:defRPr sz="1400">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標題及表格" type="tbl">
  <p:cSld name="TABLE">
    <p:spTree>
      <p:nvGrpSpPr>
        <p:cNvPr id="111" name="Shape 111"/>
        <p:cNvGrpSpPr/>
        <p:nvPr/>
      </p:nvGrpSpPr>
      <p:grpSpPr>
        <a:xfrm>
          <a:off x="0" y="0"/>
          <a:ext cx="0" cy="0"/>
          <a:chOff x="0" y="0"/>
          <a:chExt cx="0" cy="0"/>
        </a:xfrm>
      </p:grpSpPr>
      <p:sp>
        <p:nvSpPr>
          <p:cNvPr id="112" name="Google Shape;112;p14"/>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13" name="Google Shape;113;p14"/>
          <p:cNvSpPr txBox="1"/>
          <p:nvPr>
            <p:ph idx="10" type="dt"/>
          </p:nvPr>
        </p:nvSpPr>
        <p:spPr>
          <a:xfrm>
            <a:off x="457200" y="6521450"/>
            <a:ext cx="2133600" cy="244475"/>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4"/>
          <p:cNvSpPr txBox="1"/>
          <p:nvPr>
            <p:ph idx="11" type="ftr"/>
          </p:nvPr>
        </p:nvSpPr>
        <p:spPr>
          <a:xfrm>
            <a:off x="3124200" y="6521450"/>
            <a:ext cx="2895600" cy="244475"/>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4"/>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400">
                <a:solidFill>
                  <a:schemeClr val="accent1"/>
                </a:solidFill>
                <a:latin typeface="Arial"/>
                <a:ea typeface="Arial"/>
                <a:cs typeface="Arial"/>
                <a:sym typeface="Arial"/>
              </a:defRPr>
            </a:lvl1pPr>
            <a:lvl2pPr indent="0" lvl="1" marL="0" algn="r">
              <a:spcBef>
                <a:spcPts val="0"/>
              </a:spcBef>
              <a:buNone/>
              <a:defRPr sz="1400">
                <a:solidFill>
                  <a:schemeClr val="accent1"/>
                </a:solidFill>
                <a:latin typeface="Arial"/>
                <a:ea typeface="Arial"/>
                <a:cs typeface="Arial"/>
                <a:sym typeface="Arial"/>
              </a:defRPr>
            </a:lvl2pPr>
            <a:lvl3pPr indent="0" lvl="2" marL="0" algn="r">
              <a:spcBef>
                <a:spcPts val="0"/>
              </a:spcBef>
              <a:buNone/>
              <a:defRPr sz="1400">
                <a:solidFill>
                  <a:schemeClr val="accent1"/>
                </a:solidFill>
                <a:latin typeface="Arial"/>
                <a:ea typeface="Arial"/>
                <a:cs typeface="Arial"/>
                <a:sym typeface="Arial"/>
              </a:defRPr>
            </a:lvl3pPr>
            <a:lvl4pPr indent="0" lvl="3" marL="0" algn="r">
              <a:spcBef>
                <a:spcPts val="0"/>
              </a:spcBef>
              <a:buNone/>
              <a:defRPr sz="1400">
                <a:solidFill>
                  <a:schemeClr val="accent1"/>
                </a:solidFill>
                <a:latin typeface="Arial"/>
                <a:ea typeface="Arial"/>
                <a:cs typeface="Arial"/>
                <a:sym typeface="Arial"/>
              </a:defRPr>
            </a:lvl4pPr>
            <a:lvl5pPr indent="0" lvl="4" marL="0" algn="r">
              <a:spcBef>
                <a:spcPts val="0"/>
              </a:spcBef>
              <a:buNone/>
              <a:defRPr sz="1400">
                <a:solidFill>
                  <a:schemeClr val="accent1"/>
                </a:solidFill>
                <a:latin typeface="Arial"/>
                <a:ea typeface="Arial"/>
                <a:cs typeface="Arial"/>
                <a:sym typeface="Arial"/>
              </a:defRPr>
            </a:lvl5pPr>
            <a:lvl6pPr indent="0" lvl="5" marL="0" algn="r">
              <a:spcBef>
                <a:spcPts val="0"/>
              </a:spcBef>
              <a:buNone/>
              <a:defRPr sz="1400">
                <a:solidFill>
                  <a:schemeClr val="accent1"/>
                </a:solidFill>
                <a:latin typeface="Arial"/>
                <a:ea typeface="Arial"/>
                <a:cs typeface="Arial"/>
                <a:sym typeface="Arial"/>
              </a:defRPr>
            </a:lvl6pPr>
            <a:lvl7pPr indent="0" lvl="6" marL="0" algn="r">
              <a:spcBef>
                <a:spcPts val="0"/>
              </a:spcBef>
              <a:buNone/>
              <a:defRPr sz="1400">
                <a:solidFill>
                  <a:schemeClr val="accent1"/>
                </a:solidFill>
                <a:latin typeface="Arial"/>
                <a:ea typeface="Arial"/>
                <a:cs typeface="Arial"/>
                <a:sym typeface="Arial"/>
              </a:defRPr>
            </a:lvl7pPr>
            <a:lvl8pPr indent="0" lvl="7" marL="0" algn="r">
              <a:spcBef>
                <a:spcPts val="0"/>
              </a:spcBef>
              <a:buNone/>
              <a:defRPr sz="1400">
                <a:solidFill>
                  <a:schemeClr val="accent1"/>
                </a:solidFill>
                <a:latin typeface="Arial"/>
                <a:ea typeface="Arial"/>
                <a:cs typeface="Arial"/>
                <a:sym typeface="Arial"/>
              </a:defRPr>
            </a:lvl8pPr>
            <a:lvl9pPr indent="0" lvl="8" marL="0" algn="r">
              <a:spcBef>
                <a:spcPts val="0"/>
              </a:spcBef>
              <a:buNone/>
              <a:defRPr sz="1400">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標題投影片">
  <p:cSld name="1_標題投影片">
    <p:spTree>
      <p:nvGrpSpPr>
        <p:cNvPr id="116" name="Shape 116"/>
        <p:cNvGrpSpPr/>
        <p:nvPr/>
      </p:nvGrpSpPr>
      <p:grpSpPr>
        <a:xfrm>
          <a:off x="0" y="0"/>
          <a:ext cx="0" cy="0"/>
          <a:chOff x="0" y="0"/>
          <a:chExt cx="0" cy="0"/>
        </a:xfrm>
      </p:grpSpPr>
      <p:sp>
        <p:nvSpPr>
          <p:cNvPr id="117" name="Google Shape;117;p1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18" name="Google Shape;118;p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algn="ctr">
              <a:spcBef>
                <a:spcPts val="640"/>
              </a:spcBef>
              <a:spcAft>
                <a:spcPts val="0"/>
              </a:spcAft>
              <a:buClr>
                <a:schemeClr val="dk1"/>
              </a:buClr>
              <a:buSzPts val="3200"/>
              <a:buNone/>
              <a:defRPr/>
            </a:lvl1pPr>
            <a:lvl2pPr lvl="1" algn="ctr">
              <a:spcBef>
                <a:spcPts val="560"/>
              </a:spcBef>
              <a:spcAft>
                <a:spcPts val="0"/>
              </a:spcAft>
              <a:buClr>
                <a:schemeClr val="dk1"/>
              </a:buClr>
              <a:buSzPts val="1400"/>
              <a:buNone/>
              <a:defRPr/>
            </a:lvl2pPr>
            <a:lvl3pPr lvl="2" algn="ctr">
              <a:spcBef>
                <a:spcPts val="480"/>
              </a:spcBef>
              <a:spcAft>
                <a:spcPts val="0"/>
              </a:spcAft>
              <a:buClr>
                <a:schemeClr val="dk1"/>
              </a:buClr>
              <a:buSzPts val="2400"/>
              <a:buNone/>
              <a:defRPr/>
            </a:lvl3pPr>
            <a:lvl4pPr lvl="3" algn="ctr">
              <a:spcBef>
                <a:spcPts val="400"/>
              </a:spcBef>
              <a:spcAft>
                <a:spcPts val="0"/>
              </a:spcAft>
              <a:buClr>
                <a:schemeClr val="dk1"/>
              </a:buClr>
              <a:buSzPts val="1200"/>
              <a:buNone/>
              <a:defRPr/>
            </a:lvl4pPr>
            <a:lvl5pPr lvl="4" algn="ctr">
              <a:spcBef>
                <a:spcPts val="400"/>
              </a:spcBef>
              <a:spcAft>
                <a:spcPts val="0"/>
              </a:spcAft>
              <a:buClr>
                <a:schemeClr val="dk1"/>
              </a:buClr>
              <a:buSzPts val="2000"/>
              <a:buNone/>
              <a:defRPr/>
            </a:lvl5pPr>
            <a:lvl6pPr lvl="5" algn="ctr">
              <a:spcBef>
                <a:spcPts val="400"/>
              </a:spcBef>
              <a:spcAft>
                <a:spcPts val="0"/>
              </a:spcAft>
              <a:buClr>
                <a:schemeClr val="dk1"/>
              </a:buClr>
              <a:buSzPts val="2000"/>
              <a:buNone/>
              <a:defRPr/>
            </a:lvl6pPr>
            <a:lvl7pPr lvl="6" algn="ctr">
              <a:spcBef>
                <a:spcPts val="400"/>
              </a:spcBef>
              <a:spcAft>
                <a:spcPts val="0"/>
              </a:spcAft>
              <a:buClr>
                <a:schemeClr val="dk1"/>
              </a:buClr>
              <a:buSzPts val="2000"/>
              <a:buNone/>
              <a:defRPr/>
            </a:lvl7pPr>
            <a:lvl8pPr lvl="7" algn="ctr">
              <a:spcBef>
                <a:spcPts val="400"/>
              </a:spcBef>
              <a:spcAft>
                <a:spcPts val="0"/>
              </a:spcAft>
              <a:buClr>
                <a:schemeClr val="dk1"/>
              </a:buClr>
              <a:buSzPts val="2000"/>
              <a:buNone/>
              <a:defRPr/>
            </a:lvl8pPr>
            <a:lvl9pPr lvl="8" algn="ctr">
              <a:spcBef>
                <a:spcPts val="400"/>
              </a:spcBef>
              <a:spcAft>
                <a:spcPts val="0"/>
              </a:spcAft>
              <a:buClr>
                <a:schemeClr val="dk1"/>
              </a:buClr>
              <a:buSzPts val="2000"/>
              <a:buNone/>
              <a:defRPr/>
            </a:lvl9pPr>
          </a:lstStyle>
          <a:p/>
        </p:txBody>
      </p:sp>
      <p:sp>
        <p:nvSpPr>
          <p:cNvPr id="119" name="Google Shape;119;p15"/>
          <p:cNvSpPr txBox="1"/>
          <p:nvPr>
            <p:ph idx="10" type="dt"/>
          </p:nvPr>
        </p:nvSpPr>
        <p:spPr>
          <a:xfrm>
            <a:off x="457200" y="6521450"/>
            <a:ext cx="2133600" cy="244475"/>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15"/>
          <p:cNvSpPr txBox="1"/>
          <p:nvPr>
            <p:ph idx="11" type="ftr"/>
          </p:nvPr>
        </p:nvSpPr>
        <p:spPr>
          <a:xfrm>
            <a:off x="3124200" y="6521450"/>
            <a:ext cx="2895600" cy="244475"/>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5"/>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400">
                <a:solidFill>
                  <a:schemeClr val="accent1"/>
                </a:solidFill>
                <a:latin typeface="Arial"/>
                <a:ea typeface="Arial"/>
                <a:cs typeface="Arial"/>
                <a:sym typeface="Arial"/>
              </a:defRPr>
            </a:lvl1pPr>
            <a:lvl2pPr indent="0" lvl="1" marL="0" algn="r">
              <a:spcBef>
                <a:spcPts val="0"/>
              </a:spcBef>
              <a:buNone/>
              <a:defRPr sz="1400">
                <a:solidFill>
                  <a:schemeClr val="accent1"/>
                </a:solidFill>
                <a:latin typeface="Arial"/>
                <a:ea typeface="Arial"/>
                <a:cs typeface="Arial"/>
                <a:sym typeface="Arial"/>
              </a:defRPr>
            </a:lvl2pPr>
            <a:lvl3pPr indent="0" lvl="2" marL="0" algn="r">
              <a:spcBef>
                <a:spcPts val="0"/>
              </a:spcBef>
              <a:buNone/>
              <a:defRPr sz="1400">
                <a:solidFill>
                  <a:schemeClr val="accent1"/>
                </a:solidFill>
                <a:latin typeface="Arial"/>
                <a:ea typeface="Arial"/>
                <a:cs typeface="Arial"/>
                <a:sym typeface="Arial"/>
              </a:defRPr>
            </a:lvl3pPr>
            <a:lvl4pPr indent="0" lvl="3" marL="0" algn="r">
              <a:spcBef>
                <a:spcPts val="0"/>
              </a:spcBef>
              <a:buNone/>
              <a:defRPr sz="1400">
                <a:solidFill>
                  <a:schemeClr val="accent1"/>
                </a:solidFill>
                <a:latin typeface="Arial"/>
                <a:ea typeface="Arial"/>
                <a:cs typeface="Arial"/>
                <a:sym typeface="Arial"/>
              </a:defRPr>
            </a:lvl4pPr>
            <a:lvl5pPr indent="0" lvl="4" marL="0" algn="r">
              <a:spcBef>
                <a:spcPts val="0"/>
              </a:spcBef>
              <a:buNone/>
              <a:defRPr sz="1400">
                <a:solidFill>
                  <a:schemeClr val="accent1"/>
                </a:solidFill>
                <a:latin typeface="Arial"/>
                <a:ea typeface="Arial"/>
                <a:cs typeface="Arial"/>
                <a:sym typeface="Arial"/>
              </a:defRPr>
            </a:lvl5pPr>
            <a:lvl6pPr indent="0" lvl="5" marL="0" algn="r">
              <a:spcBef>
                <a:spcPts val="0"/>
              </a:spcBef>
              <a:buNone/>
              <a:defRPr sz="1400">
                <a:solidFill>
                  <a:schemeClr val="accent1"/>
                </a:solidFill>
                <a:latin typeface="Arial"/>
                <a:ea typeface="Arial"/>
                <a:cs typeface="Arial"/>
                <a:sym typeface="Arial"/>
              </a:defRPr>
            </a:lvl6pPr>
            <a:lvl7pPr indent="0" lvl="6" marL="0" algn="r">
              <a:spcBef>
                <a:spcPts val="0"/>
              </a:spcBef>
              <a:buNone/>
              <a:defRPr sz="1400">
                <a:solidFill>
                  <a:schemeClr val="accent1"/>
                </a:solidFill>
                <a:latin typeface="Arial"/>
                <a:ea typeface="Arial"/>
                <a:cs typeface="Arial"/>
                <a:sym typeface="Arial"/>
              </a:defRPr>
            </a:lvl7pPr>
            <a:lvl8pPr indent="0" lvl="7" marL="0" algn="r">
              <a:spcBef>
                <a:spcPts val="0"/>
              </a:spcBef>
              <a:buNone/>
              <a:defRPr sz="1400">
                <a:solidFill>
                  <a:schemeClr val="accent1"/>
                </a:solidFill>
                <a:latin typeface="Arial"/>
                <a:ea typeface="Arial"/>
                <a:cs typeface="Arial"/>
                <a:sym typeface="Arial"/>
              </a:defRPr>
            </a:lvl8pPr>
            <a:lvl9pPr indent="0" lvl="8" marL="0" algn="r">
              <a:spcBef>
                <a:spcPts val="0"/>
              </a:spcBef>
              <a:buNone/>
              <a:defRPr sz="1400">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標題及物件" type="obj">
  <p:cSld name="OBJECT">
    <p:spTree>
      <p:nvGrpSpPr>
        <p:cNvPr id="41" name="Shape 41"/>
        <p:cNvGrpSpPr/>
        <p:nvPr/>
      </p:nvGrpSpPr>
      <p:grpSpPr>
        <a:xfrm>
          <a:off x="0" y="0"/>
          <a:ext cx="0" cy="0"/>
          <a:chOff x="0" y="0"/>
          <a:chExt cx="0" cy="0"/>
        </a:xfrm>
      </p:grpSpPr>
      <p:sp>
        <p:nvSpPr>
          <p:cNvPr id="42" name="Google Shape;42;p3"/>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43" name="Google Shape;43;p3"/>
          <p:cNvSpPr txBox="1"/>
          <p:nvPr>
            <p:ph idx="1" type="body"/>
          </p:nvPr>
        </p:nvSpPr>
        <p:spPr>
          <a:xfrm>
            <a:off x="457200" y="1295400"/>
            <a:ext cx="8229600" cy="5026025"/>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285750" lvl="1" marL="914400" algn="l">
              <a:spcBef>
                <a:spcPts val="360"/>
              </a:spcBef>
              <a:spcAft>
                <a:spcPts val="0"/>
              </a:spcAft>
              <a:buClr>
                <a:schemeClr val="dk1"/>
              </a:buClr>
              <a:buSzPts val="900"/>
              <a:buChar char="○"/>
              <a:defRPr/>
            </a:lvl2pPr>
            <a:lvl3pPr indent="-342900" lvl="2" marL="1371600" algn="l">
              <a:spcBef>
                <a:spcPts val="360"/>
              </a:spcBef>
              <a:spcAft>
                <a:spcPts val="0"/>
              </a:spcAft>
              <a:buClr>
                <a:schemeClr val="dk1"/>
              </a:buClr>
              <a:buSzPts val="1800"/>
              <a:buChar char="▪"/>
              <a:defRPr/>
            </a:lvl3pPr>
            <a:lvl4pPr indent="-297180" lvl="3" marL="1828800" algn="l">
              <a:spcBef>
                <a:spcPts val="360"/>
              </a:spcBef>
              <a:spcAft>
                <a:spcPts val="0"/>
              </a:spcAft>
              <a:buClr>
                <a:schemeClr val="dk1"/>
              </a:buClr>
              <a:buSzPts val="108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4" name="Google Shape;44;p3"/>
          <p:cNvSpPr txBox="1"/>
          <p:nvPr>
            <p:ph idx="10" type="dt"/>
          </p:nvPr>
        </p:nvSpPr>
        <p:spPr>
          <a:xfrm>
            <a:off x="457200" y="6521450"/>
            <a:ext cx="2133600" cy="244475"/>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3"/>
          <p:cNvSpPr txBox="1"/>
          <p:nvPr>
            <p:ph idx="11" type="ftr"/>
          </p:nvPr>
        </p:nvSpPr>
        <p:spPr>
          <a:xfrm>
            <a:off x="3124200" y="6521450"/>
            <a:ext cx="2895600" cy="244475"/>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chemeClr val="accent1"/>
                </a:solidFill>
                <a:latin typeface="Arial"/>
                <a:ea typeface="Arial"/>
                <a:cs typeface="Arial"/>
                <a:sym typeface="Arial"/>
              </a:defRPr>
            </a:lvl1pPr>
            <a:lvl2pPr indent="0" lvl="1" marL="0" algn="r">
              <a:spcBef>
                <a:spcPts val="0"/>
              </a:spcBef>
              <a:buNone/>
              <a:defRPr b="0" i="0" sz="1400" u="none" cap="none" strike="noStrike">
                <a:solidFill>
                  <a:schemeClr val="accent1"/>
                </a:solidFill>
                <a:latin typeface="Arial"/>
                <a:ea typeface="Arial"/>
                <a:cs typeface="Arial"/>
                <a:sym typeface="Arial"/>
              </a:defRPr>
            </a:lvl2pPr>
            <a:lvl3pPr indent="0" lvl="2" marL="0" algn="r">
              <a:spcBef>
                <a:spcPts val="0"/>
              </a:spcBef>
              <a:buNone/>
              <a:defRPr b="0" i="0" sz="1400" u="none" cap="none" strike="noStrike">
                <a:solidFill>
                  <a:schemeClr val="accent1"/>
                </a:solidFill>
                <a:latin typeface="Arial"/>
                <a:ea typeface="Arial"/>
                <a:cs typeface="Arial"/>
                <a:sym typeface="Arial"/>
              </a:defRPr>
            </a:lvl3pPr>
            <a:lvl4pPr indent="0" lvl="3" marL="0" algn="r">
              <a:spcBef>
                <a:spcPts val="0"/>
              </a:spcBef>
              <a:buNone/>
              <a:defRPr b="0" i="0" sz="1400" u="none" cap="none" strike="noStrike">
                <a:solidFill>
                  <a:schemeClr val="accent1"/>
                </a:solidFill>
                <a:latin typeface="Arial"/>
                <a:ea typeface="Arial"/>
                <a:cs typeface="Arial"/>
                <a:sym typeface="Arial"/>
              </a:defRPr>
            </a:lvl4pPr>
            <a:lvl5pPr indent="0" lvl="4" marL="0" algn="r">
              <a:spcBef>
                <a:spcPts val="0"/>
              </a:spcBef>
              <a:buNone/>
              <a:defRPr b="0" i="0" sz="1400" u="none" cap="none" strike="noStrike">
                <a:solidFill>
                  <a:schemeClr val="accent1"/>
                </a:solidFill>
                <a:latin typeface="Arial"/>
                <a:ea typeface="Arial"/>
                <a:cs typeface="Arial"/>
                <a:sym typeface="Arial"/>
              </a:defRPr>
            </a:lvl5pPr>
            <a:lvl6pPr indent="0" lvl="5" marL="0" algn="r">
              <a:spcBef>
                <a:spcPts val="0"/>
              </a:spcBef>
              <a:buNone/>
              <a:defRPr b="0" i="0" sz="1400" u="none" cap="none" strike="noStrike">
                <a:solidFill>
                  <a:schemeClr val="accent1"/>
                </a:solidFill>
                <a:latin typeface="Arial"/>
                <a:ea typeface="Arial"/>
                <a:cs typeface="Arial"/>
                <a:sym typeface="Arial"/>
              </a:defRPr>
            </a:lvl6pPr>
            <a:lvl7pPr indent="0" lvl="6" marL="0" algn="r">
              <a:spcBef>
                <a:spcPts val="0"/>
              </a:spcBef>
              <a:buNone/>
              <a:defRPr b="0" i="0" sz="1400" u="none" cap="none" strike="noStrike">
                <a:solidFill>
                  <a:schemeClr val="accent1"/>
                </a:solidFill>
                <a:latin typeface="Arial"/>
                <a:ea typeface="Arial"/>
                <a:cs typeface="Arial"/>
                <a:sym typeface="Arial"/>
              </a:defRPr>
            </a:lvl7pPr>
            <a:lvl8pPr indent="0" lvl="7" marL="0" algn="r">
              <a:spcBef>
                <a:spcPts val="0"/>
              </a:spcBef>
              <a:buNone/>
              <a:defRPr b="0" i="0" sz="1400" u="none" cap="none" strike="noStrike">
                <a:solidFill>
                  <a:schemeClr val="accent1"/>
                </a:solidFill>
                <a:latin typeface="Arial"/>
                <a:ea typeface="Arial"/>
                <a:cs typeface="Arial"/>
                <a:sym typeface="Arial"/>
              </a:defRPr>
            </a:lvl8pPr>
            <a:lvl9pPr indent="0" lvl="8" marL="0" algn="r">
              <a:spcBef>
                <a:spcPts val="0"/>
              </a:spcBef>
              <a:buNone/>
              <a:defRPr b="0" i="0" sz="14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空白" type="blank">
  <p:cSld name="BLANK">
    <p:spTree>
      <p:nvGrpSpPr>
        <p:cNvPr id="47" name="Shape 47"/>
        <p:cNvGrpSpPr/>
        <p:nvPr/>
      </p:nvGrpSpPr>
      <p:grpSpPr>
        <a:xfrm>
          <a:off x="0" y="0"/>
          <a:ext cx="0" cy="0"/>
          <a:chOff x="0" y="0"/>
          <a:chExt cx="0" cy="0"/>
        </a:xfrm>
      </p:grpSpPr>
      <p:sp>
        <p:nvSpPr>
          <p:cNvPr id="48" name="Google Shape;48;p4"/>
          <p:cNvSpPr txBox="1"/>
          <p:nvPr>
            <p:ph idx="10" type="dt"/>
          </p:nvPr>
        </p:nvSpPr>
        <p:spPr>
          <a:xfrm>
            <a:off x="457200" y="6521450"/>
            <a:ext cx="2133600" cy="244475"/>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
          <p:cNvSpPr txBox="1"/>
          <p:nvPr>
            <p:ph idx="11" type="ftr"/>
          </p:nvPr>
        </p:nvSpPr>
        <p:spPr>
          <a:xfrm>
            <a:off x="3124200" y="6521450"/>
            <a:ext cx="2895600" cy="244475"/>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4"/>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400">
                <a:solidFill>
                  <a:schemeClr val="accent1"/>
                </a:solidFill>
                <a:latin typeface="Arial"/>
                <a:ea typeface="Arial"/>
                <a:cs typeface="Arial"/>
                <a:sym typeface="Arial"/>
              </a:defRPr>
            </a:lvl1pPr>
            <a:lvl2pPr indent="0" lvl="1" marL="0" algn="r">
              <a:spcBef>
                <a:spcPts val="0"/>
              </a:spcBef>
              <a:buNone/>
              <a:defRPr sz="1400">
                <a:solidFill>
                  <a:schemeClr val="accent1"/>
                </a:solidFill>
                <a:latin typeface="Arial"/>
                <a:ea typeface="Arial"/>
                <a:cs typeface="Arial"/>
                <a:sym typeface="Arial"/>
              </a:defRPr>
            </a:lvl2pPr>
            <a:lvl3pPr indent="0" lvl="2" marL="0" algn="r">
              <a:spcBef>
                <a:spcPts val="0"/>
              </a:spcBef>
              <a:buNone/>
              <a:defRPr sz="1400">
                <a:solidFill>
                  <a:schemeClr val="accent1"/>
                </a:solidFill>
                <a:latin typeface="Arial"/>
                <a:ea typeface="Arial"/>
                <a:cs typeface="Arial"/>
                <a:sym typeface="Arial"/>
              </a:defRPr>
            </a:lvl3pPr>
            <a:lvl4pPr indent="0" lvl="3" marL="0" algn="r">
              <a:spcBef>
                <a:spcPts val="0"/>
              </a:spcBef>
              <a:buNone/>
              <a:defRPr sz="1400">
                <a:solidFill>
                  <a:schemeClr val="accent1"/>
                </a:solidFill>
                <a:latin typeface="Arial"/>
                <a:ea typeface="Arial"/>
                <a:cs typeface="Arial"/>
                <a:sym typeface="Arial"/>
              </a:defRPr>
            </a:lvl4pPr>
            <a:lvl5pPr indent="0" lvl="4" marL="0" algn="r">
              <a:spcBef>
                <a:spcPts val="0"/>
              </a:spcBef>
              <a:buNone/>
              <a:defRPr sz="1400">
                <a:solidFill>
                  <a:schemeClr val="accent1"/>
                </a:solidFill>
                <a:latin typeface="Arial"/>
                <a:ea typeface="Arial"/>
                <a:cs typeface="Arial"/>
                <a:sym typeface="Arial"/>
              </a:defRPr>
            </a:lvl5pPr>
            <a:lvl6pPr indent="0" lvl="5" marL="0" algn="r">
              <a:spcBef>
                <a:spcPts val="0"/>
              </a:spcBef>
              <a:buNone/>
              <a:defRPr sz="1400">
                <a:solidFill>
                  <a:schemeClr val="accent1"/>
                </a:solidFill>
                <a:latin typeface="Arial"/>
                <a:ea typeface="Arial"/>
                <a:cs typeface="Arial"/>
                <a:sym typeface="Arial"/>
              </a:defRPr>
            </a:lvl6pPr>
            <a:lvl7pPr indent="0" lvl="6" marL="0" algn="r">
              <a:spcBef>
                <a:spcPts val="0"/>
              </a:spcBef>
              <a:buNone/>
              <a:defRPr sz="1400">
                <a:solidFill>
                  <a:schemeClr val="accent1"/>
                </a:solidFill>
                <a:latin typeface="Arial"/>
                <a:ea typeface="Arial"/>
                <a:cs typeface="Arial"/>
                <a:sym typeface="Arial"/>
              </a:defRPr>
            </a:lvl7pPr>
            <a:lvl8pPr indent="0" lvl="7" marL="0" algn="r">
              <a:spcBef>
                <a:spcPts val="0"/>
              </a:spcBef>
              <a:buNone/>
              <a:defRPr sz="1400">
                <a:solidFill>
                  <a:schemeClr val="accent1"/>
                </a:solidFill>
                <a:latin typeface="Arial"/>
                <a:ea typeface="Arial"/>
                <a:cs typeface="Arial"/>
                <a:sym typeface="Arial"/>
              </a:defRPr>
            </a:lvl8pPr>
            <a:lvl9pPr indent="0" lvl="8" marL="0" algn="r">
              <a:spcBef>
                <a:spcPts val="0"/>
              </a:spcBef>
              <a:buNone/>
              <a:defRPr sz="1400">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只有標題" type="titleOnly">
  <p:cSld name="TITLE_ONLY">
    <p:spTree>
      <p:nvGrpSpPr>
        <p:cNvPr id="51" name="Shape 51"/>
        <p:cNvGrpSpPr/>
        <p:nvPr/>
      </p:nvGrpSpPr>
      <p:grpSpPr>
        <a:xfrm>
          <a:off x="0" y="0"/>
          <a:ext cx="0" cy="0"/>
          <a:chOff x="0" y="0"/>
          <a:chExt cx="0" cy="0"/>
        </a:xfrm>
      </p:grpSpPr>
      <p:sp>
        <p:nvSpPr>
          <p:cNvPr id="52" name="Google Shape;52;p5"/>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53" name="Google Shape;53;p5"/>
          <p:cNvSpPr txBox="1"/>
          <p:nvPr>
            <p:ph idx="10" type="dt"/>
          </p:nvPr>
        </p:nvSpPr>
        <p:spPr>
          <a:xfrm>
            <a:off x="457200" y="6521450"/>
            <a:ext cx="2133600" cy="244475"/>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5"/>
          <p:cNvSpPr txBox="1"/>
          <p:nvPr>
            <p:ph idx="11" type="ftr"/>
          </p:nvPr>
        </p:nvSpPr>
        <p:spPr>
          <a:xfrm>
            <a:off x="3124200" y="6521450"/>
            <a:ext cx="2895600" cy="244475"/>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5"/>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400">
                <a:solidFill>
                  <a:schemeClr val="accent1"/>
                </a:solidFill>
                <a:latin typeface="Arial"/>
                <a:ea typeface="Arial"/>
                <a:cs typeface="Arial"/>
                <a:sym typeface="Arial"/>
              </a:defRPr>
            </a:lvl1pPr>
            <a:lvl2pPr indent="0" lvl="1" marL="0" algn="r">
              <a:spcBef>
                <a:spcPts val="0"/>
              </a:spcBef>
              <a:buNone/>
              <a:defRPr sz="1400">
                <a:solidFill>
                  <a:schemeClr val="accent1"/>
                </a:solidFill>
                <a:latin typeface="Arial"/>
                <a:ea typeface="Arial"/>
                <a:cs typeface="Arial"/>
                <a:sym typeface="Arial"/>
              </a:defRPr>
            </a:lvl2pPr>
            <a:lvl3pPr indent="0" lvl="2" marL="0" algn="r">
              <a:spcBef>
                <a:spcPts val="0"/>
              </a:spcBef>
              <a:buNone/>
              <a:defRPr sz="1400">
                <a:solidFill>
                  <a:schemeClr val="accent1"/>
                </a:solidFill>
                <a:latin typeface="Arial"/>
                <a:ea typeface="Arial"/>
                <a:cs typeface="Arial"/>
                <a:sym typeface="Arial"/>
              </a:defRPr>
            </a:lvl3pPr>
            <a:lvl4pPr indent="0" lvl="3" marL="0" algn="r">
              <a:spcBef>
                <a:spcPts val="0"/>
              </a:spcBef>
              <a:buNone/>
              <a:defRPr sz="1400">
                <a:solidFill>
                  <a:schemeClr val="accent1"/>
                </a:solidFill>
                <a:latin typeface="Arial"/>
                <a:ea typeface="Arial"/>
                <a:cs typeface="Arial"/>
                <a:sym typeface="Arial"/>
              </a:defRPr>
            </a:lvl4pPr>
            <a:lvl5pPr indent="0" lvl="4" marL="0" algn="r">
              <a:spcBef>
                <a:spcPts val="0"/>
              </a:spcBef>
              <a:buNone/>
              <a:defRPr sz="1400">
                <a:solidFill>
                  <a:schemeClr val="accent1"/>
                </a:solidFill>
                <a:latin typeface="Arial"/>
                <a:ea typeface="Arial"/>
                <a:cs typeface="Arial"/>
                <a:sym typeface="Arial"/>
              </a:defRPr>
            </a:lvl5pPr>
            <a:lvl6pPr indent="0" lvl="5" marL="0" algn="r">
              <a:spcBef>
                <a:spcPts val="0"/>
              </a:spcBef>
              <a:buNone/>
              <a:defRPr sz="1400">
                <a:solidFill>
                  <a:schemeClr val="accent1"/>
                </a:solidFill>
                <a:latin typeface="Arial"/>
                <a:ea typeface="Arial"/>
                <a:cs typeface="Arial"/>
                <a:sym typeface="Arial"/>
              </a:defRPr>
            </a:lvl6pPr>
            <a:lvl7pPr indent="0" lvl="6" marL="0" algn="r">
              <a:spcBef>
                <a:spcPts val="0"/>
              </a:spcBef>
              <a:buNone/>
              <a:defRPr sz="1400">
                <a:solidFill>
                  <a:schemeClr val="accent1"/>
                </a:solidFill>
                <a:latin typeface="Arial"/>
                <a:ea typeface="Arial"/>
                <a:cs typeface="Arial"/>
                <a:sym typeface="Arial"/>
              </a:defRPr>
            </a:lvl7pPr>
            <a:lvl8pPr indent="0" lvl="7" marL="0" algn="r">
              <a:spcBef>
                <a:spcPts val="0"/>
              </a:spcBef>
              <a:buNone/>
              <a:defRPr sz="1400">
                <a:solidFill>
                  <a:schemeClr val="accent1"/>
                </a:solidFill>
                <a:latin typeface="Arial"/>
                <a:ea typeface="Arial"/>
                <a:cs typeface="Arial"/>
                <a:sym typeface="Arial"/>
              </a:defRPr>
            </a:lvl8pPr>
            <a:lvl9pPr indent="0" lvl="8" marL="0" algn="r">
              <a:spcBef>
                <a:spcPts val="0"/>
              </a:spcBef>
              <a:buNone/>
              <a:defRPr sz="1400">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ext, and Content" type="txAndObj">
  <p:cSld name="TEXT_AND_OBJECT">
    <p:spTree>
      <p:nvGrpSpPr>
        <p:cNvPr id="56" name="Shape 56"/>
        <p:cNvGrpSpPr/>
        <p:nvPr/>
      </p:nvGrpSpPr>
      <p:grpSpPr>
        <a:xfrm>
          <a:off x="0" y="0"/>
          <a:ext cx="0" cy="0"/>
          <a:chOff x="0" y="0"/>
          <a:chExt cx="0" cy="0"/>
        </a:xfrm>
      </p:grpSpPr>
      <p:sp>
        <p:nvSpPr>
          <p:cNvPr id="57" name="Google Shape;57;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58" name="Google Shape;58;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285750" lvl="1" marL="914400" algn="l">
              <a:spcBef>
                <a:spcPts val="360"/>
              </a:spcBef>
              <a:spcAft>
                <a:spcPts val="0"/>
              </a:spcAft>
              <a:buClr>
                <a:schemeClr val="dk1"/>
              </a:buClr>
              <a:buSzPts val="900"/>
              <a:buChar char="○"/>
              <a:defRPr/>
            </a:lvl2pPr>
            <a:lvl3pPr indent="-342900" lvl="2" marL="1371600" algn="l">
              <a:spcBef>
                <a:spcPts val="360"/>
              </a:spcBef>
              <a:spcAft>
                <a:spcPts val="0"/>
              </a:spcAft>
              <a:buClr>
                <a:schemeClr val="dk1"/>
              </a:buClr>
              <a:buSzPts val="1800"/>
              <a:buChar char="▪"/>
              <a:defRPr/>
            </a:lvl3pPr>
            <a:lvl4pPr indent="-297180" lvl="3" marL="1828800" algn="l">
              <a:spcBef>
                <a:spcPts val="360"/>
              </a:spcBef>
              <a:spcAft>
                <a:spcPts val="0"/>
              </a:spcAft>
              <a:buClr>
                <a:schemeClr val="dk1"/>
              </a:buClr>
              <a:buSzPts val="108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9" name="Google Shape;59;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285750" lvl="1" marL="914400" algn="l">
              <a:spcBef>
                <a:spcPts val="360"/>
              </a:spcBef>
              <a:spcAft>
                <a:spcPts val="0"/>
              </a:spcAft>
              <a:buClr>
                <a:schemeClr val="dk1"/>
              </a:buClr>
              <a:buSzPts val="900"/>
              <a:buChar char="○"/>
              <a:defRPr/>
            </a:lvl2pPr>
            <a:lvl3pPr indent="-342900" lvl="2" marL="1371600" algn="l">
              <a:spcBef>
                <a:spcPts val="360"/>
              </a:spcBef>
              <a:spcAft>
                <a:spcPts val="0"/>
              </a:spcAft>
              <a:buClr>
                <a:schemeClr val="dk1"/>
              </a:buClr>
              <a:buSzPts val="1800"/>
              <a:buChar char="▪"/>
              <a:defRPr/>
            </a:lvl3pPr>
            <a:lvl4pPr indent="-297180" lvl="3" marL="1828800" algn="l">
              <a:spcBef>
                <a:spcPts val="360"/>
              </a:spcBef>
              <a:spcAft>
                <a:spcPts val="0"/>
              </a:spcAft>
              <a:buClr>
                <a:schemeClr val="dk1"/>
              </a:buClr>
              <a:buSzPts val="108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0" name="Google Shape;60;p6"/>
          <p:cNvSpPr txBox="1"/>
          <p:nvPr>
            <p:ph idx="10" type="dt"/>
          </p:nvPr>
        </p:nvSpPr>
        <p:spPr>
          <a:xfrm>
            <a:off x="457200" y="6311900"/>
            <a:ext cx="2133600" cy="365125"/>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6"/>
          <p:cNvSpPr txBox="1"/>
          <p:nvPr>
            <p:ph idx="11" type="ftr"/>
          </p:nvPr>
        </p:nvSpPr>
        <p:spPr>
          <a:xfrm>
            <a:off x="2830513" y="6311900"/>
            <a:ext cx="3482975" cy="365125"/>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6"/>
          <p:cNvSpPr txBox="1"/>
          <p:nvPr>
            <p:ph idx="12" type="sldNum"/>
          </p:nvPr>
        </p:nvSpPr>
        <p:spPr>
          <a:xfrm>
            <a:off x="6553200" y="6311900"/>
            <a:ext cx="2133600" cy="365125"/>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chemeClr val="accent1"/>
                </a:solidFill>
                <a:latin typeface="Arial"/>
                <a:ea typeface="Arial"/>
                <a:cs typeface="Arial"/>
                <a:sym typeface="Arial"/>
              </a:defRPr>
            </a:lvl1pPr>
            <a:lvl2pPr indent="0" lvl="1" marL="0" marR="0" algn="r">
              <a:spcBef>
                <a:spcPts val="0"/>
              </a:spcBef>
              <a:buNone/>
              <a:defRPr sz="1400">
                <a:solidFill>
                  <a:schemeClr val="accent1"/>
                </a:solidFill>
                <a:latin typeface="Arial"/>
                <a:ea typeface="Arial"/>
                <a:cs typeface="Arial"/>
                <a:sym typeface="Arial"/>
              </a:defRPr>
            </a:lvl2pPr>
            <a:lvl3pPr indent="0" lvl="2" marL="0" marR="0" algn="r">
              <a:spcBef>
                <a:spcPts val="0"/>
              </a:spcBef>
              <a:buNone/>
              <a:defRPr sz="1400">
                <a:solidFill>
                  <a:schemeClr val="accent1"/>
                </a:solidFill>
                <a:latin typeface="Arial"/>
                <a:ea typeface="Arial"/>
                <a:cs typeface="Arial"/>
                <a:sym typeface="Arial"/>
              </a:defRPr>
            </a:lvl3pPr>
            <a:lvl4pPr indent="0" lvl="3" marL="0" marR="0" algn="r">
              <a:spcBef>
                <a:spcPts val="0"/>
              </a:spcBef>
              <a:buNone/>
              <a:defRPr sz="1400">
                <a:solidFill>
                  <a:schemeClr val="accent1"/>
                </a:solidFill>
                <a:latin typeface="Arial"/>
                <a:ea typeface="Arial"/>
                <a:cs typeface="Arial"/>
                <a:sym typeface="Arial"/>
              </a:defRPr>
            </a:lvl4pPr>
            <a:lvl5pPr indent="0" lvl="4" marL="0" marR="0" algn="r">
              <a:spcBef>
                <a:spcPts val="0"/>
              </a:spcBef>
              <a:buNone/>
              <a:defRPr sz="1400">
                <a:solidFill>
                  <a:schemeClr val="accent1"/>
                </a:solidFill>
                <a:latin typeface="Arial"/>
                <a:ea typeface="Arial"/>
                <a:cs typeface="Arial"/>
                <a:sym typeface="Arial"/>
              </a:defRPr>
            </a:lvl5pPr>
            <a:lvl6pPr indent="0" lvl="5" marL="0" marR="0" algn="r">
              <a:spcBef>
                <a:spcPts val="0"/>
              </a:spcBef>
              <a:buNone/>
              <a:defRPr sz="1400">
                <a:solidFill>
                  <a:schemeClr val="accent1"/>
                </a:solidFill>
                <a:latin typeface="Arial"/>
                <a:ea typeface="Arial"/>
                <a:cs typeface="Arial"/>
                <a:sym typeface="Arial"/>
              </a:defRPr>
            </a:lvl6pPr>
            <a:lvl7pPr indent="0" lvl="6" marL="0" marR="0" algn="r">
              <a:spcBef>
                <a:spcPts val="0"/>
              </a:spcBef>
              <a:buNone/>
              <a:defRPr sz="1400">
                <a:solidFill>
                  <a:schemeClr val="accent1"/>
                </a:solidFill>
                <a:latin typeface="Arial"/>
                <a:ea typeface="Arial"/>
                <a:cs typeface="Arial"/>
                <a:sym typeface="Arial"/>
              </a:defRPr>
            </a:lvl7pPr>
            <a:lvl8pPr indent="0" lvl="7" marL="0" marR="0" algn="r">
              <a:spcBef>
                <a:spcPts val="0"/>
              </a:spcBef>
              <a:buNone/>
              <a:defRPr sz="1400">
                <a:solidFill>
                  <a:schemeClr val="accent1"/>
                </a:solidFill>
                <a:latin typeface="Arial"/>
                <a:ea typeface="Arial"/>
                <a:cs typeface="Arial"/>
                <a:sym typeface="Arial"/>
              </a:defRPr>
            </a:lvl8pPr>
            <a:lvl9pPr indent="0" lvl="8" marL="0" marR="0" algn="r">
              <a:spcBef>
                <a:spcPts val="0"/>
              </a:spcBef>
              <a:buNone/>
              <a:defRPr sz="1400">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區段標題" type="secHead">
  <p:cSld name="SECTION_HEADER">
    <p:spTree>
      <p:nvGrpSpPr>
        <p:cNvPr id="63" name="Shape 63"/>
        <p:cNvGrpSpPr/>
        <p:nvPr/>
      </p:nvGrpSpPr>
      <p:grpSpPr>
        <a:xfrm>
          <a:off x="0" y="0"/>
          <a:ext cx="0" cy="0"/>
          <a:chOff x="0" y="0"/>
          <a:chExt cx="0" cy="0"/>
        </a:xfrm>
      </p:grpSpPr>
      <p:sp>
        <p:nvSpPr>
          <p:cNvPr id="64" name="Google Shape;64;p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b="1" sz="4000" cap="none"/>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65" name="Google Shape;65;p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algn="l">
              <a:spcBef>
                <a:spcPts val="400"/>
              </a:spcBef>
              <a:spcAft>
                <a:spcPts val="0"/>
              </a:spcAft>
              <a:buClr>
                <a:schemeClr val="dk1"/>
              </a:buClr>
              <a:buSzPts val="2000"/>
              <a:buNone/>
              <a:defRPr sz="2000"/>
            </a:lvl1pPr>
            <a:lvl2pPr indent="-228600" lvl="1" marL="914400" algn="l">
              <a:spcBef>
                <a:spcPts val="360"/>
              </a:spcBef>
              <a:spcAft>
                <a:spcPts val="0"/>
              </a:spcAft>
              <a:buClr>
                <a:schemeClr val="dk1"/>
              </a:buClr>
              <a:buSzPts val="900"/>
              <a:buNone/>
              <a:defRPr sz="1800"/>
            </a:lvl2pPr>
            <a:lvl3pPr indent="-228600" lvl="2" marL="1371600" algn="l">
              <a:spcBef>
                <a:spcPts val="320"/>
              </a:spcBef>
              <a:spcAft>
                <a:spcPts val="0"/>
              </a:spcAft>
              <a:buClr>
                <a:schemeClr val="dk1"/>
              </a:buClr>
              <a:buSzPts val="1600"/>
              <a:buNone/>
              <a:defRPr sz="1600"/>
            </a:lvl3pPr>
            <a:lvl4pPr indent="-228600" lvl="3" marL="1828800" algn="l">
              <a:spcBef>
                <a:spcPts val="280"/>
              </a:spcBef>
              <a:spcAft>
                <a:spcPts val="0"/>
              </a:spcAft>
              <a:buClr>
                <a:schemeClr val="dk1"/>
              </a:buClr>
              <a:buSzPts val="840"/>
              <a:buNone/>
              <a:defRPr sz="1400"/>
            </a:lvl4pPr>
            <a:lvl5pPr indent="-228600" lvl="4" marL="2286000" algn="l">
              <a:spcBef>
                <a:spcPts val="280"/>
              </a:spcBef>
              <a:spcAft>
                <a:spcPts val="0"/>
              </a:spcAft>
              <a:buClr>
                <a:schemeClr val="dk1"/>
              </a:buClr>
              <a:buSzPts val="1400"/>
              <a:buNone/>
              <a:defRPr sz="1400"/>
            </a:lvl5pPr>
            <a:lvl6pPr indent="-228600" lvl="5" marL="2743200" algn="l">
              <a:spcBef>
                <a:spcPts val="280"/>
              </a:spcBef>
              <a:spcAft>
                <a:spcPts val="0"/>
              </a:spcAft>
              <a:buClr>
                <a:schemeClr val="dk1"/>
              </a:buClr>
              <a:buSzPts val="1400"/>
              <a:buNone/>
              <a:defRPr sz="1400"/>
            </a:lvl6pPr>
            <a:lvl7pPr indent="-228600" lvl="6" marL="3200400" algn="l">
              <a:spcBef>
                <a:spcPts val="280"/>
              </a:spcBef>
              <a:spcAft>
                <a:spcPts val="0"/>
              </a:spcAft>
              <a:buClr>
                <a:schemeClr val="dk1"/>
              </a:buClr>
              <a:buSzPts val="1400"/>
              <a:buNone/>
              <a:defRPr sz="1400"/>
            </a:lvl7pPr>
            <a:lvl8pPr indent="-228600" lvl="7" marL="3657600" algn="l">
              <a:spcBef>
                <a:spcPts val="280"/>
              </a:spcBef>
              <a:spcAft>
                <a:spcPts val="0"/>
              </a:spcAft>
              <a:buClr>
                <a:schemeClr val="dk1"/>
              </a:buClr>
              <a:buSzPts val="1400"/>
              <a:buNone/>
              <a:defRPr sz="1400"/>
            </a:lvl8pPr>
            <a:lvl9pPr indent="-228600" lvl="8" marL="4114800" algn="l">
              <a:spcBef>
                <a:spcPts val="280"/>
              </a:spcBef>
              <a:spcAft>
                <a:spcPts val="0"/>
              </a:spcAft>
              <a:buClr>
                <a:schemeClr val="dk1"/>
              </a:buClr>
              <a:buSzPts val="1400"/>
              <a:buNone/>
              <a:defRPr sz="1400"/>
            </a:lvl9pPr>
          </a:lstStyle>
          <a:p/>
        </p:txBody>
      </p:sp>
      <p:sp>
        <p:nvSpPr>
          <p:cNvPr id="66" name="Google Shape;66;p7"/>
          <p:cNvSpPr txBox="1"/>
          <p:nvPr>
            <p:ph idx="10" type="dt"/>
          </p:nvPr>
        </p:nvSpPr>
        <p:spPr>
          <a:xfrm>
            <a:off x="457200" y="6521450"/>
            <a:ext cx="2133600" cy="244475"/>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7"/>
          <p:cNvSpPr txBox="1"/>
          <p:nvPr>
            <p:ph idx="11" type="ftr"/>
          </p:nvPr>
        </p:nvSpPr>
        <p:spPr>
          <a:xfrm>
            <a:off x="3124200" y="6521450"/>
            <a:ext cx="2895600" cy="244475"/>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7"/>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400">
                <a:solidFill>
                  <a:schemeClr val="accent1"/>
                </a:solidFill>
                <a:latin typeface="Arial"/>
                <a:ea typeface="Arial"/>
                <a:cs typeface="Arial"/>
                <a:sym typeface="Arial"/>
              </a:defRPr>
            </a:lvl1pPr>
            <a:lvl2pPr indent="0" lvl="1" marL="0" algn="r">
              <a:spcBef>
                <a:spcPts val="0"/>
              </a:spcBef>
              <a:buNone/>
              <a:defRPr sz="1400">
                <a:solidFill>
                  <a:schemeClr val="accent1"/>
                </a:solidFill>
                <a:latin typeface="Arial"/>
                <a:ea typeface="Arial"/>
                <a:cs typeface="Arial"/>
                <a:sym typeface="Arial"/>
              </a:defRPr>
            </a:lvl2pPr>
            <a:lvl3pPr indent="0" lvl="2" marL="0" algn="r">
              <a:spcBef>
                <a:spcPts val="0"/>
              </a:spcBef>
              <a:buNone/>
              <a:defRPr sz="1400">
                <a:solidFill>
                  <a:schemeClr val="accent1"/>
                </a:solidFill>
                <a:latin typeface="Arial"/>
                <a:ea typeface="Arial"/>
                <a:cs typeface="Arial"/>
                <a:sym typeface="Arial"/>
              </a:defRPr>
            </a:lvl3pPr>
            <a:lvl4pPr indent="0" lvl="3" marL="0" algn="r">
              <a:spcBef>
                <a:spcPts val="0"/>
              </a:spcBef>
              <a:buNone/>
              <a:defRPr sz="1400">
                <a:solidFill>
                  <a:schemeClr val="accent1"/>
                </a:solidFill>
                <a:latin typeface="Arial"/>
                <a:ea typeface="Arial"/>
                <a:cs typeface="Arial"/>
                <a:sym typeface="Arial"/>
              </a:defRPr>
            </a:lvl4pPr>
            <a:lvl5pPr indent="0" lvl="4" marL="0" algn="r">
              <a:spcBef>
                <a:spcPts val="0"/>
              </a:spcBef>
              <a:buNone/>
              <a:defRPr sz="1400">
                <a:solidFill>
                  <a:schemeClr val="accent1"/>
                </a:solidFill>
                <a:latin typeface="Arial"/>
                <a:ea typeface="Arial"/>
                <a:cs typeface="Arial"/>
                <a:sym typeface="Arial"/>
              </a:defRPr>
            </a:lvl5pPr>
            <a:lvl6pPr indent="0" lvl="5" marL="0" algn="r">
              <a:spcBef>
                <a:spcPts val="0"/>
              </a:spcBef>
              <a:buNone/>
              <a:defRPr sz="1400">
                <a:solidFill>
                  <a:schemeClr val="accent1"/>
                </a:solidFill>
                <a:latin typeface="Arial"/>
                <a:ea typeface="Arial"/>
                <a:cs typeface="Arial"/>
                <a:sym typeface="Arial"/>
              </a:defRPr>
            </a:lvl6pPr>
            <a:lvl7pPr indent="0" lvl="6" marL="0" algn="r">
              <a:spcBef>
                <a:spcPts val="0"/>
              </a:spcBef>
              <a:buNone/>
              <a:defRPr sz="1400">
                <a:solidFill>
                  <a:schemeClr val="accent1"/>
                </a:solidFill>
                <a:latin typeface="Arial"/>
                <a:ea typeface="Arial"/>
                <a:cs typeface="Arial"/>
                <a:sym typeface="Arial"/>
              </a:defRPr>
            </a:lvl7pPr>
            <a:lvl8pPr indent="0" lvl="7" marL="0" algn="r">
              <a:spcBef>
                <a:spcPts val="0"/>
              </a:spcBef>
              <a:buNone/>
              <a:defRPr sz="1400">
                <a:solidFill>
                  <a:schemeClr val="accent1"/>
                </a:solidFill>
                <a:latin typeface="Arial"/>
                <a:ea typeface="Arial"/>
                <a:cs typeface="Arial"/>
                <a:sym typeface="Arial"/>
              </a:defRPr>
            </a:lvl8pPr>
            <a:lvl9pPr indent="0" lvl="8" marL="0" algn="r">
              <a:spcBef>
                <a:spcPts val="0"/>
              </a:spcBef>
              <a:buNone/>
              <a:defRPr sz="1400">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兩項物件" type="twoObj">
  <p:cSld name="TWO_OBJECTS">
    <p:spTree>
      <p:nvGrpSpPr>
        <p:cNvPr id="69" name="Shape 69"/>
        <p:cNvGrpSpPr/>
        <p:nvPr/>
      </p:nvGrpSpPr>
      <p:grpSpPr>
        <a:xfrm>
          <a:off x="0" y="0"/>
          <a:ext cx="0" cy="0"/>
          <a:chOff x="0" y="0"/>
          <a:chExt cx="0" cy="0"/>
        </a:xfrm>
      </p:grpSpPr>
      <p:sp>
        <p:nvSpPr>
          <p:cNvPr id="70" name="Google Shape;70;p8"/>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71" name="Google Shape;71;p8"/>
          <p:cNvSpPr txBox="1"/>
          <p:nvPr>
            <p:ph idx="1" type="body"/>
          </p:nvPr>
        </p:nvSpPr>
        <p:spPr>
          <a:xfrm>
            <a:off x="457200" y="1295400"/>
            <a:ext cx="4038600" cy="5026025"/>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Char char="▪"/>
              <a:defRPr sz="2800"/>
            </a:lvl1pPr>
            <a:lvl2pPr indent="-304800" lvl="1" marL="914400" algn="l">
              <a:spcBef>
                <a:spcPts val="480"/>
              </a:spcBef>
              <a:spcAft>
                <a:spcPts val="0"/>
              </a:spcAft>
              <a:buClr>
                <a:schemeClr val="dk1"/>
              </a:buClr>
              <a:buSzPts val="1200"/>
              <a:buChar char="○"/>
              <a:defRPr sz="2400"/>
            </a:lvl2pPr>
            <a:lvl3pPr indent="-355600" lvl="2" marL="1371600" algn="l">
              <a:spcBef>
                <a:spcPts val="400"/>
              </a:spcBef>
              <a:spcAft>
                <a:spcPts val="0"/>
              </a:spcAft>
              <a:buClr>
                <a:schemeClr val="dk1"/>
              </a:buClr>
              <a:buSzPts val="2000"/>
              <a:buChar char="▪"/>
              <a:defRPr sz="2000"/>
            </a:lvl3pPr>
            <a:lvl4pPr indent="-297180" lvl="3" marL="1828800" algn="l">
              <a:spcBef>
                <a:spcPts val="360"/>
              </a:spcBef>
              <a:spcAft>
                <a:spcPts val="0"/>
              </a:spcAft>
              <a:buClr>
                <a:schemeClr val="dk1"/>
              </a:buClr>
              <a:buSzPts val="108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2" name="Google Shape;72;p8"/>
          <p:cNvSpPr txBox="1"/>
          <p:nvPr>
            <p:ph idx="2" type="body"/>
          </p:nvPr>
        </p:nvSpPr>
        <p:spPr>
          <a:xfrm>
            <a:off x="4648200" y="1295400"/>
            <a:ext cx="4038600" cy="5026025"/>
          </a:xfrm>
          <a:prstGeom prst="rect">
            <a:avLst/>
          </a:prstGeom>
          <a:noFill/>
          <a:ln>
            <a:noFill/>
          </a:ln>
        </p:spPr>
        <p:txBody>
          <a:bodyPr anchorCtr="0" anchor="t" bIns="45700" lIns="91425" spcFirstLastPara="1" rIns="91425" wrap="square" tIns="45700"/>
          <a:lstStyle>
            <a:lvl1pPr indent="-406400" lvl="0" marL="457200" algn="l">
              <a:spcBef>
                <a:spcPts val="560"/>
              </a:spcBef>
              <a:spcAft>
                <a:spcPts val="0"/>
              </a:spcAft>
              <a:buClr>
                <a:schemeClr val="dk1"/>
              </a:buClr>
              <a:buSzPts val="2800"/>
              <a:buChar char="▪"/>
              <a:defRPr sz="2800"/>
            </a:lvl1pPr>
            <a:lvl2pPr indent="-304800" lvl="1" marL="914400" algn="l">
              <a:spcBef>
                <a:spcPts val="480"/>
              </a:spcBef>
              <a:spcAft>
                <a:spcPts val="0"/>
              </a:spcAft>
              <a:buClr>
                <a:schemeClr val="dk1"/>
              </a:buClr>
              <a:buSzPts val="1200"/>
              <a:buChar char="○"/>
              <a:defRPr sz="2400"/>
            </a:lvl2pPr>
            <a:lvl3pPr indent="-355600" lvl="2" marL="1371600" algn="l">
              <a:spcBef>
                <a:spcPts val="400"/>
              </a:spcBef>
              <a:spcAft>
                <a:spcPts val="0"/>
              </a:spcAft>
              <a:buClr>
                <a:schemeClr val="dk1"/>
              </a:buClr>
              <a:buSzPts val="2000"/>
              <a:buChar char="▪"/>
              <a:defRPr sz="2000"/>
            </a:lvl3pPr>
            <a:lvl4pPr indent="-297180" lvl="3" marL="1828800" algn="l">
              <a:spcBef>
                <a:spcPts val="360"/>
              </a:spcBef>
              <a:spcAft>
                <a:spcPts val="0"/>
              </a:spcAft>
              <a:buClr>
                <a:schemeClr val="dk1"/>
              </a:buClr>
              <a:buSzPts val="108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3" name="Google Shape;73;p8"/>
          <p:cNvSpPr txBox="1"/>
          <p:nvPr>
            <p:ph idx="10" type="dt"/>
          </p:nvPr>
        </p:nvSpPr>
        <p:spPr>
          <a:xfrm>
            <a:off x="457200" y="6521450"/>
            <a:ext cx="2133600" cy="244475"/>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8"/>
          <p:cNvSpPr txBox="1"/>
          <p:nvPr>
            <p:ph idx="11" type="ftr"/>
          </p:nvPr>
        </p:nvSpPr>
        <p:spPr>
          <a:xfrm>
            <a:off x="3124200" y="6521450"/>
            <a:ext cx="2895600" cy="244475"/>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8"/>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400">
                <a:solidFill>
                  <a:schemeClr val="accent1"/>
                </a:solidFill>
                <a:latin typeface="Arial"/>
                <a:ea typeface="Arial"/>
                <a:cs typeface="Arial"/>
                <a:sym typeface="Arial"/>
              </a:defRPr>
            </a:lvl1pPr>
            <a:lvl2pPr indent="0" lvl="1" marL="0" algn="r">
              <a:spcBef>
                <a:spcPts val="0"/>
              </a:spcBef>
              <a:buNone/>
              <a:defRPr sz="1400">
                <a:solidFill>
                  <a:schemeClr val="accent1"/>
                </a:solidFill>
                <a:latin typeface="Arial"/>
                <a:ea typeface="Arial"/>
                <a:cs typeface="Arial"/>
                <a:sym typeface="Arial"/>
              </a:defRPr>
            </a:lvl2pPr>
            <a:lvl3pPr indent="0" lvl="2" marL="0" algn="r">
              <a:spcBef>
                <a:spcPts val="0"/>
              </a:spcBef>
              <a:buNone/>
              <a:defRPr sz="1400">
                <a:solidFill>
                  <a:schemeClr val="accent1"/>
                </a:solidFill>
                <a:latin typeface="Arial"/>
                <a:ea typeface="Arial"/>
                <a:cs typeface="Arial"/>
                <a:sym typeface="Arial"/>
              </a:defRPr>
            </a:lvl3pPr>
            <a:lvl4pPr indent="0" lvl="3" marL="0" algn="r">
              <a:spcBef>
                <a:spcPts val="0"/>
              </a:spcBef>
              <a:buNone/>
              <a:defRPr sz="1400">
                <a:solidFill>
                  <a:schemeClr val="accent1"/>
                </a:solidFill>
                <a:latin typeface="Arial"/>
                <a:ea typeface="Arial"/>
                <a:cs typeface="Arial"/>
                <a:sym typeface="Arial"/>
              </a:defRPr>
            </a:lvl4pPr>
            <a:lvl5pPr indent="0" lvl="4" marL="0" algn="r">
              <a:spcBef>
                <a:spcPts val="0"/>
              </a:spcBef>
              <a:buNone/>
              <a:defRPr sz="1400">
                <a:solidFill>
                  <a:schemeClr val="accent1"/>
                </a:solidFill>
                <a:latin typeface="Arial"/>
                <a:ea typeface="Arial"/>
                <a:cs typeface="Arial"/>
                <a:sym typeface="Arial"/>
              </a:defRPr>
            </a:lvl5pPr>
            <a:lvl6pPr indent="0" lvl="5" marL="0" algn="r">
              <a:spcBef>
                <a:spcPts val="0"/>
              </a:spcBef>
              <a:buNone/>
              <a:defRPr sz="1400">
                <a:solidFill>
                  <a:schemeClr val="accent1"/>
                </a:solidFill>
                <a:latin typeface="Arial"/>
                <a:ea typeface="Arial"/>
                <a:cs typeface="Arial"/>
                <a:sym typeface="Arial"/>
              </a:defRPr>
            </a:lvl6pPr>
            <a:lvl7pPr indent="0" lvl="6" marL="0" algn="r">
              <a:spcBef>
                <a:spcPts val="0"/>
              </a:spcBef>
              <a:buNone/>
              <a:defRPr sz="1400">
                <a:solidFill>
                  <a:schemeClr val="accent1"/>
                </a:solidFill>
                <a:latin typeface="Arial"/>
                <a:ea typeface="Arial"/>
                <a:cs typeface="Arial"/>
                <a:sym typeface="Arial"/>
              </a:defRPr>
            </a:lvl7pPr>
            <a:lvl8pPr indent="0" lvl="7" marL="0" algn="r">
              <a:spcBef>
                <a:spcPts val="0"/>
              </a:spcBef>
              <a:buNone/>
              <a:defRPr sz="1400">
                <a:solidFill>
                  <a:schemeClr val="accent1"/>
                </a:solidFill>
                <a:latin typeface="Arial"/>
                <a:ea typeface="Arial"/>
                <a:cs typeface="Arial"/>
                <a:sym typeface="Arial"/>
              </a:defRPr>
            </a:lvl8pPr>
            <a:lvl9pPr indent="0" lvl="8" marL="0" algn="r">
              <a:spcBef>
                <a:spcPts val="0"/>
              </a:spcBef>
              <a:buNone/>
              <a:defRPr sz="1400">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比對" type="twoTxTwoObj">
  <p:cSld name="TWO_OBJECTS_WITH_TEXT">
    <p:spTree>
      <p:nvGrpSpPr>
        <p:cNvPr id="76" name="Shape 76"/>
        <p:cNvGrpSpPr/>
        <p:nvPr/>
      </p:nvGrpSpPr>
      <p:grpSpPr>
        <a:xfrm>
          <a:off x="0" y="0"/>
          <a:ext cx="0" cy="0"/>
          <a:chOff x="0" y="0"/>
          <a:chExt cx="0" cy="0"/>
        </a:xfrm>
      </p:grpSpPr>
      <p:sp>
        <p:nvSpPr>
          <p:cNvPr id="77" name="Google Shape;77;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78" name="Google Shape;78;p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1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96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79" name="Google Shape;79;p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Char char="▪"/>
              <a:defRPr sz="2400"/>
            </a:lvl1pPr>
            <a:lvl2pPr indent="-292100" lvl="1" marL="914400" algn="l">
              <a:spcBef>
                <a:spcPts val="400"/>
              </a:spcBef>
              <a:spcAft>
                <a:spcPts val="0"/>
              </a:spcAft>
              <a:buClr>
                <a:schemeClr val="dk1"/>
              </a:buClr>
              <a:buSzPts val="1000"/>
              <a:buChar char="○"/>
              <a:defRPr sz="2000"/>
            </a:lvl2pPr>
            <a:lvl3pPr indent="-342900" lvl="2" marL="1371600" algn="l">
              <a:spcBef>
                <a:spcPts val="360"/>
              </a:spcBef>
              <a:spcAft>
                <a:spcPts val="0"/>
              </a:spcAft>
              <a:buClr>
                <a:schemeClr val="dk1"/>
              </a:buClr>
              <a:buSzPts val="1800"/>
              <a:buChar char="▪"/>
              <a:defRPr sz="1800"/>
            </a:lvl3pPr>
            <a:lvl4pPr indent="-289560" lvl="3" marL="1828800" algn="l">
              <a:spcBef>
                <a:spcPts val="320"/>
              </a:spcBef>
              <a:spcAft>
                <a:spcPts val="0"/>
              </a:spcAft>
              <a:buClr>
                <a:schemeClr val="dk1"/>
              </a:buClr>
              <a:buSzPts val="96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80" name="Google Shape;80;p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1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96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81" name="Google Shape;81;p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Char char="▪"/>
              <a:defRPr sz="2400"/>
            </a:lvl1pPr>
            <a:lvl2pPr indent="-292100" lvl="1" marL="914400" algn="l">
              <a:spcBef>
                <a:spcPts val="400"/>
              </a:spcBef>
              <a:spcAft>
                <a:spcPts val="0"/>
              </a:spcAft>
              <a:buClr>
                <a:schemeClr val="dk1"/>
              </a:buClr>
              <a:buSzPts val="1000"/>
              <a:buChar char="○"/>
              <a:defRPr sz="2000"/>
            </a:lvl2pPr>
            <a:lvl3pPr indent="-342900" lvl="2" marL="1371600" algn="l">
              <a:spcBef>
                <a:spcPts val="360"/>
              </a:spcBef>
              <a:spcAft>
                <a:spcPts val="0"/>
              </a:spcAft>
              <a:buClr>
                <a:schemeClr val="dk1"/>
              </a:buClr>
              <a:buSzPts val="1800"/>
              <a:buChar char="▪"/>
              <a:defRPr sz="1800"/>
            </a:lvl3pPr>
            <a:lvl4pPr indent="-289560" lvl="3" marL="1828800" algn="l">
              <a:spcBef>
                <a:spcPts val="320"/>
              </a:spcBef>
              <a:spcAft>
                <a:spcPts val="0"/>
              </a:spcAft>
              <a:buClr>
                <a:schemeClr val="dk1"/>
              </a:buClr>
              <a:buSzPts val="96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82" name="Google Shape;82;p9"/>
          <p:cNvSpPr txBox="1"/>
          <p:nvPr>
            <p:ph idx="10" type="dt"/>
          </p:nvPr>
        </p:nvSpPr>
        <p:spPr>
          <a:xfrm>
            <a:off x="457200" y="6521450"/>
            <a:ext cx="2133600" cy="244475"/>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9"/>
          <p:cNvSpPr txBox="1"/>
          <p:nvPr>
            <p:ph idx="11" type="ftr"/>
          </p:nvPr>
        </p:nvSpPr>
        <p:spPr>
          <a:xfrm>
            <a:off x="3124200" y="6521450"/>
            <a:ext cx="2895600" cy="244475"/>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9"/>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400">
                <a:solidFill>
                  <a:schemeClr val="accent1"/>
                </a:solidFill>
                <a:latin typeface="Arial"/>
                <a:ea typeface="Arial"/>
                <a:cs typeface="Arial"/>
                <a:sym typeface="Arial"/>
              </a:defRPr>
            </a:lvl1pPr>
            <a:lvl2pPr indent="0" lvl="1" marL="0" algn="r">
              <a:spcBef>
                <a:spcPts val="0"/>
              </a:spcBef>
              <a:buNone/>
              <a:defRPr sz="1400">
                <a:solidFill>
                  <a:schemeClr val="accent1"/>
                </a:solidFill>
                <a:latin typeface="Arial"/>
                <a:ea typeface="Arial"/>
                <a:cs typeface="Arial"/>
                <a:sym typeface="Arial"/>
              </a:defRPr>
            </a:lvl2pPr>
            <a:lvl3pPr indent="0" lvl="2" marL="0" algn="r">
              <a:spcBef>
                <a:spcPts val="0"/>
              </a:spcBef>
              <a:buNone/>
              <a:defRPr sz="1400">
                <a:solidFill>
                  <a:schemeClr val="accent1"/>
                </a:solidFill>
                <a:latin typeface="Arial"/>
                <a:ea typeface="Arial"/>
                <a:cs typeface="Arial"/>
                <a:sym typeface="Arial"/>
              </a:defRPr>
            </a:lvl3pPr>
            <a:lvl4pPr indent="0" lvl="3" marL="0" algn="r">
              <a:spcBef>
                <a:spcPts val="0"/>
              </a:spcBef>
              <a:buNone/>
              <a:defRPr sz="1400">
                <a:solidFill>
                  <a:schemeClr val="accent1"/>
                </a:solidFill>
                <a:latin typeface="Arial"/>
                <a:ea typeface="Arial"/>
                <a:cs typeface="Arial"/>
                <a:sym typeface="Arial"/>
              </a:defRPr>
            </a:lvl4pPr>
            <a:lvl5pPr indent="0" lvl="4" marL="0" algn="r">
              <a:spcBef>
                <a:spcPts val="0"/>
              </a:spcBef>
              <a:buNone/>
              <a:defRPr sz="1400">
                <a:solidFill>
                  <a:schemeClr val="accent1"/>
                </a:solidFill>
                <a:latin typeface="Arial"/>
                <a:ea typeface="Arial"/>
                <a:cs typeface="Arial"/>
                <a:sym typeface="Arial"/>
              </a:defRPr>
            </a:lvl5pPr>
            <a:lvl6pPr indent="0" lvl="5" marL="0" algn="r">
              <a:spcBef>
                <a:spcPts val="0"/>
              </a:spcBef>
              <a:buNone/>
              <a:defRPr sz="1400">
                <a:solidFill>
                  <a:schemeClr val="accent1"/>
                </a:solidFill>
                <a:latin typeface="Arial"/>
                <a:ea typeface="Arial"/>
                <a:cs typeface="Arial"/>
                <a:sym typeface="Arial"/>
              </a:defRPr>
            </a:lvl6pPr>
            <a:lvl7pPr indent="0" lvl="6" marL="0" algn="r">
              <a:spcBef>
                <a:spcPts val="0"/>
              </a:spcBef>
              <a:buNone/>
              <a:defRPr sz="1400">
                <a:solidFill>
                  <a:schemeClr val="accent1"/>
                </a:solidFill>
                <a:latin typeface="Arial"/>
                <a:ea typeface="Arial"/>
                <a:cs typeface="Arial"/>
                <a:sym typeface="Arial"/>
              </a:defRPr>
            </a:lvl7pPr>
            <a:lvl8pPr indent="0" lvl="7" marL="0" algn="r">
              <a:spcBef>
                <a:spcPts val="0"/>
              </a:spcBef>
              <a:buNone/>
              <a:defRPr sz="1400">
                <a:solidFill>
                  <a:schemeClr val="accent1"/>
                </a:solidFill>
                <a:latin typeface="Arial"/>
                <a:ea typeface="Arial"/>
                <a:cs typeface="Arial"/>
                <a:sym typeface="Arial"/>
              </a:defRPr>
            </a:lvl8pPr>
            <a:lvl9pPr indent="0" lvl="8" marL="0" algn="r">
              <a:spcBef>
                <a:spcPts val="0"/>
              </a:spcBef>
              <a:buNone/>
              <a:defRPr sz="1400">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含標題的內容" type="objTx">
  <p:cSld name="OBJECT_WITH_CAPTION_TEXT">
    <p:spTree>
      <p:nvGrpSpPr>
        <p:cNvPr id="85" name="Shape 85"/>
        <p:cNvGrpSpPr/>
        <p:nvPr/>
      </p:nvGrpSpPr>
      <p:grpSpPr>
        <a:xfrm>
          <a:off x="0" y="0"/>
          <a:ext cx="0" cy="0"/>
          <a:chOff x="0" y="0"/>
          <a:chExt cx="0" cy="0"/>
        </a:xfrm>
      </p:grpSpPr>
      <p:sp>
        <p:nvSpPr>
          <p:cNvPr id="86" name="Google Shape;86;p1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b="1" sz="2000"/>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87" name="Google Shape;87;p1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431800" lvl="0" marL="457200" algn="l">
              <a:spcBef>
                <a:spcPts val="640"/>
              </a:spcBef>
              <a:spcAft>
                <a:spcPts val="0"/>
              </a:spcAft>
              <a:buClr>
                <a:schemeClr val="dk1"/>
              </a:buClr>
              <a:buSzPts val="3200"/>
              <a:buChar char="▪"/>
              <a:defRPr sz="3200"/>
            </a:lvl1pPr>
            <a:lvl2pPr indent="-317500" lvl="1" marL="914400" algn="l">
              <a:spcBef>
                <a:spcPts val="560"/>
              </a:spcBef>
              <a:spcAft>
                <a:spcPts val="0"/>
              </a:spcAft>
              <a:buClr>
                <a:schemeClr val="dk1"/>
              </a:buClr>
              <a:buSzPts val="1400"/>
              <a:buChar char="○"/>
              <a:defRPr sz="2800"/>
            </a:lvl2pPr>
            <a:lvl3pPr indent="-381000" lvl="2" marL="1371600" algn="l">
              <a:spcBef>
                <a:spcPts val="480"/>
              </a:spcBef>
              <a:spcAft>
                <a:spcPts val="0"/>
              </a:spcAft>
              <a:buClr>
                <a:schemeClr val="dk1"/>
              </a:buClr>
              <a:buSzPts val="2400"/>
              <a:buChar char="▪"/>
              <a:defRPr sz="2400"/>
            </a:lvl3pPr>
            <a:lvl4pPr indent="-304800" lvl="3" marL="1828800" algn="l">
              <a:spcBef>
                <a:spcPts val="400"/>
              </a:spcBef>
              <a:spcAft>
                <a:spcPts val="0"/>
              </a:spcAft>
              <a:buClr>
                <a:schemeClr val="dk1"/>
              </a:buClr>
              <a:buSzPts val="12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88" name="Google Shape;88;p1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6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54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89" name="Google Shape;89;p10"/>
          <p:cNvSpPr txBox="1"/>
          <p:nvPr>
            <p:ph idx="10" type="dt"/>
          </p:nvPr>
        </p:nvSpPr>
        <p:spPr>
          <a:xfrm>
            <a:off x="457200" y="6521450"/>
            <a:ext cx="2133600" cy="244475"/>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0"/>
          <p:cNvSpPr txBox="1"/>
          <p:nvPr>
            <p:ph idx="11" type="ftr"/>
          </p:nvPr>
        </p:nvSpPr>
        <p:spPr>
          <a:xfrm>
            <a:off x="3124200" y="6521450"/>
            <a:ext cx="2895600" cy="244475"/>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0"/>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400">
                <a:solidFill>
                  <a:schemeClr val="accent1"/>
                </a:solidFill>
                <a:latin typeface="Arial"/>
                <a:ea typeface="Arial"/>
                <a:cs typeface="Arial"/>
                <a:sym typeface="Arial"/>
              </a:defRPr>
            </a:lvl1pPr>
            <a:lvl2pPr indent="0" lvl="1" marL="0" algn="r">
              <a:spcBef>
                <a:spcPts val="0"/>
              </a:spcBef>
              <a:buNone/>
              <a:defRPr sz="1400">
                <a:solidFill>
                  <a:schemeClr val="accent1"/>
                </a:solidFill>
                <a:latin typeface="Arial"/>
                <a:ea typeface="Arial"/>
                <a:cs typeface="Arial"/>
                <a:sym typeface="Arial"/>
              </a:defRPr>
            </a:lvl2pPr>
            <a:lvl3pPr indent="0" lvl="2" marL="0" algn="r">
              <a:spcBef>
                <a:spcPts val="0"/>
              </a:spcBef>
              <a:buNone/>
              <a:defRPr sz="1400">
                <a:solidFill>
                  <a:schemeClr val="accent1"/>
                </a:solidFill>
                <a:latin typeface="Arial"/>
                <a:ea typeface="Arial"/>
                <a:cs typeface="Arial"/>
                <a:sym typeface="Arial"/>
              </a:defRPr>
            </a:lvl3pPr>
            <a:lvl4pPr indent="0" lvl="3" marL="0" algn="r">
              <a:spcBef>
                <a:spcPts val="0"/>
              </a:spcBef>
              <a:buNone/>
              <a:defRPr sz="1400">
                <a:solidFill>
                  <a:schemeClr val="accent1"/>
                </a:solidFill>
                <a:latin typeface="Arial"/>
                <a:ea typeface="Arial"/>
                <a:cs typeface="Arial"/>
                <a:sym typeface="Arial"/>
              </a:defRPr>
            </a:lvl4pPr>
            <a:lvl5pPr indent="0" lvl="4" marL="0" algn="r">
              <a:spcBef>
                <a:spcPts val="0"/>
              </a:spcBef>
              <a:buNone/>
              <a:defRPr sz="1400">
                <a:solidFill>
                  <a:schemeClr val="accent1"/>
                </a:solidFill>
                <a:latin typeface="Arial"/>
                <a:ea typeface="Arial"/>
                <a:cs typeface="Arial"/>
                <a:sym typeface="Arial"/>
              </a:defRPr>
            </a:lvl5pPr>
            <a:lvl6pPr indent="0" lvl="5" marL="0" algn="r">
              <a:spcBef>
                <a:spcPts val="0"/>
              </a:spcBef>
              <a:buNone/>
              <a:defRPr sz="1400">
                <a:solidFill>
                  <a:schemeClr val="accent1"/>
                </a:solidFill>
                <a:latin typeface="Arial"/>
                <a:ea typeface="Arial"/>
                <a:cs typeface="Arial"/>
                <a:sym typeface="Arial"/>
              </a:defRPr>
            </a:lvl6pPr>
            <a:lvl7pPr indent="0" lvl="6" marL="0" algn="r">
              <a:spcBef>
                <a:spcPts val="0"/>
              </a:spcBef>
              <a:buNone/>
              <a:defRPr sz="1400">
                <a:solidFill>
                  <a:schemeClr val="accent1"/>
                </a:solidFill>
                <a:latin typeface="Arial"/>
                <a:ea typeface="Arial"/>
                <a:cs typeface="Arial"/>
                <a:sym typeface="Arial"/>
              </a:defRPr>
            </a:lvl7pPr>
            <a:lvl8pPr indent="0" lvl="7" marL="0" algn="r">
              <a:spcBef>
                <a:spcPts val="0"/>
              </a:spcBef>
              <a:buNone/>
              <a:defRPr sz="1400">
                <a:solidFill>
                  <a:schemeClr val="accent1"/>
                </a:solidFill>
                <a:latin typeface="Arial"/>
                <a:ea typeface="Arial"/>
                <a:cs typeface="Arial"/>
                <a:sym typeface="Arial"/>
              </a:defRPr>
            </a:lvl8pPr>
            <a:lvl9pPr indent="0" lvl="8" marL="0" algn="r">
              <a:spcBef>
                <a:spcPts val="0"/>
              </a:spcBef>
              <a:buNone/>
              <a:defRPr sz="1400">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p:nvPr/>
        </p:nvSpPr>
        <p:spPr>
          <a:xfrm>
            <a:off x="11113" y="0"/>
            <a:ext cx="9132887" cy="112553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grpSp>
        <p:nvGrpSpPr>
          <p:cNvPr id="11" name="Google Shape;11;p1"/>
          <p:cNvGrpSpPr/>
          <p:nvPr/>
        </p:nvGrpSpPr>
        <p:grpSpPr>
          <a:xfrm>
            <a:off x="0" y="879475"/>
            <a:ext cx="9144000" cy="144463"/>
            <a:chOff x="1519" y="554"/>
            <a:chExt cx="4241" cy="91"/>
          </a:xfrm>
        </p:grpSpPr>
        <p:cxnSp>
          <p:nvCxnSpPr>
            <p:cNvPr id="12" name="Google Shape;12;p1"/>
            <p:cNvCxnSpPr/>
            <p:nvPr/>
          </p:nvCxnSpPr>
          <p:spPr>
            <a:xfrm>
              <a:off x="1519" y="554"/>
              <a:ext cx="4241" cy="0"/>
            </a:xfrm>
            <a:prstGeom prst="straightConnector1">
              <a:avLst/>
            </a:prstGeom>
            <a:noFill/>
            <a:ln cap="rnd" cmpd="sng" w="12700">
              <a:solidFill>
                <a:schemeClr val="lt1"/>
              </a:solidFill>
              <a:prstDash val="dot"/>
              <a:round/>
              <a:headEnd len="med" w="med" type="none"/>
              <a:tailEnd len="med" w="med" type="none"/>
            </a:ln>
          </p:spPr>
        </p:cxnSp>
        <p:cxnSp>
          <p:nvCxnSpPr>
            <p:cNvPr id="13" name="Google Shape;13;p1"/>
            <p:cNvCxnSpPr/>
            <p:nvPr/>
          </p:nvCxnSpPr>
          <p:spPr>
            <a:xfrm>
              <a:off x="1519" y="599"/>
              <a:ext cx="4241" cy="0"/>
            </a:xfrm>
            <a:prstGeom prst="straightConnector1">
              <a:avLst/>
            </a:prstGeom>
            <a:noFill/>
            <a:ln cap="rnd" cmpd="sng" w="12700">
              <a:solidFill>
                <a:schemeClr val="lt1"/>
              </a:solidFill>
              <a:prstDash val="dot"/>
              <a:round/>
              <a:headEnd len="med" w="med" type="none"/>
              <a:tailEnd len="med" w="med" type="none"/>
            </a:ln>
          </p:spPr>
        </p:cxnSp>
        <p:cxnSp>
          <p:nvCxnSpPr>
            <p:cNvPr id="14" name="Google Shape;14;p1"/>
            <p:cNvCxnSpPr/>
            <p:nvPr/>
          </p:nvCxnSpPr>
          <p:spPr>
            <a:xfrm>
              <a:off x="1519" y="645"/>
              <a:ext cx="4241" cy="0"/>
            </a:xfrm>
            <a:prstGeom prst="straightConnector1">
              <a:avLst/>
            </a:prstGeom>
            <a:noFill/>
            <a:ln cap="rnd" cmpd="sng" w="12700">
              <a:solidFill>
                <a:schemeClr val="lt1"/>
              </a:solidFill>
              <a:prstDash val="dot"/>
              <a:round/>
              <a:headEnd len="med" w="med" type="none"/>
              <a:tailEnd len="med" w="med" type="none"/>
            </a:ln>
          </p:spPr>
        </p:cxnSp>
      </p:grpSp>
      <p:sp>
        <p:nvSpPr>
          <p:cNvPr id="15" name="Google Shape;15;p1"/>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4000" u="none" cap="none" strike="noStrike">
                <a:solidFill>
                  <a:schemeClr val="lt1"/>
                </a:solidFill>
                <a:latin typeface="Arial"/>
                <a:ea typeface="Arial"/>
                <a:cs typeface="Arial"/>
                <a:sym typeface="Arial"/>
              </a:defRPr>
            </a:lvl1pPr>
            <a:lvl2pPr lvl="1" marR="0" rtl="0" algn="r">
              <a:spcBef>
                <a:spcPts val="0"/>
              </a:spcBef>
              <a:spcAft>
                <a:spcPts val="0"/>
              </a:spcAft>
              <a:buSzPts val="1400"/>
              <a:buNone/>
              <a:defRPr b="0" i="0" sz="4000" u="none" cap="none" strike="noStrike">
                <a:solidFill>
                  <a:schemeClr val="lt1"/>
                </a:solidFill>
                <a:latin typeface="Arial"/>
                <a:ea typeface="Arial"/>
                <a:cs typeface="Arial"/>
                <a:sym typeface="Arial"/>
              </a:defRPr>
            </a:lvl2pPr>
            <a:lvl3pPr lvl="2" marR="0" rtl="0" algn="r">
              <a:spcBef>
                <a:spcPts val="0"/>
              </a:spcBef>
              <a:spcAft>
                <a:spcPts val="0"/>
              </a:spcAft>
              <a:buSzPts val="1400"/>
              <a:buNone/>
              <a:defRPr b="0" i="0" sz="4000" u="none" cap="none" strike="noStrike">
                <a:solidFill>
                  <a:schemeClr val="lt1"/>
                </a:solidFill>
                <a:latin typeface="Arial"/>
                <a:ea typeface="Arial"/>
                <a:cs typeface="Arial"/>
                <a:sym typeface="Arial"/>
              </a:defRPr>
            </a:lvl3pPr>
            <a:lvl4pPr lvl="3" marR="0" rtl="0" algn="r">
              <a:spcBef>
                <a:spcPts val="0"/>
              </a:spcBef>
              <a:spcAft>
                <a:spcPts val="0"/>
              </a:spcAft>
              <a:buSzPts val="1400"/>
              <a:buNone/>
              <a:defRPr b="0" i="0" sz="4000" u="none" cap="none" strike="noStrike">
                <a:solidFill>
                  <a:schemeClr val="lt1"/>
                </a:solidFill>
                <a:latin typeface="Arial"/>
                <a:ea typeface="Arial"/>
                <a:cs typeface="Arial"/>
                <a:sym typeface="Arial"/>
              </a:defRPr>
            </a:lvl4pPr>
            <a:lvl5pPr lvl="4" marR="0" rtl="0" algn="r">
              <a:spcBef>
                <a:spcPts val="0"/>
              </a:spcBef>
              <a:spcAft>
                <a:spcPts val="0"/>
              </a:spcAft>
              <a:buSzPts val="1400"/>
              <a:buNone/>
              <a:defRPr b="0" i="0" sz="4000" u="none" cap="none" strike="noStrike">
                <a:solidFill>
                  <a:schemeClr val="lt1"/>
                </a:solidFill>
                <a:latin typeface="Arial"/>
                <a:ea typeface="Arial"/>
                <a:cs typeface="Arial"/>
                <a:sym typeface="Arial"/>
              </a:defRPr>
            </a:lvl5pPr>
            <a:lvl6pPr lvl="5" marR="0" rtl="0" algn="r">
              <a:spcBef>
                <a:spcPts val="0"/>
              </a:spcBef>
              <a:spcAft>
                <a:spcPts val="0"/>
              </a:spcAft>
              <a:buSzPts val="1400"/>
              <a:buNone/>
              <a:defRPr b="0" i="0" sz="4000" u="none" cap="none" strike="noStrike">
                <a:solidFill>
                  <a:schemeClr val="lt1"/>
                </a:solidFill>
                <a:latin typeface="Arial"/>
                <a:ea typeface="Arial"/>
                <a:cs typeface="Arial"/>
                <a:sym typeface="Arial"/>
              </a:defRPr>
            </a:lvl6pPr>
            <a:lvl7pPr lvl="6" marR="0" rtl="0" algn="r">
              <a:spcBef>
                <a:spcPts val="0"/>
              </a:spcBef>
              <a:spcAft>
                <a:spcPts val="0"/>
              </a:spcAft>
              <a:buSzPts val="1400"/>
              <a:buNone/>
              <a:defRPr b="0" i="0" sz="4000" u="none" cap="none" strike="noStrike">
                <a:solidFill>
                  <a:schemeClr val="lt1"/>
                </a:solidFill>
                <a:latin typeface="Arial"/>
                <a:ea typeface="Arial"/>
                <a:cs typeface="Arial"/>
                <a:sym typeface="Arial"/>
              </a:defRPr>
            </a:lvl7pPr>
            <a:lvl8pPr lvl="7" marR="0" rtl="0" algn="r">
              <a:spcBef>
                <a:spcPts val="0"/>
              </a:spcBef>
              <a:spcAft>
                <a:spcPts val="0"/>
              </a:spcAft>
              <a:buSzPts val="1400"/>
              <a:buNone/>
              <a:defRPr b="0" i="0" sz="4000" u="none" cap="none" strike="noStrike">
                <a:solidFill>
                  <a:schemeClr val="lt1"/>
                </a:solidFill>
                <a:latin typeface="Arial"/>
                <a:ea typeface="Arial"/>
                <a:cs typeface="Arial"/>
                <a:sym typeface="Arial"/>
              </a:defRPr>
            </a:lvl8pPr>
            <a:lvl9pPr lvl="8" marR="0" rtl="0" algn="r">
              <a:spcBef>
                <a:spcPts val="0"/>
              </a:spcBef>
              <a:spcAft>
                <a:spcPts val="0"/>
              </a:spcAft>
              <a:buSzPts val="1400"/>
              <a:buNone/>
              <a:defRPr b="0" i="0" sz="4000" u="none" cap="none" strike="noStrike">
                <a:solidFill>
                  <a:schemeClr val="lt1"/>
                </a:solidFill>
                <a:latin typeface="Arial"/>
                <a:ea typeface="Arial"/>
                <a:cs typeface="Arial"/>
                <a:sym typeface="Arial"/>
              </a:defRPr>
            </a:lvl9pPr>
          </a:lstStyle>
          <a:p/>
        </p:txBody>
      </p:sp>
      <p:sp>
        <p:nvSpPr>
          <p:cNvPr id="16" name="Google Shape;16;p1"/>
          <p:cNvSpPr txBox="1"/>
          <p:nvPr>
            <p:ph idx="1" type="body"/>
          </p:nvPr>
        </p:nvSpPr>
        <p:spPr>
          <a:xfrm>
            <a:off x="457200" y="1295400"/>
            <a:ext cx="8229600" cy="5026025"/>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Noto Sans Symbols"/>
              <a:buChar char="▪"/>
              <a:defRPr b="0" i="0" sz="3200" u="none" cap="none" strike="noStrike">
                <a:solidFill>
                  <a:schemeClr val="dk1"/>
                </a:solidFill>
                <a:latin typeface="Arial"/>
                <a:ea typeface="Arial"/>
                <a:cs typeface="Arial"/>
                <a:sym typeface="Arial"/>
              </a:defRPr>
            </a:lvl1pPr>
            <a:lvl2pPr indent="-317500" lvl="1" marL="914400" marR="0" rtl="0" algn="l">
              <a:spcBef>
                <a:spcPts val="560"/>
              </a:spcBef>
              <a:spcAft>
                <a:spcPts val="0"/>
              </a:spcAft>
              <a:buClr>
                <a:schemeClr val="dk1"/>
              </a:buClr>
              <a:buSzPts val="14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3pPr>
            <a:lvl4pPr indent="-304800" lvl="3" marL="1828800" marR="0" rtl="0" algn="l">
              <a:spcBef>
                <a:spcPts val="400"/>
              </a:spcBef>
              <a:spcAft>
                <a:spcPts val="0"/>
              </a:spcAft>
              <a:buClr>
                <a:schemeClr val="dk1"/>
              </a:buClr>
              <a:buSzPts val="1200"/>
              <a:buFont typeface="Noto Sans Symbols"/>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17" name="Google Shape;17;p1"/>
          <p:cNvSpPr txBox="1"/>
          <p:nvPr>
            <p:ph idx="10" type="dt"/>
          </p:nvPr>
        </p:nvSpPr>
        <p:spPr>
          <a:xfrm>
            <a:off x="457200" y="6521450"/>
            <a:ext cx="2133600" cy="24447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400" u="none" cap="none" strike="noStrike">
                <a:solidFill>
                  <a:schemeClr val="accen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8" name="Google Shape;18;p1"/>
          <p:cNvSpPr txBox="1"/>
          <p:nvPr>
            <p:ph idx="11" type="ftr"/>
          </p:nvPr>
        </p:nvSpPr>
        <p:spPr>
          <a:xfrm>
            <a:off x="3124200" y="6521450"/>
            <a:ext cx="2895600" cy="244475"/>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b="0" i="0" sz="1400" u="none" cap="none" strike="noStrike">
                <a:solidFill>
                  <a:schemeClr val="accen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9" name="Google Shape;19;p1"/>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1400" u="none" cap="none" strike="noStrike">
                <a:solidFill>
                  <a:schemeClr val="accent1"/>
                </a:solidFill>
                <a:latin typeface="Arial"/>
                <a:ea typeface="Arial"/>
                <a:cs typeface="Arial"/>
                <a:sym typeface="Arial"/>
              </a:defRPr>
            </a:lvl1pPr>
            <a:lvl2pPr indent="0" lvl="1" marL="0" marR="0" rtl="0" algn="r">
              <a:spcBef>
                <a:spcPts val="0"/>
              </a:spcBef>
              <a:buNone/>
              <a:defRPr b="0" i="0" sz="1400" u="none" cap="none" strike="noStrike">
                <a:solidFill>
                  <a:schemeClr val="accent1"/>
                </a:solidFill>
                <a:latin typeface="Arial"/>
                <a:ea typeface="Arial"/>
                <a:cs typeface="Arial"/>
                <a:sym typeface="Arial"/>
              </a:defRPr>
            </a:lvl2pPr>
            <a:lvl3pPr indent="0" lvl="2" marL="0" marR="0" rtl="0" algn="r">
              <a:spcBef>
                <a:spcPts val="0"/>
              </a:spcBef>
              <a:buNone/>
              <a:defRPr b="0" i="0" sz="1400" u="none" cap="none" strike="noStrike">
                <a:solidFill>
                  <a:schemeClr val="accent1"/>
                </a:solidFill>
                <a:latin typeface="Arial"/>
                <a:ea typeface="Arial"/>
                <a:cs typeface="Arial"/>
                <a:sym typeface="Arial"/>
              </a:defRPr>
            </a:lvl3pPr>
            <a:lvl4pPr indent="0" lvl="3" marL="0" marR="0" rtl="0" algn="r">
              <a:spcBef>
                <a:spcPts val="0"/>
              </a:spcBef>
              <a:buNone/>
              <a:defRPr b="0" i="0" sz="1400" u="none" cap="none" strike="noStrike">
                <a:solidFill>
                  <a:schemeClr val="accent1"/>
                </a:solidFill>
                <a:latin typeface="Arial"/>
                <a:ea typeface="Arial"/>
                <a:cs typeface="Arial"/>
                <a:sym typeface="Arial"/>
              </a:defRPr>
            </a:lvl4pPr>
            <a:lvl5pPr indent="0" lvl="4" marL="0" marR="0" rtl="0" algn="r">
              <a:spcBef>
                <a:spcPts val="0"/>
              </a:spcBef>
              <a:buNone/>
              <a:defRPr b="0" i="0" sz="1400" u="none" cap="none" strike="noStrike">
                <a:solidFill>
                  <a:schemeClr val="accent1"/>
                </a:solidFill>
                <a:latin typeface="Arial"/>
                <a:ea typeface="Arial"/>
                <a:cs typeface="Arial"/>
                <a:sym typeface="Arial"/>
              </a:defRPr>
            </a:lvl5pPr>
            <a:lvl6pPr indent="0" lvl="5" marL="0" marR="0" rtl="0" algn="r">
              <a:spcBef>
                <a:spcPts val="0"/>
              </a:spcBef>
              <a:buNone/>
              <a:defRPr b="0" i="0" sz="1400" u="none" cap="none" strike="noStrike">
                <a:solidFill>
                  <a:schemeClr val="accent1"/>
                </a:solidFill>
                <a:latin typeface="Arial"/>
                <a:ea typeface="Arial"/>
                <a:cs typeface="Arial"/>
                <a:sym typeface="Arial"/>
              </a:defRPr>
            </a:lvl6pPr>
            <a:lvl7pPr indent="0" lvl="6" marL="0" marR="0" rtl="0" algn="r">
              <a:spcBef>
                <a:spcPts val="0"/>
              </a:spcBef>
              <a:buNone/>
              <a:defRPr b="0" i="0" sz="1400" u="none" cap="none" strike="noStrike">
                <a:solidFill>
                  <a:schemeClr val="accent1"/>
                </a:solidFill>
                <a:latin typeface="Arial"/>
                <a:ea typeface="Arial"/>
                <a:cs typeface="Arial"/>
                <a:sym typeface="Arial"/>
              </a:defRPr>
            </a:lvl7pPr>
            <a:lvl8pPr indent="0" lvl="7" marL="0" marR="0" rtl="0" algn="r">
              <a:spcBef>
                <a:spcPts val="0"/>
              </a:spcBef>
              <a:buNone/>
              <a:defRPr b="0" i="0" sz="1400" u="none" cap="none" strike="noStrike">
                <a:solidFill>
                  <a:schemeClr val="accent1"/>
                </a:solidFill>
                <a:latin typeface="Arial"/>
                <a:ea typeface="Arial"/>
                <a:cs typeface="Arial"/>
                <a:sym typeface="Arial"/>
              </a:defRPr>
            </a:lvl8pPr>
            <a:lvl9pPr indent="0" lvl="8" marL="0" marR="0" rtl="0" algn="r">
              <a:spcBef>
                <a:spcPts val="0"/>
              </a:spcBef>
              <a:buNone/>
              <a:defRPr b="0" i="0" sz="14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TW"/>
              <a:t>‹#›</a:t>
            </a:fld>
            <a:endParaRPr/>
          </a:p>
        </p:txBody>
      </p:sp>
      <p:grpSp>
        <p:nvGrpSpPr>
          <p:cNvPr id="20" name="Google Shape;20;p1"/>
          <p:cNvGrpSpPr/>
          <p:nvPr/>
        </p:nvGrpSpPr>
        <p:grpSpPr>
          <a:xfrm>
            <a:off x="0" y="1109663"/>
            <a:ext cx="9144000" cy="169862"/>
            <a:chOff x="0" y="699"/>
            <a:chExt cx="5760" cy="107"/>
          </a:xfrm>
        </p:grpSpPr>
        <p:sp>
          <p:nvSpPr>
            <p:cNvPr id="21" name="Google Shape;21;p1"/>
            <p:cNvSpPr/>
            <p:nvPr/>
          </p:nvSpPr>
          <p:spPr>
            <a:xfrm>
              <a:off x="0" y="699"/>
              <a:ext cx="5760" cy="45"/>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22" name="Google Shape;22;p1"/>
            <p:cNvSpPr/>
            <p:nvPr/>
          </p:nvSpPr>
          <p:spPr>
            <a:xfrm>
              <a:off x="1476" y="713"/>
              <a:ext cx="4284" cy="93"/>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 Id="rId3" Type="http://schemas.openxmlformats.org/officeDocument/2006/relationships/hyperlink" Target="about:blank" TargetMode="External"/><Relationship Id="rId4" Type="http://schemas.openxmlformats.org/officeDocument/2006/relationships/hyperlink" Target="about:blank" TargetMode="External"/><Relationship Id="rId5" Type="http://schemas.openxmlformats.org/officeDocument/2006/relationships/image" Target="../media/image39.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hyperlink" Target="about:blank" TargetMode="External"/><Relationship Id="rId5"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about:blank" TargetMode="Externa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about:blank" TargetMode="Externa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about:blank" TargetMode="External"/><Relationship Id="rId4" Type="http://schemas.openxmlformats.org/officeDocument/2006/relationships/hyperlink" Target="about:blank" TargetMode="External"/><Relationship Id="rId5" Type="http://schemas.openxmlformats.org/officeDocument/2006/relationships/hyperlink" Target="about:blank" TargetMode="External"/><Relationship Id="rId6" Type="http://schemas.openxmlformats.org/officeDocument/2006/relationships/hyperlink" Target="about:blank" TargetMode="External"/><Relationship Id="rId7"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about:blank" TargetMode="External"/><Relationship Id="rId4" Type="http://schemas.openxmlformats.org/officeDocument/2006/relationships/hyperlink" Target="about:blank" TargetMode="External"/><Relationship Id="rId5" Type="http://schemas.openxmlformats.org/officeDocument/2006/relationships/hyperlink" Target="about:blank" TargetMode="External"/><Relationship Id="rId6" Type="http://schemas.openxmlformats.org/officeDocument/2006/relationships/hyperlink" Target="about:blank" TargetMode="External"/><Relationship Id="rId7" Type="http://schemas.openxmlformats.org/officeDocument/2006/relationships/hyperlink" Target="about:blank" TargetMode="External"/><Relationship Id="rId8"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about:blank" TargetMode="External"/><Relationship Id="rId4" Type="http://schemas.openxmlformats.org/officeDocument/2006/relationships/hyperlink" Target="about:blank" TargetMode="External"/><Relationship Id="rId5"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about:blank" TargetMode="External"/><Relationship Id="rId4" Type="http://schemas.openxmlformats.org/officeDocument/2006/relationships/hyperlink" Target="about:blank" TargetMode="External"/><Relationship Id="rId5" Type="http://schemas.openxmlformats.org/officeDocument/2006/relationships/hyperlink" Target="about:blank" TargetMode="External"/><Relationship Id="rId6"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about:blank" TargetMode="External"/><Relationship Id="rId4" Type="http://schemas.openxmlformats.org/officeDocument/2006/relationships/hyperlink" Target="about:blank" TargetMode="External"/><Relationship Id="rId5"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about:blank" TargetMode="External"/><Relationship Id="rId4" Type="http://schemas.openxmlformats.org/officeDocument/2006/relationships/hyperlink" Target="about:blank" TargetMode="External"/><Relationship Id="rId5" Type="http://schemas.openxmlformats.org/officeDocument/2006/relationships/hyperlink" Target="about:blank" TargetMode="External"/><Relationship Id="rId6"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about:blank"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bmw.avi" TargetMode="External"/><Relationship Id="rId4" Type="http://schemas.openxmlformats.org/officeDocument/2006/relationships/image" Target="../media/image5.png"/><Relationship Id="rId5" Type="http://schemas.openxmlformats.org/officeDocument/2006/relationships/hyperlink" Target="about:blank"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0.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1.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2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2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2.xml"/><Relationship Id="rId3" Type="http://schemas.openxmlformats.org/officeDocument/2006/relationships/hyperlink" Target="about:blank" TargetMode="External"/><Relationship Id="rId4" Type="http://schemas.openxmlformats.org/officeDocument/2006/relationships/image" Target="../media/image2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27.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27.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27.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25.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26.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image" Target="../media/image31.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28.jpg"/><Relationship Id="rId4" Type="http://schemas.openxmlformats.org/officeDocument/2006/relationships/hyperlink" Target="about:blank" TargetMode="External"/><Relationship Id="rId5" Type="http://schemas.openxmlformats.org/officeDocument/2006/relationships/image" Target="../media/image5.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image" Target="../media/image32.jpg"/><Relationship Id="rId4" Type="http://schemas.openxmlformats.org/officeDocument/2006/relationships/image" Target="../media/image30.jpg"/><Relationship Id="rId5" Type="http://schemas.openxmlformats.org/officeDocument/2006/relationships/hyperlink" Target="about:blank" TargetMode="External"/><Relationship Id="rId6" Type="http://schemas.openxmlformats.org/officeDocument/2006/relationships/image" Target="../media/image29.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image" Target="../media/image33.jpg"/></Relationships>
</file>

<file path=ppt/slides/_rels/slide9.xml.rels><?xml version="1.0" encoding="UTF-8" standalone="yes"?><Relationships xmlns="http://schemas.openxmlformats.org/package/2006/relationships"><Relationship Id="rId10" Type="http://schemas.openxmlformats.org/officeDocument/2006/relationships/hyperlink" Target="about:blank"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about:blank" TargetMode="External"/><Relationship Id="rId4" Type="http://schemas.openxmlformats.org/officeDocument/2006/relationships/image" Target="../media/image7.png"/><Relationship Id="rId9" Type="http://schemas.openxmlformats.org/officeDocument/2006/relationships/image" Target="../media/image8.png"/><Relationship Id="rId5" Type="http://schemas.openxmlformats.org/officeDocument/2006/relationships/hyperlink" Target="about:blank" TargetMode="External"/><Relationship Id="rId6" Type="http://schemas.openxmlformats.org/officeDocument/2006/relationships/image" Target="../media/image6.png"/><Relationship Id="rId7" Type="http://schemas.openxmlformats.org/officeDocument/2006/relationships/hyperlink" Target="about:blank" TargetMode="External"/><Relationship Id="rId8" Type="http://schemas.openxmlformats.org/officeDocument/2006/relationships/hyperlink" Target="about:blank"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image" Target="../media/image35.jp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 Id="rId3" Type="http://schemas.openxmlformats.org/officeDocument/2006/relationships/hyperlink" Target="about:blank" TargetMode="External"/><Relationship Id="rId4" Type="http://schemas.openxmlformats.org/officeDocument/2006/relationships/image" Target="../media/image34.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 Id="rId3" Type="http://schemas.openxmlformats.org/officeDocument/2006/relationships/hyperlink" Target="about:blank" TargetMode="External"/><Relationship Id="rId4" Type="http://schemas.openxmlformats.org/officeDocument/2006/relationships/image" Target="../media/image36.png"/><Relationship Id="rId5" Type="http://schemas.openxmlformats.org/officeDocument/2006/relationships/hyperlink" Target="about:blank"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 Id="rId3" Type="http://schemas.openxmlformats.org/officeDocument/2006/relationships/image" Target="../media/image38.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 Id="rId3"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16"/>
          <p:cNvSpPr txBox="1"/>
          <p:nvPr>
            <p:ph type="ctrTitle"/>
          </p:nvPr>
        </p:nvSpPr>
        <p:spPr>
          <a:xfrm>
            <a:off x="2987824" y="2780928"/>
            <a:ext cx="6048672" cy="685800"/>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None/>
            </a:pPr>
            <a:r>
              <a:rPr lang="zh-TW" sz="5000">
                <a:latin typeface="Arial"/>
                <a:ea typeface="Arial"/>
                <a:cs typeface="Arial"/>
                <a:sym typeface="Arial"/>
              </a:rPr>
              <a:t>數位匯流與企業策略</a:t>
            </a:r>
            <a:endParaRPr sz="5000">
              <a:latin typeface="Arial"/>
              <a:ea typeface="Arial"/>
              <a:cs typeface="Arial"/>
              <a:sym typeface="Arial"/>
            </a:endParaRPr>
          </a:p>
        </p:txBody>
      </p:sp>
      <p:pic>
        <p:nvPicPr>
          <p:cNvPr descr="D:\Downloads\iphone5.jpg" id="128" name="Google Shape;128;p16"/>
          <p:cNvPicPr preferRelativeResize="0"/>
          <p:nvPr/>
        </p:nvPicPr>
        <p:blipFill rotWithShape="1">
          <a:blip r:embed="rId3">
            <a:alphaModFix/>
          </a:blip>
          <a:srcRect b="0" l="0" r="0" t="0"/>
          <a:stretch/>
        </p:blipFill>
        <p:spPr>
          <a:xfrm>
            <a:off x="5916613" y="0"/>
            <a:ext cx="3227387" cy="2786057"/>
          </a:xfrm>
          <a:prstGeom prst="rect">
            <a:avLst/>
          </a:prstGeom>
          <a:noFill/>
          <a:ln>
            <a:noFill/>
          </a:ln>
        </p:spPr>
      </p:pic>
      <p:sp>
        <p:nvSpPr>
          <p:cNvPr id="129" name="Google Shape;129;p16"/>
          <p:cNvSpPr/>
          <p:nvPr/>
        </p:nvSpPr>
        <p:spPr>
          <a:xfrm>
            <a:off x="3857620" y="5572140"/>
            <a:ext cx="928694" cy="642942"/>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0" name="Google Shape;130;p16"/>
          <p:cNvSpPr txBox="1"/>
          <p:nvPr>
            <p:ph idx="12" type="sldNum"/>
          </p:nvPr>
        </p:nvSpPr>
        <p:spPr>
          <a:xfrm>
            <a:off x="6553200" y="6492701"/>
            <a:ext cx="2133600" cy="3206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131" name="Google Shape;131;p16"/>
          <p:cNvSpPr txBox="1"/>
          <p:nvPr>
            <p:ph idx="11" type="ftr"/>
          </p:nvPr>
        </p:nvSpPr>
        <p:spPr>
          <a:xfrm>
            <a:off x="3124200" y="6492701"/>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t>2013/5/8</a:t>
            </a:r>
            <a:endParaRPr/>
          </a:p>
        </p:txBody>
      </p:sp>
      <p:sp>
        <p:nvSpPr>
          <p:cNvPr id="132" name="Google Shape;132;p16"/>
          <p:cNvSpPr txBox="1"/>
          <p:nvPr/>
        </p:nvSpPr>
        <p:spPr>
          <a:xfrm>
            <a:off x="1872208" y="4543380"/>
            <a:ext cx="7164288" cy="126188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zh-TW" sz="2800" u="none" cap="none" strike="noStrike">
                <a:solidFill>
                  <a:schemeClr val="dk2"/>
                </a:solidFill>
                <a:latin typeface="Arial"/>
                <a:ea typeface="Arial"/>
                <a:cs typeface="Arial"/>
                <a:sym typeface="Arial"/>
              </a:rPr>
              <a:t>      許志義</a:t>
            </a:r>
            <a:endParaRPr b="0" i="0" sz="2800" u="none" cap="none" strike="noStrike">
              <a:solidFill>
                <a:schemeClr val="dk2"/>
              </a:solidFill>
              <a:latin typeface="Arial"/>
              <a:ea typeface="Arial"/>
              <a:cs typeface="Arial"/>
              <a:sym typeface="Arial"/>
            </a:endParaRPr>
          </a:p>
          <a:p>
            <a:pPr indent="0" lvl="0" marL="0" marR="0" rtl="0" algn="l">
              <a:spcBef>
                <a:spcPts val="0"/>
              </a:spcBef>
              <a:spcAft>
                <a:spcPts val="0"/>
              </a:spcAft>
              <a:buNone/>
            </a:pPr>
            <a:r>
              <a:rPr b="0" i="0" lang="zh-TW" sz="2400" u="none" cap="none" strike="noStrike">
                <a:solidFill>
                  <a:schemeClr val="dk2"/>
                </a:solidFill>
                <a:latin typeface="Arial"/>
                <a:ea typeface="Arial"/>
                <a:cs typeface="Arial"/>
                <a:sym typeface="Arial"/>
              </a:rPr>
              <a:t>       中興大學資管系所暨應經系所合聘教授</a:t>
            </a:r>
            <a:endParaRPr b="0" i="0" sz="2400" u="none" cap="none" strike="noStrike">
              <a:solidFill>
                <a:schemeClr val="dk2"/>
              </a:solidFill>
              <a:latin typeface="Arial"/>
              <a:ea typeface="Arial"/>
              <a:cs typeface="Arial"/>
              <a:sym typeface="Arial"/>
            </a:endParaRPr>
          </a:p>
          <a:p>
            <a:pPr indent="0" lvl="0" marL="0" marR="0" rtl="0" algn="l">
              <a:spcBef>
                <a:spcPts val="0"/>
              </a:spcBef>
              <a:spcAft>
                <a:spcPts val="0"/>
              </a:spcAft>
              <a:buNone/>
            </a:pPr>
            <a:r>
              <a:rPr b="0" i="0" lang="zh-TW" sz="2400" u="none" cap="none" strike="noStrike">
                <a:solidFill>
                  <a:schemeClr val="dk2"/>
                </a:solidFill>
                <a:latin typeface="Arial"/>
                <a:ea typeface="Arial"/>
                <a:cs typeface="Arial"/>
                <a:sym typeface="Arial"/>
              </a:rPr>
              <a:t>       產業發展研究中心主任</a:t>
            </a:r>
            <a:endParaRPr b="0" i="0" sz="2400" u="none" cap="none" strike="noStrike">
              <a:solidFill>
                <a:schemeClr val="dk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25"/>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sp>
        <p:nvSpPr>
          <p:cNvPr id="219" name="Google Shape;219;p25"/>
          <p:cNvSpPr txBox="1"/>
          <p:nvPr>
            <p:ph idx="1" type="body"/>
          </p:nvPr>
        </p:nvSpPr>
        <p:spPr>
          <a:xfrm>
            <a:off x="457200" y="3140968"/>
            <a:ext cx="8229600" cy="3180457"/>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800"/>
              <a:buNone/>
            </a:pPr>
            <a:r>
              <a:rPr lang="zh-TW" sz="4800">
                <a:latin typeface="Arial"/>
                <a:ea typeface="Arial"/>
                <a:cs typeface="Arial"/>
                <a:sym typeface="Arial"/>
              </a:rPr>
              <a:t>二、數位匯流及其發展趨勢</a:t>
            </a:r>
            <a:endParaRPr sz="4800">
              <a:latin typeface="Arial"/>
              <a:ea typeface="Arial"/>
              <a:cs typeface="Arial"/>
              <a:sym typeface="Arial"/>
            </a:endParaRPr>
          </a:p>
        </p:txBody>
      </p:sp>
      <p:sp>
        <p:nvSpPr>
          <p:cNvPr id="220" name="Google Shape;220;p25"/>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221" name="Google Shape;221;p25"/>
          <p:cNvSpPr txBox="1"/>
          <p:nvPr>
            <p:ph idx="11" type="ftr"/>
          </p:nvPr>
        </p:nvSpPr>
        <p:spPr>
          <a:xfrm>
            <a:off x="3124200" y="6453336"/>
            <a:ext cx="2895600" cy="2444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t>2013/5/8</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0" name="Shape 1040"/>
        <p:cNvGrpSpPr/>
        <p:nvPr/>
      </p:nvGrpSpPr>
      <p:grpSpPr>
        <a:xfrm>
          <a:off x="0" y="0"/>
          <a:ext cx="0" cy="0"/>
          <a:chOff x="0" y="0"/>
          <a:chExt cx="0" cy="0"/>
        </a:xfrm>
      </p:grpSpPr>
      <p:sp>
        <p:nvSpPr>
          <p:cNvPr id="1041" name="Google Shape;1041;p115"/>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800">
                <a:latin typeface="Arial"/>
                <a:ea typeface="Arial"/>
                <a:cs typeface="Arial"/>
                <a:sym typeface="Arial"/>
              </a:rPr>
              <a:t>總結與討論</a:t>
            </a:r>
            <a:endParaRPr sz="4800">
              <a:latin typeface="Arial"/>
              <a:ea typeface="Arial"/>
              <a:cs typeface="Arial"/>
              <a:sym typeface="Arial"/>
            </a:endParaRPr>
          </a:p>
        </p:txBody>
      </p:sp>
      <p:sp>
        <p:nvSpPr>
          <p:cNvPr id="1042" name="Google Shape;1042;p115"/>
          <p:cNvSpPr txBox="1"/>
          <p:nvPr>
            <p:ph idx="1" type="body"/>
          </p:nvPr>
        </p:nvSpPr>
        <p:spPr>
          <a:xfrm>
            <a:off x="457200" y="1295400"/>
            <a:ext cx="8229600" cy="50260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600"/>
              <a:buNone/>
            </a:pPr>
            <a:r>
              <a:rPr lang="zh-TW" sz="3600">
                <a:latin typeface="Times New Roman"/>
                <a:ea typeface="Times New Roman"/>
                <a:cs typeface="Times New Roman"/>
                <a:sym typeface="Times New Roman"/>
              </a:rPr>
              <a:t>總結CEO的策略：</a:t>
            </a:r>
            <a:endParaRPr sz="3600">
              <a:latin typeface="Times New Roman"/>
              <a:ea typeface="Times New Roman"/>
              <a:cs typeface="Times New Roman"/>
              <a:sym typeface="Times New Roman"/>
            </a:endParaRPr>
          </a:p>
          <a:p>
            <a:pPr indent="-514350" lvl="0" marL="514350" rtl="0" algn="l">
              <a:spcBef>
                <a:spcPts val="560"/>
              </a:spcBef>
              <a:spcAft>
                <a:spcPts val="0"/>
              </a:spcAft>
              <a:buClr>
                <a:srgbClr val="FF0000"/>
              </a:buClr>
              <a:buSzPts val="2800"/>
              <a:buFont typeface="Arial"/>
              <a:buAutoNum type="arabicPeriod"/>
            </a:pPr>
            <a:r>
              <a:rPr lang="zh-TW" sz="2800">
                <a:solidFill>
                  <a:srgbClr val="FF0000"/>
                </a:solidFill>
                <a:latin typeface="Times New Roman"/>
                <a:ea typeface="Times New Roman"/>
                <a:cs typeface="Times New Roman"/>
                <a:sym typeface="Times New Roman"/>
              </a:rPr>
              <a:t>旅人之眼，路燈之光，無盡探索。</a:t>
            </a:r>
            <a:endParaRPr sz="2800">
              <a:solidFill>
                <a:srgbClr val="FF0000"/>
              </a:solidFill>
              <a:latin typeface="Times New Roman"/>
              <a:ea typeface="Times New Roman"/>
              <a:cs typeface="Times New Roman"/>
              <a:sym typeface="Times New Roman"/>
            </a:endParaRPr>
          </a:p>
          <a:p>
            <a:pPr indent="-457200" lvl="0" marL="457200" rtl="0" algn="l">
              <a:spcBef>
                <a:spcPts val="560"/>
              </a:spcBef>
              <a:spcAft>
                <a:spcPts val="0"/>
              </a:spcAft>
              <a:buClr>
                <a:schemeClr val="dk1"/>
              </a:buClr>
              <a:buSzPts val="2800"/>
              <a:buFont typeface="Arial"/>
              <a:buAutoNum type="arabicPeriod"/>
            </a:pPr>
            <a:r>
              <a:rPr lang="zh-TW" sz="2800">
                <a:latin typeface="Times New Roman"/>
                <a:ea typeface="Times New Roman"/>
                <a:cs typeface="Times New Roman"/>
                <a:sym typeface="Times New Roman"/>
              </a:rPr>
              <a:t>管理：透過他人，有「效率」且有「效能」地達成「目標」的過程或程序。</a:t>
            </a:r>
            <a:endParaRPr sz="2800">
              <a:latin typeface="Times New Roman"/>
              <a:ea typeface="Times New Roman"/>
              <a:cs typeface="Times New Roman"/>
              <a:sym typeface="Times New Roman"/>
            </a:endParaRPr>
          </a:p>
          <a:p>
            <a:pPr indent="-457200" lvl="0" marL="457200" rtl="0" algn="l">
              <a:spcBef>
                <a:spcPts val="520"/>
              </a:spcBef>
              <a:spcAft>
                <a:spcPts val="0"/>
              </a:spcAft>
              <a:buClr>
                <a:schemeClr val="dk1"/>
              </a:buClr>
              <a:buSzPts val="2600"/>
              <a:buFont typeface="Arial"/>
              <a:buAutoNum type="arabicPeriod"/>
            </a:pPr>
            <a:r>
              <a:rPr lang="zh-TW" sz="2600">
                <a:latin typeface="Times New Roman"/>
                <a:ea typeface="Times New Roman"/>
                <a:cs typeface="Times New Roman"/>
                <a:sym typeface="Times New Roman"/>
              </a:rPr>
              <a:t>效率：把事情做對(do the things right)，</a:t>
            </a:r>
            <a:r>
              <a:rPr lang="zh-TW" sz="2600">
                <a:solidFill>
                  <a:srgbClr val="FF0000"/>
                </a:solidFill>
                <a:latin typeface="Times New Roman"/>
                <a:ea typeface="Times New Roman"/>
                <a:cs typeface="Times New Roman"/>
                <a:sym typeface="Times New Roman"/>
              </a:rPr>
              <a:t>速度</a:t>
            </a:r>
            <a:r>
              <a:rPr lang="zh-TW" sz="2600">
                <a:latin typeface="Times New Roman"/>
                <a:ea typeface="Times New Roman"/>
                <a:cs typeface="Times New Roman"/>
                <a:sym typeface="Times New Roman"/>
              </a:rPr>
              <a:t>。</a:t>
            </a:r>
            <a:endParaRPr sz="2600">
              <a:latin typeface="Times New Roman"/>
              <a:ea typeface="Times New Roman"/>
              <a:cs typeface="Times New Roman"/>
              <a:sym typeface="Times New Roman"/>
            </a:endParaRPr>
          </a:p>
          <a:p>
            <a:pPr indent="-457200" lvl="0" marL="457200" rtl="0" algn="l">
              <a:spcBef>
                <a:spcPts val="560"/>
              </a:spcBef>
              <a:spcAft>
                <a:spcPts val="0"/>
              </a:spcAft>
              <a:buClr>
                <a:schemeClr val="dk1"/>
              </a:buClr>
              <a:buSzPts val="2600"/>
              <a:buFont typeface="Arial"/>
              <a:buAutoNum type="arabicPeriod"/>
            </a:pPr>
            <a:r>
              <a:rPr lang="zh-TW" sz="2600">
                <a:latin typeface="Times New Roman"/>
                <a:ea typeface="Times New Roman"/>
                <a:cs typeface="Times New Roman"/>
                <a:sym typeface="Times New Roman"/>
              </a:rPr>
              <a:t>效能：做對的事情(do the right things)，</a:t>
            </a:r>
            <a:r>
              <a:rPr lang="zh-TW" sz="2600">
                <a:solidFill>
                  <a:srgbClr val="FF0000"/>
                </a:solidFill>
                <a:latin typeface="Times New Roman"/>
                <a:ea typeface="Times New Roman"/>
                <a:cs typeface="Times New Roman"/>
                <a:sym typeface="Times New Roman"/>
              </a:rPr>
              <a:t>方向</a:t>
            </a:r>
            <a:r>
              <a:rPr lang="zh-TW" sz="2800">
                <a:latin typeface="Times New Roman"/>
                <a:ea typeface="Times New Roman"/>
                <a:cs typeface="Times New Roman"/>
                <a:sym typeface="Times New Roman"/>
              </a:rPr>
              <a:t>。</a:t>
            </a:r>
            <a:endParaRPr sz="2800">
              <a:latin typeface="Times New Roman"/>
              <a:ea typeface="Times New Roman"/>
              <a:cs typeface="Times New Roman"/>
              <a:sym typeface="Times New Roman"/>
            </a:endParaRPr>
          </a:p>
          <a:p>
            <a:pPr indent="-457200" lvl="0" marL="457200" rtl="0" algn="l">
              <a:spcBef>
                <a:spcPts val="560"/>
              </a:spcBef>
              <a:spcAft>
                <a:spcPts val="0"/>
              </a:spcAft>
              <a:buClr>
                <a:srgbClr val="FF0000"/>
              </a:buClr>
              <a:buSzPts val="2800"/>
              <a:buFont typeface="Arial"/>
              <a:buAutoNum type="arabicPeriod"/>
            </a:pPr>
            <a:r>
              <a:rPr lang="zh-TW" sz="2800">
                <a:solidFill>
                  <a:srgbClr val="FF0000"/>
                </a:solidFill>
                <a:latin typeface="Times New Roman"/>
                <a:ea typeface="Times New Roman"/>
                <a:cs typeface="Times New Roman"/>
                <a:sym typeface="Times New Roman"/>
              </a:rPr>
              <a:t>策略</a:t>
            </a:r>
            <a:r>
              <a:rPr lang="zh-TW" sz="2800">
                <a:latin typeface="Times New Roman"/>
                <a:ea typeface="Times New Roman"/>
                <a:cs typeface="Times New Roman"/>
                <a:sym typeface="Times New Roman"/>
              </a:rPr>
              <a:t>：方向、程度(深淺)、比例(局部/全面)、時機。</a:t>
            </a:r>
            <a:endParaRPr sz="2800">
              <a:latin typeface="Times New Roman"/>
              <a:ea typeface="Times New Roman"/>
              <a:cs typeface="Times New Roman"/>
              <a:sym typeface="Times New Roman"/>
            </a:endParaRPr>
          </a:p>
          <a:p>
            <a:pPr indent="-457200" lvl="0" marL="457200" rtl="0" algn="l">
              <a:spcBef>
                <a:spcPts val="560"/>
              </a:spcBef>
              <a:spcAft>
                <a:spcPts val="0"/>
              </a:spcAft>
              <a:buClr>
                <a:srgbClr val="FF0000"/>
              </a:buClr>
              <a:buSzPts val="2800"/>
              <a:buFont typeface="Arial"/>
              <a:buAutoNum type="arabicPeriod"/>
            </a:pPr>
            <a:r>
              <a:rPr lang="zh-TW" sz="2800">
                <a:solidFill>
                  <a:srgbClr val="FF0000"/>
                </a:solidFill>
                <a:latin typeface="Times New Roman"/>
                <a:ea typeface="Times New Roman"/>
                <a:cs typeface="Times New Roman"/>
                <a:sym typeface="Times New Roman"/>
              </a:rPr>
              <a:t>策略</a:t>
            </a:r>
            <a:r>
              <a:rPr lang="zh-TW" sz="2800">
                <a:latin typeface="Times New Roman"/>
                <a:ea typeface="Times New Roman"/>
                <a:cs typeface="Times New Roman"/>
                <a:sym typeface="Times New Roman"/>
              </a:rPr>
              <a:t>：通常只有一個，如產品服務之市場定位，</a:t>
            </a:r>
            <a:endParaRPr sz="2800">
              <a:latin typeface="Times New Roman"/>
              <a:ea typeface="Times New Roman"/>
              <a:cs typeface="Times New Roman"/>
              <a:sym typeface="Times New Roman"/>
            </a:endParaRPr>
          </a:p>
          <a:p>
            <a:pPr indent="-285750" lvl="1" marL="742950" rtl="0" algn="l">
              <a:spcBef>
                <a:spcPts val="560"/>
              </a:spcBef>
              <a:spcAft>
                <a:spcPts val="0"/>
              </a:spcAft>
              <a:buClr>
                <a:schemeClr val="dk1"/>
              </a:buClr>
              <a:buSzPts val="1400"/>
              <a:buNone/>
            </a:pPr>
            <a:r>
              <a:rPr lang="zh-TW">
                <a:latin typeface="Times New Roman"/>
                <a:ea typeface="Times New Roman"/>
                <a:cs typeface="Times New Roman"/>
                <a:sym typeface="Times New Roman"/>
              </a:rPr>
              <a:t>		  東西南北「方向」不能相衝或交疊。</a:t>
            </a:r>
            <a:endParaRPr>
              <a:latin typeface="Times New Roman"/>
              <a:ea typeface="Times New Roman"/>
              <a:cs typeface="Times New Roman"/>
              <a:sym typeface="Times New Roman"/>
            </a:endParaRPr>
          </a:p>
          <a:p>
            <a:pPr indent="-139700" lvl="0" marL="342900" rtl="0" algn="l">
              <a:spcBef>
                <a:spcPts val="640"/>
              </a:spcBef>
              <a:spcAft>
                <a:spcPts val="0"/>
              </a:spcAft>
              <a:buClr>
                <a:schemeClr val="dk1"/>
              </a:buClr>
              <a:buSzPts val="3200"/>
              <a:buNone/>
            </a:pPr>
            <a:r>
              <a:t/>
            </a:r>
            <a:endParaRPr>
              <a:latin typeface="Times New Roman"/>
              <a:ea typeface="Times New Roman"/>
              <a:cs typeface="Times New Roman"/>
              <a:sym typeface="Times New Roman"/>
            </a:endParaRPr>
          </a:p>
        </p:txBody>
      </p:sp>
      <p:sp>
        <p:nvSpPr>
          <p:cNvPr id="1043" name="Google Shape;1043;p115"/>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1044" name="Google Shape;1044;p115"/>
          <p:cNvSpPr txBox="1"/>
          <p:nvPr>
            <p:ph idx="11" type="ftr"/>
          </p:nvPr>
        </p:nvSpPr>
        <p:spPr>
          <a:xfrm>
            <a:off x="3124200" y="6521450"/>
            <a:ext cx="2895600" cy="2444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a:t>2013/5/8</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8" name="Shape 1048"/>
        <p:cNvGrpSpPr/>
        <p:nvPr/>
      </p:nvGrpSpPr>
      <p:grpSpPr>
        <a:xfrm>
          <a:off x="0" y="0"/>
          <a:ext cx="0" cy="0"/>
          <a:chOff x="0" y="0"/>
          <a:chExt cx="0" cy="0"/>
        </a:xfrm>
      </p:grpSpPr>
      <p:sp>
        <p:nvSpPr>
          <p:cNvPr id="1049" name="Google Shape;1049;p116"/>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800">
                <a:latin typeface="Arial"/>
                <a:ea typeface="Arial"/>
                <a:cs typeface="Arial"/>
                <a:sym typeface="Arial"/>
              </a:rPr>
              <a:t>總結與討論</a:t>
            </a:r>
            <a:endParaRPr sz="4800">
              <a:latin typeface="Arial"/>
              <a:ea typeface="Arial"/>
              <a:cs typeface="Arial"/>
              <a:sym typeface="Arial"/>
            </a:endParaRPr>
          </a:p>
        </p:txBody>
      </p:sp>
      <p:sp>
        <p:nvSpPr>
          <p:cNvPr id="1050" name="Google Shape;1050;p116"/>
          <p:cNvSpPr txBox="1"/>
          <p:nvPr>
            <p:ph idx="1" type="body"/>
          </p:nvPr>
        </p:nvSpPr>
        <p:spPr>
          <a:xfrm>
            <a:off x="457200" y="1295400"/>
            <a:ext cx="8229600" cy="5026025"/>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rgbClr val="FF0000"/>
              </a:buClr>
              <a:buSzPts val="2800"/>
              <a:buNone/>
            </a:pPr>
            <a:r>
              <a:rPr lang="zh-TW" sz="2800">
                <a:solidFill>
                  <a:srgbClr val="FF0000"/>
                </a:solidFill>
                <a:latin typeface="Times New Roman"/>
                <a:ea typeface="Times New Roman"/>
                <a:cs typeface="Times New Roman"/>
                <a:sym typeface="Times New Roman"/>
              </a:rPr>
              <a:t>七</a:t>
            </a:r>
            <a:r>
              <a:rPr lang="zh-TW">
                <a:solidFill>
                  <a:srgbClr val="FF0000"/>
                </a:solidFill>
                <a:latin typeface="Times New Roman"/>
                <a:ea typeface="Times New Roman"/>
                <a:cs typeface="Times New Roman"/>
                <a:sym typeface="Times New Roman"/>
              </a:rPr>
              <a:t>.</a:t>
            </a:r>
            <a:r>
              <a:rPr lang="zh-TW" sz="2800">
                <a:solidFill>
                  <a:srgbClr val="FF0000"/>
                </a:solidFill>
                <a:latin typeface="Times New Roman"/>
                <a:ea typeface="Times New Roman"/>
                <a:cs typeface="Times New Roman"/>
                <a:sym typeface="Times New Roman"/>
              </a:rPr>
              <a:t>「創業維艱，守成不易」</a:t>
            </a:r>
            <a:r>
              <a:rPr lang="zh-TW" sz="2800">
                <a:latin typeface="Times New Roman"/>
                <a:ea typeface="Times New Roman"/>
                <a:cs typeface="Times New Roman"/>
                <a:sym typeface="Times New Roman"/>
              </a:rPr>
              <a:t>，企業難以追求永續競爭優勢。</a:t>
            </a:r>
            <a:endParaRPr sz="2800">
              <a:latin typeface="Times New Roman"/>
              <a:ea typeface="Times New Roman"/>
              <a:cs typeface="Times New Roman"/>
              <a:sym typeface="Times New Roman"/>
            </a:endParaRPr>
          </a:p>
          <a:p>
            <a:pPr indent="-447675" lvl="0" marL="514350" rtl="0" algn="l">
              <a:spcBef>
                <a:spcPts val="210"/>
              </a:spcBef>
              <a:spcAft>
                <a:spcPts val="0"/>
              </a:spcAft>
              <a:buClr>
                <a:schemeClr val="dk1"/>
              </a:buClr>
              <a:buSzPts val="1050"/>
              <a:buFont typeface="Arial"/>
              <a:buNone/>
            </a:pPr>
            <a:r>
              <a:t/>
            </a:r>
            <a:endParaRPr sz="1050">
              <a:latin typeface="Times New Roman"/>
              <a:ea typeface="Times New Roman"/>
              <a:cs typeface="Times New Roman"/>
              <a:sym typeface="Times New Roman"/>
            </a:endParaRPr>
          </a:p>
          <a:p>
            <a:pPr indent="-514350" lvl="0" marL="514350" rtl="0" algn="l">
              <a:spcBef>
                <a:spcPts val="560"/>
              </a:spcBef>
              <a:spcAft>
                <a:spcPts val="0"/>
              </a:spcAft>
              <a:buClr>
                <a:schemeClr val="dk1"/>
              </a:buClr>
              <a:buSzPts val="2800"/>
              <a:buNone/>
            </a:pPr>
            <a:r>
              <a:rPr lang="zh-TW" sz="2800">
                <a:latin typeface="Times New Roman"/>
                <a:ea typeface="Times New Roman"/>
                <a:cs typeface="Times New Roman"/>
                <a:sym typeface="Times New Roman"/>
              </a:rPr>
              <a:t>八.競爭優勢多為</a:t>
            </a:r>
            <a:r>
              <a:rPr lang="zh-TW" sz="2800">
                <a:solidFill>
                  <a:srgbClr val="FF0000"/>
                </a:solidFill>
                <a:latin typeface="Times New Roman"/>
                <a:ea typeface="Times New Roman"/>
                <a:cs typeface="Times New Roman"/>
                <a:sym typeface="Times New Roman"/>
              </a:rPr>
              <a:t>「系統與系統間」</a:t>
            </a:r>
            <a:r>
              <a:rPr lang="zh-TW" sz="2800">
                <a:latin typeface="Times New Roman"/>
                <a:ea typeface="Times New Roman"/>
                <a:cs typeface="Times New Roman"/>
                <a:sym typeface="Times New Roman"/>
              </a:rPr>
              <a:t>之抗衡(如Android、Apple、Symbian/WP、RIM)，單純企業與企業間則較少。</a:t>
            </a:r>
            <a:endParaRPr sz="2800">
              <a:latin typeface="Times New Roman"/>
              <a:ea typeface="Times New Roman"/>
              <a:cs typeface="Times New Roman"/>
              <a:sym typeface="Times New Roman"/>
            </a:endParaRPr>
          </a:p>
          <a:p>
            <a:pPr indent="-447675" lvl="0" marL="514350" rtl="0" algn="l">
              <a:spcBef>
                <a:spcPts val="210"/>
              </a:spcBef>
              <a:spcAft>
                <a:spcPts val="0"/>
              </a:spcAft>
              <a:buClr>
                <a:schemeClr val="dk1"/>
              </a:buClr>
              <a:buSzPts val="1050"/>
              <a:buFont typeface="Arial"/>
              <a:buNone/>
            </a:pPr>
            <a:r>
              <a:t/>
            </a:r>
            <a:endParaRPr sz="1050">
              <a:latin typeface="Times New Roman"/>
              <a:ea typeface="Times New Roman"/>
              <a:cs typeface="Times New Roman"/>
              <a:sym typeface="Times New Roman"/>
            </a:endParaRPr>
          </a:p>
          <a:p>
            <a:pPr indent="-514350" lvl="0" marL="514350" rtl="0" algn="l">
              <a:spcBef>
                <a:spcPts val="560"/>
              </a:spcBef>
              <a:spcAft>
                <a:spcPts val="0"/>
              </a:spcAft>
              <a:buClr>
                <a:schemeClr val="dk1"/>
              </a:buClr>
              <a:buSzPts val="2800"/>
              <a:buNone/>
            </a:pPr>
            <a:r>
              <a:rPr lang="zh-TW" sz="2800">
                <a:latin typeface="Times New Roman"/>
                <a:ea typeface="Times New Roman"/>
                <a:cs typeface="Times New Roman"/>
                <a:sym typeface="Times New Roman"/>
              </a:rPr>
              <a:t>九.競爭優勢以維持整個系統為主，要思考大局，選對方向（策略），進而注重「</a:t>
            </a:r>
            <a:r>
              <a:rPr lang="zh-TW" sz="2800">
                <a:solidFill>
                  <a:srgbClr val="FF0000"/>
                </a:solidFill>
                <a:latin typeface="Times New Roman"/>
                <a:ea typeface="Times New Roman"/>
                <a:cs typeface="Times New Roman"/>
                <a:sym typeface="Times New Roman"/>
              </a:rPr>
              <a:t>整合之綜效」</a:t>
            </a:r>
            <a:r>
              <a:rPr lang="zh-TW" sz="2800">
                <a:latin typeface="Times New Roman"/>
                <a:ea typeface="Times New Roman"/>
                <a:cs typeface="Times New Roman"/>
                <a:sym typeface="Times New Roman"/>
              </a:rPr>
              <a:t>(商業模式與設計)及技術(以創新為主)。</a:t>
            </a:r>
            <a:endParaRPr sz="2800">
              <a:latin typeface="Times New Roman"/>
              <a:ea typeface="Times New Roman"/>
              <a:cs typeface="Times New Roman"/>
              <a:sym typeface="Times New Roman"/>
            </a:endParaRPr>
          </a:p>
          <a:p>
            <a:pPr indent="-514350" lvl="0" marL="514350" rtl="0" algn="l">
              <a:spcBef>
                <a:spcPts val="210"/>
              </a:spcBef>
              <a:spcAft>
                <a:spcPts val="0"/>
              </a:spcAft>
              <a:buClr>
                <a:schemeClr val="dk1"/>
              </a:buClr>
              <a:buSzPts val="1050"/>
              <a:buNone/>
            </a:pPr>
            <a:r>
              <a:t/>
            </a:r>
            <a:endParaRPr sz="1050">
              <a:latin typeface="Times New Roman"/>
              <a:ea typeface="Times New Roman"/>
              <a:cs typeface="Times New Roman"/>
              <a:sym typeface="Times New Roman"/>
            </a:endParaRPr>
          </a:p>
          <a:p>
            <a:pPr indent="-514350" lvl="0" marL="514350" rtl="0" algn="l">
              <a:spcBef>
                <a:spcPts val="560"/>
              </a:spcBef>
              <a:spcAft>
                <a:spcPts val="0"/>
              </a:spcAft>
              <a:buClr>
                <a:schemeClr val="dk1"/>
              </a:buClr>
              <a:buSzPts val="2800"/>
              <a:buNone/>
            </a:pPr>
            <a:r>
              <a:rPr lang="zh-TW" sz="2800">
                <a:latin typeface="Times New Roman"/>
                <a:ea typeface="Times New Roman"/>
                <a:cs typeface="Times New Roman"/>
                <a:sym typeface="Times New Roman"/>
              </a:rPr>
              <a:t>十.</a:t>
            </a:r>
            <a:r>
              <a:rPr lang="zh-TW" sz="2800">
                <a:solidFill>
                  <a:srgbClr val="FF0000"/>
                </a:solidFill>
                <a:latin typeface="Times New Roman"/>
                <a:ea typeface="Times New Roman"/>
                <a:cs typeface="Times New Roman"/>
                <a:sym typeface="Times New Roman"/>
              </a:rPr>
              <a:t>「數位落差」</a:t>
            </a:r>
            <a:r>
              <a:rPr lang="zh-TW" sz="2800">
                <a:latin typeface="Times New Roman"/>
                <a:ea typeface="Times New Roman"/>
                <a:cs typeface="Times New Roman"/>
                <a:sym typeface="Times New Roman"/>
              </a:rPr>
              <a:t>(Digital Divide)之擴大是政府政策與管理能力之新挑戰。</a:t>
            </a:r>
            <a:endParaRPr sz="2800">
              <a:latin typeface="Times New Roman"/>
              <a:ea typeface="Times New Roman"/>
              <a:cs typeface="Times New Roman"/>
              <a:sym typeface="Times New Roman"/>
            </a:endParaRPr>
          </a:p>
          <a:p>
            <a:pPr indent="-215900" lvl="0" marL="342900" rtl="0" algn="l">
              <a:spcBef>
                <a:spcPts val="400"/>
              </a:spcBef>
              <a:spcAft>
                <a:spcPts val="0"/>
              </a:spcAft>
              <a:buClr>
                <a:schemeClr val="dk1"/>
              </a:buClr>
              <a:buSzPts val="2000"/>
              <a:buNone/>
            </a:pPr>
            <a:r>
              <a:t/>
            </a:r>
            <a:endParaRPr sz="2000">
              <a:latin typeface="Times New Roman"/>
              <a:ea typeface="Times New Roman"/>
              <a:cs typeface="Times New Roman"/>
              <a:sym typeface="Times New Roman"/>
            </a:endParaRPr>
          </a:p>
          <a:p>
            <a:pPr indent="-215900" lvl="0" marL="342900" rtl="0" algn="l">
              <a:spcBef>
                <a:spcPts val="400"/>
              </a:spcBef>
              <a:spcAft>
                <a:spcPts val="0"/>
              </a:spcAft>
              <a:buClr>
                <a:schemeClr val="dk1"/>
              </a:buClr>
              <a:buSzPts val="2000"/>
              <a:buNone/>
            </a:pPr>
            <a:r>
              <a:t/>
            </a:r>
            <a:endParaRPr sz="2000">
              <a:latin typeface="Times New Roman"/>
              <a:ea typeface="Times New Roman"/>
              <a:cs typeface="Times New Roman"/>
              <a:sym typeface="Times New Roman"/>
            </a:endParaRPr>
          </a:p>
        </p:txBody>
      </p:sp>
      <p:sp>
        <p:nvSpPr>
          <p:cNvPr id="1051" name="Google Shape;1051;p116"/>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1052" name="Google Shape;1052;p116"/>
          <p:cNvSpPr txBox="1"/>
          <p:nvPr>
            <p:ph idx="11" type="ftr"/>
          </p:nvPr>
        </p:nvSpPr>
        <p:spPr>
          <a:xfrm>
            <a:off x="3124200" y="6521450"/>
            <a:ext cx="2895600" cy="2444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a:t>2013/5/8</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6" name="Shape 1056"/>
        <p:cNvGrpSpPr/>
        <p:nvPr/>
      </p:nvGrpSpPr>
      <p:grpSpPr>
        <a:xfrm>
          <a:off x="0" y="0"/>
          <a:ext cx="0" cy="0"/>
          <a:chOff x="0" y="0"/>
          <a:chExt cx="0" cy="0"/>
        </a:xfrm>
      </p:grpSpPr>
      <p:sp>
        <p:nvSpPr>
          <p:cNvPr id="1057" name="Google Shape;1057;p117"/>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sp>
        <p:nvSpPr>
          <p:cNvPr id="1058" name="Google Shape;1058;p117"/>
          <p:cNvSpPr txBox="1"/>
          <p:nvPr>
            <p:ph idx="1" type="body"/>
          </p:nvPr>
        </p:nvSpPr>
        <p:spPr>
          <a:xfrm>
            <a:off x="468313" y="1341438"/>
            <a:ext cx="8229600" cy="4679950"/>
          </a:xfrm>
          <a:prstGeom prst="rect">
            <a:avLst/>
          </a:prstGeom>
          <a:noFill/>
          <a:ln>
            <a:noFill/>
          </a:ln>
        </p:spPr>
        <p:txBody>
          <a:bodyPr anchorCtr="0" anchor="t" bIns="45700" lIns="91425" spcFirstLastPara="1" rIns="91425" wrap="square" tIns="45700">
            <a:noAutofit/>
          </a:bodyPr>
          <a:lstStyle/>
          <a:p>
            <a:pPr indent="-514350" lvl="0" marL="514350" rtl="0" algn="ctr">
              <a:spcBef>
                <a:spcPts val="0"/>
              </a:spcBef>
              <a:spcAft>
                <a:spcPts val="0"/>
              </a:spcAft>
              <a:buClr>
                <a:schemeClr val="dk1"/>
              </a:buClr>
              <a:buSzPts val="2800"/>
              <a:buNone/>
            </a:pPr>
            <a:r>
              <a:t/>
            </a:r>
            <a:endParaRPr sz="2800"/>
          </a:p>
          <a:p>
            <a:pPr indent="-514350" lvl="0" marL="514350" rtl="0" algn="ctr">
              <a:spcBef>
                <a:spcPts val="560"/>
              </a:spcBef>
              <a:spcAft>
                <a:spcPts val="0"/>
              </a:spcAft>
              <a:buClr>
                <a:schemeClr val="dk1"/>
              </a:buClr>
              <a:buSzPts val="2800"/>
              <a:buNone/>
            </a:pPr>
            <a:r>
              <a:t/>
            </a:r>
            <a:endParaRPr sz="2800"/>
          </a:p>
          <a:p>
            <a:pPr indent="-514350" lvl="0" marL="514350" rtl="0" algn="ctr">
              <a:spcBef>
                <a:spcPts val="800"/>
              </a:spcBef>
              <a:spcAft>
                <a:spcPts val="0"/>
              </a:spcAft>
              <a:buClr>
                <a:schemeClr val="dk1"/>
              </a:buClr>
              <a:buSzPts val="4000"/>
              <a:buNone/>
            </a:pPr>
            <a:r>
              <a:t/>
            </a:r>
            <a:endParaRPr sz="4000"/>
          </a:p>
          <a:p>
            <a:pPr indent="-514350" lvl="0" marL="514350" rtl="0" algn="ctr">
              <a:spcBef>
                <a:spcPts val="1080"/>
              </a:spcBef>
              <a:spcAft>
                <a:spcPts val="0"/>
              </a:spcAft>
              <a:buClr>
                <a:schemeClr val="dk1"/>
              </a:buClr>
              <a:buSzPts val="5400"/>
              <a:buNone/>
            </a:pPr>
            <a:r>
              <a:rPr lang="zh-TW" sz="5400">
                <a:latin typeface="Arial"/>
                <a:ea typeface="Arial"/>
                <a:cs typeface="Arial"/>
                <a:sym typeface="Arial"/>
              </a:rPr>
              <a:t>六、附錄</a:t>
            </a:r>
            <a:endParaRPr sz="5400">
              <a:latin typeface="Arial"/>
              <a:ea typeface="Arial"/>
              <a:cs typeface="Arial"/>
              <a:sym typeface="Arial"/>
            </a:endParaRPr>
          </a:p>
        </p:txBody>
      </p:sp>
      <p:sp>
        <p:nvSpPr>
          <p:cNvPr id="1059" name="Google Shape;1059;p117"/>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a:solidFill>
                  <a:srgbClr val="215095"/>
                </a:solidFill>
              </a:rPr>
              <a:t>2013/5/8</a:t>
            </a:r>
            <a:endParaRPr>
              <a:solidFill>
                <a:srgbClr val="215095"/>
              </a:solidFill>
            </a:endParaRPr>
          </a:p>
        </p:txBody>
      </p:sp>
      <p:sp>
        <p:nvSpPr>
          <p:cNvPr id="1060" name="Google Shape;1060;p117"/>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5" name="Shape 1065"/>
        <p:cNvGrpSpPr/>
        <p:nvPr/>
      </p:nvGrpSpPr>
      <p:grpSpPr>
        <a:xfrm>
          <a:off x="0" y="0"/>
          <a:ext cx="0" cy="0"/>
          <a:chOff x="0" y="0"/>
          <a:chExt cx="0" cy="0"/>
        </a:xfrm>
      </p:grpSpPr>
      <p:sp>
        <p:nvSpPr>
          <p:cNvPr id="1066" name="Google Shape;1066;p118"/>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6000">
                <a:latin typeface="Times New Roman"/>
                <a:ea typeface="Times New Roman"/>
                <a:cs typeface="Times New Roman"/>
                <a:sym typeface="Times New Roman"/>
              </a:rPr>
              <a:t>Q&amp;A</a:t>
            </a:r>
            <a:endParaRPr sz="6000">
              <a:latin typeface="Times New Roman"/>
              <a:ea typeface="Times New Roman"/>
              <a:cs typeface="Times New Roman"/>
              <a:sym typeface="Times New Roman"/>
            </a:endParaRPr>
          </a:p>
        </p:txBody>
      </p:sp>
      <p:sp>
        <p:nvSpPr>
          <p:cNvPr id="1067" name="Google Shape;1067;p118"/>
          <p:cNvSpPr txBox="1"/>
          <p:nvPr>
            <p:ph idx="1" type="body"/>
          </p:nvPr>
        </p:nvSpPr>
        <p:spPr>
          <a:xfrm>
            <a:off x="457200" y="1295400"/>
            <a:ext cx="8229600" cy="502602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Char char="▪"/>
            </a:pPr>
            <a:r>
              <a:rPr b="1" lang="zh-TW" sz="2800">
                <a:latin typeface="Times New Roman"/>
                <a:ea typeface="Times New Roman"/>
                <a:cs typeface="Times New Roman"/>
                <a:sym typeface="Times New Roman"/>
              </a:rPr>
              <a:t>「願景」與「價值」：CEO要能掌握關鍵資訊</a:t>
            </a:r>
            <a:endParaRPr b="1" sz="2800">
              <a:latin typeface="Times New Roman"/>
              <a:ea typeface="Times New Roman"/>
              <a:cs typeface="Times New Roman"/>
              <a:sym typeface="Times New Roman"/>
            </a:endParaRPr>
          </a:p>
          <a:p>
            <a:pPr indent="-514350" lvl="1" marL="971550" rtl="0" algn="l">
              <a:spcBef>
                <a:spcPts val="700"/>
              </a:spcBef>
              <a:spcAft>
                <a:spcPts val="0"/>
              </a:spcAft>
              <a:buClr>
                <a:schemeClr val="dk1"/>
              </a:buClr>
              <a:buSzPts val="2800"/>
              <a:buFont typeface="Arial"/>
              <a:buAutoNum type="arabicPeriod"/>
            </a:pPr>
            <a:r>
              <a:rPr lang="zh-TW">
                <a:latin typeface="Times New Roman"/>
                <a:ea typeface="Times New Roman"/>
                <a:cs typeface="Times New Roman"/>
                <a:sym typeface="Times New Roman"/>
              </a:rPr>
              <a:t>透視不同財貨之屬性與價值</a:t>
            </a:r>
            <a:endParaRPr>
              <a:latin typeface="Times New Roman"/>
              <a:ea typeface="Times New Roman"/>
              <a:cs typeface="Times New Roman"/>
              <a:sym typeface="Times New Roman"/>
            </a:endParaRPr>
          </a:p>
          <a:p>
            <a:pPr indent="-228600" lvl="2" marL="1143000" rtl="0" algn="l">
              <a:spcBef>
                <a:spcPts val="700"/>
              </a:spcBef>
              <a:spcAft>
                <a:spcPts val="0"/>
              </a:spcAft>
              <a:buClr>
                <a:schemeClr val="dk1"/>
              </a:buClr>
              <a:buSzPts val="2400"/>
              <a:buChar char="▪"/>
            </a:pPr>
            <a:r>
              <a:rPr lang="zh-TW">
                <a:latin typeface="Times New Roman"/>
                <a:ea typeface="Times New Roman"/>
                <a:cs typeface="Times New Roman"/>
                <a:sym typeface="Times New Roman"/>
              </a:rPr>
              <a:t>公共財</a:t>
            </a:r>
            <a:endParaRPr>
              <a:latin typeface="Times New Roman"/>
              <a:ea typeface="Times New Roman"/>
              <a:cs typeface="Times New Roman"/>
              <a:sym typeface="Times New Roman"/>
            </a:endParaRPr>
          </a:p>
          <a:p>
            <a:pPr indent="-228600" lvl="2" marL="1143000" rtl="0" algn="l">
              <a:spcBef>
                <a:spcPts val="700"/>
              </a:spcBef>
              <a:spcAft>
                <a:spcPts val="0"/>
              </a:spcAft>
              <a:buClr>
                <a:schemeClr val="dk1"/>
              </a:buClr>
              <a:buSzPts val="2400"/>
              <a:buChar char="▪"/>
            </a:pPr>
            <a:r>
              <a:rPr lang="zh-TW">
                <a:latin typeface="Times New Roman"/>
                <a:ea typeface="Times New Roman"/>
                <a:cs typeface="Times New Roman"/>
                <a:sym typeface="Times New Roman"/>
              </a:rPr>
              <a:t>共有財</a:t>
            </a:r>
            <a:endParaRPr>
              <a:latin typeface="Times New Roman"/>
              <a:ea typeface="Times New Roman"/>
              <a:cs typeface="Times New Roman"/>
              <a:sym typeface="Times New Roman"/>
            </a:endParaRPr>
          </a:p>
          <a:p>
            <a:pPr indent="-228600" lvl="2" marL="1143000" rtl="0" algn="l">
              <a:spcBef>
                <a:spcPts val="700"/>
              </a:spcBef>
              <a:spcAft>
                <a:spcPts val="0"/>
              </a:spcAft>
              <a:buClr>
                <a:schemeClr val="dk1"/>
              </a:buClr>
              <a:buSzPts val="2400"/>
              <a:buChar char="▪"/>
            </a:pPr>
            <a:r>
              <a:rPr lang="zh-TW">
                <a:latin typeface="Times New Roman"/>
                <a:ea typeface="Times New Roman"/>
                <a:cs typeface="Times New Roman"/>
                <a:sym typeface="Times New Roman"/>
              </a:rPr>
              <a:t>私有財</a:t>
            </a:r>
            <a:endParaRPr>
              <a:latin typeface="Times New Roman"/>
              <a:ea typeface="Times New Roman"/>
              <a:cs typeface="Times New Roman"/>
              <a:sym typeface="Times New Roman"/>
            </a:endParaRPr>
          </a:p>
          <a:p>
            <a:pPr indent="-228600" lvl="2" marL="1143000" rtl="0" algn="l">
              <a:spcBef>
                <a:spcPts val="700"/>
              </a:spcBef>
              <a:spcAft>
                <a:spcPts val="0"/>
              </a:spcAft>
              <a:buClr>
                <a:schemeClr val="dk1"/>
              </a:buClr>
              <a:buSzPts val="2400"/>
              <a:buNone/>
            </a:pPr>
            <a:r>
              <a:t/>
            </a:r>
            <a:endParaRPr>
              <a:latin typeface="Times New Roman"/>
              <a:ea typeface="Times New Roman"/>
              <a:cs typeface="Times New Roman"/>
              <a:sym typeface="Times New Roman"/>
            </a:endParaRPr>
          </a:p>
          <a:p>
            <a:pPr indent="-285750" lvl="1" marL="742950" rtl="0" algn="l">
              <a:spcBef>
                <a:spcPts val="700"/>
              </a:spcBef>
              <a:spcAft>
                <a:spcPts val="0"/>
              </a:spcAft>
              <a:buClr>
                <a:schemeClr val="dk1"/>
              </a:buClr>
              <a:buSzPts val="1400"/>
              <a:buNone/>
            </a:pPr>
            <a:r>
              <a:rPr lang="zh-TW">
                <a:latin typeface="Times New Roman"/>
                <a:ea typeface="Times New Roman"/>
                <a:cs typeface="Times New Roman"/>
                <a:sym typeface="Times New Roman"/>
              </a:rPr>
              <a:t>Q1:請你以ICT財貨為例，列舉上述三種財貨?</a:t>
            </a:r>
            <a:endParaRPr/>
          </a:p>
          <a:p>
            <a:pPr indent="-285750" lvl="1" marL="742950" rtl="0" algn="l">
              <a:spcBef>
                <a:spcPts val="700"/>
              </a:spcBef>
              <a:spcAft>
                <a:spcPts val="0"/>
              </a:spcAft>
              <a:buClr>
                <a:schemeClr val="dk1"/>
              </a:buClr>
              <a:buSzPts val="1400"/>
              <a:buNone/>
            </a:pPr>
            <a:r>
              <a:rPr lang="zh-TW">
                <a:latin typeface="Times New Roman"/>
                <a:ea typeface="Times New Roman"/>
                <a:cs typeface="Times New Roman"/>
                <a:sym typeface="Times New Roman"/>
              </a:rPr>
              <a:t>Q2:資訊公共財(如網路資訊)對於CEO您企業組織而言，價值「高」還是「低」?</a:t>
            </a:r>
            <a:endParaRPr/>
          </a:p>
          <a:p>
            <a:pPr indent="-196850" lvl="1" marL="742950" rtl="0" algn="l">
              <a:spcBef>
                <a:spcPts val="700"/>
              </a:spcBef>
              <a:spcAft>
                <a:spcPts val="0"/>
              </a:spcAft>
              <a:buClr>
                <a:schemeClr val="dk1"/>
              </a:buClr>
              <a:buSzPts val="1400"/>
              <a:buNone/>
            </a:pPr>
            <a:r>
              <a:t/>
            </a:r>
            <a:endParaRPr>
              <a:latin typeface="Times New Roman"/>
              <a:ea typeface="Times New Roman"/>
              <a:cs typeface="Times New Roman"/>
              <a:sym typeface="Times New Roman"/>
            </a:endParaRPr>
          </a:p>
          <a:p>
            <a:pPr indent="-139700" lvl="0" marL="342900" rtl="0" algn="l">
              <a:spcBef>
                <a:spcPts val="640"/>
              </a:spcBef>
              <a:spcAft>
                <a:spcPts val="0"/>
              </a:spcAft>
              <a:buClr>
                <a:schemeClr val="dk1"/>
              </a:buClr>
              <a:buSzPts val="3200"/>
              <a:buNone/>
            </a:pPr>
            <a:r>
              <a:t/>
            </a:r>
            <a:endParaRPr>
              <a:latin typeface="Times New Roman"/>
              <a:ea typeface="Times New Roman"/>
              <a:cs typeface="Times New Roman"/>
              <a:sym typeface="Times New Roman"/>
            </a:endParaRPr>
          </a:p>
        </p:txBody>
      </p:sp>
      <p:sp>
        <p:nvSpPr>
          <p:cNvPr id="1068" name="Google Shape;1068;p118"/>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1069" name="Google Shape;1069;p118"/>
          <p:cNvSpPr txBox="1"/>
          <p:nvPr>
            <p:ph idx="11" type="ftr"/>
          </p:nvPr>
        </p:nvSpPr>
        <p:spPr>
          <a:xfrm>
            <a:off x="3124200" y="6521450"/>
            <a:ext cx="2895600" cy="2444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a:t>2013/5/8</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4" name="Shape 1074"/>
        <p:cNvGrpSpPr/>
        <p:nvPr/>
      </p:nvGrpSpPr>
      <p:grpSpPr>
        <a:xfrm>
          <a:off x="0" y="0"/>
          <a:ext cx="0" cy="0"/>
          <a:chOff x="0" y="0"/>
          <a:chExt cx="0" cy="0"/>
        </a:xfrm>
      </p:grpSpPr>
      <p:sp>
        <p:nvSpPr>
          <p:cNvPr id="1075" name="Google Shape;1075;p119"/>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6000">
                <a:latin typeface="Times New Roman"/>
                <a:ea typeface="Times New Roman"/>
                <a:cs typeface="Times New Roman"/>
                <a:sym typeface="Times New Roman"/>
              </a:rPr>
              <a:t>Q&amp;A</a:t>
            </a:r>
            <a:endParaRPr sz="6000">
              <a:latin typeface="Times New Roman"/>
              <a:ea typeface="Times New Roman"/>
              <a:cs typeface="Times New Roman"/>
              <a:sym typeface="Times New Roman"/>
            </a:endParaRPr>
          </a:p>
        </p:txBody>
      </p:sp>
      <p:sp>
        <p:nvSpPr>
          <p:cNvPr id="1076" name="Google Shape;1076;p119"/>
          <p:cNvSpPr txBox="1"/>
          <p:nvPr>
            <p:ph idx="1" type="body"/>
          </p:nvPr>
        </p:nvSpPr>
        <p:spPr>
          <a:xfrm>
            <a:off x="457200" y="1295400"/>
            <a:ext cx="8229600" cy="5026025"/>
          </a:xfrm>
          <a:prstGeom prst="rect">
            <a:avLst/>
          </a:prstGeom>
          <a:noFill/>
          <a:ln>
            <a:noFill/>
          </a:ln>
        </p:spPr>
        <p:txBody>
          <a:bodyPr anchorCtr="0" anchor="t" bIns="45700" lIns="91425" spcFirstLastPara="1" rIns="91425" wrap="square" tIns="45700">
            <a:noAutofit/>
          </a:bodyPr>
          <a:lstStyle/>
          <a:p>
            <a:pPr indent="-514350" lvl="0" marL="571500" rtl="0" algn="l">
              <a:lnSpc>
                <a:spcPct val="80000"/>
              </a:lnSpc>
              <a:spcBef>
                <a:spcPts val="0"/>
              </a:spcBef>
              <a:spcAft>
                <a:spcPts val="0"/>
              </a:spcAft>
              <a:buClr>
                <a:schemeClr val="dk1"/>
              </a:buClr>
              <a:buSzPts val="3330"/>
              <a:buNone/>
            </a:pPr>
            <a:r>
              <a:rPr lang="zh-TW" sz="3330">
                <a:latin typeface="Times New Roman"/>
                <a:ea typeface="Times New Roman"/>
                <a:cs typeface="Times New Roman"/>
                <a:sym typeface="Times New Roman"/>
              </a:rPr>
              <a:t>	Q3:如果資訊公共財搭配資訊共有財(Line)，篩選有價值的資訊與企業團隊</a:t>
            </a:r>
            <a:r>
              <a:rPr lang="zh-TW" sz="2775">
                <a:latin typeface="Times New Roman"/>
                <a:ea typeface="Times New Roman"/>
                <a:cs typeface="Times New Roman"/>
                <a:sym typeface="Times New Roman"/>
              </a:rPr>
              <a:t>(設定Line的「群組」)</a:t>
            </a:r>
            <a:r>
              <a:rPr lang="zh-TW" sz="3330">
                <a:latin typeface="Times New Roman"/>
                <a:ea typeface="Times New Roman"/>
                <a:cs typeface="Times New Roman"/>
                <a:sym typeface="Times New Roman"/>
              </a:rPr>
              <a:t>分享，對您的企業組織是否能提高價值</a:t>
            </a:r>
            <a:r>
              <a:rPr lang="zh-TW" sz="2775">
                <a:latin typeface="Times New Roman"/>
                <a:ea typeface="Times New Roman"/>
                <a:cs typeface="Times New Roman"/>
                <a:sym typeface="Times New Roman"/>
              </a:rPr>
              <a:t>(如工作效率)</a:t>
            </a:r>
            <a:r>
              <a:rPr lang="zh-TW" sz="3330">
                <a:latin typeface="Times New Roman"/>
                <a:ea typeface="Times New Roman"/>
                <a:cs typeface="Times New Roman"/>
                <a:sym typeface="Times New Roman"/>
              </a:rPr>
              <a:t>?</a:t>
            </a:r>
            <a:endParaRPr/>
          </a:p>
          <a:p>
            <a:pPr indent="-514350" lvl="1" marL="971550" rtl="0" algn="l">
              <a:lnSpc>
                <a:spcPct val="80000"/>
              </a:lnSpc>
              <a:spcBef>
                <a:spcPts val="700"/>
              </a:spcBef>
              <a:spcAft>
                <a:spcPts val="0"/>
              </a:spcAft>
              <a:buClr>
                <a:schemeClr val="dk1"/>
              </a:buClr>
              <a:buSzPts val="2960"/>
              <a:buNone/>
            </a:pPr>
            <a:r>
              <a:t/>
            </a:r>
            <a:endParaRPr sz="2960">
              <a:latin typeface="Times New Roman"/>
              <a:ea typeface="Times New Roman"/>
              <a:cs typeface="Times New Roman"/>
              <a:sym typeface="Times New Roman"/>
            </a:endParaRPr>
          </a:p>
          <a:p>
            <a:pPr indent="-514350" lvl="0" marL="571500" rtl="0" algn="l">
              <a:lnSpc>
                <a:spcPct val="80000"/>
              </a:lnSpc>
              <a:spcBef>
                <a:spcPts val="700"/>
              </a:spcBef>
              <a:spcAft>
                <a:spcPts val="0"/>
              </a:spcAft>
              <a:buClr>
                <a:schemeClr val="dk1"/>
              </a:buClr>
              <a:buSzPts val="3330"/>
              <a:buNone/>
            </a:pPr>
            <a:r>
              <a:rPr lang="zh-TW" sz="3330">
                <a:latin typeface="Times New Roman"/>
                <a:ea typeface="Times New Roman"/>
                <a:cs typeface="Times New Roman"/>
                <a:sym typeface="Times New Roman"/>
              </a:rPr>
              <a:t>	Q4:針對不同知識水準的「群組」重新分類，以分享不同深淺等級的知識內容，對您的企業組織是否能提高價值</a:t>
            </a:r>
            <a:r>
              <a:rPr lang="zh-TW" sz="2775">
                <a:latin typeface="Times New Roman"/>
                <a:ea typeface="Times New Roman"/>
                <a:cs typeface="Times New Roman"/>
                <a:sym typeface="Times New Roman"/>
              </a:rPr>
              <a:t>(如知識管理)</a:t>
            </a:r>
            <a:r>
              <a:rPr lang="zh-TW" sz="3330">
                <a:latin typeface="Times New Roman"/>
                <a:ea typeface="Times New Roman"/>
                <a:cs typeface="Times New Roman"/>
                <a:sym typeface="Times New Roman"/>
              </a:rPr>
              <a:t>?</a:t>
            </a:r>
            <a:endParaRPr/>
          </a:p>
          <a:p>
            <a:pPr indent="-514350" lvl="1" marL="971550" rtl="0" algn="l">
              <a:lnSpc>
                <a:spcPct val="80000"/>
              </a:lnSpc>
              <a:spcBef>
                <a:spcPts val="700"/>
              </a:spcBef>
              <a:spcAft>
                <a:spcPts val="0"/>
              </a:spcAft>
              <a:buClr>
                <a:schemeClr val="dk1"/>
              </a:buClr>
              <a:buSzPts val="2960"/>
              <a:buNone/>
            </a:pPr>
            <a:r>
              <a:t/>
            </a:r>
            <a:endParaRPr sz="2960">
              <a:latin typeface="Times New Roman"/>
              <a:ea typeface="Times New Roman"/>
              <a:cs typeface="Times New Roman"/>
              <a:sym typeface="Times New Roman"/>
            </a:endParaRPr>
          </a:p>
          <a:p>
            <a:pPr indent="-514350" lvl="1" marL="971550" rtl="0" algn="just">
              <a:lnSpc>
                <a:spcPct val="80000"/>
              </a:lnSpc>
              <a:spcBef>
                <a:spcPts val="700"/>
              </a:spcBef>
              <a:spcAft>
                <a:spcPts val="0"/>
              </a:spcAft>
              <a:buClr>
                <a:schemeClr val="dk1"/>
              </a:buClr>
              <a:buSzPts val="2960"/>
              <a:buNone/>
            </a:pPr>
            <a:r>
              <a:rPr lang="zh-TW" sz="2960">
                <a:latin typeface="Times New Roman"/>
                <a:ea typeface="Times New Roman"/>
                <a:cs typeface="Times New Roman"/>
                <a:sym typeface="Times New Roman"/>
              </a:rPr>
              <a:t>	</a:t>
            </a:r>
            <a:endParaRPr sz="2960">
              <a:latin typeface="Times New Roman"/>
              <a:ea typeface="Times New Roman"/>
              <a:cs typeface="Times New Roman"/>
              <a:sym typeface="Times New Roman"/>
            </a:endParaRPr>
          </a:p>
        </p:txBody>
      </p:sp>
      <p:sp>
        <p:nvSpPr>
          <p:cNvPr id="1077" name="Google Shape;1077;p119"/>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1078" name="Google Shape;1078;p119"/>
          <p:cNvSpPr txBox="1"/>
          <p:nvPr>
            <p:ph idx="11" type="ftr"/>
          </p:nvPr>
        </p:nvSpPr>
        <p:spPr>
          <a:xfrm>
            <a:off x="3124200" y="6521450"/>
            <a:ext cx="2895600" cy="2444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a:t>2013/5/8</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3" name="Shape 1083"/>
        <p:cNvGrpSpPr/>
        <p:nvPr/>
      </p:nvGrpSpPr>
      <p:grpSpPr>
        <a:xfrm>
          <a:off x="0" y="0"/>
          <a:ext cx="0" cy="0"/>
          <a:chOff x="0" y="0"/>
          <a:chExt cx="0" cy="0"/>
        </a:xfrm>
      </p:grpSpPr>
      <p:sp>
        <p:nvSpPr>
          <p:cNvPr id="1084" name="Google Shape;1084;p120"/>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6000">
                <a:latin typeface="Times New Roman"/>
                <a:ea typeface="Times New Roman"/>
                <a:cs typeface="Times New Roman"/>
                <a:sym typeface="Times New Roman"/>
              </a:rPr>
              <a:t>Q&amp;A</a:t>
            </a:r>
            <a:endParaRPr sz="6000">
              <a:latin typeface="Times New Roman"/>
              <a:ea typeface="Times New Roman"/>
              <a:cs typeface="Times New Roman"/>
              <a:sym typeface="Times New Roman"/>
            </a:endParaRPr>
          </a:p>
        </p:txBody>
      </p:sp>
      <p:sp>
        <p:nvSpPr>
          <p:cNvPr id="1085" name="Google Shape;1085;p120"/>
          <p:cNvSpPr txBox="1"/>
          <p:nvPr>
            <p:ph idx="1" type="body"/>
          </p:nvPr>
        </p:nvSpPr>
        <p:spPr>
          <a:xfrm>
            <a:off x="35496" y="1295400"/>
            <a:ext cx="9036496" cy="5026025"/>
          </a:xfrm>
          <a:prstGeom prst="rect">
            <a:avLst/>
          </a:prstGeom>
          <a:noFill/>
          <a:ln>
            <a:noFill/>
          </a:ln>
        </p:spPr>
        <p:txBody>
          <a:bodyPr anchorCtr="0" anchor="t" bIns="45700" lIns="91425" spcFirstLastPara="1" rIns="91425" wrap="square" tIns="45700">
            <a:noAutofit/>
          </a:bodyPr>
          <a:lstStyle/>
          <a:p>
            <a:pPr indent="-514350" lvl="2" marL="1371600" rtl="0" algn="l">
              <a:spcBef>
                <a:spcPts val="0"/>
              </a:spcBef>
              <a:spcAft>
                <a:spcPts val="0"/>
              </a:spcAft>
              <a:buClr>
                <a:schemeClr val="dk1"/>
              </a:buClr>
              <a:buSzPts val="2400"/>
              <a:buNone/>
            </a:pPr>
            <a:r>
              <a:t/>
            </a:r>
            <a:endParaRPr>
              <a:latin typeface="Times New Roman"/>
              <a:ea typeface="Times New Roman"/>
              <a:cs typeface="Times New Roman"/>
              <a:sym typeface="Times New Roman"/>
            </a:endParaRPr>
          </a:p>
          <a:p>
            <a:pPr indent="-514350" lvl="0" marL="571500" rtl="0" algn="l">
              <a:spcBef>
                <a:spcPts val="700"/>
              </a:spcBef>
              <a:spcAft>
                <a:spcPts val="0"/>
              </a:spcAft>
              <a:buClr>
                <a:schemeClr val="dk1"/>
              </a:buClr>
              <a:buSzPts val="3200"/>
              <a:buFont typeface="Arial"/>
              <a:buAutoNum type="arabicPeriod" startAt="2"/>
            </a:pPr>
            <a:r>
              <a:rPr b="1" lang="zh-TW">
                <a:latin typeface="Times New Roman"/>
                <a:ea typeface="Times New Roman"/>
                <a:cs typeface="Times New Roman"/>
                <a:sym typeface="Times New Roman"/>
              </a:rPr>
              <a:t>觀念制度</a:t>
            </a:r>
            <a:r>
              <a:rPr b="1" lang="zh-TW" sz="2400">
                <a:latin typeface="Times New Roman"/>
                <a:ea typeface="Times New Roman"/>
                <a:cs typeface="Times New Roman"/>
                <a:sym typeface="Times New Roman"/>
              </a:rPr>
              <a:t>(非貿易財，組織文化)+</a:t>
            </a:r>
            <a:r>
              <a:rPr b="1" lang="zh-TW">
                <a:latin typeface="Times New Roman"/>
                <a:ea typeface="Times New Roman"/>
                <a:cs typeface="Times New Roman"/>
                <a:sym typeface="Times New Roman"/>
              </a:rPr>
              <a:t>激勵因子/保健因子</a:t>
            </a:r>
            <a:endParaRPr b="1">
              <a:latin typeface="Times New Roman"/>
              <a:ea typeface="Times New Roman"/>
              <a:cs typeface="Times New Roman"/>
              <a:sym typeface="Times New Roman"/>
            </a:endParaRPr>
          </a:p>
          <a:p>
            <a:pPr indent="-336550" lvl="1" marL="971550" rtl="0" algn="l">
              <a:spcBef>
                <a:spcPts val="700"/>
              </a:spcBef>
              <a:spcAft>
                <a:spcPts val="0"/>
              </a:spcAft>
              <a:buClr>
                <a:schemeClr val="dk1"/>
              </a:buClr>
              <a:buSzPts val="2800"/>
              <a:buFont typeface="Arial"/>
              <a:buNone/>
            </a:pPr>
            <a:r>
              <a:t/>
            </a:r>
            <a:endParaRPr>
              <a:latin typeface="Times New Roman"/>
              <a:ea typeface="Times New Roman"/>
              <a:cs typeface="Times New Roman"/>
              <a:sym typeface="Times New Roman"/>
            </a:endParaRPr>
          </a:p>
          <a:p>
            <a:pPr indent="-514350" lvl="1" marL="971550" rtl="0" algn="l">
              <a:spcBef>
                <a:spcPts val="700"/>
              </a:spcBef>
              <a:spcAft>
                <a:spcPts val="0"/>
              </a:spcAft>
              <a:buClr>
                <a:schemeClr val="dk1"/>
              </a:buClr>
              <a:buSzPts val="2800"/>
              <a:buNone/>
            </a:pPr>
            <a:r>
              <a:rPr lang="zh-TW">
                <a:latin typeface="Times New Roman"/>
                <a:ea typeface="Times New Roman"/>
                <a:cs typeface="Times New Roman"/>
                <a:sym typeface="Times New Roman"/>
              </a:rPr>
              <a:t>Q1:ICT對於使用者的「激勵因子」(Motivators Factors)與「保健因子」(Hygiene Factors)是什麼?請以資訊系統App軟體NIKE+為例，或其他實際案例說明。 </a:t>
            </a:r>
            <a:endParaRPr>
              <a:latin typeface="Times New Roman"/>
              <a:ea typeface="Times New Roman"/>
              <a:cs typeface="Times New Roman"/>
              <a:sym typeface="Times New Roman"/>
            </a:endParaRPr>
          </a:p>
          <a:p>
            <a:pPr indent="-514350" lvl="1" marL="971550" rtl="0" algn="l">
              <a:spcBef>
                <a:spcPts val="700"/>
              </a:spcBef>
              <a:spcAft>
                <a:spcPts val="0"/>
              </a:spcAft>
              <a:buClr>
                <a:schemeClr val="dk1"/>
              </a:buClr>
              <a:buSzPts val="2800"/>
              <a:buNone/>
            </a:pPr>
            <a:r>
              <a:rPr lang="zh-TW">
                <a:latin typeface="Times New Roman"/>
                <a:ea typeface="Times New Roman"/>
                <a:cs typeface="Times New Roman"/>
                <a:sym typeface="Times New Roman"/>
              </a:rPr>
              <a:t>Q2:對於你懂得的知識，甚麼比知識更重要的?</a:t>
            </a:r>
            <a:endParaRPr>
              <a:solidFill>
                <a:srgbClr val="FF0000"/>
              </a:solidFill>
              <a:latin typeface="Times New Roman"/>
              <a:ea typeface="Times New Roman"/>
              <a:cs typeface="Times New Roman"/>
              <a:sym typeface="Times New Roman"/>
            </a:endParaRPr>
          </a:p>
          <a:p>
            <a:pPr indent="-514350" lvl="1" marL="971550" rtl="0" algn="l">
              <a:spcBef>
                <a:spcPts val="700"/>
              </a:spcBef>
              <a:spcAft>
                <a:spcPts val="0"/>
              </a:spcAft>
              <a:buClr>
                <a:schemeClr val="dk1"/>
              </a:buClr>
              <a:buSzPts val="2800"/>
              <a:buNone/>
            </a:pPr>
            <a:r>
              <a:rPr lang="zh-TW">
                <a:latin typeface="Times New Roman"/>
                <a:ea typeface="Times New Roman"/>
                <a:cs typeface="Times New Roman"/>
                <a:sym typeface="Times New Roman"/>
              </a:rPr>
              <a:t>Q3:對於你不懂的知識，什麼是最重要的?</a:t>
            </a:r>
            <a:endParaRPr>
              <a:latin typeface="Times New Roman"/>
              <a:ea typeface="Times New Roman"/>
              <a:cs typeface="Times New Roman"/>
              <a:sym typeface="Times New Roman"/>
            </a:endParaRPr>
          </a:p>
        </p:txBody>
      </p:sp>
      <p:sp>
        <p:nvSpPr>
          <p:cNvPr id="1086" name="Google Shape;1086;p120"/>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1087" name="Google Shape;1087;p120"/>
          <p:cNvSpPr txBox="1"/>
          <p:nvPr>
            <p:ph idx="11" type="ftr"/>
          </p:nvPr>
        </p:nvSpPr>
        <p:spPr>
          <a:xfrm>
            <a:off x="3124200" y="6521450"/>
            <a:ext cx="2895600" cy="2444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a:t>2013/5/8</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2" name="Shape 1092"/>
        <p:cNvGrpSpPr/>
        <p:nvPr/>
      </p:nvGrpSpPr>
      <p:grpSpPr>
        <a:xfrm>
          <a:off x="0" y="0"/>
          <a:ext cx="0" cy="0"/>
          <a:chOff x="0" y="0"/>
          <a:chExt cx="0" cy="0"/>
        </a:xfrm>
      </p:grpSpPr>
      <p:sp>
        <p:nvSpPr>
          <p:cNvPr id="1093" name="Google Shape;1093;p121"/>
          <p:cNvSpPr txBox="1"/>
          <p:nvPr>
            <p:ph idx="1" type="body"/>
          </p:nvPr>
        </p:nvSpPr>
        <p:spPr>
          <a:xfrm>
            <a:off x="467544" y="1831975"/>
            <a:ext cx="8229600" cy="5026025"/>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400"/>
              <a:buFont typeface="Times New Roman"/>
              <a:buNone/>
            </a:pPr>
            <a:r>
              <a:rPr lang="zh-TW" sz="2400" u="sng">
                <a:solidFill>
                  <a:schemeClr val="hlink"/>
                </a:solidFill>
                <a:latin typeface="Times New Roman"/>
                <a:ea typeface="Times New Roman"/>
                <a:cs typeface="Times New Roman"/>
                <a:sym typeface="Times New Roman"/>
                <a:hlinkClick r:id="rId3"/>
              </a:rPr>
              <a:t>經典ICT短片分享：腦波遊戲賽局</a:t>
            </a:r>
            <a:endParaRPr sz="2400">
              <a:latin typeface="Times New Roman"/>
              <a:ea typeface="Times New Roman"/>
              <a:cs typeface="Times New Roman"/>
              <a:sym typeface="Times New Roman"/>
            </a:endParaRPr>
          </a:p>
          <a:p>
            <a:pPr indent="-342900" lvl="0" marL="342900" rtl="0" algn="l">
              <a:lnSpc>
                <a:spcPct val="90000"/>
              </a:lnSpc>
              <a:spcBef>
                <a:spcPts val="560"/>
              </a:spcBef>
              <a:spcAft>
                <a:spcPts val="0"/>
              </a:spcAft>
              <a:buClr>
                <a:schemeClr val="dk1"/>
              </a:buClr>
              <a:buSzPts val="2800"/>
              <a:buFont typeface="Times New Roman"/>
              <a:buNone/>
            </a:pPr>
            <a:r>
              <a:rPr lang="zh-TW" sz="2800">
                <a:latin typeface="Times New Roman"/>
                <a:ea typeface="Times New Roman"/>
                <a:cs typeface="Times New Roman"/>
                <a:sym typeface="Times New Roman"/>
              </a:rPr>
              <a:t>Q1. 檢視資訊經濟如何影響您的產業。思考點：</a:t>
            </a:r>
            <a:endParaRPr/>
          </a:p>
          <a:p>
            <a:pPr indent="-285750" lvl="1" marL="742950" rtl="0" algn="l">
              <a:lnSpc>
                <a:spcPct val="90000"/>
              </a:lnSpc>
              <a:spcBef>
                <a:spcPts val="480"/>
              </a:spcBef>
              <a:spcAft>
                <a:spcPts val="0"/>
              </a:spcAft>
              <a:buClr>
                <a:schemeClr val="dk1"/>
              </a:buClr>
              <a:buSzPts val="1200"/>
              <a:buFont typeface="Noto Sans Symbols"/>
              <a:buNone/>
            </a:pPr>
            <a:r>
              <a:rPr lang="zh-TW" sz="2400">
                <a:latin typeface="Times New Roman"/>
                <a:ea typeface="Times New Roman"/>
                <a:cs typeface="Times New Roman"/>
                <a:sym typeface="Times New Roman"/>
              </a:rPr>
              <a:t>(1) 在這個產業，深度與廣度間的取捨是什麼？</a:t>
            </a:r>
            <a:endParaRPr/>
          </a:p>
          <a:p>
            <a:pPr indent="-285750" lvl="1" marL="742950" rtl="0" algn="l">
              <a:lnSpc>
                <a:spcPct val="90000"/>
              </a:lnSpc>
              <a:spcBef>
                <a:spcPts val="480"/>
              </a:spcBef>
              <a:spcAft>
                <a:spcPts val="0"/>
              </a:spcAft>
              <a:buClr>
                <a:schemeClr val="dk1"/>
              </a:buClr>
              <a:buSzPts val="1200"/>
              <a:buFont typeface="Noto Sans Symbols"/>
              <a:buNone/>
            </a:pPr>
            <a:r>
              <a:rPr lang="zh-TW" sz="2400">
                <a:latin typeface="Times New Roman"/>
                <a:ea typeface="Times New Roman"/>
                <a:cs typeface="Times New Roman"/>
                <a:sym typeface="Times New Roman"/>
              </a:rPr>
              <a:t>(2) 這些取捨又是如何影響產業結構的形成基礎？</a:t>
            </a:r>
            <a:endParaRPr/>
          </a:p>
          <a:p>
            <a:pPr indent="-342900" lvl="0" marL="342900" rtl="0" algn="l">
              <a:lnSpc>
                <a:spcPct val="90000"/>
              </a:lnSpc>
              <a:spcBef>
                <a:spcPts val="560"/>
              </a:spcBef>
              <a:spcAft>
                <a:spcPts val="0"/>
              </a:spcAft>
              <a:buClr>
                <a:schemeClr val="dk1"/>
              </a:buClr>
              <a:buSzPts val="2800"/>
              <a:buFont typeface="Times New Roman"/>
              <a:buNone/>
            </a:pPr>
            <a:r>
              <a:rPr lang="zh-TW" sz="2800">
                <a:latin typeface="Times New Roman"/>
                <a:ea typeface="Times New Roman"/>
                <a:cs typeface="Times New Roman"/>
                <a:sym typeface="Times New Roman"/>
              </a:rPr>
              <a:t>Q2. 研究新科技如何改變現有的產業結構。思考點：</a:t>
            </a:r>
            <a:endParaRPr/>
          </a:p>
          <a:p>
            <a:pPr indent="-285750" lvl="1" marL="742950" rtl="0" algn="l">
              <a:lnSpc>
                <a:spcPct val="90000"/>
              </a:lnSpc>
              <a:spcBef>
                <a:spcPts val="480"/>
              </a:spcBef>
              <a:spcAft>
                <a:spcPts val="0"/>
              </a:spcAft>
              <a:buClr>
                <a:schemeClr val="dk1"/>
              </a:buClr>
              <a:buSzPts val="1200"/>
              <a:buFont typeface="Noto Sans Symbols"/>
              <a:buNone/>
            </a:pPr>
            <a:r>
              <a:rPr lang="zh-TW" sz="2400">
                <a:latin typeface="Times New Roman"/>
                <a:ea typeface="Times New Roman"/>
                <a:cs typeface="Times New Roman"/>
                <a:sym typeface="Times New Roman"/>
              </a:rPr>
              <a:t>(1) 新科技會如何改變這些取捨？</a:t>
            </a:r>
            <a:endParaRPr/>
          </a:p>
          <a:p>
            <a:pPr indent="-285750" lvl="1" marL="742950" rtl="0" algn="l">
              <a:lnSpc>
                <a:spcPct val="90000"/>
              </a:lnSpc>
              <a:spcBef>
                <a:spcPts val="480"/>
              </a:spcBef>
              <a:spcAft>
                <a:spcPts val="0"/>
              </a:spcAft>
              <a:buClr>
                <a:schemeClr val="dk1"/>
              </a:buClr>
              <a:buSzPts val="1200"/>
              <a:buFont typeface="Noto Sans Symbols"/>
              <a:buNone/>
            </a:pPr>
            <a:r>
              <a:rPr lang="zh-TW" sz="2400">
                <a:latin typeface="Times New Roman"/>
                <a:ea typeface="Times New Roman"/>
                <a:cs typeface="Times New Roman"/>
                <a:sym typeface="Times New Roman"/>
              </a:rPr>
              <a:t>(2) 發生的速度多快？</a:t>
            </a:r>
            <a:endParaRPr/>
          </a:p>
          <a:p>
            <a:pPr indent="-285750" lvl="1" marL="742950" rtl="0" algn="l">
              <a:lnSpc>
                <a:spcPct val="90000"/>
              </a:lnSpc>
              <a:spcBef>
                <a:spcPts val="480"/>
              </a:spcBef>
              <a:spcAft>
                <a:spcPts val="0"/>
              </a:spcAft>
              <a:buClr>
                <a:schemeClr val="dk1"/>
              </a:buClr>
              <a:buSzPts val="1200"/>
              <a:buFont typeface="Noto Sans Symbols"/>
              <a:buNone/>
            </a:pPr>
            <a:r>
              <a:rPr lang="zh-TW" sz="2400">
                <a:latin typeface="Times New Roman"/>
                <a:ea typeface="Times New Roman"/>
                <a:cs typeface="Times New Roman"/>
                <a:sym typeface="Times New Roman"/>
              </a:rPr>
              <a:t>(3) 轉變的順序是什麼？</a:t>
            </a:r>
            <a:endParaRPr/>
          </a:p>
          <a:p>
            <a:pPr indent="-285750" lvl="1" marL="742950" rtl="0" algn="l">
              <a:lnSpc>
                <a:spcPct val="90000"/>
              </a:lnSpc>
              <a:spcBef>
                <a:spcPts val="480"/>
              </a:spcBef>
              <a:spcAft>
                <a:spcPts val="0"/>
              </a:spcAft>
              <a:buClr>
                <a:schemeClr val="dk1"/>
              </a:buClr>
              <a:buSzPts val="1200"/>
              <a:buFont typeface="Noto Sans Symbols"/>
              <a:buNone/>
            </a:pPr>
            <a:r>
              <a:rPr lang="zh-TW" sz="2400">
                <a:latin typeface="Times New Roman"/>
                <a:ea typeface="Times New Roman"/>
                <a:cs typeface="Times New Roman"/>
                <a:sym typeface="Times New Roman"/>
              </a:rPr>
              <a:t>(4) 轉變會對目前的經營模式帶來什麼樣的潛在衝擊？</a:t>
            </a:r>
            <a:endParaRPr/>
          </a:p>
          <a:p>
            <a:pPr indent="-285750" lvl="1" marL="742950" rtl="0" algn="l">
              <a:lnSpc>
                <a:spcPct val="90000"/>
              </a:lnSpc>
              <a:spcBef>
                <a:spcPts val="480"/>
              </a:spcBef>
              <a:spcAft>
                <a:spcPts val="0"/>
              </a:spcAft>
              <a:buClr>
                <a:schemeClr val="dk1"/>
              </a:buClr>
              <a:buSzPts val="1200"/>
              <a:buFont typeface="Noto Sans Symbols"/>
              <a:buNone/>
            </a:pPr>
            <a:r>
              <a:rPr lang="zh-TW" sz="2400">
                <a:latin typeface="Times New Roman"/>
                <a:ea typeface="Times New Roman"/>
                <a:cs typeface="Times New Roman"/>
                <a:sym typeface="Times New Roman"/>
              </a:rPr>
              <a:t>(5) 如何把資訊活動和實體活動劃分為</a:t>
            </a:r>
            <a:r>
              <a:rPr lang="zh-TW" sz="2400">
                <a:solidFill>
                  <a:srgbClr val="FF0000"/>
                </a:solidFill>
                <a:latin typeface="Times New Roman"/>
                <a:ea typeface="Times New Roman"/>
                <a:cs typeface="Times New Roman"/>
                <a:sym typeface="Times New Roman"/>
              </a:rPr>
              <a:t>三種新的商業模式：純實體、純虛擬、虛實整合</a:t>
            </a:r>
            <a:r>
              <a:rPr lang="zh-TW" sz="2400">
                <a:latin typeface="Times New Roman"/>
                <a:ea typeface="Times New Roman"/>
                <a:cs typeface="Times New Roman"/>
                <a:sym typeface="Times New Roman"/>
              </a:rPr>
              <a:t>？</a:t>
            </a:r>
            <a:endParaRPr/>
          </a:p>
        </p:txBody>
      </p:sp>
      <p:sp>
        <p:nvSpPr>
          <p:cNvPr id="1094" name="Google Shape;1094;p121"/>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1095" name="Google Shape;1095;p121"/>
          <p:cNvSpPr txBox="1"/>
          <p:nvPr/>
        </p:nvSpPr>
        <p:spPr>
          <a:xfrm>
            <a:off x="539552" y="1340768"/>
            <a:ext cx="4416594" cy="49244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600">
                <a:solidFill>
                  <a:schemeClr val="dk1"/>
                </a:solidFill>
                <a:latin typeface="Times New Roman"/>
                <a:ea typeface="Times New Roman"/>
                <a:cs typeface="Times New Roman"/>
                <a:sym typeface="Times New Roman"/>
              </a:rPr>
              <a:t>3.找尋可能被解構的環節(1/3)</a:t>
            </a:r>
            <a:endParaRPr b="1" sz="2600">
              <a:solidFill>
                <a:schemeClr val="dk1"/>
              </a:solidFill>
              <a:latin typeface="Times New Roman"/>
              <a:ea typeface="Times New Roman"/>
              <a:cs typeface="Times New Roman"/>
              <a:sym typeface="Times New Roman"/>
            </a:endParaRPr>
          </a:p>
        </p:txBody>
      </p:sp>
      <p:sp>
        <p:nvSpPr>
          <p:cNvPr id="1096" name="Google Shape;1096;p121"/>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a:solidFill>
                  <a:srgbClr val="215095"/>
                </a:solidFill>
              </a:rPr>
              <a:t>2013/5/8</a:t>
            </a:r>
            <a:endParaRPr>
              <a:solidFill>
                <a:srgbClr val="215095"/>
              </a:solidFill>
            </a:endParaRPr>
          </a:p>
        </p:txBody>
      </p:sp>
      <p:pic>
        <p:nvPicPr>
          <p:cNvPr descr="play.png" id="1097" name="Google Shape;1097;p121">
            <a:hlinkClick r:id="rId4"/>
          </p:cNvPr>
          <p:cNvPicPr preferRelativeResize="0"/>
          <p:nvPr/>
        </p:nvPicPr>
        <p:blipFill rotWithShape="1">
          <a:blip r:embed="rId5">
            <a:alphaModFix/>
          </a:blip>
          <a:srcRect b="0" l="0" r="0" t="0"/>
          <a:stretch/>
        </p:blipFill>
        <p:spPr>
          <a:xfrm>
            <a:off x="7740352" y="1340768"/>
            <a:ext cx="1224136" cy="1224136"/>
          </a:xfrm>
          <a:prstGeom prst="rect">
            <a:avLst/>
          </a:prstGeom>
          <a:noFill/>
          <a:ln>
            <a:noFill/>
          </a:ln>
        </p:spPr>
      </p:pic>
      <p:sp>
        <p:nvSpPr>
          <p:cNvPr id="1098" name="Google Shape;1098;p121"/>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6000">
                <a:latin typeface="Times New Roman"/>
                <a:ea typeface="Times New Roman"/>
                <a:cs typeface="Times New Roman"/>
                <a:sym typeface="Times New Roman"/>
              </a:rPr>
              <a:t>Q&amp;A</a:t>
            </a:r>
            <a:endParaRPr b="0" i="0" sz="6000" u="none" cap="none" strike="noStrike">
              <a:solidFill>
                <a:schemeClr val="lt1"/>
              </a:solidFill>
              <a:latin typeface="Times New Roman"/>
              <a:ea typeface="Times New Roman"/>
              <a:cs typeface="Times New Roman"/>
              <a:sym typeface="Times New Roman"/>
            </a:endParaRPr>
          </a:p>
        </p:txBody>
      </p:sp>
      <p:sp>
        <p:nvSpPr>
          <p:cNvPr id="1099" name="Google Shape;1099;p121"/>
          <p:cNvSpPr txBox="1"/>
          <p:nvPr/>
        </p:nvSpPr>
        <p:spPr>
          <a:xfrm>
            <a:off x="337450" y="6407750"/>
            <a:ext cx="3370454" cy="2616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1050">
                <a:solidFill>
                  <a:schemeClr val="dk1"/>
                </a:solidFill>
                <a:latin typeface="Arial"/>
                <a:ea typeface="Arial"/>
                <a:cs typeface="Arial"/>
                <a:sym typeface="Arial"/>
              </a:rPr>
              <a:t>資料來源：管理資訊系統─管理數位化公司2.0</a:t>
            </a:r>
            <a:endParaRPr sz="1050">
              <a:solidFill>
                <a:schemeClr val="dk1"/>
              </a:solidFill>
              <a:latin typeface="Arial"/>
              <a:ea typeface="Arial"/>
              <a:cs typeface="Arial"/>
              <a:sym typeface="Arial"/>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4" name="Shape 1104"/>
        <p:cNvGrpSpPr/>
        <p:nvPr/>
      </p:nvGrpSpPr>
      <p:grpSpPr>
        <a:xfrm>
          <a:off x="0" y="0"/>
          <a:ext cx="0" cy="0"/>
          <a:chOff x="0" y="0"/>
          <a:chExt cx="0" cy="0"/>
        </a:xfrm>
      </p:grpSpPr>
      <p:sp>
        <p:nvSpPr>
          <p:cNvPr id="1105" name="Google Shape;1105;p122"/>
          <p:cNvSpPr txBox="1"/>
          <p:nvPr>
            <p:ph idx="1" type="body"/>
          </p:nvPr>
        </p:nvSpPr>
        <p:spPr>
          <a:xfrm>
            <a:off x="467544" y="1831975"/>
            <a:ext cx="8229600" cy="502602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Font typeface="Times New Roman"/>
              <a:buNone/>
            </a:pPr>
            <a:r>
              <a:rPr lang="zh-TW" sz="2400">
                <a:latin typeface="Times New Roman"/>
                <a:ea typeface="Times New Roman"/>
                <a:cs typeface="Times New Roman"/>
                <a:sym typeface="Times New Roman"/>
              </a:rPr>
              <a:t>3. </a:t>
            </a:r>
            <a:r>
              <a:rPr lang="zh-TW" sz="2200">
                <a:latin typeface="Times New Roman"/>
                <a:ea typeface="Times New Roman"/>
                <a:cs typeface="Times New Roman"/>
                <a:sym typeface="Times New Roman"/>
              </a:rPr>
              <a:t>分析產業界裡不同的參與者(不只是競爭者)，在這些改變之後，如何創造經濟價值。思考點：</a:t>
            </a:r>
            <a:endParaRPr/>
          </a:p>
          <a:p>
            <a:pPr indent="-285750" lvl="1" marL="742950" rtl="0" algn="l">
              <a:spcBef>
                <a:spcPts val="440"/>
              </a:spcBef>
              <a:spcAft>
                <a:spcPts val="0"/>
              </a:spcAft>
              <a:buClr>
                <a:schemeClr val="dk1"/>
              </a:buClr>
              <a:buSzPts val="1100"/>
              <a:buFont typeface="Noto Sans Symbols"/>
              <a:buNone/>
            </a:pPr>
            <a:r>
              <a:rPr lang="zh-TW" sz="2200">
                <a:latin typeface="Times New Roman"/>
                <a:ea typeface="Times New Roman"/>
                <a:cs typeface="Times New Roman"/>
                <a:sym typeface="Times New Roman"/>
              </a:rPr>
              <a:t>Q1.深度與廣度間的取捨瓦解後，新經濟力量如何重新平衡？</a:t>
            </a:r>
            <a:endParaRPr/>
          </a:p>
          <a:p>
            <a:pPr indent="-285750" lvl="1" marL="742950" rtl="0" algn="l">
              <a:spcBef>
                <a:spcPts val="440"/>
              </a:spcBef>
              <a:spcAft>
                <a:spcPts val="0"/>
              </a:spcAft>
              <a:buClr>
                <a:schemeClr val="dk1"/>
              </a:buClr>
              <a:buSzPts val="1100"/>
              <a:buFont typeface="Noto Sans Symbols"/>
              <a:buNone/>
            </a:pPr>
            <a:r>
              <a:rPr lang="zh-TW" sz="2200">
                <a:latin typeface="Times New Roman"/>
                <a:ea typeface="Times New Roman"/>
                <a:cs typeface="Times New Roman"/>
                <a:sym typeface="Times New Roman"/>
              </a:rPr>
              <a:t>Q2.又會帶來什麼樣的新經濟機會？</a:t>
            </a:r>
            <a:endParaRPr/>
          </a:p>
          <a:p>
            <a:pPr indent="-531813" lvl="1" marL="989013" rtl="0" algn="l">
              <a:spcBef>
                <a:spcPts val="440"/>
              </a:spcBef>
              <a:spcAft>
                <a:spcPts val="0"/>
              </a:spcAft>
              <a:buClr>
                <a:schemeClr val="dk1"/>
              </a:buClr>
              <a:buSzPts val="1100"/>
              <a:buFont typeface="Noto Sans Symbols"/>
              <a:buNone/>
            </a:pPr>
            <a:r>
              <a:rPr lang="zh-TW" sz="2200">
                <a:latin typeface="Times New Roman"/>
                <a:ea typeface="Times New Roman"/>
                <a:cs typeface="Times New Roman"/>
                <a:sym typeface="Times New Roman"/>
              </a:rPr>
              <a:t>Q3.當一個行業解構出許多其他獨立的行業，每個存續的行業需要具備那些新一代的競爭優勢才能生存？</a:t>
            </a:r>
            <a:endParaRPr/>
          </a:p>
          <a:p>
            <a:pPr indent="-285750" lvl="1" marL="742950" rtl="0" algn="l">
              <a:spcBef>
                <a:spcPts val="440"/>
              </a:spcBef>
              <a:spcAft>
                <a:spcPts val="0"/>
              </a:spcAft>
              <a:buClr>
                <a:schemeClr val="dk1"/>
              </a:buClr>
              <a:buSzPts val="1100"/>
              <a:buFont typeface="Noto Sans Symbols"/>
              <a:buNone/>
            </a:pPr>
            <a:r>
              <a:rPr lang="zh-TW" sz="2200">
                <a:latin typeface="Times New Roman"/>
                <a:ea typeface="Times New Roman"/>
                <a:cs typeface="Times New Roman"/>
                <a:sym typeface="Times New Roman"/>
              </a:rPr>
              <a:t>Q4.這些參與者間的優勢和價值如何重新分配？</a:t>
            </a:r>
            <a:endParaRPr/>
          </a:p>
          <a:p>
            <a:pPr indent="-342900" lvl="0" marL="342900" rtl="0" algn="l">
              <a:spcBef>
                <a:spcPts val="440"/>
              </a:spcBef>
              <a:spcAft>
                <a:spcPts val="0"/>
              </a:spcAft>
              <a:buClr>
                <a:schemeClr val="dk1"/>
              </a:buClr>
              <a:buSzPts val="2200"/>
              <a:buFont typeface="Times New Roman"/>
              <a:buNone/>
            </a:pPr>
            <a:r>
              <a:rPr lang="zh-TW" sz="2200">
                <a:latin typeface="Times New Roman"/>
                <a:ea typeface="Times New Roman"/>
                <a:cs typeface="Times New Roman"/>
                <a:sym typeface="Times New Roman"/>
              </a:rPr>
              <a:t>4. 帶領企業從舊經營模式轉移到新經營模式。思考點：</a:t>
            </a:r>
            <a:endParaRPr/>
          </a:p>
          <a:p>
            <a:pPr indent="-285750" lvl="1" marL="742950" rtl="0" algn="l">
              <a:spcBef>
                <a:spcPts val="440"/>
              </a:spcBef>
              <a:spcAft>
                <a:spcPts val="0"/>
              </a:spcAft>
              <a:buClr>
                <a:schemeClr val="dk1"/>
              </a:buClr>
              <a:buSzPts val="1100"/>
              <a:buFont typeface="Noto Sans Symbols"/>
              <a:buNone/>
            </a:pPr>
            <a:r>
              <a:rPr lang="zh-TW" sz="2200">
                <a:latin typeface="Times New Roman"/>
                <a:ea typeface="Times New Roman"/>
                <a:cs typeface="Times New Roman"/>
                <a:sym typeface="Times New Roman"/>
              </a:rPr>
              <a:t>Q1.企業如何從舊經營運模式過渡到新經營模式？</a:t>
            </a:r>
            <a:endParaRPr/>
          </a:p>
          <a:p>
            <a:pPr indent="-531813" lvl="1" marL="989013" rtl="0" algn="l">
              <a:spcBef>
                <a:spcPts val="440"/>
              </a:spcBef>
              <a:spcAft>
                <a:spcPts val="0"/>
              </a:spcAft>
              <a:buClr>
                <a:schemeClr val="dk1"/>
              </a:buClr>
              <a:buSzPts val="1100"/>
              <a:buFont typeface="Noto Sans Symbols"/>
              <a:buNone/>
            </a:pPr>
            <a:r>
              <a:rPr lang="zh-TW" sz="2200">
                <a:latin typeface="Times New Roman"/>
                <a:ea typeface="Times New Roman"/>
                <a:cs typeface="Times New Roman"/>
                <a:sym typeface="Times New Roman"/>
              </a:rPr>
              <a:t>Q2.</a:t>
            </a:r>
            <a:r>
              <a:rPr lang="zh-TW" sz="2200">
                <a:solidFill>
                  <a:srgbClr val="FF0000"/>
                </a:solidFill>
                <a:latin typeface="Times New Roman"/>
                <a:ea typeface="Times New Roman"/>
                <a:cs typeface="Times New Roman"/>
                <a:sym typeface="Times New Roman"/>
              </a:rPr>
              <a:t>捨棄既有的成功模式</a:t>
            </a:r>
            <a:r>
              <a:rPr lang="zh-TW" sz="2200">
                <a:latin typeface="Times New Roman"/>
                <a:ea typeface="Times New Roman"/>
                <a:cs typeface="Times New Roman"/>
                <a:sym typeface="Times New Roman"/>
              </a:rPr>
              <a:t>，是一項大挑戰，而要</a:t>
            </a:r>
            <a:r>
              <a:rPr lang="zh-TW" sz="2200">
                <a:solidFill>
                  <a:srgbClr val="FF0000"/>
                </a:solidFill>
                <a:latin typeface="Times New Roman"/>
                <a:ea typeface="Times New Roman"/>
                <a:cs typeface="Times New Roman"/>
                <a:sym typeface="Times New Roman"/>
              </a:rPr>
              <a:t>設計與建立能夠執行這項新策略的經營模式</a:t>
            </a:r>
            <a:r>
              <a:rPr lang="zh-TW" sz="2200">
                <a:latin typeface="Times New Roman"/>
                <a:ea typeface="Times New Roman"/>
                <a:cs typeface="Times New Roman"/>
                <a:sym typeface="Times New Roman"/>
              </a:rPr>
              <a:t>，更是難上加難。對此，您有什麼過人的想法？</a:t>
            </a:r>
            <a:endParaRPr/>
          </a:p>
        </p:txBody>
      </p:sp>
      <p:sp>
        <p:nvSpPr>
          <p:cNvPr id="1106" name="Google Shape;1106;p122"/>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1107" name="Google Shape;1107;p122"/>
          <p:cNvSpPr txBox="1"/>
          <p:nvPr/>
        </p:nvSpPr>
        <p:spPr>
          <a:xfrm>
            <a:off x="539552" y="1340768"/>
            <a:ext cx="4416594" cy="49244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600">
                <a:solidFill>
                  <a:schemeClr val="dk1"/>
                </a:solidFill>
                <a:latin typeface="Times New Roman"/>
                <a:ea typeface="Times New Roman"/>
                <a:cs typeface="Times New Roman"/>
                <a:sym typeface="Times New Roman"/>
              </a:rPr>
              <a:t>3.找尋可能被解構的環節(2/3)</a:t>
            </a:r>
            <a:endParaRPr b="1" sz="2600">
              <a:solidFill>
                <a:schemeClr val="dk1"/>
              </a:solidFill>
              <a:latin typeface="Times New Roman"/>
              <a:ea typeface="Times New Roman"/>
              <a:cs typeface="Times New Roman"/>
              <a:sym typeface="Times New Roman"/>
            </a:endParaRPr>
          </a:p>
        </p:txBody>
      </p:sp>
      <p:sp>
        <p:nvSpPr>
          <p:cNvPr id="1108" name="Google Shape;1108;p122"/>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a:solidFill>
                  <a:srgbClr val="215095"/>
                </a:solidFill>
              </a:rPr>
              <a:t>2013/5/8</a:t>
            </a:r>
            <a:endParaRPr>
              <a:solidFill>
                <a:srgbClr val="215095"/>
              </a:solidFill>
            </a:endParaRPr>
          </a:p>
        </p:txBody>
      </p:sp>
      <p:sp>
        <p:nvSpPr>
          <p:cNvPr id="1109" name="Google Shape;1109;p122"/>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6000"/>
              <a:buFont typeface="Times New Roman"/>
              <a:buNone/>
            </a:pPr>
            <a:r>
              <a:rPr lang="zh-TW" sz="6000">
                <a:latin typeface="Times New Roman"/>
                <a:ea typeface="Times New Roman"/>
                <a:cs typeface="Times New Roman"/>
                <a:sym typeface="Times New Roman"/>
              </a:rPr>
              <a:t>Q&amp;A</a:t>
            </a:r>
            <a:endParaRPr b="0" i="0" sz="6000" u="none" cap="none" strike="noStrike">
              <a:solidFill>
                <a:schemeClr val="lt1"/>
              </a:solidFill>
              <a:latin typeface="Times New Roman"/>
              <a:ea typeface="Times New Roman"/>
              <a:cs typeface="Times New Roman"/>
              <a:sym typeface="Times New Roman"/>
            </a:endParaRPr>
          </a:p>
        </p:txBody>
      </p:sp>
      <p:sp>
        <p:nvSpPr>
          <p:cNvPr id="1110" name="Google Shape;1110;p122"/>
          <p:cNvSpPr txBox="1"/>
          <p:nvPr/>
        </p:nvSpPr>
        <p:spPr>
          <a:xfrm>
            <a:off x="337450" y="6407750"/>
            <a:ext cx="3370454" cy="2616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1050">
                <a:solidFill>
                  <a:schemeClr val="dk1"/>
                </a:solidFill>
                <a:latin typeface="Arial"/>
                <a:ea typeface="Arial"/>
                <a:cs typeface="Arial"/>
                <a:sym typeface="Arial"/>
              </a:rPr>
              <a:t>資料來源：管理資訊系統─管理數位化公司2.0</a:t>
            </a:r>
            <a:endParaRPr sz="1050">
              <a:solidFill>
                <a:schemeClr val="dk1"/>
              </a:solidFill>
              <a:latin typeface="Arial"/>
              <a:ea typeface="Arial"/>
              <a:cs typeface="Arial"/>
              <a:sym typeface="Arial"/>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5" name="Shape 1115"/>
        <p:cNvGrpSpPr/>
        <p:nvPr/>
      </p:nvGrpSpPr>
      <p:grpSpPr>
        <a:xfrm>
          <a:off x="0" y="0"/>
          <a:ext cx="0" cy="0"/>
          <a:chOff x="0" y="0"/>
          <a:chExt cx="0" cy="0"/>
        </a:xfrm>
      </p:grpSpPr>
      <p:sp>
        <p:nvSpPr>
          <p:cNvPr id="1116" name="Google Shape;1116;p123"/>
          <p:cNvSpPr txBox="1"/>
          <p:nvPr>
            <p:ph idx="1" type="body"/>
          </p:nvPr>
        </p:nvSpPr>
        <p:spPr>
          <a:xfrm>
            <a:off x="467544" y="1988840"/>
            <a:ext cx="8229600" cy="502602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zh-TW" sz="2400">
                <a:latin typeface="Times New Roman"/>
                <a:ea typeface="Times New Roman"/>
                <a:cs typeface="Times New Roman"/>
                <a:sym typeface="Times New Roman"/>
              </a:rPr>
              <a:t>部分的解構就會帶來極大的</a:t>
            </a:r>
            <a:r>
              <a:rPr lang="zh-TW" sz="2400">
                <a:solidFill>
                  <a:srgbClr val="215095"/>
                </a:solidFill>
                <a:latin typeface="Times New Roman"/>
                <a:ea typeface="Times New Roman"/>
                <a:cs typeface="Times New Roman"/>
                <a:sym typeface="Times New Roman"/>
              </a:rPr>
              <a:t>創造性破壞</a:t>
            </a:r>
            <a:r>
              <a:rPr lang="zh-TW" sz="2400">
                <a:latin typeface="Times New Roman"/>
                <a:ea typeface="Times New Roman"/>
                <a:cs typeface="Times New Roman"/>
                <a:sym typeface="Times New Roman"/>
              </a:rPr>
              <a:t>，解構衝擊的正是既有產業裡最弱的一環</a:t>
            </a:r>
            <a:endParaRPr/>
          </a:p>
          <a:p>
            <a:pPr indent="-342900" lvl="0" marL="342900" rtl="0" algn="l">
              <a:spcBef>
                <a:spcPts val="480"/>
              </a:spcBef>
              <a:spcAft>
                <a:spcPts val="0"/>
              </a:spcAft>
              <a:buClr>
                <a:schemeClr val="dk1"/>
              </a:buClr>
              <a:buSzPts val="2400"/>
              <a:buChar char="▪"/>
            </a:pPr>
            <a:r>
              <a:rPr lang="zh-TW" sz="2400">
                <a:latin typeface="Times New Roman"/>
                <a:ea typeface="Times New Roman"/>
                <a:cs typeface="Times New Roman"/>
                <a:sym typeface="Times New Roman"/>
              </a:rPr>
              <a:t>隨著解構而來的是</a:t>
            </a:r>
            <a:r>
              <a:rPr lang="zh-TW" sz="2400">
                <a:solidFill>
                  <a:srgbClr val="FF0000"/>
                </a:solidFill>
                <a:latin typeface="Times New Roman"/>
                <a:ea typeface="Times New Roman"/>
                <a:cs typeface="Times New Roman"/>
                <a:sym typeface="Times New Roman"/>
              </a:rPr>
              <a:t>重組(Restructuring)</a:t>
            </a:r>
            <a:r>
              <a:rPr lang="zh-TW" sz="2400">
                <a:latin typeface="Times New Roman"/>
                <a:ea typeface="Times New Roman"/>
                <a:cs typeface="Times New Roman"/>
                <a:sym typeface="Times New Roman"/>
              </a:rPr>
              <a:t>，新的產業定義將從殘垣廢土中浮現出來。例如，導覽者的興起(Yahoo!→Google)，導覽者提供新功能，它是一項新行業，帶來新的競爭機會。對許多資訊經濟的其他行業而言，導覽者掌握了大部份的經濟價值</a:t>
            </a:r>
            <a:endParaRPr sz="2400">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Char char="▪"/>
            </a:pPr>
            <a:r>
              <a:rPr lang="zh-TW" sz="2400">
                <a:latin typeface="Times New Roman"/>
                <a:ea typeface="Times New Roman"/>
                <a:cs typeface="Times New Roman"/>
                <a:sym typeface="Times New Roman"/>
              </a:rPr>
              <a:t>為了生存競爭，企業在選擇加入的「每一個商業活動」，都必須具備競爭優勢，而不再只是某部份競爭優勢而已 </a:t>
            </a:r>
            <a:endParaRPr/>
          </a:p>
          <a:p>
            <a:pPr indent="-342900" lvl="0" marL="342900" rtl="0" algn="l">
              <a:spcBef>
                <a:spcPts val="480"/>
              </a:spcBef>
              <a:spcAft>
                <a:spcPts val="0"/>
              </a:spcAft>
              <a:buClr>
                <a:schemeClr val="dk1"/>
              </a:buClr>
              <a:buSzPts val="2400"/>
              <a:buNone/>
            </a:pPr>
            <a:r>
              <a:t/>
            </a:r>
            <a:endParaRPr sz="2400">
              <a:latin typeface="Times New Roman"/>
              <a:ea typeface="Times New Roman"/>
              <a:cs typeface="Times New Roman"/>
              <a:sym typeface="Times New Roman"/>
            </a:endParaRPr>
          </a:p>
        </p:txBody>
      </p:sp>
      <p:sp>
        <p:nvSpPr>
          <p:cNvPr id="1117" name="Google Shape;1117;p123"/>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1118" name="Google Shape;1118;p123"/>
          <p:cNvSpPr txBox="1"/>
          <p:nvPr/>
        </p:nvSpPr>
        <p:spPr>
          <a:xfrm>
            <a:off x="539552" y="1340768"/>
            <a:ext cx="4416594" cy="49244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2600">
                <a:solidFill>
                  <a:schemeClr val="dk1"/>
                </a:solidFill>
                <a:latin typeface="Times New Roman"/>
                <a:ea typeface="Times New Roman"/>
                <a:cs typeface="Times New Roman"/>
                <a:sym typeface="Times New Roman"/>
              </a:rPr>
              <a:t>3.找尋可能被解構的環節(3/3)</a:t>
            </a:r>
            <a:endParaRPr b="1" sz="2600">
              <a:solidFill>
                <a:schemeClr val="dk1"/>
              </a:solidFill>
              <a:latin typeface="Times New Roman"/>
              <a:ea typeface="Times New Roman"/>
              <a:cs typeface="Times New Roman"/>
              <a:sym typeface="Times New Roman"/>
            </a:endParaRPr>
          </a:p>
        </p:txBody>
      </p:sp>
      <p:sp>
        <p:nvSpPr>
          <p:cNvPr id="1119" name="Google Shape;1119;p123"/>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6000"/>
              <a:buFont typeface="Times New Roman"/>
              <a:buNone/>
            </a:pPr>
            <a:r>
              <a:rPr b="0" i="0" lang="zh-TW" sz="6000" u="none" cap="none" strike="noStrike">
                <a:solidFill>
                  <a:schemeClr val="lt1"/>
                </a:solidFill>
                <a:latin typeface="Times New Roman"/>
                <a:ea typeface="Times New Roman"/>
                <a:cs typeface="Times New Roman"/>
                <a:sym typeface="Times New Roman"/>
              </a:rPr>
              <a:t>Q&amp;A</a:t>
            </a:r>
            <a:endParaRPr b="0" i="0" sz="6000" u="none" cap="none" strike="noStrike">
              <a:solidFill>
                <a:schemeClr val="lt1"/>
              </a:solidFill>
              <a:latin typeface="Times New Roman"/>
              <a:ea typeface="Times New Roman"/>
              <a:cs typeface="Times New Roman"/>
              <a:sym typeface="Times New Roman"/>
            </a:endParaRPr>
          </a:p>
        </p:txBody>
      </p:sp>
      <p:sp>
        <p:nvSpPr>
          <p:cNvPr id="1120" name="Google Shape;1120;p123"/>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a:solidFill>
                  <a:srgbClr val="215095"/>
                </a:solidFill>
              </a:rPr>
              <a:t>2013/5/8</a:t>
            </a:r>
            <a:endParaRPr>
              <a:solidFill>
                <a:srgbClr val="215095"/>
              </a:solidFill>
            </a:endParaRPr>
          </a:p>
        </p:txBody>
      </p:sp>
      <p:sp>
        <p:nvSpPr>
          <p:cNvPr id="1121" name="Google Shape;1121;p123"/>
          <p:cNvSpPr txBox="1"/>
          <p:nvPr/>
        </p:nvSpPr>
        <p:spPr>
          <a:xfrm>
            <a:off x="337450" y="6407750"/>
            <a:ext cx="3370454" cy="2616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1050">
                <a:solidFill>
                  <a:schemeClr val="dk1"/>
                </a:solidFill>
                <a:latin typeface="Arial"/>
                <a:ea typeface="Arial"/>
                <a:cs typeface="Arial"/>
                <a:sym typeface="Arial"/>
              </a:rPr>
              <a:t>資料來源：管理資訊系統─管理數位化公司2.0</a:t>
            </a:r>
            <a:endParaRPr sz="1050">
              <a:solidFill>
                <a:schemeClr val="dk1"/>
              </a:solidFill>
              <a:latin typeface="Arial"/>
              <a:ea typeface="Arial"/>
              <a:cs typeface="Arial"/>
              <a:sym typeface="Arial"/>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5" name="Shape 1125"/>
        <p:cNvGrpSpPr/>
        <p:nvPr/>
      </p:nvGrpSpPr>
      <p:grpSpPr>
        <a:xfrm>
          <a:off x="0" y="0"/>
          <a:ext cx="0" cy="0"/>
          <a:chOff x="0" y="0"/>
          <a:chExt cx="0" cy="0"/>
        </a:xfrm>
      </p:grpSpPr>
      <p:sp>
        <p:nvSpPr>
          <p:cNvPr id="1126" name="Google Shape;1126;p124"/>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sp>
        <p:nvSpPr>
          <p:cNvPr id="1127" name="Google Shape;1127;p124"/>
          <p:cNvSpPr txBox="1"/>
          <p:nvPr>
            <p:ph idx="1" type="body"/>
          </p:nvPr>
        </p:nvSpPr>
        <p:spPr>
          <a:xfrm>
            <a:off x="457200" y="1295400"/>
            <a:ext cx="8229600" cy="50260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8800"/>
              <a:buNone/>
            </a:pPr>
            <a:r>
              <a:t/>
            </a:r>
            <a:endParaRPr sz="8800">
              <a:latin typeface="Times New Roman"/>
              <a:ea typeface="Times New Roman"/>
              <a:cs typeface="Times New Roman"/>
              <a:sym typeface="Times New Roman"/>
            </a:endParaRPr>
          </a:p>
          <a:p>
            <a:pPr indent="0" lvl="0" marL="0" rtl="0" algn="ctr">
              <a:spcBef>
                <a:spcPts val="1600"/>
              </a:spcBef>
              <a:spcAft>
                <a:spcPts val="0"/>
              </a:spcAft>
              <a:buClr>
                <a:schemeClr val="dk1"/>
              </a:buClr>
              <a:buSzPts val="8000"/>
              <a:buNone/>
            </a:pPr>
            <a:r>
              <a:rPr lang="zh-TW" sz="8000">
                <a:latin typeface="Times New Roman"/>
                <a:ea typeface="Times New Roman"/>
                <a:cs typeface="Times New Roman"/>
                <a:sym typeface="Times New Roman"/>
              </a:rPr>
              <a:t>THE  END</a:t>
            </a:r>
            <a:endParaRPr sz="8000">
              <a:latin typeface="Times New Roman"/>
              <a:ea typeface="Times New Roman"/>
              <a:cs typeface="Times New Roman"/>
              <a:sym typeface="Times New Roman"/>
            </a:endParaRPr>
          </a:p>
        </p:txBody>
      </p:sp>
      <p:sp>
        <p:nvSpPr>
          <p:cNvPr id="1128" name="Google Shape;1128;p124"/>
          <p:cNvSpPr txBox="1"/>
          <p:nvPr>
            <p:ph idx="11" type="ftr"/>
          </p:nvPr>
        </p:nvSpPr>
        <p:spPr>
          <a:xfrm>
            <a:off x="3124200" y="6521450"/>
            <a:ext cx="2895600" cy="2444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a:t>2013/5/8</a:t>
            </a:r>
            <a:endParaRPr/>
          </a:p>
        </p:txBody>
      </p:sp>
      <p:sp>
        <p:nvSpPr>
          <p:cNvPr id="1129" name="Google Shape;1129;p124"/>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26"/>
          <p:cNvSpPr txBox="1"/>
          <p:nvPr>
            <p:ph idx="11" type="ftr"/>
          </p:nvPr>
        </p:nvSpPr>
        <p:spPr>
          <a:xfrm>
            <a:off x="3124200" y="6500834"/>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228" name="Google Shape;228;p26"/>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solidFill>
                  <a:srgbClr val="2D6BC7"/>
                </a:solidFill>
              </a:rPr>
              <a:t>‹#›</a:t>
            </a:fld>
            <a:endParaRPr>
              <a:solidFill>
                <a:srgbClr val="2D6BC7"/>
              </a:solidFill>
            </a:endParaRPr>
          </a:p>
        </p:txBody>
      </p:sp>
      <p:sp>
        <p:nvSpPr>
          <p:cNvPr id="229" name="Google Shape;229;p26"/>
          <p:cNvSpPr txBox="1"/>
          <p:nvPr/>
        </p:nvSpPr>
        <p:spPr>
          <a:xfrm>
            <a:off x="6553200" y="6669360"/>
            <a:ext cx="2133600" cy="2444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2D6BC7"/>
              </a:solidFill>
              <a:latin typeface="Arial"/>
              <a:ea typeface="Arial"/>
              <a:cs typeface="Arial"/>
              <a:sym typeface="Arial"/>
            </a:endParaRPr>
          </a:p>
        </p:txBody>
      </p:sp>
      <p:sp>
        <p:nvSpPr>
          <p:cNvPr id="230" name="Google Shape;230;p26"/>
          <p:cNvSpPr txBox="1"/>
          <p:nvPr/>
        </p:nvSpPr>
        <p:spPr>
          <a:xfrm>
            <a:off x="2519171" y="87791"/>
            <a:ext cx="6767737" cy="7694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4400">
                <a:solidFill>
                  <a:srgbClr val="FFFFFF"/>
                </a:solidFill>
                <a:latin typeface="Arial"/>
                <a:ea typeface="Arial"/>
                <a:cs typeface="Arial"/>
                <a:sym typeface="Arial"/>
              </a:rPr>
              <a:t>數位匯流及其發展趨勢</a:t>
            </a:r>
            <a:endParaRPr sz="4400">
              <a:solidFill>
                <a:srgbClr val="FFFFFF"/>
              </a:solidFill>
              <a:latin typeface="Arial"/>
              <a:ea typeface="Arial"/>
              <a:cs typeface="Arial"/>
              <a:sym typeface="Arial"/>
            </a:endParaRPr>
          </a:p>
        </p:txBody>
      </p:sp>
      <p:pic>
        <p:nvPicPr>
          <p:cNvPr descr="Screen Shot 2012 01 17 at 1 17 8 57 41 PM" id="231" name="Google Shape;231;p26"/>
          <p:cNvPicPr preferRelativeResize="0"/>
          <p:nvPr/>
        </p:nvPicPr>
        <p:blipFill rotWithShape="1">
          <a:blip r:embed="rId3">
            <a:alphaModFix/>
          </a:blip>
          <a:srcRect b="0" l="0" r="0" t="0"/>
          <a:stretch/>
        </p:blipFill>
        <p:spPr>
          <a:xfrm>
            <a:off x="107503" y="1340769"/>
            <a:ext cx="8999985" cy="5184576"/>
          </a:xfrm>
          <a:prstGeom prst="rect">
            <a:avLst/>
          </a:prstGeom>
          <a:noFill/>
          <a:ln>
            <a:noFill/>
          </a:ln>
        </p:spPr>
      </p:pic>
      <p:pic>
        <p:nvPicPr>
          <p:cNvPr descr="play.png" id="232" name="Google Shape;232;p26">
            <a:hlinkClick r:id="rId4"/>
          </p:cNvPr>
          <p:cNvPicPr preferRelativeResize="0"/>
          <p:nvPr/>
        </p:nvPicPr>
        <p:blipFill rotWithShape="1">
          <a:blip r:embed="rId5">
            <a:alphaModFix/>
          </a:blip>
          <a:srcRect b="0" l="0" r="0" t="0"/>
          <a:stretch/>
        </p:blipFill>
        <p:spPr>
          <a:xfrm>
            <a:off x="8495420" y="5805264"/>
            <a:ext cx="612068" cy="61206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27"/>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數位匯流及其發展趨勢</a:t>
            </a:r>
            <a:endParaRPr sz="4400">
              <a:latin typeface="Arial"/>
              <a:ea typeface="Arial"/>
              <a:cs typeface="Arial"/>
              <a:sym typeface="Arial"/>
            </a:endParaRPr>
          </a:p>
        </p:txBody>
      </p:sp>
      <p:sp>
        <p:nvSpPr>
          <p:cNvPr id="239" name="Google Shape;239;p27"/>
          <p:cNvSpPr txBox="1"/>
          <p:nvPr>
            <p:ph idx="1" type="body"/>
          </p:nvPr>
        </p:nvSpPr>
        <p:spPr>
          <a:xfrm>
            <a:off x="357188" y="1295400"/>
            <a:ext cx="8572500" cy="502602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00"/>
              <a:buNone/>
            </a:pPr>
            <a:r>
              <a:t/>
            </a:r>
            <a:endParaRPr b="1" sz="100">
              <a:latin typeface="Arial"/>
              <a:ea typeface="Arial"/>
              <a:cs typeface="Arial"/>
              <a:sym typeface="Arial"/>
            </a:endParaRPr>
          </a:p>
          <a:p>
            <a:pPr indent="-342900" lvl="0" marL="342900" rtl="0" algn="l">
              <a:spcBef>
                <a:spcPts val="640"/>
              </a:spcBef>
              <a:spcAft>
                <a:spcPts val="0"/>
              </a:spcAft>
              <a:buClr>
                <a:schemeClr val="dk1"/>
              </a:buClr>
              <a:buSzPts val="3200"/>
              <a:buNone/>
            </a:pPr>
            <a:r>
              <a:rPr b="1" lang="zh-TW">
                <a:latin typeface="Arial"/>
                <a:ea typeface="Arial"/>
                <a:cs typeface="Arial"/>
                <a:sym typeface="Arial"/>
              </a:rPr>
              <a:t>資通訊科技（</a:t>
            </a:r>
            <a:r>
              <a:rPr b="1" lang="zh-TW">
                <a:latin typeface="Times New Roman"/>
                <a:ea typeface="Times New Roman"/>
                <a:cs typeface="Times New Roman"/>
                <a:sym typeface="Times New Roman"/>
              </a:rPr>
              <a:t>ICT</a:t>
            </a:r>
            <a:r>
              <a:rPr b="1" lang="zh-TW">
                <a:latin typeface="Arial"/>
                <a:ea typeface="Arial"/>
                <a:cs typeface="Arial"/>
                <a:sym typeface="Arial"/>
              </a:rPr>
              <a:t>）發展</a:t>
            </a:r>
            <a:endParaRPr>
              <a:latin typeface="Arial"/>
              <a:ea typeface="Arial"/>
              <a:cs typeface="Arial"/>
              <a:sym typeface="Arial"/>
            </a:endParaRPr>
          </a:p>
          <a:p>
            <a:pPr indent="-152400" lvl="8" marL="3886200" rtl="0" algn="l">
              <a:spcBef>
                <a:spcPts val="240"/>
              </a:spcBef>
              <a:spcAft>
                <a:spcPts val="0"/>
              </a:spcAft>
              <a:buClr>
                <a:schemeClr val="dk1"/>
              </a:buClr>
              <a:buSzPts val="1200"/>
              <a:buNone/>
            </a:pPr>
            <a:r>
              <a:t/>
            </a:r>
            <a:endParaRPr sz="1200">
              <a:latin typeface="Arial"/>
              <a:ea typeface="Arial"/>
              <a:cs typeface="Arial"/>
              <a:sym typeface="Arial"/>
            </a:endParaRPr>
          </a:p>
          <a:p>
            <a:pPr indent="-152400" lvl="8" marL="3886200" rtl="0" algn="l">
              <a:spcBef>
                <a:spcPts val="240"/>
              </a:spcBef>
              <a:spcAft>
                <a:spcPts val="0"/>
              </a:spcAft>
              <a:buClr>
                <a:schemeClr val="dk1"/>
              </a:buClr>
              <a:buSzPts val="1200"/>
              <a:buNone/>
            </a:pPr>
            <a:r>
              <a:t/>
            </a:r>
            <a:endParaRPr sz="1200">
              <a:latin typeface="Arial"/>
              <a:ea typeface="Arial"/>
              <a:cs typeface="Arial"/>
              <a:sym typeface="Arial"/>
            </a:endParaRPr>
          </a:p>
          <a:p>
            <a:pPr indent="-342900" lvl="0" marL="342900" rtl="0" algn="l">
              <a:spcBef>
                <a:spcPts val="480"/>
              </a:spcBef>
              <a:spcAft>
                <a:spcPts val="0"/>
              </a:spcAft>
              <a:buClr>
                <a:schemeClr val="dk1"/>
              </a:buClr>
              <a:buSzPts val="2400"/>
              <a:buChar char="▪"/>
            </a:pPr>
            <a:r>
              <a:rPr lang="zh-TW" sz="2400">
                <a:latin typeface="Arial"/>
                <a:ea typeface="Arial"/>
                <a:cs typeface="Arial"/>
                <a:sym typeface="Arial"/>
              </a:rPr>
              <a:t>科技(</a:t>
            </a:r>
            <a:r>
              <a:rPr lang="zh-TW" sz="2400">
                <a:latin typeface="Times New Roman"/>
                <a:ea typeface="Times New Roman"/>
                <a:cs typeface="Times New Roman"/>
                <a:sym typeface="Times New Roman"/>
              </a:rPr>
              <a:t>Information Technology</a:t>
            </a:r>
            <a:r>
              <a:rPr lang="zh-TW" sz="2400">
                <a:latin typeface="Arial"/>
                <a:ea typeface="Arial"/>
                <a:cs typeface="Arial"/>
                <a:sym typeface="Arial"/>
              </a:rPr>
              <a:t>)與通信科技</a:t>
            </a:r>
            <a:r>
              <a:rPr lang="zh-TW" sz="2400">
                <a:latin typeface="Times New Roman"/>
                <a:ea typeface="Times New Roman"/>
                <a:cs typeface="Times New Roman"/>
                <a:sym typeface="Times New Roman"/>
              </a:rPr>
              <a:t>(Communication Technology</a:t>
            </a:r>
            <a:r>
              <a:rPr lang="zh-TW" sz="2400">
                <a:latin typeface="Arial"/>
                <a:ea typeface="Arial"/>
                <a:cs typeface="Arial"/>
                <a:sym typeface="Arial"/>
              </a:rPr>
              <a:t>)之整合，統稱資通訊科技(</a:t>
            </a:r>
            <a:r>
              <a:rPr lang="zh-TW" sz="2400">
                <a:latin typeface="Times New Roman"/>
                <a:ea typeface="Times New Roman"/>
                <a:cs typeface="Times New Roman"/>
                <a:sym typeface="Times New Roman"/>
              </a:rPr>
              <a:t>ICT</a:t>
            </a:r>
            <a:r>
              <a:rPr lang="zh-TW" sz="2400">
                <a:latin typeface="Arial"/>
                <a:ea typeface="Arial"/>
                <a:cs typeface="Arial"/>
                <a:sym typeface="Arial"/>
              </a:rPr>
              <a:t>)。</a:t>
            </a:r>
            <a:endParaRPr sz="2400">
              <a:latin typeface="Arial"/>
              <a:ea typeface="Arial"/>
              <a:cs typeface="Arial"/>
              <a:sym typeface="Arial"/>
            </a:endParaRPr>
          </a:p>
          <a:p>
            <a:pPr indent="-152400" lvl="8" marL="3886200" rtl="0" algn="l">
              <a:spcBef>
                <a:spcPts val="240"/>
              </a:spcBef>
              <a:spcAft>
                <a:spcPts val="0"/>
              </a:spcAft>
              <a:buClr>
                <a:schemeClr val="dk1"/>
              </a:buClr>
              <a:buSzPts val="1200"/>
              <a:buNone/>
            </a:pPr>
            <a:r>
              <a:t/>
            </a:r>
            <a:endParaRPr sz="1200">
              <a:latin typeface="Arial"/>
              <a:ea typeface="Arial"/>
              <a:cs typeface="Arial"/>
              <a:sym typeface="Arial"/>
            </a:endParaRPr>
          </a:p>
          <a:p>
            <a:pPr indent="-152400" lvl="8" marL="3886200" rtl="0" algn="l">
              <a:spcBef>
                <a:spcPts val="240"/>
              </a:spcBef>
              <a:spcAft>
                <a:spcPts val="0"/>
              </a:spcAft>
              <a:buClr>
                <a:schemeClr val="dk1"/>
              </a:buClr>
              <a:buSzPts val="1200"/>
              <a:buNone/>
            </a:pPr>
            <a:r>
              <a:t/>
            </a:r>
            <a:endParaRPr sz="1200">
              <a:latin typeface="Arial"/>
              <a:ea typeface="Arial"/>
              <a:cs typeface="Arial"/>
              <a:sym typeface="Arial"/>
            </a:endParaRPr>
          </a:p>
          <a:p>
            <a:pPr indent="-342900" lvl="0" marL="342900" rtl="0" algn="l">
              <a:spcBef>
                <a:spcPts val="480"/>
              </a:spcBef>
              <a:spcAft>
                <a:spcPts val="0"/>
              </a:spcAft>
              <a:buClr>
                <a:schemeClr val="dk1"/>
              </a:buClr>
              <a:buSzPts val="2400"/>
              <a:buChar char="▪"/>
            </a:pPr>
            <a:r>
              <a:rPr lang="zh-TW" sz="2400">
                <a:latin typeface="Times New Roman"/>
                <a:ea typeface="Times New Roman"/>
                <a:cs typeface="Times New Roman"/>
                <a:sym typeface="Times New Roman"/>
              </a:rPr>
              <a:t>Voice、Words、Data、Video藉01 coding </a:t>
            </a:r>
            <a:r>
              <a:rPr lang="zh-TW" sz="2400">
                <a:latin typeface="Arial"/>
                <a:ea typeface="Arial"/>
                <a:cs typeface="Arial"/>
                <a:sym typeface="Arial"/>
              </a:rPr>
              <a:t>技術編碼與傳輸，使得各種不同的訊息內容，可在不同的平台上相互傳遞。</a:t>
            </a:r>
            <a:endParaRPr sz="2400">
              <a:latin typeface="Arial"/>
              <a:ea typeface="Arial"/>
              <a:cs typeface="Arial"/>
              <a:sym typeface="Arial"/>
            </a:endParaRPr>
          </a:p>
          <a:p>
            <a:pPr indent="-152400" lvl="8" marL="3886200" rtl="0" algn="l">
              <a:spcBef>
                <a:spcPts val="240"/>
              </a:spcBef>
              <a:spcAft>
                <a:spcPts val="0"/>
              </a:spcAft>
              <a:buClr>
                <a:schemeClr val="dk1"/>
              </a:buClr>
              <a:buSzPts val="1200"/>
              <a:buNone/>
            </a:pPr>
            <a:r>
              <a:t/>
            </a:r>
            <a:endParaRPr sz="1200">
              <a:latin typeface="Arial"/>
              <a:ea typeface="Arial"/>
              <a:cs typeface="Arial"/>
              <a:sym typeface="Arial"/>
            </a:endParaRPr>
          </a:p>
          <a:p>
            <a:pPr indent="-152400" lvl="8" marL="3886200" rtl="0" algn="l">
              <a:spcBef>
                <a:spcPts val="240"/>
              </a:spcBef>
              <a:spcAft>
                <a:spcPts val="0"/>
              </a:spcAft>
              <a:buClr>
                <a:schemeClr val="dk1"/>
              </a:buClr>
              <a:buSzPts val="1200"/>
              <a:buNone/>
            </a:pPr>
            <a:r>
              <a:t/>
            </a:r>
            <a:endParaRPr sz="1200">
              <a:latin typeface="Arial"/>
              <a:ea typeface="Arial"/>
              <a:cs typeface="Arial"/>
              <a:sym typeface="Arial"/>
            </a:endParaRPr>
          </a:p>
          <a:p>
            <a:pPr indent="-342900" lvl="0" marL="342900" rtl="0" algn="l">
              <a:spcBef>
                <a:spcPts val="480"/>
              </a:spcBef>
              <a:spcAft>
                <a:spcPts val="0"/>
              </a:spcAft>
              <a:buClr>
                <a:schemeClr val="dk1"/>
              </a:buClr>
              <a:buSzPts val="2400"/>
              <a:buChar char="▪"/>
            </a:pPr>
            <a:r>
              <a:rPr lang="zh-TW" sz="2400">
                <a:latin typeface="Times New Roman"/>
                <a:ea typeface="Times New Roman"/>
                <a:cs typeface="Times New Roman"/>
                <a:sym typeface="Times New Roman"/>
              </a:rPr>
              <a:t>ICT</a:t>
            </a:r>
            <a:r>
              <a:rPr lang="zh-TW" sz="2400">
                <a:latin typeface="Arial"/>
                <a:ea typeface="Arial"/>
                <a:cs typeface="Arial"/>
                <a:sym typeface="Arial"/>
              </a:rPr>
              <a:t>業者在市場競爭、遊戲規則不斷更替、產業結構迅速改變下，形成所謂</a:t>
            </a:r>
            <a:r>
              <a:rPr lang="zh-TW" sz="2400">
                <a:solidFill>
                  <a:srgbClr val="FF0000"/>
                </a:solidFill>
                <a:latin typeface="Arial"/>
                <a:ea typeface="Arial"/>
                <a:cs typeface="Arial"/>
                <a:sym typeface="Arial"/>
              </a:rPr>
              <a:t>數位革命(</a:t>
            </a:r>
            <a:r>
              <a:rPr lang="zh-TW" sz="2400">
                <a:solidFill>
                  <a:srgbClr val="FF0000"/>
                </a:solidFill>
                <a:latin typeface="Times New Roman"/>
                <a:ea typeface="Times New Roman"/>
                <a:cs typeface="Times New Roman"/>
                <a:sym typeface="Times New Roman"/>
              </a:rPr>
              <a:t>digital revolution</a:t>
            </a:r>
            <a:r>
              <a:rPr lang="zh-TW" sz="2400">
                <a:solidFill>
                  <a:srgbClr val="FF0000"/>
                </a:solidFill>
                <a:latin typeface="Arial"/>
                <a:ea typeface="Arial"/>
                <a:cs typeface="Arial"/>
                <a:sym typeface="Arial"/>
              </a:rPr>
              <a:t>) 與數位匯流</a:t>
            </a:r>
            <a:r>
              <a:rPr lang="zh-TW" sz="2400">
                <a:latin typeface="Arial"/>
                <a:ea typeface="Arial"/>
                <a:cs typeface="Arial"/>
                <a:sym typeface="Arial"/>
              </a:rPr>
              <a:t>，產生</a:t>
            </a:r>
            <a:r>
              <a:rPr lang="zh-TW" sz="2400">
                <a:solidFill>
                  <a:srgbClr val="FF0000"/>
                </a:solidFill>
                <a:latin typeface="Arial"/>
                <a:ea typeface="Arial"/>
                <a:cs typeface="Arial"/>
                <a:sym typeface="Arial"/>
              </a:rPr>
              <a:t>典範移轉(</a:t>
            </a:r>
            <a:r>
              <a:rPr lang="zh-TW" sz="2400">
                <a:solidFill>
                  <a:srgbClr val="FF0000"/>
                </a:solidFill>
                <a:latin typeface="Times New Roman"/>
                <a:ea typeface="Times New Roman"/>
                <a:cs typeface="Times New Roman"/>
                <a:sym typeface="Times New Roman"/>
              </a:rPr>
              <a:t>paradigm shift</a:t>
            </a:r>
            <a:r>
              <a:rPr lang="zh-TW" sz="2400">
                <a:solidFill>
                  <a:srgbClr val="FF0000"/>
                </a:solidFill>
                <a:latin typeface="Arial"/>
                <a:ea typeface="Arial"/>
                <a:cs typeface="Arial"/>
                <a:sym typeface="Arial"/>
              </a:rPr>
              <a:t>)</a:t>
            </a:r>
            <a:r>
              <a:rPr lang="zh-TW" sz="2400">
                <a:latin typeface="Arial"/>
                <a:ea typeface="Arial"/>
                <a:cs typeface="Arial"/>
                <a:sym typeface="Arial"/>
              </a:rPr>
              <a:t>之現象。</a:t>
            </a:r>
            <a:endParaRPr sz="2400">
              <a:latin typeface="Arial"/>
              <a:ea typeface="Arial"/>
              <a:cs typeface="Arial"/>
              <a:sym typeface="Arial"/>
            </a:endParaRPr>
          </a:p>
          <a:p>
            <a:pPr indent="-139700" lvl="0" marL="342900" rtl="0" algn="l">
              <a:spcBef>
                <a:spcPts val="640"/>
              </a:spcBef>
              <a:spcAft>
                <a:spcPts val="0"/>
              </a:spcAft>
              <a:buClr>
                <a:schemeClr val="dk1"/>
              </a:buClr>
              <a:buSzPts val="3200"/>
              <a:buNone/>
            </a:pPr>
            <a:r>
              <a:t/>
            </a:r>
            <a:endParaRPr>
              <a:latin typeface="Arial"/>
              <a:ea typeface="Arial"/>
              <a:cs typeface="Arial"/>
              <a:sym typeface="Arial"/>
            </a:endParaRPr>
          </a:p>
        </p:txBody>
      </p:sp>
      <p:sp>
        <p:nvSpPr>
          <p:cNvPr id="240" name="Google Shape;240;p27"/>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241" name="Google Shape;241;p27"/>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400">
                <a:solidFill>
                  <a:schemeClr val="accent1"/>
                </a:solidFill>
                <a:latin typeface="Arial"/>
                <a:ea typeface="Arial"/>
                <a:cs typeface="Arial"/>
                <a:sym typeface="Arial"/>
              </a:rPr>
              <a:t>‹#›</a:t>
            </a:fld>
            <a:endParaRPr sz="1400">
              <a:solidFill>
                <a:schemeClr val="accent1"/>
              </a:solidFill>
              <a:latin typeface="Arial"/>
              <a:ea typeface="Arial"/>
              <a:cs typeface="Arial"/>
              <a:sym typeface="Arial"/>
            </a:endParaRPr>
          </a:p>
        </p:txBody>
      </p:sp>
      <p:sp>
        <p:nvSpPr>
          <p:cNvPr id="242" name="Google Shape;242;p27"/>
          <p:cNvSpPr txBox="1"/>
          <p:nvPr/>
        </p:nvSpPr>
        <p:spPr>
          <a:xfrm>
            <a:off x="323528" y="6381328"/>
            <a:ext cx="3456384" cy="2880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400">
              <a:solidFill>
                <a:schemeClr val="accen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28"/>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數位匯流及其發展趨勢</a:t>
            </a:r>
            <a:endParaRPr sz="4400">
              <a:latin typeface="Arial"/>
              <a:ea typeface="Arial"/>
              <a:cs typeface="Arial"/>
              <a:sym typeface="Arial"/>
            </a:endParaRPr>
          </a:p>
        </p:txBody>
      </p:sp>
      <p:sp>
        <p:nvSpPr>
          <p:cNvPr id="249" name="Google Shape;249;p28"/>
          <p:cNvSpPr txBox="1"/>
          <p:nvPr>
            <p:ph idx="1" type="body"/>
          </p:nvPr>
        </p:nvSpPr>
        <p:spPr>
          <a:xfrm>
            <a:off x="251520" y="1988840"/>
            <a:ext cx="8643938" cy="5026025"/>
          </a:xfrm>
          <a:prstGeom prst="rect">
            <a:avLst/>
          </a:prstGeom>
          <a:noFill/>
          <a:ln>
            <a:noFill/>
          </a:ln>
        </p:spPr>
        <p:txBody>
          <a:bodyPr anchorCtr="0" anchor="t" bIns="45700" lIns="91425" spcFirstLastPara="1" rIns="91425" wrap="square" tIns="45700">
            <a:noAutofit/>
          </a:bodyPr>
          <a:lstStyle/>
          <a:p>
            <a:pPr indent="-342900" lvl="0" marL="342900" rtl="0" algn="l">
              <a:lnSpc>
                <a:spcPct val="78571"/>
              </a:lnSpc>
              <a:spcBef>
                <a:spcPts val="0"/>
              </a:spcBef>
              <a:spcAft>
                <a:spcPts val="0"/>
              </a:spcAft>
              <a:buClr>
                <a:schemeClr val="dk1"/>
              </a:buClr>
              <a:buSzPts val="2800"/>
              <a:buFont typeface="Arial"/>
              <a:buNone/>
            </a:pPr>
            <a:r>
              <a:rPr lang="zh-TW" sz="2800">
                <a:latin typeface="Arial"/>
                <a:ea typeface="Arial"/>
                <a:cs typeface="Arial"/>
                <a:sym typeface="Arial"/>
              </a:rPr>
              <a:t>‧</a:t>
            </a:r>
            <a:endParaRPr b="1" sz="2400" u="sng">
              <a:latin typeface="Arial"/>
              <a:ea typeface="Arial"/>
              <a:cs typeface="Arial"/>
              <a:sym typeface="Arial"/>
            </a:endParaRPr>
          </a:p>
          <a:p>
            <a:pPr indent="-342900" lvl="0" marL="342900" rtl="0" algn="l">
              <a:lnSpc>
                <a:spcPct val="136363"/>
              </a:lnSpc>
              <a:spcBef>
                <a:spcPts val="770"/>
              </a:spcBef>
              <a:spcAft>
                <a:spcPts val="0"/>
              </a:spcAft>
              <a:buClr>
                <a:schemeClr val="dk1"/>
              </a:buClr>
              <a:buSzPts val="2000"/>
              <a:buFont typeface="Arial"/>
              <a:buNone/>
            </a:pPr>
            <a:r>
              <a:rPr lang="zh-TW" sz="2000">
                <a:latin typeface="Arial"/>
                <a:ea typeface="Arial"/>
                <a:cs typeface="Arial"/>
                <a:sym typeface="Arial"/>
              </a:rPr>
              <a:t>  </a:t>
            </a:r>
            <a:r>
              <a:rPr lang="zh-TW" sz="2200">
                <a:latin typeface="Arial"/>
                <a:ea typeface="Arial"/>
                <a:cs typeface="Arial"/>
                <a:sym typeface="Arial"/>
              </a:rPr>
              <a:t>─傳統上，我們將單向、「一對多」的訊息傳輸模式歸類為「傳播」；而將雙向、「一對一」的訊息傳輸模式歸類為「通信」。然而隨著</a:t>
            </a:r>
            <a:r>
              <a:rPr lang="zh-TW" sz="2200">
                <a:latin typeface="Times New Roman"/>
                <a:ea typeface="Times New Roman"/>
                <a:cs typeface="Times New Roman"/>
                <a:sym typeface="Times New Roman"/>
              </a:rPr>
              <a:t>4C</a:t>
            </a:r>
            <a:r>
              <a:rPr lang="zh-TW" sz="2200">
                <a:latin typeface="Arial"/>
                <a:ea typeface="Arial"/>
                <a:cs typeface="Arial"/>
                <a:sym typeface="Arial"/>
              </a:rPr>
              <a:t>匯流趨勢的發展，原本屬於</a:t>
            </a:r>
            <a:r>
              <a:rPr lang="zh-TW" sz="2200">
                <a:solidFill>
                  <a:srgbClr val="FF0000"/>
                </a:solidFill>
                <a:latin typeface="Arial"/>
                <a:ea typeface="Arial"/>
                <a:cs typeface="Arial"/>
                <a:sym typeface="Arial"/>
              </a:rPr>
              <a:t>傳播範疇的事業，亦可提供通信服務；而屬於通信範疇的事業，也可提供傳播服務。</a:t>
            </a:r>
            <a:endParaRPr sz="2200">
              <a:solidFill>
                <a:srgbClr val="FF0000"/>
              </a:solidFill>
              <a:latin typeface="Arial"/>
              <a:ea typeface="Arial"/>
              <a:cs typeface="Arial"/>
              <a:sym typeface="Arial"/>
            </a:endParaRPr>
          </a:p>
          <a:p>
            <a:pPr indent="-342900" lvl="0" marL="342900" rtl="0" algn="l">
              <a:lnSpc>
                <a:spcPct val="91666"/>
              </a:lnSpc>
              <a:spcBef>
                <a:spcPts val="840"/>
              </a:spcBef>
              <a:spcAft>
                <a:spcPts val="0"/>
              </a:spcAft>
              <a:buClr>
                <a:schemeClr val="dk1"/>
              </a:buClr>
              <a:buSzPts val="2400"/>
              <a:buFont typeface="Arial"/>
              <a:buNone/>
            </a:pPr>
            <a:r>
              <a:t/>
            </a:r>
            <a:endParaRPr sz="2400">
              <a:latin typeface="Arial"/>
              <a:ea typeface="Arial"/>
              <a:cs typeface="Arial"/>
              <a:sym typeface="Arial"/>
            </a:endParaRPr>
          </a:p>
          <a:p>
            <a:pPr indent="-342900" lvl="0" marL="342900" rtl="0" algn="l">
              <a:lnSpc>
                <a:spcPct val="78571"/>
              </a:lnSpc>
              <a:spcBef>
                <a:spcPts val="980"/>
              </a:spcBef>
              <a:spcAft>
                <a:spcPts val="0"/>
              </a:spcAft>
              <a:buClr>
                <a:schemeClr val="dk1"/>
              </a:buClr>
              <a:buSzPts val="2800"/>
              <a:buFont typeface="Arial"/>
              <a:buNone/>
            </a:pPr>
            <a:r>
              <a:rPr lang="zh-TW" sz="2800">
                <a:latin typeface="Arial"/>
                <a:ea typeface="Arial"/>
                <a:cs typeface="Arial"/>
                <a:sym typeface="Arial"/>
              </a:rPr>
              <a:t>‧</a:t>
            </a:r>
            <a:endParaRPr b="1" sz="2400" u="sng">
              <a:latin typeface="Arial"/>
              <a:ea typeface="Arial"/>
              <a:cs typeface="Arial"/>
              <a:sym typeface="Arial"/>
            </a:endParaRPr>
          </a:p>
          <a:p>
            <a:pPr indent="-342900" lvl="0" marL="342900" rtl="0" algn="l">
              <a:lnSpc>
                <a:spcPct val="136363"/>
              </a:lnSpc>
              <a:spcBef>
                <a:spcPts val="770"/>
              </a:spcBef>
              <a:spcAft>
                <a:spcPts val="0"/>
              </a:spcAft>
              <a:buClr>
                <a:schemeClr val="dk1"/>
              </a:buClr>
              <a:buSzPts val="2200"/>
              <a:buFont typeface="Arial"/>
              <a:buNone/>
            </a:pPr>
            <a:r>
              <a:rPr lang="zh-TW" sz="2200">
                <a:latin typeface="Arial"/>
                <a:ea typeface="Arial"/>
                <a:cs typeface="Arial"/>
                <a:sym typeface="Arial"/>
              </a:rPr>
              <a:t>   ─傳統上，我們將「媒介」與「訊息」予以區分，「媒介」如電信網路、電視等，係訊息的載具。「訊息」如網路資訊、電視節目等，則是媒介所傳遞的資訊。隨著</a:t>
            </a:r>
            <a:r>
              <a:rPr lang="zh-TW" sz="2200">
                <a:solidFill>
                  <a:srgbClr val="FF0000"/>
                </a:solidFill>
                <a:latin typeface="Times New Roman"/>
                <a:ea typeface="Times New Roman"/>
                <a:cs typeface="Times New Roman"/>
                <a:sym typeface="Times New Roman"/>
              </a:rPr>
              <a:t>4C</a:t>
            </a:r>
            <a:r>
              <a:rPr lang="zh-TW" sz="2200">
                <a:solidFill>
                  <a:srgbClr val="FF0000"/>
                </a:solidFill>
                <a:latin typeface="Arial"/>
                <a:ea typeface="Arial"/>
                <a:cs typeface="Arial"/>
                <a:sym typeface="Arial"/>
              </a:rPr>
              <a:t>匯流趨勢的發展，媒介與訊息間的界線更趨多元複雜與模糊。</a:t>
            </a:r>
            <a:endParaRPr/>
          </a:p>
        </p:txBody>
      </p:sp>
      <p:sp>
        <p:nvSpPr>
          <p:cNvPr id="250" name="Google Shape;250;p28"/>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sz="1800">
              <a:solidFill>
                <a:srgbClr val="215095"/>
              </a:solidFill>
            </a:endParaRPr>
          </a:p>
        </p:txBody>
      </p:sp>
      <p:sp>
        <p:nvSpPr>
          <p:cNvPr id="251" name="Google Shape;251;p28"/>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400">
                <a:solidFill>
                  <a:schemeClr val="accent1"/>
                </a:solidFill>
                <a:latin typeface="Arial"/>
                <a:ea typeface="Arial"/>
                <a:cs typeface="Arial"/>
                <a:sym typeface="Arial"/>
              </a:rPr>
              <a:t>‹#›</a:t>
            </a:fld>
            <a:endParaRPr sz="1400">
              <a:solidFill>
                <a:schemeClr val="accent1"/>
              </a:solidFill>
              <a:latin typeface="Arial"/>
              <a:ea typeface="Arial"/>
              <a:cs typeface="Arial"/>
              <a:sym typeface="Arial"/>
            </a:endParaRPr>
          </a:p>
        </p:txBody>
      </p:sp>
      <p:sp>
        <p:nvSpPr>
          <p:cNvPr id="252" name="Google Shape;252;p28"/>
          <p:cNvSpPr txBox="1"/>
          <p:nvPr/>
        </p:nvSpPr>
        <p:spPr>
          <a:xfrm>
            <a:off x="323528" y="1268760"/>
            <a:ext cx="3057247"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3200">
                <a:solidFill>
                  <a:schemeClr val="dk1"/>
                </a:solidFill>
                <a:latin typeface="Arial"/>
                <a:ea typeface="Arial"/>
                <a:cs typeface="Arial"/>
                <a:sym typeface="Arial"/>
              </a:rPr>
              <a:t>數位匯流的面向</a:t>
            </a:r>
            <a:endParaRPr sz="3200">
              <a:solidFill>
                <a:schemeClr val="dk1"/>
              </a:solidFill>
              <a:latin typeface="Arial"/>
              <a:ea typeface="Arial"/>
              <a:cs typeface="Arial"/>
              <a:sym typeface="Arial"/>
            </a:endParaRPr>
          </a:p>
        </p:txBody>
      </p:sp>
      <p:sp>
        <p:nvSpPr>
          <p:cNvPr id="253" name="Google Shape;253;p28"/>
          <p:cNvSpPr/>
          <p:nvPr/>
        </p:nvSpPr>
        <p:spPr>
          <a:xfrm>
            <a:off x="395536" y="4365104"/>
            <a:ext cx="5544616" cy="461962"/>
          </a:xfrm>
          <a:prstGeom prst="roundRect">
            <a:avLst>
              <a:gd fmla="val 19046" name="adj"/>
            </a:avLst>
          </a:prstGeom>
          <a:solidFill>
            <a:srgbClr val="647DC4"/>
          </a:solidFill>
          <a:ln cap="flat" cmpd="sng" w="28575">
            <a:solidFill>
              <a:schemeClr val="lt1"/>
            </a:solidFill>
            <a:prstDash val="solid"/>
            <a:round/>
            <a:headEnd len="sm" w="sm" type="none"/>
            <a:tailEnd len="sm" w="sm" type="none"/>
          </a:ln>
          <a:effectLst>
            <a:outerShdw rotWithShape="0" algn="ctr" dir="2700000" dist="107763">
              <a:schemeClr val="lt2">
                <a:alpha val="49803"/>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zh-TW" sz="2400">
                <a:solidFill>
                  <a:srgbClr val="FFFFFF"/>
                </a:solidFill>
                <a:latin typeface="Arial"/>
                <a:ea typeface="Arial"/>
                <a:cs typeface="Arial"/>
                <a:sym typeface="Arial"/>
              </a:rPr>
              <a:t>媒介(</a:t>
            </a:r>
            <a:r>
              <a:rPr lang="zh-TW" sz="2400">
                <a:solidFill>
                  <a:srgbClr val="FFFFFF"/>
                </a:solidFill>
                <a:latin typeface="Times New Roman"/>
                <a:ea typeface="Times New Roman"/>
                <a:cs typeface="Times New Roman"/>
                <a:sym typeface="Times New Roman"/>
              </a:rPr>
              <a:t>conduit</a:t>
            </a:r>
            <a:r>
              <a:rPr lang="zh-TW" sz="2400">
                <a:solidFill>
                  <a:srgbClr val="FFFFFF"/>
                </a:solidFill>
                <a:latin typeface="Arial"/>
                <a:ea typeface="Arial"/>
                <a:cs typeface="Arial"/>
                <a:sym typeface="Arial"/>
              </a:rPr>
              <a:t>)與訊息(</a:t>
            </a:r>
            <a:r>
              <a:rPr lang="zh-TW" sz="2400">
                <a:solidFill>
                  <a:srgbClr val="FFFFFF"/>
                </a:solidFill>
                <a:latin typeface="Times New Roman"/>
                <a:ea typeface="Times New Roman"/>
                <a:cs typeface="Times New Roman"/>
                <a:sym typeface="Times New Roman"/>
              </a:rPr>
              <a:t>contents</a:t>
            </a:r>
            <a:r>
              <a:rPr lang="zh-TW" sz="2400">
                <a:solidFill>
                  <a:srgbClr val="FFFFFF"/>
                </a:solidFill>
                <a:latin typeface="Arial"/>
                <a:ea typeface="Arial"/>
                <a:cs typeface="Arial"/>
                <a:sym typeface="Arial"/>
              </a:rPr>
              <a:t>)的匯流</a:t>
            </a:r>
            <a:endParaRPr sz="2400">
              <a:solidFill>
                <a:srgbClr val="FFFFFF"/>
              </a:solidFill>
              <a:latin typeface="Arial"/>
              <a:ea typeface="Arial"/>
              <a:cs typeface="Arial"/>
              <a:sym typeface="Arial"/>
            </a:endParaRPr>
          </a:p>
        </p:txBody>
      </p:sp>
      <p:sp>
        <p:nvSpPr>
          <p:cNvPr id="254" name="Google Shape;254;p28"/>
          <p:cNvSpPr/>
          <p:nvPr/>
        </p:nvSpPr>
        <p:spPr>
          <a:xfrm>
            <a:off x="395536" y="1844824"/>
            <a:ext cx="6624736" cy="461962"/>
          </a:xfrm>
          <a:prstGeom prst="roundRect">
            <a:avLst>
              <a:gd fmla="val 19046" name="adj"/>
            </a:avLst>
          </a:prstGeom>
          <a:solidFill>
            <a:srgbClr val="92D050"/>
          </a:solidFill>
          <a:ln cap="flat" cmpd="sng" w="28575">
            <a:solidFill>
              <a:schemeClr val="lt1"/>
            </a:solidFill>
            <a:prstDash val="solid"/>
            <a:round/>
            <a:headEnd len="sm" w="sm" type="none"/>
            <a:tailEnd len="sm" w="sm" type="none"/>
          </a:ln>
          <a:effectLst>
            <a:outerShdw rotWithShape="0" algn="ctr" dir="2700000" dist="107763">
              <a:schemeClr val="lt2">
                <a:alpha val="49803"/>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zh-TW" sz="2400">
                <a:solidFill>
                  <a:srgbClr val="FFFFFF"/>
                </a:solidFill>
                <a:latin typeface="Arial"/>
                <a:ea typeface="Arial"/>
                <a:cs typeface="Arial"/>
                <a:sym typeface="Arial"/>
              </a:rPr>
              <a:t>傳播(</a:t>
            </a:r>
            <a:r>
              <a:rPr lang="zh-TW" sz="2400">
                <a:solidFill>
                  <a:srgbClr val="FFFFFF"/>
                </a:solidFill>
                <a:latin typeface="Times New Roman"/>
                <a:ea typeface="Times New Roman"/>
                <a:cs typeface="Times New Roman"/>
                <a:sym typeface="Times New Roman"/>
              </a:rPr>
              <a:t>Broadcast</a:t>
            </a:r>
            <a:r>
              <a:rPr lang="zh-TW" sz="2400">
                <a:solidFill>
                  <a:srgbClr val="FFFFFF"/>
                </a:solidFill>
                <a:latin typeface="Arial"/>
                <a:ea typeface="Arial"/>
                <a:cs typeface="Arial"/>
                <a:sym typeface="Arial"/>
              </a:rPr>
              <a:t>)與通信(</a:t>
            </a:r>
            <a:r>
              <a:rPr lang="zh-TW" sz="2400">
                <a:solidFill>
                  <a:srgbClr val="FFFFFF"/>
                </a:solidFill>
                <a:latin typeface="Times New Roman"/>
                <a:ea typeface="Times New Roman"/>
                <a:cs typeface="Times New Roman"/>
                <a:sym typeface="Times New Roman"/>
              </a:rPr>
              <a:t>Communication</a:t>
            </a:r>
            <a:r>
              <a:rPr lang="zh-TW" sz="2400">
                <a:solidFill>
                  <a:srgbClr val="FFFFFF"/>
                </a:solidFill>
                <a:latin typeface="Arial"/>
                <a:ea typeface="Arial"/>
                <a:cs typeface="Arial"/>
                <a:sym typeface="Arial"/>
              </a:rPr>
              <a:t>)的匯流</a:t>
            </a:r>
            <a:endParaRPr sz="2400">
              <a:solidFill>
                <a:srgbClr val="FFFFFF"/>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29"/>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數位匯流及其發展趨勢</a:t>
            </a:r>
            <a:endParaRPr sz="4400">
              <a:latin typeface="Arial"/>
              <a:ea typeface="Arial"/>
              <a:cs typeface="Arial"/>
              <a:sym typeface="Arial"/>
            </a:endParaRPr>
          </a:p>
        </p:txBody>
      </p:sp>
      <p:sp>
        <p:nvSpPr>
          <p:cNvPr id="261" name="Google Shape;261;p29"/>
          <p:cNvSpPr txBox="1"/>
          <p:nvPr>
            <p:ph idx="11" type="ftr"/>
          </p:nvPr>
        </p:nvSpPr>
        <p:spPr>
          <a:xfrm>
            <a:off x="3124200" y="6381328"/>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262" name="Google Shape;262;p29"/>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400">
                <a:solidFill>
                  <a:schemeClr val="accent1"/>
                </a:solidFill>
                <a:latin typeface="Arial"/>
                <a:ea typeface="Arial"/>
                <a:cs typeface="Arial"/>
                <a:sym typeface="Arial"/>
              </a:rPr>
              <a:t>‹#›</a:t>
            </a:fld>
            <a:endParaRPr sz="1400">
              <a:solidFill>
                <a:schemeClr val="accent1"/>
              </a:solidFill>
              <a:latin typeface="Arial"/>
              <a:ea typeface="Arial"/>
              <a:cs typeface="Arial"/>
              <a:sym typeface="Arial"/>
            </a:endParaRPr>
          </a:p>
        </p:txBody>
      </p:sp>
      <p:sp>
        <p:nvSpPr>
          <p:cNvPr id="263" name="Google Shape;263;p29"/>
          <p:cNvSpPr txBox="1"/>
          <p:nvPr/>
        </p:nvSpPr>
        <p:spPr>
          <a:xfrm>
            <a:off x="395536" y="1623615"/>
            <a:ext cx="8286750" cy="3988271"/>
          </a:xfrm>
          <a:prstGeom prst="rect">
            <a:avLst/>
          </a:prstGeom>
          <a:gradFill>
            <a:gsLst>
              <a:gs pos="0">
                <a:srgbClr val="C5D5FF"/>
              </a:gs>
              <a:gs pos="35000">
                <a:srgbClr val="D6DFFF"/>
              </a:gs>
              <a:gs pos="100000">
                <a:srgbClr val="EDF1FF"/>
              </a:gs>
            </a:gsLst>
            <a:lin ang="16200000" scaled="0"/>
          </a:gradFill>
          <a:ln cap="flat" cmpd="sng" w="9525">
            <a:solidFill>
              <a:srgbClr val="A7B4DB"/>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190500" lvl="0" marL="0" marR="0" rtl="0" algn="l">
              <a:spcBef>
                <a:spcPts val="0"/>
              </a:spcBef>
              <a:spcAft>
                <a:spcPts val="0"/>
              </a:spcAft>
              <a:buClr>
                <a:srgbClr val="1D528D"/>
              </a:buClr>
              <a:buSzPts val="3000"/>
              <a:buFont typeface="Noto Sans Symbols"/>
              <a:buChar char="▪"/>
            </a:pPr>
            <a:r>
              <a:rPr b="1" lang="zh-TW" sz="3000" u="sng">
                <a:solidFill>
                  <a:srgbClr val="1D528D"/>
                </a:solidFill>
                <a:latin typeface="Arial"/>
                <a:ea typeface="Arial"/>
                <a:cs typeface="Arial"/>
                <a:sym typeface="Arial"/>
              </a:rPr>
              <a:t>歐盟綠皮書</a:t>
            </a:r>
            <a:r>
              <a:rPr b="1" lang="zh-TW" sz="3000" u="sng">
                <a:solidFill>
                  <a:srgbClr val="1D528D"/>
                </a:solidFill>
                <a:latin typeface="Times New Roman"/>
                <a:ea typeface="Times New Roman"/>
                <a:cs typeface="Times New Roman"/>
                <a:sym typeface="Times New Roman"/>
              </a:rPr>
              <a:t>1997</a:t>
            </a:r>
            <a:r>
              <a:rPr b="1" lang="zh-TW" sz="3000" u="sng">
                <a:solidFill>
                  <a:srgbClr val="1D528D"/>
                </a:solidFill>
                <a:latin typeface="Arial"/>
                <a:ea typeface="Arial"/>
                <a:cs typeface="Arial"/>
                <a:sym typeface="Arial"/>
              </a:rPr>
              <a:t>年對</a:t>
            </a:r>
            <a:r>
              <a:rPr b="1" lang="zh-TW" sz="3000" u="sng">
                <a:solidFill>
                  <a:srgbClr val="FF0000"/>
                </a:solidFill>
                <a:latin typeface="Arial"/>
                <a:ea typeface="Arial"/>
                <a:cs typeface="Arial"/>
                <a:sym typeface="Arial"/>
              </a:rPr>
              <a:t>「數位匯流」</a:t>
            </a:r>
            <a:r>
              <a:rPr b="1" lang="zh-TW" sz="3000" u="sng">
                <a:solidFill>
                  <a:srgbClr val="1D528D"/>
                </a:solidFill>
                <a:latin typeface="Arial"/>
                <a:ea typeface="Arial"/>
                <a:cs typeface="Arial"/>
                <a:sym typeface="Arial"/>
              </a:rPr>
              <a:t>之定義</a:t>
            </a:r>
            <a:r>
              <a:rPr lang="zh-TW" sz="3000">
                <a:solidFill>
                  <a:srgbClr val="1D528D"/>
                </a:solidFill>
                <a:latin typeface="Arial"/>
                <a:ea typeface="Arial"/>
                <a:cs typeface="Arial"/>
                <a:sym typeface="Arial"/>
              </a:rPr>
              <a:t>：</a:t>
            </a:r>
            <a:endParaRPr/>
          </a:p>
          <a:p>
            <a:pPr indent="0" lvl="0" marL="0" marR="0" rtl="0" algn="l">
              <a:spcBef>
                <a:spcPts val="1200"/>
              </a:spcBef>
              <a:spcAft>
                <a:spcPts val="0"/>
              </a:spcAft>
              <a:buNone/>
            </a:pPr>
            <a:r>
              <a:rPr lang="zh-TW" sz="2400">
                <a:solidFill>
                  <a:srgbClr val="1D528D"/>
                </a:solidFill>
                <a:latin typeface="Arial"/>
                <a:ea typeface="Arial"/>
                <a:cs typeface="Arial"/>
                <a:sym typeface="Arial"/>
              </a:rPr>
              <a:t>  ─透過不同的網路平台(如電信、有線電視、電腦網路)，提供屬性相同的服務(如通信、 傳播、資訊、電子商務)，謂之數位匯流。(</a:t>
            </a:r>
            <a:r>
              <a:rPr lang="zh-TW" sz="2400">
                <a:solidFill>
                  <a:srgbClr val="1D528D"/>
                </a:solidFill>
                <a:latin typeface="Times New Roman"/>
                <a:ea typeface="Times New Roman"/>
                <a:cs typeface="Times New Roman"/>
                <a:sym typeface="Times New Roman"/>
              </a:rPr>
              <a:t>the ability of different network platforms to carry essentially similar kinds of services</a:t>
            </a:r>
            <a:r>
              <a:rPr lang="zh-TW" sz="2400">
                <a:solidFill>
                  <a:srgbClr val="1D528D"/>
                </a:solidFill>
                <a:latin typeface="Arial"/>
                <a:ea typeface="Arial"/>
                <a:cs typeface="Arial"/>
                <a:sym typeface="Arial"/>
              </a:rPr>
              <a:t>)</a:t>
            </a:r>
            <a:endParaRPr sz="2400">
              <a:solidFill>
                <a:srgbClr val="1D528D"/>
              </a:solidFill>
              <a:latin typeface="Arial"/>
              <a:ea typeface="Arial"/>
              <a:cs typeface="Arial"/>
              <a:sym typeface="Arial"/>
            </a:endParaRPr>
          </a:p>
          <a:p>
            <a:pPr indent="0" lvl="0" marL="0" marR="0" rtl="0" algn="l">
              <a:spcBef>
                <a:spcPts val="1200"/>
              </a:spcBef>
              <a:spcAft>
                <a:spcPts val="0"/>
              </a:spcAft>
              <a:buNone/>
            </a:pPr>
            <a:r>
              <a:rPr lang="zh-TW" sz="2400">
                <a:solidFill>
                  <a:srgbClr val="1D528D"/>
                </a:solidFill>
                <a:latin typeface="Arial"/>
                <a:ea typeface="Arial"/>
                <a:cs typeface="Arial"/>
                <a:sym typeface="Arial"/>
              </a:rPr>
              <a:t> ─消費端設備迅速整合的發展趨勢，如電話、電視、個人電腦。(</a:t>
            </a:r>
            <a:r>
              <a:rPr lang="zh-TW" sz="2400">
                <a:solidFill>
                  <a:srgbClr val="1D528D"/>
                </a:solidFill>
                <a:latin typeface="Times New Roman"/>
                <a:ea typeface="Times New Roman"/>
                <a:cs typeface="Times New Roman"/>
                <a:sym typeface="Times New Roman"/>
              </a:rPr>
              <a:t>the coming together of consumer devices such as to the telephone, the television and personal computer</a:t>
            </a:r>
            <a:r>
              <a:rPr lang="zh-TW" sz="2400">
                <a:solidFill>
                  <a:srgbClr val="1D528D"/>
                </a:solidFill>
                <a:latin typeface="Arial"/>
                <a:ea typeface="Arial"/>
                <a:cs typeface="Arial"/>
                <a:sym typeface="Arial"/>
              </a:rPr>
              <a:t>)</a:t>
            </a:r>
            <a:endParaRPr sz="2400">
              <a:solidFill>
                <a:srgbClr val="1D528D"/>
              </a:solidFill>
              <a:latin typeface="Arial"/>
              <a:ea typeface="Arial"/>
              <a:cs typeface="Arial"/>
              <a:sym typeface="Arial"/>
            </a:endParaRPr>
          </a:p>
          <a:p>
            <a:pPr indent="0" lvl="0" marL="0" marR="0" rtl="0" algn="l">
              <a:lnSpc>
                <a:spcPct val="95833"/>
              </a:lnSpc>
              <a:spcBef>
                <a:spcPts val="1200"/>
              </a:spcBef>
              <a:spcAft>
                <a:spcPts val="0"/>
              </a:spcAft>
              <a:buNone/>
            </a:pPr>
            <a:r>
              <a:t/>
            </a:r>
            <a:endParaRPr sz="2400">
              <a:solidFill>
                <a:srgbClr val="1D528D"/>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30"/>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數位匯流及其發展趨勢</a:t>
            </a:r>
            <a:endParaRPr sz="4400">
              <a:latin typeface="Arial"/>
              <a:ea typeface="Arial"/>
              <a:cs typeface="Arial"/>
              <a:sym typeface="Arial"/>
            </a:endParaRPr>
          </a:p>
        </p:txBody>
      </p:sp>
      <p:sp>
        <p:nvSpPr>
          <p:cNvPr id="270" name="Google Shape;270;p30"/>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271" name="Google Shape;271;p30"/>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400">
                <a:solidFill>
                  <a:schemeClr val="accent1"/>
                </a:solidFill>
                <a:latin typeface="Arial"/>
                <a:ea typeface="Arial"/>
                <a:cs typeface="Arial"/>
                <a:sym typeface="Arial"/>
              </a:rPr>
              <a:t>‹#›</a:t>
            </a:fld>
            <a:endParaRPr sz="1400">
              <a:solidFill>
                <a:schemeClr val="accent1"/>
              </a:solidFill>
              <a:latin typeface="Arial"/>
              <a:ea typeface="Arial"/>
              <a:cs typeface="Arial"/>
              <a:sym typeface="Arial"/>
            </a:endParaRPr>
          </a:p>
        </p:txBody>
      </p:sp>
      <p:sp>
        <p:nvSpPr>
          <p:cNvPr id="272" name="Google Shape;272;p30"/>
          <p:cNvSpPr/>
          <p:nvPr/>
        </p:nvSpPr>
        <p:spPr>
          <a:xfrm>
            <a:off x="857250" y="4500563"/>
            <a:ext cx="8072438" cy="1446550"/>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zh-TW" sz="1800">
                <a:solidFill>
                  <a:schemeClr val="dk1"/>
                </a:solidFill>
                <a:latin typeface="Arial"/>
                <a:ea typeface="Arial"/>
                <a:cs typeface="Arial"/>
                <a:sym typeface="Arial"/>
              </a:rPr>
              <a:t>                                               </a:t>
            </a:r>
            <a:r>
              <a:rPr lang="zh-TW" sz="2200">
                <a:solidFill>
                  <a:schemeClr val="dk1"/>
                </a:solidFill>
                <a:latin typeface="Arial"/>
                <a:ea typeface="Arial"/>
                <a:cs typeface="Arial"/>
                <a:sym typeface="Arial"/>
              </a:rPr>
              <a:t>網路的融合包含了單一的核心網路、具互補性的接取網路、以及互動性多功能存取和傳送的服務平台。網路整合之目的，在於促使所有的服務成為可攜式、有用性和多功能性之商業用模式。如有線、無線、藍牙、</a:t>
            </a:r>
            <a:r>
              <a:rPr lang="zh-TW" sz="2200">
                <a:solidFill>
                  <a:schemeClr val="dk1"/>
                </a:solidFill>
                <a:latin typeface="Times New Roman"/>
                <a:ea typeface="Times New Roman"/>
                <a:cs typeface="Times New Roman"/>
                <a:sym typeface="Times New Roman"/>
              </a:rPr>
              <a:t>RFID、NFC</a:t>
            </a:r>
            <a:r>
              <a:rPr lang="zh-TW" sz="2200">
                <a:solidFill>
                  <a:schemeClr val="dk1"/>
                </a:solidFill>
                <a:latin typeface="Arial"/>
                <a:ea typeface="Arial"/>
                <a:cs typeface="Arial"/>
                <a:sym typeface="Arial"/>
              </a:rPr>
              <a:t>之匯流。</a:t>
            </a:r>
            <a:endParaRPr sz="2200">
              <a:solidFill>
                <a:schemeClr val="dk1"/>
              </a:solidFill>
              <a:latin typeface="Arial"/>
              <a:ea typeface="Arial"/>
              <a:cs typeface="Arial"/>
              <a:sym typeface="Arial"/>
            </a:endParaRPr>
          </a:p>
        </p:txBody>
      </p:sp>
      <p:sp>
        <p:nvSpPr>
          <p:cNvPr id="273" name="Google Shape;273;p30"/>
          <p:cNvSpPr/>
          <p:nvPr/>
        </p:nvSpPr>
        <p:spPr>
          <a:xfrm>
            <a:off x="251520" y="1340768"/>
            <a:ext cx="6288901" cy="480131"/>
          </a:xfrm>
          <a:prstGeom prst="rect">
            <a:avLst/>
          </a:prstGeom>
          <a:noFill/>
          <a:ln>
            <a:noFill/>
          </a:ln>
        </p:spPr>
        <p:txBody>
          <a:bodyPr anchorCtr="0" anchor="t" bIns="45700" lIns="91425" spcFirstLastPara="1" rIns="91425" wrap="square" tIns="45700">
            <a:noAutofit/>
          </a:bodyPr>
          <a:lstStyle/>
          <a:p>
            <a:pPr indent="-609600" lvl="0" marL="609600" marR="0" rtl="0" algn="l">
              <a:lnSpc>
                <a:spcPct val="90000"/>
              </a:lnSpc>
              <a:spcBef>
                <a:spcPts val="0"/>
              </a:spcBef>
              <a:spcAft>
                <a:spcPts val="0"/>
              </a:spcAft>
              <a:buClr>
                <a:schemeClr val="dk1"/>
              </a:buClr>
              <a:buSzPts val="2800"/>
              <a:buFont typeface="Noto Sans Symbols"/>
              <a:buNone/>
            </a:pPr>
            <a:r>
              <a:rPr b="1" lang="zh-TW" sz="2800">
                <a:solidFill>
                  <a:schemeClr val="dk1"/>
                </a:solidFill>
                <a:latin typeface="Arial"/>
                <a:ea typeface="Arial"/>
                <a:cs typeface="Arial"/>
                <a:sym typeface="Arial"/>
              </a:rPr>
              <a:t>數位匯流(位元間相融合之觀點)包含：</a:t>
            </a:r>
            <a:endParaRPr/>
          </a:p>
        </p:txBody>
      </p:sp>
      <p:sp>
        <p:nvSpPr>
          <p:cNvPr id="274" name="Google Shape;274;p30"/>
          <p:cNvSpPr/>
          <p:nvPr/>
        </p:nvSpPr>
        <p:spPr>
          <a:xfrm>
            <a:off x="285720" y="4286256"/>
            <a:ext cx="2504981" cy="533400"/>
          </a:xfrm>
          <a:prstGeom prst="roundRect">
            <a:avLst>
              <a:gd fmla="val 12796" name="adj"/>
            </a:avLst>
          </a:prstGeom>
          <a:solidFill>
            <a:schemeClr val="accent2"/>
          </a:solidFill>
          <a:ln cap="flat" cmpd="sng" w="28575">
            <a:solidFill>
              <a:schemeClr val="lt1"/>
            </a:solidFill>
            <a:prstDash val="solid"/>
            <a:round/>
            <a:headEnd len="sm" w="sm" type="none"/>
            <a:tailEnd len="sm" w="sm" type="none"/>
          </a:ln>
          <a:effectLst>
            <a:outerShdw rotWithShape="0" algn="ctr" dir="2700000" dist="107763">
              <a:schemeClr val="lt2">
                <a:alpha val="49803"/>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zh-TW" sz="2800">
                <a:solidFill>
                  <a:srgbClr val="FFFFFF"/>
                </a:solidFill>
                <a:latin typeface="Arial"/>
                <a:ea typeface="Arial"/>
                <a:cs typeface="Arial"/>
                <a:sym typeface="Arial"/>
              </a:rPr>
              <a:t>2.網路的匯流</a:t>
            </a:r>
            <a:endParaRPr/>
          </a:p>
        </p:txBody>
      </p:sp>
      <p:sp>
        <p:nvSpPr>
          <p:cNvPr id="275" name="Google Shape;275;p30"/>
          <p:cNvSpPr txBox="1"/>
          <p:nvPr/>
        </p:nvSpPr>
        <p:spPr>
          <a:xfrm>
            <a:off x="857250" y="2361654"/>
            <a:ext cx="8072438" cy="1138773"/>
          </a:xfrm>
          <a:prstGeom prst="rect">
            <a:avLst/>
          </a:prstGeom>
          <a:noFill/>
          <a:ln cap="flat" cmpd="sng" w="2857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zh-TW" sz="2400">
                <a:solidFill>
                  <a:schemeClr val="dk1"/>
                </a:solidFill>
                <a:latin typeface="Arial"/>
                <a:ea typeface="Arial"/>
                <a:cs typeface="Arial"/>
                <a:sym typeface="Arial"/>
              </a:rPr>
              <a:t>                   </a:t>
            </a:r>
            <a:r>
              <a:rPr lang="zh-TW" sz="1800">
                <a:solidFill>
                  <a:schemeClr val="dk1"/>
                </a:solidFill>
                <a:latin typeface="Arial"/>
                <a:ea typeface="Arial"/>
                <a:cs typeface="Arial"/>
                <a:sym typeface="Arial"/>
              </a:rPr>
              <a:t> </a:t>
            </a:r>
            <a:r>
              <a:rPr lang="zh-TW" sz="2200">
                <a:solidFill>
                  <a:schemeClr val="dk1"/>
                </a:solidFill>
                <a:latin typeface="Arial"/>
                <a:ea typeface="Arial"/>
                <a:cs typeface="Arial"/>
                <a:sym typeface="Arial"/>
              </a:rPr>
              <a:t>服務之融合重在終端用戶之需求和服務體驗，重點是終端用戶需求和數位匯流相結合，如</a:t>
            </a:r>
            <a:r>
              <a:rPr lang="zh-TW" sz="2200">
                <a:solidFill>
                  <a:schemeClr val="dk1"/>
                </a:solidFill>
                <a:latin typeface="Times New Roman"/>
                <a:ea typeface="Times New Roman"/>
                <a:cs typeface="Times New Roman"/>
                <a:sym typeface="Times New Roman"/>
              </a:rPr>
              <a:t>Yahoo</a:t>
            </a:r>
            <a:r>
              <a:rPr lang="zh-TW" sz="2200">
                <a:solidFill>
                  <a:schemeClr val="dk1"/>
                </a:solidFill>
                <a:latin typeface="Arial"/>
                <a:ea typeface="Arial"/>
                <a:cs typeface="Arial"/>
                <a:sym typeface="Arial"/>
              </a:rPr>
              <a:t>由搜尋引擎匯流成信箱、即時通、拍賣等多功能之服務。</a:t>
            </a:r>
            <a:endParaRPr sz="2200">
              <a:solidFill>
                <a:schemeClr val="dk1"/>
              </a:solidFill>
              <a:latin typeface="Arial"/>
              <a:ea typeface="Arial"/>
              <a:cs typeface="Arial"/>
              <a:sym typeface="Arial"/>
            </a:endParaRPr>
          </a:p>
        </p:txBody>
      </p:sp>
      <p:sp>
        <p:nvSpPr>
          <p:cNvPr id="276" name="Google Shape;276;p30"/>
          <p:cNvSpPr/>
          <p:nvPr/>
        </p:nvSpPr>
        <p:spPr>
          <a:xfrm>
            <a:off x="285720" y="2175520"/>
            <a:ext cx="2588109" cy="533400"/>
          </a:xfrm>
          <a:prstGeom prst="roundRect">
            <a:avLst>
              <a:gd fmla="val 19046" name="adj"/>
            </a:avLst>
          </a:prstGeom>
          <a:gradFill>
            <a:gsLst>
              <a:gs pos="0">
                <a:srgbClr val="1F4B8C"/>
              </a:gs>
              <a:gs pos="50000">
                <a:schemeClr val="accent1"/>
              </a:gs>
              <a:gs pos="100000">
                <a:srgbClr val="1F4B8C"/>
              </a:gs>
            </a:gsLst>
            <a:lin ang="5400000" scaled="0"/>
          </a:gradFill>
          <a:ln cap="flat" cmpd="sng" w="28575">
            <a:solidFill>
              <a:schemeClr val="lt1"/>
            </a:solidFill>
            <a:prstDash val="solid"/>
            <a:round/>
            <a:headEnd len="sm" w="sm" type="none"/>
            <a:tailEnd len="sm" w="sm" type="none"/>
          </a:ln>
          <a:effectLst>
            <a:outerShdw rotWithShape="0" algn="ctr" dir="2700000" dist="107763">
              <a:schemeClr val="lt2">
                <a:alpha val="49803"/>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zh-TW" sz="2800">
                <a:solidFill>
                  <a:srgbClr val="FFFFFF"/>
                </a:solidFill>
                <a:latin typeface="Arial"/>
                <a:ea typeface="Arial"/>
                <a:cs typeface="Arial"/>
                <a:sym typeface="Arial"/>
              </a:rPr>
              <a:t>1.服務的匯流</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31"/>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數位匯流及其發展趨勢</a:t>
            </a:r>
            <a:endParaRPr sz="4400">
              <a:latin typeface="Arial"/>
              <a:ea typeface="Arial"/>
              <a:cs typeface="Arial"/>
              <a:sym typeface="Arial"/>
            </a:endParaRPr>
          </a:p>
        </p:txBody>
      </p:sp>
      <p:sp>
        <p:nvSpPr>
          <p:cNvPr id="283" name="Google Shape;283;p31"/>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sz="1800">
              <a:solidFill>
                <a:srgbClr val="215095"/>
              </a:solidFill>
            </a:endParaRPr>
          </a:p>
        </p:txBody>
      </p:sp>
      <p:sp>
        <p:nvSpPr>
          <p:cNvPr id="284" name="Google Shape;284;p31"/>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400">
                <a:solidFill>
                  <a:schemeClr val="accent1"/>
                </a:solidFill>
                <a:latin typeface="Arial"/>
                <a:ea typeface="Arial"/>
                <a:cs typeface="Arial"/>
                <a:sym typeface="Arial"/>
              </a:rPr>
              <a:t>‹#›</a:t>
            </a:fld>
            <a:endParaRPr sz="1400">
              <a:solidFill>
                <a:schemeClr val="accent1"/>
              </a:solidFill>
              <a:latin typeface="Arial"/>
              <a:ea typeface="Arial"/>
              <a:cs typeface="Arial"/>
              <a:sym typeface="Arial"/>
            </a:endParaRPr>
          </a:p>
        </p:txBody>
      </p:sp>
      <p:sp>
        <p:nvSpPr>
          <p:cNvPr id="285" name="Google Shape;285;p31"/>
          <p:cNvSpPr/>
          <p:nvPr/>
        </p:nvSpPr>
        <p:spPr>
          <a:xfrm>
            <a:off x="714375" y="2000250"/>
            <a:ext cx="7858125" cy="1446550"/>
          </a:xfrm>
          <a:prstGeom prst="rect">
            <a:avLst/>
          </a:prstGeom>
          <a:solidFill>
            <a:schemeClr val="lt1"/>
          </a:solidFill>
          <a:ln cap="flat" cmpd="sng" w="25400">
            <a:solidFill>
              <a:srgbClr val="647DC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zh-TW" sz="2200">
                <a:solidFill>
                  <a:schemeClr val="dk1"/>
                </a:solidFill>
                <a:latin typeface="Arial"/>
                <a:ea typeface="Arial"/>
                <a:cs typeface="Arial"/>
                <a:sym typeface="Arial"/>
              </a:rPr>
              <a:t>                          在終端設備中，各種獨立的單元平台，通過網路實現互聯，讓消費者可以在任何時間、地點自由的獲得所需的資訊並實現安全控制。如</a:t>
            </a:r>
            <a:r>
              <a:rPr lang="zh-TW" sz="2200">
                <a:solidFill>
                  <a:schemeClr val="dk1"/>
                </a:solidFill>
                <a:latin typeface="Times New Roman"/>
                <a:ea typeface="Times New Roman"/>
                <a:cs typeface="Times New Roman"/>
                <a:sym typeface="Times New Roman"/>
              </a:rPr>
              <a:t>MP3</a:t>
            </a:r>
            <a:r>
              <a:rPr lang="zh-TW" sz="2200">
                <a:solidFill>
                  <a:schemeClr val="dk1"/>
                </a:solidFill>
                <a:latin typeface="Arial"/>
                <a:ea typeface="Arial"/>
                <a:cs typeface="Arial"/>
                <a:sym typeface="Arial"/>
              </a:rPr>
              <a:t>、平板電腦、手機上網、行動導航、行動電視等。</a:t>
            </a:r>
            <a:endParaRPr/>
          </a:p>
        </p:txBody>
      </p:sp>
      <p:sp>
        <p:nvSpPr>
          <p:cNvPr id="286" name="Google Shape;286;p31"/>
          <p:cNvSpPr/>
          <p:nvPr/>
        </p:nvSpPr>
        <p:spPr>
          <a:xfrm>
            <a:off x="785813" y="4071938"/>
            <a:ext cx="7858125" cy="1785104"/>
          </a:xfrm>
          <a:prstGeom prst="rect">
            <a:avLst/>
          </a:prstGeom>
          <a:solidFill>
            <a:schemeClr val="lt1"/>
          </a:solidFill>
          <a:ln cap="flat" cmpd="sng" w="25400">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zh-TW" sz="2200">
                <a:solidFill>
                  <a:schemeClr val="dk1"/>
                </a:solidFill>
                <a:latin typeface="Arial"/>
                <a:ea typeface="Arial"/>
                <a:cs typeface="Arial"/>
                <a:sym typeface="Arial"/>
              </a:rPr>
              <a:t>                          通信產業之</a:t>
            </a:r>
            <a:r>
              <a:rPr lang="zh-TW" sz="2200">
                <a:solidFill>
                  <a:schemeClr val="dk1"/>
                </a:solidFill>
                <a:latin typeface="Times New Roman"/>
                <a:ea typeface="Times New Roman"/>
                <a:cs typeface="Times New Roman"/>
                <a:sym typeface="Times New Roman"/>
              </a:rPr>
              <a:t>iPhone、GPhone</a:t>
            </a:r>
            <a:r>
              <a:rPr lang="zh-TW" sz="2200">
                <a:solidFill>
                  <a:schemeClr val="dk1"/>
                </a:solidFill>
                <a:latin typeface="Arial"/>
                <a:ea typeface="Arial"/>
                <a:cs typeface="Arial"/>
                <a:sym typeface="Arial"/>
              </a:rPr>
              <a:t>跨入</a:t>
            </a:r>
            <a:r>
              <a:rPr lang="zh-TW" sz="2200">
                <a:solidFill>
                  <a:schemeClr val="dk1"/>
                </a:solidFill>
                <a:latin typeface="Times New Roman"/>
                <a:ea typeface="Times New Roman"/>
                <a:cs typeface="Times New Roman"/>
                <a:sym typeface="Times New Roman"/>
              </a:rPr>
              <a:t>IPTV</a:t>
            </a:r>
            <a:r>
              <a:rPr lang="zh-TW" sz="2200">
                <a:solidFill>
                  <a:schemeClr val="dk1"/>
                </a:solidFill>
                <a:latin typeface="Arial"/>
                <a:ea typeface="Arial"/>
                <a:cs typeface="Arial"/>
                <a:sym typeface="Arial"/>
              </a:rPr>
              <a:t>、行動導覽、無線上網；電視產業跨入網路電話</a:t>
            </a:r>
            <a:r>
              <a:rPr lang="zh-TW" sz="2200">
                <a:solidFill>
                  <a:schemeClr val="dk1"/>
                </a:solidFill>
                <a:latin typeface="Times New Roman"/>
                <a:ea typeface="Times New Roman"/>
                <a:cs typeface="Times New Roman"/>
                <a:sym typeface="Times New Roman"/>
              </a:rPr>
              <a:t>VoIP</a:t>
            </a:r>
            <a:r>
              <a:rPr lang="zh-TW" sz="2200">
                <a:solidFill>
                  <a:schemeClr val="dk1"/>
                </a:solidFill>
                <a:latin typeface="Arial"/>
                <a:ea typeface="Arial"/>
                <a:cs typeface="Arial"/>
                <a:sym typeface="Arial"/>
              </a:rPr>
              <a:t>、寬頻上網、</a:t>
            </a:r>
            <a:r>
              <a:rPr lang="zh-TW" sz="2200">
                <a:solidFill>
                  <a:schemeClr val="dk1"/>
                </a:solidFill>
                <a:latin typeface="Times New Roman"/>
                <a:ea typeface="Times New Roman"/>
                <a:cs typeface="Times New Roman"/>
                <a:sym typeface="Times New Roman"/>
              </a:rPr>
              <a:t>MOD</a:t>
            </a:r>
            <a:r>
              <a:rPr lang="zh-TW" sz="2200">
                <a:solidFill>
                  <a:schemeClr val="dk1"/>
                </a:solidFill>
                <a:latin typeface="Arial"/>
                <a:ea typeface="Arial"/>
                <a:cs typeface="Arial"/>
                <a:sym typeface="Arial"/>
              </a:rPr>
              <a:t>；電腦產業跨入</a:t>
            </a:r>
            <a:r>
              <a:rPr lang="zh-TW" sz="2200">
                <a:solidFill>
                  <a:schemeClr val="dk1"/>
                </a:solidFill>
                <a:latin typeface="Times New Roman"/>
                <a:ea typeface="Times New Roman"/>
                <a:cs typeface="Times New Roman"/>
                <a:sym typeface="Times New Roman"/>
              </a:rPr>
              <a:t>Skype、LINE、IPTV</a:t>
            </a:r>
            <a:r>
              <a:rPr lang="zh-TW" sz="2200">
                <a:solidFill>
                  <a:schemeClr val="dk1"/>
                </a:solidFill>
                <a:latin typeface="Arial"/>
                <a:ea typeface="Arial"/>
                <a:cs typeface="Arial"/>
                <a:sym typeface="Arial"/>
              </a:rPr>
              <a:t>；內容產業跨入</a:t>
            </a:r>
            <a:r>
              <a:rPr lang="zh-TW" sz="2200">
                <a:solidFill>
                  <a:schemeClr val="dk1"/>
                </a:solidFill>
                <a:latin typeface="Times New Roman"/>
                <a:ea typeface="Times New Roman"/>
                <a:cs typeface="Times New Roman"/>
                <a:sym typeface="Times New Roman"/>
              </a:rPr>
              <a:t>E-learning</a:t>
            </a:r>
            <a:r>
              <a:rPr lang="zh-TW" sz="2200">
                <a:solidFill>
                  <a:schemeClr val="dk1"/>
                </a:solidFill>
                <a:latin typeface="Arial"/>
                <a:ea typeface="Arial"/>
                <a:cs typeface="Arial"/>
                <a:sym typeface="Arial"/>
              </a:rPr>
              <a:t>、電子商務等。就產業和技術面而言，已融合了網路、服務及終端設備，形成多角化經營型態。</a:t>
            </a:r>
            <a:endParaRPr/>
          </a:p>
        </p:txBody>
      </p:sp>
      <p:sp>
        <p:nvSpPr>
          <p:cNvPr id="287" name="Google Shape;287;p31"/>
          <p:cNvSpPr/>
          <p:nvPr/>
        </p:nvSpPr>
        <p:spPr>
          <a:xfrm>
            <a:off x="395536" y="1772816"/>
            <a:ext cx="3528392" cy="533400"/>
          </a:xfrm>
          <a:prstGeom prst="roundRect">
            <a:avLst>
              <a:gd fmla="val 19046" name="adj"/>
            </a:avLst>
          </a:prstGeom>
          <a:gradFill>
            <a:gsLst>
              <a:gs pos="0">
                <a:srgbClr val="6B6BB3"/>
              </a:gs>
              <a:gs pos="50000">
                <a:schemeClr val="hlink"/>
              </a:gs>
              <a:gs pos="100000">
                <a:srgbClr val="6B6BB3"/>
              </a:gs>
            </a:gsLst>
            <a:lin ang="5400000" scaled="0"/>
          </a:gradFill>
          <a:ln cap="flat" cmpd="sng" w="28575">
            <a:solidFill>
              <a:schemeClr val="lt1"/>
            </a:solidFill>
            <a:prstDash val="solid"/>
            <a:round/>
            <a:headEnd len="sm" w="sm" type="none"/>
            <a:tailEnd len="sm" w="sm" type="none"/>
          </a:ln>
          <a:effectLst>
            <a:outerShdw rotWithShape="0" algn="ctr" dir="2700000" dist="107763">
              <a:schemeClr val="lt2">
                <a:alpha val="49803"/>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zh-TW" sz="2400">
                <a:solidFill>
                  <a:srgbClr val="FFFFFF"/>
                </a:solidFill>
                <a:latin typeface="Arial"/>
                <a:ea typeface="Arial"/>
                <a:cs typeface="Arial"/>
                <a:sym typeface="Arial"/>
              </a:rPr>
              <a:t>3.終端平台的匯流</a:t>
            </a:r>
            <a:endParaRPr/>
          </a:p>
        </p:txBody>
      </p:sp>
      <p:sp>
        <p:nvSpPr>
          <p:cNvPr id="288" name="Google Shape;288;p31"/>
          <p:cNvSpPr/>
          <p:nvPr/>
        </p:nvSpPr>
        <p:spPr>
          <a:xfrm>
            <a:off x="357158" y="3857628"/>
            <a:ext cx="3566770" cy="533400"/>
          </a:xfrm>
          <a:prstGeom prst="roundRect">
            <a:avLst>
              <a:gd fmla="val 19046" name="adj"/>
            </a:avLst>
          </a:prstGeom>
          <a:gradFill>
            <a:gsLst>
              <a:gs pos="0">
                <a:srgbClr val="696969"/>
              </a:gs>
              <a:gs pos="50000">
                <a:schemeClr val="folHlink"/>
              </a:gs>
              <a:gs pos="100000">
                <a:srgbClr val="696969"/>
              </a:gs>
            </a:gsLst>
            <a:lin ang="5400000" scaled="0"/>
          </a:gradFill>
          <a:ln cap="flat" cmpd="sng" w="28575">
            <a:solidFill>
              <a:schemeClr val="lt1"/>
            </a:solidFill>
            <a:prstDash val="solid"/>
            <a:round/>
            <a:headEnd len="sm" w="sm" type="none"/>
            <a:tailEnd len="sm" w="sm" type="none"/>
          </a:ln>
          <a:effectLst>
            <a:outerShdw rotWithShape="0" algn="ctr" dir="2700000" dist="107763">
              <a:schemeClr val="lt2">
                <a:alpha val="49803"/>
              </a:scheme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zh-TW" sz="2400">
                <a:solidFill>
                  <a:srgbClr val="FFFFFF"/>
                </a:solidFill>
                <a:latin typeface="Arial"/>
                <a:ea typeface="Arial"/>
                <a:cs typeface="Arial"/>
                <a:sym typeface="Arial"/>
              </a:rPr>
              <a:t>4.經營模式與產業之匯流</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32"/>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400">
                <a:solidFill>
                  <a:schemeClr val="accent1"/>
                </a:solidFill>
                <a:latin typeface="Arial"/>
                <a:ea typeface="Arial"/>
                <a:cs typeface="Arial"/>
                <a:sym typeface="Arial"/>
              </a:rPr>
              <a:t>‹#›</a:t>
            </a:fld>
            <a:endParaRPr sz="1400">
              <a:solidFill>
                <a:schemeClr val="accent1"/>
              </a:solidFill>
              <a:latin typeface="Arial"/>
              <a:ea typeface="Arial"/>
              <a:cs typeface="Arial"/>
              <a:sym typeface="Arial"/>
            </a:endParaRPr>
          </a:p>
        </p:txBody>
      </p:sp>
      <p:sp>
        <p:nvSpPr>
          <p:cNvPr id="295" name="Google Shape;295;p32"/>
          <p:cNvSpPr txBox="1"/>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400">
                <a:solidFill>
                  <a:schemeClr val="accent1"/>
                </a:solidFill>
                <a:latin typeface="Arial"/>
                <a:ea typeface="Arial"/>
                <a:cs typeface="Arial"/>
                <a:sym typeface="Arial"/>
              </a:rPr>
              <a:t>‹#›</a:t>
            </a:fld>
            <a:endParaRPr sz="1400">
              <a:solidFill>
                <a:schemeClr val="accent1"/>
              </a:solidFill>
              <a:latin typeface="Arial"/>
              <a:ea typeface="Arial"/>
              <a:cs typeface="Arial"/>
              <a:sym typeface="Arial"/>
            </a:endParaRPr>
          </a:p>
        </p:txBody>
      </p:sp>
      <p:grpSp>
        <p:nvGrpSpPr>
          <p:cNvPr id="296" name="Google Shape;296;p32"/>
          <p:cNvGrpSpPr/>
          <p:nvPr/>
        </p:nvGrpSpPr>
        <p:grpSpPr>
          <a:xfrm>
            <a:off x="215093" y="1978604"/>
            <a:ext cx="8677387" cy="4330716"/>
            <a:chOff x="251520" y="1978604"/>
            <a:chExt cx="8677387" cy="4330716"/>
          </a:xfrm>
        </p:grpSpPr>
        <p:sp>
          <p:nvSpPr>
            <p:cNvPr id="297" name="Google Shape;297;p32"/>
            <p:cNvSpPr/>
            <p:nvPr/>
          </p:nvSpPr>
          <p:spPr>
            <a:xfrm>
              <a:off x="608672" y="1978604"/>
              <a:ext cx="1732630" cy="937520"/>
            </a:xfrm>
            <a:custGeom>
              <a:rect b="b" l="l" r="r" t="t"/>
              <a:pathLst>
                <a:path extrusionOk="0" h="937520" w="1732630">
                  <a:moveTo>
                    <a:pt x="0" y="93752"/>
                  </a:moveTo>
                  <a:cubicBezTo>
                    <a:pt x="0" y="68887"/>
                    <a:pt x="9877" y="45041"/>
                    <a:pt x="27459" y="27459"/>
                  </a:cubicBezTo>
                  <a:cubicBezTo>
                    <a:pt x="45041" y="9877"/>
                    <a:pt x="68887" y="0"/>
                    <a:pt x="93752" y="0"/>
                  </a:cubicBezTo>
                  <a:lnTo>
                    <a:pt x="1638878" y="0"/>
                  </a:lnTo>
                  <a:cubicBezTo>
                    <a:pt x="1663743" y="0"/>
                    <a:pt x="1687589" y="9877"/>
                    <a:pt x="1705171" y="27459"/>
                  </a:cubicBezTo>
                  <a:cubicBezTo>
                    <a:pt x="1722753" y="45041"/>
                    <a:pt x="1732630" y="68887"/>
                    <a:pt x="1732630" y="93752"/>
                  </a:cubicBezTo>
                  <a:lnTo>
                    <a:pt x="1732630" y="843768"/>
                  </a:lnTo>
                  <a:cubicBezTo>
                    <a:pt x="1732630" y="868633"/>
                    <a:pt x="1722753" y="892479"/>
                    <a:pt x="1705171" y="910061"/>
                  </a:cubicBezTo>
                  <a:cubicBezTo>
                    <a:pt x="1687589" y="927643"/>
                    <a:pt x="1663743" y="937520"/>
                    <a:pt x="1638878" y="937520"/>
                  </a:cubicBezTo>
                  <a:lnTo>
                    <a:pt x="93752" y="937520"/>
                  </a:lnTo>
                  <a:cubicBezTo>
                    <a:pt x="68887" y="937520"/>
                    <a:pt x="45041" y="927643"/>
                    <a:pt x="27459" y="910061"/>
                  </a:cubicBezTo>
                  <a:cubicBezTo>
                    <a:pt x="9877" y="892479"/>
                    <a:pt x="0" y="868633"/>
                    <a:pt x="0" y="843768"/>
                  </a:cubicBezTo>
                  <a:lnTo>
                    <a:pt x="0" y="93752"/>
                  </a:lnTo>
                  <a:close/>
                </a:path>
              </a:pathLst>
            </a:custGeom>
            <a:gradFill>
              <a:gsLst>
                <a:gs pos="0">
                  <a:srgbClr val="0D4BA2"/>
                </a:gs>
                <a:gs pos="80000">
                  <a:srgbClr val="1261D5"/>
                </a:gs>
                <a:gs pos="100000">
                  <a:srgbClr val="0E62DA"/>
                </a:gs>
              </a:gsLst>
              <a:lin ang="16200000" scaled="0"/>
            </a:gradFill>
            <a:ln>
              <a:noFill/>
            </a:ln>
            <a:effectLst>
              <a:outerShdw blurRad="40000" rotWithShape="0" dir="5400000" dist="23000">
                <a:srgbClr val="000000">
                  <a:alpha val="34901"/>
                </a:srgbClr>
              </a:outerShdw>
            </a:effectLst>
          </p:spPr>
          <p:txBody>
            <a:bodyPr anchorCtr="0" anchor="t" bIns="403925" lIns="170675" spcFirstLastPara="1" rIns="170675" wrap="square" tIns="170675">
              <a:noAutofit/>
            </a:bodyPr>
            <a:lstStyle/>
            <a:p>
              <a:pPr indent="0" lvl="0" marL="0" marR="0" rtl="0" algn="l">
                <a:lnSpc>
                  <a:spcPct val="90000"/>
                </a:lnSpc>
                <a:spcBef>
                  <a:spcPts val="0"/>
                </a:spcBef>
                <a:spcAft>
                  <a:spcPts val="0"/>
                </a:spcAft>
                <a:buNone/>
              </a:pPr>
              <a:r>
                <a:rPr lang="zh-TW" sz="2400">
                  <a:solidFill>
                    <a:schemeClr val="lt1"/>
                  </a:solidFill>
                  <a:latin typeface="Arial"/>
                  <a:ea typeface="Arial"/>
                  <a:cs typeface="Arial"/>
                  <a:sym typeface="Arial"/>
                </a:rPr>
                <a:t>按產業別</a:t>
              </a:r>
              <a:endParaRPr sz="2400">
                <a:solidFill>
                  <a:schemeClr val="lt1"/>
                </a:solidFill>
                <a:latin typeface="Arial"/>
                <a:ea typeface="Arial"/>
                <a:cs typeface="Arial"/>
                <a:sym typeface="Arial"/>
              </a:endParaRPr>
            </a:p>
          </p:txBody>
        </p:sp>
        <p:sp>
          <p:nvSpPr>
            <p:cNvPr id="298" name="Google Shape;298;p32"/>
            <p:cNvSpPr/>
            <p:nvPr/>
          </p:nvSpPr>
          <p:spPr>
            <a:xfrm>
              <a:off x="251520" y="2544812"/>
              <a:ext cx="2591355" cy="3764508"/>
            </a:xfrm>
            <a:custGeom>
              <a:rect b="b" l="l" r="r" t="t"/>
              <a:pathLst>
                <a:path extrusionOk="0" h="3383867" w="2490378">
                  <a:moveTo>
                    <a:pt x="0" y="249038"/>
                  </a:moveTo>
                  <a:cubicBezTo>
                    <a:pt x="0" y="182989"/>
                    <a:pt x="26238" y="119645"/>
                    <a:pt x="72942" y="72942"/>
                  </a:cubicBezTo>
                  <a:cubicBezTo>
                    <a:pt x="119646" y="26238"/>
                    <a:pt x="182990" y="1"/>
                    <a:pt x="249039" y="1"/>
                  </a:cubicBezTo>
                  <a:lnTo>
                    <a:pt x="2241340" y="0"/>
                  </a:lnTo>
                  <a:cubicBezTo>
                    <a:pt x="2307389" y="0"/>
                    <a:pt x="2370733" y="26238"/>
                    <a:pt x="2417436" y="72942"/>
                  </a:cubicBezTo>
                  <a:cubicBezTo>
                    <a:pt x="2464140" y="119646"/>
                    <a:pt x="2490377" y="182990"/>
                    <a:pt x="2490377" y="249039"/>
                  </a:cubicBezTo>
                  <a:cubicBezTo>
                    <a:pt x="2490377" y="1210969"/>
                    <a:pt x="2490378" y="2172899"/>
                    <a:pt x="2490378" y="3134829"/>
                  </a:cubicBezTo>
                  <a:cubicBezTo>
                    <a:pt x="2490378" y="3200878"/>
                    <a:pt x="2464140" y="3264222"/>
                    <a:pt x="2417436" y="3310926"/>
                  </a:cubicBezTo>
                  <a:cubicBezTo>
                    <a:pt x="2370732" y="3357630"/>
                    <a:pt x="2307388" y="3383868"/>
                    <a:pt x="2241339" y="3383867"/>
                  </a:cubicBezTo>
                  <a:lnTo>
                    <a:pt x="249038" y="3383867"/>
                  </a:lnTo>
                  <a:cubicBezTo>
                    <a:pt x="182989" y="3383867"/>
                    <a:pt x="119645" y="3357629"/>
                    <a:pt x="72942" y="3310925"/>
                  </a:cubicBezTo>
                  <a:cubicBezTo>
                    <a:pt x="26238" y="3264221"/>
                    <a:pt x="1" y="3200877"/>
                    <a:pt x="1" y="3134828"/>
                  </a:cubicBezTo>
                  <a:cubicBezTo>
                    <a:pt x="1" y="2172898"/>
                    <a:pt x="0" y="1210968"/>
                    <a:pt x="0" y="249038"/>
                  </a:cubicBezTo>
                  <a:close/>
                </a:path>
              </a:pathLst>
            </a:custGeom>
            <a:solidFill>
              <a:schemeClr val="lt1">
                <a:alpha val="89803"/>
              </a:schemeClr>
            </a:solidFill>
            <a:ln cap="flat" cmpd="sng" w="9525">
              <a:solidFill>
                <a:srgbClr val="2666C4"/>
              </a:solidFill>
              <a:prstDash val="solid"/>
              <a:round/>
              <a:headEnd len="sm" w="sm" type="none"/>
              <a:tailEnd len="sm" w="sm" type="none"/>
            </a:ln>
            <a:effectLst>
              <a:outerShdw blurRad="40000" rotWithShape="0" dir="5400000" dist="23000">
                <a:srgbClr val="000000">
                  <a:alpha val="34901"/>
                </a:srgbClr>
              </a:outerShdw>
            </a:effectLst>
          </p:spPr>
          <p:txBody>
            <a:bodyPr anchorCtr="0" anchor="t" bIns="215175" lIns="215175" spcFirstLastPara="1" rIns="215175" wrap="square" tIns="215175">
              <a:noAutofit/>
            </a:bodyPr>
            <a:lstStyle/>
            <a:p>
              <a:pPr indent="-228600" lvl="1" marL="228600" marR="0" rtl="0" algn="l">
                <a:lnSpc>
                  <a:spcPct val="90000"/>
                </a:lnSpc>
                <a:spcBef>
                  <a:spcPts val="0"/>
                </a:spcBef>
                <a:spcAft>
                  <a:spcPts val="0"/>
                </a:spcAft>
                <a:buClr>
                  <a:srgbClr val="1A528D"/>
                </a:buClr>
                <a:buSzPts val="2000"/>
                <a:buFont typeface="Arial"/>
                <a:buChar char="•"/>
              </a:pPr>
              <a:r>
                <a:rPr b="0" i="0" lang="zh-TW" sz="2000" u="none" cap="none" strike="noStrike">
                  <a:solidFill>
                    <a:srgbClr val="1A528D"/>
                  </a:solidFill>
                  <a:latin typeface="Arial"/>
                  <a:ea typeface="Arial"/>
                  <a:cs typeface="Arial"/>
                  <a:sym typeface="Arial"/>
                </a:rPr>
                <a:t>電信</a:t>
              </a:r>
              <a:r>
                <a:rPr b="0" i="0" lang="zh-TW" sz="1600" u="none" cap="none" strike="noStrike">
                  <a:solidFill>
                    <a:srgbClr val="1A528D"/>
                  </a:solidFill>
                  <a:latin typeface="Arial"/>
                  <a:ea typeface="Arial"/>
                  <a:cs typeface="Arial"/>
                  <a:sym typeface="Arial"/>
                </a:rPr>
                <a:t>(</a:t>
              </a:r>
              <a:r>
                <a:rPr b="0" i="0" lang="zh-TW" sz="1600" u="none" cap="none" strike="noStrike">
                  <a:solidFill>
                    <a:srgbClr val="1A528D"/>
                  </a:solidFill>
                  <a:latin typeface="Times New Roman"/>
                  <a:ea typeface="Times New Roman"/>
                  <a:cs typeface="Times New Roman"/>
                  <a:sym typeface="Times New Roman"/>
                </a:rPr>
                <a:t>tele</a:t>
              </a:r>
              <a:r>
                <a:rPr b="0" i="0" lang="zh-TW" sz="1600" u="sng" cap="none" strike="noStrike">
                  <a:solidFill>
                    <a:srgbClr val="FF0000"/>
                  </a:solidFill>
                  <a:latin typeface="Times New Roman"/>
                  <a:ea typeface="Times New Roman"/>
                  <a:cs typeface="Times New Roman"/>
                  <a:sym typeface="Times New Roman"/>
                </a:rPr>
                <a:t>c</a:t>
              </a:r>
              <a:r>
                <a:rPr b="0" i="0" lang="zh-TW" sz="1600" u="none" cap="none" strike="noStrike">
                  <a:solidFill>
                    <a:srgbClr val="1A528D"/>
                  </a:solidFill>
                  <a:latin typeface="Times New Roman"/>
                  <a:ea typeface="Times New Roman"/>
                  <a:cs typeface="Times New Roman"/>
                  <a:sym typeface="Times New Roman"/>
                </a:rPr>
                <a:t>ommunication</a:t>
              </a:r>
              <a:r>
                <a:rPr b="0" i="0" lang="zh-TW" sz="1600" u="none" cap="none" strike="noStrike">
                  <a:solidFill>
                    <a:srgbClr val="1A528D"/>
                  </a:solidFill>
                  <a:latin typeface="Arial"/>
                  <a:ea typeface="Arial"/>
                  <a:cs typeface="Arial"/>
                  <a:sym typeface="Arial"/>
                </a:rPr>
                <a:t>)</a:t>
              </a:r>
              <a:endParaRPr/>
            </a:p>
            <a:p>
              <a:pPr indent="-127000" lvl="1" marL="228600" marR="0" rtl="0" algn="l">
                <a:lnSpc>
                  <a:spcPct val="90000"/>
                </a:lnSpc>
                <a:spcBef>
                  <a:spcPts val="300"/>
                </a:spcBef>
                <a:spcAft>
                  <a:spcPts val="0"/>
                </a:spcAft>
                <a:buClr>
                  <a:schemeClr val="dk1"/>
                </a:buClr>
                <a:buSzPts val="1600"/>
                <a:buFont typeface="Arial"/>
                <a:buNone/>
              </a:pPr>
              <a:r>
                <a:t/>
              </a:r>
              <a:endParaRPr b="0" i="0" sz="1600" u="none" cap="none" strike="noStrike">
                <a:solidFill>
                  <a:srgbClr val="1A528D"/>
                </a:solidFill>
                <a:latin typeface="Arial"/>
                <a:ea typeface="Arial"/>
                <a:cs typeface="Arial"/>
                <a:sym typeface="Arial"/>
              </a:endParaRPr>
            </a:p>
            <a:p>
              <a:pPr indent="-228600" lvl="1" marL="228600" marR="0" rtl="0" algn="l">
                <a:lnSpc>
                  <a:spcPct val="90000"/>
                </a:lnSpc>
                <a:spcBef>
                  <a:spcPts val="240"/>
                </a:spcBef>
                <a:spcAft>
                  <a:spcPts val="0"/>
                </a:spcAft>
                <a:buClr>
                  <a:srgbClr val="1A528D"/>
                </a:buClr>
                <a:buSzPts val="2000"/>
                <a:buFont typeface="Arial"/>
                <a:buChar char="•"/>
              </a:pPr>
              <a:r>
                <a:rPr b="0" i="0" lang="zh-TW" sz="2000" u="none" cap="none" strike="noStrike">
                  <a:solidFill>
                    <a:srgbClr val="1A528D"/>
                  </a:solidFill>
                  <a:latin typeface="Arial"/>
                  <a:ea typeface="Arial"/>
                  <a:cs typeface="Arial"/>
                  <a:sym typeface="Arial"/>
                </a:rPr>
                <a:t>有線電視     </a:t>
              </a:r>
              <a:r>
                <a:rPr b="0" i="0" lang="zh-TW" sz="1600" u="none" cap="none" strike="noStrike">
                  <a:solidFill>
                    <a:srgbClr val="1A528D"/>
                  </a:solidFill>
                  <a:latin typeface="Arial"/>
                  <a:ea typeface="Arial"/>
                  <a:cs typeface="Arial"/>
                  <a:sym typeface="Arial"/>
                </a:rPr>
                <a:t>(</a:t>
              </a:r>
              <a:r>
                <a:rPr b="0" i="0" lang="zh-TW" sz="1600" u="sng" cap="none" strike="noStrike">
                  <a:solidFill>
                    <a:srgbClr val="FF0000"/>
                  </a:solidFill>
                  <a:latin typeface="Times New Roman"/>
                  <a:ea typeface="Times New Roman"/>
                  <a:cs typeface="Times New Roman"/>
                  <a:sym typeface="Times New Roman"/>
                </a:rPr>
                <a:t>C</a:t>
              </a:r>
              <a:r>
                <a:rPr b="0" i="0" lang="zh-TW" sz="1600" u="none" cap="none" strike="noStrike">
                  <a:solidFill>
                    <a:srgbClr val="1A528D"/>
                  </a:solidFill>
                  <a:latin typeface="Times New Roman"/>
                  <a:ea typeface="Times New Roman"/>
                  <a:cs typeface="Times New Roman"/>
                  <a:sym typeface="Times New Roman"/>
                </a:rPr>
                <a:t>able TV</a:t>
              </a:r>
              <a:r>
                <a:rPr b="0" i="0" lang="zh-TW" sz="1600" u="none" cap="none" strike="noStrike">
                  <a:solidFill>
                    <a:srgbClr val="1A528D"/>
                  </a:solidFill>
                  <a:latin typeface="Arial"/>
                  <a:ea typeface="Arial"/>
                  <a:cs typeface="Arial"/>
                  <a:sym typeface="Arial"/>
                </a:rPr>
                <a:t>)</a:t>
              </a:r>
              <a:endParaRPr/>
            </a:p>
            <a:p>
              <a:pPr indent="-127000" lvl="1" marL="228600" marR="0" rtl="0" algn="l">
                <a:lnSpc>
                  <a:spcPct val="90000"/>
                </a:lnSpc>
                <a:spcBef>
                  <a:spcPts val="300"/>
                </a:spcBef>
                <a:spcAft>
                  <a:spcPts val="0"/>
                </a:spcAft>
                <a:buClr>
                  <a:schemeClr val="dk1"/>
                </a:buClr>
                <a:buSzPts val="1600"/>
                <a:buFont typeface="Arial"/>
                <a:buNone/>
              </a:pPr>
              <a:r>
                <a:t/>
              </a:r>
              <a:endParaRPr b="0" i="0" sz="1600" u="none" cap="none" strike="noStrike">
                <a:solidFill>
                  <a:srgbClr val="1A528D"/>
                </a:solidFill>
                <a:latin typeface="Arial"/>
                <a:ea typeface="Arial"/>
                <a:cs typeface="Arial"/>
                <a:sym typeface="Arial"/>
              </a:endParaRPr>
            </a:p>
            <a:p>
              <a:pPr indent="-228600" lvl="1" marL="228600" marR="0" rtl="0" algn="l">
                <a:lnSpc>
                  <a:spcPct val="90000"/>
                </a:lnSpc>
                <a:spcBef>
                  <a:spcPts val="240"/>
                </a:spcBef>
                <a:spcAft>
                  <a:spcPts val="0"/>
                </a:spcAft>
                <a:buClr>
                  <a:srgbClr val="1A528D"/>
                </a:buClr>
                <a:buSzPts val="2000"/>
                <a:buFont typeface="Arial"/>
                <a:buChar char="•"/>
              </a:pPr>
              <a:r>
                <a:rPr b="0" i="0" lang="zh-TW" sz="2000" u="none" cap="none" strike="noStrike">
                  <a:solidFill>
                    <a:srgbClr val="1A528D"/>
                  </a:solidFill>
                  <a:latin typeface="Arial"/>
                  <a:ea typeface="Arial"/>
                  <a:cs typeface="Arial"/>
                  <a:sym typeface="Arial"/>
                </a:rPr>
                <a:t>電腦網路</a:t>
              </a:r>
              <a:endParaRPr b="0" i="0" sz="2000" u="none" cap="none" strike="noStrike">
                <a:solidFill>
                  <a:srgbClr val="1A528D"/>
                </a:solidFill>
                <a:latin typeface="Arial"/>
                <a:ea typeface="Arial"/>
                <a:cs typeface="Arial"/>
                <a:sym typeface="Arial"/>
              </a:endParaRPr>
            </a:p>
            <a:p>
              <a:pPr indent="-228600" lvl="1" marL="228600" marR="0" rtl="0" algn="l">
                <a:lnSpc>
                  <a:spcPct val="90000"/>
                </a:lnSpc>
                <a:spcBef>
                  <a:spcPts val="300"/>
                </a:spcBef>
                <a:spcAft>
                  <a:spcPts val="0"/>
                </a:spcAft>
                <a:buNone/>
              </a:pPr>
              <a:r>
                <a:rPr b="0" i="0" lang="zh-TW" sz="2000" u="none" cap="none" strike="noStrike">
                  <a:solidFill>
                    <a:srgbClr val="1A528D"/>
                  </a:solidFill>
                  <a:latin typeface="Arial"/>
                  <a:ea typeface="Arial"/>
                  <a:cs typeface="Arial"/>
                  <a:sym typeface="Arial"/>
                </a:rPr>
                <a:t>  </a:t>
              </a:r>
              <a:r>
                <a:rPr b="0" i="0" lang="zh-TW" sz="1600" u="none" cap="none" strike="noStrike">
                  <a:solidFill>
                    <a:srgbClr val="1A528D"/>
                  </a:solidFill>
                  <a:latin typeface="Arial"/>
                  <a:ea typeface="Arial"/>
                  <a:cs typeface="Arial"/>
                  <a:sym typeface="Arial"/>
                </a:rPr>
                <a:t>(</a:t>
              </a:r>
              <a:r>
                <a:rPr b="0" i="0" lang="zh-TW" sz="1600" u="sng" cap="none" strike="noStrike">
                  <a:solidFill>
                    <a:srgbClr val="FF0000"/>
                  </a:solidFill>
                  <a:latin typeface="Times New Roman"/>
                  <a:ea typeface="Times New Roman"/>
                  <a:cs typeface="Times New Roman"/>
                  <a:sym typeface="Times New Roman"/>
                </a:rPr>
                <a:t>C</a:t>
              </a:r>
              <a:r>
                <a:rPr b="0" i="0" lang="zh-TW" sz="1600" u="none" cap="none" strike="noStrike">
                  <a:solidFill>
                    <a:srgbClr val="1A528D"/>
                  </a:solidFill>
                  <a:latin typeface="Times New Roman"/>
                  <a:ea typeface="Times New Roman"/>
                  <a:cs typeface="Times New Roman"/>
                  <a:sym typeface="Times New Roman"/>
                </a:rPr>
                <a:t>omputer Network</a:t>
              </a:r>
              <a:r>
                <a:rPr b="0" i="0" lang="zh-TW" sz="1600" u="none" cap="none" strike="noStrike">
                  <a:solidFill>
                    <a:srgbClr val="1A528D"/>
                  </a:solidFill>
                  <a:latin typeface="Arial"/>
                  <a:ea typeface="Arial"/>
                  <a:cs typeface="Arial"/>
                  <a:sym typeface="Arial"/>
                </a:rPr>
                <a:t>)</a:t>
              </a:r>
              <a:endParaRPr/>
            </a:p>
            <a:p>
              <a:pPr indent="-127000" lvl="1" marL="228600" marR="0" rtl="0" algn="l">
                <a:lnSpc>
                  <a:spcPct val="90000"/>
                </a:lnSpc>
                <a:spcBef>
                  <a:spcPts val="300"/>
                </a:spcBef>
                <a:spcAft>
                  <a:spcPts val="0"/>
                </a:spcAft>
                <a:buClr>
                  <a:schemeClr val="dk1"/>
                </a:buClr>
                <a:buSzPts val="1600"/>
                <a:buFont typeface="Arial"/>
                <a:buNone/>
              </a:pPr>
              <a:r>
                <a:t/>
              </a:r>
              <a:endParaRPr b="0" i="0" sz="1600" u="none" cap="none" strike="noStrike">
                <a:solidFill>
                  <a:srgbClr val="1A528D"/>
                </a:solidFill>
                <a:latin typeface="Arial"/>
                <a:ea typeface="Arial"/>
                <a:cs typeface="Arial"/>
                <a:sym typeface="Arial"/>
              </a:endParaRPr>
            </a:p>
            <a:p>
              <a:pPr indent="-228600" lvl="1" marL="228600" marR="0" rtl="0" algn="l">
                <a:lnSpc>
                  <a:spcPct val="90000"/>
                </a:lnSpc>
                <a:spcBef>
                  <a:spcPts val="240"/>
                </a:spcBef>
                <a:spcAft>
                  <a:spcPts val="0"/>
                </a:spcAft>
                <a:buClr>
                  <a:srgbClr val="1A528D"/>
                </a:buClr>
                <a:buSzPts val="2000"/>
                <a:buFont typeface="Arial"/>
                <a:buChar char="•"/>
              </a:pPr>
              <a:r>
                <a:rPr b="0" i="0" lang="zh-TW" sz="2000" u="none" cap="none" strike="noStrike">
                  <a:solidFill>
                    <a:srgbClr val="1A528D"/>
                  </a:solidFill>
                  <a:latin typeface="Arial"/>
                  <a:ea typeface="Arial"/>
                  <a:cs typeface="Arial"/>
                  <a:sym typeface="Arial"/>
                </a:rPr>
                <a:t>電子商務</a:t>
              </a:r>
              <a:endParaRPr b="0" i="0" sz="2000" u="none" cap="none" strike="noStrike">
                <a:solidFill>
                  <a:srgbClr val="1A528D"/>
                </a:solidFill>
                <a:latin typeface="Arial"/>
                <a:ea typeface="Arial"/>
                <a:cs typeface="Arial"/>
                <a:sym typeface="Arial"/>
              </a:endParaRPr>
            </a:p>
            <a:p>
              <a:pPr indent="-228600" lvl="1" marL="228600" marR="0" rtl="0" algn="l">
                <a:lnSpc>
                  <a:spcPct val="90000"/>
                </a:lnSpc>
                <a:spcBef>
                  <a:spcPts val="300"/>
                </a:spcBef>
                <a:spcAft>
                  <a:spcPts val="0"/>
                </a:spcAft>
                <a:buNone/>
              </a:pPr>
              <a:r>
                <a:rPr b="0" i="0" lang="zh-TW" sz="2000" u="none" cap="none" strike="noStrike">
                  <a:solidFill>
                    <a:srgbClr val="1A528D"/>
                  </a:solidFill>
                  <a:latin typeface="Arial"/>
                  <a:ea typeface="Arial"/>
                  <a:cs typeface="Arial"/>
                  <a:sym typeface="Arial"/>
                </a:rPr>
                <a:t>    </a:t>
              </a:r>
              <a:r>
                <a:rPr b="0" i="0" lang="zh-TW" sz="1600" u="none" cap="none" strike="noStrike">
                  <a:solidFill>
                    <a:srgbClr val="1A528D"/>
                  </a:solidFill>
                  <a:latin typeface="Arial"/>
                  <a:ea typeface="Arial"/>
                  <a:cs typeface="Arial"/>
                  <a:sym typeface="Arial"/>
                </a:rPr>
                <a:t>(</a:t>
              </a:r>
              <a:r>
                <a:rPr b="0" i="0" lang="zh-TW" sz="1600" u="none" cap="none" strike="noStrike">
                  <a:solidFill>
                    <a:srgbClr val="1A528D"/>
                  </a:solidFill>
                  <a:latin typeface="Times New Roman"/>
                  <a:ea typeface="Times New Roman"/>
                  <a:cs typeface="Times New Roman"/>
                  <a:sym typeface="Times New Roman"/>
                </a:rPr>
                <a:t>E-</a:t>
              </a:r>
              <a:r>
                <a:rPr b="0" i="0" lang="zh-TW" sz="1600" u="sng" cap="none" strike="noStrike">
                  <a:solidFill>
                    <a:srgbClr val="FF0000"/>
                  </a:solidFill>
                  <a:latin typeface="Times New Roman"/>
                  <a:ea typeface="Times New Roman"/>
                  <a:cs typeface="Times New Roman"/>
                  <a:sym typeface="Times New Roman"/>
                </a:rPr>
                <a:t>C</a:t>
              </a:r>
              <a:r>
                <a:rPr b="0" i="0" lang="zh-TW" sz="1600" u="none" cap="none" strike="noStrike">
                  <a:solidFill>
                    <a:srgbClr val="1A528D"/>
                  </a:solidFill>
                  <a:latin typeface="Times New Roman"/>
                  <a:ea typeface="Times New Roman"/>
                  <a:cs typeface="Times New Roman"/>
                  <a:sym typeface="Times New Roman"/>
                </a:rPr>
                <a:t>ommerce</a:t>
              </a:r>
              <a:r>
                <a:rPr b="0" i="0" lang="zh-TW" sz="1600" u="none" cap="none" strike="noStrike">
                  <a:solidFill>
                    <a:srgbClr val="1A528D"/>
                  </a:solidFill>
                  <a:latin typeface="Arial"/>
                  <a:ea typeface="Arial"/>
                  <a:cs typeface="Arial"/>
                  <a:sym typeface="Arial"/>
                </a:rPr>
                <a:t>)</a:t>
              </a:r>
              <a:endParaRPr/>
            </a:p>
          </p:txBody>
        </p:sp>
        <p:sp>
          <p:nvSpPr>
            <p:cNvPr id="299" name="Google Shape;299;p32"/>
            <p:cNvSpPr/>
            <p:nvPr/>
          </p:nvSpPr>
          <p:spPr>
            <a:xfrm>
              <a:off x="3600315" y="1987148"/>
              <a:ext cx="1732630" cy="937520"/>
            </a:xfrm>
            <a:custGeom>
              <a:rect b="b" l="l" r="r" t="t"/>
              <a:pathLst>
                <a:path extrusionOk="0" h="937520" w="1732630">
                  <a:moveTo>
                    <a:pt x="0" y="93752"/>
                  </a:moveTo>
                  <a:cubicBezTo>
                    <a:pt x="0" y="68887"/>
                    <a:pt x="9877" y="45041"/>
                    <a:pt x="27459" y="27459"/>
                  </a:cubicBezTo>
                  <a:cubicBezTo>
                    <a:pt x="45041" y="9877"/>
                    <a:pt x="68887" y="0"/>
                    <a:pt x="93752" y="0"/>
                  </a:cubicBezTo>
                  <a:lnTo>
                    <a:pt x="1638878" y="0"/>
                  </a:lnTo>
                  <a:cubicBezTo>
                    <a:pt x="1663743" y="0"/>
                    <a:pt x="1687589" y="9877"/>
                    <a:pt x="1705171" y="27459"/>
                  </a:cubicBezTo>
                  <a:cubicBezTo>
                    <a:pt x="1722753" y="45041"/>
                    <a:pt x="1732630" y="68887"/>
                    <a:pt x="1732630" y="93752"/>
                  </a:cubicBezTo>
                  <a:lnTo>
                    <a:pt x="1732630" y="843768"/>
                  </a:lnTo>
                  <a:cubicBezTo>
                    <a:pt x="1732630" y="868633"/>
                    <a:pt x="1722753" y="892479"/>
                    <a:pt x="1705171" y="910061"/>
                  </a:cubicBezTo>
                  <a:cubicBezTo>
                    <a:pt x="1687589" y="927643"/>
                    <a:pt x="1663743" y="937520"/>
                    <a:pt x="1638878" y="937520"/>
                  </a:cubicBezTo>
                  <a:lnTo>
                    <a:pt x="93752" y="937520"/>
                  </a:lnTo>
                  <a:cubicBezTo>
                    <a:pt x="68887" y="937520"/>
                    <a:pt x="45041" y="927643"/>
                    <a:pt x="27459" y="910061"/>
                  </a:cubicBezTo>
                  <a:cubicBezTo>
                    <a:pt x="9877" y="892479"/>
                    <a:pt x="0" y="868633"/>
                    <a:pt x="0" y="843768"/>
                  </a:cubicBezTo>
                  <a:lnTo>
                    <a:pt x="0" y="93752"/>
                  </a:lnTo>
                  <a:close/>
                </a:path>
              </a:pathLst>
            </a:custGeom>
            <a:gradFill>
              <a:gsLst>
                <a:gs pos="0">
                  <a:srgbClr val="0D4BA2"/>
                </a:gs>
                <a:gs pos="80000">
                  <a:srgbClr val="1261D5"/>
                </a:gs>
                <a:gs pos="100000">
                  <a:srgbClr val="0E62DA"/>
                </a:gs>
              </a:gsLst>
              <a:lin ang="16200000" scaled="0"/>
            </a:gradFill>
            <a:ln>
              <a:noFill/>
            </a:ln>
            <a:effectLst>
              <a:outerShdw blurRad="40000" rotWithShape="0" dir="5400000" dist="23000">
                <a:srgbClr val="000000">
                  <a:alpha val="34901"/>
                </a:srgbClr>
              </a:outerShdw>
            </a:effectLst>
          </p:spPr>
          <p:txBody>
            <a:bodyPr anchorCtr="0" anchor="t" bIns="403925" lIns="170675" spcFirstLastPara="1" rIns="170675" wrap="square" tIns="170675">
              <a:noAutofit/>
            </a:bodyPr>
            <a:lstStyle/>
            <a:p>
              <a:pPr indent="0" lvl="0" marL="0" marR="0" rtl="0" algn="l">
                <a:lnSpc>
                  <a:spcPct val="90000"/>
                </a:lnSpc>
                <a:spcBef>
                  <a:spcPts val="0"/>
                </a:spcBef>
                <a:spcAft>
                  <a:spcPts val="0"/>
                </a:spcAft>
                <a:buNone/>
              </a:pPr>
              <a:r>
                <a:rPr lang="zh-TW" sz="2400">
                  <a:solidFill>
                    <a:schemeClr val="lt1"/>
                  </a:solidFill>
                  <a:latin typeface="Arial"/>
                  <a:ea typeface="Arial"/>
                  <a:cs typeface="Arial"/>
                  <a:sym typeface="Arial"/>
                </a:rPr>
                <a:t>按屬性別</a:t>
              </a:r>
              <a:endParaRPr/>
            </a:p>
          </p:txBody>
        </p:sp>
        <p:sp>
          <p:nvSpPr>
            <p:cNvPr id="300" name="Google Shape;300;p32"/>
            <p:cNvSpPr/>
            <p:nvPr/>
          </p:nvSpPr>
          <p:spPr>
            <a:xfrm>
              <a:off x="2965353" y="2564904"/>
              <a:ext cx="2880320" cy="3744416"/>
            </a:xfrm>
            <a:custGeom>
              <a:rect b="b" l="l" r="r" t="t"/>
              <a:pathLst>
                <a:path extrusionOk="0" h="3241573" w="2568364">
                  <a:moveTo>
                    <a:pt x="0" y="256836"/>
                  </a:moveTo>
                  <a:cubicBezTo>
                    <a:pt x="0" y="188719"/>
                    <a:pt x="27060" y="123392"/>
                    <a:pt x="75226" y="75226"/>
                  </a:cubicBezTo>
                  <a:cubicBezTo>
                    <a:pt x="123392" y="27060"/>
                    <a:pt x="188719" y="1"/>
                    <a:pt x="256837" y="1"/>
                  </a:cubicBezTo>
                  <a:lnTo>
                    <a:pt x="2311528" y="0"/>
                  </a:lnTo>
                  <a:cubicBezTo>
                    <a:pt x="2379645" y="0"/>
                    <a:pt x="2444972" y="27060"/>
                    <a:pt x="2493138" y="75226"/>
                  </a:cubicBezTo>
                  <a:cubicBezTo>
                    <a:pt x="2541304" y="123392"/>
                    <a:pt x="2568363" y="188719"/>
                    <a:pt x="2568363" y="256837"/>
                  </a:cubicBezTo>
                  <a:cubicBezTo>
                    <a:pt x="2568363" y="1166137"/>
                    <a:pt x="2568364" y="2075437"/>
                    <a:pt x="2568364" y="2984737"/>
                  </a:cubicBezTo>
                  <a:cubicBezTo>
                    <a:pt x="2568364" y="3052854"/>
                    <a:pt x="2541305" y="3118181"/>
                    <a:pt x="2493138" y="3166348"/>
                  </a:cubicBezTo>
                  <a:cubicBezTo>
                    <a:pt x="2444972" y="3214514"/>
                    <a:pt x="2379645" y="3241574"/>
                    <a:pt x="2311527" y="3241573"/>
                  </a:cubicBezTo>
                  <a:lnTo>
                    <a:pt x="256836" y="3241573"/>
                  </a:lnTo>
                  <a:cubicBezTo>
                    <a:pt x="188719" y="3241573"/>
                    <a:pt x="123392" y="3214513"/>
                    <a:pt x="75226" y="3166347"/>
                  </a:cubicBezTo>
                  <a:cubicBezTo>
                    <a:pt x="27060" y="3118181"/>
                    <a:pt x="1" y="3052854"/>
                    <a:pt x="1" y="2984736"/>
                  </a:cubicBezTo>
                  <a:cubicBezTo>
                    <a:pt x="1" y="2075436"/>
                    <a:pt x="0" y="1166136"/>
                    <a:pt x="0" y="256836"/>
                  </a:cubicBezTo>
                  <a:close/>
                </a:path>
              </a:pathLst>
            </a:custGeom>
            <a:solidFill>
              <a:schemeClr val="lt1">
                <a:alpha val="89803"/>
              </a:schemeClr>
            </a:solidFill>
            <a:ln cap="flat" cmpd="sng" w="9525">
              <a:solidFill>
                <a:srgbClr val="2666C4"/>
              </a:solidFill>
              <a:prstDash val="solid"/>
              <a:round/>
              <a:headEnd len="sm" w="sm" type="none"/>
              <a:tailEnd len="sm" w="sm" type="none"/>
            </a:ln>
            <a:effectLst>
              <a:outerShdw blurRad="40000" rotWithShape="0" dir="5400000" dist="23000">
                <a:srgbClr val="000000">
                  <a:alpha val="34901"/>
                </a:srgbClr>
              </a:outerShdw>
            </a:effectLst>
          </p:spPr>
          <p:txBody>
            <a:bodyPr anchorCtr="0" anchor="t" bIns="217450" lIns="217450" spcFirstLastPara="1" rIns="217450" wrap="square" tIns="217450">
              <a:noAutofit/>
            </a:bodyPr>
            <a:lstStyle/>
            <a:p>
              <a:pPr indent="-228600" lvl="1" marL="228600" marR="0" rtl="0" algn="l">
                <a:lnSpc>
                  <a:spcPct val="90000"/>
                </a:lnSpc>
                <a:spcBef>
                  <a:spcPts val="0"/>
                </a:spcBef>
                <a:spcAft>
                  <a:spcPts val="0"/>
                </a:spcAft>
                <a:buClr>
                  <a:srgbClr val="1A528D"/>
                </a:buClr>
                <a:buSzPts val="2000"/>
                <a:buFont typeface="Arial"/>
                <a:buChar char="•"/>
              </a:pPr>
              <a:r>
                <a:rPr b="0" i="0" lang="zh-TW" sz="2000" u="none" cap="none" strike="noStrike">
                  <a:solidFill>
                    <a:srgbClr val="1A528D"/>
                  </a:solidFill>
                  <a:latin typeface="Arial"/>
                  <a:ea typeface="Arial"/>
                  <a:cs typeface="Arial"/>
                  <a:sym typeface="Arial"/>
                </a:rPr>
                <a:t>通信</a:t>
              </a:r>
              <a:endParaRPr b="0" i="0" sz="2000" u="none" cap="none" strike="noStrike">
                <a:solidFill>
                  <a:srgbClr val="1A528D"/>
                </a:solidFill>
                <a:latin typeface="Arial"/>
                <a:ea typeface="Arial"/>
                <a:cs typeface="Arial"/>
                <a:sym typeface="Arial"/>
              </a:endParaRPr>
            </a:p>
            <a:p>
              <a:pPr indent="0" lvl="1" marL="0" marR="0" rtl="0" algn="l">
                <a:lnSpc>
                  <a:spcPct val="90000"/>
                </a:lnSpc>
                <a:spcBef>
                  <a:spcPts val="300"/>
                </a:spcBef>
                <a:spcAft>
                  <a:spcPts val="0"/>
                </a:spcAft>
                <a:buNone/>
              </a:pPr>
              <a:r>
                <a:rPr b="0" i="0" lang="zh-TW" sz="2000" u="none" cap="none" strike="noStrike">
                  <a:solidFill>
                    <a:srgbClr val="1A528D"/>
                  </a:solidFill>
                  <a:latin typeface="Arial"/>
                  <a:ea typeface="Arial"/>
                  <a:cs typeface="Arial"/>
                  <a:sym typeface="Arial"/>
                </a:rPr>
                <a:t>   </a:t>
              </a:r>
              <a:r>
                <a:rPr b="0" i="0" lang="zh-TW" sz="1600" u="none" cap="none" strike="noStrike">
                  <a:solidFill>
                    <a:srgbClr val="1A528D"/>
                  </a:solidFill>
                  <a:latin typeface="Arial"/>
                  <a:ea typeface="Arial"/>
                  <a:cs typeface="Arial"/>
                  <a:sym typeface="Arial"/>
                </a:rPr>
                <a:t>(</a:t>
              </a:r>
              <a:r>
                <a:rPr b="0" i="0" lang="zh-TW" sz="1600" u="sng" cap="none" strike="noStrike">
                  <a:solidFill>
                    <a:srgbClr val="FF0000"/>
                  </a:solidFill>
                  <a:latin typeface="Times New Roman"/>
                  <a:ea typeface="Times New Roman"/>
                  <a:cs typeface="Times New Roman"/>
                  <a:sym typeface="Times New Roman"/>
                </a:rPr>
                <a:t>C</a:t>
              </a:r>
              <a:r>
                <a:rPr b="0" i="0" lang="zh-TW" sz="1600" u="none" cap="none" strike="noStrike">
                  <a:solidFill>
                    <a:srgbClr val="1A528D"/>
                  </a:solidFill>
                  <a:latin typeface="Times New Roman"/>
                  <a:ea typeface="Times New Roman"/>
                  <a:cs typeface="Times New Roman"/>
                  <a:sym typeface="Times New Roman"/>
                </a:rPr>
                <a:t>ommunication</a:t>
              </a:r>
              <a:r>
                <a:rPr b="0" i="0" lang="zh-TW" sz="1600" u="none" cap="none" strike="noStrike">
                  <a:solidFill>
                    <a:srgbClr val="1A528D"/>
                  </a:solidFill>
                  <a:latin typeface="Arial"/>
                  <a:ea typeface="Arial"/>
                  <a:cs typeface="Arial"/>
                  <a:sym typeface="Arial"/>
                </a:rPr>
                <a:t>)</a:t>
              </a:r>
              <a:endParaRPr/>
            </a:p>
            <a:p>
              <a:pPr indent="-127000" lvl="1" marL="228600" marR="0" rtl="0" algn="l">
                <a:lnSpc>
                  <a:spcPct val="90000"/>
                </a:lnSpc>
                <a:spcBef>
                  <a:spcPts val="300"/>
                </a:spcBef>
                <a:spcAft>
                  <a:spcPts val="0"/>
                </a:spcAft>
                <a:buClr>
                  <a:schemeClr val="dk1"/>
                </a:buClr>
                <a:buSzPts val="1600"/>
                <a:buFont typeface="Arial"/>
                <a:buNone/>
              </a:pPr>
              <a:r>
                <a:t/>
              </a:r>
              <a:endParaRPr b="0" i="0" sz="1600" u="none" cap="none" strike="noStrike">
                <a:solidFill>
                  <a:srgbClr val="1A528D"/>
                </a:solidFill>
                <a:latin typeface="Arial"/>
                <a:ea typeface="Arial"/>
                <a:cs typeface="Arial"/>
                <a:sym typeface="Arial"/>
              </a:endParaRPr>
            </a:p>
            <a:p>
              <a:pPr indent="-228600" lvl="1" marL="228600" marR="0" rtl="0" algn="l">
                <a:lnSpc>
                  <a:spcPct val="90000"/>
                </a:lnSpc>
                <a:spcBef>
                  <a:spcPts val="240"/>
                </a:spcBef>
                <a:spcAft>
                  <a:spcPts val="0"/>
                </a:spcAft>
                <a:buClr>
                  <a:srgbClr val="1A528D"/>
                </a:buClr>
                <a:buSzPts val="2000"/>
                <a:buFont typeface="Arial"/>
                <a:buChar char="•"/>
              </a:pPr>
              <a:r>
                <a:rPr b="0" i="0" lang="zh-TW" sz="2000" u="none" cap="none" strike="noStrike">
                  <a:solidFill>
                    <a:srgbClr val="1A528D"/>
                  </a:solidFill>
                  <a:latin typeface="Arial"/>
                  <a:ea typeface="Arial"/>
                  <a:cs typeface="Arial"/>
                  <a:sym typeface="Arial"/>
                </a:rPr>
                <a:t>傳播         </a:t>
              </a:r>
              <a:r>
                <a:rPr b="0" i="0" lang="zh-TW" sz="1600" u="none" cap="none" strike="noStrike">
                  <a:solidFill>
                    <a:srgbClr val="1A528D"/>
                  </a:solidFill>
                  <a:latin typeface="Arial"/>
                  <a:ea typeface="Arial"/>
                  <a:cs typeface="Arial"/>
                  <a:sym typeface="Arial"/>
                </a:rPr>
                <a:t>(</a:t>
              </a:r>
              <a:r>
                <a:rPr b="0" i="0" lang="zh-TW" sz="1600" u="none" cap="none" strike="noStrike">
                  <a:solidFill>
                    <a:srgbClr val="1A528D"/>
                  </a:solidFill>
                  <a:latin typeface="Times New Roman"/>
                  <a:ea typeface="Times New Roman"/>
                  <a:cs typeface="Times New Roman"/>
                  <a:sym typeface="Times New Roman"/>
                </a:rPr>
                <a:t>Broad</a:t>
              </a:r>
              <a:r>
                <a:rPr b="0" i="0" lang="zh-TW" sz="1600" u="sng" cap="none" strike="noStrike">
                  <a:solidFill>
                    <a:srgbClr val="FF0000"/>
                  </a:solidFill>
                  <a:latin typeface="Times New Roman"/>
                  <a:ea typeface="Times New Roman"/>
                  <a:cs typeface="Times New Roman"/>
                  <a:sym typeface="Times New Roman"/>
                </a:rPr>
                <a:t>c</a:t>
              </a:r>
              <a:r>
                <a:rPr b="0" i="0" lang="zh-TW" sz="1600" u="none" cap="none" strike="noStrike">
                  <a:solidFill>
                    <a:srgbClr val="1A528D"/>
                  </a:solidFill>
                  <a:latin typeface="Times New Roman"/>
                  <a:ea typeface="Times New Roman"/>
                  <a:cs typeface="Times New Roman"/>
                  <a:sym typeface="Times New Roman"/>
                </a:rPr>
                <a:t>asting</a:t>
              </a:r>
              <a:r>
                <a:rPr b="0" i="0" lang="zh-TW" sz="1600" u="none" cap="none" strike="noStrike">
                  <a:solidFill>
                    <a:srgbClr val="1A528D"/>
                  </a:solidFill>
                  <a:latin typeface="Arial"/>
                  <a:ea typeface="Arial"/>
                  <a:cs typeface="Arial"/>
                  <a:sym typeface="Arial"/>
                </a:rPr>
                <a:t>)</a:t>
              </a:r>
              <a:endParaRPr/>
            </a:p>
            <a:p>
              <a:pPr indent="-127000" lvl="1" marL="228600" marR="0" rtl="0" algn="l">
                <a:lnSpc>
                  <a:spcPct val="90000"/>
                </a:lnSpc>
                <a:spcBef>
                  <a:spcPts val="300"/>
                </a:spcBef>
                <a:spcAft>
                  <a:spcPts val="0"/>
                </a:spcAft>
                <a:buClr>
                  <a:schemeClr val="dk1"/>
                </a:buClr>
                <a:buSzPts val="1600"/>
                <a:buFont typeface="Arial"/>
                <a:buNone/>
              </a:pPr>
              <a:r>
                <a:t/>
              </a:r>
              <a:endParaRPr b="0" i="0" sz="1600" u="none" cap="none" strike="noStrike">
                <a:solidFill>
                  <a:srgbClr val="1A528D"/>
                </a:solidFill>
                <a:latin typeface="Arial"/>
                <a:ea typeface="Arial"/>
                <a:cs typeface="Arial"/>
                <a:sym typeface="Arial"/>
              </a:endParaRPr>
            </a:p>
            <a:p>
              <a:pPr indent="-228600" lvl="1" marL="228600" marR="0" rtl="0" algn="l">
                <a:lnSpc>
                  <a:spcPct val="90000"/>
                </a:lnSpc>
                <a:spcBef>
                  <a:spcPts val="240"/>
                </a:spcBef>
                <a:spcAft>
                  <a:spcPts val="0"/>
                </a:spcAft>
                <a:buClr>
                  <a:srgbClr val="1A528D"/>
                </a:buClr>
                <a:buSzPts val="2000"/>
                <a:buFont typeface="Arial"/>
                <a:buChar char="•"/>
              </a:pPr>
              <a:r>
                <a:rPr b="0" i="0" lang="zh-TW" sz="2000" u="none" cap="none" strike="noStrike">
                  <a:solidFill>
                    <a:srgbClr val="1A528D"/>
                  </a:solidFill>
                  <a:latin typeface="Arial"/>
                  <a:ea typeface="Arial"/>
                  <a:cs typeface="Arial"/>
                  <a:sym typeface="Arial"/>
                </a:rPr>
                <a:t>電子用品</a:t>
              </a:r>
              <a:endParaRPr b="0" i="0" sz="2000" u="none" cap="none" strike="noStrike">
                <a:solidFill>
                  <a:srgbClr val="1A528D"/>
                </a:solidFill>
                <a:latin typeface="Arial"/>
                <a:ea typeface="Arial"/>
                <a:cs typeface="Arial"/>
                <a:sym typeface="Arial"/>
              </a:endParaRPr>
            </a:p>
            <a:p>
              <a:pPr indent="0" lvl="1" marL="0" marR="0" rtl="0" algn="l">
                <a:lnSpc>
                  <a:spcPct val="90000"/>
                </a:lnSpc>
                <a:spcBef>
                  <a:spcPts val="300"/>
                </a:spcBef>
                <a:spcAft>
                  <a:spcPts val="0"/>
                </a:spcAft>
                <a:buNone/>
              </a:pPr>
              <a:r>
                <a:rPr b="0" i="0" lang="zh-TW" sz="2000" u="none" cap="none" strike="noStrike">
                  <a:solidFill>
                    <a:srgbClr val="1A528D"/>
                  </a:solidFill>
                  <a:latin typeface="Arial"/>
                  <a:ea typeface="Arial"/>
                  <a:cs typeface="Arial"/>
                  <a:sym typeface="Arial"/>
                </a:rPr>
                <a:t>    </a:t>
              </a:r>
              <a:r>
                <a:rPr b="0" i="0" lang="zh-TW" sz="1600" u="none" cap="none" strike="noStrike">
                  <a:solidFill>
                    <a:srgbClr val="1A528D"/>
                  </a:solidFill>
                  <a:latin typeface="Arial"/>
                  <a:ea typeface="Arial"/>
                  <a:cs typeface="Arial"/>
                  <a:sym typeface="Arial"/>
                </a:rPr>
                <a:t>(</a:t>
              </a:r>
              <a:r>
                <a:rPr b="0" i="0" lang="zh-TW" sz="1600" u="sng" cap="none" strike="noStrike">
                  <a:solidFill>
                    <a:srgbClr val="FF0000"/>
                  </a:solidFill>
                  <a:latin typeface="Times New Roman"/>
                  <a:ea typeface="Times New Roman"/>
                  <a:cs typeface="Times New Roman"/>
                  <a:sym typeface="Times New Roman"/>
                </a:rPr>
                <a:t>C</a:t>
              </a:r>
              <a:r>
                <a:rPr b="0" i="0" lang="zh-TW" sz="1600" u="none" cap="none" strike="noStrike">
                  <a:solidFill>
                    <a:srgbClr val="1A528D"/>
                  </a:solidFill>
                  <a:latin typeface="Times New Roman"/>
                  <a:ea typeface="Times New Roman"/>
                  <a:cs typeface="Times New Roman"/>
                  <a:sym typeface="Times New Roman"/>
                </a:rPr>
                <a:t>onsumer Appliance</a:t>
              </a:r>
              <a:r>
                <a:rPr b="0" i="0" lang="zh-TW" sz="1600" u="none" cap="none" strike="noStrike">
                  <a:solidFill>
                    <a:srgbClr val="1A528D"/>
                  </a:solidFill>
                  <a:latin typeface="Arial"/>
                  <a:ea typeface="Arial"/>
                  <a:cs typeface="Arial"/>
                  <a:sym typeface="Arial"/>
                </a:rPr>
                <a:t>)</a:t>
              </a:r>
              <a:endParaRPr/>
            </a:p>
            <a:p>
              <a:pPr indent="-127000" lvl="1" marL="228600" marR="0" rtl="0" algn="l">
                <a:lnSpc>
                  <a:spcPct val="90000"/>
                </a:lnSpc>
                <a:spcBef>
                  <a:spcPts val="300"/>
                </a:spcBef>
                <a:spcAft>
                  <a:spcPts val="0"/>
                </a:spcAft>
                <a:buClr>
                  <a:schemeClr val="dk1"/>
                </a:buClr>
                <a:buSzPts val="1600"/>
                <a:buFont typeface="Arial"/>
                <a:buNone/>
              </a:pPr>
              <a:r>
                <a:t/>
              </a:r>
              <a:endParaRPr b="0" i="0" sz="1600" u="none" cap="none" strike="noStrike">
                <a:solidFill>
                  <a:srgbClr val="1A528D"/>
                </a:solidFill>
                <a:latin typeface="Arial"/>
                <a:ea typeface="Arial"/>
                <a:cs typeface="Arial"/>
                <a:sym typeface="Arial"/>
              </a:endParaRPr>
            </a:p>
            <a:p>
              <a:pPr indent="-228600" lvl="1" marL="228600" marR="0" rtl="0" algn="l">
                <a:lnSpc>
                  <a:spcPct val="90000"/>
                </a:lnSpc>
                <a:spcBef>
                  <a:spcPts val="240"/>
                </a:spcBef>
                <a:spcAft>
                  <a:spcPts val="0"/>
                </a:spcAft>
                <a:buClr>
                  <a:srgbClr val="1A528D"/>
                </a:buClr>
                <a:buSzPts val="2000"/>
                <a:buFont typeface="Arial"/>
                <a:buChar char="•"/>
              </a:pPr>
              <a:r>
                <a:rPr b="0" i="0" lang="zh-TW" sz="2000" u="none" cap="none" strike="noStrike">
                  <a:solidFill>
                    <a:srgbClr val="1A528D"/>
                  </a:solidFill>
                  <a:latin typeface="Arial"/>
                  <a:ea typeface="Arial"/>
                  <a:cs typeface="Arial"/>
                  <a:sym typeface="Arial"/>
                </a:rPr>
                <a:t>訊息內容  </a:t>
              </a:r>
              <a:endParaRPr b="0" i="0" sz="2000" u="none" cap="none" strike="noStrike">
                <a:solidFill>
                  <a:srgbClr val="1A528D"/>
                </a:solidFill>
                <a:latin typeface="Arial"/>
                <a:ea typeface="Arial"/>
                <a:cs typeface="Arial"/>
                <a:sym typeface="Arial"/>
              </a:endParaRPr>
            </a:p>
            <a:p>
              <a:pPr indent="-228600" lvl="1" marL="228600" marR="0" rtl="0" algn="l">
                <a:lnSpc>
                  <a:spcPct val="90000"/>
                </a:lnSpc>
                <a:spcBef>
                  <a:spcPts val="300"/>
                </a:spcBef>
                <a:spcAft>
                  <a:spcPts val="0"/>
                </a:spcAft>
                <a:buNone/>
              </a:pPr>
              <a:r>
                <a:rPr b="0" i="0" lang="zh-TW" sz="2000" u="none" cap="none" strike="noStrike">
                  <a:solidFill>
                    <a:srgbClr val="1A528D"/>
                  </a:solidFill>
                  <a:latin typeface="Arial"/>
                  <a:ea typeface="Arial"/>
                  <a:cs typeface="Arial"/>
                  <a:sym typeface="Arial"/>
                </a:rPr>
                <a:t>    </a:t>
              </a:r>
              <a:r>
                <a:rPr b="0" i="0" lang="zh-TW" sz="1600" u="none" cap="none" strike="noStrike">
                  <a:solidFill>
                    <a:srgbClr val="1A528D"/>
                  </a:solidFill>
                  <a:latin typeface="Arial"/>
                  <a:ea typeface="Arial"/>
                  <a:cs typeface="Arial"/>
                  <a:sym typeface="Arial"/>
                </a:rPr>
                <a:t>(</a:t>
              </a:r>
              <a:r>
                <a:rPr b="0" i="0" lang="zh-TW" sz="1600" u="sng" cap="none" strike="noStrike">
                  <a:solidFill>
                    <a:srgbClr val="FF0000"/>
                  </a:solidFill>
                  <a:latin typeface="Times New Roman"/>
                  <a:ea typeface="Times New Roman"/>
                  <a:cs typeface="Times New Roman"/>
                  <a:sym typeface="Times New Roman"/>
                </a:rPr>
                <a:t>C</a:t>
              </a:r>
              <a:r>
                <a:rPr b="0" i="0" lang="zh-TW" sz="1600" u="none" cap="none" strike="noStrike">
                  <a:solidFill>
                    <a:srgbClr val="1A528D"/>
                  </a:solidFill>
                  <a:latin typeface="Times New Roman"/>
                  <a:ea typeface="Times New Roman"/>
                  <a:cs typeface="Times New Roman"/>
                  <a:sym typeface="Times New Roman"/>
                </a:rPr>
                <a:t>ontents</a:t>
              </a:r>
              <a:r>
                <a:rPr b="0" i="0" lang="zh-TW" sz="1600" u="none" cap="none" strike="noStrike">
                  <a:solidFill>
                    <a:srgbClr val="1A528D"/>
                  </a:solidFill>
                  <a:latin typeface="Arial"/>
                  <a:ea typeface="Arial"/>
                  <a:cs typeface="Arial"/>
                  <a:sym typeface="Arial"/>
                </a:rPr>
                <a:t>)</a:t>
              </a:r>
              <a:endParaRPr b="0" i="0" sz="1600" u="none" cap="none" strike="noStrike">
                <a:solidFill>
                  <a:srgbClr val="1A528D"/>
                </a:solidFill>
                <a:latin typeface="Arial"/>
                <a:ea typeface="Arial"/>
                <a:cs typeface="Arial"/>
                <a:sym typeface="Arial"/>
              </a:endParaRPr>
            </a:p>
          </p:txBody>
        </p:sp>
        <p:sp>
          <p:nvSpPr>
            <p:cNvPr id="301" name="Google Shape;301;p32"/>
            <p:cNvSpPr/>
            <p:nvPr/>
          </p:nvSpPr>
          <p:spPr>
            <a:xfrm>
              <a:off x="6624651" y="1987711"/>
              <a:ext cx="1732630" cy="937520"/>
            </a:xfrm>
            <a:custGeom>
              <a:rect b="b" l="l" r="r" t="t"/>
              <a:pathLst>
                <a:path extrusionOk="0" h="937520" w="1732630">
                  <a:moveTo>
                    <a:pt x="0" y="93752"/>
                  </a:moveTo>
                  <a:cubicBezTo>
                    <a:pt x="0" y="68887"/>
                    <a:pt x="9877" y="45041"/>
                    <a:pt x="27459" y="27459"/>
                  </a:cubicBezTo>
                  <a:cubicBezTo>
                    <a:pt x="45041" y="9877"/>
                    <a:pt x="68887" y="0"/>
                    <a:pt x="93752" y="0"/>
                  </a:cubicBezTo>
                  <a:lnTo>
                    <a:pt x="1638878" y="0"/>
                  </a:lnTo>
                  <a:cubicBezTo>
                    <a:pt x="1663743" y="0"/>
                    <a:pt x="1687589" y="9877"/>
                    <a:pt x="1705171" y="27459"/>
                  </a:cubicBezTo>
                  <a:cubicBezTo>
                    <a:pt x="1722753" y="45041"/>
                    <a:pt x="1732630" y="68887"/>
                    <a:pt x="1732630" y="93752"/>
                  </a:cubicBezTo>
                  <a:lnTo>
                    <a:pt x="1732630" y="843768"/>
                  </a:lnTo>
                  <a:cubicBezTo>
                    <a:pt x="1732630" y="868633"/>
                    <a:pt x="1722753" y="892479"/>
                    <a:pt x="1705171" y="910061"/>
                  </a:cubicBezTo>
                  <a:cubicBezTo>
                    <a:pt x="1687589" y="927643"/>
                    <a:pt x="1663743" y="937520"/>
                    <a:pt x="1638878" y="937520"/>
                  </a:cubicBezTo>
                  <a:lnTo>
                    <a:pt x="93752" y="937520"/>
                  </a:lnTo>
                  <a:cubicBezTo>
                    <a:pt x="68887" y="937520"/>
                    <a:pt x="45041" y="927643"/>
                    <a:pt x="27459" y="910061"/>
                  </a:cubicBezTo>
                  <a:cubicBezTo>
                    <a:pt x="9877" y="892479"/>
                    <a:pt x="0" y="868633"/>
                    <a:pt x="0" y="843768"/>
                  </a:cubicBezTo>
                  <a:lnTo>
                    <a:pt x="0" y="93752"/>
                  </a:lnTo>
                  <a:close/>
                </a:path>
              </a:pathLst>
            </a:custGeom>
            <a:gradFill>
              <a:gsLst>
                <a:gs pos="0">
                  <a:srgbClr val="0D4BA2"/>
                </a:gs>
                <a:gs pos="80000">
                  <a:srgbClr val="1261D5"/>
                </a:gs>
                <a:gs pos="100000">
                  <a:srgbClr val="0E62DA"/>
                </a:gs>
              </a:gsLst>
              <a:lin ang="16200000" scaled="0"/>
            </a:gradFill>
            <a:ln>
              <a:noFill/>
            </a:ln>
            <a:effectLst>
              <a:outerShdw blurRad="40000" rotWithShape="0" dir="5400000" dist="23000">
                <a:srgbClr val="000000">
                  <a:alpha val="34901"/>
                </a:srgbClr>
              </a:outerShdw>
            </a:effectLst>
          </p:spPr>
          <p:txBody>
            <a:bodyPr anchorCtr="0" anchor="t" bIns="403925" lIns="170675" spcFirstLastPara="1" rIns="170675" wrap="square" tIns="170675">
              <a:noAutofit/>
            </a:bodyPr>
            <a:lstStyle/>
            <a:p>
              <a:pPr indent="0" lvl="0" marL="0" marR="0" rtl="0" algn="l">
                <a:lnSpc>
                  <a:spcPct val="90000"/>
                </a:lnSpc>
                <a:spcBef>
                  <a:spcPts val="0"/>
                </a:spcBef>
                <a:spcAft>
                  <a:spcPts val="0"/>
                </a:spcAft>
                <a:buNone/>
              </a:pPr>
              <a:r>
                <a:rPr lang="zh-TW" sz="2400">
                  <a:solidFill>
                    <a:schemeClr val="lt1"/>
                  </a:solidFill>
                  <a:latin typeface="Arial"/>
                  <a:ea typeface="Arial"/>
                  <a:cs typeface="Arial"/>
                  <a:sym typeface="Arial"/>
                </a:rPr>
                <a:t>按產品別</a:t>
              </a:r>
              <a:endParaRPr sz="2400">
                <a:solidFill>
                  <a:schemeClr val="lt1"/>
                </a:solidFill>
                <a:latin typeface="Arial"/>
                <a:ea typeface="Arial"/>
                <a:cs typeface="Arial"/>
                <a:sym typeface="Arial"/>
              </a:endParaRPr>
            </a:p>
          </p:txBody>
        </p:sp>
        <p:sp>
          <p:nvSpPr>
            <p:cNvPr id="302" name="Google Shape;302;p32"/>
            <p:cNvSpPr/>
            <p:nvPr/>
          </p:nvSpPr>
          <p:spPr>
            <a:xfrm>
              <a:off x="5976579" y="2552721"/>
              <a:ext cx="2952328" cy="3756599"/>
            </a:xfrm>
            <a:custGeom>
              <a:rect b="b" l="l" r="r" t="t"/>
              <a:pathLst>
                <a:path extrusionOk="0" h="3281965" w="2676619">
                  <a:moveTo>
                    <a:pt x="0" y="267662"/>
                  </a:moveTo>
                  <a:cubicBezTo>
                    <a:pt x="0" y="196674"/>
                    <a:pt x="28200" y="128593"/>
                    <a:pt x="78397" y="78396"/>
                  </a:cubicBezTo>
                  <a:cubicBezTo>
                    <a:pt x="128593" y="28200"/>
                    <a:pt x="196674" y="0"/>
                    <a:pt x="267663" y="0"/>
                  </a:cubicBezTo>
                  <a:lnTo>
                    <a:pt x="2408957" y="0"/>
                  </a:lnTo>
                  <a:cubicBezTo>
                    <a:pt x="2479945" y="0"/>
                    <a:pt x="2548026" y="28200"/>
                    <a:pt x="2598223" y="78397"/>
                  </a:cubicBezTo>
                  <a:cubicBezTo>
                    <a:pt x="2648419" y="128593"/>
                    <a:pt x="2676619" y="196674"/>
                    <a:pt x="2676619" y="267663"/>
                  </a:cubicBezTo>
                  <a:lnTo>
                    <a:pt x="2676619" y="3014303"/>
                  </a:lnTo>
                  <a:cubicBezTo>
                    <a:pt x="2676619" y="3085291"/>
                    <a:pt x="2648419" y="3153372"/>
                    <a:pt x="2598223" y="3203569"/>
                  </a:cubicBezTo>
                  <a:cubicBezTo>
                    <a:pt x="2548027" y="3253765"/>
                    <a:pt x="2479946" y="3281965"/>
                    <a:pt x="2408957" y="3281965"/>
                  </a:cubicBezTo>
                  <a:lnTo>
                    <a:pt x="267662" y="3281965"/>
                  </a:lnTo>
                  <a:cubicBezTo>
                    <a:pt x="196674" y="3281965"/>
                    <a:pt x="128593" y="3253765"/>
                    <a:pt x="78396" y="3203568"/>
                  </a:cubicBezTo>
                  <a:cubicBezTo>
                    <a:pt x="28200" y="3153372"/>
                    <a:pt x="0" y="3085291"/>
                    <a:pt x="0" y="3014302"/>
                  </a:cubicBezTo>
                  <a:lnTo>
                    <a:pt x="0" y="267662"/>
                  </a:lnTo>
                  <a:close/>
                </a:path>
              </a:pathLst>
            </a:custGeom>
            <a:solidFill>
              <a:schemeClr val="lt1">
                <a:alpha val="89803"/>
              </a:schemeClr>
            </a:solidFill>
            <a:ln cap="flat" cmpd="sng" w="9525">
              <a:solidFill>
                <a:srgbClr val="2666C4"/>
              </a:solidFill>
              <a:prstDash val="solid"/>
              <a:round/>
              <a:headEnd len="sm" w="sm" type="none"/>
              <a:tailEnd len="sm" w="sm" type="none"/>
            </a:ln>
            <a:effectLst>
              <a:outerShdw blurRad="40000" rotWithShape="0" dir="5400000" dist="23000">
                <a:srgbClr val="000000">
                  <a:alpha val="34901"/>
                </a:srgbClr>
              </a:outerShdw>
            </a:effectLst>
          </p:spPr>
          <p:txBody>
            <a:bodyPr anchorCtr="0" anchor="t" bIns="220625" lIns="220625" spcFirstLastPara="1" rIns="220625" wrap="square" tIns="220625">
              <a:noAutofit/>
            </a:bodyPr>
            <a:lstStyle/>
            <a:p>
              <a:pPr indent="-228600" lvl="1" marL="228600" marR="0" rtl="0" algn="l">
                <a:lnSpc>
                  <a:spcPct val="90000"/>
                </a:lnSpc>
                <a:spcBef>
                  <a:spcPts val="0"/>
                </a:spcBef>
                <a:spcAft>
                  <a:spcPts val="0"/>
                </a:spcAft>
                <a:buClr>
                  <a:srgbClr val="1A528D"/>
                </a:buClr>
                <a:buSzPts val="2000"/>
                <a:buFont typeface="Arial"/>
                <a:buChar char="•"/>
              </a:pPr>
              <a:r>
                <a:rPr b="0" i="0" lang="zh-TW" sz="2000" u="none" cap="none" strike="noStrike">
                  <a:solidFill>
                    <a:srgbClr val="1A528D"/>
                  </a:solidFill>
                  <a:latin typeface="Arial"/>
                  <a:ea typeface="Arial"/>
                  <a:cs typeface="Arial"/>
                  <a:sym typeface="Arial"/>
                </a:rPr>
                <a:t>電腦</a:t>
              </a:r>
              <a:endParaRPr b="0" i="0" sz="2000" u="none" cap="none" strike="noStrike">
                <a:solidFill>
                  <a:srgbClr val="1A528D"/>
                </a:solidFill>
                <a:latin typeface="Arial"/>
                <a:ea typeface="Arial"/>
                <a:cs typeface="Arial"/>
                <a:sym typeface="Arial"/>
              </a:endParaRPr>
            </a:p>
            <a:p>
              <a:pPr indent="0" lvl="1" marL="0" marR="0" rtl="0" algn="l">
                <a:lnSpc>
                  <a:spcPct val="90000"/>
                </a:lnSpc>
                <a:spcBef>
                  <a:spcPts val="300"/>
                </a:spcBef>
                <a:spcAft>
                  <a:spcPts val="0"/>
                </a:spcAft>
                <a:buNone/>
              </a:pPr>
              <a:r>
                <a:rPr b="0" i="0" lang="zh-TW" sz="2000" u="none" cap="none" strike="noStrike">
                  <a:solidFill>
                    <a:srgbClr val="1A528D"/>
                  </a:solidFill>
                  <a:latin typeface="Arial"/>
                  <a:ea typeface="Arial"/>
                  <a:cs typeface="Arial"/>
                  <a:sym typeface="Arial"/>
                </a:rPr>
                <a:t>    </a:t>
              </a:r>
              <a:r>
                <a:rPr b="0" i="0" lang="zh-TW" sz="1600" u="none" cap="none" strike="noStrike">
                  <a:solidFill>
                    <a:srgbClr val="1A528D"/>
                  </a:solidFill>
                  <a:latin typeface="Arial"/>
                  <a:ea typeface="Arial"/>
                  <a:cs typeface="Arial"/>
                  <a:sym typeface="Arial"/>
                </a:rPr>
                <a:t>(</a:t>
              </a:r>
              <a:r>
                <a:rPr b="0" i="0" lang="zh-TW" sz="1600" u="sng" cap="none" strike="noStrike">
                  <a:solidFill>
                    <a:srgbClr val="FF0000"/>
                  </a:solidFill>
                  <a:latin typeface="Times New Roman"/>
                  <a:ea typeface="Times New Roman"/>
                  <a:cs typeface="Times New Roman"/>
                  <a:sym typeface="Times New Roman"/>
                </a:rPr>
                <a:t>C</a:t>
              </a:r>
              <a:r>
                <a:rPr b="0" i="0" lang="zh-TW" sz="1600" u="none" cap="none" strike="noStrike">
                  <a:solidFill>
                    <a:srgbClr val="1A528D"/>
                  </a:solidFill>
                  <a:latin typeface="Times New Roman"/>
                  <a:ea typeface="Times New Roman"/>
                  <a:cs typeface="Times New Roman"/>
                  <a:sym typeface="Times New Roman"/>
                </a:rPr>
                <a:t>omputer</a:t>
              </a:r>
              <a:r>
                <a:rPr b="0" i="0" lang="zh-TW" sz="1600" u="none" cap="none" strike="noStrike">
                  <a:solidFill>
                    <a:srgbClr val="1A528D"/>
                  </a:solidFill>
                  <a:latin typeface="Arial"/>
                  <a:ea typeface="Arial"/>
                  <a:cs typeface="Arial"/>
                  <a:sym typeface="Arial"/>
                </a:rPr>
                <a:t>)</a:t>
              </a:r>
              <a:endParaRPr/>
            </a:p>
            <a:p>
              <a:pPr indent="101600" lvl="0" marL="0" marR="0" rtl="0" algn="l">
                <a:lnSpc>
                  <a:spcPct val="90000"/>
                </a:lnSpc>
                <a:spcBef>
                  <a:spcPts val="300"/>
                </a:spcBef>
                <a:spcAft>
                  <a:spcPts val="0"/>
                </a:spcAft>
                <a:buClr>
                  <a:schemeClr val="dk1"/>
                </a:buClr>
                <a:buSzPts val="1600"/>
                <a:buFont typeface="Arial"/>
                <a:buNone/>
              </a:pPr>
              <a:r>
                <a:t/>
              </a:r>
              <a:endParaRPr sz="1600">
                <a:solidFill>
                  <a:srgbClr val="1A528D"/>
                </a:solidFill>
                <a:latin typeface="Arial"/>
                <a:ea typeface="Arial"/>
                <a:cs typeface="Arial"/>
                <a:sym typeface="Arial"/>
              </a:endParaRPr>
            </a:p>
            <a:p>
              <a:pPr indent="-228600" lvl="1" marL="228600" marR="0" rtl="0" algn="l">
                <a:lnSpc>
                  <a:spcPct val="90000"/>
                </a:lnSpc>
                <a:spcBef>
                  <a:spcPts val="240"/>
                </a:spcBef>
                <a:spcAft>
                  <a:spcPts val="0"/>
                </a:spcAft>
                <a:buClr>
                  <a:srgbClr val="1A528D"/>
                </a:buClr>
                <a:buSzPts val="2000"/>
                <a:buFont typeface="Arial"/>
                <a:buChar char="•"/>
              </a:pPr>
              <a:r>
                <a:rPr b="0" i="0" lang="zh-TW" sz="2000" u="none" cap="none" strike="noStrike">
                  <a:solidFill>
                    <a:srgbClr val="1A528D"/>
                  </a:solidFill>
                  <a:latin typeface="Arial"/>
                  <a:ea typeface="Arial"/>
                  <a:cs typeface="Arial"/>
                  <a:sym typeface="Arial"/>
                </a:rPr>
                <a:t>通訊</a:t>
              </a:r>
              <a:endParaRPr b="0" i="0" sz="2000" u="none" cap="none" strike="noStrike">
                <a:solidFill>
                  <a:srgbClr val="1A528D"/>
                </a:solidFill>
                <a:latin typeface="Arial"/>
                <a:ea typeface="Arial"/>
                <a:cs typeface="Arial"/>
                <a:sym typeface="Arial"/>
              </a:endParaRPr>
            </a:p>
            <a:p>
              <a:pPr indent="0" lvl="1" marL="0" marR="0" rtl="0" algn="l">
                <a:lnSpc>
                  <a:spcPct val="90000"/>
                </a:lnSpc>
                <a:spcBef>
                  <a:spcPts val="300"/>
                </a:spcBef>
                <a:spcAft>
                  <a:spcPts val="0"/>
                </a:spcAft>
                <a:buNone/>
              </a:pPr>
              <a:r>
                <a:rPr b="0" i="0" lang="zh-TW" sz="1600" u="none" cap="none" strike="noStrike">
                  <a:solidFill>
                    <a:srgbClr val="1A528D"/>
                  </a:solidFill>
                  <a:latin typeface="Arial"/>
                  <a:ea typeface="Arial"/>
                  <a:cs typeface="Arial"/>
                  <a:sym typeface="Arial"/>
                </a:rPr>
                <a:t>   (</a:t>
              </a:r>
              <a:r>
                <a:rPr b="0" i="0" lang="zh-TW" sz="1600" u="sng" cap="none" strike="noStrike">
                  <a:solidFill>
                    <a:srgbClr val="FF0000"/>
                  </a:solidFill>
                  <a:latin typeface="Times New Roman"/>
                  <a:ea typeface="Times New Roman"/>
                  <a:cs typeface="Times New Roman"/>
                  <a:sym typeface="Times New Roman"/>
                </a:rPr>
                <a:t>C</a:t>
              </a:r>
              <a:r>
                <a:rPr b="0" i="0" lang="zh-TW" sz="1600" u="none" cap="none" strike="noStrike">
                  <a:solidFill>
                    <a:srgbClr val="1A528D"/>
                  </a:solidFill>
                  <a:latin typeface="Times New Roman"/>
                  <a:ea typeface="Times New Roman"/>
                  <a:cs typeface="Times New Roman"/>
                  <a:sym typeface="Times New Roman"/>
                </a:rPr>
                <a:t>ommunication</a:t>
              </a:r>
              <a:r>
                <a:rPr b="0" i="0" lang="zh-TW" sz="1600" u="none" cap="none" strike="noStrike">
                  <a:solidFill>
                    <a:srgbClr val="1A528D"/>
                  </a:solidFill>
                  <a:latin typeface="Arial"/>
                  <a:ea typeface="Arial"/>
                  <a:cs typeface="Arial"/>
                  <a:sym typeface="Arial"/>
                </a:rPr>
                <a:t>)</a:t>
              </a:r>
              <a:endParaRPr/>
            </a:p>
            <a:p>
              <a:pPr indent="0" lvl="1" marL="0" marR="0" rtl="0" algn="l">
                <a:lnSpc>
                  <a:spcPct val="90000"/>
                </a:lnSpc>
                <a:spcBef>
                  <a:spcPts val="240"/>
                </a:spcBef>
                <a:spcAft>
                  <a:spcPts val="0"/>
                </a:spcAft>
                <a:buNone/>
              </a:pPr>
              <a:r>
                <a:t/>
              </a:r>
              <a:endParaRPr b="0" i="0" sz="1600" u="none" cap="none" strike="noStrike">
                <a:solidFill>
                  <a:srgbClr val="1A528D"/>
                </a:solidFill>
                <a:latin typeface="Arial"/>
                <a:ea typeface="Arial"/>
                <a:cs typeface="Arial"/>
                <a:sym typeface="Arial"/>
              </a:endParaRPr>
            </a:p>
            <a:p>
              <a:pPr indent="-228600" lvl="1" marL="228600" marR="0" rtl="0" algn="l">
                <a:lnSpc>
                  <a:spcPct val="90000"/>
                </a:lnSpc>
                <a:spcBef>
                  <a:spcPts val="240"/>
                </a:spcBef>
                <a:spcAft>
                  <a:spcPts val="0"/>
                </a:spcAft>
                <a:buClr>
                  <a:srgbClr val="1A528D"/>
                </a:buClr>
                <a:buSzPts val="2000"/>
                <a:buFont typeface="Arial"/>
                <a:buChar char="•"/>
              </a:pPr>
              <a:r>
                <a:rPr b="0" i="0" lang="zh-TW" sz="2000" u="none" cap="none" strike="noStrike">
                  <a:solidFill>
                    <a:srgbClr val="1A528D"/>
                  </a:solidFill>
                  <a:latin typeface="Arial"/>
                  <a:ea typeface="Arial"/>
                  <a:cs typeface="Arial"/>
                  <a:sym typeface="Arial"/>
                </a:rPr>
                <a:t>消費性電子</a:t>
              </a:r>
              <a:endParaRPr b="0" i="0" sz="2000" u="none" cap="none" strike="noStrike">
                <a:solidFill>
                  <a:srgbClr val="1A528D"/>
                </a:solidFill>
                <a:latin typeface="Arial"/>
                <a:ea typeface="Arial"/>
                <a:cs typeface="Arial"/>
                <a:sym typeface="Arial"/>
              </a:endParaRPr>
            </a:p>
            <a:p>
              <a:pPr indent="0" lvl="1" marL="0" marR="0" rtl="0" algn="l">
                <a:lnSpc>
                  <a:spcPct val="90000"/>
                </a:lnSpc>
                <a:spcBef>
                  <a:spcPts val="300"/>
                </a:spcBef>
                <a:spcAft>
                  <a:spcPts val="0"/>
                </a:spcAft>
                <a:buNone/>
              </a:pPr>
              <a:r>
                <a:rPr b="0" i="0" lang="zh-TW" sz="1600" u="none" cap="none" strike="noStrike">
                  <a:solidFill>
                    <a:srgbClr val="1A528D"/>
                  </a:solidFill>
                  <a:latin typeface="Arial"/>
                  <a:ea typeface="Arial"/>
                  <a:cs typeface="Arial"/>
                  <a:sym typeface="Arial"/>
                </a:rPr>
                <a:t>    (</a:t>
              </a:r>
              <a:r>
                <a:rPr b="0" i="0" lang="zh-TW" sz="1600" u="sng" cap="none" strike="noStrike">
                  <a:solidFill>
                    <a:srgbClr val="FF0000"/>
                  </a:solidFill>
                  <a:latin typeface="Times New Roman"/>
                  <a:ea typeface="Times New Roman"/>
                  <a:cs typeface="Times New Roman"/>
                  <a:sym typeface="Times New Roman"/>
                </a:rPr>
                <a:t>C</a:t>
              </a:r>
              <a:r>
                <a:rPr b="0" i="0" lang="zh-TW" sz="1600" u="none" cap="none" strike="noStrike">
                  <a:solidFill>
                    <a:srgbClr val="1A528D"/>
                  </a:solidFill>
                  <a:latin typeface="Times New Roman"/>
                  <a:ea typeface="Times New Roman"/>
                  <a:cs typeface="Times New Roman"/>
                  <a:sym typeface="Times New Roman"/>
                </a:rPr>
                <a:t>onsumer Electronics</a:t>
              </a:r>
              <a:r>
                <a:rPr b="0" i="0" lang="zh-TW" sz="1600" u="none" cap="none" strike="noStrike">
                  <a:solidFill>
                    <a:srgbClr val="1A528D"/>
                  </a:solidFill>
                  <a:latin typeface="Arial"/>
                  <a:ea typeface="Arial"/>
                  <a:cs typeface="Arial"/>
                  <a:sym typeface="Arial"/>
                </a:rPr>
                <a:t>)</a:t>
              </a:r>
              <a:endParaRPr/>
            </a:p>
            <a:p>
              <a:pPr indent="0" lvl="1" marL="0" marR="0" rtl="0" algn="l">
                <a:lnSpc>
                  <a:spcPct val="90000"/>
                </a:lnSpc>
                <a:spcBef>
                  <a:spcPts val="240"/>
                </a:spcBef>
                <a:spcAft>
                  <a:spcPts val="0"/>
                </a:spcAft>
                <a:buNone/>
              </a:pPr>
              <a:r>
                <a:t/>
              </a:r>
              <a:endParaRPr b="0" i="0" sz="1600" u="none" cap="none" strike="noStrike">
                <a:solidFill>
                  <a:srgbClr val="1A528D"/>
                </a:solidFill>
                <a:latin typeface="Arial"/>
                <a:ea typeface="Arial"/>
                <a:cs typeface="Arial"/>
                <a:sym typeface="Arial"/>
              </a:endParaRPr>
            </a:p>
            <a:p>
              <a:pPr indent="-228600" lvl="1" marL="228600" marR="0" rtl="0" algn="l">
                <a:lnSpc>
                  <a:spcPct val="90000"/>
                </a:lnSpc>
                <a:spcBef>
                  <a:spcPts val="240"/>
                </a:spcBef>
                <a:spcAft>
                  <a:spcPts val="0"/>
                </a:spcAft>
                <a:buClr>
                  <a:srgbClr val="1A528D"/>
                </a:buClr>
                <a:buSzPts val="2000"/>
                <a:buFont typeface="Arial"/>
                <a:buChar char="•"/>
              </a:pPr>
              <a:r>
                <a:rPr b="0" i="0" lang="zh-TW" sz="2000" u="none" cap="none" strike="noStrike">
                  <a:solidFill>
                    <a:srgbClr val="1A528D"/>
                  </a:solidFill>
                  <a:latin typeface="Arial"/>
                  <a:ea typeface="Arial"/>
                  <a:cs typeface="Arial"/>
                  <a:sym typeface="Arial"/>
                </a:rPr>
                <a:t>數位內容</a:t>
              </a:r>
              <a:endParaRPr b="0" i="0" sz="2000" u="none" cap="none" strike="noStrike">
                <a:solidFill>
                  <a:srgbClr val="1A528D"/>
                </a:solidFill>
                <a:latin typeface="Arial"/>
                <a:ea typeface="Arial"/>
                <a:cs typeface="Arial"/>
                <a:sym typeface="Arial"/>
              </a:endParaRPr>
            </a:p>
            <a:p>
              <a:pPr indent="0" lvl="1" marL="0" marR="0" rtl="0" algn="l">
                <a:lnSpc>
                  <a:spcPct val="90000"/>
                </a:lnSpc>
                <a:spcBef>
                  <a:spcPts val="300"/>
                </a:spcBef>
                <a:spcAft>
                  <a:spcPts val="0"/>
                </a:spcAft>
                <a:buNone/>
              </a:pPr>
              <a:r>
                <a:rPr b="0" i="0" lang="zh-TW" sz="1600" u="none" cap="none" strike="noStrike">
                  <a:solidFill>
                    <a:srgbClr val="1A528D"/>
                  </a:solidFill>
                  <a:latin typeface="Arial"/>
                  <a:ea typeface="Arial"/>
                  <a:cs typeface="Arial"/>
                  <a:sym typeface="Arial"/>
                </a:rPr>
                <a:t>    (</a:t>
              </a:r>
              <a:r>
                <a:rPr b="0" i="0" lang="zh-TW" sz="1600" u="none" cap="none" strike="noStrike">
                  <a:solidFill>
                    <a:srgbClr val="1A528D"/>
                  </a:solidFill>
                  <a:latin typeface="Times New Roman"/>
                  <a:ea typeface="Times New Roman"/>
                  <a:cs typeface="Times New Roman"/>
                  <a:sym typeface="Times New Roman"/>
                </a:rPr>
                <a:t>Digital </a:t>
              </a:r>
              <a:r>
                <a:rPr b="0" i="0" lang="zh-TW" sz="1600" u="sng" cap="none" strike="noStrike">
                  <a:solidFill>
                    <a:srgbClr val="FF0000"/>
                  </a:solidFill>
                  <a:latin typeface="Times New Roman"/>
                  <a:ea typeface="Times New Roman"/>
                  <a:cs typeface="Times New Roman"/>
                  <a:sym typeface="Times New Roman"/>
                </a:rPr>
                <a:t>C</a:t>
              </a:r>
              <a:r>
                <a:rPr b="0" i="0" lang="zh-TW" sz="1600" u="none" cap="none" strike="noStrike">
                  <a:solidFill>
                    <a:srgbClr val="1A528D"/>
                  </a:solidFill>
                  <a:latin typeface="Times New Roman"/>
                  <a:ea typeface="Times New Roman"/>
                  <a:cs typeface="Times New Roman"/>
                  <a:sym typeface="Times New Roman"/>
                </a:rPr>
                <a:t>ontents</a:t>
              </a:r>
              <a:r>
                <a:rPr b="0" i="0" lang="zh-TW" sz="1600" u="none" cap="none" strike="noStrike">
                  <a:solidFill>
                    <a:srgbClr val="1A528D"/>
                  </a:solidFill>
                  <a:latin typeface="Arial"/>
                  <a:ea typeface="Arial"/>
                  <a:cs typeface="Arial"/>
                  <a:sym typeface="Arial"/>
                </a:rPr>
                <a:t>)</a:t>
              </a:r>
              <a:endParaRPr/>
            </a:p>
          </p:txBody>
        </p:sp>
      </p:grpSp>
      <p:sp>
        <p:nvSpPr>
          <p:cNvPr id="303" name="Google Shape;303;p32"/>
          <p:cNvSpPr txBox="1"/>
          <p:nvPr/>
        </p:nvSpPr>
        <p:spPr>
          <a:xfrm>
            <a:off x="395536" y="1340768"/>
            <a:ext cx="2715808"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3200">
                <a:solidFill>
                  <a:schemeClr val="dk1"/>
                </a:solidFill>
                <a:latin typeface="Times New Roman"/>
                <a:ea typeface="Times New Roman"/>
                <a:cs typeface="Times New Roman"/>
                <a:sym typeface="Times New Roman"/>
              </a:rPr>
              <a:t>4C</a:t>
            </a:r>
            <a:r>
              <a:rPr lang="zh-TW" sz="3200">
                <a:solidFill>
                  <a:schemeClr val="dk1"/>
                </a:solidFill>
                <a:latin typeface="Arial"/>
                <a:ea typeface="Arial"/>
                <a:cs typeface="Arial"/>
                <a:sym typeface="Arial"/>
              </a:rPr>
              <a:t>匯流之定義</a:t>
            </a:r>
            <a:endParaRPr sz="3200">
              <a:solidFill>
                <a:schemeClr val="dk1"/>
              </a:solidFill>
              <a:latin typeface="Arial"/>
              <a:ea typeface="Arial"/>
              <a:cs typeface="Arial"/>
              <a:sym typeface="Arial"/>
            </a:endParaRPr>
          </a:p>
        </p:txBody>
      </p:sp>
      <p:sp>
        <p:nvSpPr>
          <p:cNvPr id="304" name="Google Shape;304;p32"/>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305" name="Google Shape;305;p32"/>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數位匯流及其發展趨勢</a:t>
            </a:r>
            <a:endParaRPr sz="4400">
              <a:latin typeface="Arial"/>
              <a:ea typeface="Arial"/>
              <a:cs typeface="Arial"/>
              <a:sym typeface="Arial"/>
            </a:endParaRPr>
          </a:p>
        </p:txBody>
      </p:sp>
      <p:sp>
        <p:nvSpPr>
          <p:cNvPr id="306" name="Google Shape;306;p32"/>
          <p:cNvSpPr txBox="1"/>
          <p:nvPr/>
        </p:nvSpPr>
        <p:spPr>
          <a:xfrm>
            <a:off x="323528" y="6381328"/>
            <a:ext cx="3456384" cy="2880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400">
              <a:solidFill>
                <a:schemeClr val="accen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Google Shape;311;p33"/>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數位匯流及其發展趨勢</a:t>
            </a:r>
            <a:endParaRPr sz="4400">
              <a:latin typeface="Arial"/>
              <a:ea typeface="Arial"/>
              <a:cs typeface="Arial"/>
              <a:sym typeface="Arial"/>
            </a:endParaRPr>
          </a:p>
        </p:txBody>
      </p:sp>
      <p:sp>
        <p:nvSpPr>
          <p:cNvPr id="312" name="Google Shape;312;p33"/>
          <p:cNvSpPr txBox="1"/>
          <p:nvPr>
            <p:ph idx="1" type="body"/>
          </p:nvPr>
        </p:nvSpPr>
        <p:spPr>
          <a:xfrm>
            <a:off x="285720" y="1342898"/>
            <a:ext cx="8401080" cy="5157936"/>
          </a:xfrm>
          <a:prstGeom prst="rect">
            <a:avLst/>
          </a:prstGeom>
          <a:noFill/>
          <a:ln>
            <a:noFill/>
          </a:ln>
        </p:spPr>
        <p:txBody>
          <a:bodyPr anchorCtr="0" anchor="t" bIns="45700" lIns="91425" spcFirstLastPara="1" rIns="91425" wrap="square" tIns="45700">
            <a:noAutofit/>
          </a:bodyPr>
          <a:lstStyle/>
          <a:p>
            <a:pPr indent="-457200" lvl="0" marL="457200" rtl="0" algn="l">
              <a:lnSpc>
                <a:spcPct val="71428"/>
              </a:lnSpc>
              <a:spcBef>
                <a:spcPts val="0"/>
              </a:spcBef>
              <a:spcAft>
                <a:spcPts val="0"/>
              </a:spcAft>
              <a:buClr>
                <a:srgbClr val="FF0000"/>
              </a:buClr>
              <a:buSzPts val="2800"/>
              <a:buFont typeface="Arial"/>
              <a:buAutoNum type="arabicPeriod"/>
            </a:pPr>
            <a:r>
              <a:rPr lang="zh-TW" sz="2800">
                <a:solidFill>
                  <a:srgbClr val="FF0000"/>
                </a:solidFill>
                <a:latin typeface="Times New Roman"/>
                <a:ea typeface="Times New Roman"/>
                <a:cs typeface="Times New Roman"/>
                <a:sym typeface="Times New Roman"/>
              </a:rPr>
              <a:t>3G→4G →5G</a:t>
            </a:r>
            <a:endParaRPr/>
          </a:p>
          <a:p>
            <a:pPr indent="-381000" lvl="1" marL="914400" rtl="0" algn="l">
              <a:lnSpc>
                <a:spcPct val="83333"/>
              </a:lnSpc>
              <a:spcBef>
                <a:spcPts val="480"/>
              </a:spcBef>
              <a:spcAft>
                <a:spcPts val="0"/>
              </a:spcAft>
              <a:buClr>
                <a:schemeClr val="dk1"/>
              </a:buClr>
              <a:buSzPts val="1200"/>
              <a:buNone/>
            </a:pPr>
            <a:r>
              <a:t/>
            </a:r>
            <a:endParaRPr sz="2400">
              <a:solidFill>
                <a:srgbClr val="FF0000"/>
              </a:solidFill>
              <a:latin typeface="Arial"/>
              <a:ea typeface="Arial"/>
              <a:cs typeface="Arial"/>
              <a:sym typeface="Arial"/>
            </a:endParaRPr>
          </a:p>
          <a:p>
            <a:pPr indent="-381000" lvl="1" marL="914400" rtl="0" algn="l">
              <a:lnSpc>
                <a:spcPct val="83333"/>
              </a:lnSpc>
              <a:spcBef>
                <a:spcPts val="480"/>
              </a:spcBef>
              <a:spcAft>
                <a:spcPts val="0"/>
              </a:spcAft>
              <a:buClr>
                <a:schemeClr val="dk1"/>
              </a:buClr>
              <a:buSzPts val="1200"/>
              <a:buNone/>
            </a:pPr>
            <a:r>
              <a:t/>
            </a:r>
            <a:endParaRPr sz="2400">
              <a:solidFill>
                <a:srgbClr val="FF0000"/>
              </a:solidFill>
              <a:latin typeface="Arial"/>
              <a:ea typeface="Arial"/>
              <a:cs typeface="Arial"/>
              <a:sym typeface="Arial"/>
            </a:endParaRPr>
          </a:p>
          <a:p>
            <a:pPr indent="-381000" lvl="1" marL="914400" rtl="0" algn="l">
              <a:lnSpc>
                <a:spcPct val="83333"/>
              </a:lnSpc>
              <a:spcBef>
                <a:spcPts val="480"/>
              </a:spcBef>
              <a:spcAft>
                <a:spcPts val="0"/>
              </a:spcAft>
              <a:buClr>
                <a:schemeClr val="dk1"/>
              </a:buClr>
              <a:buSzPts val="1200"/>
              <a:buNone/>
            </a:pPr>
            <a:r>
              <a:t/>
            </a:r>
            <a:endParaRPr sz="2400">
              <a:solidFill>
                <a:srgbClr val="FF0000"/>
              </a:solidFill>
              <a:latin typeface="Arial"/>
              <a:ea typeface="Arial"/>
              <a:cs typeface="Arial"/>
              <a:sym typeface="Arial"/>
            </a:endParaRPr>
          </a:p>
          <a:p>
            <a:pPr indent="-381000" lvl="1" marL="914400" rtl="0" algn="l">
              <a:lnSpc>
                <a:spcPct val="83333"/>
              </a:lnSpc>
              <a:spcBef>
                <a:spcPts val="480"/>
              </a:spcBef>
              <a:spcAft>
                <a:spcPts val="0"/>
              </a:spcAft>
              <a:buClr>
                <a:schemeClr val="dk1"/>
              </a:buClr>
              <a:buSzPts val="1200"/>
              <a:buNone/>
            </a:pPr>
            <a:r>
              <a:t/>
            </a:r>
            <a:endParaRPr sz="2400">
              <a:solidFill>
                <a:srgbClr val="FF0000"/>
              </a:solidFill>
              <a:latin typeface="Arial"/>
              <a:ea typeface="Arial"/>
              <a:cs typeface="Arial"/>
              <a:sym typeface="Arial"/>
            </a:endParaRPr>
          </a:p>
          <a:p>
            <a:pPr indent="-381000" lvl="1" marL="914400" rtl="0" algn="l">
              <a:lnSpc>
                <a:spcPct val="83333"/>
              </a:lnSpc>
              <a:spcBef>
                <a:spcPts val="480"/>
              </a:spcBef>
              <a:spcAft>
                <a:spcPts val="0"/>
              </a:spcAft>
              <a:buClr>
                <a:schemeClr val="dk1"/>
              </a:buClr>
              <a:buSzPts val="1200"/>
              <a:buNone/>
            </a:pPr>
            <a:r>
              <a:t/>
            </a:r>
            <a:endParaRPr sz="2400">
              <a:solidFill>
                <a:srgbClr val="FF0000"/>
              </a:solidFill>
              <a:latin typeface="Arial"/>
              <a:ea typeface="Arial"/>
              <a:cs typeface="Arial"/>
              <a:sym typeface="Arial"/>
            </a:endParaRPr>
          </a:p>
          <a:p>
            <a:pPr indent="-381000" lvl="1" marL="914400" rtl="0" algn="l">
              <a:lnSpc>
                <a:spcPct val="83333"/>
              </a:lnSpc>
              <a:spcBef>
                <a:spcPts val="480"/>
              </a:spcBef>
              <a:spcAft>
                <a:spcPts val="0"/>
              </a:spcAft>
              <a:buClr>
                <a:schemeClr val="dk1"/>
              </a:buClr>
              <a:buSzPts val="1200"/>
              <a:buNone/>
            </a:pPr>
            <a:r>
              <a:t/>
            </a:r>
            <a:endParaRPr sz="2400">
              <a:solidFill>
                <a:srgbClr val="FF0000"/>
              </a:solidFill>
              <a:latin typeface="Arial"/>
              <a:ea typeface="Arial"/>
              <a:cs typeface="Arial"/>
              <a:sym typeface="Arial"/>
            </a:endParaRPr>
          </a:p>
          <a:p>
            <a:pPr indent="-381000" lvl="1" marL="914400" rtl="0" algn="l">
              <a:lnSpc>
                <a:spcPct val="83333"/>
              </a:lnSpc>
              <a:spcBef>
                <a:spcPts val="480"/>
              </a:spcBef>
              <a:spcAft>
                <a:spcPts val="0"/>
              </a:spcAft>
              <a:buClr>
                <a:schemeClr val="dk1"/>
              </a:buClr>
              <a:buSzPts val="1200"/>
              <a:buNone/>
            </a:pPr>
            <a:r>
              <a:t/>
            </a:r>
            <a:endParaRPr sz="2400">
              <a:solidFill>
                <a:srgbClr val="FF0000"/>
              </a:solidFill>
              <a:latin typeface="Arial"/>
              <a:ea typeface="Arial"/>
              <a:cs typeface="Arial"/>
              <a:sym typeface="Arial"/>
            </a:endParaRPr>
          </a:p>
          <a:p>
            <a:pPr indent="-381000" lvl="1" marL="914400" rtl="0" algn="l">
              <a:lnSpc>
                <a:spcPct val="83333"/>
              </a:lnSpc>
              <a:spcBef>
                <a:spcPts val="480"/>
              </a:spcBef>
              <a:spcAft>
                <a:spcPts val="0"/>
              </a:spcAft>
              <a:buClr>
                <a:schemeClr val="dk1"/>
              </a:buClr>
              <a:buSzPts val="1200"/>
              <a:buNone/>
            </a:pPr>
            <a:r>
              <a:t/>
            </a:r>
            <a:endParaRPr sz="2400">
              <a:solidFill>
                <a:srgbClr val="FF0000"/>
              </a:solidFill>
              <a:latin typeface="Arial"/>
              <a:ea typeface="Arial"/>
              <a:cs typeface="Arial"/>
              <a:sym typeface="Arial"/>
            </a:endParaRPr>
          </a:p>
          <a:p>
            <a:pPr indent="-381000" lvl="1" marL="914400" rtl="0" algn="l">
              <a:lnSpc>
                <a:spcPct val="83333"/>
              </a:lnSpc>
              <a:spcBef>
                <a:spcPts val="480"/>
              </a:spcBef>
              <a:spcAft>
                <a:spcPts val="0"/>
              </a:spcAft>
              <a:buClr>
                <a:schemeClr val="dk1"/>
              </a:buClr>
              <a:buSzPts val="1200"/>
              <a:buNone/>
            </a:pPr>
            <a:r>
              <a:t/>
            </a:r>
            <a:endParaRPr sz="2400">
              <a:solidFill>
                <a:srgbClr val="FF0000"/>
              </a:solidFill>
              <a:latin typeface="Arial"/>
              <a:ea typeface="Arial"/>
              <a:cs typeface="Arial"/>
              <a:sym typeface="Arial"/>
            </a:endParaRPr>
          </a:p>
          <a:p>
            <a:pPr indent="-381000" lvl="1" marL="914400" rtl="0" algn="l">
              <a:lnSpc>
                <a:spcPct val="83333"/>
              </a:lnSpc>
              <a:spcBef>
                <a:spcPts val="480"/>
              </a:spcBef>
              <a:spcAft>
                <a:spcPts val="0"/>
              </a:spcAft>
              <a:buClr>
                <a:schemeClr val="dk1"/>
              </a:buClr>
              <a:buSzPts val="1200"/>
              <a:buNone/>
            </a:pPr>
            <a:r>
              <a:t/>
            </a:r>
            <a:endParaRPr sz="2400">
              <a:solidFill>
                <a:srgbClr val="FF0000"/>
              </a:solidFill>
              <a:latin typeface="Arial"/>
              <a:ea typeface="Arial"/>
              <a:cs typeface="Arial"/>
              <a:sym typeface="Arial"/>
            </a:endParaRPr>
          </a:p>
          <a:p>
            <a:pPr indent="-457200" lvl="1" marL="914400" rtl="0" algn="l">
              <a:spcBef>
                <a:spcPts val="480"/>
              </a:spcBef>
              <a:spcAft>
                <a:spcPts val="0"/>
              </a:spcAft>
              <a:buClr>
                <a:srgbClr val="FF0000"/>
              </a:buClr>
              <a:buSzPts val="1200"/>
              <a:buChar char="○"/>
            </a:pPr>
            <a:r>
              <a:rPr lang="zh-TW" sz="2400">
                <a:solidFill>
                  <a:srgbClr val="FF0000"/>
                </a:solidFill>
                <a:latin typeface="Times New Roman"/>
                <a:ea typeface="Times New Roman"/>
                <a:cs typeface="Times New Roman"/>
                <a:sym typeface="Times New Roman"/>
              </a:rPr>
              <a:t>4G：LTE</a:t>
            </a:r>
            <a:r>
              <a:rPr lang="zh-TW" sz="2400">
                <a:solidFill>
                  <a:srgbClr val="FF0000"/>
                </a:solidFill>
                <a:latin typeface="Arial"/>
                <a:ea typeface="Arial"/>
                <a:cs typeface="Arial"/>
                <a:sym typeface="Arial"/>
              </a:rPr>
              <a:t>成為行動寬頻市場的主流技術，帶動人類有史以來最大的商機</a:t>
            </a:r>
            <a:endParaRPr sz="100">
              <a:solidFill>
                <a:srgbClr val="FF0000"/>
              </a:solidFill>
              <a:latin typeface="Arial"/>
              <a:ea typeface="Arial"/>
              <a:cs typeface="Arial"/>
              <a:sym typeface="Arial"/>
            </a:endParaRPr>
          </a:p>
          <a:p>
            <a:pPr indent="-457200" lvl="1" marL="914400" rtl="0" algn="l">
              <a:spcBef>
                <a:spcPts val="480"/>
              </a:spcBef>
              <a:spcAft>
                <a:spcPts val="0"/>
              </a:spcAft>
              <a:buClr>
                <a:srgbClr val="FF0000"/>
              </a:buClr>
              <a:buSzPts val="1200"/>
              <a:buChar char="○"/>
            </a:pPr>
            <a:r>
              <a:rPr lang="zh-TW" sz="2400">
                <a:solidFill>
                  <a:srgbClr val="FF0000"/>
                </a:solidFill>
                <a:latin typeface="Times New Roman"/>
                <a:ea typeface="Times New Roman"/>
                <a:cs typeface="Times New Roman"/>
                <a:sym typeface="Times New Roman"/>
              </a:rPr>
              <a:t>5G：</a:t>
            </a:r>
            <a:r>
              <a:rPr lang="zh-TW" sz="2400">
                <a:solidFill>
                  <a:srgbClr val="FF0000"/>
                </a:solidFill>
                <a:latin typeface="Arial"/>
                <a:ea typeface="Arial"/>
                <a:cs typeface="Arial"/>
                <a:sym typeface="Arial"/>
              </a:rPr>
              <a:t>擴增智能(</a:t>
            </a:r>
            <a:r>
              <a:rPr lang="zh-TW" sz="2400">
                <a:solidFill>
                  <a:srgbClr val="FF0000"/>
                </a:solidFill>
                <a:latin typeface="Times New Roman"/>
                <a:ea typeface="Times New Roman"/>
                <a:cs typeface="Times New Roman"/>
                <a:sym typeface="Times New Roman"/>
              </a:rPr>
              <a:t>Augmented Intelligence</a:t>
            </a:r>
            <a:r>
              <a:rPr lang="zh-TW" sz="2400">
                <a:solidFill>
                  <a:srgbClr val="FF0000"/>
                </a:solidFill>
                <a:latin typeface="Arial"/>
                <a:ea typeface="Arial"/>
                <a:cs typeface="Arial"/>
                <a:sym typeface="Arial"/>
              </a:rPr>
              <a:t>)（</a:t>
            </a:r>
            <a:r>
              <a:rPr lang="zh-TW" sz="2400">
                <a:solidFill>
                  <a:srgbClr val="FF0000"/>
                </a:solidFill>
                <a:latin typeface="Times New Roman"/>
                <a:ea typeface="Times New Roman"/>
                <a:cs typeface="Times New Roman"/>
                <a:sym typeface="Times New Roman"/>
              </a:rPr>
              <a:t>2018</a:t>
            </a:r>
            <a:r>
              <a:rPr lang="zh-TW" sz="2400">
                <a:solidFill>
                  <a:srgbClr val="FF0000"/>
                </a:solidFill>
                <a:latin typeface="Arial"/>
                <a:ea typeface="Arial"/>
                <a:cs typeface="Arial"/>
                <a:sym typeface="Arial"/>
              </a:rPr>
              <a:t>南韓開台）</a:t>
            </a:r>
            <a:endParaRPr sz="2400">
              <a:latin typeface="Times New Roman"/>
              <a:ea typeface="Times New Roman"/>
              <a:cs typeface="Times New Roman"/>
              <a:sym typeface="Times New Roman"/>
            </a:endParaRPr>
          </a:p>
          <a:p>
            <a:pPr indent="-304800" lvl="0" marL="457200" rtl="0" algn="l">
              <a:lnSpc>
                <a:spcPct val="83333"/>
              </a:lnSpc>
              <a:spcBef>
                <a:spcPts val="480"/>
              </a:spcBef>
              <a:spcAft>
                <a:spcPts val="0"/>
              </a:spcAft>
              <a:buClr>
                <a:schemeClr val="dk1"/>
              </a:buClr>
              <a:buSzPts val="2400"/>
              <a:buFont typeface="Arial"/>
              <a:buNone/>
            </a:pPr>
            <a:r>
              <a:t/>
            </a:r>
            <a:endParaRPr sz="2400">
              <a:latin typeface="Times New Roman"/>
              <a:ea typeface="Times New Roman"/>
              <a:cs typeface="Times New Roman"/>
              <a:sym typeface="Times New Roman"/>
            </a:endParaRPr>
          </a:p>
        </p:txBody>
      </p:sp>
      <p:sp>
        <p:nvSpPr>
          <p:cNvPr id="313" name="Google Shape;313;p33"/>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314" name="Google Shape;314;p33"/>
          <p:cNvSpPr txBox="1"/>
          <p:nvPr>
            <p:ph idx="11" type="ftr"/>
          </p:nvPr>
        </p:nvSpPr>
        <p:spPr>
          <a:xfrm>
            <a:off x="3124200" y="6525344"/>
            <a:ext cx="2895600" cy="2444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t>2013/5/8</a:t>
            </a:r>
            <a:endParaRPr/>
          </a:p>
        </p:txBody>
      </p:sp>
      <p:pic>
        <p:nvPicPr>
          <p:cNvPr descr="D:\Downloads\EMBA\play.png" id="315" name="Google Shape;315;p33">
            <a:hlinkClick r:id="rId3"/>
          </p:cNvPr>
          <p:cNvPicPr preferRelativeResize="0"/>
          <p:nvPr/>
        </p:nvPicPr>
        <p:blipFill rotWithShape="1">
          <a:blip r:embed="rId4">
            <a:alphaModFix/>
          </a:blip>
          <a:srcRect b="0" l="0" r="0" t="0"/>
          <a:stretch/>
        </p:blipFill>
        <p:spPr>
          <a:xfrm>
            <a:off x="3857620" y="5357826"/>
            <a:ext cx="428628" cy="428628"/>
          </a:xfrm>
          <a:prstGeom prst="rect">
            <a:avLst/>
          </a:prstGeom>
          <a:noFill/>
          <a:ln>
            <a:noFill/>
          </a:ln>
        </p:spPr>
      </p:pic>
      <p:graphicFrame>
        <p:nvGraphicFramePr>
          <p:cNvPr id="316" name="Google Shape;316;p33"/>
          <p:cNvGraphicFramePr/>
          <p:nvPr/>
        </p:nvGraphicFramePr>
        <p:xfrm>
          <a:off x="1331640" y="1673905"/>
          <a:ext cx="3000000" cy="3000000"/>
        </p:xfrm>
        <a:graphic>
          <a:graphicData uri="http://schemas.openxmlformats.org/drawingml/2006/table">
            <a:tbl>
              <a:tblPr bandRow="1" firstRow="1">
                <a:noFill/>
                <a:tableStyleId>{F2955DA9-7846-4ADB-ADE2-FCBB1B46942E}</a:tableStyleId>
              </a:tblPr>
              <a:tblGrid>
                <a:gridCol w="1679275"/>
                <a:gridCol w="5737550"/>
              </a:tblGrid>
              <a:tr h="491125">
                <a:tc>
                  <a:txBody>
                    <a:bodyPr>
                      <a:noAutofit/>
                    </a:bodyPr>
                    <a:lstStyle/>
                    <a:p>
                      <a:pPr indent="0" lvl="0" marL="0" marR="0" rtl="0" algn="ctr">
                        <a:spcBef>
                          <a:spcPts val="0"/>
                        </a:spcBef>
                        <a:spcAft>
                          <a:spcPts val="0"/>
                        </a:spcAft>
                        <a:buNone/>
                      </a:pPr>
                      <a:r>
                        <a:rPr lang="zh-TW" sz="1600" u="none" cap="none" strike="noStrike">
                          <a:latin typeface="Arial"/>
                          <a:ea typeface="Arial"/>
                          <a:cs typeface="Arial"/>
                          <a:sym typeface="Arial"/>
                        </a:rPr>
                        <a:t>行動通訊技術</a:t>
                      </a:r>
                      <a:endParaRPr sz="1600" u="none" cap="none" strike="noStrike">
                        <a:latin typeface="Arial"/>
                        <a:ea typeface="Arial"/>
                        <a:cs typeface="Arial"/>
                        <a:sym typeface="Arial"/>
                      </a:endParaRPr>
                    </a:p>
                  </a:txBody>
                  <a:tcPr marT="45725" marB="45725" marR="91450" marL="91450" anchor="ctr"/>
                </a:tc>
                <a:tc>
                  <a:txBody>
                    <a:bodyPr>
                      <a:noAutofit/>
                    </a:bodyPr>
                    <a:lstStyle/>
                    <a:p>
                      <a:pPr indent="0" lvl="0" marL="0" marR="0" rtl="0" algn="ctr">
                        <a:spcBef>
                          <a:spcPts val="0"/>
                        </a:spcBef>
                        <a:spcAft>
                          <a:spcPts val="0"/>
                        </a:spcAft>
                        <a:buNone/>
                      </a:pPr>
                      <a:r>
                        <a:rPr lang="zh-TW" sz="1600" u="none" cap="none" strike="noStrike">
                          <a:latin typeface="Arial"/>
                          <a:ea typeface="Arial"/>
                          <a:cs typeface="Arial"/>
                          <a:sym typeface="Arial"/>
                        </a:rPr>
                        <a:t>傳輸速度</a:t>
                      </a:r>
                      <a:endParaRPr sz="1600" u="none" cap="none" strike="noStrike">
                        <a:latin typeface="Arial"/>
                        <a:ea typeface="Arial"/>
                        <a:cs typeface="Arial"/>
                        <a:sym typeface="Arial"/>
                      </a:endParaRPr>
                    </a:p>
                  </a:txBody>
                  <a:tcPr marT="45725" marB="45725" marR="91450" marL="91450" anchor="ctr"/>
                </a:tc>
              </a:tr>
              <a:tr h="505900">
                <a:tc>
                  <a:txBody>
                    <a:bodyPr>
                      <a:noAutofit/>
                    </a:bodyPr>
                    <a:lstStyle/>
                    <a:p>
                      <a:pPr indent="0" lvl="0" marL="0" marR="0" rtl="0" algn="ctr">
                        <a:spcBef>
                          <a:spcPts val="0"/>
                        </a:spcBef>
                        <a:spcAft>
                          <a:spcPts val="0"/>
                        </a:spcAft>
                        <a:buNone/>
                      </a:pPr>
                      <a:r>
                        <a:rPr b="1" lang="zh-TW" sz="1800" u="none" cap="none" strike="noStrike">
                          <a:latin typeface="Times New Roman"/>
                          <a:ea typeface="Times New Roman"/>
                          <a:cs typeface="Times New Roman"/>
                          <a:sym typeface="Times New Roman"/>
                        </a:rPr>
                        <a:t>2G</a:t>
                      </a:r>
                      <a:endParaRPr b="1" sz="1800" u="none" cap="none" strike="noStrike">
                        <a:latin typeface="Times New Roman"/>
                        <a:ea typeface="Times New Roman"/>
                        <a:cs typeface="Times New Roman"/>
                        <a:sym typeface="Times New Roman"/>
                      </a:endParaRPr>
                    </a:p>
                  </a:txBody>
                  <a:tcPr marT="45725" marB="45725" marR="91450" marL="91450" anchor="ctr"/>
                </a:tc>
                <a:tc>
                  <a:txBody>
                    <a:bodyPr>
                      <a:noAutofit/>
                    </a:bodyPr>
                    <a:lstStyle/>
                    <a:p>
                      <a:pPr indent="0" lvl="0" marL="0" marR="0" rtl="0" algn="ctr">
                        <a:lnSpc>
                          <a:spcPct val="100000"/>
                        </a:lnSpc>
                        <a:spcBef>
                          <a:spcPts val="0"/>
                        </a:spcBef>
                        <a:spcAft>
                          <a:spcPts val="0"/>
                        </a:spcAft>
                        <a:buClr>
                          <a:schemeClr val="dk1"/>
                        </a:buClr>
                        <a:buSzPts val="1600"/>
                        <a:buFont typeface="Times New Roman"/>
                        <a:buNone/>
                      </a:pPr>
                      <a:r>
                        <a:rPr lang="zh-TW" sz="1600" u="none" cap="none" strike="noStrike">
                          <a:latin typeface="Times New Roman"/>
                          <a:ea typeface="Times New Roman"/>
                          <a:cs typeface="Times New Roman"/>
                          <a:sym typeface="Times New Roman"/>
                        </a:rPr>
                        <a:t>9.6Kbps～14.4Kbps(Kilobyte per second)</a:t>
                      </a:r>
                      <a:endParaRPr sz="1600" u="none" cap="none" strike="noStrike">
                        <a:latin typeface="Times New Roman"/>
                        <a:ea typeface="Times New Roman"/>
                        <a:cs typeface="Times New Roman"/>
                        <a:sym typeface="Times New Roman"/>
                      </a:endParaRPr>
                    </a:p>
                    <a:p>
                      <a:pPr indent="0" lvl="0" marL="0" marR="0" rtl="0" algn="ctr">
                        <a:spcBef>
                          <a:spcPts val="0"/>
                        </a:spcBef>
                        <a:spcAft>
                          <a:spcPts val="0"/>
                        </a:spcAft>
                        <a:buNone/>
                      </a:pPr>
                      <a:r>
                        <a:t/>
                      </a:r>
                      <a:endParaRPr sz="1600" u="none" cap="none" strike="noStrike">
                        <a:latin typeface="Times New Roman"/>
                        <a:ea typeface="Times New Roman"/>
                        <a:cs typeface="Times New Roman"/>
                        <a:sym typeface="Times New Roman"/>
                      </a:endParaRPr>
                    </a:p>
                  </a:txBody>
                  <a:tcPr marT="45725" marB="45725" marR="91450" marL="91450" anchor="ctr"/>
                </a:tc>
              </a:tr>
              <a:tr h="491125">
                <a:tc>
                  <a:txBody>
                    <a:bodyPr>
                      <a:noAutofit/>
                    </a:bodyPr>
                    <a:lstStyle/>
                    <a:p>
                      <a:pPr indent="0" lvl="0" marL="0" marR="0" rtl="0" algn="ctr">
                        <a:spcBef>
                          <a:spcPts val="0"/>
                        </a:spcBef>
                        <a:spcAft>
                          <a:spcPts val="0"/>
                        </a:spcAft>
                        <a:buNone/>
                      </a:pPr>
                      <a:r>
                        <a:rPr b="1" lang="zh-TW" sz="1800" u="none" cap="none" strike="noStrike">
                          <a:latin typeface="Times New Roman"/>
                          <a:ea typeface="Times New Roman"/>
                          <a:cs typeface="Times New Roman"/>
                          <a:sym typeface="Times New Roman"/>
                        </a:rPr>
                        <a:t>2.5G</a:t>
                      </a:r>
                      <a:endParaRPr b="1" sz="1800" u="none" cap="none" strike="noStrike">
                        <a:latin typeface="Times New Roman"/>
                        <a:ea typeface="Times New Roman"/>
                        <a:cs typeface="Times New Roman"/>
                        <a:sym typeface="Times New Roman"/>
                      </a:endParaRPr>
                    </a:p>
                  </a:txBody>
                  <a:tcPr marT="45725" marB="45725" marR="91450" marL="91450" anchor="ctr"/>
                </a:tc>
                <a:tc>
                  <a:txBody>
                    <a:bodyPr>
                      <a:noAutofit/>
                    </a:bodyPr>
                    <a:lstStyle/>
                    <a:p>
                      <a:pPr indent="0" lvl="0" marL="0" marR="0" rtl="0" algn="ctr">
                        <a:lnSpc>
                          <a:spcPct val="100000"/>
                        </a:lnSpc>
                        <a:spcBef>
                          <a:spcPts val="0"/>
                        </a:spcBef>
                        <a:spcAft>
                          <a:spcPts val="0"/>
                        </a:spcAft>
                        <a:buClr>
                          <a:schemeClr val="dk1"/>
                        </a:buClr>
                        <a:buSzPts val="1600"/>
                        <a:buFont typeface="Times New Roman"/>
                        <a:buNone/>
                      </a:pPr>
                      <a:r>
                        <a:rPr lang="zh-TW" sz="1600" u="none" cap="none" strike="noStrike">
                          <a:latin typeface="Times New Roman"/>
                          <a:ea typeface="Times New Roman"/>
                          <a:cs typeface="Times New Roman"/>
                          <a:sym typeface="Times New Roman"/>
                        </a:rPr>
                        <a:t>56Kbps～115Kbps</a:t>
                      </a:r>
                      <a:endParaRPr sz="1600" u="none" cap="none" strike="noStrike">
                        <a:latin typeface="Times New Roman"/>
                        <a:ea typeface="Times New Roman"/>
                        <a:cs typeface="Times New Roman"/>
                        <a:sym typeface="Times New Roman"/>
                      </a:endParaRPr>
                    </a:p>
                    <a:p>
                      <a:pPr indent="0" lvl="0" marL="0" marR="0" rtl="0" algn="ctr">
                        <a:spcBef>
                          <a:spcPts val="0"/>
                        </a:spcBef>
                        <a:spcAft>
                          <a:spcPts val="0"/>
                        </a:spcAft>
                        <a:buNone/>
                      </a:pPr>
                      <a:r>
                        <a:t/>
                      </a:r>
                      <a:endParaRPr sz="1600" u="none" cap="none" strike="noStrike">
                        <a:latin typeface="Times New Roman"/>
                        <a:ea typeface="Times New Roman"/>
                        <a:cs typeface="Times New Roman"/>
                        <a:sym typeface="Times New Roman"/>
                      </a:endParaRPr>
                    </a:p>
                  </a:txBody>
                  <a:tcPr marT="45725" marB="45725" marR="91450" marL="91450" anchor="ctr"/>
                </a:tc>
              </a:tr>
              <a:tr h="352600">
                <a:tc>
                  <a:txBody>
                    <a:bodyPr>
                      <a:noAutofit/>
                    </a:bodyPr>
                    <a:lstStyle/>
                    <a:p>
                      <a:pPr indent="0" lvl="0" marL="0" marR="0" rtl="0" algn="ctr">
                        <a:spcBef>
                          <a:spcPts val="0"/>
                        </a:spcBef>
                        <a:spcAft>
                          <a:spcPts val="0"/>
                        </a:spcAft>
                        <a:buNone/>
                      </a:pPr>
                      <a:r>
                        <a:rPr b="1" lang="zh-TW" sz="1800" u="none" cap="none" strike="noStrike">
                          <a:latin typeface="Times New Roman"/>
                          <a:ea typeface="Times New Roman"/>
                          <a:cs typeface="Times New Roman"/>
                          <a:sym typeface="Times New Roman"/>
                        </a:rPr>
                        <a:t>3G</a:t>
                      </a:r>
                      <a:endParaRPr b="1" sz="1800" u="none" cap="none" strike="noStrike">
                        <a:latin typeface="Times New Roman"/>
                        <a:ea typeface="Times New Roman"/>
                        <a:cs typeface="Times New Roman"/>
                        <a:sym typeface="Times New Roman"/>
                      </a:endParaRPr>
                    </a:p>
                  </a:txBody>
                  <a:tcPr marT="45725" marB="45725" marR="91450" marL="91450" anchor="ctr"/>
                </a:tc>
                <a:tc>
                  <a:txBody>
                    <a:bodyPr>
                      <a:noAutofit/>
                    </a:bodyPr>
                    <a:lstStyle/>
                    <a:p>
                      <a:pPr indent="0" lvl="0" marL="0" marR="0" rtl="0" algn="ctr">
                        <a:spcBef>
                          <a:spcPts val="0"/>
                        </a:spcBef>
                        <a:spcAft>
                          <a:spcPts val="0"/>
                        </a:spcAft>
                        <a:buNone/>
                      </a:pPr>
                      <a:r>
                        <a:rPr lang="zh-TW" sz="1600" u="none" cap="none" strike="noStrike">
                          <a:latin typeface="Times New Roman"/>
                          <a:ea typeface="Times New Roman"/>
                          <a:cs typeface="Times New Roman"/>
                          <a:sym typeface="Times New Roman"/>
                        </a:rPr>
                        <a:t>300Kbps～2Mbps(Megabyte per second)</a:t>
                      </a:r>
                      <a:endParaRPr sz="1600" u="none" cap="none" strike="noStrike">
                        <a:latin typeface="Times New Roman"/>
                        <a:ea typeface="Times New Roman"/>
                        <a:cs typeface="Times New Roman"/>
                        <a:sym typeface="Times New Roman"/>
                      </a:endParaRPr>
                    </a:p>
                  </a:txBody>
                  <a:tcPr marT="45725" marB="45725" marR="91450" marL="91450" anchor="ctr"/>
                </a:tc>
              </a:tr>
              <a:tr h="310200">
                <a:tc>
                  <a:txBody>
                    <a:bodyPr>
                      <a:noAutofit/>
                    </a:bodyPr>
                    <a:lstStyle/>
                    <a:p>
                      <a:pPr indent="0" lvl="0" marL="0" marR="0" rtl="0" algn="ctr">
                        <a:spcBef>
                          <a:spcPts val="0"/>
                        </a:spcBef>
                        <a:spcAft>
                          <a:spcPts val="0"/>
                        </a:spcAft>
                        <a:buNone/>
                      </a:pPr>
                      <a:r>
                        <a:rPr b="1" lang="zh-TW" sz="1800" u="none" cap="none" strike="noStrike">
                          <a:latin typeface="Times New Roman"/>
                          <a:ea typeface="Times New Roman"/>
                          <a:cs typeface="Times New Roman"/>
                          <a:sym typeface="Times New Roman"/>
                        </a:rPr>
                        <a:t>3.5G</a:t>
                      </a:r>
                      <a:endParaRPr b="1" sz="1800" u="none" cap="none" strike="noStrike">
                        <a:latin typeface="Times New Roman"/>
                        <a:ea typeface="Times New Roman"/>
                        <a:cs typeface="Times New Roman"/>
                        <a:sym typeface="Times New Roman"/>
                      </a:endParaRPr>
                    </a:p>
                  </a:txBody>
                  <a:tcPr marT="45725" marB="45725" marR="91450" marL="91450" anchor="ctr"/>
                </a:tc>
                <a:tc>
                  <a:txBody>
                    <a:bodyPr>
                      <a:noAutofit/>
                    </a:bodyPr>
                    <a:lstStyle/>
                    <a:p>
                      <a:pPr indent="0" lvl="0" marL="0" marR="0" rtl="0" algn="ctr">
                        <a:spcBef>
                          <a:spcPts val="0"/>
                        </a:spcBef>
                        <a:spcAft>
                          <a:spcPts val="0"/>
                        </a:spcAft>
                        <a:buNone/>
                      </a:pPr>
                      <a:r>
                        <a:rPr lang="zh-TW" sz="1600" u="none" cap="none" strike="noStrike">
                          <a:latin typeface="Times New Roman"/>
                          <a:ea typeface="Times New Roman"/>
                          <a:cs typeface="Times New Roman"/>
                          <a:sym typeface="Times New Roman"/>
                        </a:rPr>
                        <a:t>5.8Mbps～14Mbps</a:t>
                      </a:r>
                      <a:endParaRPr sz="1600" u="none" cap="none" strike="noStrike">
                        <a:latin typeface="Times New Roman"/>
                        <a:ea typeface="Times New Roman"/>
                        <a:cs typeface="Times New Roman"/>
                        <a:sym typeface="Times New Roman"/>
                      </a:endParaRPr>
                    </a:p>
                  </a:txBody>
                  <a:tcPr marT="45725" marB="45725" marR="91450" marL="91450" anchor="ctr"/>
                </a:tc>
              </a:tr>
              <a:tr h="352600">
                <a:tc>
                  <a:txBody>
                    <a:bodyPr>
                      <a:noAutofit/>
                    </a:bodyPr>
                    <a:lstStyle/>
                    <a:p>
                      <a:pPr indent="0" lvl="0" marL="0" marR="0" rtl="0" algn="ctr">
                        <a:spcBef>
                          <a:spcPts val="0"/>
                        </a:spcBef>
                        <a:spcAft>
                          <a:spcPts val="0"/>
                        </a:spcAft>
                        <a:buNone/>
                      </a:pPr>
                      <a:r>
                        <a:rPr b="1" lang="zh-TW" sz="1800" u="none" cap="none" strike="noStrike">
                          <a:latin typeface="Times New Roman"/>
                          <a:ea typeface="Times New Roman"/>
                          <a:cs typeface="Times New Roman"/>
                          <a:sym typeface="Times New Roman"/>
                        </a:rPr>
                        <a:t>4G</a:t>
                      </a:r>
                      <a:endParaRPr b="1" sz="1800" u="none" cap="none" strike="noStrike">
                        <a:latin typeface="Times New Roman"/>
                        <a:ea typeface="Times New Roman"/>
                        <a:cs typeface="Times New Roman"/>
                        <a:sym typeface="Times New Roman"/>
                      </a:endParaRPr>
                    </a:p>
                  </a:txBody>
                  <a:tcPr marT="45725" marB="45725" marR="91450" marL="91450" anchor="ctr"/>
                </a:tc>
                <a:tc>
                  <a:txBody>
                    <a:bodyPr>
                      <a:noAutofit/>
                    </a:bodyPr>
                    <a:lstStyle/>
                    <a:p>
                      <a:pPr indent="0" lvl="0" marL="0" marR="0" rtl="0" algn="ctr">
                        <a:spcBef>
                          <a:spcPts val="0"/>
                        </a:spcBef>
                        <a:spcAft>
                          <a:spcPts val="0"/>
                        </a:spcAft>
                        <a:buNone/>
                      </a:pPr>
                      <a:r>
                        <a:rPr lang="zh-TW" sz="1600" u="none" cap="none" strike="noStrike">
                          <a:latin typeface="Times New Roman"/>
                          <a:ea typeface="Times New Roman"/>
                          <a:cs typeface="Times New Roman"/>
                          <a:sym typeface="Times New Roman"/>
                        </a:rPr>
                        <a:t>100Mbps～1Gbps(Gigabyte per second)</a:t>
                      </a:r>
                      <a:endParaRPr sz="1600" u="none" cap="none" strike="noStrike">
                        <a:latin typeface="Times New Roman"/>
                        <a:ea typeface="Times New Roman"/>
                        <a:cs typeface="Times New Roman"/>
                        <a:sym typeface="Times New Roman"/>
                      </a:endParaRPr>
                    </a:p>
                  </a:txBody>
                  <a:tcPr marT="45725" marB="45725" marR="91450" marL="91450" anchor="ctr"/>
                </a:tc>
              </a:tr>
              <a:tr h="310200">
                <a:tc>
                  <a:txBody>
                    <a:bodyPr>
                      <a:noAutofit/>
                    </a:bodyPr>
                    <a:lstStyle/>
                    <a:p>
                      <a:pPr indent="0" lvl="0" marL="0" marR="0" rtl="0" algn="ctr">
                        <a:spcBef>
                          <a:spcPts val="0"/>
                        </a:spcBef>
                        <a:spcAft>
                          <a:spcPts val="0"/>
                        </a:spcAft>
                        <a:buNone/>
                      </a:pPr>
                      <a:r>
                        <a:rPr b="1" lang="zh-TW" sz="1800" u="none" cap="none" strike="noStrike">
                          <a:latin typeface="Times New Roman"/>
                          <a:ea typeface="Times New Roman"/>
                          <a:cs typeface="Times New Roman"/>
                          <a:sym typeface="Times New Roman"/>
                        </a:rPr>
                        <a:t>5G</a:t>
                      </a:r>
                      <a:endParaRPr b="1" sz="1800" u="none" cap="none" strike="noStrike">
                        <a:latin typeface="Times New Roman"/>
                        <a:ea typeface="Times New Roman"/>
                        <a:cs typeface="Times New Roman"/>
                        <a:sym typeface="Times New Roman"/>
                      </a:endParaRPr>
                    </a:p>
                  </a:txBody>
                  <a:tcPr marT="45725" marB="45725" marR="91450" marL="91450" anchor="ctr"/>
                </a:tc>
                <a:tc>
                  <a:txBody>
                    <a:bodyPr>
                      <a:noAutofit/>
                    </a:bodyPr>
                    <a:lstStyle/>
                    <a:p>
                      <a:pPr indent="0" lvl="0" marL="0" marR="0" rtl="0" algn="ctr">
                        <a:spcBef>
                          <a:spcPts val="0"/>
                        </a:spcBef>
                        <a:spcAft>
                          <a:spcPts val="0"/>
                        </a:spcAft>
                        <a:buNone/>
                      </a:pPr>
                      <a:r>
                        <a:rPr lang="zh-TW" sz="1600" u="none" cap="none" strike="noStrike">
                          <a:latin typeface="Arial"/>
                          <a:ea typeface="Arial"/>
                          <a:cs typeface="Arial"/>
                          <a:sym typeface="Arial"/>
                        </a:rPr>
                        <a:t>約</a:t>
                      </a:r>
                      <a:r>
                        <a:rPr lang="zh-TW" sz="1600" u="none" cap="none" strike="noStrike">
                          <a:latin typeface="Times New Roman"/>
                          <a:ea typeface="Times New Roman"/>
                          <a:cs typeface="Times New Roman"/>
                          <a:sym typeface="Times New Roman"/>
                        </a:rPr>
                        <a:t>3.6Gbps</a:t>
                      </a:r>
                      <a:endParaRPr sz="1600" u="none" cap="none" strike="noStrike">
                        <a:latin typeface="Times New Roman"/>
                        <a:ea typeface="Times New Roman"/>
                        <a:cs typeface="Times New Roman"/>
                        <a:sym typeface="Times New Roman"/>
                      </a:endParaRPr>
                    </a:p>
                  </a:txBody>
                  <a:tcPr marT="45725" marB="45725" marR="91450" marL="91450" anchor="ct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Google Shape;321;p34"/>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數位匯流及其發展趨勢</a:t>
            </a:r>
            <a:endParaRPr sz="4400">
              <a:latin typeface="Arial"/>
              <a:ea typeface="Arial"/>
              <a:cs typeface="Arial"/>
              <a:sym typeface="Arial"/>
            </a:endParaRPr>
          </a:p>
        </p:txBody>
      </p:sp>
      <p:sp>
        <p:nvSpPr>
          <p:cNvPr id="322" name="Google Shape;322;p34"/>
          <p:cNvSpPr txBox="1"/>
          <p:nvPr>
            <p:ph idx="1" type="body"/>
          </p:nvPr>
        </p:nvSpPr>
        <p:spPr>
          <a:xfrm>
            <a:off x="457200" y="1295400"/>
            <a:ext cx="8229600" cy="5157936"/>
          </a:xfrm>
          <a:prstGeom prst="rect">
            <a:avLst/>
          </a:prstGeom>
          <a:noFill/>
          <a:ln>
            <a:noFill/>
          </a:ln>
        </p:spPr>
        <p:txBody>
          <a:bodyPr anchorCtr="0" anchor="t" bIns="45700" lIns="91425" spcFirstLastPara="1" rIns="91425" wrap="square" tIns="45700">
            <a:noAutofit/>
          </a:bodyPr>
          <a:lstStyle/>
          <a:p>
            <a:pPr indent="0" lvl="0" marL="0" rtl="0" algn="l">
              <a:lnSpc>
                <a:spcPct val="83333"/>
              </a:lnSpc>
              <a:spcBef>
                <a:spcPts val="0"/>
              </a:spcBef>
              <a:spcAft>
                <a:spcPts val="0"/>
              </a:spcAft>
              <a:buClr>
                <a:schemeClr val="dk1"/>
              </a:buClr>
              <a:buSzPts val="2400"/>
              <a:buNone/>
            </a:pPr>
            <a:r>
              <a:t/>
            </a:r>
            <a:endParaRPr sz="2400">
              <a:latin typeface="Times New Roman"/>
              <a:ea typeface="Times New Roman"/>
              <a:cs typeface="Times New Roman"/>
              <a:sym typeface="Times New Roman"/>
            </a:endParaRPr>
          </a:p>
          <a:p>
            <a:pPr indent="-457200" lvl="0" marL="457200" rtl="0" algn="l">
              <a:lnSpc>
                <a:spcPct val="83333"/>
              </a:lnSpc>
              <a:spcBef>
                <a:spcPts val="480"/>
              </a:spcBef>
              <a:spcAft>
                <a:spcPts val="0"/>
              </a:spcAft>
              <a:buClr>
                <a:schemeClr val="dk1"/>
              </a:buClr>
              <a:buSzPts val="2400"/>
              <a:buFont typeface="Arial"/>
              <a:buAutoNum type="arabicPeriod" startAt="2"/>
            </a:pPr>
            <a:r>
              <a:rPr lang="zh-TW" sz="2400">
                <a:latin typeface="Times New Roman"/>
                <a:ea typeface="Times New Roman"/>
                <a:cs typeface="Times New Roman"/>
                <a:sym typeface="Times New Roman"/>
              </a:rPr>
              <a:t>雲端運算</a:t>
            </a:r>
            <a:endParaRPr sz="2400">
              <a:latin typeface="Times New Roman"/>
              <a:ea typeface="Times New Roman"/>
              <a:cs typeface="Times New Roman"/>
              <a:sym typeface="Times New Roman"/>
            </a:endParaRPr>
          </a:p>
          <a:p>
            <a:pPr indent="-457200" lvl="1" marL="914400" rtl="0" algn="l">
              <a:lnSpc>
                <a:spcPct val="83333"/>
              </a:lnSpc>
              <a:spcBef>
                <a:spcPts val="480"/>
              </a:spcBef>
              <a:spcAft>
                <a:spcPts val="0"/>
              </a:spcAft>
              <a:buClr>
                <a:srgbClr val="FF0000"/>
              </a:buClr>
              <a:buSzPts val="1200"/>
              <a:buChar char="○"/>
            </a:pPr>
            <a:r>
              <a:rPr lang="zh-TW" sz="2400">
                <a:solidFill>
                  <a:srgbClr val="FF0000"/>
                </a:solidFill>
                <a:latin typeface="Times New Roman"/>
                <a:ea typeface="Times New Roman"/>
                <a:cs typeface="Times New Roman"/>
                <a:sym typeface="Times New Roman"/>
              </a:rPr>
              <a:t>公有雲</a:t>
            </a:r>
            <a:endParaRPr sz="2400">
              <a:solidFill>
                <a:srgbClr val="FF0000"/>
              </a:solidFill>
              <a:latin typeface="Times New Roman"/>
              <a:ea typeface="Times New Roman"/>
              <a:cs typeface="Times New Roman"/>
              <a:sym typeface="Times New Roman"/>
            </a:endParaRPr>
          </a:p>
          <a:p>
            <a:pPr indent="-457200" lvl="1" marL="914400" rtl="0" algn="l">
              <a:lnSpc>
                <a:spcPct val="83333"/>
              </a:lnSpc>
              <a:spcBef>
                <a:spcPts val="480"/>
              </a:spcBef>
              <a:spcAft>
                <a:spcPts val="0"/>
              </a:spcAft>
              <a:buClr>
                <a:srgbClr val="FF0000"/>
              </a:buClr>
              <a:buSzPts val="1200"/>
              <a:buChar char="○"/>
            </a:pPr>
            <a:r>
              <a:rPr lang="zh-TW" sz="2400">
                <a:solidFill>
                  <a:srgbClr val="FF0000"/>
                </a:solidFill>
                <a:latin typeface="Times New Roman"/>
                <a:ea typeface="Times New Roman"/>
                <a:cs typeface="Times New Roman"/>
                <a:sym typeface="Times New Roman"/>
              </a:rPr>
              <a:t>私有雲</a:t>
            </a:r>
            <a:endParaRPr sz="2400">
              <a:solidFill>
                <a:srgbClr val="FF0000"/>
              </a:solidFill>
              <a:latin typeface="Times New Roman"/>
              <a:ea typeface="Times New Roman"/>
              <a:cs typeface="Times New Roman"/>
              <a:sym typeface="Times New Roman"/>
            </a:endParaRPr>
          </a:p>
          <a:p>
            <a:pPr indent="-457200" lvl="1" marL="914400" rtl="0" algn="l">
              <a:lnSpc>
                <a:spcPct val="83333"/>
              </a:lnSpc>
              <a:spcBef>
                <a:spcPts val="480"/>
              </a:spcBef>
              <a:spcAft>
                <a:spcPts val="0"/>
              </a:spcAft>
              <a:buClr>
                <a:srgbClr val="FF0000"/>
              </a:buClr>
              <a:buSzPts val="1200"/>
              <a:buChar char="○"/>
            </a:pPr>
            <a:r>
              <a:rPr lang="zh-TW" sz="2400">
                <a:solidFill>
                  <a:srgbClr val="FF0000"/>
                </a:solidFill>
                <a:latin typeface="Times New Roman"/>
                <a:ea typeface="Times New Roman"/>
                <a:cs typeface="Times New Roman"/>
                <a:sym typeface="Times New Roman"/>
              </a:rPr>
              <a:t>混合雲</a:t>
            </a:r>
            <a:endParaRPr sz="2400">
              <a:solidFill>
                <a:srgbClr val="FF0000"/>
              </a:solidFill>
              <a:latin typeface="Times New Roman"/>
              <a:ea typeface="Times New Roman"/>
              <a:cs typeface="Times New Roman"/>
              <a:sym typeface="Times New Roman"/>
            </a:endParaRPr>
          </a:p>
          <a:p>
            <a:pPr indent="-381000" lvl="1" marL="914400" rtl="0" algn="l">
              <a:lnSpc>
                <a:spcPct val="83333"/>
              </a:lnSpc>
              <a:spcBef>
                <a:spcPts val="480"/>
              </a:spcBef>
              <a:spcAft>
                <a:spcPts val="0"/>
              </a:spcAft>
              <a:buClr>
                <a:schemeClr val="dk1"/>
              </a:buClr>
              <a:buSzPts val="1200"/>
              <a:buNone/>
            </a:pPr>
            <a:r>
              <a:t/>
            </a:r>
            <a:endParaRPr sz="2400">
              <a:solidFill>
                <a:srgbClr val="FF0000"/>
              </a:solidFill>
              <a:latin typeface="Times New Roman"/>
              <a:ea typeface="Times New Roman"/>
              <a:cs typeface="Times New Roman"/>
              <a:sym typeface="Times New Roman"/>
            </a:endParaRPr>
          </a:p>
          <a:p>
            <a:pPr indent="-457200" lvl="0" marL="457200" rtl="0" algn="l">
              <a:lnSpc>
                <a:spcPct val="83333"/>
              </a:lnSpc>
              <a:spcBef>
                <a:spcPts val="480"/>
              </a:spcBef>
              <a:spcAft>
                <a:spcPts val="0"/>
              </a:spcAft>
              <a:buClr>
                <a:schemeClr val="dk1"/>
              </a:buClr>
              <a:buSzPts val="2400"/>
              <a:buFont typeface="Arial"/>
              <a:buAutoNum type="arabicPeriod" startAt="2"/>
            </a:pPr>
            <a:r>
              <a:rPr lang="zh-TW" sz="2400">
                <a:latin typeface="Arial"/>
                <a:ea typeface="Arial"/>
                <a:cs typeface="Arial"/>
                <a:sym typeface="Arial"/>
              </a:rPr>
              <a:t>超級電腦(</a:t>
            </a:r>
            <a:r>
              <a:rPr lang="zh-TW" sz="2400">
                <a:latin typeface="Times New Roman"/>
                <a:ea typeface="Times New Roman"/>
                <a:cs typeface="Times New Roman"/>
                <a:sym typeface="Times New Roman"/>
              </a:rPr>
              <a:t>Super Computer</a:t>
            </a:r>
            <a:r>
              <a:rPr lang="zh-TW" sz="2400">
                <a:latin typeface="Arial"/>
                <a:ea typeface="Arial"/>
                <a:cs typeface="Arial"/>
                <a:sym typeface="Arial"/>
              </a:rPr>
              <a:t>)</a:t>
            </a:r>
            <a:endParaRPr sz="2400">
              <a:latin typeface="Times New Roman"/>
              <a:ea typeface="Times New Roman"/>
              <a:cs typeface="Times New Roman"/>
              <a:sym typeface="Times New Roman"/>
            </a:endParaRPr>
          </a:p>
          <a:p>
            <a:pPr indent="-457200" lvl="1" marL="914400" rtl="0" algn="l">
              <a:spcBef>
                <a:spcPts val="480"/>
              </a:spcBef>
              <a:spcAft>
                <a:spcPts val="0"/>
              </a:spcAft>
              <a:buClr>
                <a:srgbClr val="FF0000"/>
              </a:buClr>
              <a:buSzPts val="1200"/>
              <a:buChar char="○"/>
            </a:pPr>
            <a:r>
              <a:rPr lang="zh-TW" sz="2400">
                <a:solidFill>
                  <a:srgbClr val="FF0000"/>
                </a:solidFill>
                <a:latin typeface="Arial"/>
                <a:ea typeface="Arial"/>
                <a:cs typeface="Arial"/>
                <a:sym typeface="Arial"/>
              </a:rPr>
              <a:t>海量資料(</a:t>
            </a:r>
            <a:r>
              <a:rPr lang="zh-TW" sz="2400">
                <a:solidFill>
                  <a:srgbClr val="FF0000"/>
                </a:solidFill>
                <a:latin typeface="Times New Roman"/>
                <a:ea typeface="Times New Roman"/>
                <a:cs typeface="Times New Roman"/>
                <a:sym typeface="Times New Roman"/>
              </a:rPr>
              <a:t>Big Data</a:t>
            </a:r>
            <a:r>
              <a:rPr lang="zh-TW" sz="2400">
                <a:solidFill>
                  <a:srgbClr val="FF0000"/>
                </a:solidFill>
                <a:latin typeface="Arial"/>
                <a:ea typeface="Arial"/>
                <a:cs typeface="Arial"/>
                <a:sym typeface="Arial"/>
              </a:rPr>
              <a:t>)</a:t>
            </a:r>
            <a:endParaRPr/>
          </a:p>
          <a:p>
            <a:pPr indent="-457200" lvl="1" marL="914400" rtl="0" algn="l">
              <a:spcBef>
                <a:spcPts val="480"/>
              </a:spcBef>
              <a:spcAft>
                <a:spcPts val="0"/>
              </a:spcAft>
              <a:buClr>
                <a:srgbClr val="FF0000"/>
              </a:buClr>
              <a:buSzPts val="1200"/>
              <a:buChar char="○"/>
            </a:pPr>
            <a:r>
              <a:rPr lang="zh-TW" sz="2400">
                <a:solidFill>
                  <a:srgbClr val="FF0000"/>
                </a:solidFill>
                <a:latin typeface="Arial"/>
                <a:ea typeface="Arial"/>
                <a:cs typeface="Arial"/>
                <a:sym typeface="Arial"/>
              </a:rPr>
              <a:t>資料探勘(</a:t>
            </a:r>
            <a:r>
              <a:rPr lang="zh-TW" sz="2400">
                <a:solidFill>
                  <a:srgbClr val="FF0000"/>
                </a:solidFill>
                <a:latin typeface="Times New Roman"/>
                <a:ea typeface="Times New Roman"/>
                <a:cs typeface="Times New Roman"/>
                <a:sym typeface="Times New Roman"/>
              </a:rPr>
              <a:t>Data Mining</a:t>
            </a:r>
            <a:r>
              <a:rPr lang="zh-TW" sz="2400">
                <a:solidFill>
                  <a:srgbClr val="FF0000"/>
                </a:solidFill>
                <a:latin typeface="Arial"/>
                <a:ea typeface="Arial"/>
                <a:cs typeface="Arial"/>
                <a:sym typeface="Arial"/>
              </a:rPr>
              <a:t>)</a:t>
            </a:r>
            <a:endParaRPr/>
          </a:p>
          <a:p>
            <a:pPr indent="-457200" lvl="1" marL="914400" rtl="0" algn="l">
              <a:spcBef>
                <a:spcPts val="480"/>
              </a:spcBef>
              <a:spcAft>
                <a:spcPts val="0"/>
              </a:spcAft>
              <a:buClr>
                <a:srgbClr val="FF0000"/>
              </a:buClr>
              <a:buSzPts val="1200"/>
              <a:buChar char="○"/>
            </a:pPr>
            <a:r>
              <a:rPr lang="zh-TW" sz="2400">
                <a:solidFill>
                  <a:srgbClr val="FF0000"/>
                </a:solidFill>
                <a:latin typeface="Arial"/>
                <a:ea typeface="Arial"/>
                <a:cs typeface="Arial"/>
                <a:sym typeface="Arial"/>
              </a:rPr>
              <a:t>江河運算(</a:t>
            </a:r>
            <a:r>
              <a:rPr lang="zh-TW" sz="2400">
                <a:solidFill>
                  <a:srgbClr val="FF0000"/>
                </a:solidFill>
                <a:latin typeface="Times New Roman"/>
                <a:ea typeface="Times New Roman"/>
                <a:cs typeface="Times New Roman"/>
                <a:sym typeface="Times New Roman"/>
              </a:rPr>
              <a:t>Stream Computing</a:t>
            </a:r>
            <a:r>
              <a:rPr lang="zh-TW" sz="2400">
                <a:solidFill>
                  <a:srgbClr val="FF0000"/>
                </a:solidFill>
                <a:latin typeface="Arial"/>
                <a:ea typeface="Arial"/>
                <a:cs typeface="Arial"/>
                <a:sym typeface="Arial"/>
              </a:rPr>
              <a:t>)</a:t>
            </a:r>
            <a:endParaRPr sz="2400">
              <a:latin typeface="Arial"/>
              <a:ea typeface="Arial"/>
              <a:cs typeface="Arial"/>
              <a:sym typeface="Arial"/>
            </a:endParaRPr>
          </a:p>
          <a:p>
            <a:pPr indent="-381000" lvl="1" marL="914400" rtl="0" algn="l">
              <a:lnSpc>
                <a:spcPct val="83333"/>
              </a:lnSpc>
              <a:spcBef>
                <a:spcPts val="480"/>
              </a:spcBef>
              <a:spcAft>
                <a:spcPts val="0"/>
              </a:spcAft>
              <a:buClr>
                <a:schemeClr val="dk1"/>
              </a:buClr>
              <a:buSzPts val="1200"/>
              <a:buNone/>
            </a:pPr>
            <a:r>
              <a:t/>
            </a:r>
            <a:endParaRPr sz="2400">
              <a:latin typeface="Arial"/>
              <a:ea typeface="Arial"/>
              <a:cs typeface="Arial"/>
              <a:sym typeface="Arial"/>
            </a:endParaRPr>
          </a:p>
        </p:txBody>
      </p:sp>
      <p:sp>
        <p:nvSpPr>
          <p:cNvPr id="323" name="Google Shape;323;p34"/>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324" name="Google Shape;324;p34"/>
          <p:cNvSpPr txBox="1"/>
          <p:nvPr>
            <p:ph idx="11" type="ftr"/>
          </p:nvPr>
        </p:nvSpPr>
        <p:spPr>
          <a:xfrm>
            <a:off x="3124200" y="6525344"/>
            <a:ext cx="2895600" cy="2444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t>2013/5/8</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17"/>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6000">
                <a:latin typeface="Arial"/>
                <a:ea typeface="Arial"/>
                <a:cs typeface="Arial"/>
                <a:sym typeface="Arial"/>
              </a:rPr>
              <a:t>目錄</a:t>
            </a:r>
            <a:endParaRPr sz="6000">
              <a:latin typeface="Arial"/>
              <a:ea typeface="Arial"/>
              <a:cs typeface="Arial"/>
              <a:sym typeface="Arial"/>
            </a:endParaRPr>
          </a:p>
        </p:txBody>
      </p:sp>
      <p:sp>
        <p:nvSpPr>
          <p:cNvPr id="139" name="Google Shape;139;p17"/>
          <p:cNvSpPr txBox="1"/>
          <p:nvPr>
            <p:ph idx="1" type="body"/>
          </p:nvPr>
        </p:nvSpPr>
        <p:spPr>
          <a:xfrm>
            <a:off x="323528" y="1295400"/>
            <a:ext cx="8820472" cy="5026025"/>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chemeClr val="dk1"/>
              </a:buClr>
              <a:buSzPts val="3600"/>
              <a:buFont typeface="Arial"/>
              <a:buAutoNum type="arabicPeriod"/>
            </a:pPr>
            <a:r>
              <a:rPr lang="zh-TW" sz="3600">
                <a:latin typeface="Arial"/>
                <a:ea typeface="Arial"/>
                <a:cs typeface="Arial"/>
                <a:sym typeface="Arial"/>
              </a:rPr>
              <a:t>前言                   …………</a:t>
            </a:r>
            <a:r>
              <a:rPr lang="zh-TW" sz="3600">
                <a:latin typeface="Times New Roman"/>
                <a:ea typeface="Times New Roman"/>
                <a:cs typeface="Times New Roman"/>
                <a:sym typeface="Times New Roman"/>
              </a:rPr>
              <a:t>3</a:t>
            </a:r>
            <a:endParaRPr/>
          </a:p>
          <a:p>
            <a:pPr indent="-514350" lvl="0" marL="514350" rtl="0" algn="l">
              <a:spcBef>
                <a:spcPts val="720"/>
              </a:spcBef>
              <a:spcAft>
                <a:spcPts val="0"/>
              </a:spcAft>
              <a:buClr>
                <a:schemeClr val="dk1"/>
              </a:buClr>
              <a:buSzPts val="3600"/>
              <a:buFont typeface="Arial"/>
              <a:buAutoNum type="arabicPeriod"/>
            </a:pPr>
            <a:r>
              <a:rPr lang="zh-TW" sz="3600">
                <a:latin typeface="Arial"/>
                <a:ea typeface="Arial"/>
                <a:cs typeface="Arial"/>
                <a:sym typeface="Arial"/>
              </a:rPr>
              <a:t>數位匯流及其發展趨勢   …………</a:t>
            </a:r>
            <a:r>
              <a:rPr lang="zh-TW" sz="3600">
                <a:latin typeface="Times New Roman"/>
                <a:ea typeface="Times New Roman"/>
                <a:cs typeface="Times New Roman"/>
                <a:sym typeface="Times New Roman"/>
              </a:rPr>
              <a:t>10</a:t>
            </a:r>
            <a:endParaRPr/>
          </a:p>
          <a:p>
            <a:pPr indent="-514350" lvl="0" marL="514350" rtl="0" algn="l">
              <a:spcBef>
                <a:spcPts val="720"/>
              </a:spcBef>
              <a:spcAft>
                <a:spcPts val="0"/>
              </a:spcAft>
              <a:buClr>
                <a:schemeClr val="dk1"/>
              </a:buClr>
              <a:buSzPts val="3600"/>
              <a:buFont typeface="Arial"/>
              <a:buAutoNum type="arabicPeriod"/>
            </a:pPr>
            <a:r>
              <a:rPr lang="zh-TW" sz="3600">
                <a:latin typeface="Arial"/>
                <a:ea typeface="Arial"/>
                <a:cs typeface="Arial"/>
                <a:sym typeface="Arial"/>
              </a:rPr>
              <a:t>數位匯流之企業競爭優勢 …………</a:t>
            </a:r>
            <a:r>
              <a:rPr lang="zh-TW" sz="3600">
                <a:latin typeface="Times New Roman"/>
                <a:ea typeface="Times New Roman"/>
                <a:cs typeface="Times New Roman"/>
                <a:sym typeface="Times New Roman"/>
              </a:rPr>
              <a:t>46</a:t>
            </a:r>
            <a:endParaRPr/>
          </a:p>
          <a:p>
            <a:pPr indent="-514350" lvl="0" marL="514350" rtl="0" algn="l">
              <a:spcBef>
                <a:spcPts val="720"/>
              </a:spcBef>
              <a:spcAft>
                <a:spcPts val="0"/>
              </a:spcAft>
              <a:buClr>
                <a:schemeClr val="dk1"/>
              </a:buClr>
              <a:buSzPts val="3600"/>
              <a:buFont typeface="Arial"/>
              <a:buAutoNum type="arabicPeriod"/>
            </a:pPr>
            <a:r>
              <a:rPr lang="zh-TW" sz="3600">
                <a:latin typeface="Arial"/>
                <a:ea typeface="Arial"/>
                <a:cs typeface="Arial"/>
                <a:sym typeface="Arial"/>
              </a:rPr>
              <a:t>個案及企業策略         …………</a:t>
            </a:r>
            <a:r>
              <a:rPr lang="zh-TW" sz="3600">
                <a:latin typeface="Times New Roman"/>
                <a:ea typeface="Times New Roman"/>
                <a:cs typeface="Times New Roman"/>
                <a:sym typeface="Times New Roman"/>
              </a:rPr>
              <a:t>84</a:t>
            </a:r>
            <a:endParaRPr/>
          </a:p>
          <a:p>
            <a:pPr indent="-514350" lvl="0" marL="514350" rtl="0" algn="l">
              <a:spcBef>
                <a:spcPts val="720"/>
              </a:spcBef>
              <a:spcAft>
                <a:spcPts val="0"/>
              </a:spcAft>
              <a:buClr>
                <a:schemeClr val="dk1"/>
              </a:buClr>
              <a:buSzPts val="3600"/>
              <a:buFont typeface="Arial"/>
              <a:buAutoNum type="arabicPeriod"/>
            </a:pPr>
            <a:r>
              <a:rPr lang="zh-TW" sz="3600">
                <a:latin typeface="Arial"/>
                <a:ea typeface="Arial"/>
                <a:cs typeface="Arial"/>
                <a:sym typeface="Arial"/>
              </a:rPr>
              <a:t>結論與討論             …………</a:t>
            </a:r>
            <a:r>
              <a:rPr lang="zh-TW" sz="3600">
                <a:latin typeface="Times New Roman"/>
                <a:ea typeface="Times New Roman"/>
                <a:cs typeface="Times New Roman"/>
                <a:sym typeface="Times New Roman"/>
              </a:rPr>
              <a:t>96</a:t>
            </a:r>
            <a:endParaRPr/>
          </a:p>
          <a:p>
            <a:pPr indent="-514350" lvl="0" marL="514350" rtl="0" algn="l">
              <a:spcBef>
                <a:spcPts val="720"/>
              </a:spcBef>
              <a:spcAft>
                <a:spcPts val="0"/>
              </a:spcAft>
              <a:buClr>
                <a:schemeClr val="dk1"/>
              </a:buClr>
              <a:buSzPts val="3600"/>
              <a:buFont typeface="Arial"/>
              <a:buAutoNum type="arabicPeriod"/>
            </a:pPr>
            <a:r>
              <a:rPr lang="zh-TW" sz="3600">
                <a:latin typeface="Arial"/>
                <a:ea typeface="Arial"/>
                <a:cs typeface="Arial"/>
                <a:sym typeface="Arial"/>
              </a:rPr>
              <a:t>附錄                   …………</a:t>
            </a:r>
            <a:r>
              <a:rPr lang="zh-TW" sz="3600">
                <a:latin typeface="Times New Roman"/>
                <a:ea typeface="Times New Roman"/>
                <a:cs typeface="Times New Roman"/>
                <a:sym typeface="Times New Roman"/>
              </a:rPr>
              <a:t>102</a:t>
            </a:r>
            <a:endParaRPr/>
          </a:p>
        </p:txBody>
      </p:sp>
      <p:sp>
        <p:nvSpPr>
          <p:cNvPr id="140" name="Google Shape;140;p17"/>
          <p:cNvSpPr txBox="1"/>
          <p:nvPr>
            <p:ph idx="11" type="ftr"/>
          </p:nvPr>
        </p:nvSpPr>
        <p:spPr>
          <a:xfrm>
            <a:off x="3124200" y="6521450"/>
            <a:ext cx="2895600" cy="2444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t>2013/5/8</a:t>
            </a:r>
            <a:endParaRPr sz="1800"/>
          </a:p>
        </p:txBody>
      </p:sp>
      <p:sp>
        <p:nvSpPr>
          <p:cNvPr id="141" name="Google Shape;141;p17"/>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Google Shape;329;p35"/>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數位匯流及其發展趨勢</a:t>
            </a:r>
            <a:endParaRPr sz="4400">
              <a:latin typeface="Arial"/>
              <a:ea typeface="Arial"/>
              <a:cs typeface="Arial"/>
              <a:sym typeface="Arial"/>
            </a:endParaRPr>
          </a:p>
        </p:txBody>
      </p:sp>
      <p:sp>
        <p:nvSpPr>
          <p:cNvPr id="330" name="Google Shape;330;p35"/>
          <p:cNvSpPr txBox="1"/>
          <p:nvPr>
            <p:ph idx="1" type="body"/>
          </p:nvPr>
        </p:nvSpPr>
        <p:spPr>
          <a:xfrm>
            <a:off x="457200" y="1295400"/>
            <a:ext cx="8229600" cy="5157936"/>
          </a:xfrm>
          <a:prstGeom prst="rect">
            <a:avLst/>
          </a:prstGeom>
          <a:noFill/>
          <a:ln>
            <a:noFill/>
          </a:ln>
        </p:spPr>
        <p:txBody>
          <a:bodyPr anchorCtr="0" anchor="t" bIns="45700" lIns="91425" spcFirstLastPara="1" rIns="91425" wrap="square" tIns="45700">
            <a:noAutofit/>
          </a:bodyPr>
          <a:lstStyle/>
          <a:p>
            <a:pPr indent="-139700" lvl="0" marL="342900" rtl="0" algn="l">
              <a:lnSpc>
                <a:spcPct val="62500"/>
              </a:lnSpc>
              <a:spcBef>
                <a:spcPts val="0"/>
              </a:spcBef>
              <a:spcAft>
                <a:spcPts val="0"/>
              </a:spcAft>
              <a:buClr>
                <a:schemeClr val="dk1"/>
              </a:buClr>
              <a:buSzPts val="3200"/>
              <a:buNone/>
            </a:pPr>
            <a:r>
              <a:t/>
            </a:r>
            <a:endParaRPr>
              <a:latin typeface="Arial"/>
              <a:ea typeface="Arial"/>
              <a:cs typeface="Arial"/>
              <a:sym typeface="Arial"/>
            </a:endParaRPr>
          </a:p>
          <a:p>
            <a:pPr indent="-457200" lvl="0" marL="457200" rtl="0" algn="l">
              <a:spcBef>
                <a:spcPts val="560"/>
              </a:spcBef>
              <a:spcAft>
                <a:spcPts val="0"/>
              </a:spcAft>
              <a:buClr>
                <a:schemeClr val="dk1"/>
              </a:buClr>
              <a:buSzPts val="2800"/>
              <a:buFont typeface="Arial"/>
              <a:buAutoNum type="arabicPeriod" startAt="5"/>
            </a:pPr>
            <a:r>
              <a:rPr lang="zh-TW" sz="2800">
                <a:latin typeface="Arial"/>
                <a:ea typeface="Arial"/>
                <a:cs typeface="Arial"/>
                <a:sym typeface="Arial"/>
              </a:rPr>
              <a:t>多媒體</a:t>
            </a:r>
            <a:r>
              <a:rPr lang="zh-TW" sz="2800">
                <a:latin typeface="Times New Roman"/>
                <a:ea typeface="Times New Roman"/>
                <a:cs typeface="Times New Roman"/>
                <a:sym typeface="Times New Roman"/>
              </a:rPr>
              <a:t>3D、4D</a:t>
            </a:r>
            <a:r>
              <a:rPr lang="zh-TW" sz="2800">
                <a:latin typeface="Arial"/>
                <a:ea typeface="Arial"/>
                <a:cs typeface="Arial"/>
                <a:sym typeface="Arial"/>
              </a:rPr>
              <a:t>發展</a:t>
            </a:r>
            <a:endParaRPr sz="700">
              <a:latin typeface="Arial"/>
              <a:ea typeface="Arial"/>
              <a:cs typeface="Arial"/>
              <a:sym typeface="Arial"/>
            </a:endParaRPr>
          </a:p>
          <a:p>
            <a:pPr indent="-457200" lvl="1" marL="857250" rtl="0" algn="l">
              <a:spcBef>
                <a:spcPts val="480"/>
              </a:spcBef>
              <a:spcAft>
                <a:spcPts val="0"/>
              </a:spcAft>
              <a:buClr>
                <a:schemeClr val="dk1"/>
              </a:buClr>
              <a:buSzPts val="1200"/>
              <a:buChar char="○"/>
            </a:pPr>
            <a:r>
              <a:rPr lang="zh-TW" sz="2400">
                <a:latin typeface="Arial"/>
                <a:ea typeface="Arial"/>
                <a:cs typeface="Arial"/>
                <a:sym typeface="Arial"/>
              </a:rPr>
              <a:t>北極列車(</a:t>
            </a:r>
            <a:r>
              <a:rPr lang="zh-TW" sz="2400">
                <a:latin typeface="Times New Roman"/>
                <a:ea typeface="Times New Roman"/>
                <a:cs typeface="Times New Roman"/>
                <a:sym typeface="Times New Roman"/>
              </a:rPr>
              <a:t>2004</a:t>
            </a:r>
            <a:r>
              <a:rPr lang="zh-TW" sz="2400">
                <a:latin typeface="Arial"/>
                <a:ea typeface="Arial"/>
                <a:cs typeface="Arial"/>
                <a:sym typeface="Arial"/>
              </a:rPr>
              <a:t>)</a:t>
            </a:r>
            <a:endParaRPr/>
          </a:p>
          <a:p>
            <a:pPr indent="-457200" lvl="1" marL="857250" rtl="0" algn="l">
              <a:lnSpc>
                <a:spcPct val="83333"/>
              </a:lnSpc>
              <a:spcBef>
                <a:spcPts val="480"/>
              </a:spcBef>
              <a:spcAft>
                <a:spcPts val="0"/>
              </a:spcAft>
              <a:buClr>
                <a:schemeClr val="dk1"/>
              </a:buClr>
              <a:buSzPts val="1200"/>
              <a:buChar char="○"/>
            </a:pPr>
            <a:r>
              <a:rPr lang="zh-TW" sz="2400">
                <a:latin typeface="Arial"/>
                <a:ea typeface="Arial"/>
                <a:cs typeface="Arial"/>
                <a:sym typeface="Arial"/>
              </a:rPr>
              <a:t>貝武夫(</a:t>
            </a:r>
            <a:r>
              <a:rPr lang="zh-TW" sz="2400">
                <a:latin typeface="Times New Roman"/>
                <a:ea typeface="Times New Roman"/>
                <a:cs typeface="Times New Roman"/>
                <a:sym typeface="Times New Roman"/>
              </a:rPr>
              <a:t>2007</a:t>
            </a:r>
            <a:r>
              <a:rPr lang="zh-TW" sz="2400">
                <a:latin typeface="Arial"/>
                <a:ea typeface="Arial"/>
                <a:cs typeface="Arial"/>
                <a:sym typeface="Arial"/>
              </a:rPr>
              <a:t>)</a:t>
            </a:r>
            <a:endParaRPr/>
          </a:p>
          <a:p>
            <a:pPr indent="-457200" lvl="1" marL="857250" rtl="0" algn="l">
              <a:lnSpc>
                <a:spcPct val="83333"/>
              </a:lnSpc>
              <a:spcBef>
                <a:spcPts val="480"/>
              </a:spcBef>
              <a:spcAft>
                <a:spcPts val="0"/>
              </a:spcAft>
              <a:buClr>
                <a:schemeClr val="dk1"/>
              </a:buClr>
              <a:buSzPts val="1200"/>
              <a:buChar char="○"/>
            </a:pPr>
            <a:r>
              <a:rPr lang="zh-TW" sz="2400">
                <a:latin typeface="Arial"/>
                <a:ea typeface="Arial"/>
                <a:cs typeface="Arial"/>
                <a:sym typeface="Arial"/>
              </a:rPr>
              <a:t>阿凡達(</a:t>
            </a:r>
            <a:r>
              <a:rPr lang="zh-TW" sz="2400">
                <a:latin typeface="Times New Roman"/>
                <a:ea typeface="Times New Roman"/>
                <a:cs typeface="Times New Roman"/>
                <a:sym typeface="Times New Roman"/>
              </a:rPr>
              <a:t>2009</a:t>
            </a:r>
            <a:r>
              <a:rPr lang="zh-TW" sz="2400">
                <a:latin typeface="Arial"/>
                <a:ea typeface="Arial"/>
                <a:cs typeface="Arial"/>
                <a:sym typeface="Arial"/>
              </a:rPr>
              <a:t>)</a:t>
            </a:r>
            <a:endParaRPr/>
          </a:p>
          <a:p>
            <a:pPr indent="-457200" lvl="1" marL="857250" rtl="0" algn="l">
              <a:lnSpc>
                <a:spcPct val="83333"/>
              </a:lnSpc>
              <a:spcBef>
                <a:spcPts val="480"/>
              </a:spcBef>
              <a:spcAft>
                <a:spcPts val="0"/>
              </a:spcAft>
              <a:buClr>
                <a:schemeClr val="dk1"/>
              </a:buClr>
              <a:buSzPts val="1200"/>
              <a:buChar char="○"/>
            </a:pPr>
            <a:r>
              <a:rPr lang="zh-TW" sz="2400">
                <a:latin typeface="Arial"/>
                <a:ea typeface="Arial"/>
                <a:cs typeface="Arial"/>
                <a:sym typeface="Arial"/>
              </a:rPr>
              <a:t>少年PI(</a:t>
            </a:r>
            <a:r>
              <a:rPr lang="zh-TW" sz="2400">
                <a:latin typeface="Times New Roman"/>
                <a:ea typeface="Times New Roman"/>
                <a:cs typeface="Times New Roman"/>
                <a:sym typeface="Times New Roman"/>
              </a:rPr>
              <a:t>2012</a:t>
            </a:r>
            <a:r>
              <a:rPr lang="zh-TW" sz="2400">
                <a:latin typeface="Arial"/>
                <a:ea typeface="Arial"/>
                <a:cs typeface="Arial"/>
                <a:sym typeface="Arial"/>
              </a:rPr>
              <a:t>)</a:t>
            </a:r>
            <a:endParaRPr/>
          </a:p>
          <a:p>
            <a:pPr indent="0" lvl="0" marL="0" rtl="0" algn="l">
              <a:lnSpc>
                <a:spcPct val="71428"/>
              </a:lnSpc>
              <a:spcBef>
                <a:spcPts val="560"/>
              </a:spcBef>
              <a:spcAft>
                <a:spcPts val="0"/>
              </a:spcAft>
              <a:buClr>
                <a:schemeClr val="dk1"/>
              </a:buClr>
              <a:buSzPts val="2800"/>
              <a:buNone/>
            </a:pPr>
            <a:r>
              <a:t/>
            </a:r>
            <a:endParaRPr sz="2800">
              <a:latin typeface="Arial"/>
              <a:ea typeface="Arial"/>
              <a:cs typeface="Arial"/>
              <a:sym typeface="Arial"/>
            </a:endParaRPr>
          </a:p>
          <a:p>
            <a:pPr indent="-457200" lvl="0" marL="457200" rtl="0" algn="l">
              <a:lnSpc>
                <a:spcPct val="71428"/>
              </a:lnSpc>
              <a:spcBef>
                <a:spcPts val="560"/>
              </a:spcBef>
              <a:spcAft>
                <a:spcPts val="0"/>
              </a:spcAft>
              <a:buClr>
                <a:schemeClr val="dk1"/>
              </a:buClr>
              <a:buSzPts val="2800"/>
              <a:buFont typeface="Arial"/>
              <a:buAutoNum type="arabicPeriod" startAt="5"/>
            </a:pPr>
            <a:r>
              <a:rPr lang="zh-TW" sz="2800">
                <a:latin typeface="Arial"/>
                <a:ea typeface="Arial"/>
                <a:cs typeface="Arial"/>
                <a:sym typeface="Arial"/>
              </a:rPr>
              <a:t>多螢時代來臨</a:t>
            </a:r>
            <a:endParaRPr sz="2800">
              <a:latin typeface="Arial"/>
              <a:ea typeface="Arial"/>
              <a:cs typeface="Arial"/>
              <a:sym typeface="Arial"/>
            </a:endParaRPr>
          </a:p>
          <a:p>
            <a:pPr indent="-304800" lvl="0" marL="457200" rtl="0" algn="l">
              <a:lnSpc>
                <a:spcPct val="83333"/>
              </a:lnSpc>
              <a:spcBef>
                <a:spcPts val="480"/>
              </a:spcBef>
              <a:spcAft>
                <a:spcPts val="0"/>
              </a:spcAft>
              <a:buClr>
                <a:schemeClr val="dk1"/>
              </a:buClr>
              <a:buSzPts val="2400"/>
              <a:buFont typeface="Arial"/>
              <a:buNone/>
            </a:pPr>
            <a:r>
              <a:t/>
            </a:r>
            <a:endParaRPr sz="2400">
              <a:latin typeface="Arial"/>
              <a:ea typeface="Arial"/>
              <a:cs typeface="Arial"/>
              <a:sym typeface="Arial"/>
            </a:endParaRPr>
          </a:p>
          <a:p>
            <a:pPr indent="-457200" lvl="0" marL="457200" rtl="0" algn="l">
              <a:lnSpc>
                <a:spcPct val="71428"/>
              </a:lnSpc>
              <a:spcBef>
                <a:spcPts val="560"/>
              </a:spcBef>
              <a:spcAft>
                <a:spcPts val="0"/>
              </a:spcAft>
              <a:buClr>
                <a:schemeClr val="dk1"/>
              </a:buClr>
              <a:buSzPts val="2800"/>
              <a:buFont typeface="Arial"/>
              <a:buAutoNum type="arabicPeriod" startAt="5"/>
            </a:pPr>
            <a:r>
              <a:rPr lang="zh-TW" sz="2800">
                <a:latin typeface="Arial"/>
                <a:ea typeface="Arial"/>
                <a:cs typeface="Arial"/>
                <a:sym typeface="Arial"/>
              </a:rPr>
              <a:t>擴增實境(</a:t>
            </a:r>
            <a:r>
              <a:rPr lang="zh-TW" sz="2800">
                <a:latin typeface="Times New Roman"/>
                <a:ea typeface="Times New Roman"/>
                <a:cs typeface="Times New Roman"/>
                <a:sym typeface="Times New Roman"/>
              </a:rPr>
              <a:t>Augmented Reality, AR</a:t>
            </a:r>
            <a:r>
              <a:rPr lang="zh-TW" sz="2800">
                <a:latin typeface="Arial"/>
                <a:ea typeface="Arial"/>
                <a:cs typeface="Arial"/>
                <a:sym typeface="Arial"/>
              </a:rPr>
              <a:t>)</a:t>
            </a:r>
            <a:endParaRPr/>
          </a:p>
          <a:p>
            <a:pPr indent="-457200" lvl="1" marL="914400" rtl="0" algn="l">
              <a:spcBef>
                <a:spcPts val="480"/>
              </a:spcBef>
              <a:spcAft>
                <a:spcPts val="0"/>
              </a:spcAft>
              <a:buClr>
                <a:schemeClr val="dk1"/>
              </a:buClr>
              <a:buSzPts val="1200"/>
              <a:buChar char="○"/>
            </a:pPr>
            <a:r>
              <a:rPr lang="zh-TW" sz="2400">
                <a:latin typeface="Arial"/>
                <a:ea typeface="Arial"/>
                <a:cs typeface="Arial"/>
                <a:sym typeface="Arial"/>
              </a:rPr>
              <a:t>在螢幕上把虛擬世界套在現實世界中，並進行</a:t>
            </a:r>
            <a:r>
              <a:rPr lang="zh-TW" sz="2400">
                <a:solidFill>
                  <a:srgbClr val="FF0000"/>
                </a:solidFill>
                <a:latin typeface="Arial"/>
                <a:ea typeface="Arial"/>
                <a:cs typeface="Arial"/>
                <a:sym typeface="Arial"/>
              </a:rPr>
              <a:t>「人機互動」</a:t>
            </a:r>
            <a:r>
              <a:rPr lang="zh-TW" sz="2400">
                <a:latin typeface="Arial"/>
                <a:ea typeface="Arial"/>
                <a:cs typeface="Arial"/>
                <a:sym typeface="Arial"/>
              </a:rPr>
              <a:t>。至於虛擬實境，則是「影像逼真」。</a:t>
            </a:r>
            <a:endParaRPr sz="2400">
              <a:latin typeface="Arial"/>
              <a:ea typeface="Arial"/>
              <a:cs typeface="Arial"/>
              <a:sym typeface="Arial"/>
            </a:endParaRPr>
          </a:p>
          <a:p>
            <a:pPr indent="-304800" lvl="0" marL="457200" rtl="0" algn="l">
              <a:lnSpc>
                <a:spcPct val="83333"/>
              </a:lnSpc>
              <a:spcBef>
                <a:spcPts val="480"/>
              </a:spcBef>
              <a:spcAft>
                <a:spcPts val="0"/>
              </a:spcAft>
              <a:buClr>
                <a:schemeClr val="dk1"/>
              </a:buClr>
              <a:buSzPts val="2400"/>
              <a:buFont typeface="Arial"/>
              <a:buNone/>
            </a:pPr>
            <a:r>
              <a:t/>
            </a:r>
            <a:endParaRPr sz="2400">
              <a:latin typeface="Arial"/>
              <a:ea typeface="Arial"/>
              <a:cs typeface="Arial"/>
              <a:sym typeface="Arial"/>
            </a:endParaRPr>
          </a:p>
          <a:p>
            <a:pPr indent="-304800" lvl="0" marL="457200" rtl="0" algn="l">
              <a:lnSpc>
                <a:spcPct val="83333"/>
              </a:lnSpc>
              <a:spcBef>
                <a:spcPts val="480"/>
              </a:spcBef>
              <a:spcAft>
                <a:spcPts val="0"/>
              </a:spcAft>
              <a:buClr>
                <a:schemeClr val="dk1"/>
              </a:buClr>
              <a:buSzPts val="2400"/>
              <a:buFont typeface="Arial"/>
              <a:buNone/>
            </a:pPr>
            <a:r>
              <a:t/>
            </a:r>
            <a:endParaRPr sz="2400">
              <a:latin typeface="Arial"/>
              <a:ea typeface="Arial"/>
              <a:cs typeface="Arial"/>
              <a:sym typeface="Arial"/>
            </a:endParaRPr>
          </a:p>
          <a:p>
            <a:pPr indent="-304800" lvl="0" marL="457200" rtl="0" algn="l">
              <a:lnSpc>
                <a:spcPct val="83333"/>
              </a:lnSpc>
              <a:spcBef>
                <a:spcPts val="480"/>
              </a:spcBef>
              <a:spcAft>
                <a:spcPts val="0"/>
              </a:spcAft>
              <a:buClr>
                <a:schemeClr val="dk1"/>
              </a:buClr>
              <a:buSzPts val="2400"/>
              <a:buFont typeface="Arial"/>
              <a:buNone/>
            </a:pPr>
            <a:r>
              <a:t/>
            </a:r>
            <a:endParaRPr sz="2400">
              <a:latin typeface="Arial"/>
              <a:ea typeface="Arial"/>
              <a:cs typeface="Arial"/>
              <a:sym typeface="Arial"/>
            </a:endParaRPr>
          </a:p>
          <a:p>
            <a:pPr indent="-222250" lvl="1" marL="742950" rtl="0" algn="l">
              <a:spcBef>
                <a:spcPts val="400"/>
              </a:spcBef>
              <a:spcAft>
                <a:spcPts val="0"/>
              </a:spcAft>
              <a:buClr>
                <a:schemeClr val="dk1"/>
              </a:buClr>
              <a:buSzPts val="1000"/>
              <a:buNone/>
            </a:pPr>
            <a:r>
              <a:t/>
            </a:r>
            <a:endParaRPr sz="2000">
              <a:latin typeface="Times New Roman"/>
              <a:ea typeface="Times New Roman"/>
              <a:cs typeface="Times New Roman"/>
              <a:sym typeface="Times New Roman"/>
            </a:endParaRPr>
          </a:p>
        </p:txBody>
      </p:sp>
      <p:sp>
        <p:nvSpPr>
          <p:cNvPr id="331" name="Google Shape;331;p35"/>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332" name="Google Shape;332;p35"/>
          <p:cNvSpPr txBox="1"/>
          <p:nvPr>
            <p:ph idx="11" type="ftr"/>
          </p:nvPr>
        </p:nvSpPr>
        <p:spPr>
          <a:xfrm>
            <a:off x="3124200" y="6525344"/>
            <a:ext cx="2895600" cy="2444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t>2013/5/8</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Google Shape;337;p36"/>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數位匯流及其發展趨勢</a:t>
            </a:r>
            <a:endParaRPr sz="4400">
              <a:latin typeface="Arial"/>
              <a:ea typeface="Arial"/>
              <a:cs typeface="Arial"/>
              <a:sym typeface="Arial"/>
            </a:endParaRPr>
          </a:p>
        </p:txBody>
      </p:sp>
      <p:sp>
        <p:nvSpPr>
          <p:cNvPr id="338" name="Google Shape;338;p36"/>
          <p:cNvSpPr txBox="1"/>
          <p:nvPr>
            <p:ph idx="1" type="body"/>
          </p:nvPr>
        </p:nvSpPr>
        <p:spPr>
          <a:xfrm>
            <a:off x="457200" y="1295400"/>
            <a:ext cx="8229600" cy="5157936"/>
          </a:xfrm>
          <a:prstGeom prst="rect">
            <a:avLst/>
          </a:prstGeom>
          <a:noFill/>
          <a:ln>
            <a:noFill/>
          </a:ln>
        </p:spPr>
        <p:txBody>
          <a:bodyPr anchorCtr="0" anchor="t" bIns="45700" lIns="91425" spcFirstLastPara="1" rIns="91425" wrap="square" tIns="45700">
            <a:noAutofit/>
          </a:bodyPr>
          <a:lstStyle/>
          <a:p>
            <a:pPr indent="-304800" lvl="0" marL="457200" rtl="0" algn="l">
              <a:lnSpc>
                <a:spcPct val="83333"/>
              </a:lnSpc>
              <a:spcBef>
                <a:spcPts val="0"/>
              </a:spcBef>
              <a:spcAft>
                <a:spcPts val="0"/>
              </a:spcAft>
              <a:buClr>
                <a:schemeClr val="dk1"/>
              </a:buClr>
              <a:buSzPts val="2400"/>
              <a:buFont typeface="Arial"/>
              <a:buNone/>
            </a:pPr>
            <a:r>
              <a:t/>
            </a:r>
            <a:endParaRPr sz="2400">
              <a:latin typeface="Times New Roman"/>
              <a:ea typeface="Times New Roman"/>
              <a:cs typeface="Times New Roman"/>
              <a:sym typeface="Times New Roman"/>
            </a:endParaRPr>
          </a:p>
          <a:p>
            <a:pPr indent="-457200" lvl="0" marL="457200" rtl="0" algn="l">
              <a:spcBef>
                <a:spcPts val="560"/>
              </a:spcBef>
              <a:spcAft>
                <a:spcPts val="0"/>
              </a:spcAft>
              <a:buClr>
                <a:schemeClr val="dk1"/>
              </a:buClr>
              <a:buSzPts val="2800"/>
              <a:buFont typeface="Arial"/>
              <a:buAutoNum type="arabicPeriod" startAt="8"/>
            </a:pPr>
            <a:r>
              <a:rPr lang="zh-TW" sz="2800">
                <a:latin typeface="Times New Roman"/>
                <a:ea typeface="Times New Roman"/>
                <a:cs typeface="Times New Roman"/>
                <a:sym typeface="Times New Roman"/>
              </a:rPr>
              <a:t>人機互動(Human–Computer Interaction或Human–Machine Interaction，簡稱</a:t>
            </a:r>
            <a:r>
              <a:rPr b="1" lang="zh-TW" sz="2800">
                <a:latin typeface="Times New Roman"/>
                <a:ea typeface="Times New Roman"/>
                <a:cs typeface="Times New Roman"/>
                <a:sym typeface="Times New Roman"/>
              </a:rPr>
              <a:t>HCI</a:t>
            </a:r>
            <a:r>
              <a:rPr lang="zh-TW" sz="2800">
                <a:latin typeface="Times New Roman"/>
                <a:ea typeface="Times New Roman"/>
                <a:cs typeface="Times New Roman"/>
                <a:sym typeface="Times New Roman"/>
              </a:rPr>
              <a:t>或</a:t>
            </a:r>
            <a:r>
              <a:rPr b="1" lang="zh-TW" sz="2800">
                <a:latin typeface="Times New Roman"/>
                <a:ea typeface="Times New Roman"/>
                <a:cs typeface="Times New Roman"/>
                <a:sym typeface="Times New Roman"/>
              </a:rPr>
              <a:t>HMI</a:t>
            </a:r>
            <a:r>
              <a:rPr lang="zh-TW" sz="2800">
                <a:latin typeface="Times New Roman"/>
                <a:ea typeface="Times New Roman"/>
                <a:cs typeface="Times New Roman"/>
                <a:sym typeface="Times New Roman"/>
              </a:rPr>
              <a:t>)</a:t>
            </a:r>
            <a:endParaRPr sz="2400">
              <a:latin typeface="Times New Roman"/>
              <a:ea typeface="Times New Roman"/>
              <a:cs typeface="Times New Roman"/>
              <a:sym typeface="Times New Roman"/>
            </a:endParaRPr>
          </a:p>
          <a:p>
            <a:pPr indent="-457200" lvl="1" marL="914400" rtl="0" algn="l">
              <a:spcBef>
                <a:spcPts val="480"/>
              </a:spcBef>
              <a:spcAft>
                <a:spcPts val="0"/>
              </a:spcAft>
              <a:buClr>
                <a:srgbClr val="FF0000"/>
              </a:buClr>
              <a:buSzPts val="1200"/>
              <a:buChar char="○"/>
            </a:pPr>
            <a:r>
              <a:rPr lang="zh-TW" sz="2400">
                <a:solidFill>
                  <a:srgbClr val="FF0000"/>
                </a:solidFill>
                <a:latin typeface="Times New Roman"/>
                <a:ea typeface="Times New Roman"/>
                <a:cs typeface="Times New Roman"/>
                <a:sym typeface="Times New Roman"/>
              </a:rPr>
              <a:t>機器人群體智慧與互動行為</a:t>
            </a:r>
            <a:endParaRPr sz="700">
              <a:solidFill>
                <a:srgbClr val="FF0000"/>
              </a:solidFill>
              <a:latin typeface="Times New Roman"/>
              <a:ea typeface="Times New Roman"/>
              <a:cs typeface="Times New Roman"/>
              <a:sym typeface="Times New Roman"/>
            </a:endParaRPr>
          </a:p>
          <a:p>
            <a:pPr indent="-457200" lvl="1" marL="914400" rtl="0" algn="l">
              <a:spcBef>
                <a:spcPts val="480"/>
              </a:spcBef>
              <a:spcAft>
                <a:spcPts val="0"/>
              </a:spcAft>
              <a:buClr>
                <a:srgbClr val="FF0000"/>
              </a:buClr>
              <a:buSzPts val="1200"/>
              <a:buChar char="○"/>
            </a:pPr>
            <a:r>
              <a:rPr lang="zh-TW" sz="2400">
                <a:solidFill>
                  <a:srgbClr val="FF0000"/>
                </a:solidFill>
                <a:latin typeface="Times New Roman"/>
                <a:ea typeface="Times New Roman"/>
                <a:cs typeface="Times New Roman"/>
                <a:sym typeface="Times New Roman"/>
              </a:rPr>
              <a:t>如Kinect體感遊戲→寓教於樂(Education + Edutainment = Edutainment)</a:t>
            </a:r>
            <a:endParaRPr/>
          </a:p>
          <a:p>
            <a:pPr indent="-412750" lvl="8" marL="4057650" rtl="0" algn="l">
              <a:lnSpc>
                <a:spcPct val="285714"/>
              </a:lnSpc>
              <a:spcBef>
                <a:spcPts val="140"/>
              </a:spcBef>
              <a:spcAft>
                <a:spcPts val="0"/>
              </a:spcAft>
              <a:buClr>
                <a:schemeClr val="dk1"/>
              </a:buClr>
              <a:buSzPts val="700"/>
              <a:buNone/>
            </a:pPr>
            <a:r>
              <a:t/>
            </a:r>
            <a:endParaRPr sz="700">
              <a:solidFill>
                <a:srgbClr val="FF0000"/>
              </a:solidFill>
              <a:latin typeface="Times New Roman"/>
              <a:ea typeface="Times New Roman"/>
              <a:cs typeface="Times New Roman"/>
              <a:sym typeface="Times New Roman"/>
            </a:endParaRPr>
          </a:p>
          <a:p>
            <a:pPr indent="-457200" lvl="0" marL="457200" rtl="0" algn="l">
              <a:spcBef>
                <a:spcPts val="560"/>
              </a:spcBef>
              <a:spcAft>
                <a:spcPts val="0"/>
              </a:spcAft>
              <a:buClr>
                <a:schemeClr val="dk1"/>
              </a:buClr>
              <a:buSzPts val="2800"/>
              <a:buFont typeface="Arial"/>
              <a:buAutoNum type="arabicPeriod" startAt="8"/>
            </a:pPr>
            <a:r>
              <a:rPr lang="zh-TW" sz="2800">
                <a:latin typeface="Times New Roman"/>
                <a:ea typeface="Times New Roman"/>
                <a:cs typeface="Times New Roman"/>
                <a:sym typeface="Times New Roman"/>
              </a:rPr>
              <a:t>Web3.0與語意網</a:t>
            </a:r>
            <a:endParaRPr sz="2800">
              <a:latin typeface="Times New Roman"/>
              <a:ea typeface="Times New Roman"/>
              <a:cs typeface="Times New Roman"/>
              <a:sym typeface="Times New Roman"/>
            </a:endParaRPr>
          </a:p>
          <a:p>
            <a:pPr indent="-457200" lvl="1" marL="857250" rtl="0" algn="l">
              <a:spcBef>
                <a:spcPts val="480"/>
              </a:spcBef>
              <a:spcAft>
                <a:spcPts val="0"/>
              </a:spcAft>
              <a:buClr>
                <a:schemeClr val="dk1"/>
              </a:buClr>
              <a:buSzPts val="1200"/>
              <a:buChar char="○"/>
            </a:pPr>
            <a:r>
              <a:rPr lang="zh-TW" sz="2400">
                <a:latin typeface="Times New Roman"/>
                <a:ea typeface="Times New Roman"/>
                <a:cs typeface="Times New Roman"/>
                <a:sym typeface="Times New Roman"/>
              </a:rPr>
              <a:t>何謂語意網</a:t>
            </a:r>
            <a:endParaRPr sz="2400">
              <a:latin typeface="Times New Roman"/>
              <a:ea typeface="Times New Roman"/>
              <a:cs typeface="Times New Roman"/>
              <a:sym typeface="Times New Roman"/>
            </a:endParaRPr>
          </a:p>
          <a:p>
            <a:pPr indent="-457200" lvl="1" marL="857250" rtl="0" algn="l">
              <a:spcBef>
                <a:spcPts val="480"/>
              </a:spcBef>
              <a:spcAft>
                <a:spcPts val="0"/>
              </a:spcAft>
              <a:buClr>
                <a:schemeClr val="dk1"/>
              </a:buClr>
              <a:buSzPts val="1200"/>
              <a:buChar char="○"/>
            </a:pPr>
            <a:r>
              <a:rPr lang="zh-TW" sz="2400">
                <a:latin typeface="Times New Roman"/>
                <a:ea typeface="Times New Roman"/>
                <a:cs typeface="Times New Roman"/>
                <a:sym typeface="Times New Roman"/>
              </a:rPr>
              <a:t>案例：Siri</a:t>
            </a:r>
            <a:endParaRPr sz="2400">
              <a:latin typeface="Times New Roman"/>
              <a:ea typeface="Times New Roman"/>
              <a:cs typeface="Times New Roman"/>
              <a:sym typeface="Times New Roman"/>
            </a:endParaRPr>
          </a:p>
          <a:p>
            <a:pPr indent="-279400" lvl="0" marL="457200" rtl="0" algn="l">
              <a:spcBef>
                <a:spcPts val="560"/>
              </a:spcBef>
              <a:spcAft>
                <a:spcPts val="0"/>
              </a:spcAft>
              <a:buClr>
                <a:schemeClr val="dk1"/>
              </a:buClr>
              <a:buSzPts val="2800"/>
              <a:buFont typeface="Arial"/>
              <a:buNone/>
            </a:pPr>
            <a:r>
              <a:t/>
            </a:r>
            <a:endParaRPr sz="2800">
              <a:latin typeface="Arial"/>
              <a:ea typeface="Arial"/>
              <a:cs typeface="Arial"/>
              <a:sym typeface="Arial"/>
            </a:endParaRPr>
          </a:p>
          <a:p>
            <a:pPr indent="-222250" lvl="1" marL="742950" rtl="0" algn="l">
              <a:spcBef>
                <a:spcPts val="400"/>
              </a:spcBef>
              <a:spcAft>
                <a:spcPts val="0"/>
              </a:spcAft>
              <a:buClr>
                <a:schemeClr val="dk1"/>
              </a:buClr>
              <a:buSzPts val="1000"/>
              <a:buNone/>
            </a:pPr>
            <a:r>
              <a:t/>
            </a:r>
            <a:endParaRPr sz="2000">
              <a:latin typeface="Times New Roman"/>
              <a:ea typeface="Times New Roman"/>
              <a:cs typeface="Times New Roman"/>
              <a:sym typeface="Times New Roman"/>
            </a:endParaRPr>
          </a:p>
        </p:txBody>
      </p:sp>
      <p:sp>
        <p:nvSpPr>
          <p:cNvPr id="339" name="Google Shape;339;p36"/>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340" name="Google Shape;340;p36"/>
          <p:cNvSpPr txBox="1"/>
          <p:nvPr>
            <p:ph idx="11" type="ftr"/>
          </p:nvPr>
        </p:nvSpPr>
        <p:spPr>
          <a:xfrm>
            <a:off x="3124200" y="6525344"/>
            <a:ext cx="2895600" cy="2444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t>2013/5/8</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4" name="Shape 344"/>
        <p:cNvGrpSpPr/>
        <p:nvPr/>
      </p:nvGrpSpPr>
      <p:grpSpPr>
        <a:xfrm>
          <a:off x="0" y="0"/>
          <a:ext cx="0" cy="0"/>
          <a:chOff x="0" y="0"/>
          <a:chExt cx="0" cy="0"/>
        </a:xfrm>
      </p:grpSpPr>
      <p:sp>
        <p:nvSpPr>
          <p:cNvPr id="345" name="Google Shape;345;p37"/>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數位匯流及其發展趨勢</a:t>
            </a:r>
            <a:endParaRPr sz="4400">
              <a:latin typeface="Arial"/>
              <a:ea typeface="Arial"/>
              <a:cs typeface="Arial"/>
              <a:sym typeface="Arial"/>
            </a:endParaRPr>
          </a:p>
        </p:txBody>
      </p:sp>
      <p:sp>
        <p:nvSpPr>
          <p:cNvPr id="346" name="Google Shape;346;p37"/>
          <p:cNvSpPr txBox="1"/>
          <p:nvPr>
            <p:ph idx="1" type="body"/>
          </p:nvPr>
        </p:nvSpPr>
        <p:spPr>
          <a:xfrm>
            <a:off x="457200" y="1295400"/>
            <a:ext cx="8229600" cy="5157936"/>
          </a:xfrm>
          <a:prstGeom prst="rect">
            <a:avLst/>
          </a:prstGeom>
          <a:noFill/>
          <a:ln>
            <a:noFill/>
          </a:ln>
        </p:spPr>
        <p:txBody>
          <a:bodyPr anchorCtr="0" anchor="t" bIns="45700" lIns="91425" spcFirstLastPara="1" rIns="91425" wrap="square" tIns="45700">
            <a:noAutofit/>
          </a:bodyPr>
          <a:lstStyle/>
          <a:p>
            <a:pPr indent="-304800" lvl="0" marL="457200" rtl="0" algn="l">
              <a:lnSpc>
                <a:spcPct val="83333"/>
              </a:lnSpc>
              <a:spcBef>
                <a:spcPts val="0"/>
              </a:spcBef>
              <a:spcAft>
                <a:spcPts val="0"/>
              </a:spcAft>
              <a:buClr>
                <a:schemeClr val="dk1"/>
              </a:buClr>
              <a:buSzPts val="2400"/>
              <a:buFont typeface="Arial"/>
              <a:buNone/>
            </a:pPr>
            <a:r>
              <a:t/>
            </a:r>
            <a:endParaRPr sz="2400">
              <a:latin typeface="Arial"/>
              <a:ea typeface="Arial"/>
              <a:cs typeface="Arial"/>
              <a:sym typeface="Arial"/>
            </a:endParaRPr>
          </a:p>
          <a:p>
            <a:pPr indent="-514350" lvl="0" marL="514350" rtl="0" algn="l">
              <a:spcBef>
                <a:spcPts val="560"/>
              </a:spcBef>
              <a:spcAft>
                <a:spcPts val="0"/>
              </a:spcAft>
              <a:buClr>
                <a:schemeClr val="dk1"/>
              </a:buClr>
              <a:buSzPts val="2800"/>
              <a:buFont typeface="Arial"/>
              <a:buAutoNum type="arabicPeriod" startAt="10"/>
            </a:pPr>
            <a:r>
              <a:rPr lang="zh-TW" sz="2800">
                <a:latin typeface="Arial"/>
                <a:ea typeface="Arial"/>
                <a:cs typeface="Arial"/>
                <a:sym typeface="Arial"/>
              </a:rPr>
              <a:t>物聯網</a:t>
            </a:r>
            <a:endParaRPr sz="2800">
              <a:latin typeface="Arial"/>
              <a:ea typeface="Arial"/>
              <a:cs typeface="Arial"/>
              <a:sym typeface="Arial"/>
            </a:endParaRPr>
          </a:p>
          <a:p>
            <a:pPr indent="-514350" lvl="1" marL="914400" rtl="0" algn="l">
              <a:spcBef>
                <a:spcPts val="480"/>
              </a:spcBef>
              <a:spcAft>
                <a:spcPts val="0"/>
              </a:spcAft>
              <a:buClr>
                <a:schemeClr val="dk1"/>
              </a:buClr>
              <a:buSzPts val="1200"/>
              <a:buChar char="○"/>
            </a:pPr>
            <a:r>
              <a:rPr lang="zh-TW" sz="2400">
                <a:latin typeface="Times New Roman"/>
                <a:ea typeface="Times New Roman"/>
                <a:cs typeface="Times New Roman"/>
                <a:sym typeface="Times New Roman"/>
              </a:rPr>
              <a:t>Internet of Things</a:t>
            </a:r>
            <a:endParaRPr/>
          </a:p>
          <a:p>
            <a:pPr indent="-438150" lvl="1" marL="914400" rtl="0" algn="l">
              <a:spcBef>
                <a:spcPts val="480"/>
              </a:spcBef>
              <a:spcAft>
                <a:spcPts val="0"/>
              </a:spcAft>
              <a:buClr>
                <a:schemeClr val="dk1"/>
              </a:buClr>
              <a:buSzPts val="1200"/>
              <a:buNone/>
            </a:pPr>
            <a:r>
              <a:t/>
            </a:r>
            <a:endParaRPr sz="2400">
              <a:latin typeface="Times New Roman"/>
              <a:ea typeface="Times New Roman"/>
              <a:cs typeface="Times New Roman"/>
              <a:sym typeface="Times New Roman"/>
            </a:endParaRPr>
          </a:p>
          <a:p>
            <a:pPr indent="-457200" lvl="0" marL="457200" rtl="0" algn="l">
              <a:spcBef>
                <a:spcPts val="560"/>
              </a:spcBef>
              <a:spcAft>
                <a:spcPts val="0"/>
              </a:spcAft>
              <a:buClr>
                <a:schemeClr val="dk1"/>
              </a:buClr>
              <a:buSzPts val="2800"/>
              <a:buFont typeface="Arial"/>
              <a:buAutoNum type="arabicPeriod" startAt="10"/>
            </a:pPr>
            <a:r>
              <a:rPr lang="zh-TW" sz="2800">
                <a:latin typeface="Times New Roman"/>
                <a:ea typeface="Times New Roman"/>
                <a:cs typeface="Times New Roman"/>
                <a:sym typeface="Times New Roman"/>
              </a:rPr>
              <a:t>O2O營銷模式(Online To Offline)</a:t>
            </a:r>
            <a:endParaRPr/>
          </a:p>
          <a:p>
            <a:pPr indent="-279400" lvl="0" marL="457200" rtl="0" algn="l">
              <a:spcBef>
                <a:spcPts val="560"/>
              </a:spcBef>
              <a:spcAft>
                <a:spcPts val="0"/>
              </a:spcAft>
              <a:buClr>
                <a:schemeClr val="dk1"/>
              </a:buClr>
              <a:buSzPts val="2800"/>
              <a:buFont typeface="Arial"/>
              <a:buNone/>
            </a:pPr>
            <a:r>
              <a:t/>
            </a:r>
            <a:endParaRPr sz="2800">
              <a:latin typeface="Times New Roman"/>
              <a:ea typeface="Times New Roman"/>
              <a:cs typeface="Times New Roman"/>
              <a:sym typeface="Times New Roman"/>
            </a:endParaRPr>
          </a:p>
          <a:p>
            <a:pPr indent="-457200" lvl="0" marL="457200" rtl="0" algn="l">
              <a:spcBef>
                <a:spcPts val="560"/>
              </a:spcBef>
              <a:spcAft>
                <a:spcPts val="0"/>
              </a:spcAft>
              <a:buClr>
                <a:schemeClr val="dk1"/>
              </a:buClr>
              <a:buSzPts val="2800"/>
              <a:buFont typeface="Arial"/>
              <a:buAutoNum type="arabicPeriod" startAt="10"/>
            </a:pPr>
            <a:r>
              <a:rPr lang="zh-TW" sz="2800">
                <a:latin typeface="Arial"/>
                <a:ea typeface="Arial"/>
                <a:cs typeface="Arial"/>
                <a:sym typeface="Arial"/>
              </a:rPr>
              <a:t>比特幣</a:t>
            </a:r>
            <a:endParaRPr sz="2800">
              <a:latin typeface="Arial"/>
              <a:ea typeface="Arial"/>
              <a:cs typeface="Arial"/>
              <a:sym typeface="Arial"/>
            </a:endParaRPr>
          </a:p>
          <a:p>
            <a:pPr indent="-279400" lvl="0" marL="457200" rtl="0" algn="l">
              <a:spcBef>
                <a:spcPts val="560"/>
              </a:spcBef>
              <a:spcAft>
                <a:spcPts val="0"/>
              </a:spcAft>
              <a:buClr>
                <a:schemeClr val="dk1"/>
              </a:buClr>
              <a:buSzPts val="2800"/>
              <a:buFont typeface="Arial"/>
              <a:buNone/>
            </a:pPr>
            <a:r>
              <a:t/>
            </a:r>
            <a:endParaRPr sz="2800">
              <a:latin typeface="Arial"/>
              <a:ea typeface="Arial"/>
              <a:cs typeface="Arial"/>
              <a:sym typeface="Arial"/>
            </a:endParaRPr>
          </a:p>
          <a:p>
            <a:pPr indent="-222250" lvl="1" marL="742950" rtl="0" algn="l">
              <a:spcBef>
                <a:spcPts val="400"/>
              </a:spcBef>
              <a:spcAft>
                <a:spcPts val="0"/>
              </a:spcAft>
              <a:buClr>
                <a:schemeClr val="dk1"/>
              </a:buClr>
              <a:buSzPts val="1000"/>
              <a:buNone/>
            </a:pPr>
            <a:r>
              <a:t/>
            </a:r>
            <a:endParaRPr sz="2000">
              <a:latin typeface="Times New Roman"/>
              <a:ea typeface="Times New Roman"/>
              <a:cs typeface="Times New Roman"/>
              <a:sym typeface="Times New Roman"/>
            </a:endParaRPr>
          </a:p>
        </p:txBody>
      </p:sp>
      <p:sp>
        <p:nvSpPr>
          <p:cNvPr id="347" name="Google Shape;347;p37"/>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348" name="Google Shape;348;p37"/>
          <p:cNvSpPr txBox="1"/>
          <p:nvPr>
            <p:ph idx="11" type="ftr"/>
          </p:nvPr>
        </p:nvSpPr>
        <p:spPr>
          <a:xfrm>
            <a:off x="3124200" y="6500834"/>
            <a:ext cx="2895600" cy="2444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t>2013/5/8</a:t>
            </a:r>
            <a:endParaRPr/>
          </a:p>
        </p:txBody>
      </p:sp>
      <p:pic>
        <p:nvPicPr>
          <p:cNvPr descr="D:\Downloads\EMBA\play.png" id="349" name="Google Shape;349;p37">
            <a:hlinkClick r:id="rId3"/>
          </p:cNvPr>
          <p:cNvPicPr preferRelativeResize="0"/>
          <p:nvPr/>
        </p:nvPicPr>
        <p:blipFill rotWithShape="1">
          <a:blip r:embed="rId4">
            <a:alphaModFix/>
          </a:blip>
          <a:srcRect b="0" l="0" r="0" t="0"/>
          <a:stretch/>
        </p:blipFill>
        <p:spPr>
          <a:xfrm>
            <a:off x="3929058" y="2071678"/>
            <a:ext cx="571504" cy="57150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38"/>
          <p:cNvSpPr txBox="1"/>
          <p:nvPr>
            <p:ph idx="1" type="body"/>
          </p:nvPr>
        </p:nvSpPr>
        <p:spPr>
          <a:xfrm>
            <a:off x="179512" y="1295400"/>
            <a:ext cx="8784976" cy="50260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600"/>
              <a:buNone/>
            </a:pPr>
            <a:r>
              <a:rPr b="1" lang="zh-TW" sz="3600">
                <a:latin typeface="Arial"/>
                <a:ea typeface="Arial"/>
                <a:cs typeface="Arial"/>
                <a:sym typeface="Arial"/>
              </a:rPr>
              <a:t>雲端運算之三大服務產業類型：</a:t>
            </a:r>
            <a:endParaRPr/>
          </a:p>
        </p:txBody>
      </p:sp>
      <p:sp>
        <p:nvSpPr>
          <p:cNvPr id="355" name="Google Shape;355;p38"/>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pic>
        <p:nvPicPr>
          <p:cNvPr descr="01.jpg" id="356" name="Google Shape;356;p38"/>
          <p:cNvPicPr preferRelativeResize="0"/>
          <p:nvPr/>
        </p:nvPicPr>
        <p:blipFill rotWithShape="1">
          <a:blip r:embed="rId3">
            <a:alphaModFix/>
          </a:blip>
          <a:srcRect b="0" l="0" r="0" t="0"/>
          <a:stretch/>
        </p:blipFill>
        <p:spPr>
          <a:xfrm>
            <a:off x="179512" y="1988840"/>
            <a:ext cx="7423770" cy="4248472"/>
          </a:xfrm>
          <a:prstGeom prst="rect">
            <a:avLst/>
          </a:prstGeom>
          <a:noFill/>
          <a:ln>
            <a:noFill/>
          </a:ln>
        </p:spPr>
      </p:pic>
      <p:sp>
        <p:nvSpPr>
          <p:cNvPr id="357" name="Google Shape;357;p38"/>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358" name="Google Shape;358;p38"/>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數位匯流及其發展趨勢</a:t>
            </a:r>
            <a:endParaRPr sz="4400">
              <a:latin typeface="Arial"/>
              <a:ea typeface="Arial"/>
              <a:cs typeface="Arial"/>
              <a:sym typeface="Arial"/>
            </a:endParaRPr>
          </a:p>
        </p:txBody>
      </p:sp>
      <p:sp>
        <p:nvSpPr>
          <p:cNvPr id="359" name="Google Shape;359;p38"/>
          <p:cNvSpPr txBox="1"/>
          <p:nvPr/>
        </p:nvSpPr>
        <p:spPr>
          <a:xfrm>
            <a:off x="7329016" y="2566645"/>
            <a:ext cx="181498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1800">
                <a:solidFill>
                  <a:schemeClr val="dk1"/>
                </a:solidFill>
                <a:latin typeface="Times New Roman"/>
                <a:ea typeface="Times New Roman"/>
                <a:cs typeface="Times New Roman"/>
                <a:sym typeface="Times New Roman"/>
              </a:rPr>
              <a:t>eg.Gmail、Drodbox</a:t>
            </a:r>
            <a:endParaRPr sz="1800">
              <a:solidFill>
                <a:schemeClr val="dk1"/>
              </a:solidFill>
              <a:latin typeface="Times New Roman"/>
              <a:ea typeface="Times New Roman"/>
              <a:cs typeface="Times New Roman"/>
              <a:sym typeface="Times New Roman"/>
            </a:endParaRPr>
          </a:p>
        </p:txBody>
      </p:sp>
      <p:sp>
        <p:nvSpPr>
          <p:cNvPr id="360" name="Google Shape;360;p38"/>
          <p:cNvSpPr txBox="1"/>
          <p:nvPr/>
        </p:nvSpPr>
        <p:spPr>
          <a:xfrm>
            <a:off x="7308304" y="3923764"/>
            <a:ext cx="135806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1800">
                <a:solidFill>
                  <a:schemeClr val="dk1"/>
                </a:solidFill>
                <a:latin typeface="Times New Roman"/>
                <a:ea typeface="Times New Roman"/>
                <a:cs typeface="Times New Roman"/>
                <a:sym typeface="Times New Roman"/>
              </a:rPr>
              <a:t>eg.Facebook</a:t>
            </a:r>
            <a:endParaRPr sz="1800">
              <a:solidFill>
                <a:schemeClr val="dk1"/>
              </a:solidFill>
              <a:latin typeface="Times New Roman"/>
              <a:ea typeface="Times New Roman"/>
              <a:cs typeface="Times New Roman"/>
              <a:sym typeface="Times New Roman"/>
            </a:endParaRPr>
          </a:p>
        </p:txBody>
      </p:sp>
      <p:sp>
        <p:nvSpPr>
          <p:cNvPr id="361" name="Google Shape;361;p38"/>
          <p:cNvSpPr txBox="1"/>
          <p:nvPr/>
        </p:nvSpPr>
        <p:spPr>
          <a:xfrm>
            <a:off x="7308304" y="5291916"/>
            <a:ext cx="165942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1800">
                <a:solidFill>
                  <a:schemeClr val="dk1"/>
                </a:solidFill>
                <a:latin typeface="Times New Roman"/>
                <a:ea typeface="Times New Roman"/>
                <a:cs typeface="Times New Roman"/>
                <a:sym typeface="Times New Roman"/>
              </a:rPr>
              <a:t>eg.</a:t>
            </a:r>
            <a:r>
              <a:rPr lang="zh-TW" sz="1800">
                <a:solidFill>
                  <a:schemeClr val="dk1"/>
                </a:solidFill>
                <a:latin typeface="Arial"/>
                <a:ea typeface="Arial"/>
                <a:cs typeface="Arial"/>
                <a:sym typeface="Arial"/>
              </a:rPr>
              <a:t>台灣大電訊</a:t>
            </a:r>
            <a:endParaRPr sz="180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Google Shape;366;p39"/>
          <p:cNvSpPr txBox="1"/>
          <p:nvPr>
            <p:ph idx="1" type="body"/>
          </p:nvPr>
        </p:nvSpPr>
        <p:spPr>
          <a:xfrm>
            <a:off x="179512" y="1295400"/>
            <a:ext cx="8784976" cy="502602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4400"/>
              <a:buNone/>
            </a:pPr>
            <a:r>
              <a:rPr b="1" lang="zh-TW" sz="4400">
                <a:latin typeface="Arial"/>
                <a:ea typeface="Arial"/>
                <a:cs typeface="Arial"/>
                <a:sym typeface="Arial"/>
              </a:rPr>
              <a:t>雲端服務</a:t>
            </a:r>
            <a:endParaRPr b="1" sz="4400">
              <a:latin typeface="Arial"/>
              <a:ea typeface="Arial"/>
              <a:cs typeface="Arial"/>
              <a:sym typeface="Arial"/>
            </a:endParaRPr>
          </a:p>
          <a:p>
            <a:pPr indent="-342900" lvl="0" marL="342900" rtl="0" algn="l">
              <a:spcBef>
                <a:spcPts val="480"/>
              </a:spcBef>
              <a:spcAft>
                <a:spcPts val="0"/>
              </a:spcAft>
              <a:buClr>
                <a:schemeClr val="dk1"/>
              </a:buClr>
              <a:buSzPts val="2400"/>
              <a:buNone/>
            </a:pPr>
            <a:r>
              <a:rPr b="1" lang="zh-TW" sz="2400" u="sng">
                <a:solidFill>
                  <a:schemeClr val="hlink"/>
                </a:solidFill>
                <a:latin typeface="Arial"/>
                <a:ea typeface="Arial"/>
                <a:cs typeface="Arial"/>
                <a:sym typeface="Arial"/>
                <a:hlinkClick r:id="rId3"/>
              </a:rPr>
              <a:t>經典</a:t>
            </a:r>
            <a:r>
              <a:rPr b="1" lang="zh-TW" sz="2400" u="sng">
                <a:solidFill>
                  <a:schemeClr val="hlink"/>
                </a:solidFill>
                <a:latin typeface="Times New Roman"/>
                <a:ea typeface="Times New Roman"/>
                <a:cs typeface="Times New Roman"/>
                <a:sym typeface="Times New Roman"/>
                <a:hlinkClick r:id="rId4"/>
              </a:rPr>
              <a:t>ICT</a:t>
            </a:r>
            <a:r>
              <a:rPr b="1" lang="zh-TW" sz="2400" u="sng">
                <a:solidFill>
                  <a:schemeClr val="hlink"/>
                </a:solidFill>
                <a:latin typeface="Arial"/>
                <a:ea typeface="Arial"/>
                <a:cs typeface="Arial"/>
                <a:sym typeface="Arial"/>
                <a:hlinkClick r:id="rId5"/>
              </a:rPr>
              <a:t>短片分享：台灣雲端運算之迷思與挑戰</a:t>
            </a:r>
            <a:endParaRPr b="1" sz="2400">
              <a:latin typeface="Arial"/>
              <a:ea typeface="Arial"/>
              <a:cs typeface="Arial"/>
              <a:sym typeface="Arial"/>
            </a:endParaRPr>
          </a:p>
          <a:p>
            <a:pPr indent="-342900" lvl="0" marL="342900" rtl="0" algn="l">
              <a:spcBef>
                <a:spcPts val="480"/>
              </a:spcBef>
              <a:spcAft>
                <a:spcPts val="0"/>
              </a:spcAft>
              <a:buClr>
                <a:schemeClr val="dk1"/>
              </a:buClr>
              <a:buSzPts val="2400"/>
              <a:buNone/>
            </a:pPr>
            <a:r>
              <a:t/>
            </a:r>
            <a:endParaRPr b="1" sz="2400">
              <a:latin typeface="Arial"/>
              <a:ea typeface="Arial"/>
              <a:cs typeface="Arial"/>
              <a:sym typeface="Arial"/>
            </a:endParaRPr>
          </a:p>
          <a:p>
            <a:pPr indent="-514350" lvl="0" marL="514350" rtl="0" algn="l">
              <a:spcBef>
                <a:spcPts val="480"/>
              </a:spcBef>
              <a:spcAft>
                <a:spcPts val="0"/>
              </a:spcAft>
              <a:buClr>
                <a:schemeClr val="dk1"/>
              </a:buClr>
              <a:buSzPts val="2400"/>
              <a:buFont typeface="Arial"/>
              <a:buAutoNum type="arabicPeriod"/>
            </a:pPr>
            <a:r>
              <a:rPr lang="zh-TW" sz="2400">
                <a:latin typeface="Arial"/>
                <a:ea typeface="Arial"/>
                <a:cs typeface="Arial"/>
                <a:sym typeface="Arial"/>
              </a:rPr>
              <a:t>評估採用雲端運算之風險</a:t>
            </a:r>
            <a:endParaRPr sz="2400">
              <a:latin typeface="Arial"/>
              <a:ea typeface="Arial"/>
              <a:cs typeface="Arial"/>
              <a:sym typeface="Arial"/>
            </a:endParaRPr>
          </a:p>
          <a:p>
            <a:pPr indent="-514350" lvl="0" marL="514350" rtl="0" algn="l">
              <a:spcBef>
                <a:spcPts val="480"/>
              </a:spcBef>
              <a:spcAft>
                <a:spcPts val="0"/>
              </a:spcAft>
              <a:buClr>
                <a:schemeClr val="dk1"/>
              </a:buClr>
              <a:buSzPts val="2400"/>
              <a:buFont typeface="Arial"/>
              <a:buAutoNum type="arabicPeriod"/>
            </a:pPr>
            <a:r>
              <a:rPr lang="zh-TW" sz="2400">
                <a:latin typeface="Arial"/>
                <a:ea typeface="Arial"/>
                <a:cs typeface="Arial"/>
                <a:sym typeface="Arial"/>
              </a:rPr>
              <a:t>比較不同雲端服務供應商所提供內容的差異</a:t>
            </a:r>
            <a:endParaRPr sz="2400">
              <a:latin typeface="Arial"/>
              <a:ea typeface="Arial"/>
              <a:cs typeface="Arial"/>
              <a:sym typeface="Arial"/>
            </a:endParaRPr>
          </a:p>
          <a:p>
            <a:pPr indent="-514350" lvl="0" marL="514350" rtl="0" algn="l">
              <a:spcBef>
                <a:spcPts val="480"/>
              </a:spcBef>
              <a:spcAft>
                <a:spcPts val="0"/>
              </a:spcAft>
              <a:buClr>
                <a:schemeClr val="dk1"/>
              </a:buClr>
              <a:buSzPts val="2400"/>
              <a:buFont typeface="Arial"/>
              <a:buAutoNum type="arabicPeriod"/>
            </a:pPr>
            <a:r>
              <a:rPr lang="zh-TW" sz="2400">
                <a:latin typeface="Arial"/>
                <a:ea typeface="Arial"/>
                <a:cs typeface="Arial"/>
                <a:sym typeface="Arial"/>
              </a:rPr>
              <a:t>取得篩選雲端供應商的保證</a:t>
            </a:r>
            <a:endParaRPr sz="2400">
              <a:latin typeface="Arial"/>
              <a:ea typeface="Arial"/>
              <a:cs typeface="Arial"/>
              <a:sym typeface="Arial"/>
            </a:endParaRPr>
          </a:p>
          <a:p>
            <a:pPr indent="-514350" lvl="0" marL="514350" rtl="0" algn="l">
              <a:spcBef>
                <a:spcPts val="480"/>
              </a:spcBef>
              <a:spcAft>
                <a:spcPts val="0"/>
              </a:spcAft>
              <a:buClr>
                <a:schemeClr val="dk1"/>
              </a:buClr>
              <a:buSzPts val="2400"/>
              <a:buFont typeface="Arial"/>
              <a:buAutoNum type="arabicPeriod"/>
            </a:pPr>
            <a:r>
              <a:rPr lang="zh-TW" sz="2400">
                <a:latin typeface="Arial"/>
                <a:ea typeface="Arial"/>
                <a:cs typeface="Arial"/>
                <a:sym typeface="Arial"/>
              </a:rPr>
              <a:t>減輕雲端供應商的保證負荷</a:t>
            </a:r>
            <a:endParaRPr sz="2400">
              <a:latin typeface="Arial"/>
              <a:ea typeface="Arial"/>
              <a:cs typeface="Arial"/>
              <a:sym typeface="Arial"/>
            </a:endParaRPr>
          </a:p>
          <a:p>
            <a:pPr indent="-514350" lvl="0" marL="514350" rtl="0" algn="l">
              <a:spcBef>
                <a:spcPts val="480"/>
              </a:spcBef>
              <a:spcAft>
                <a:spcPts val="0"/>
              </a:spcAft>
              <a:buClr>
                <a:schemeClr val="dk1"/>
              </a:buClr>
              <a:buSzPts val="2400"/>
              <a:buFont typeface="Arial"/>
              <a:buAutoNum type="arabicPeriod"/>
            </a:pPr>
            <a:r>
              <a:rPr lang="zh-TW" sz="2400">
                <a:latin typeface="Arial"/>
                <a:ea typeface="Arial"/>
                <a:cs typeface="Arial"/>
                <a:sym typeface="Arial"/>
              </a:rPr>
              <a:t>安全點檢表涵蓋各領域的安全規定要求，包括法務議題、實體安全、技術議題等等……</a:t>
            </a:r>
            <a:endParaRPr/>
          </a:p>
          <a:p>
            <a:pPr indent="-342900" lvl="0" marL="342900" rtl="0" algn="l">
              <a:spcBef>
                <a:spcPts val="560"/>
              </a:spcBef>
              <a:spcAft>
                <a:spcPts val="0"/>
              </a:spcAft>
              <a:buClr>
                <a:schemeClr val="dk1"/>
              </a:buClr>
              <a:buSzPts val="2800"/>
              <a:buNone/>
            </a:pPr>
            <a:r>
              <a:t/>
            </a:r>
            <a:endParaRPr b="1" sz="2800"/>
          </a:p>
          <a:p>
            <a:pPr indent="-342900" lvl="0" marL="342900" rtl="0" algn="l">
              <a:spcBef>
                <a:spcPts val="560"/>
              </a:spcBef>
              <a:spcAft>
                <a:spcPts val="0"/>
              </a:spcAft>
              <a:buClr>
                <a:schemeClr val="dk1"/>
              </a:buClr>
              <a:buSzPts val="2800"/>
              <a:buNone/>
            </a:pPr>
            <a:r>
              <a:t/>
            </a:r>
            <a:endParaRPr b="1" sz="2800"/>
          </a:p>
          <a:p>
            <a:pPr indent="-342900" lvl="0" marL="342900" rtl="0" algn="l">
              <a:spcBef>
                <a:spcPts val="560"/>
              </a:spcBef>
              <a:spcAft>
                <a:spcPts val="0"/>
              </a:spcAft>
              <a:buClr>
                <a:schemeClr val="dk1"/>
              </a:buClr>
              <a:buSzPts val="2800"/>
              <a:buNone/>
            </a:pPr>
            <a:r>
              <a:t/>
            </a:r>
            <a:endParaRPr b="1" sz="2800"/>
          </a:p>
          <a:p>
            <a:pPr indent="-342900" lvl="0" marL="342900" rtl="0" algn="l">
              <a:spcBef>
                <a:spcPts val="560"/>
              </a:spcBef>
              <a:spcAft>
                <a:spcPts val="0"/>
              </a:spcAft>
              <a:buClr>
                <a:schemeClr val="dk1"/>
              </a:buClr>
              <a:buSzPts val="2800"/>
              <a:buNone/>
            </a:pPr>
            <a:r>
              <a:t/>
            </a:r>
            <a:endParaRPr b="1" sz="2800"/>
          </a:p>
          <a:p>
            <a:pPr indent="-342900" lvl="0" marL="342900" rtl="0" algn="l">
              <a:spcBef>
                <a:spcPts val="560"/>
              </a:spcBef>
              <a:spcAft>
                <a:spcPts val="0"/>
              </a:spcAft>
              <a:buClr>
                <a:schemeClr val="dk1"/>
              </a:buClr>
              <a:buSzPts val="2800"/>
              <a:buNone/>
            </a:pPr>
            <a:r>
              <a:t/>
            </a:r>
            <a:endParaRPr b="1" sz="2800"/>
          </a:p>
          <a:p>
            <a:pPr indent="-342900" lvl="0" marL="342900" rtl="0" algn="l">
              <a:spcBef>
                <a:spcPts val="560"/>
              </a:spcBef>
              <a:spcAft>
                <a:spcPts val="0"/>
              </a:spcAft>
              <a:buClr>
                <a:schemeClr val="dk1"/>
              </a:buClr>
              <a:buSzPts val="2800"/>
              <a:buNone/>
            </a:pPr>
            <a:r>
              <a:t/>
            </a:r>
            <a:endParaRPr b="1" sz="2800"/>
          </a:p>
        </p:txBody>
      </p:sp>
      <p:sp>
        <p:nvSpPr>
          <p:cNvPr id="367" name="Google Shape;367;p39"/>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368" name="Google Shape;368;p39"/>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369" name="Google Shape;369;p39"/>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數位匯流及其發展趨勢</a:t>
            </a:r>
            <a:endParaRPr sz="4400">
              <a:latin typeface="Arial"/>
              <a:ea typeface="Arial"/>
              <a:cs typeface="Arial"/>
              <a:sym typeface="Arial"/>
            </a:endParaRPr>
          </a:p>
        </p:txBody>
      </p:sp>
      <p:pic>
        <p:nvPicPr>
          <p:cNvPr descr="play.png" id="370" name="Google Shape;370;p39">
            <a:hlinkClick r:id="rId6"/>
          </p:cNvPr>
          <p:cNvPicPr preferRelativeResize="0"/>
          <p:nvPr/>
        </p:nvPicPr>
        <p:blipFill rotWithShape="1">
          <a:blip r:embed="rId7">
            <a:alphaModFix/>
          </a:blip>
          <a:srcRect b="0" l="0" r="0" t="0"/>
          <a:stretch/>
        </p:blipFill>
        <p:spPr>
          <a:xfrm>
            <a:off x="6948264" y="1928802"/>
            <a:ext cx="683030" cy="68303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Google Shape;375;p40"/>
          <p:cNvSpPr txBox="1"/>
          <p:nvPr>
            <p:ph idx="1" type="body"/>
          </p:nvPr>
        </p:nvSpPr>
        <p:spPr>
          <a:xfrm>
            <a:off x="467544" y="1268760"/>
            <a:ext cx="8229600" cy="5026025"/>
          </a:xfrm>
          <a:prstGeom prst="rect">
            <a:avLst/>
          </a:prstGeom>
          <a:noFill/>
          <a:ln>
            <a:noFill/>
          </a:ln>
        </p:spPr>
        <p:txBody>
          <a:bodyPr anchorCtr="0" anchor="t" bIns="45700" lIns="91425" spcFirstLastPara="1" rIns="91425" wrap="square" tIns="45700">
            <a:noAutofit/>
          </a:bodyPr>
          <a:lstStyle/>
          <a:p>
            <a:pPr indent="-254000" lvl="0" marL="457200" rtl="0" algn="l">
              <a:lnSpc>
                <a:spcPct val="62500"/>
              </a:lnSpc>
              <a:spcBef>
                <a:spcPts val="0"/>
              </a:spcBef>
              <a:spcAft>
                <a:spcPts val="0"/>
              </a:spcAft>
              <a:buClr>
                <a:schemeClr val="dk1"/>
              </a:buClr>
              <a:buSzPts val="3200"/>
              <a:buFont typeface="Arial"/>
              <a:buNone/>
            </a:pPr>
            <a:r>
              <a:t/>
            </a:r>
            <a:endParaRPr>
              <a:latin typeface="Arial"/>
              <a:ea typeface="Arial"/>
              <a:cs typeface="Arial"/>
              <a:sym typeface="Arial"/>
            </a:endParaRPr>
          </a:p>
          <a:p>
            <a:pPr indent="0" lvl="0" marL="0" rtl="0" algn="l">
              <a:lnSpc>
                <a:spcPct val="62500"/>
              </a:lnSpc>
              <a:spcBef>
                <a:spcPts val="640"/>
              </a:spcBef>
              <a:spcAft>
                <a:spcPts val="0"/>
              </a:spcAft>
              <a:buClr>
                <a:schemeClr val="dk1"/>
              </a:buClr>
              <a:buSzPts val="3200"/>
              <a:buNone/>
            </a:pPr>
            <a:r>
              <a:rPr lang="zh-TW">
                <a:latin typeface="Arial"/>
                <a:ea typeface="Arial"/>
                <a:cs typeface="Arial"/>
                <a:sym typeface="Arial"/>
              </a:rPr>
              <a:t>江河運算(</a:t>
            </a:r>
            <a:r>
              <a:rPr lang="zh-TW">
                <a:latin typeface="Times New Roman"/>
                <a:ea typeface="Times New Roman"/>
                <a:cs typeface="Times New Roman"/>
                <a:sym typeface="Times New Roman"/>
              </a:rPr>
              <a:t>Stream computing</a:t>
            </a:r>
            <a:r>
              <a:rPr lang="zh-TW">
                <a:latin typeface="Arial"/>
                <a:ea typeface="Arial"/>
                <a:cs typeface="Arial"/>
                <a:sym typeface="Arial"/>
              </a:rPr>
              <a:t>)</a:t>
            </a:r>
            <a:endParaRPr/>
          </a:p>
          <a:p>
            <a:pPr indent="-355600" lvl="8" marL="4000500" rtl="0" algn="l">
              <a:lnSpc>
                <a:spcPct val="125000"/>
              </a:lnSpc>
              <a:spcBef>
                <a:spcPts val="320"/>
              </a:spcBef>
              <a:spcAft>
                <a:spcPts val="0"/>
              </a:spcAft>
              <a:buClr>
                <a:schemeClr val="dk1"/>
              </a:buClr>
              <a:buSzPts val="1600"/>
              <a:buFont typeface="Arial"/>
              <a:buNone/>
            </a:pPr>
            <a:r>
              <a:t/>
            </a:r>
            <a:endParaRPr sz="1600">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Font typeface="Noto Sans Symbols"/>
              <a:buChar char="▪"/>
            </a:pPr>
            <a:r>
              <a:rPr lang="zh-TW" sz="2400">
                <a:latin typeface="Arial"/>
                <a:ea typeface="Arial"/>
                <a:cs typeface="Arial"/>
                <a:sym typeface="Arial"/>
              </a:rPr>
              <a:t> </a:t>
            </a:r>
            <a:r>
              <a:rPr lang="zh-TW" sz="2400" u="sng">
                <a:solidFill>
                  <a:schemeClr val="hlink"/>
                </a:solidFill>
                <a:latin typeface="Arial"/>
                <a:ea typeface="Arial"/>
                <a:cs typeface="Arial"/>
                <a:sym typeface="Arial"/>
                <a:hlinkClick r:id="rId3"/>
              </a:rPr>
              <a:t>經典</a:t>
            </a:r>
            <a:r>
              <a:rPr lang="zh-TW" sz="2400" u="sng">
                <a:solidFill>
                  <a:schemeClr val="hlink"/>
                </a:solidFill>
                <a:latin typeface="Times New Roman"/>
                <a:ea typeface="Times New Roman"/>
                <a:cs typeface="Times New Roman"/>
                <a:sym typeface="Times New Roman"/>
                <a:hlinkClick r:id="rId4"/>
              </a:rPr>
              <a:t>ICT</a:t>
            </a:r>
            <a:r>
              <a:rPr lang="zh-TW" sz="2400" u="sng">
                <a:solidFill>
                  <a:schemeClr val="hlink"/>
                </a:solidFill>
                <a:latin typeface="Arial"/>
                <a:ea typeface="Arial"/>
                <a:cs typeface="Arial"/>
                <a:sym typeface="Arial"/>
                <a:hlinkClick r:id="rId5"/>
              </a:rPr>
              <a:t>短片分享：</a:t>
            </a:r>
            <a:r>
              <a:rPr lang="zh-TW" sz="2400" u="sng">
                <a:solidFill>
                  <a:schemeClr val="hlink"/>
                </a:solidFill>
                <a:latin typeface="Times New Roman"/>
                <a:ea typeface="Times New Roman"/>
                <a:cs typeface="Times New Roman"/>
                <a:sym typeface="Times New Roman"/>
                <a:hlinkClick r:id="rId6"/>
              </a:rPr>
              <a:t>Infosphere Stream</a:t>
            </a:r>
            <a:endParaRPr sz="2400">
              <a:latin typeface="Times New Roman"/>
              <a:ea typeface="Times New Roman"/>
              <a:cs typeface="Times New Roman"/>
              <a:sym typeface="Times New Roman"/>
            </a:endParaRPr>
          </a:p>
          <a:p>
            <a:pPr indent="-152400" lvl="4" marL="2057400" rtl="0" algn="l">
              <a:spcBef>
                <a:spcPts val="240"/>
              </a:spcBef>
              <a:spcAft>
                <a:spcPts val="0"/>
              </a:spcAft>
              <a:buClr>
                <a:schemeClr val="dk1"/>
              </a:buClr>
              <a:buSzPts val="1200"/>
              <a:buFont typeface="Arial"/>
              <a:buNone/>
            </a:pPr>
            <a:r>
              <a:t/>
            </a:r>
            <a:endParaRPr sz="1200">
              <a:latin typeface="Arial"/>
              <a:ea typeface="Arial"/>
              <a:cs typeface="Arial"/>
              <a:sym typeface="Arial"/>
            </a:endParaRPr>
          </a:p>
          <a:p>
            <a:pPr indent="-457200" lvl="0" marL="457200" rtl="0" algn="l">
              <a:spcBef>
                <a:spcPts val="480"/>
              </a:spcBef>
              <a:spcAft>
                <a:spcPts val="0"/>
              </a:spcAft>
              <a:buClr>
                <a:schemeClr val="dk1"/>
              </a:buClr>
              <a:buSzPts val="2400"/>
              <a:buChar char="▪"/>
            </a:pPr>
            <a:r>
              <a:rPr lang="zh-TW" sz="2400">
                <a:latin typeface="Arial"/>
                <a:ea typeface="Arial"/>
                <a:cs typeface="Arial"/>
                <a:sym typeface="Arial"/>
              </a:rPr>
              <a:t>源自於</a:t>
            </a:r>
            <a:r>
              <a:rPr lang="zh-TW" sz="2400">
                <a:solidFill>
                  <a:srgbClr val="FF0000"/>
                </a:solidFill>
                <a:latin typeface="Arial"/>
                <a:ea typeface="Arial"/>
                <a:cs typeface="Arial"/>
                <a:sym typeface="Arial"/>
              </a:rPr>
              <a:t>IBM與美國國土安全部合作研發的反恐系統</a:t>
            </a:r>
            <a:r>
              <a:rPr lang="zh-TW" sz="2400">
                <a:latin typeface="Arial"/>
                <a:ea typeface="Arial"/>
                <a:cs typeface="Arial"/>
                <a:sym typeface="Arial"/>
              </a:rPr>
              <a:t>，能夠針對動態性質的海量資料進行即時性、高複雜度的分析，最快可在</a:t>
            </a:r>
            <a:r>
              <a:rPr lang="zh-TW" sz="2400" u="sng">
                <a:solidFill>
                  <a:srgbClr val="FF0000"/>
                </a:solidFill>
                <a:latin typeface="Arial"/>
                <a:ea typeface="Arial"/>
                <a:cs typeface="Arial"/>
                <a:sym typeface="Arial"/>
              </a:rPr>
              <a:t>微秒</a:t>
            </a:r>
            <a:r>
              <a:rPr lang="zh-TW" sz="2400">
                <a:latin typeface="Arial"/>
                <a:ea typeface="Arial"/>
                <a:cs typeface="Arial"/>
                <a:sym typeface="Arial"/>
              </a:rPr>
              <a:t>內做出反應與決策。</a:t>
            </a:r>
            <a:endParaRPr sz="2400">
              <a:latin typeface="Arial"/>
              <a:ea typeface="Arial"/>
              <a:cs typeface="Arial"/>
              <a:sym typeface="Arial"/>
            </a:endParaRPr>
          </a:p>
          <a:p>
            <a:pPr indent="-152400" lvl="8" marL="3886200" rtl="0" algn="l">
              <a:spcBef>
                <a:spcPts val="240"/>
              </a:spcBef>
              <a:spcAft>
                <a:spcPts val="0"/>
              </a:spcAft>
              <a:buClr>
                <a:schemeClr val="dk1"/>
              </a:buClr>
              <a:buSzPts val="1200"/>
              <a:buFont typeface="Arial"/>
              <a:buNone/>
            </a:pPr>
            <a:r>
              <a:t/>
            </a:r>
            <a:endParaRPr sz="1200">
              <a:latin typeface="Arial"/>
              <a:ea typeface="Arial"/>
              <a:cs typeface="Arial"/>
              <a:sym typeface="Arial"/>
            </a:endParaRPr>
          </a:p>
          <a:p>
            <a:pPr indent="-342900" lvl="0" marL="342900" rtl="0" algn="l">
              <a:spcBef>
                <a:spcPts val="480"/>
              </a:spcBef>
              <a:spcAft>
                <a:spcPts val="0"/>
              </a:spcAft>
              <a:buClr>
                <a:schemeClr val="dk1"/>
              </a:buClr>
              <a:buSzPts val="2400"/>
              <a:buChar char="▪"/>
            </a:pPr>
            <a:r>
              <a:rPr lang="zh-TW" sz="2400">
                <a:latin typeface="Arial"/>
                <a:ea typeface="Arial"/>
                <a:cs typeface="Arial"/>
                <a:sym typeface="Arial"/>
              </a:rPr>
              <a:t>異動頻繁、流量極大、且須即時回應的海量資料應用，稱為「江河運算」</a:t>
            </a:r>
            <a:r>
              <a:rPr lang="zh-TW" sz="2400">
                <a:latin typeface="Times New Roman"/>
                <a:ea typeface="Times New Roman"/>
                <a:cs typeface="Times New Roman"/>
                <a:sym typeface="Times New Roman"/>
              </a:rPr>
              <a:t>(Stream Computing)</a:t>
            </a:r>
            <a:endParaRPr/>
          </a:p>
          <a:p>
            <a:pPr indent="-152400" lvl="8" marL="3886200" rtl="0" algn="l">
              <a:spcBef>
                <a:spcPts val="240"/>
              </a:spcBef>
              <a:spcAft>
                <a:spcPts val="0"/>
              </a:spcAft>
              <a:buClr>
                <a:schemeClr val="dk1"/>
              </a:buClr>
              <a:buSzPts val="1200"/>
              <a:buFont typeface="Arial"/>
              <a:buNone/>
            </a:pPr>
            <a:r>
              <a:t/>
            </a:r>
            <a:endParaRPr sz="1200">
              <a:latin typeface="Arial"/>
              <a:ea typeface="Arial"/>
              <a:cs typeface="Arial"/>
              <a:sym typeface="Arial"/>
            </a:endParaRPr>
          </a:p>
          <a:p>
            <a:pPr indent="-342900" lvl="0" marL="342900" rtl="0" algn="l">
              <a:spcBef>
                <a:spcPts val="480"/>
              </a:spcBef>
              <a:spcAft>
                <a:spcPts val="0"/>
              </a:spcAft>
              <a:buClr>
                <a:schemeClr val="dk1"/>
              </a:buClr>
              <a:buSzPts val="2400"/>
              <a:buChar char="▪"/>
            </a:pPr>
            <a:r>
              <a:rPr lang="zh-TW" sz="2400">
                <a:latin typeface="Arial"/>
                <a:ea typeface="Arial"/>
                <a:cs typeface="Arial"/>
                <a:sym typeface="Arial"/>
              </a:rPr>
              <a:t>善用海量資料即時性分析，這些資料就能轉變成</a:t>
            </a:r>
            <a:r>
              <a:rPr lang="zh-TW" sz="2400">
                <a:solidFill>
                  <a:srgbClr val="FF0000"/>
                </a:solidFill>
                <a:latin typeface="Arial"/>
                <a:ea typeface="Arial"/>
                <a:cs typeface="Arial"/>
                <a:sym typeface="Arial"/>
              </a:rPr>
              <a:t>金融詐騙的防火牆</a:t>
            </a:r>
            <a:r>
              <a:rPr lang="zh-TW" sz="2400">
                <a:latin typeface="Arial"/>
                <a:ea typeface="Arial"/>
                <a:cs typeface="Arial"/>
                <a:sym typeface="Arial"/>
              </a:rPr>
              <a:t>，</a:t>
            </a:r>
            <a:r>
              <a:rPr lang="zh-TW" sz="2400">
                <a:solidFill>
                  <a:srgbClr val="FF0000"/>
                </a:solidFill>
                <a:latin typeface="Arial"/>
                <a:ea typeface="Arial"/>
                <a:cs typeface="Arial"/>
                <a:sym typeface="Arial"/>
              </a:rPr>
              <a:t>早產兒重症感染預警資訊</a:t>
            </a:r>
            <a:r>
              <a:rPr lang="zh-TW" sz="2400">
                <a:latin typeface="Arial"/>
                <a:ea typeface="Arial"/>
                <a:cs typeface="Arial"/>
                <a:sym typeface="Arial"/>
              </a:rPr>
              <a:t>，或是無窮無盡的商機!</a:t>
            </a:r>
            <a:endParaRPr/>
          </a:p>
        </p:txBody>
      </p:sp>
      <p:sp>
        <p:nvSpPr>
          <p:cNvPr id="376" name="Google Shape;376;p40"/>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377" name="Google Shape;377;p40"/>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378" name="Google Shape;378;p40"/>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數位匯流及其發展趨勢</a:t>
            </a:r>
            <a:endParaRPr sz="4400">
              <a:latin typeface="Arial"/>
              <a:ea typeface="Arial"/>
              <a:cs typeface="Arial"/>
              <a:sym typeface="Arial"/>
            </a:endParaRPr>
          </a:p>
        </p:txBody>
      </p:sp>
      <p:pic>
        <p:nvPicPr>
          <p:cNvPr descr="play.png" id="379" name="Google Shape;379;p40">
            <a:hlinkClick r:id="rId7"/>
          </p:cNvPr>
          <p:cNvPicPr preferRelativeResize="0"/>
          <p:nvPr/>
        </p:nvPicPr>
        <p:blipFill rotWithShape="1">
          <a:blip r:embed="rId8">
            <a:alphaModFix/>
          </a:blip>
          <a:srcRect b="0" l="0" r="0" t="0"/>
          <a:stretch/>
        </p:blipFill>
        <p:spPr>
          <a:xfrm>
            <a:off x="6072198" y="2276872"/>
            <a:ext cx="468052" cy="46805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sp>
        <p:nvSpPr>
          <p:cNvPr id="384" name="Google Shape;384;p41"/>
          <p:cNvSpPr txBox="1"/>
          <p:nvPr>
            <p:ph idx="1" type="body"/>
          </p:nvPr>
        </p:nvSpPr>
        <p:spPr>
          <a:xfrm>
            <a:off x="467544" y="1124744"/>
            <a:ext cx="8229600" cy="502602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400"/>
              <a:buNone/>
            </a:pPr>
            <a:r>
              <a:t/>
            </a:r>
            <a:endParaRPr b="1" sz="1400">
              <a:latin typeface="Times New Roman"/>
              <a:ea typeface="Times New Roman"/>
              <a:cs typeface="Times New Roman"/>
              <a:sym typeface="Times New Roman"/>
            </a:endParaRPr>
          </a:p>
          <a:p>
            <a:pPr indent="-342900" lvl="0" marL="342900" rtl="0" algn="l">
              <a:spcBef>
                <a:spcPts val="640"/>
              </a:spcBef>
              <a:spcAft>
                <a:spcPts val="0"/>
              </a:spcAft>
              <a:buClr>
                <a:schemeClr val="dk1"/>
              </a:buClr>
              <a:buSzPts val="3200"/>
              <a:buNone/>
            </a:pPr>
            <a:r>
              <a:rPr b="1" lang="zh-TW">
                <a:latin typeface="Times New Roman"/>
                <a:ea typeface="Times New Roman"/>
                <a:cs typeface="Times New Roman"/>
                <a:sym typeface="Times New Roman"/>
              </a:rPr>
              <a:t>江河運算(Stream Computing)與其策略意涵</a:t>
            </a:r>
            <a:endParaRPr>
              <a:latin typeface="Times New Roman"/>
              <a:ea typeface="Times New Roman"/>
              <a:cs typeface="Times New Roman"/>
              <a:sym typeface="Times New Roman"/>
            </a:endParaRPr>
          </a:p>
          <a:p>
            <a:pPr indent="-190500" lvl="0" marL="342900" rtl="0" algn="l">
              <a:spcBef>
                <a:spcPts val="480"/>
              </a:spcBef>
              <a:spcAft>
                <a:spcPts val="0"/>
              </a:spcAft>
              <a:buClr>
                <a:schemeClr val="dk1"/>
              </a:buClr>
              <a:buSzPts val="2400"/>
              <a:buNone/>
            </a:pPr>
            <a:r>
              <a:t/>
            </a:r>
            <a:endParaRPr sz="2400">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Char char="▪"/>
            </a:pPr>
            <a:r>
              <a:rPr lang="zh-TW" sz="2400">
                <a:latin typeface="Times New Roman"/>
                <a:ea typeface="Times New Roman"/>
                <a:cs typeface="Times New Roman"/>
                <a:sym typeface="Times New Roman"/>
              </a:rPr>
              <a:t>案例一：IBM已與加拿大安大略理工大學成功合作開發，以 </a:t>
            </a:r>
            <a:r>
              <a:rPr lang="zh-TW" sz="2400">
                <a:solidFill>
                  <a:srgbClr val="FF0000"/>
                </a:solidFill>
                <a:latin typeface="Times New Roman"/>
                <a:ea typeface="Times New Roman"/>
                <a:cs typeface="Times New Roman"/>
                <a:sym typeface="Times New Roman"/>
              </a:rPr>
              <a:t>InfoSphere Streams</a:t>
            </a:r>
            <a:r>
              <a:rPr lang="zh-TW" sz="2400">
                <a:latin typeface="Times New Roman"/>
                <a:ea typeface="Times New Roman"/>
                <a:cs typeface="Times New Roman"/>
                <a:sym typeface="Times New Roman"/>
              </a:rPr>
              <a:t>即時監控早產兒病房，匯集不斷由感測器監測產出的心跳、呼吸等醫學資料，協助醫護人員提前24小時預測</a:t>
            </a:r>
            <a:r>
              <a:rPr lang="zh-TW" sz="2400">
                <a:solidFill>
                  <a:srgbClr val="FF0000"/>
                </a:solidFill>
                <a:latin typeface="Times New Roman"/>
                <a:ea typeface="Times New Roman"/>
                <a:cs typeface="Times New Roman"/>
                <a:sym typeface="Times New Roman"/>
              </a:rPr>
              <a:t>早產兒</a:t>
            </a:r>
            <a:r>
              <a:rPr lang="zh-TW" sz="2400">
                <a:latin typeface="Times New Roman"/>
                <a:ea typeface="Times New Roman"/>
                <a:cs typeface="Times New Roman"/>
                <a:sym typeface="Times New Roman"/>
              </a:rPr>
              <a:t>加護病房中敗血症引發的感染，即時採取治療。</a:t>
            </a:r>
            <a:endParaRPr sz="2400">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Char char="▪"/>
            </a:pPr>
            <a:r>
              <a:rPr lang="zh-TW" sz="2400">
                <a:latin typeface="Times New Roman"/>
                <a:ea typeface="Times New Roman"/>
                <a:cs typeface="Times New Roman"/>
                <a:sym typeface="Times New Roman"/>
              </a:rPr>
              <a:t>案例二：瑞典斯德哥爾摩也利用此系統，分析整合 RFID、影像處理、</a:t>
            </a:r>
            <a:r>
              <a:rPr lang="zh-TW" sz="2400">
                <a:solidFill>
                  <a:srgbClr val="FF0000"/>
                </a:solidFill>
                <a:latin typeface="Times New Roman"/>
                <a:ea typeface="Times New Roman"/>
                <a:cs typeface="Times New Roman"/>
                <a:sym typeface="Times New Roman"/>
              </a:rPr>
              <a:t>電子金流</a:t>
            </a:r>
            <a:r>
              <a:rPr lang="zh-TW" sz="2400">
                <a:latin typeface="Times New Roman"/>
                <a:ea typeface="Times New Roman"/>
                <a:cs typeface="Times New Roman"/>
                <a:sym typeface="Times New Roman"/>
              </a:rPr>
              <a:t>等資訊，讓用路人根據感測器蒐集的最新路況，選擇最佳效率行車路線，並</a:t>
            </a:r>
            <a:r>
              <a:rPr lang="zh-TW" sz="2400">
                <a:solidFill>
                  <a:srgbClr val="FF0000"/>
                </a:solidFill>
                <a:latin typeface="Times New Roman"/>
                <a:ea typeface="Times New Roman"/>
                <a:cs typeface="Times New Roman"/>
                <a:sym typeface="Times New Roman"/>
              </a:rPr>
              <a:t>依車輛燃料種類等資訊計算碳排量</a:t>
            </a:r>
            <a:r>
              <a:rPr lang="zh-TW" sz="2400">
                <a:latin typeface="Times New Roman"/>
                <a:ea typeface="Times New Roman"/>
                <a:cs typeface="Times New Roman"/>
                <a:sym typeface="Times New Roman"/>
              </a:rPr>
              <a:t>，收取道路費用，</a:t>
            </a:r>
            <a:r>
              <a:rPr lang="zh-TW" sz="2400">
                <a:solidFill>
                  <a:srgbClr val="FF0000"/>
                </a:solidFill>
                <a:latin typeface="Times New Roman"/>
                <a:ea typeface="Times New Roman"/>
                <a:cs typeface="Times New Roman"/>
                <a:sym typeface="Times New Roman"/>
              </a:rPr>
              <a:t>7個月內已降低都會區交通流量20%，空氣品質改善2%至10%。</a:t>
            </a:r>
            <a:endParaRPr/>
          </a:p>
          <a:p>
            <a:pPr indent="-190500" lvl="0" marL="342900" rtl="0" algn="l">
              <a:spcBef>
                <a:spcPts val="480"/>
              </a:spcBef>
              <a:spcAft>
                <a:spcPts val="0"/>
              </a:spcAft>
              <a:buClr>
                <a:schemeClr val="dk1"/>
              </a:buClr>
              <a:buSzPts val="2400"/>
              <a:buNone/>
            </a:pPr>
            <a:r>
              <a:t/>
            </a:r>
            <a:endParaRPr sz="2400">
              <a:latin typeface="Arial"/>
              <a:ea typeface="Arial"/>
              <a:cs typeface="Arial"/>
              <a:sym typeface="Arial"/>
            </a:endParaRPr>
          </a:p>
        </p:txBody>
      </p:sp>
      <p:sp>
        <p:nvSpPr>
          <p:cNvPr id="385" name="Google Shape;385;p41"/>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386" name="Google Shape;386;p41"/>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387" name="Google Shape;387;p41"/>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數位匯流及其發展趨勢</a:t>
            </a:r>
            <a:endParaRPr sz="4400">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Google Shape;392;p42"/>
          <p:cNvSpPr txBox="1"/>
          <p:nvPr>
            <p:ph idx="1" type="body"/>
          </p:nvPr>
        </p:nvSpPr>
        <p:spPr>
          <a:xfrm>
            <a:off x="457200" y="1295400"/>
            <a:ext cx="8229600" cy="502602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None/>
            </a:pPr>
            <a:r>
              <a:rPr b="1" lang="zh-TW">
                <a:latin typeface="Times New Roman"/>
                <a:ea typeface="Times New Roman"/>
                <a:cs typeface="Times New Roman"/>
                <a:sym typeface="Times New Roman"/>
              </a:rPr>
              <a:t>摩爾定律與超級電腦(1/3)</a:t>
            </a:r>
            <a:endParaRPr/>
          </a:p>
          <a:p>
            <a:pPr indent="-190500" lvl="0" marL="342900" rtl="0" algn="l">
              <a:spcBef>
                <a:spcPts val="480"/>
              </a:spcBef>
              <a:spcAft>
                <a:spcPts val="0"/>
              </a:spcAft>
              <a:buClr>
                <a:schemeClr val="dk1"/>
              </a:buClr>
              <a:buSzPts val="2400"/>
              <a:buNone/>
            </a:pPr>
            <a:r>
              <a:t/>
            </a:r>
            <a:endParaRPr sz="2400">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Char char="▪"/>
            </a:pPr>
            <a:r>
              <a:rPr lang="zh-TW" sz="2400">
                <a:latin typeface="Times New Roman"/>
                <a:ea typeface="Times New Roman"/>
                <a:cs typeface="Times New Roman"/>
                <a:sym typeface="Times New Roman"/>
              </a:rPr>
              <a:t>摩爾定律是由英特爾（Intel）創始人之一戈登·摩爾（Gordon Moore）提出來的。</a:t>
            </a:r>
            <a:endParaRPr sz="2400">
              <a:latin typeface="Times New Roman"/>
              <a:ea typeface="Times New Roman"/>
              <a:cs typeface="Times New Roman"/>
              <a:sym typeface="Times New Roman"/>
            </a:endParaRPr>
          </a:p>
          <a:p>
            <a:pPr indent="-190500" lvl="0" marL="342900" rtl="0" algn="l">
              <a:spcBef>
                <a:spcPts val="480"/>
              </a:spcBef>
              <a:spcAft>
                <a:spcPts val="0"/>
              </a:spcAft>
              <a:buClr>
                <a:schemeClr val="dk1"/>
              </a:buClr>
              <a:buSzPts val="2400"/>
              <a:buNone/>
            </a:pPr>
            <a:r>
              <a:t/>
            </a:r>
            <a:endParaRPr sz="2400">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Char char="▪"/>
            </a:pPr>
            <a:r>
              <a:rPr lang="zh-TW" sz="2400">
                <a:latin typeface="Times New Roman"/>
                <a:ea typeface="Times New Roman"/>
                <a:cs typeface="Times New Roman"/>
                <a:sym typeface="Times New Roman"/>
              </a:rPr>
              <a:t>其內容為：當價格不變時，積體電路（IC）上可容納的電晶體數目，約每隔24個月（1975年摩爾將24個月更改為18個月）便會增加一倍，效能也將提升一倍；或者說，</a:t>
            </a:r>
            <a:r>
              <a:rPr lang="zh-TW" sz="2400">
                <a:solidFill>
                  <a:srgbClr val="FF0000"/>
                </a:solidFill>
                <a:latin typeface="Times New Roman"/>
                <a:ea typeface="Times New Roman"/>
                <a:cs typeface="Times New Roman"/>
                <a:sym typeface="Times New Roman"/>
              </a:rPr>
              <a:t>每一美元所能買到的電腦效能，將每隔18個月翻兩倍以上。</a:t>
            </a:r>
            <a:endParaRPr sz="2400">
              <a:solidFill>
                <a:srgbClr val="FF0000"/>
              </a:solidFill>
              <a:latin typeface="Times New Roman"/>
              <a:ea typeface="Times New Roman"/>
              <a:cs typeface="Times New Roman"/>
              <a:sym typeface="Times New Roman"/>
            </a:endParaRPr>
          </a:p>
          <a:p>
            <a:pPr indent="-190500" lvl="0" marL="342900" rtl="0" algn="l">
              <a:spcBef>
                <a:spcPts val="480"/>
              </a:spcBef>
              <a:spcAft>
                <a:spcPts val="0"/>
              </a:spcAft>
              <a:buClr>
                <a:schemeClr val="dk1"/>
              </a:buClr>
              <a:buSzPts val="2400"/>
              <a:buNone/>
            </a:pPr>
            <a:r>
              <a:t/>
            </a:r>
            <a:endParaRPr sz="2400">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Char char="▪"/>
            </a:pPr>
            <a:r>
              <a:rPr lang="zh-TW" sz="2400">
                <a:latin typeface="Times New Roman"/>
                <a:ea typeface="Times New Roman"/>
                <a:cs typeface="Times New Roman"/>
                <a:sym typeface="Times New Roman"/>
              </a:rPr>
              <a:t>此一定律揭示了資訊科技進步的速度。</a:t>
            </a:r>
            <a:endParaRPr sz="2400">
              <a:latin typeface="Times New Roman"/>
              <a:ea typeface="Times New Roman"/>
              <a:cs typeface="Times New Roman"/>
              <a:sym typeface="Times New Roman"/>
            </a:endParaRPr>
          </a:p>
        </p:txBody>
      </p:sp>
      <p:sp>
        <p:nvSpPr>
          <p:cNvPr id="393" name="Google Shape;393;p42"/>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394" name="Google Shape;394;p42"/>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數位匯流及其發展趨勢</a:t>
            </a:r>
            <a:endParaRPr sz="4400">
              <a:latin typeface="Arial"/>
              <a:ea typeface="Arial"/>
              <a:cs typeface="Arial"/>
              <a:sym typeface="Arial"/>
            </a:endParaRPr>
          </a:p>
        </p:txBody>
      </p:sp>
      <p:sp>
        <p:nvSpPr>
          <p:cNvPr id="395" name="Google Shape;395;p42"/>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9" name="Shape 399"/>
        <p:cNvGrpSpPr/>
        <p:nvPr/>
      </p:nvGrpSpPr>
      <p:grpSpPr>
        <a:xfrm>
          <a:off x="0" y="0"/>
          <a:ext cx="0" cy="0"/>
          <a:chOff x="0" y="0"/>
          <a:chExt cx="0" cy="0"/>
        </a:xfrm>
      </p:grpSpPr>
      <p:sp>
        <p:nvSpPr>
          <p:cNvPr id="400" name="Google Shape;400;p43"/>
          <p:cNvSpPr txBox="1"/>
          <p:nvPr>
            <p:ph idx="1" type="body"/>
          </p:nvPr>
        </p:nvSpPr>
        <p:spPr>
          <a:xfrm>
            <a:off x="457200" y="1295400"/>
            <a:ext cx="8229600" cy="502602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None/>
            </a:pPr>
            <a:r>
              <a:rPr b="1" lang="zh-TW">
                <a:latin typeface="Times New Roman"/>
                <a:ea typeface="Times New Roman"/>
                <a:cs typeface="Times New Roman"/>
                <a:sym typeface="Times New Roman"/>
              </a:rPr>
              <a:t>摩爾定律與超級電腦(2/3)</a:t>
            </a:r>
            <a:endParaRPr>
              <a:latin typeface="Times New Roman"/>
              <a:ea typeface="Times New Roman"/>
              <a:cs typeface="Times New Roman"/>
              <a:sym typeface="Times New Roman"/>
            </a:endParaRPr>
          </a:p>
          <a:p>
            <a:pPr indent="-190500" lvl="0" marL="342900" rtl="0" algn="l">
              <a:spcBef>
                <a:spcPts val="480"/>
              </a:spcBef>
              <a:spcAft>
                <a:spcPts val="0"/>
              </a:spcAft>
              <a:buClr>
                <a:schemeClr val="dk1"/>
              </a:buClr>
              <a:buSzPts val="2400"/>
              <a:buNone/>
            </a:pPr>
            <a:r>
              <a:t/>
            </a:r>
            <a:endParaRPr sz="2400">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Char char="▪"/>
            </a:pPr>
            <a:r>
              <a:rPr lang="zh-TW" sz="2400">
                <a:latin typeface="Times New Roman"/>
                <a:ea typeface="Times New Roman"/>
                <a:cs typeface="Times New Roman"/>
                <a:sym typeface="Times New Roman"/>
              </a:rPr>
              <a:t>根據摩爾定律，電腦的性能每18個月增加一倍。如果使用1993年超級電腦執行“紅杉”在不到一秒內完成的運算任務，需要3天時間。</a:t>
            </a:r>
            <a:endParaRPr sz="2400">
              <a:latin typeface="Times New Roman"/>
              <a:ea typeface="Times New Roman"/>
              <a:cs typeface="Times New Roman"/>
              <a:sym typeface="Times New Roman"/>
            </a:endParaRPr>
          </a:p>
          <a:p>
            <a:pPr indent="-190500" lvl="0" marL="342900" rtl="0" algn="l">
              <a:spcBef>
                <a:spcPts val="480"/>
              </a:spcBef>
              <a:spcAft>
                <a:spcPts val="0"/>
              </a:spcAft>
              <a:buClr>
                <a:schemeClr val="dk1"/>
              </a:buClr>
              <a:buSzPts val="2400"/>
              <a:buNone/>
            </a:pPr>
            <a:r>
              <a:t/>
            </a:r>
            <a:endParaRPr sz="2400">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Char char="▪"/>
            </a:pPr>
            <a:r>
              <a:rPr lang="zh-TW" sz="2400">
                <a:latin typeface="Times New Roman"/>
                <a:ea typeface="Times New Roman"/>
                <a:cs typeface="Times New Roman"/>
                <a:sym typeface="Times New Roman"/>
              </a:rPr>
              <a:t>IBM的“紅杉”團隊表示“紅杉”的運算速度是1993年超級電腦(CM-5/1024)的</a:t>
            </a:r>
            <a:r>
              <a:rPr lang="zh-TW" sz="2400">
                <a:solidFill>
                  <a:srgbClr val="FF0000"/>
                </a:solidFill>
                <a:latin typeface="Times New Roman"/>
                <a:ea typeface="Times New Roman"/>
                <a:cs typeface="Times New Roman"/>
                <a:sym typeface="Times New Roman"/>
              </a:rPr>
              <a:t>27萬倍</a:t>
            </a:r>
            <a:r>
              <a:rPr lang="zh-TW" sz="2400">
                <a:latin typeface="Times New Roman"/>
                <a:ea typeface="Times New Roman"/>
                <a:cs typeface="Times New Roman"/>
                <a:sym typeface="Times New Roman"/>
              </a:rPr>
              <a:t>。</a:t>
            </a:r>
            <a:endParaRPr sz="2400">
              <a:latin typeface="Times New Roman"/>
              <a:ea typeface="Times New Roman"/>
              <a:cs typeface="Times New Roman"/>
              <a:sym typeface="Times New Roman"/>
            </a:endParaRPr>
          </a:p>
          <a:p>
            <a:pPr indent="-190500" lvl="0" marL="342900" rtl="0" algn="l">
              <a:spcBef>
                <a:spcPts val="480"/>
              </a:spcBef>
              <a:spcAft>
                <a:spcPts val="0"/>
              </a:spcAft>
              <a:buClr>
                <a:schemeClr val="dk1"/>
              </a:buClr>
              <a:buSzPts val="2400"/>
              <a:buNone/>
            </a:pPr>
            <a:r>
              <a:t/>
            </a:r>
            <a:endParaRPr sz="2400">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Char char="▪"/>
            </a:pPr>
            <a:r>
              <a:rPr lang="zh-TW" sz="2400">
                <a:latin typeface="Times New Roman"/>
                <a:ea typeface="Times New Roman"/>
                <a:cs typeface="Times New Roman"/>
                <a:sym typeface="Times New Roman"/>
              </a:rPr>
              <a:t>2011年6月，日本超級電腦京(K Computer)以較「天河一號」快3倍、每秒8,162萬億次的運算速度，取得世界上最快的超級計算機的寶座，而天河則退居第二。</a:t>
            </a:r>
            <a:endParaRPr sz="2400">
              <a:latin typeface="Times New Roman"/>
              <a:ea typeface="Times New Roman"/>
              <a:cs typeface="Times New Roman"/>
              <a:sym typeface="Times New Roman"/>
            </a:endParaRPr>
          </a:p>
        </p:txBody>
      </p:sp>
      <p:sp>
        <p:nvSpPr>
          <p:cNvPr id="401" name="Google Shape;401;p43"/>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402" name="Google Shape;402;p43"/>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數位匯流及其發展趨勢</a:t>
            </a:r>
            <a:endParaRPr sz="4400">
              <a:latin typeface="Arial"/>
              <a:ea typeface="Arial"/>
              <a:cs typeface="Arial"/>
              <a:sym typeface="Arial"/>
            </a:endParaRPr>
          </a:p>
        </p:txBody>
      </p:sp>
      <p:sp>
        <p:nvSpPr>
          <p:cNvPr id="403" name="Google Shape;403;p43"/>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7" name="Shape 407"/>
        <p:cNvGrpSpPr/>
        <p:nvPr/>
      </p:nvGrpSpPr>
      <p:grpSpPr>
        <a:xfrm>
          <a:off x="0" y="0"/>
          <a:ext cx="0" cy="0"/>
          <a:chOff x="0" y="0"/>
          <a:chExt cx="0" cy="0"/>
        </a:xfrm>
      </p:grpSpPr>
      <p:sp>
        <p:nvSpPr>
          <p:cNvPr id="408" name="Google Shape;408;p44"/>
          <p:cNvSpPr txBox="1"/>
          <p:nvPr>
            <p:ph idx="1" type="body"/>
          </p:nvPr>
        </p:nvSpPr>
        <p:spPr>
          <a:xfrm>
            <a:off x="457200" y="1295400"/>
            <a:ext cx="8229600" cy="502602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None/>
            </a:pPr>
            <a:r>
              <a:rPr b="1" lang="zh-TW">
                <a:latin typeface="Times New Roman"/>
                <a:ea typeface="Times New Roman"/>
                <a:cs typeface="Times New Roman"/>
                <a:sym typeface="Times New Roman"/>
              </a:rPr>
              <a:t>摩爾定律與超級電腦(3/3)</a:t>
            </a:r>
            <a:endParaRPr/>
          </a:p>
          <a:p>
            <a:pPr indent="-342900" lvl="0" marL="342900" rtl="0" algn="l">
              <a:spcBef>
                <a:spcPts val="480"/>
              </a:spcBef>
              <a:spcAft>
                <a:spcPts val="0"/>
              </a:spcAft>
              <a:buClr>
                <a:srgbClr val="FF0000"/>
              </a:buClr>
              <a:buSzPts val="2400"/>
              <a:buChar char="▪"/>
            </a:pPr>
            <a:r>
              <a:rPr lang="zh-TW" sz="2400">
                <a:solidFill>
                  <a:srgbClr val="FF0000"/>
                </a:solidFill>
                <a:latin typeface="Times New Roman"/>
                <a:ea typeface="Times New Roman"/>
                <a:cs typeface="Times New Roman"/>
                <a:sym typeface="Times New Roman"/>
              </a:rPr>
              <a:t>一般個人電腦</a:t>
            </a:r>
            <a:r>
              <a:rPr lang="zh-TW" sz="2400">
                <a:latin typeface="Times New Roman"/>
                <a:ea typeface="Times New Roman"/>
                <a:cs typeface="Times New Roman"/>
                <a:sym typeface="Times New Roman"/>
              </a:rPr>
              <a:t>大多內建</a:t>
            </a:r>
            <a:r>
              <a:rPr lang="zh-TW" sz="2400">
                <a:solidFill>
                  <a:srgbClr val="FF0000"/>
                </a:solidFill>
                <a:latin typeface="Times New Roman"/>
                <a:ea typeface="Times New Roman"/>
                <a:cs typeface="Times New Roman"/>
                <a:sym typeface="Times New Roman"/>
              </a:rPr>
              <a:t>四核心</a:t>
            </a:r>
            <a:r>
              <a:rPr lang="zh-TW" sz="2400">
                <a:latin typeface="Times New Roman"/>
                <a:ea typeface="Times New Roman"/>
                <a:cs typeface="Times New Roman"/>
                <a:sym typeface="Times New Roman"/>
              </a:rPr>
              <a:t>或</a:t>
            </a:r>
            <a:r>
              <a:rPr lang="zh-TW" sz="2400">
                <a:solidFill>
                  <a:srgbClr val="FF0000"/>
                </a:solidFill>
                <a:latin typeface="Times New Roman"/>
                <a:ea typeface="Times New Roman"/>
                <a:cs typeface="Times New Roman"/>
                <a:sym typeface="Times New Roman"/>
              </a:rPr>
              <a:t>八核心</a:t>
            </a:r>
            <a:r>
              <a:rPr lang="zh-TW" sz="2400">
                <a:latin typeface="Times New Roman"/>
                <a:ea typeface="Times New Roman"/>
                <a:cs typeface="Times New Roman"/>
                <a:sym typeface="Times New Roman"/>
              </a:rPr>
              <a:t>，</a:t>
            </a:r>
            <a:r>
              <a:rPr lang="zh-TW" sz="2400">
                <a:solidFill>
                  <a:srgbClr val="FF0000"/>
                </a:solidFill>
                <a:latin typeface="Times New Roman"/>
                <a:ea typeface="Times New Roman"/>
                <a:cs typeface="Times New Roman"/>
                <a:sym typeface="Times New Roman"/>
              </a:rPr>
              <a:t>超級電腦</a:t>
            </a:r>
            <a:r>
              <a:rPr lang="zh-TW" sz="2400">
                <a:latin typeface="Times New Roman"/>
                <a:ea typeface="Times New Roman"/>
                <a:cs typeface="Times New Roman"/>
                <a:sym typeface="Times New Roman"/>
              </a:rPr>
              <a:t>的總計算</a:t>
            </a:r>
            <a:r>
              <a:rPr lang="zh-TW" sz="2400">
                <a:solidFill>
                  <a:srgbClr val="FF0000"/>
                </a:solidFill>
                <a:latin typeface="Times New Roman"/>
                <a:ea typeface="Times New Roman"/>
                <a:cs typeface="Times New Roman"/>
                <a:sym typeface="Times New Roman"/>
              </a:rPr>
              <a:t>核心數則以成千上萬計</a:t>
            </a:r>
            <a:r>
              <a:rPr lang="zh-TW" sz="2400">
                <a:latin typeface="Times New Roman"/>
                <a:ea typeface="Times New Roman"/>
                <a:cs typeface="Times New Roman"/>
                <a:sym typeface="Times New Roman"/>
              </a:rPr>
              <a:t>。</a:t>
            </a:r>
            <a:endParaRPr sz="2400">
              <a:latin typeface="Times New Roman"/>
              <a:ea typeface="Times New Roman"/>
              <a:cs typeface="Times New Roman"/>
              <a:sym typeface="Times New Roman"/>
            </a:endParaRPr>
          </a:p>
          <a:p>
            <a:pPr indent="-190500" lvl="0" marL="342900" rtl="0" algn="l">
              <a:spcBef>
                <a:spcPts val="480"/>
              </a:spcBef>
              <a:spcAft>
                <a:spcPts val="0"/>
              </a:spcAft>
              <a:buClr>
                <a:schemeClr val="dk1"/>
              </a:buClr>
              <a:buSzPts val="2400"/>
              <a:buNone/>
            </a:pPr>
            <a:r>
              <a:t/>
            </a:r>
            <a:endParaRPr sz="2400">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Char char="▪"/>
            </a:pPr>
            <a:r>
              <a:rPr lang="zh-TW" sz="2400">
                <a:latin typeface="Times New Roman"/>
                <a:ea typeface="Times New Roman"/>
                <a:cs typeface="Times New Roman"/>
                <a:sym typeface="Times New Roman"/>
              </a:rPr>
              <a:t>個人電腦常見為2GB或4GB（gigabyte，10億位元組），超級電腦則擁有TB（terabyte，兆位元組）等級的大容量，可以處理及運算龐大的資料。</a:t>
            </a:r>
            <a:endParaRPr sz="2400">
              <a:latin typeface="Times New Roman"/>
              <a:ea typeface="Times New Roman"/>
              <a:cs typeface="Times New Roman"/>
              <a:sym typeface="Times New Roman"/>
            </a:endParaRPr>
          </a:p>
          <a:p>
            <a:pPr indent="-190500" lvl="0" marL="342900" rtl="0" algn="l">
              <a:spcBef>
                <a:spcPts val="480"/>
              </a:spcBef>
              <a:spcAft>
                <a:spcPts val="0"/>
              </a:spcAft>
              <a:buClr>
                <a:schemeClr val="dk1"/>
              </a:buClr>
              <a:buSzPts val="2400"/>
              <a:buNone/>
            </a:pPr>
            <a:r>
              <a:t/>
            </a:r>
            <a:endParaRPr sz="2400">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Char char="▪"/>
            </a:pPr>
            <a:r>
              <a:rPr lang="zh-TW" sz="2400">
                <a:latin typeface="Times New Roman"/>
                <a:ea typeface="Times New Roman"/>
                <a:cs typeface="Times New Roman"/>
                <a:sym typeface="Times New Roman"/>
              </a:rPr>
              <a:t>其中關鍵硬體是可以在為數眾多的計算核心間快速傳輸資料的內部互連網絡（interconnect），</a:t>
            </a:r>
            <a:r>
              <a:rPr lang="zh-TW" sz="2400">
                <a:solidFill>
                  <a:srgbClr val="FF0000"/>
                </a:solidFill>
                <a:latin typeface="Times New Roman"/>
                <a:ea typeface="Times New Roman"/>
                <a:cs typeface="Times New Roman"/>
                <a:sym typeface="Times New Roman"/>
              </a:rPr>
              <a:t>其高頻寬的傳輸速度讓資料在密集交換時穩定、不塞車，是一般個人電腦中不具備的功能。</a:t>
            </a:r>
            <a:endParaRPr sz="2400">
              <a:solidFill>
                <a:srgbClr val="FF0000"/>
              </a:solidFill>
              <a:latin typeface="Times New Roman"/>
              <a:ea typeface="Times New Roman"/>
              <a:cs typeface="Times New Roman"/>
              <a:sym typeface="Times New Roman"/>
            </a:endParaRPr>
          </a:p>
        </p:txBody>
      </p:sp>
      <p:sp>
        <p:nvSpPr>
          <p:cNvPr id="409" name="Google Shape;409;p44"/>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410" name="Google Shape;410;p44"/>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數位匯流及其發展趨勢</a:t>
            </a:r>
            <a:endParaRPr sz="4400">
              <a:latin typeface="Arial"/>
              <a:ea typeface="Arial"/>
              <a:cs typeface="Arial"/>
              <a:sym typeface="Arial"/>
            </a:endParaRPr>
          </a:p>
        </p:txBody>
      </p:sp>
      <p:sp>
        <p:nvSpPr>
          <p:cNvPr id="411" name="Google Shape;411;p44"/>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18"/>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sp>
        <p:nvSpPr>
          <p:cNvPr id="147" name="Google Shape;147;p18"/>
          <p:cNvSpPr txBox="1"/>
          <p:nvPr>
            <p:ph idx="1" type="body"/>
          </p:nvPr>
        </p:nvSpPr>
        <p:spPr>
          <a:xfrm>
            <a:off x="457200" y="3143248"/>
            <a:ext cx="8229600" cy="3178177"/>
          </a:xfrm>
          <a:prstGeom prst="rect">
            <a:avLst/>
          </a:prstGeom>
          <a:noFill/>
          <a:ln>
            <a:noFill/>
          </a:ln>
        </p:spPr>
        <p:txBody>
          <a:bodyPr anchorCtr="0" anchor="t" bIns="45700" lIns="91425" spcFirstLastPara="1" rIns="91425" wrap="square" tIns="45700">
            <a:noAutofit/>
          </a:bodyPr>
          <a:lstStyle/>
          <a:p>
            <a:pPr indent="-342900" lvl="0" marL="342900" rtl="0" algn="ctr">
              <a:spcBef>
                <a:spcPts val="0"/>
              </a:spcBef>
              <a:spcAft>
                <a:spcPts val="0"/>
              </a:spcAft>
              <a:buClr>
                <a:schemeClr val="dk1"/>
              </a:buClr>
              <a:buSzPts val="5400"/>
              <a:buNone/>
            </a:pPr>
            <a:r>
              <a:rPr lang="zh-TW" sz="5400">
                <a:latin typeface="Arial"/>
                <a:ea typeface="Arial"/>
                <a:cs typeface="Arial"/>
                <a:sym typeface="Arial"/>
              </a:rPr>
              <a:t>一、前言</a:t>
            </a:r>
            <a:endParaRPr sz="5400">
              <a:latin typeface="Arial"/>
              <a:ea typeface="Arial"/>
              <a:cs typeface="Arial"/>
              <a:sym typeface="Arial"/>
            </a:endParaRPr>
          </a:p>
        </p:txBody>
      </p:sp>
      <p:sp>
        <p:nvSpPr>
          <p:cNvPr id="148" name="Google Shape;148;p18"/>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149" name="Google Shape;149;p18"/>
          <p:cNvSpPr txBox="1"/>
          <p:nvPr>
            <p:ph idx="11" type="ftr"/>
          </p:nvPr>
        </p:nvSpPr>
        <p:spPr>
          <a:xfrm>
            <a:off x="3124200" y="6521450"/>
            <a:ext cx="2895600" cy="2444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t>2013/5/8</a:t>
            </a:r>
            <a:endParaRPr sz="18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sp>
        <p:nvSpPr>
          <p:cNvPr id="416" name="Google Shape;416;p45"/>
          <p:cNvSpPr txBox="1"/>
          <p:nvPr>
            <p:ph idx="1" type="body"/>
          </p:nvPr>
        </p:nvSpPr>
        <p:spPr>
          <a:xfrm>
            <a:off x="457200" y="1295400"/>
            <a:ext cx="8229600" cy="502602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None/>
            </a:pPr>
            <a:r>
              <a:t/>
            </a:r>
            <a:endParaRPr b="1" sz="2400">
              <a:latin typeface="Arial"/>
              <a:ea typeface="Arial"/>
              <a:cs typeface="Arial"/>
              <a:sym typeface="Arial"/>
            </a:endParaRPr>
          </a:p>
          <a:p>
            <a:pPr indent="0" lvl="0" marL="0" rtl="0" algn="l">
              <a:spcBef>
                <a:spcPts val="640"/>
              </a:spcBef>
              <a:spcAft>
                <a:spcPts val="0"/>
              </a:spcAft>
              <a:buClr>
                <a:schemeClr val="dk1"/>
              </a:buClr>
              <a:buSzPts val="3200"/>
              <a:buNone/>
            </a:pPr>
            <a:r>
              <a:rPr b="1" lang="zh-TW">
                <a:latin typeface="Times New Roman"/>
                <a:ea typeface="Times New Roman"/>
                <a:cs typeface="Times New Roman"/>
                <a:sym typeface="Times New Roman"/>
              </a:rPr>
              <a:t>4D多媒體技術：</a:t>
            </a:r>
            <a:endParaRPr b="1">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None/>
            </a:pPr>
            <a:r>
              <a:t/>
            </a:r>
            <a:endParaRPr b="1" sz="2400">
              <a:latin typeface="Times New Roman"/>
              <a:ea typeface="Times New Roman"/>
              <a:cs typeface="Times New Roman"/>
              <a:sym typeface="Times New Roman"/>
            </a:endParaRPr>
          </a:p>
          <a:p>
            <a:pPr indent="-190500" lvl="0" marL="342900" rtl="0" algn="l">
              <a:spcBef>
                <a:spcPts val="480"/>
              </a:spcBef>
              <a:spcAft>
                <a:spcPts val="0"/>
              </a:spcAft>
              <a:buClr>
                <a:schemeClr val="dk1"/>
              </a:buClr>
              <a:buSzPts val="2400"/>
              <a:buNone/>
            </a:pPr>
            <a:r>
              <a:t/>
            </a:r>
            <a:endParaRPr sz="2400">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Char char="▪"/>
            </a:pPr>
            <a:r>
              <a:rPr lang="zh-TW" sz="2400" u="sng">
                <a:solidFill>
                  <a:schemeClr val="hlink"/>
                </a:solidFill>
                <a:latin typeface="Times New Roman"/>
                <a:ea typeface="Times New Roman"/>
                <a:cs typeface="Times New Roman"/>
                <a:sym typeface="Times New Roman"/>
                <a:hlinkClick r:id="rId3"/>
              </a:rPr>
              <a:t>經典ICT短片分享：4D電影院</a:t>
            </a:r>
            <a:endParaRPr b="1" sz="2400">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None/>
            </a:pPr>
            <a:r>
              <a:t/>
            </a:r>
            <a:endParaRPr b="1" sz="2400">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Char char="▪"/>
            </a:pPr>
            <a:r>
              <a:rPr lang="zh-TW" sz="2400">
                <a:latin typeface="Times New Roman"/>
                <a:ea typeface="Times New Roman"/>
                <a:cs typeface="Times New Roman"/>
                <a:sym typeface="Times New Roman"/>
              </a:rPr>
              <a:t>所謂的</a:t>
            </a:r>
            <a:r>
              <a:rPr lang="zh-TW" sz="2400">
                <a:solidFill>
                  <a:srgbClr val="FF0000"/>
                </a:solidFill>
                <a:latin typeface="Times New Roman"/>
                <a:ea typeface="Times New Roman"/>
                <a:cs typeface="Times New Roman"/>
                <a:sym typeface="Times New Roman"/>
              </a:rPr>
              <a:t>4D</a:t>
            </a:r>
            <a:r>
              <a:rPr lang="zh-TW" sz="2400">
                <a:latin typeface="Times New Roman"/>
                <a:ea typeface="Times New Roman"/>
                <a:cs typeface="Times New Roman"/>
                <a:sym typeface="Times New Roman"/>
              </a:rPr>
              <a:t>多媒體，指的是在3D立體顯示技術上，再多加上</a:t>
            </a:r>
            <a:r>
              <a:rPr lang="zh-TW" sz="2400">
                <a:solidFill>
                  <a:srgbClr val="FF0000"/>
                </a:solidFill>
                <a:latin typeface="Times New Roman"/>
                <a:ea typeface="Times New Roman"/>
                <a:cs typeface="Times New Roman"/>
                <a:sym typeface="Times New Roman"/>
              </a:rPr>
              <a:t>體感</a:t>
            </a:r>
            <a:r>
              <a:rPr lang="zh-TW" sz="2400">
                <a:latin typeface="Times New Roman"/>
                <a:ea typeface="Times New Roman"/>
                <a:cs typeface="Times New Roman"/>
                <a:sym typeface="Times New Roman"/>
              </a:rPr>
              <a:t>的應用。</a:t>
            </a:r>
            <a:endParaRPr sz="2400">
              <a:latin typeface="Times New Roman"/>
              <a:ea typeface="Times New Roman"/>
              <a:cs typeface="Times New Roman"/>
              <a:sym typeface="Times New Roman"/>
            </a:endParaRPr>
          </a:p>
        </p:txBody>
      </p:sp>
      <p:sp>
        <p:nvSpPr>
          <p:cNvPr id="417" name="Google Shape;417;p45"/>
          <p:cNvSpPr txBox="1"/>
          <p:nvPr>
            <p:ph idx="12" type="sldNum"/>
          </p:nvPr>
        </p:nvSpPr>
        <p:spPr>
          <a:xfrm>
            <a:off x="8100392" y="6521450"/>
            <a:ext cx="586408" cy="33655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418" name="Google Shape;418;p45"/>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數位匯流及其發展趨勢</a:t>
            </a:r>
            <a:endParaRPr sz="4400">
              <a:latin typeface="Arial"/>
              <a:ea typeface="Arial"/>
              <a:cs typeface="Arial"/>
              <a:sym typeface="Arial"/>
            </a:endParaRPr>
          </a:p>
        </p:txBody>
      </p:sp>
      <p:sp>
        <p:nvSpPr>
          <p:cNvPr id="419" name="Google Shape;419;p45"/>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pic>
        <p:nvPicPr>
          <p:cNvPr descr="play.png" id="420" name="Google Shape;420;p45">
            <a:hlinkClick r:id="rId4"/>
          </p:cNvPr>
          <p:cNvPicPr preferRelativeResize="0"/>
          <p:nvPr/>
        </p:nvPicPr>
        <p:blipFill rotWithShape="1">
          <a:blip r:embed="rId5">
            <a:alphaModFix/>
          </a:blip>
          <a:srcRect b="0" l="0" r="0" t="0"/>
          <a:stretch/>
        </p:blipFill>
        <p:spPr>
          <a:xfrm>
            <a:off x="5148064" y="3068960"/>
            <a:ext cx="792088" cy="79208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4" name="Shape 424"/>
        <p:cNvGrpSpPr/>
        <p:nvPr/>
      </p:nvGrpSpPr>
      <p:grpSpPr>
        <a:xfrm>
          <a:off x="0" y="0"/>
          <a:ext cx="0" cy="0"/>
          <a:chOff x="0" y="0"/>
          <a:chExt cx="0" cy="0"/>
        </a:xfrm>
      </p:grpSpPr>
      <p:sp>
        <p:nvSpPr>
          <p:cNvPr id="425" name="Google Shape;425;p46"/>
          <p:cNvSpPr txBox="1"/>
          <p:nvPr>
            <p:ph idx="1" type="body"/>
          </p:nvPr>
        </p:nvSpPr>
        <p:spPr>
          <a:xfrm>
            <a:off x="457200" y="1295400"/>
            <a:ext cx="8229600" cy="50260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600"/>
              <a:buNone/>
            </a:pPr>
            <a:r>
              <a:rPr b="1" lang="zh-TW" sz="3600">
                <a:latin typeface="Times New Roman"/>
                <a:ea typeface="Times New Roman"/>
                <a:cs typeface="Times New Roman"/>
                <a:sym typeface="Times New Roman"/>
              </a:rPr>
              <a:t>多螢時代來臨</a:t>
            </a:r>
            <a:endParaRPr b="1" sz="3600">
              <a:latin typeface="Times New Roman"/>
              <a:ea typeface="Times New Roman"/>
              <a:cs typeface="Times New Roman"/>
              <a:sym typeface="Times New Roman"/>
            </a:endParaRPr>
          </a:p>
          <a:p>
            <a:pPr indent="0" lvl="0" marL="0" rtl="0" algn="l">
              <a:spcBef>
                <a:spcPts val="280"/>
              </a:spcBef>
              <a:spcAft>
                <a:spcPts val="0"/>
              </a:spcAft>
              <a:buClr>
                <a:schemeClr val="dk1"/>
              </a:buClr>
              <a:buSzPts val="1400"/>
              <a:buNone/>
            </a:pPr>
            <a:r>
              <a:t/>
            </a:r>
            <a:endParaRPr b="1" sz="1400">
              <a:latin typeface="Times New Roman"/>
              <a:ea typeface="Times New Roman"/>
              <a:cs typeface="Times New Roman"/>
              <a:sym typeface="Times New Roman"/>
            </a:endParaRPr>
          </a:p>
          <a:p>
            <a:pPr indent="-342900" lvl="1" marL="342900" rtl="0" algn="l">
              <a:spcBef>
                <a:spcPts val="560"/>
              </a:spcBef>
              <a:spcAft>
                <a:spcPts val="0"/>
              </a:spcAft>
              <a:buClr>
                <a:schemeClr val="dk1"/>
              </a:buClr>
              <a:buSzPts val="2800"/>
              <a:buFont typeface="Noto Sans Symbols"/>
              <a:buChar char="▪"/>
            </a:pPr>
            <a:r>
              <a:rPr lang="zh-TW">
                <a:latin typeface="Arial"/>
                <a:ea typeface="Arial"/>
                <a:cs typeface="Arial"/>
                <a:sym typeface="Arial"/>
              </a:rPr>
              <a:t>現代人同時用電腦(使用手機)，同時『聽』電視影像</a:t>
            </a:r>
            <a:endParaRPr b="1" sz="800">
              <a:latin typeface="Times New Roman"/>
              <a:ea typeface="Times New Roman"/>
              <a:cs typeface="Times New Roman"/>
              <a:sym typeface="Times New Roman"/>
            </a:endParaRPr>
          </a:p>
          <a:p>
            <a:pPr indent="-285750" lvl="1" marL="742950" rtl="0" algn="l">
              <a:spcBef>
                <a:spcPts val="480"/>
              </a:spcBef>
              <a:spcAft>
                <a:spcPts val="0"/>
              </a:spcAft>
              <a:buClr>
                <a:schemeClr val="dk1"/>
              </a:buClr>
              <a:buSzPts val="1200"/>
              <a:buChar char="○"/>
            </a:pPr>
            <a:r>
              <a:rPr lang="zh-TW" sz="2400">
                <a:latin typeface="Times New Roman"/>
                <a:ea typeface="Times New Roman"/>
                <a:cs typeface="Times New Roman"/>
                <a:sym typeface="Times New Roman"/>
              </a:rPr>
              <a:t>影音平台成為消費者的電視(等同於「電台」)</a:t>
            </a:r>
            <a:endParaRPr/>
          </a:p>
          <a:p>
            <a:pPr indent="-285750" lvl="1" marL="742950" rtl="0" algn="l">
              <a:spcBef>
                <a:spcPts val="480"/>
              </a:spcBef>
              <a:spcAft>
                <a:spcPts val="0"/>
              </a:spcAft>
              <a:buClr>
                <a:schemeClr val="dk1"/>
              </a:buClr>
              <a:buSzPts val="1200"/>
              <a:buChar char="○"/>
            </a:pPr>
            <a:r>
              <a:rPr lang="zh-TW" sz="2400">
                <a:latin typeface="Times New Roman"/>
                <a:ea typeface="Times New Roman"/>
                <a:cs typeface="Times New Roman"/>
                <a:sym typeface="Times New Roman"/>
              </a:rPr>
              <a:t>影音平台成為消費者時間分配的主項</a:t>
            </a:r>
            <a:endParaRPr sz="2400">
              <a:latin typeface="Times New Roman"/>
              <a:ea typeface="Times New Roman"/>
              <a:cs typeface="Times New Roman"/>
              <a:sym typeface="Times New Roman"/>
            </a:endParaRPr>
          </a:p>
          <a:p>
            <a:pPr indent="-127000" lvl="5" marL="2514600" rtl="0" algn="l">
              <a:spcBef>
                <a:spcPts val="320"/>
              </a:spcBef>
              <a:spcAft>
                <a:spcPts val="0"/>
              </a:spcAft>
              <a:buClr>
                <a:schemeClr val="dk1"/>
              </a:buClr>
              <a:buSzPts val="1600"/>
              <a:buNone/>
            </a:pPr>
            <a:r>
              <a:t/>
            </a:r>
            <a:endParaRPr sz="1600">
              <a:latin typeface="Times New Roman"/>
              <a:ea typeface="Times New Roman"/>
              <a:cs typeface="Times New Roman"/>
              <a:sym typeface="Times New Roman"/>
            </a:endParaRPr>
          </a:p>
          <a:p>
            <a:pPr indent="-342900" lvl="0" marL="342900" rtl="0" algn="l">
              <a:spcBef>
                <a:spcPts val="560"/>
              </a:spcBef>
              <a:spcAft>
                <a:spcPts val="0"/>
              </a:spcAft>
              <a:buClr>
                <a:schemeClr val="dk1"/>
              </a:buClr>
              <a:buSzPts val="2800"/>
              <a:buChar char="▪"/>
            </a:pPr>
            <a:r>
              <a:rPr lang="zh-TW" sz="2800">
                <a:latin typeface="Times New Roman"/>
                <a:ea typeface="Times New Roman"/>
                <a:cs typeface="Times New Roman"/>
                <a:sym typeface="Times New Roman"/>
              </a:rPr>
              <a:t>Google統計，2012年行動裝置Google搜尋量成長逾2倍，YouTube達3倍。由此可見，消費者行為改變，跨平台搜尋當道</a:t>
            </a:r>
            <a:endParaRPr sz="2800">
              <a:latin typeface="Times New Roman"/>
              <a:ea typeface="Times New Roman"/>
              <a:cs typeface="Times New Roman"/>
              <a:sym typeface="Times New Roman"/>
            </a:endParaRPr>
          </a:p>
        </p:txBody>
      </p:sp>
      <p:sp>
        <p:nvSpPr>
          <p:cNvPr id="426" name="Google Shape;426;p46"/>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427" name="Google Shape;427;p46"/>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428" name="Google Shape;428;p46"/>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個案及企業策略</a:t>
            </a:r>
            <a:endParaRPr sz="36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2" name="Shape 432"/>
        <p:cNvGrpSpPr/>
        <p:nvPr/>
      </p:nvGrpSpPr>
      <p:grpSpPr>
        <a:xfrm>
          <a:off x="0" y="0"/>
          <a:ext cx="0" cy="0"/>
          <a:chOff x="0" y="0"/>
          <a:chExt cx="0" cy="0"/>
        </a:xfrm>
      </p:grpSpPr>
      <p:sp>
        <p:nvSpPr>
          <p:cNvPr id="433" name="Google Shape;433;p47"/>
          <p:cNvSpPr txBox="1"/>
          <p:nvPr>
            <p:ph idx="1" type="body"/>
          </p:nvPr>
        </p:nvSpPr>
        <p:spPr>
          <a:xfrm>
            <a:off x="179512" y="1295400"/>
            <a:ext cx="8784976" cy="50260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b="1" lang="zh-TW">
                <a:latin typeface="Times New Roman"/>
                <a:ea typeface="Times New Roman"/>
                <a:cs typeface="Times New Roman"/>
                <a:sym typeface="Times New Roman"/>
              </a:rPr>
              <a:t>擴增實境</a:t>
            </a:r>
            <a:r>
              <a:rPr lang="zh-TW">
                <a:latin typeface="Times New Roman"/>
                <a:ea typeface="Times New Roman"/>
                <a:cs typeface="Times New Roman"/>
                <a:sym typeface="Times New Roman"/>
              </a:rPr>
              <a:t>(Augmented Reality)</a:t>
            </a:r>
            <a:endParaRPr/>
          </a:p>
          <a:p>
            <a:pPr indent="-381000" lvl="8" marL="4000500" rtl="0" algn="l">
              <a:spcBef>
                <a:spcPts val="240"/>
              </a:spcBef>
              <a:spcAft>
                <a:spcPts val="0"/>
              </a:spcAft>
              <a:buClr>
                <a:schemeClr val="dk1"/>
              </a:buClr>
              <a:buSzPts val="1200"/>
              <a:buFont typeface="Arial"/>
              <a:buNone/>
            </a:pPr>
            <a:r>
              <a:t/>
            </a:r>
            <a:endParaRPr b="1" sz="1200" u="sng">
              <a:solidFill>
                <a:schemeClr val="hlink"/>
              </a:solidFill>
              <a:latin typeface="Times New Roman"/>
              <a:ea typeface="Times New Roman"/>
              <a:cs typeface="Times New Roman"/>
              <a:sym typeface="Times New Roman"/>
              <a:hlinkClick r:id="rId3"/>
            </a:endParaRPr>
          </a:p>
          <a:p>
            <a:pPr indent="-342900" lvl="0" marL="342900" rtl="0" algn="l">
              <a:spcBef>
                <a:spcPts val="480"/>
              </a:spcBef>
              <a:spcAft>
                <a:spcPts val="0"/>
              </a:spcAft>
              <a:buClr>
                <a:schemeClr val="dk1"/>
              </a:buClr>
              <a:buSzPts val="2400"/>
              <a:buChar char="▪"/>
            </a:pPr>
            <a:r>
              <a:rPr b="1" lang="zh-TW" sz="2400" u="sng">
                <a:solidFill>
                  <a:schemeClr val="hlink"/>
                </a:solidFill>
                <a:latin typeface="Times New Roman"/>
                <a:ea typeface="Times New Roman"/>
                <a:cs typeface="Times New Roman"/>
                <a:sym typeface="Times New Roman"/>
                <a:hlinkClick r:id="rId4"/>
              </a:rPr>
              <a:t>經典ICT短片分享：墮落天使</a:t>
            </a:r>
            <a:endParaRPr b="1" sz="2400">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Char char="▪"/>
            </a:pPr>
            <a:r>
              <a:rPr b="1" lang="zh-TW" sz="2400">
                <a:latin typeface="Times New Roman"/>
                <a:ea typeface="Times New Roman"/>
                <a:cs typeface="Times New Roman"/>
                <a:sym typeface="Times New Roman"/>
              </a:rPr>
              <a:t>擴增實境</a:t>
            </a:r>
            <a:r>
              <a:rPr lang="zh-TW" sz="2400">
                <a:latin typeface="Times New Roman"/>
                <a:ea typeface="Times New Roman"/>
                <a:cs typeface="Times New Roman"/>
                <a:sym typeface="Times New Roman"/>
              </a:rPr>
              <a:t>(Augmented Reality，簡稱 AR)，是一種實時地計算攝影機影像的位置及角度並加上相應圖像的技術，這種技術的目標是在</a:t>
            </a:r>
            <a:r>
              <a:rPr lang="zh-TW" sz="2400">
                <a:solidFill>
                  <a:srgbClr val="FF0000"/>
                </a:solidFill>
                <a:latin typeface="Times New Roman"/>
                <a:ea typeface="Times New Roman"/>
                <a:cs typeface="Times New Roman"/>
                <a:sym typeface="Times New Roman"/>
              </a:rPr>
              <a:t>螢幕上把虛擬世界套在現實世界並進行互動。</a:t>
            </a:r>
            <a:r>
              <a:rPr lang="zh-TW" sz="2400">
                <a:latin typeface="Times New Roman"/>
                <a:ea typeface="Times New Roman"/>
                <a:cs typeface="Times New Roman"/>
                <a:sym typeface="Times New Roman"/>
              </a:rPr>
              <a:t>AR的運作原理為電腦透過攝影機判讀辨識標的，並且從內建資料中揀選出相對應的數位內容加以呈現、與使用者互動。</a:t>
            </a:r>
            <a:endParaRPr b="1" sz="2400">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Char char="▪"/>
            </a:pPr>
            <a:r>
              <a:rPr b="1" lang="zh-TW" sz="2400">
                <a:latin typeface="Times New Roman"/>
                <a:ea typeface="Times New Roman"/>
                <a:cs typeface="Times New Roman"/>
                <a:sym typeface="Times New Roman"/>
              </a:rPr>
              <a:t>擴增實境之內容：</a:t>
            </a:r>
            <a:endParaRPr b="1" sz="2400">
              <a:latin typeface="Times New Roman"/>
              <a:ea typeface="Times New Roman"/>
              <a:cs typeface="Times New Roman"/>
              <a:sym typeface="Times New Roman"/>
            </a:endParaRPr>
          </a:p>
          <a:p>
            <a:pPr indent="-457200" lvl="0" marL="457200" rtl="0" algn="l">
              <a:spcBef>
                <a:spcPts val="480"/>
              </a:spcBef>
              <a:spcAft>
                <a:spcPts val="0"/>
              </a:spcAft>
              <a:buClr>
                <a:srgbClr val="FF0000"/>
              </a:buClr>
              <a:buSzPts val="2400"/>
              <a:buFont typeface="Arial"/>
              <a:buAutoNum type="arabicPeriod"/>
            </a:pPr>
            <a:r>
              <a:rPr b="1" lang="zh-TW" sz="2400">
                <a:solidFill>
                  <a:srgbClr val="FF0000"/>
                </a:solidFill>
                <a:latin typeface="Times New Roman"/>
                <a:ea typeface="Times New Roman"/>
                <a:cs typeface="Times New Roman"/>
                <a:sym typeface="Times New Roman"/>
              </a:rPr>
              <a:t>Combines real and virtual (結合虛擬與現實) </a:t>
            </a:r>
            <a:endParaRPr b="1" sz="2400">
              <a:solidFill>
                <a:srgbClr val="FF0000"/>
              </a:solidFill>
              <a:latin typeface="Times New Roman"/>
              <a:ea typeface="Times New Roman"/>
              <a:cs typeface="Times New Roman"/>
              <a:sym typeface="Times New Roman"/>
            </a:endParaRPr>
          </a:p>
          <a:p>
            <a:pPr indent="-457200" lvl="0" marL="457200" rtl="0" algn="l">
              <a:spcBef>
                <a:spcPts val="480"/>
              </a:spcBef>
              <a:spcAft>
                <a:spcPts val="0"/>
              </a:spcAft>
              <a:buClr>
                <a:srgbClr val="FF0000"/>
              </a:buClr>
              <a:buSzPts val="2400"/>
              <a:buFont typeface="Arial"/>
              <a:buAutoNum type="arabicPeriod"/>
            </a:pPr>
            <a:r>
              <a:rPr b="1" lang="zh-TW" sz="2400">
                <a:solidFill>
                  <a:srgbClr val="FF0000"/>
                </a:solidFill>
                <a:latin typeface="Times New Roman"/>
                <a:ea typeface="Times New Roman"/>
                <a:cs typeface="Times New Roman"/>
                <a:sym typeface="Times New Roman"/>
              </a:rPr>
              <a:t>Interactive in real time (即時互動) </a:t>
            </a:r>
            <a:endParaRPr b="1" sz="2400">
              <a:solidFill>
                <a:srgbClr val="FF0000"/>
              </a:solidFill>
              <a:latin typeface="Times New Roman"/>
              <a:ea typeface="Times New Roman"/>
              <a:cs typeface="Times New Roman"/>
              <a:sym typeface="Times New Roman"/>
            </a:endParaRPr>
          </a:p>
          <a:p>
            <a:pPr indent="-457200" lvl="0" marL="457200" rtl="0" algn="l">
              <a:spcBef>
                <a:spcPts val="480"/>
              </a:spcBef>
              <a:spcAft>
                <a:spcPts val="0"/>
              </a:spcAft>
              <a:buClr>
                <a:srgbClr val="FF0000"/>
              </a:buClr>
              <a:buSzPts val="2400"/>
              <a:buFont typeface="Arial"/>
              <a:buAutoNum type="arabicPeriod"/>
            </a:pPr>
            <a:r>
              <a:rPr b="1" lang="zh-TW" sz="2400">
                <a:solidFill>
                  <a:srgbClr val="FF0000"/>
                </a:solidFill>
                <a:latin typeface="Times New Roman"/>
                <a:ea typeface="Times New Roman"/>
                <a:cs typeface="Times New Roman"/>
                <a:sym typeface="Times New Roman"/>
              </a:rPr>
              <a:t>Registered in 3-D  (3D 定位)</a:t>
            </a:r>
            <a:endParaRPr/>
          </a:p>
        </p:txBody>
      </p:sp>
      <p:sp>
        <p:nvSpPr>
          <p:cNvPr id="434" name="Google Shape;434;p47"/>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數位匯流及其發展趨勢</a:t>
            </a:r>
            <a:endParaRPr sz="4400">
              <a:latin typeface="Arial"/>
              <a:ea typeface="Arial"/>
              <a:cs typeface="Arial"/>
              <a:sym typeface="Arial"/>
            </a:endParaRPr>
          </a:p>
        </p:txBody>
      </p:sp>
      <p:sp>
        <p:nvSpPr>
          <p:cNvPr id="435" name="Google Shape;435;p47"/>
          <p:cNvSpPr txBox="1"/>
          <p:nvPr>
            <p:ph idx="12" type="sldNum"/>
          </p:nvPr>
        </p:nvSpPr>
        <p:spPr>
          <a:xfrm>
            <a:off x="8100392" y="6521450"/>
            <a:ext cx="586408" cy="33655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436" name="Google Shape;436;p47"/>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pic>
        <p:nvPicPr>
          <p:cNvPr descr="play.png" id="437" name="Google Shape;437;p47">
            <a:hlinkClick r:id="rId5"/>
          </p:cNvPr>
          <p:cNvPicPr preferRelativeResize="0"/>
          <p:nvPr/>
        </p:nvPicPr>
        <p:blipFill rotWithShape="1">
          <a:blip r:embed="rId6">
            <a:alphaModFix/>
          </a:blip>
          <a:srcRect b="0" l="0" r="0" t="0"/>
          <a:stretch/>
        </p:blipFill>
        <p:spPr>
          <a:xfrm>
            <a:off x="4673172" y="2060848"/>
            <a:ext cx="510896" cy="51089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1" name="Shape 441"/>
        <p:cNvGrpSpPr/>
        <p:nvPr/>
      </p:nvGrpSpPr>
      <p:grpSpPr>
        <a:xfrm>
          <a:off x="0" y="0"/>
          <a:ext cx="0" cy="0"/>
          <a:chOff x="0" y="0"/>
          <a:chExt cx="0" cy="0"/>
        </a:xfrm>
      </p:grpSpPr>
      <p:sp>
        <p:nvSpPr>
          <p:cNvPr id="442" name="Google Shape;442;p48"/>
          <p:cNvSpPr txBox="1"/>
          <p:nvPr>
            <p:ph idx="1" type="body"/>
          </p:nvPr>
        </p:nvSpPr>
        <p:spPr>
          <a:xfrm>
            <a:off x="457200" y="1295400"/>
            <a:ext cx="8229600" cy="502602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None/>
            </a:pPr>
            <a:r>
              <a:rPr b="1" lang="zh-TW" sz="2800">
                <a:latin typeface="Times New Roman"/>
                <a:ea typeface="Times New Roman"/>
                <a:cs typeface="Times New Roman"/>
                <a:sym typeface="Times New Roman"/>
              </a:rPr>
              <a:t>擴增實境應用：Google Glass</a:t>
            </a:r>
            <a:endParaRPr/>
          </a:p>
          <a:p>
            <a:pPr indent="-342900" lvl="0" marL="342900" rtl="0" algn="l">
              <a:spcBef>
                <a:spcPts val="560"/>
              </a:spcBef>
              <a:spcAft>
                <a:spcPts val="0"/>
              </a:spcAft>
              <a:buClr>
                <a:schemeClr val="dk1"/>
              </a:buClr>
              <a:buSzPts val="2800"/>
              <a:buNone/>
            </a:pPr>
            <a:r>
              <a:t/>
            </a:r>
            <a:endParaRPr b="1" sz="2800">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Char char="▪"/>
            </a:pPr>
            <a:r>
              <a:rPr lang="zh-TW" sz="2400" u="sng">
                <a:solidFill>
                  <a:schemeClr val="hlink"/>
                </a:solidFill>
                <a:latin typeface="Times New Roman"/>
                <a:ea typeface="Times New Roman"/>
                <a:cs typeface="Times New Roman"/>
                <a:sym typeface="Times New Roman"/>
                <a:hlinkClick r:id="rId3"/>
              </a:rPr>
              <a:t>經典ICT短片分享：Google Glass</a:t>
            </a:r>
            <a:endParaRPr sz="2400">
              <a:latin typeface="Times New Roman"/>
              <a:ea typeface="Times New Roman"/>
              <a:cs typeface="Times New Roman"/>
              <a:sym typeface="Times New Roman"/>
            </a:endParaRPr>
          </a:p>
          <a:p>
            <a:pPr indent="-152400" lvl="7" marL="3429000" rtl="0" algn="l">
              <a:spcBef>
                <a:spcPts val="240"/>
              </a:spcBef>
              <a:spcAft>
                <a:spcPts val="0"/>
              </a:spcAft>
              <a:buClr>
                <a:schemeClr val="dk1"/>
              </a:buClr>
              <a:buSzPts val="1200"/>
              <a:buNone/>
            </a:pPr>
            <a:r>
              <a:t/>
            </a:r>
            <a:endParaRPr sz="1200">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Char char="▪"/>
            </a:pPr>
            <a:r>
              <a:rPr lang="zh-TW" sz="2400">
                <a:latin typeface="Times New Roman"/>
                <a:ea typeface="Times New Roman"/>
                <a:cs typeface="Times New Roman"/>
                <a:sym typeface="Times New Roman"/>
              </a:rPr>
              <a:t>Google於</a:t>
            </a:r>
            <a:r>
              <a:rPr lang="zh-TW" sz="2400">
                <a:solidFill>
                  <a:srgbClr val="FF0000"/>
                </a:solidFill>
                <a:latin typeface="Times New Roman"/>
                <a:ea typeface="Times New Roman"/>
                <a:cs typeface="Times New Roman"/>
                <a:sym typeface="Times New Roman"/>
              </a:rPr>
              <a:t>2012 開發者大會</a:t>
            </a:r>
            <a:r>
              <a:rPr lang="zh-TW" sz="2400">
                <a:latin typeface="Times New Roman"/>
                <a:ea typeface="Times New Roman"/>
                <a:cs typeface="Times New Roman"/>
                <a:sym typeface="Times New Roman"/>
              </a:rPr>
              <a:t>中，正式發表概念性產品「Project Glass」，Google Glass大致是透過右側整合Android作業系統設備運作，透過前端視訊鏡頭拍攝物件，同時將</a:t>
            </a:r>
            <a:r>
              <a:rPr lang="zh-TW" sz="2400">
                <a:solidFill>
                  <a:srgbClr val="FF0000"/>
                </a:solidFill>
                <a:latin typeface="Times New Roman"/>
                <a:ea typeface="Times New Roman"/>
                <a:cs typeface="Times New Roman"/>
                <a:sym typeface="Times New Roman"/>
              </a:rPr>
              <a:t>擴增實境影像</a:t>
            </a:r>
            <a:r>
              <a:rPr lang="zh-TW" sz="2400">
                <a:latin typeface="Times New Roman"/>
                <a:ea typeface="Times New Roman"/>
                <a:cs typeface="Times New Roman"/>
                <a:sym typeface="Times New Roman"/>
              </a:rPr>
              <a:t>投射於右側特殊鏡片讓使用者觀看，眼鏡本身支援3G或4G連網機能，並且藉由語音辨識下達操作指令，可執行包含Google Search、使用Google旗下服務，或透過Google+進行社群互動等。</a:t>
            </a:r>
            <a:endParaRPr sz="2400">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None/>
            </a:pPr>
            <a:br>
              <a:rPr lang="zh-TW" sz="2400"/>
            </a:br>
            <a:endParaRPr sz="2400"/>
          </a:p>
        </p:txBody>
      </p:sp>
      <p:sp>
        <p:nvSpPr>
          <p:cNvPr id="443" name="Google Shape;443;p48"/>
          <p:cNvSpPr txBox="1"/>
          <p:nvPr>
            <p:ph idx="12" type="sldNum"/>
          </p:nvPr>
        </p:nvSpPr>
        <p:spPr>
          <a:xfrm>
            <a:off x="8100392" y="6521450"/>
            <a:ext cx="586408" cy="33655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444" name="Google Shape;444;p48"/>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數位匯流及其發展趨勢</a:t>
            </a:r>
            <a:endParaRPr sz="4400">
              <a:latin typeface="Arial"/>
              <a:ea typeface="Arial"/>
              <a:cs typeface="Arial"/>
              <a:sym typeface="Arial"/>
            </a:endParaRPr>
          </a:p>
        </p:txBody>
      </p:sp>
      <p:sp>
        <p:nvSpPr>
          <p:cNvPr id="445" name="Google Shape;445;p48"/>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pic>
        <p:nvPicPr>
          <p:cNvPr descr="play.png" id="446" name="Google Shape;446;p48">
            <a:hlinkClick r:id="rId4"/>
          </p:cNvPr>
          <p:cNvPicPr preferRelativeResize="0"/>
          <p:nvPr/>
        </p:nvPicPr>
        <p:blipFill rotWithShape="1">
          <a:blip r:embed="rId5">
            <a:alphaModFix/>
          </a:blip>
          <a:srcRect b="0" l="0" r="0" t="0"/>
          <a:stretch/>
        </p:blipFill>
        <p:spPr>
          <a:xfrm>
            <a:off x="5508104" y="2271742"/>
            <a:ext cx="581194" cy="58119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0" name="Shape 450"/>
        <p:cNvGrpSpPr/>
        <p:nvPr/>
      </p:nvGrpSpPr>
      <p:grpSpPr>
        <a:xfrm>
          <a:off x="0" y="0"/>
          <a:ext cx="0" cy="0"/>
          <a:chOff x="0" y="0"/>
          <a:chExt cx="0" cy="0"/>
        </a:xfrm>
      </p:grpSpPr>
      <p:sp>
        <p:nvSpPr>
          <p:cNvPr id="451" name="Google Shape;451;p49"/>
          <p:cNvSpPr txBox="1"/>
          <p:nvPr>
            <p:ph idx="1" type="body"/>
          </p:nvPr>
        </p:nvSpPr>
        <p:spPr>
          <a:xfrm>
            <a:off x="457200" y="1295400"/>
            <a:ext cx="8229600" cy="50260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b="1" lang="zh-TW">
                <a:latin typeface="Times New Roman"/>
                <a:ea typeface="Times New Roman"/>
                <a:cs typeface="Times New Roman"/>
                <a:sym typeface="Times New Roman"/>
              </a:rPr>
              <a:t>Web3.0、語意網</a:t>
            </a:r>
            <a:endParaRPr b="1">
              <a:latin typeface="Times New Roman"/>
              <a:ea typeface="Times New Roman"/>
              <a:cs typeface="Times New Roman"/>
              <a:sym typeface="Times New Roman"/>
            </a:endParaRPr>
          </a:p>
          <a:p>
            <a:pPr indent="-304800" lvl="0" marL="457200" rtl="0" algn="l">
              <a:spcBef>
                <a:spcPts val="480"/>
              </a:spcBef>
              <a:spcAft>
                <a:spcPts val="0"/>
              </a:spcAft>
              <a:buClr>
                <a:schemeClr val="dk1"/>
              </a:buClr>
              <a:buSzPts val="2400"/>
              <a:buFont typeface="Arial"/>
              <a:buNone/>
            </a:pPr>
            <a:r>
              <a:t/>
            </a:r>
            <a:endParaRPr b="1" sz="2400">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Char char="▪"/>
            </a:pPr>
            <a:r>
              <a:rPr b="1" lang="zh-TW" sz="2400">
                <a:latin typeface="Times New Roman"/>
                <a:ea typeface="Times New Roman"/>
                <a:cs typeface="Times New Roman"/>
                <a:sym typeface="Times New Roman"/>
              </a:rPr>
              <a:t>Web 3.0</a:t>
            </a:r>
            <a:r>
              <a:rPr lang="zh-TW" sz="2400">
                <a:latin typeface="Times New Roman"/>
                <a:ea typeface="Times New Roman"/>
                <a:cs typeface="Times New Roman"/>
                <a:sym typeface="Times New Roman"/>
              </a:rPr>
              <a:t>一詞包含多層含義，用來概括網際網路發展過程中可能出現的各種不同的方向和特徵。例如：</a:t>
            </a:r>
            <a:endParaRPr sz="2400">
              <a:latin typeface="Times New Roman"/>
              <a:ea typeface="Times New Roman"/>
              <a:cs typeface="Times New Roman"/>
              <a:sym typeface="Times New Roman"/>
            </a:endParaRPr>
          </a:p>
          <a:p>
            <a:pPr indent="-190500" lvl="0" marL="342900" rtl="0" algn="l">
              <a:spcBef>
                <a:spcPts val="480"/>
              </a:spcBef>
              <a:spcAft>
                <a:spcPts val="0"/>
              </a:spcAft>
              <a:buClr>
                <a:schemeClr val="dk1"/>
              </a:buClr>
              <a:buSzPts val="2400"/>
              <a:buNone/>
            </a:pPr>
            <a:r>
              <a:t/>
            </a:r>
            <a:endParaRPr sz="2400">
              <a:latin typeface="Times New Roman"/>
              <a:ea typeface="Times New Roman"/>
              <a:cs typeface="Times New Roman"/>
              <a:sym typeface="Times New Roman"/>
            </a:endParaRPr>
          </a:p>
          <a:p>
            <a:pPr indent="-457200" lvl="0" marL="457200" rtl="0" algn="l">
              <a:spcBef>
                <a:spcPts val="480"/>
              </a:spcBef>
              <a:spcAft>
                <a:spcPts val="0"/>
              </a:spcAft>
              <a:buClr>
                <a:schemeClr val="dk1"/>
              </a:buClr>
              <a:buSzPts val="2400"/>
              <a:buFont typeface="Arial"/>
              <a:buAutoNum type="arabicPeriod"/>
            </a:pPr>
            <a:r>
              <a:rPr lang="zh-TW" sz="2400">
                <a:latin typeface="Times New Roman"/>
                <a:ea typeface="Times New Roman"/>
                <a:cs typeface="Times New Roman"/>
                <a:sym typeface="Times New Roman"/>
              </a:rPr>
              <a:t>將網際網路本身轉化為一個泛型資料庫</a:t>
            </a:r>
            <a:endParaRPr sz="2400">
              <a:latin typeface="Times New Roman"/>
              <a:ea typeface="Times New Roman"/>
              <a:cs typeface="Times New Roman"/>
              <a:sym typeface="Times New Roman"/>
            </a:endParaRPr>
          </a:p>
          <a:p>
            <a:pPr indent="-457200" lvl="0" marL="457200" rtl="0" algn="l">
              <a:spcBef>
                <a:spcPts val="480"/>
              </a:spcBef>
              <a:spcAft>
                <a:spcPts val="0"/>
              </a:spcAft>
              <a:buClr>
                <a:schemeClr val="dk1"/>
              </a:buClr>
              <a:buSzPts val="2400"/>
              <a:buFont typeface="Arial"/>
              <a:buAutoNum type="arabicPeriod"/>
            </a:pPr>
            <a:r>
              <a:rPr lang="zh-TW" sz="2400">
                <a:latin typeface="Times New Roman"/>
                <a:ea typeface="Times New Roman"/>
                <a:cs typeface="Times New Roman"/>
                <a:sym typeface="Times New Roman"/>
              </a:rPr>
              <a:t>跨瀏覽器、超瀏覽器的內容傳輸和回饋機制</a:t>
            </a:r>
            <a:endParaRPr sz="2400">
              <a:latin typeface="Times New Roman"/>
              <a:ea typeface="Times New Roman"/>
              <a:cs typeface="Times New Roman"/>
              <a:sym typeface="Times New Roman"/>
            </a:endParaRPr>
          </a:p>
          <a:p>
            <a:pPr indent="-457200" lvl="0" marL="457200" rtl="0" algn="l">
              <a:spcBef>
                <a:spcPts val="480"/>
              </a:spcBef>
              <a:spcAft>
                <a:spcPts val="0"/>
              </a:spcAft>
              <a:buClr>
                <a:schemeClr val="dk1"/>
              </a:buClr>
              <a:buSzPts val="2400"/>
              <a:buFont typeface="Arial"/>
              <a:buAutoNum type="arabicPeriod"/>
            </a:pPr>
            <a:r>
              <a:rPr lang="zh-TW" sz="2400">
                <a:latin typeface="Times New Roman"/>
                <a:ea typeface="Times New Roman"/>
                <a:cs typeface="Times New Roman"/>
                <a:sym typeface="Times New Roman"/>
              </a:rPr>
              <a:t>人工智慧技術的運用</a:t>
            </a:r>
            <a:endParaRPr sz="2400">
              <a:latin typeface="Times New Roman"/>
              <a:ea typeface="Times New Roman"/>
              <a:cs typeface="Times New Roman"/>
              <a:sym typeface="Times New Roman"/>
            </a:endParaRPr>
          </a:p>
          <a:p>
            <a:pPr indent="-457200" lvl="0" marL="457200" rtl="0" algn="l">
              <a:spcBef>
                <a:spcPts val="480"/>
              </a:spcBef>
              <a:spcAft>
                <a:spcPts val="0"/>
              </a:spcAft>
              <a:buClr>
                <a:schemeClr val="dk1"/>
              </a:buClr>
              <a:buSzPts val="2400"/>
              <a:buFont typeface="Arial"/>
              <a:buAutoNum type="arabicPeriod"/>
            </a:pPr>
            <a:r>
              <a:rPr lang="zh-TW" sz="2400">
                <a:latin typeface="Times New Roman"/>
                <a:ea typeface="Times New Roman"/>
                <a:cs typeface="Times New Roman"/>
                <a:sym typeface="Times New Roman"/>
              </a:rPr>
              <a:t>語意網</a:t>
            </a:r>
            <a:endParaRPr sz="2400">
              <a:latin typeface="Times New Roman"/>
              <a:ea typeface="Times New Roman"/>
              <a:cs typeface="Times New Roman"/>
              <a:sym typeface="Times New Roman"/>
            </a:endParaRPr>
          </a:p>
          <a:p>
            <a:pPr indent="-457200" lvl="0" marL="457200" rtl="0" algn="l">
              <a:spcBef>
                <a:spcPts val="480"/>
              </a:spcBef>
              <a:spcAft>
                <a:spcPts val="0"/>
              </a:spcAft>
              <a:buClr>
                <a:schemeClr val="dk1"/>
              </a:buClr>
              <a:buSzPts val="2400"/>
              <a:buFont typeface="Arial"/>
              <a:buAutoNum type="arabicPeriod"/>
            </a:pPr>
            <a:r>
              <a:rPr lang="zh-TW" sz="2400">
                <a:latin typeface="Times New Roman"/>
                <a:ea typeface="Times New Roman"/>
                <a:cs typeface="Times New Roman"/>
                <a:sym typeface="Times New Roman"/>
              </a:rPr>
              <a:t>運用3D技術搭建的網站，甚至虛擬世界或網路聯合國</a:t>
            </a:r>
            <a:endParaRPr sz="2400">
              <a:latin typeface="Times New Roman"/>
              <a:ea typeface="Times New Roman"/>
              <a:cs typeface="Times New Roman"/>
              <a:sym typeface="Times New Roman"/>
            </a:endParaRPr>
          </a:p>
        </p:txBody>
      </p:sp>
      <p:sp>
        <p:nvSpPr>
          <p:cNvPr id="452" name="Google Shape;452;p49"/>
          <p:cNvSpPr txBox="1"/>
          <p:nvPr>
            <p:ph idx="12" type="sldNum"/>
          </p:nvPr>
        </p:nvSpPr>
        <p:spPr>
          <a:xfrm>
            <a:off x="8100392" y="6521450"/>
            <a:ext cx="586408" cy="33655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453" name="Google Shape;453;p49"/>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數位匯流及其發展趨勢</a:t>
            </a:r>
            <a:endParaRPr sz="4400">
              <a:latin typeface="Arial"/>
              <a:ea typeface="Arial"/>
              <a:cs typeface="Arial"/>
              <a:sym typeface="Arial"/>
            </a:endParaRPr>
          </a:p>
        </p:txBody>
      </p:sp>
      <p:sp>
        <p:nvSpPr>
          <p:cNvPr id="454" name="Google Shape;454;p49"/>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8" name="Shape 458"/>
        <p:cNvGrpSpPr/>
        <p:nvPr/>
      </p:nvGrpSpPr>
      <p:grpSpPr>
        <a:xfrm>
          <a:off x="0" y="0"/>
          <a:ext cx="0" cy="0"/>
          <a:chOff x="0" y="0"/>
          <a:chExt cx="0" cy="0"/>
        </a:xfrm>
      </p:grpSpPr>
      <p:sp>
        <p:nvSpPr>
          <p:cNvPr id="459" name="Google Shape;459;p50"/>
          <p:cNvSpPr txBox="1"/>
          <p:nvPr>
            <p:ph idx="1" type="body"/>
          </p:nvPr>
        </p:nvSpPr>
        <p:spPr>
          <a:xfrm>
            <a:off x="179512" y="1295400"/>
            <a:ext cx="8507288" cy="50260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b="1" lang="zh-TW">
                <a:latin typeface="Times New Roman"/>
                <a:ea typeface="Times New Roman"/>
                <a:cs typeface="Times New Roman"/>
                <a:sym typeface="Times New Roman"/>
              </a:rPr>
              <a:t>何謂語意網：</a:t>
            </a:r>
            <a:endParaRPr>
              <a:latin typeface="Times New Roman"/>
              <a:ea typeface="Times New Roman"/>
              <a:cs typeface="Times New Roman"/>
              <a:sym typeface="Times New Roman"/>
            </a:endParaRPr>
          </a:p>
          <a:p>
            <a:pPr indent="0" lvl="0" marL="0" rtl="0" algn="l">
              <a:spcBef>
                <a:spcPts val="480"/>
              </a:spcBef>
              <a:spcAft>
                <a:spcPts val="0"/>
              </a:spcAft>
              <a:buClr>
                <a:schemeClr val="dk1"/>
              </a:buClr>
              <a:buSzPts val="2400"/>
              <a:buNone/>
            </a:pPr>
            <a:r>
              <a:t/>
            </a:r>
            <a:endParaRPr sz="2400">
              <a:latin typeface="Times New Roman"/>
              <a:ea typeface="Times New Roman"/>
              <a:cs typeface="Times New Roman"/>
              <a:sym typeface="Times New Roman"/>
            </a:endParaRPr>
          </a:p>
          <a:p>
            <a:pPr indent="0" lvl="0" marL="0" rtl="0" algn="l">
              <a:spcBef>
                <a:spcPts val="480"/>
              </a:spcBef>
              <a:spcAft>
                <a:spcPts val="0"/>
              </a:spcAft>
              <a:buClr>
                <a:schemeClr val="dk1"/>
              </a:buClr>
              <a:buSzPts val="2400"/>
              <a:buNone/>
            </a:pPr>
            <a:r>
              <a:rPr lang="zh-TW" sz="2400">
                <a:latin typeface="Times New Roman"/>
                <a:ea typeface="Times New Roman"/>
                <a:cs typeface="Times New Roman"/>
                <a:sym typeface="Times New Roman"/>
              </a:rPr>
              <a:t>　　現有的網站大都是由「人」去撰寫「HTML」，進而顯示資料，以便「人」閱讀，但實際上電腦並不了解網站內的資料意涵為何。例如：中央氣象局網站提供許多數據，包括溫度、濕度、風速等。但這些數據只能由「人」讀取分析，電腦本身無法理解數字所代表的意義 。</a:t>
            </a:r>
            <a:endParaRPr sz="2400">
              <a:latin typeface="Times New Roman"/>
              <a:ea typeface="Times New Roman"/>
              <a:cs typeface="Times New Roman"/>
              <a:sym typeface="Times New Roman"/>
            </a:endParaRPr>
          </a:p>
          <a:p>
            <a:pPr indent="0" lvl="0" marL="0" rtl="0" algn="l">
              <a:spcBef>
                <a:spcPts val="480"/>
              </a:spcBef>
              <a:spcAft>
                <a:spcPts val="0"/>
              </a:spcAft>
              <a:buClr>
                <a:schemeClr val="dk1"/>
              </a:buClr>
              <a:buSzPts val="2400"/>
              <a:buNone/>
            </a:pPr>
            <a:br>
              <a:rPr lang="zh-TW" sz="2400">
                <a:latin typeface="Times New Roman"/>
                <a:ea typeface="Times New Roman"/>
                <a:cs typeface="Times New Roman"/>
                <a:sym typeface="Times New Roman"/>
              </a:rPr>
            </a:br>
            <a:r>
              <a:rPr lang="zh-TW" sz="2400">
                <a:latin typeface="Times New Roman"/>
                <a:ea typeface="Times New Roman"/>
                <a:cs typeface="Times New Roman"/>
                <a:sym typeface="Times New Roman"/>
              </a:rPr>
              <a:t>　　因此，若能將現有網站的資料，轉換成電腦可讀的格式(W3C公司1999年提出RDF)， 讓電腦能夠理解使用者所輸入的語意為何，使</a:t>
            </a:r>
            <a:r>
              <a:rPr lang="zh-TW" sz="2400">
                <a:solidFill>
                  <a:srgbClr val="FF0000"/>
                </a:solidFill>
                <a:latin typeface="Times New Roman"/>
                <a:ea typeface="Times New Roman"/>
                <a:cs typeface="Times New Roman"/>
                <a:sym typeface="Times New Roman"/>
              </a:rPr>
              <a:t>電腦與電腦</a:t>
            </a:r>
            <a:r>
              <a:rPr lang="zh-TW" sz="2400">
                <a:latin typeface="Times New Roman"/>
                <a:ea typeface="Times New Roman"/>
                <a:cs typeface="Times New Roman"/>
                <a:sym typeface="Times New Roman"/>
              </a:rPr>
              <a:t>或</a:t>
            </a:r>
            <a:r>
              <a:rPr lang="zh-TW" sz="2400">
                <a:solidFill>
                  <a:srgbClr val="FF0000"/>
                </a:solidFill>
                <a:latin typeface="Times New Roman"/>
                <a:ea typeface="Times New Roman"/>
                <a:cs typeface="Times New Roman"/>
                <a:sym typeface="Times New Roman"/>
              </a:rPr>
              <a:t>電腦與人</a:t>
            </a:r>
            <a:r>
              <a:rPr lang="zh-TW" sz="2400">
                <a:latin typeface="Times New Roman"/>
                <a:ea typeface="Times New Roman"/>
                <a:cs typeface="Times New Roman"/>
                <a:sym typeface="Times New Roman"/>
              </a:rPr>
              <a:t>能相互</a:t>
            </a:r>
            <a:r>
              <a:rPr lang="zh-TW" sz="2400">
                <a:solidFill>
                  <a:srgbClr val="FF0000"/>
                </a:solidFill>
                <a:latin typeface="Times New Roman"/>
                <a:ea typeface="Times New Roman"/>
                <a:cs typeface="Times New Roman"/>
                <a:sym typeface="Times New Roman"/>
              </a:rPr>
              <a:t>溝通</a:t>
            </a:r>
            <a:r>
              <a:rPr lang="zh-TW" sz="2400">
                <a:latin typeface="Times New Roman"/>
                <a:ea typeface="Times New Roman"/>
                <a:cs typeface="Times New Roman"/>
                <a:sym typeface="Times New Roman"/>
              </a:rPr>
              <a:t>。</a:t>
            </a:r>
            <a:endParaRPr sz="2400">
              <a:latin typeface="Times New Roman"/>
              <a:ea typeface="Times New Roman"/>
              <a:cs typeface="Times New Roman"/>
              <a:sym typeface="Times New Roman"/>
            </a:endParaRPr>
          </a:p>
        </p:txBody>
      </p:sp>
      <p:sp>
        <p:nvSpPr>
          <p:cNvPr id="460" name="Google Shape;460;p50"/>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461" name="Google Shape;461;p50"/>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462" name="Google Shape;462;p50"/>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數位匯流及其發展趨勢</a:t>
            </a:r>
            <a:endParaRPr sz="4400">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6" name="Shape 466"/>
        <p:cNvGrpSpPr/>
        <p:nvPr/>
      </p:nvGrpSpPr>
      <p:grpSpPr>
        <a:xfrm>
          <a:off x="0" y="0"/>
          <a:ext cx="0" cy="0"/>
          <a:chOff x="0" y="0"/>
          <a:chExt cx="0" cy="0"/>
        </a:xfrm>
      </p:grpSpPr>
      <p:sp>
        <p:nvSpPr>
          <p:cNvPr id="467" name="Google Shape;467;p51"/>
          <p:cNvSpPr txBox="1"/>
          <p:nvPr>
            <p:ph idx="1" type="body"/>
          </p:nvPr>
        </p:nvSpPr>
        <p:spPr>
          <a:xfrm>
            <a:off x="457200" y="1295400"/>
            <a:ext cx="8229600" cy="50260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t/>
            </a:r>
            <a:endParaRPr sz="2400" u="sng">
              <a:solidFill>
                <a:schemeClr val="hlink"/>
              </a:solidFill>
              <a:latin typeface="Times New Roman"/>
              <a:ea typeface="Times New Roman"/>
              <a:cs typeface="Times New Roman"/>
              <a:sym typeface="Times New Roman"/>
              <a:hlinkClick r:id="rId3"/>
            </a:endParaRPr>
          </a:p>
          <a:p>
            <a:pPr indent="-152400" lvl="0" marL="0" rtl="0" algn="l">
              <a:spcBef>
                <a:spcPts val="480"/>
              </a:spcBef>
              <a:spcAft>
                <a:spcPts val="0"/>
              </a:spcAft>
              <a:buClr>
                <a:srgbClr val="215095"/>
              </a:buClr>
              <a:buSzPts val="2400"/>
              <a:buChar char="▪"/>
            </a:pPr>
            <a:r>
              <a:rPr lang="zh-TW" sz="2400" u="sng">
                <a:solidFill>
                  <a:schemeClr val="hlink"/>
                </a:solidFill>
                <a:latin typeface="Times New Roman"/>
                <a:ea typeface="Times New Roman"/>
                <a:cs typeface="Times New Roman"/>
                <a:sym typeface="Times New Roman"/>
                <a:hlinkClick r:id="rId4"/>
              </a:rPr>
              <a:t>經典ICT短片分享：Siri</a:t>
            </a:r>
            <a:endParaRPr sz="2400">
              <a:latin typeface="Times New Roman"/>
              <a:ea typeface="Times New Roman"/>
              <a:cs typeface="Times New Roman"/>
              <a:sym typeface="Times New Roman"/>
            </a:endParaRPr>
          </a:p>
          <a:p>
            <a:pPr indent="0" lvl="0" marL="0" rtl="0" algn="l">
              <a:spcBef>
                <a:spcPts val="480"/>
              </a:spcBef>
              <a:spcAft>
                <a:spcPts val="0"/>
              </a:spcAft>
              <a:buClr>
                <a:schemeClr val="dk1"/>
              </a:buClr>
              <a:buSzPts val="2400"/>
              <a:buNone/>
            </a:pPr>
            <a:r>
              <a:rPr lang="zh-TW" sz="2400">
                <a:latin typeface="Times New Roman"/>
                <a:ea typeface="Times New Roman"/>
                <a:cs typeface="Times New Roman"/>
                <a:sym typeface="Times New Roman"/>
              </a:rPr>
              <a:t>　　</a:t>
            </a:r>
            <a:endParaRPr sz="2400">
              <a:latin typeface="Times New Roman"/>
              <a:ea typeface="Times New Roman"/>
              <a:cs typeface="Times New Roman"/>
              <a:sym typeface="Times New Roman"/>
            </a:endParaRPr>
          </a:p>
          <a:p>
            <a:pPr indent="0" lvl="0" marL="0" rtl="0" algn="l">
              <a:spcBef>
                <a:spcPts val="480"/>
              </a:spcBef>
              <a:spcAft>
                <a:spcPts val="0"/>
              </a:spcAft>
              <a:buClr>
                <a:schemeClr val="dk1"/>
              </a:buClr>
              <a:buSzPts val="2400"/>
              <a:buNone/>
            </a:pPr>
            <a:r>
              <a:rPr lang="zh-TW" sz="2400">
                <a:latin typeface="Times New Roman"/>
                <a:ea typeface="Times New Roman"/>
                <a:cs typeface="Times New Roman"/>
                <a:sym typeface="Times New Roman"/>
              </a:rPr>
              <a:t>全球資訊網(WWW)1994年問世，發明者Tim Berners-Lee 對網路有兩個夢想：</a:t>
            </a:r>
            <a:endParaRPr sz="2400">
              <a:latin typeface="Times New Roman"/>
              <a:ea typeface="Times New Roman"/>
              <a:cs typeface="Times New Roman"/>
              <a:sym typeface="Times New Roman"/>
            </a:endParaRPr>
          </a:p>
          <a:p>
            <a:pPr indent="0" lvl="0" marL="0" rtl="0" algn="l">
              <a:spcBef>
                <a:spcPts val="480"/>
              </a:spcBef>
              <a:spcAft>
                <a:spcPts val="0"/>
              </a:spcAft>
              <a:buClr>
                <a:schemeClr val="dk1"/>
              </a:buClr>
              <a:buSzPts val="2400"/>
              <a:buNone/>
            </a:pPr>
            <a:r>
              <a:t/>
            </a:r>
            <a:endParaRPr sz="2400">
              <a:latin typeface="Times New Roman"/>
              <a:ea typeface="Times New Roman"/>
              <a:cs typeface="Times New Roman"/>
              <a:sym typeface="Times New Roman"/>
            </a:endParaRPr>
          </a:p>
          <a:p>
            <a:pPr indent="-457200" lvl="0" marL="457200" rtl="0" algn="l">
              <a:spcBef>
                <a:spcPts val="480"/>
              </a:spcBef>
              <a:spcAft>
                <a:spcPts val="0"/>
              </a:spcAft>
              <a:buClr>
                <a:schemeClr val="dk1"/>
              </a:buClr>
              <a:buSzPts val="2400"/>
              <a:buFont typeface="Arial"/>
              <a:buAutoNum type="arabicPeriod"/>
            </a:pPr>
            <a:r>
              <a:rPr lang="zh-TW" sz="2400">
                <a:latin typeface="Times New Roman"/>
                <a:ea typeface="Times New Roman"/>
                <a:cs typeface="Times New Roman"/>
                <a:sym typeface="Times New Roman"/>
              </a:rPr>
              <a:t>第一個夢想是所有的人都可以透過全球資訊網（www）共享知識</a:t>
            </a:r>
            <a:endParaRPr sz="2400">
              <a:latin typeface="Times New Roman"/>
              <a:ea typeface="Times New Roman"/>
              <a:cs typeface="Times New Roman"/>
              <a:sym typeface="Times New Roman"/>
            </a:endParaRPr>
          </a:p>
          <a:p>
            <a:pPr indent="-304800" lvl="0" marL="457200" rtl="0" algn="l">
              <a:spcBef>
                <a:spcPts val="480"/>
              </a:spcBef>
              <a:spcAft>
                <a:spcPts val="0"/>
              </a:spcAft>
              <a:buClr>
                <a:schemeClr val="dk1"/>
              </a:buClr>
              <a:buSzPts val="2400"/>
              <a:buFont typeface="Arial"/>
              <a:buNone/>
            </a:pPr>
            <a:r>
              <a:t/>
            </a:r>
            <a:endParaRPr sz="2400">
              <a:latin typeface="Times New Roman"/>
              <a:ea typeface="Times New Roman"/>
              <a:cs typeface="Times New Roman"/>
              <a:sym typeface="Times New Roman"/>
            </a:endParaRPr>
          </a:p>
          <a:p>
            <a:pPr indent="-457200" lvl="0" marL="457200" rtl="0" algn="l">
              <a:spcBef>
                <a:spcPts val="480"/>
              </a:spcBef>
              <a:spcAft>
                <a:spcPts val="0"/>
              </a:spcAft>
              <a:buClr>
                <a:schemeClr val="dk1"/>
              </a:buClr>
              <a:buSzPts val="2400"/>
              <a:buFont typeface="Arial"/>
              <a:buAutoNum type="arabicPeriod"/>
            </a:pPr>
            <a:r>
              <a:rPr lang="zh-TW" sz="2400">
                <a:latin typeface="Times New Roman"/>
                <a:ea typeface="Times New Roman"/>
                <a:cs typeface="Times New Roman"/>
                <a:sym typeface="Times New Roman"/>
              </a:rPr>
              <a:t>第二個夢想是</a:t>
            </a:r>
            <a:r>
              <a:rPr lang="zh-TW" sz="2400">
                <a:solidFill>
                  <a:srgbClr val="FF0000"/>
                </a:solidFill>
                <a:latin typeface="Times New Roman"/>
                <a:ea typeface="Times New Roman"/>
                <a:cs typeface="Times New Roman"/>
                <a:sym typeface="Times New Roman"/>
              </a:rPr>
              <a:t>電腦可以瞭解人類的語言，未來的網路是語意網（Semantic Web）</a:t>
            </a:r>
            <a:endParaRPr sz="2400">
              <a:solidFill>
                <a:srgbClr val="215095"/>
              </a:solidFill>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None/>
            </a:pPr>
            <a:r>
              <a:t/>
            </a:r>
            <a:endParaRPr sz="2400">
              <a:latin typeface="Times New Roman"/>
              <a:ea typeface="Times New Roman"/>
              <a:cs typeface="Times New Roman"/>
              <a:sym typeface="Times New Roman"/>
            </a:endParaRPr>
          </a:p>
        </p:txBody>
      </p:sp>
      <p:sp>
        <p:nvSpPr>
          <p:cNvPr id="468" name="Google Shape;468;p51"/>
          <p:cNvSpPr txBox="1"/>
          <p:nvPr>
            <p:ph idx="12" type="sldNum"/>
          </p:nvPr>
        </p:nvSpPr>
        <p:spPr>
          <a:xfrm>
            <a:off x="8100392" y="6521450"/>
            <a:ext cx="586408" cy="33655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469" name="Google Shape;469;p51"/>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sz="1800">
              <a:solidFill>
                <a:srgbClr val="215095"/>
              </a:solidFill>
            </a:endParaRPr>
          </a:p>
        </p:txBody>
      </p:sp>
      <p:sp>
        <p:nvSpPr>
          <p:cNvPr id="470" name="Google Shape;470;p51"/>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數位匯流及其發展趨勢</a:t>
            </a:r>
            <a:endParaRPr sz="4400">
              <a:latin typeface="Arial"/>
              <a:ea typeface="Arial"/>
              <a:cs typeface="Arial"/>
              <a:sym typeface="Arial"/>
            </a:endParaRPr>
          </a:p>
        </p:txBody>
      </p:sp>
      <p:pic>
        <p:nvPicPr>
          <p:cNvPr descr="play.png" id="471" name="Google Shape;471;p51">
            <a:hlinkClick r:id="rId5"/>
          </p:cNvPr>
          <p:cNvPicPr preferRelativeResize="0"/>
          <p:nvPr/>
        </p:nvPicPr>
        <p:blipFill rotWithShape="1">
          <a:blip r:embed="rId6">
            <a:alphaModFix/>
          </a:blip>
          <a:srcRect b="0" l="0" r="0" t="0"/>
          <a:stretch/>
        </p:blipFill>
        <p:spPr>
          <a:xfrm>
            <a:off x="4139952" y="1628800"/>
            <a:ext cx="720080" cy="72008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6" name="Shape 476"/>
        <p:cNvGrpSpPr/>
        <p:nvPr/>
      </p:nvGrpSpPr>
      <p:grpSpPr>
        <a:xfrm>
          <a:off x="0" y="0"/>
          <a:ext cx="0" cy="0"/>
          <a:chOff x="0" y="0"/>
          <a:chExt cx="0" cy="0"/>
        </a:xfrm>
      </p:grpSpPr>
      <p:sp>
        <p:nvSpPr>
          <p:cNvPr id="477" name="Google Shape;477;p52"/>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478" name="Google Shape;478;p52"/>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479" name="Google Shape;479;p52"/>
          <p:cNvSpPr txBox="1"/>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accent1"/>
              </a:solidFill>
              <a:latin typeface="Arial"/>
              <a:ea typeface="Arial"/>
              <a:cs typeface="Arial"/>
              <a:sym typeface="Arial"/>
            </a:endParaRPr>
          </a:p>
        </p:txBody>
      </p:sp>
      <p:sp>
        <p:nvSpPr>
          <p:cNvPr id="480" name="Google Shape;480;p52"/>
          <p:cNvSpPr txBox="1"/>
          <p:nvPr/>
        </p:nvSpPr>
        <p:spPr>
          <a:xfrm>
            <a:off x="2663757" y="116632"/>
            <a:ext cx="6551713" cy="7694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4400">
                <a:solidFill>
                  <a:schemeClr val="lt1"/>
                </a:solidFill>
                <a:latin typeface="Arial"/>
                <a:ea typeface="Arial"/>
                <a:cs typeface="Arial"/>
                <a:sym typeface="Arial"/>
              </a:rPr>
              <a:t>數位匯流及其發展趨勢</a:t>
            </a:r>
            <a:endParaRPr sz="4400">
              <a:solidFill>
                <a:schemeClr val="lt1"/>
              </a:solidFill>
              <a:latin typeface="Arial"/>
              <a:ea typeface="Arial"/>
              <a:cs typeface="Arial"/>
              <a:sym typeface="Arial"/>
            </a:endParaRPr>
          </a:p>
        </p:txBody>
      </p:sp>
      <p:sp>
        <p:nvSpPr>
          <p:cNvPr id="481" name="Google Shape;481;p52"/>
          <p:cNvSpPr/>
          <p:nvPr/>
        </p:nvSpPr>
        <p:spPr>
          <a:xfrm>
            <a:off x="467544" y="1772816"/>
            <a:ext cx="7992888" cy="38348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3200">
                <a:solidFill>
                  <a:schemeClr val="dk1"/>
                </a:solidFill>
                <a:latin typeface="Times New Roman"/>
                <a:ea typeface="Times New Roman"/>
                <a:cs typeface="Times New Roman"/>
                <a:sym typeface="Times New Roman"/>
              </a:rPr>
              <a:t>O2O營銷模式(Online To Offline)</a:t>
            </a:r>
            <a:endParaRPr/>
          </a:p>
          <a:p>
            <a:pPr indent="-190500" lvl="0" marL="342900" marR="0" rtl="0" algn="l">
              <a:spcBef>
                <a:spcPts val="480"/>
              </a:spcBef>
              <a:spcAft>
                <a:spcPts val="0"/>
              </a:spcAft>
              <a:buClr>
                <a:schemeClr val="dk1"/>
              </a:buClr>
              <a:buSzPts val="2400"/>
              <a:buFont typeface="Arial"/>
              <a:buNone/>
            </a:pPr>
            <a:r>
              <a:t/>
            </a:r>
            <a:endParaRPr sz="2400">
              <a:solidFill>
                <a:srgbClr val="215095"/>
              </a:solidFill>
              <a:latin typeface="Times New Roman"/>
              <a:ea typeface="Times New Roman"/>
              <a:cs typeface="Times New Roman"/>
              <a:sym typeface="Times New Roman"/>
            </a:endParaRPr>
          </a:p>
          <a:p>
            <a:pPr indent="-342900" lvl="0" marL="342900" marR="0" rtl="0" algn="l">
              <a:spcBef>
                <a:spcPts val="480"/>
              </a:spcBef>
              <a:spcAft>
                <a:spcPts val="0"/>
              </a:spcAft>
              <a:buClr>
                <a:srgbClr val="215095"/>
              </a:buClr>
              <a:buSzPts val="2400"/>
              <a:buFont typeface="Noto Sans Symbols"/>
              <a:buChar char="▪"/>
            </a:pPr>
            <a:r>
              <a:rPr lang="zh-TW" sz="2400">
                <a:solidFill>
                  <a:srgbClr val="215095"/>
                </a:solidFill>
                <a:latin typeface="Times New Roman"/>
                <a:ea typeface="Times New Roman"/>
                <a:cs typeface="Times New Roman"/>
                <a:sym typeface="Times New Roman"/>
              </a:rPr>
              <a:t>O2O營銷模式又稱離線商務模式，是指線上營銷線上購買帶動線下經營和線下消費。</a:t>
            </a:r>
            <a:endParaRPr sz="2400">
              <a:solidFill>
                <a:srgbClr val="215095"/>
              </a:solidFill>
              <a:latin typeface="Times New Roman"/>
              <a:ea typeface="Times New Roman"/>
              <a:cs typeface="Times New Roman"/>
              <a:sym typeface="Times New Roman"/>
            </a:endParaRPr>
          </a:p>
          <a:p>
            <a:pPr indent="-190500" lvl="8" marL="4000500" marR="0" rtl="0" algn="l">
              <a:spcBef>
                <a:spcPts val="480"/>
              </a:spcBef>
              <a:spcAft>
                <a:spcPts val="0"/>
              </a:spcAft>
              <a:buClr>
                <a:schemeClr val="dk1"/>
              </a:buClr>
              <a:buSzPts val="2400"/>
              <a:buFont typeface="Arial"/>
              <a:buNone/>
            </a:pPr>
            <a:r>
              <a:t/>
            </a:r>
            <a:endParaRPr b="0" i="0" sz="2400" u="none" cap="none" strike="noStrike">
              <a:solidFill>
                <a:srgbClr val="215095"/>
              </a:solidFill>
              <a:latin typeface="Times New Roman"/>
              <a:ea typeface="Times New Roman"/>
              <a:cs typeface="Times New Roman"/>
              <a:sym typeface="Times New Roman"/>
            </a:endParaRPr>
          </a:p>
          <a:p>
            <a:pPr indent="-342900" lvl="0" marL="342900" marR="0" rtl="0" algn="l">
              <a:spcBef>
                <a:spcPts val="480"/>
              </a:spcBef>
              <a:spcAft>
                <a:spcPts val="0"/>
              </a:spcAft>
              <a:buClr>
                <a:srgbClr val="215095"/>
              </a:buClr>
              <a:buSzPts val="2400"/>
              <a:buFont typeface="Noto Sans Symbols"/>
              <a:buChar char="▪"/>
            </a:pPr>
            <a:r>
              <a:rPr lang="zh-TW" sz="2400">
                <a:solidFill>
                  <a:srgbClr val="215095"/>
                </a:solidFill>
                <a:latin typeface="Times New Roman"/>
                <a:ea typeface="Times New Roman"/>
                <a:cs typeface="Times New Roman"/>
                <a:sym typeface="Times New Roman"/>
              </a:rPr>
              <a:t>O2O透過打折、提供訊息、服務預訂等方式，把線下商店的消息推送給互聯網用戶，從而將他們轉換為自己的線下客戶，特別適合必須到店消費的商品和服務，比如餐飲、健身、看電影或劇場、美容美髮等。</a:t>
            </a:r>
            <a:endParaRPr sz="2400" u="sng">
              <a:solidFill>
                <a:schemeClr val="hlink"/>
              </a:solidFill>
              <a:latin typeface="Times New Roman"/>
              <a:ea typeface="Times New Roman"/>
              <a:cs typeface="Times New Roman"/>
              <a:sym typeface="Times New Roman"/>
              <a:hlinkClick r:id="rId3"/>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6" name="Shape 486"/>
        <p:cNvGrpSpPr/>
        <p:nvPr/>
      </p:nvGrpSpPr>
      <p:grpSpPr>
        <a:xfrm>
          <a:off x="0" y="0"/>
          <a:ext cx="0" cy="0"/>
          <a:chOff x="0" y="0"/>
          <a:chExt cx="0" cy="0"/>
        </a:xfrm>
      </p:grpSpPr>
      <p:sp>
        <p:nvSpPr>
          <p:cNvPr id="487" name="Google Shape;487;p53"/>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488" name="Google Shape;488;p53"/>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489" name="Google Shape;489;p53"/>
          <p:cNvSpPr txBox="1"/>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accent1"/>
              </a:solidFill>
              <a:latin typeface="Arial"/>
              <a:ea typeface="Arial"/>
              <a:cs typeface="Arial"/>
              <a:sym typeface="Arial"/>
            </a:endParaRPr>
          </a:p>
        </p:txBody>
      </p:sp>
      <p:sp>
        <p:nvSpPr>
          <p:cNvPr id="490" name="Google Shape;490;p53"/>
          <p:cNvSpPr txBox="1"/>
          <p:nvPr/>
        </p:nvSpPr>
        <p:spPr>
          <a:xfrm>
            <a:off x="2591179" y="87791"/>
            <a:ext cx="6695729" cy="7694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4400">
                <a:solidFill>
                  <a:schemeClr val="lt1"/>
                </a:solidFill>
                <a:latin typeface="Arial"/>
                <a:ea typeface="Arial"/>
                <a:cs typeface="Arial"/>
                <a:sym typeface="Arial"/>
              </a:rPr>
              <a:t>數位匯流及其發展趨勢</a:t>
            </a:r>
            <a:endParaRPr sz="4400">
              <a:solidFill>
                <a:schemeClr val="lt1"/>
              </a:solidFill>
              <a:latin typeface="Arial"/>
              <a:ea typeface="Arial"/>
              <a:cs typeface="Arial"/>
              <a:sym typeface="Arial"/>
            </a:endParaRPr>
          </a:p>
        </p:txBody>
      </p:sp>
      <p:sp>
        <p:nvSpPr>
          <p:cNvPr id="491" name="Google Shape;491;p53"/>
          <p:cNvSpPr/>
          <p:nvPr/>
        </p:nvSpPr>
        <p:spPr>
          <a:xfrm>
            <a:off x="467544" y="1772816"/>
            <a:ext cx="8424936" cy="35702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3200">
                <a:solidFill>
                  <a:schemeClr val="dk1"/>
                </a:solidFill>
                <a:latin typeface="Times New Roman"/>
                <a:ea typeface="Times New Roman"/>
                <a:cs typeface="Times New Roman"/>
                <a:sym typeface="Times New Roman"/>
              </a:rPr>
              <a:t>比特幣(Bitcoin)</a:t>
            </a:r>
            <a:endParaRPr/>
          </a:p>
          <a:p>
            <a:pPr indent="-254000" lvl="0" marL="342900" marR="0" rtl="0" algn="l">
              <a:spcBef>
                <a:spcPts val="0"/>
              </a:spcBef>
              <a:spcAft>
                <a:spcPts val="0"/>
              </a:spcAft>
              <a:buClr>
                <a:schemeClr val="dk1"/>
              </a:buClr>
              <a:buSzPts val="1400"/>
              <a:buFont typeface="Arial"/>
              <a:buNone/>
            </a:pPr>
            <a:r>
              <a:t/>
            </a:r>
            <a:endParaRPr sz="1400">
              <a:solidFill>
                <a:schemeClr val="dk1"/>
              </a:solidFill>
              <a:latin typeface="Times New Roman"/>
              <a:ea typeface="Times New Roman"/>
              <a:cs typeface="Times New Roman"/>
              <a:sym typeface="Times New Roman"/>
            </a:endParaRPr>
          </a:p>
          <a:p>
            <a:pPr indent="-342900" lvl="0" marL="342900" marR="0" rtl="0" algn="l">
              <a:lnSpc>
                <a:spcPct val="150000"/>
              </a:lnSpc>
              <a:spcBef>
                <a:spcPts val="0"/>
              </a:spcBef>
              <a:spcAft>
                <a:spcPts val="0"/>
              </a:spcAft>
              <a:buClr>
                <a:schemeClr val="dk1"/>
              </a:buClr>
              <a:buSzPts val="2400"/>
              <a:buFont typeface="Noto Sans Symbols"/>
              <a:buChar char="➢"/>
            </a:pPr>
            <a:r>
              <a:rPr lang="zh-TW" sz="2400">
                <a:solidFill>
                  <a:schemeClr val="dk1"/>
                </a:solidFill>
                <a:latin typeface="Times New Roman"/>
                <a:ea typeface="Times New Roman"/>
                <a:cs typeface="Times New Roman"/>
                <a:sym typeface="Times New Roman"/>
              </a:rPr>
              <a:t>2009年由中本聰（Satoshi Nakamoto）開發</a:t>
            </a:r>
            <a:endParaRPr sz="2400">
              <a:solidFill>
                <a:schemeClr val="dk1"/>
              </a:solidFill>
              <a:latin typeface="Times New Roman"/>
              <a:ea typeface="Times New Roman"/>
              <a:cs typeface="Times New Roman"/>
              <a:sym typeface="Times New Roman"/>
            </a:endParaRPr>
          </a:p>
          <a:p>
            <a:pPr indent="-342900" lvl="0" marL="342900" marR="0" rtl="0" algn="l">
              <a:lnSpc>
                <a:spcPct val="150000"/>
              </a:lnSpc>
              <a:spcBef>
                <a:spcPts val="0"/>
              </a:spcBef>
              <a:spcAft>
                <a:spcPts val="0"/>
              </a:spcAft>
              <a:buClr>
                <a:schemeClr val="dk1"/>
              </a:buClr>
              <a:buSzPts val="2400"/>
              <a:buFont typeface="Noto Sans Symbols"/>
              <a:buChar char="➢"/>
            </a:pPr>
            <a:r>
              <a:rPr lang="zh-TW" sz="2400">
                <a:solidFill>
                  <a:schemeClr val="dk1"/>
                </a:solidFill>
                <a:latin typeface="Times New Roman"/>
                <a:ea typeface="Times New Roman"/>
                <a:cs typeface="Times New Roman"/>
                <a:sym typeface="Times New Roman"/>
              </a:rPr>
              <a:t>Open Source的P2P技術軟體而產生的電子貨幣</a:t>
            </a:r>
            <a:endParaRPr sz="2400">
              <a:solidFill>
                <a:schemeClr val="dk1"/>
              </a:solidFill>
              <a:latin typeface="Times New Roman"/>
              <a:ea typeface="Times New Roman"/>
              <a:cs typeface="Times New Roman"/>
              <a:sym typeface="Times New Roman"/>
            </a:endParaRPr>
          </a:p>
          <a:p>
            <a:pPr indent="-342900" lvl="0" marL="342900" marR="0" rtl="0" algn="l">
              <a:lnSpc>
                <a:spcPct val="150000"/>
              </a:lnSpc>
              <a:spcBef>
                <a:spcPts val="0"/>
              </a:spcBef>
              <a:spcAft>
                <a:spcPts val="0"/>
              </a:spcAft>
              <a:buClr>
                <a:schemeClr val="dk1"/>
              </a:buClr>
              <a:buSzPts val="2400"/>
              <a:buFont typeface="Noto Sans Symbols"/>
              <a:buChar char="➢"/>
            </a:pPr>
            <a:r>
              <a:rPr lang="zh-TW" sz="2400">
                <a:solidFill>
                  <a:schemeClr val="dk1"/>
                </a:solidFill>
                <a:latin typeface="Times New Roman"/>
                <a:ea typeface="Times New Roman"/>
                <a:cs typeface="Times New Roman"/>
                <a:sym typeface="Times New Roman"/>
              </a:rPr>
              <a:t>一種不受貨幣政策與受政治左右的經濟影響的貨幣</a:t>
            </a:r>
            <a:endParaRPr sz="2400">
              <a:solidFill>
                <a:schemeClr val="dk1"/>
              </a:solidFill>
              <a:latin typeface="Times New Roman"/>
              <a:ea typeface="Times New Roman"/>
              <a:cs typeface="Times New Roman"/>
              <a:sym typeface="Times New Roman"/>
            </a:endParaRPr>
          </a:p>
          <a:p>
            <a:pPr indent="-342900" lvl="0" marL="342900" marR="0" rtl="0" algn="l">
              <a:lnSpc>
                <a:spcPct val="150000"/>
              </a:lnSpc>
              <a:spcBef>
                <a:spcPts val="0"/>
              </a:spcBef>
              <a:spcAft>
                <a:spcPts val="0"/>
              </a:spcAft>
              <a:buClr>
                <a:schemeClr val="dk1"/>
              </a:buClr>
              <a:buSzPts val="2400"/>
              <a:buFont typeface="Noto Sans Symbols"/>
              <a:buChar char="➢"/>
            </a:pPr>
            <a:r>
              <a:rPr lang="zh-TW" sz="2400">
                <a:solidFill>
                  <a:schemeClr val="dk1"/>
                </a:solidFill>
                <a:latin typeface="Times New Roman"/>
                <a:ea typeface="Times New Roman"/>
                <a:cs typeface="Times New Roman"/>
                <a:sym typeface="Times New Roman"/>
              </a:rPr>
              <a:t>目前全球流通的比特幣價值超過14億美元</a:t>
            </a:r>
            <a:endParaRPr sz="2400">
              <a:solidFill>
                <a:schemeClr val="dk1"/>
              </a:solidFill>
              <a:latin typeface="Times New Roman"/>
              <a:ea typeface="Times New Roman"/>
              <a:cs typeface="Times New Roman"/>
              <a:sym typeface="Times New Roman"/>
            </a:endParaRPr>
          </a:p>
          <a:p>
            <a:pPr indent="-190500" lvl="0" marL="342900" marR="0" rtl="0" algn="l">
              <a:lnSpc>
                <a:spcPct val="150000"/>
              </a:lnSpc>
              <a:spcBef>
                <a:spcPts val="0"/>
              </a:spcBef>
              <a:spcAft>
                <a:spcPts val="0"/>
              </a:spcAft>
              <a:buClr>
                <a:schemeClr val="dk1"/>
              </a:buClr>
              <a:buSzPts val="2400"/>
              <a:buFont typeface="Noto Sans Symbols"/>
              <a:buNone/>
            </a:pPr>
            <a:r>
              <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6" name="Shape 496"/>
        <p:cNvGrpSpPr/>
        <p:nvPr/>
      </p:nvGrpSpPr>
      <p:grpSpPr>
        <a:xfrm>
          <a:off x="0" y="0"/>
          <a:ext cx="0" cy="0"/>
          <a:chOff x="0" y="0"/>
          <a:chExt cx="0" cy="0"/>
        </a:xfrm>
      </p:grpSpPr>
      <p:sp>
        <p:nvSpPr>
          <p:cNvPr id="497" name="Google Shape;497;p54"/>
          <p:cNvSpPr txBox="1"/>
          <p:nvPr>
            <p:ph idx="11" type="ftr"/>
          </p:nvPr>
        </p:nvSpPr>
        <p:spPr>
          <a:xfrm>
            <a:off x="3124200" y="6492701"/>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498" name="Google Shape;498;p54"/>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499" name="Google Shape;499;p54"/>
          <p:cNvSpPr txBox="1"/>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accent1"/>
              </a:solidFill>
              <a:latin typeface="Arial"/>
              <a:ea typeface="Arial"/>
              <a:cs typeface="Arial"/>
              <a:sym typeface="Arial"/>
            </a:endParaRPr>
          </a:p>
        </p:txBody>
      </p:sp>
      <p:sp>
        <p:nvSpPr>
          <p:cNvPr id="500" name="Google Shape;500;p54"/>
          <p:cNvSpPr txBox="1"/>
          <p:nvPr/>
        </p:nvSpPr>
        <p:spPr>
          <a:xfrm>
            <a:off x="2591179" y="142852"/>
            <a:ext cx="6695729" cy="7694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4400">
                <a:solidFill>
                  <a:schemeClr val="lt1"/>
                </a:solidFill>
                <a:latin typeface="Arial"/>
                <a:ea typeface="Arial"/>
                <a:cs typeface="Arial"/>
                <a:sym typeface="Arial"/>
              </a:rPr>
              <a:t>數位匯流及其發展趨勢</a:t>
            </a:r>
            <a:endParaRPr sz="4400">
              <a:solidFill>
                <a:schemeClr val="lt1"/>
              </a:solidFill>
              <a:latin typeface="Arial"/>
              <a:ea typeface="Arial"/>
              <a:cs typeface="Arial"/>
              <a:sym typeface="Arial"/>
            </a:endParaRPr>
          </a:p>
        </p:txBody>
      </p:sp>
      <p:sp>
        <p:nvSpPr>
          <p:cNvPr id="501" name="Google Shape;501;p54"/>
          <p:cNvSpPr/>
          <p:nvPr/>
        </p:nvSpPr>
        <p:spPr>
          <a:xfrm>
            <a:off x="467544" y="1772816"/>
            <a:ext cx="7992888" cy="446276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None/>
            </a:pPr>
            <a:r>
              <a:rPr b="1" lang="zh-TW" sz="3600">
                <a:solidFill>
                  <a:schemeClr val="dk1"/>
                </a:solidFill>
                <a:latin typeface="Times New Roman"/>
                <a:ea typeface="Times New Roman"/>
                <a:cs typeface="Times New Roman"/>
                <a:sym typeface="Times New Roman"/>
              </a:rPr>
              <a:t>「比特幣」價位漲跌之影響</a:t>
            </a:r>
            <a:endParaRPr b="1" sz="3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228600" lvl="0" marL="342900" marR="0" rtl="0" algn="l">
              <a:spcBef>
                <a:spcPts val="0"/>
              </a:spcBef>
              <a:spcAft>
                <a:spcPts val="0"/>
              </a:spcAft>
              <a:buClr>
                <a:schemeClr val="dk1"/>
              </a:buClr>
              <a:buSzPts val="1800"/>
              <a:buFont typeface="Noto Sans Symbols"/>
              <a:buNone/>
            </a:pPr>
            <a:r>
              <a:t/>
            </a:r>
            <a:endParaRPr sz="1800">
              <a:solidFill>
                <a:schemeClr val="dk1"/>
              </a:solidFill>
              <a:latin typeface="Times New Roman"/>
              <a:ea typeface="Times New Roman"/>
              <a:cs typeface="Times New Roman"/>
              <a:sym typeface="Times New Roman"/>
            </a:endParaRPr>
          </a:p>
          <a:p>
            <a:pPr indent="-342900" lvl="0" marL="342900" marR="0" rtl="0" algn="l">
              <a:spcBef>
                <a:spcPts val="0"/>
              </a:spcBef>
              <a:spcAft>
                <a:spcPts val="0"/>
              </a:spcAft>
              <a:buClr>
                <a:schemeClr val="dk1"/>
              </a:buClr>
              <a:buSzPts val="2400"/>
              <a:buFont typeface="Noto Sans Symbols"/>
              <a:buChar char="➢"/>
            </a:pPr>
            <a:r>
              <a:rPr lang="zh-TW" sz="2400">
                <a:solidFill>
                  <a:schemeClr val="dk1"/>
                </a:solidFill>
                <a:latin typeface="Times New Roman"/>
                <a:ea typeface="Times New Roman"/>
                <a:cs typeface="Times New Roman"/>
                <a:sym typeface="Times New Roman"/>
              </a:rPr>
              <a:t>2010年Bitcoin值0.5美分，2012年1元Bitcoin可換147美元，且價位波動大</a:t>
            </a:r>
            <a:endParaRPr sz="2400">
              <a:solidFill>
                <a:schemeClr val="dk1"/>
              </a:solidFill>
              <a:latin typeface="Times New Roman"/>
              <a:ea typeface="Times New Roman"/>
              <a:cs typeface="Times New Roman"/>
              <a:sym typeface="Times New Roman"/>
            </a:endParaRPr>
          </a:p>
          <a:p>
            <a:pPr indent="-190500" lvl="0" marL="342900" marR="0" rtl="0" algn="l">
              <a:spcBef>
                <a:spcPts val="0"/>
              </a:spcBef>
              <a:spcAft>
                <a:spcPts val="0"/>
              </a:spcAft>
              <a:buClr>
                <a:schemeClr val="dk1"/>
              </a:buClr>
              <a:buSzPts val="2400"/>
              <a:buFont typeface="Noto Sans Symbols"/>
              <a:buNone/>
            </a:pPr>
            <a:r>
              <a:t/>
            </a:r>
            <a:endParaRPr sz="2400">
              <a:solidFill>
                <a:schemeClr val="dk1"/>
              </a:solidFill>
              <a:latin typeface="Times New Roman"/>
              <a:ea typeface="Times New Roman"/>
              <a:cs typeface="Times New Roman"/>
              <a:sym typeface="Times New Roman"/>
            </a:endParaRPr>
          </a:p>
          <a:p>
            <a:pPr indent="-342900" lvl="0" marL="342900" marR="0" rtl="0" algn="l">
              <a:spcBef>
                <a:spcPts val="0"/>
              </a:spcBef>
              <a:spcAft>
                <a:spcPts val="0"/>
              </a:spcAft>
              <a:buClr>
                <a:schemeClr val="dk1"/>
              </a:buClr>
              <a:buSzPts val="2400"/>
              <a:buFont typeface="Noto Sans Symbols"/>
              <a:buChar char="➢"/>
            </a:pPr>
            <a:r>
              <a:rPr lang="zh-TW" sz="2400">
                <a:solidFill>
                  <a:schemeClr val="dk1"/>
                </a:solidFill>
                <a:latin typeface="Times New Roman"/>
                <a:ea typeface="Times New Roman"/>
                <a:cs typeface="Times New Roman"/>
                <a:sym typeface="Times New Roman"/>
              </a:rPr>
              <a:t>比特幣價位的漲跌是「零和遊戲」，屬於分配問題；重要的是，比特幣能使電子商務更加順暢，屬於效率問題。</a:t>
            </a:r>
            <a:endParaRPr sz="2400">
              <a:solidFill>
                <a:schemeClr val="dk1"/>
              </a:solidFill>
              <a:latin typeface="Times New Roman"/>
              <a:ea typeface="Times New Roman"/>
              <a:cs typeface="Times New Roman"/>
              <a:sym typeface="Times New Roman"/>
            </a:endParaRPr>
          </a:p>
          <a:p>
            <a:pPr indent="-190500" lvl="0" marL="342900" marR="0" rtl="0" algn="l">
              <a:spcBef>
                <a:spcPts val="0"/>
              </a:spcBef>
              <a:spcAft>
                <a:spcPts val="0"/>
              </a:spcAft>
              <a:buClr>
                <a:schemeClr val="dk1"/>
              </a:buClr>
              <a:buSzPts val="2400"/>
              <a:buFont typeface="Noto Sans Symbols"/>
              <a:buNone/>
            </a:pPr>
            <a:r>
              <a:t/>
            </a:r>
            <a:endParaRPr sz="2400">
              <a:solidFill>
                <a:schemeClr val="dk1"/>
              </a:solidFill>
              <a:latin typeface="Times New Roman"/>
              <a:ea typeface="Times New Roman"/>
              <a:cs typeface="Times New Roman"/>
              <a:sym typeface="Times New Roman"/>
            </a:endParaRPr>
          </a:p>
          <a:p>
            <a:pPr indent="-342900" lvl="0" marL="342900" marR="0" rtl="0" algn="l">
              <a:spcBef>
                <a:spcPts val="0"/>
              </a:spcBef>
              <a:spcAft>
                <a:spcPts val="0"/>
              </a:spcAft>
              <a:buClr>
                <a:schemeClr val="dk1"/>
              </a:buClr>
              <a:buSzPts val="2400"/>
              <a:buFont typeface="Noto Sans Symbols"/>
              <a:buChar char="➢"/>
            </a:pPr>
            <a:r>
              <a:rPr lang="zh-TW" sz="2400">
                <a:solidFill>
                  <a:schemeClr val="dk1"/>
                </a:solidFill>
                <a:latin typeface="Times New Roman"/>
                <a:ea typeface="Times New Roman"/>
                <a:cs typeface="Times New Roman"/>
                <a:sym typeface="Times New Roman"/>
              </a:rPr>
              <a:t>最新一期(2013/4/12)經濟學人雜誌(Economist)指出，數位貨幣在金融領域的重要性，日益增加。</a:t>
            </a:r>
            <a:endParaRPr sz="2400">
              <a:solidFill>
                <a:schemeClr val="dk1"/>
              </a:solidFill>
              <a:latin typeface="Times New Roman"/>
              <a:ea typeface="Times New Roman"/>
              <a:cs typeface="Times New Roman"/>
              <a:sym typeface="Times New Roman"/>
            </a:endParaRPr>
          </a:p>
          <a:p>
            <a:pPr indent="-190500" lvl="0" marL="342900" marR="0" rtl="0" algn="l">
              <a:spcBef>
                <a:spcPts val="0"/>
              </a:spcBef>
              <a:spcAft>
                <a:spcPts val="0"/>
              </a:spcAft>
              <a:buClr>
                <a:schemeClr val="dk1"/>
              </a:buClr>
              <a:buSzPts val="2400"/>
              <a:buFont typeface="Noto Sans Symbols"/>
              <a:buNone/>
            </a:pPr>
            <a:r>
              <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19"/>
          <p:cNvSpPr txBox="1"/>
          <p:nvPr>
            <p:ph idx="1" type="body"/>
          </p:nvPr>
        </p:nvSpPr>
        <p:spPr>
          <a:xfrm>
            <a:off x="457200" y="1340768"/>
            <a:ext cx="8229600" cy="498065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600"/>
              <a:buChar char="▪"/>
            </a:pPr>
            <a:r>
              <a:rPr lang="zh-TW" sz="3600">
                <a:latin typeface="Times New Roman"/>
                <a:ea typeface="Times New Roman"/>
                <a:cs typeface="Times New Roman"/>
                <a:sym typeface="Times New Roman"/>
              </a:rPr>
              <a:t>企業策略：CEO</a:t>
            </a:r>
            <a:r>
              <a:rPr lang="zh-TW" sz="3600">
                <a:latin typeface="Arial"/>
                <a:ea typeface="Arial"/>
                <a:cs typeface="Arial"/>
                <a:sym typeface="Arial"/>
              </a:rPr>
              <a:t>三大要務</a:t>
            </a:r>
            <a:endParaRPr sz="3600"/>
          </a:p>
          <a:p>
            <a:pPr indent="-101600" lvl="8" marL="3886200" rtl="0" algn="l">
              <a:spcBef>
                <a:spcPts val="400"/>
              </a:spcBef>
              <a:spcAft>
                <a:spcPts val="0"/>
              </a:spcAft>
              <a:buClr>
                <a:schemeClr val="dk1"/>
              </a:buClr>
              <a:buSzPts val="2000"/>
              <a:buNone/>
            </a:pPr>
            <a:r>
              <a:t/>
            </a:r>
            <a:endParaRPr/>
          </a:p>
          <a:p>
            <a:pPr indent="-342900" lvl="0" marL="342900" rtl="0" algn="l">
              <a:spcBef>
                <a:spcPts val="720"/>
              </a:spcBef>
              <a:spcAft>
                <a:spcPts val="0"/>
              </a:spcAft>
              <a:buClr>
                <a:schemeClr val="dk1"/>
              </a:buClr>
              <a:buSzPts val="3600"/>
              <a:buChar char="▪"/>
            </a:pPr>
            <a:r>
              <a:rPr lang="zh-TW" sz="3600">
                <a:latin typeface="Arial"/>
                <a:ea typeface="Arial"/>
                <a:cs typeface="Arial"/>
                <a:sym typeface="Arial"/>
              </a:rPr>
              <a:t>三大外在環境趨勢</a:t>
            </a:r>
            <a:endParaRPr sz="3600"/>
          </a:p>
          <a:p>
            <a:pPr indent="-101600" lvl="8" marL="3886200" rtl="0" algn="l">
              <a:spcBef>
                <a:spcPts val="400"/>
              </a:spcBef>
              <a:spcAft>
                <a:spcPts val="0"/>
              </a:spcAft>
              <a:buClr>
                <a:schemeClr val="dk1"/>
              </a:buClr>
              <a:buSzPts val="2000"/>
              <a:buNone/>
            </a:pPr>
            <a:r>
              <a:t/>
            </a:r>
            <a:endParaRPr/>
          </a:p>
          <a:p>
            <a:pPr indent="-342900" lvl="0" marL="342900" rtl="0" algn="l">
              <a:spcBef>
                <a:spcPts val="720"/>
              </a:spcBef>
              <a:spcAft>
                <a:spcPts val="0"/>
              </a:spcAft>
              <a:buClr>
                <a:schemeClr val="dk1"/>
              </a:buClr>
              <a:buSzPts val="3600"/>
              <a:buChar char="▪"/>
            </a:pPr>
            <a:r>
              <a:rPr lang="zh-TW" sz="3600">
                <a:latin typeface="Arial"/>
                <a:ea typeface="Arial"/>
                <a:cs typeface="Arial"/>
                <a:sym typeface="Arial"/>
              </a:rPr>
              <a:t>三大科技匯流</a:t>
            </a:r>
            <a:endParaRPr sz="3600"/>
          </a:p>
          <a:p>
            <a:pPr indent="-101600" lvl="8" marL="3886200" rtl="0" algn="l">
              <a:spcBef>
                <a:spcPts val="400"/>
              </a:spcBef>
              <a:spcAft>
                <a:spcPts val="0"/>
              </a:spcAft>
              <a:buClr>
                <a:schemeClr val="dk1"/>
              </a:buClr>
              <a:buSzPts val="2000"/>
              <a:buNone/>
            </a:pPr>
            <a:r>
              <a:t/>
            </a:r>
            <a:endParaRPr/>
          </a:p>
          <a:p>
            <a:pPr indent="-342900" lvl="0" marL="342900" rtl="0" algn="l">
              <a:spcBef>
                <a:spcPts val="720"/>
              </a:spcBef>
              <a:spcAft>
                <a:spcPts val="0"/>
              </a:spcAft>
              <a:buClr>
                <a:schemeClr val="dk1"/>
              </a:buClr>
              <a:buSzPts val="3600"/>
              <a:buChar char="▪"/>
            </a:pPr>
            <a:r>
              <a:rPr lang="zh-TW" sz="3600">
                <a:latin typeface="Arial"/>
                <a:ea typeface="Arial"/>
                <a:cs typeface="Arial"/>
                <a:sym typeface="Arial"/>
              </a:rPr>
              <a:t>本研討會重點在「數位匯流」，以及因應之「企業策略」</a:t>
            </a:r>
            <a:endParaRPr sz="3600"/>
          </a:p>
        </p:txBody>
      </p:sp>
      <p:sp>
        <p:nvSpPr>
          <p:cNvPr id="155" name="Google Shape;155;p19"/>
          <p:cNvSpPr txBox="1"/>
          <p:nvPr/>
        </p:nvSpPr>
        <p:spPr>
          <a:xfrm>
            <a:off x="6156176" y="1916832"/>
            <a:ext cx="2202038" cy="646331"/>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0" i="0" lang="zh-TW" sz="1800" u="none" cap="none" strike="noStrike">
                <a:solidFill>
                  <a:schemeClr val="dk1"/>
                </a:solidFill>
                <a:latin typeface="Times New Roman"/>
                <a:ea typeface="Times New Roman"/>
                <a:cs typeface="Times New Roman"/>
                <a:sym typeface="Times New Roman"/>
              </a:rPr>
              <a:t>BMW with </a:t>
            </a:r>
            <a:endParaRPr/>
          </a:p>
          <a:p>
            <a:pPr indent="0" lvl="0" marL="0" marR="0" rtl="0" algn="l">
              <a:spcBef>
                <a:spcPts val="0"/>
              </a:spcBef>
              <a:spcAft>
                <a:spcPts val="0"/>
              </a:spcAft>
              <a:buNone/>
            </a:pPr>
            <a:r>
              <a:rPr lang="zh-TW" sz="1800">
                <a:solidFill>
                  <a:schemeClr val="dk1"/>
                </a:solidFill>
                <a:latin typeface="Times New Roman"/>
                <a:ea typeface="Times New Roman"/>
                <a:cs typeface="Times New Roman"/>
                <a:sym typeface="Times New Roman"/>
              </a:rPr>
              <a:t>Augmented Reality</a:t>
            </a:r>
            <a:endParaRPr sz="1800">
              <a:solidFill>
                <a:schemeClr val="dk1"/>
              </a:solidFill>
              <a:latin typeface="Times New Roman"/>
              <a:ea typeface="Times New Roman"/>
              <a:cs typeface="Times New Roman"/>
              <a:sym typeface="Times New Roman"/>
            </a:endParaRPr>
          </a:p>
        </p:txBody>
      </p:sp>
      <p:sp>
        <p:nvSpPr>
          <p:cNvPr id="156" name="Google Shape;156;p19"/>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6000">
                <a:latin typeface="Arial"/>
                <a:ea typeface="Arial"/>
                <a:cs typeface="Arial"/>
                <a:sym typeface="Arial"/>
              </a:rPr>
              <a:t>前言</a:t>
            </a:r>
            <a:endParaRPr sz="6000"/>
          </a:p>
        </p:txBody>
      </p:sp>
      <p:sp>
        <p:nvSpPr>
          <p:cNvPr id="157" name="Google Shape;157;p19"/>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158" name="Google Shape;158;p19"/>
          <p:cNvSpPr txBox="1"/>
          <p:nvPr>
            <p:ph idx="11" type="ftr"/>
          </p:nvPr>
        </p:nvSpPr>
        <p:spPr>
          <a:xfrm>
            <a:off x="3124200" y="6521450"/>
            <a:ext cx="2895600" cy="2444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t>2013/5/8</a:t>
            </a:r>
            <a:endParaRPr sz="1800"/>
          </a:p>
        </p:txBody>
      </p:sp>
      <p:pic>
        <p:nvPicPr>
          <p:cNvPr descr="D:\Downloads\EMBA\play.png" id="159" name="Google Shape;159;p19">
            <a:hlinkClick r:id="rId3"/>
          </p:cNvPr>
          <p:cNvPicPr preferRelativeResize="0"/>
          <p:nvPr/>
        </p:nvPicPr>
        <p:blipFill rotWithShape="1">
          <a:blip r:embed="rId4">
            <a:alphaModFix/>
          </a:blip>
          <a:srcRect b="0" l="0" r="0" t="0"/>
          <a:stretch/>
        </p:blipFill>
        <p:spPr>
          <a:xfrm>
            <a:off x="8072462" y="1928802"/>
            <a:ext cx="648072" cy="648072"/>
          </a:xfrm>
          <a:prstGeom prst="rect">
            <a:avLst/>
          </a:prstGeom>
          <a:noFill/>
          <a:ln>
            <a:noFill/>
          </a:ln>
        </p:spPr>
      </p:pic>
      <p:sp>
        <p:nvSpPr>
          <p:cNvPr id="160" name="Google Shape;160;p19"/>
          <p:cNvSpPr txBox="1"/>
          <p:nvPr/>
        </p:nvSpPr>
        <p:spPr>
          <a:xfrm>
            <a:off x="5724128" y="5518973"/>
            <a:ext cx="2304256" cy="646331"/>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zh-TW" sz="1800">
                <a:solidFill>
                  <a:schemeClr val="dk1"/>
                </a:solidFill>
                <a:latin typeface="Times New Roman"/>
                <a:ea typeface="Times New Roman"/>
                <a:cs typeface="Times New Roman"/>
                <a:sym typeface="Times New Roman"/>
              </a:rPr>
              <a:t>The Future of Augmented Reality</a:t>
            </a:r>
            <a:endParaRPr sz="1800">
              <a:solidFill>
                <a:schemeClr val="dk1"/>
              </a:solidFill>
              <a:latin typeface="Times New Roman"/>
              <a:ea typeface="Times New Roman"/>
              <a:cs typeface="Times New Roman"/>
              <a:sym typeface="Times New Roman"/>
            </a:endParaRPr>
          </a:p>
        </p:txBody>
      </p:sp>
      <p:pic>
        <p:nvPicPr>
          <p:cNvPr descr="D:\Downloads\EMBA\play.png" id="161" name="Google Shape;161;p19">
            <a:hlinkClick r:id="rId5"/>
          </p:cNvPr>
          <p:cNvPicPr preferRelativeResize="0"/>
          <p:nvPr/>
        </p:nvPicPr>
        <p:blipFill rotWithShape="1">
          <a:blip r:embed="rId4">
            <a:alphaModFix/>
          </a:blip>
          <a:srcRect b="0" l="0" r="0" t="0"/>
          <a:stretch/>
        </p:blipFill>
        <p:spPr>
          <a:xfrm>
            <a:off x="7704348" y="5517232"/>
            <a:ext cx="648072" cy="648072"/>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6" name="Shape 506"/>
        <p:cNvGrpSpPr/>
        <p:nvPr/>
      </p:nvGrpSpPr>
      <p:grpSpPr>
        <a:xfrm>
          <a:off x="0" y="0"/>
          <a:ext cx="0" cy="0"/>
          <a:chOff x="0" y="0"/>
          <a:chExt cx="0" cy="0"/>
        </a:xfrm>
      </p:grpSpPr>
      <p:sp>
        <p:nvSpPr>
          <p:cNvPr id="507" name="Google Shape;507;p55"/>
          <p:cNvSpPr txBox="1"/>
          <p:nvPr>
            <p:ph idx="11" type="ftr"/>
          </p:nvPr>
        </p:nvSpPr>
        <p:spPr>
          <a:xfrm>
            <a:off x="3124200" y="6492701"/>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508" name="Google Shape;508;p55"/>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509" name="Google Shape;509;p55"/>
          <p:cNvSpPr txBox="1"/>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accent1"/>
              </a:solidFill>
              <a:latin typeface="Arial"/>
              <a:ea typeface="Arial"/>
              <a:cs typeface="Arial"/>
              <a:sym typeface="Arial"/>
            </a:endParaRPr>
          </a:p>
        </p:txBody>
      </p:sp>
      <p:sp>
        <p:nvSpPr>
          <p:cNvPr id="510" name="Google Shape;510;p55"/>
          <p:cNvSpPr txBox="1"/>
          <p:nvPr/>
        </p:nvSpPr>
        <p:spPr>
          <a:xfrm>
            <a:off x="2411760" y="188640"/>
            <a:ext cx="6695729" cy="7694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4400">
                <a:solidFill>
                  <a:schemeClr val="lt1"/>
                </a:solidFill>
                <a:latin typeface="Arial"/>
                <a:ea typeface="Arial"/>
                <a:cs typeface="Arial"/>
                <a:sym typeface="Arial"/>
              </a:rPr>
              <a:t>數位匯流及其發展趨勢</a:t>
            </a:r>
            <a:endParaRPr sz="4400">
              <a:solidFill>
                <a:schemeClr val="lt1"/>
              </a:solidFill>
              <a:latin typeface="Arial"/>
              <a:ea typeface="Arial"/>
              <a:cs typeface="Arial"/>
              <a:sym typeface="Arial"/>
            </a:endParaRPr>
          </a:p>
        </p:txBody>
      </p:sp>
      <p:sp>
        <p:nvSpPr>
          <p:cNvPr id="511" name="Google Shape;511;p55"/>
          <p:cNvSpPr/>
          <p:nvPr/>
        </p:nvSpPr>
        <p:spPr>
          <a:xfrm>
            <a:off x="467544" y="1571612"/>
            <a:ext cx="7992888" cy="375487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342900" lvl="0" marL="342900" marR="0" rtl="0" algn="l">
              <a:spcBef>
                <a:spcPts val="0"/>
              </a:spcBef>
              <a:spcAft>
                <a:spcPts val="0"/>
              </a:spcAft>
              <a:buClr>
                <a:schemeClr val="dk1"/>
              </a:buClr>
              <a:buSzPts val="3200"/>
              <a:buFont typeface="Noto Sans Symbols"/>
              <a:buChar char="➢"/>
            </a:pPr>
            <a:r>
              <a:rPr lang="zh-TW" sz="3200">
                <a:solidFill>
                  <a:schemeClr val="dk1"/>
                </a:solidFill>
                <a:latin typeface="Times New Roman"/>
                <a:ea typeface="Times New Roman"/>
                <a:cs typeface="Times New Roman"/>
                <a:sym typeface="Times New Roman"/>
              </a:rPr>
              <a:t>比特幣也有來自其他數位貨幣的競爭(1/2)：</a:t>
            </a:r>
            <a:endParaRPr sz="3200">
              <a:solidFill>
                <a:schemeClr val="dk1"/>
              </a:solidFill>
              <a:latin typeface="Times New Roman"/>
              <a:ea typeface="Times New Roman"/>
              <a:cs typeface="Times New Roman"/>
              <a:sym typeface="Times New Roman"/>
            </a:endParaRPr>
          </a:p>
          <a:p>
            <a:pPr indent="-190500" lvl="0" marL="342900" marR="0" rtl="0" algn="l">
              <a:spcBef>
                <a:spcPts val="0"/>
              </a:spcBef>
              <a:spcAft>
                <a:spcPts val="0"/>
              </a:spcAft>
              <a:buClr>
                <a:schemeClr val="dk1"/>
              </a:buClr>
              <a:buSzPts val="2400"/>
              <a:buFont typeface="Noto Sans Symbols"/>
              <a:buNone/>
            </a:pPr>
            <a:r>
              <a:t/>
            </a:r>
            <a:endParaRPr sz="2400">
              <a:solidFill>
                <a:schemeClr val="dk1"/>
              </a:solidFill>
              <a:latin typeface="Times New Roman"/>
              <a:ea typeface="Times New Roman"/>
              <a:cs typeface="Times New Roman"/>
              <a:sym typeface="Times New Roman"/>
            </a:endParaRPr>
          </a:p>
          <a:p>
            <a:pPr indent="-342900" lvl="1" marL="800100" marR="0" rtl="0" algn="l">
              <a:spcBef>
                <a:spcPts val="0"/>
              </a:spcBef>
              <a:spcAft>
                <a:spcPts val="0"/>
              </a:spcAft>
              <a:buClr>
                <a:schemeClr val="dk1"/>
              </a:buClr>
              <a:buSzPts val="2400"/>
              <a:buFont typeface="Arial"/>
              <a:buChar char="•"/>
            </a:pPr>
            <a:r>
              <a:rPr b="0" i="0" lang="zh-TW" sz="2400" u="none" cap="none" strike="noStrike">
                <a:solidFill>
                  <a:schemeClr val="dk1"/>
                </a:solidFill>
                <a:latin typeface="Times New Roman"/>
                <a:ea typeface="Times New Roman"/>
                <a:cs typeface="Times New Roman"/>
                <a:sym typeface="Times New Roman"/>
              </a:rPr>
              <a:t>林登幣（Linden Dollars），是一種3D網路遊戲Second Life(第二人生)裏的虛擬遊戲幣，可與美元進行雙向兌換，並存在浮動匯率</a:t>
            </a:r>
            <a:endParaRPr b="0" i="0" sz="2400" u="none" cap="none" strike="noStrike">
              <a:solidFill>
                <a:schemeClr val="dk1"/>
              </a:solidFill>
              <a:latin typeface="Times New Roman"/>
              <a:ea typeface="Times New Roman"/>
              <a:cs typeface="Times New Roman"/>
              <a:sym typeface="Times New Roman"/>
            </a:endParaRPr>
          </a:p>
          <a:p>
            <a:pPr indent="-190500" lvl="1" marL="800100" marR="0" rtl="0" algn="l">
              <a:spcBef>
                <a:spcPts val="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342900" lvl="1" marL="800100" marR="0" rtl="0" algn="l">
              <a:spcBef>
                <a:spcPts val="0"/>
              </a:spcBef>
              <a:spcAft>
                <a:spcPts val="0"/>
              </a:spcAft>
              <a:buClr>
                <a:schemeClr val="dk1"/>
              </a:buClr>
              <a:buSzPts val="2400"/>
              <a:buFont typeface="Arial"/>
              <a:buChar char="•"/>
            </a:pPr>
            <a:r>
              <a:rPr b="0" i="0" lang="zh-TW" sz="2400" u="none" cap="none" strike="noStrike">
                <a:solidFill>
                  <a:schemeClr val="dk1"/>
                </a:solidFill>
                <a:latin typeface="Times New Roman"/>
                <a:ea typeface="Times New Roman"/>
                <a:cs typeface="Times New Roman"/>
                <a:sym typeface="Times New Roman"/>
              </a:rPr>
              <a:t>信用幣（Credits），Facebook信用幣，使用在超過200個游戲和應用上，為人們提供了一種有趣、方便和安全的購買物品的方式</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6" name="Shape 516"/>
        <p:cNvGrpSpPr/>
        <p:nvPr/>
      </p:nvGrpSpPr>
      <p:grpSpPr>
        <a:xfrm>
          <a:off x="0" y="0"/>
          <a:ext cx="0" cy="0"/>
          <a:chOff x="0" y="0"/>
          <a:chExt cx="0" cy="0"/>
        </a:xfrm>
      </p:grpSpPr>
      <p:sp>
        <p:nvSpPr>
          <p:cNvPr id="517" name="Google Shape;517;p56"/>
          <p:cNvSpPr txBox="1"/>
          <p:nvPr>
            <p:ph idx="11" type="ftr"/>
          </p:nvPr>
        </p:nvSpPr>
        <p:spPr>
          <a:xfrm>
            <a:off x="3124200" y="6492701"/>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518" name="Google Shape;518;p56"/>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519" name="Google Shape;519;p56"/>
          <p:cNvSpPr txBox="1"/>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accent1"/>
              </a:solidFill>
              <a:latin typeface="Arial"/>
              <a:ea typeface="Arial"/>
              <a:cs typeface="Arial"/>
              <a:sym typeface="Arial"/>
            </a:endParaRPr>
          </a:p>
        </p:txBody>
      </p:sp>
      <p:sp>
        <p:nvSpPr>
          <p:cNvPr id="520" name="Google Shape;520;p56"/>
          <p:cNvSpPr txBox="1"/>
          <p:nvPr/>
        </p:nvSpPr>
        <p:spPr>
          <a:xfrm>
            <a:off x="2411760" y="188640"/>
            <a:ext cx="6695729" cy="7694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4400">
                <a:solidFill>
                  <a:schemeClr val="lt1"/>
                </a:solidFill>
                <a:latin typeface="Arial"/>
                <a:ea typeface="Arial"/>
                <a:cs typeface="Arial"/>
                <a:sym typeface="Arial"/>
              </a:rPr>
              <a:t>數位匯流及其發展趨勢</a:t>
            </a:r>
            <a:endParaRPr sz="4400">
              <a:solidFill>
                <a:schemeClr val="lt1"/>
              </a:solidFill>
              <a:latin typeface="Arial"/>
              <a:ea typeface="Arial"/>
              <a:cs typeface="Arial"/>
              <a:sym typeface="Arial"/>
            </a:endParaRPr>
          </a:p>
        </p:txBody>
      </p:sp>
      <p:sp>
        <p:nvSpPr>
          <p:cNvPr id="521" name="Google Shape;521;p56"/>
          <p:cNvSpPr/>
          <p:nvPr/>
        </p:nvSpPr>
        <p:spPr>
          <a:xfrm>
            <a:off x="467544" y="1772816"/>
            <a:ext cx="7992888" cy="3170099"/>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Noto Sans Symbols"/>
              <a:buChar char="➢"/>
            </a:pPr>
            <a:r>
              <a:rPr lang="zh-TW" sz="3200">
                <a:solidFill>
                  <a:schemeClr val="dk1"/>
                </a:solidFill>
                <a:latin typeface="Times New Roman"/>
                <a:ea typeface="Times New Roman"/>
                <a:cs typeface="Times New Roman"/>
                <a:sym typeface="Times New Roman"/>
              </a:rPr>
              <a:t>比特幣也有來自其他數位貨幣的競爭(2/2)：</a:t>
            </a:r>
            <a:endParaRPr sz="3200">
              <a:solidFill>
                <a:schemeClr val="dk1"/>
              </a:solidFill>
              <a:latin typeface="Times New Roman"/>
              <a:ea typeface="Times New Roman"/>
              <a:cs typeface="Times New Roman"/>
              <a:sym typeface="Times New Roman"/>
            </a:endParaRPr>
          </a:p>
          <a:p>
            <a:pPr indent="-190500" lvl="0" marL="342900" marR="0" rtl="0" algn="l">
              <a:spcBef>
                <a:spcPts val="0"/>
              </a:spcBef>
              <a:spcAft>
                <a:spcPts val="0"/>
              </a:spcAft>
              <a:buClr>
                <a:schemeClr val="dk1"/>
              </a:buClr>
              <a:buSzPts val="2400"/>
              <a:buFont typeface="Noto Sans Symbols"/>
              <a:buNone/>
            </a:pPr>
            <a:r>
              <a:t/>
            </a:r>
            <a:endParaRPr sz="2400">
              <a:solidFill>
                <a:schemeClr val="dk1"/>
              </a:solidFill>
              <a:latin typeface="Times New Roman"/>
              <a:ea typeface="Times New Roman"/>
              <a:cs typeface="Times New Roman"/>
              <a:sym typeface="Times New Roman"/>
            </a:endParaRPr>
          </a:p>
          <a:p>
            <a:pPr indent="-342900" lvl="1" marL="800100" marR="0" rtl="0" algn="l">
              <a:spcBef>
                <a:spcPts val="0"/>
              </a:spcBef>
              <a:spcAft>
                <a:spcPts val="0"/>
              </a:spcAft>
              <a:buClr>
                <a:schemeClr val="dk1"/>
              </a:buClr>
              <a:buSzPts val="2400"/>
              <a:buFont typeface="Arial"/>
              <a:buChar char="•"/>
            </a:pPr>
            <a:r>
              <a:rPr b="0" i="0" lang="zh-TW" sz="2400" u="none" cap="none" strike="noStrike">
                <a:solidFill>
                  <a:schemeClr val="dk1"/>
                </a:solidFill>
                <a:latin typeface="Times New Roman"/>
                <a:ea typeface="Times New Roman"/>
                <a:cs typeface="Times New Roman"/>
                <a:sym typeface="Times New Roman"/>
              </a:rPr>
              <a:t>耐特幣（Litecoin） ，它對比特幣算法進行了簡單修改，使得挖礦速度增快至前者的4倍，每筆交易的驗證時間也相應下降為前者的1/4</a:t>
            </a:r>
            <a:endParaRPr/>
          </a:p>
          <a:p>
            <a:pPr indent="-190500" lvl="1" marL="800100" marR="0" rtl="0" algn="l">
              <a:spcBef>
                <a:spcPts val="0"/>
              </a:spcBef>
              <a:spcAft>
                <a:spcPts val="0"/>
              </a:spcAft>
              <a:buClr>
                <a:schemeClr val="dk1"/>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a:p>
            <a:pPr indent="-342900" lvl="1" marL="800100" marR="0" rtl="0" algn="l">
              <a:spcBef>
                <a:spcPts val="0"/>
              </a:spcBef>
              <a:spcAft>
                <a:spcPts val="0"/>
              </a:spcAft>
              <a:buClr>
                <a:schemeClr val="dk1"/>
              </a:buClr>
              <a:buSzPts val="2400"/>
              <a:buFont typeface="Arial"/>
              <a:buChar char="•"/>
            </a:pPr>
            <a:r>
              <a:rPr b="0" i="0" lang="zh-TW" sz="2400" u="none" cap="none" strike="noStrike">
                <a:solidFill>
                  <a:schemeClr val="dk1"/>
                </a:solidFill>
                <a:latin typeface="Times New Roman"/>
                <a:ea typeface="Times New Roman"/>
                <a:cs typeface="Times New Roman"/>
                <a:sym typeface="Times New Roman"/>
              </a:rPr>
              <a:t>瑞波幣（Ripple） ，現實與虛擬貨幣的雙向流通，多幣種的P2P兌換與支付</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6" name="Shape 526"/>
        <p:cNvGrpSpPr/>
        <p:nvPr/>
      </p:nvGrpSpPr>
      <p:grpSpPr>
        <a:xfrm>
          <a:off x="0" y="0"/>
          <a:ext cx="0" cy="0"/>
          <a:chOff x="0" y="0"/>
          <a:chExt cx="0" cy="0"/>
        </a:xfrm>
      </p:grpSpPr>
      <p:sp>
        <p:nvSpPr>
          <p:cNvPr id="527" name="Google Shape;527;p57"/>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528" name="Google Shape;528;p57"/>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529" name="Google Shape;529;p57"/>
          <p:cNvSpPr txBox="1"/>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accent1"/>
              </a:solidFill>
              <a:latin typeface="Arial"/>
              <a:ea typeface="Arial"/>
              <a:cs typeface="Arial"/>
              <a:sym typeface="Arial"/>
            </a:endParaRPr>
          </a:p>
        </p:txBody>
      </p:sp>
      <p:sp>
        <p:nvSpPr>
          <p:cNvPr id="530" name="Google Shape;530;p57"/>
          <p:cNvSpPr txBox="1"/>
          <p:nvPr/>
        </p:nvSpPr>
        <p:spPr>
          <a:xfrm>
            <a:off x="2411760" y="188640"/>
            <a:ext cx="6695729" cy="7694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4400">
                <a:solidFill>
                  <a:schemeClr val="lt1"/>
                </a:solidFill>
                <a:latin typeface="Arial"/>
                <a:ea typeface="Arial"/>
                <a:cs typeface="Arial"/>
                <a:sym typeface="Arial"/>
              </a:rPr>
              <a:t>數位匯流及其發展趨勢</a:t>
            </a:r>
            <a:endParaRPr sz="4400">
              <a:solidFill>
                <a:schemeClr val="lt1"/>
              </a:solidFill>
              <a:latin typeface="Arial"/>
              <a:ea typeface="Arial"/>
              <a:cs typeface="Arial"/>
              <a:sym typeface="Arial"/>
            </a:endParaRPr>
          </a:p>
        </p:txBody>
      </p:sp>
      <p:sp>
        <p:nvSpPr>
          <p:cNvPr id="531" name="Google Shape;531;p57"/>
          <p:cNvSpPr/>
          <p:nvPr/>
        </p:nvSpPr>
        <p:spPr>
          <a:xfrm>
            <a:off x="1" y="1772816"/>
            <a:ext cx="9107488" cy="253915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3600">
                <a:solidFill>
                  <a:schemeClr val="dk1"/>
                </a:solidFill>
                <a:latin typeface="Times New Roman"/>
                <a:ea typeface="Times New Roman"/>
                <a:cs typeface="Times New Roman"/>
                <a:sym typeface="Times New Roman"/>
              </a:rPr>
              <a:t>數位匯流案例：綠色科技創新創意競賽</a:t>
            </a:r>
            <a:endParaRPr sz="3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zh-TW" sz="2700">
                <a:solidFill>
                  <a:schemeClr val="dk1"/>
                </a:solidFill>
                <a:latin typeface="Times New Roman"/>
                <a:ea typeface="Times New Roman"/>
                <a:cs typeface="Times New Roman"/>
                <a:sym typeface="Times New Roman"/>
              </a:rPr>
              <a:t> (REIMS, Real-Time Energy Information Management Systems)</a:t>
            </a:r>
            <a:endParaRPr/>
          </a:p>
          <a:p>
            <a:pPr indent="-190500" lvl="0" marL="342900" marR="0" rtl="0" algn="l">
              <a:spcBef>
                <a:spcPts val="0"/>
              </a:spcBef>
              <a:spcAft>
                <a:spcPts val="0"/>
              </a:spcAft>
              <a:buClr>
                <a:schemeClr val="dk1"/>
              </a:buClr>
              <a:buSzPts val="2400"/>
              <a:buFont typeface="Noto Sans Symbols"/>
              <a:buNone/>
            </a:pPr>
            <a:r>
              <a:t/>
            </a:r>
            <a:endParaRPr sz="2400">
              <a:solidFill>
                <a:schemeClr val="dk1"/>
              </a:solidFill>
              <a:latin typeface="Arial"/>
              <a:ea typeface="Arial"/>
              <a:cs typeface="Arial"/>
              <a:sym typeface="Arial"/>
            </a:endParaRPr>
          </a:p>
          <a:p>
            <a:pPr indent="-190500" lvl="0" marL="342900" marR="0" rtl="0" algn="l">
              <a:spcBef>
                <a:spcPts val="0"/>
              </a:spcBef>
              <a:spcAft>
                <a:spcPts val="0"/>
              </a:spcAft>
              <a:buClr>
                <a:schemeClr val="dk1"/>
              </a:buClr>
              <a:buSzPts val="2400"/>
              <a:buFont typeface="Noto Sans Symbols"/>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190500" lvl="0" marL="342900" marR="0" rtl="0" algn="l">
              <a:spcBef>
                <a:spcPts val="0"/>
              </a:spcBef>
              <a:spcAft>
                <a:spcPts val="0"/>
              </a:spcAft>
              <a:buClr>
                <a:schemeClr val="dk1"/>
              </a:buClr>
              <a:buSzPts val="2400"/>
              <a:buFont typeface="Noto Sans Symbols"/>
              <a:buNone/>
            </a:pPr>
            <a:r>
              <a:t/>
            </a:r>
            <a:endParaRPr sz="2400">
              <a:solidFill>
                <a:schemeClr val="dk1"/>
              </a:solidFill>
              <a:latin typeface="Arial"/>
              <a:ea typeface="Arial"/>
              <a:cs typeface="Arial"/>
              <a:sym typeface="Arial"/>
            </a:endParaRPr>
          </a:p>
        </p:txBody>
      </p:sp>
      <p:pic>
        <p:nvPicPr>
          <p:cNvPr descr="AMI.JPG" id="532" name="Google Shape;532;p57"/>
          <p:cNvPicPr preferRelativeResize="0"/>
          <p:nvPr/>
        </p:nvPicPr>
        <p:blipFill rotWithShape="1">
          <a:blip r:embed="rId3">
            <a:alphaModFix/>
          </a:blip>
          <a:srcRect b="0" l="0" r="0" t="0"/>
          <a:stretch/>
        </p:blipFill>
        <p:spPr>
          <a:xfrm>
            <a:off x="467544" y="3356992"/>
            <a:ext cx="4900737" cy="2919597"/>
          </a:xfrm>
          <a:prstGeom prst="rect">
            <a:avLst/>
          </a:prstGeom>
          <a:noFill/>
          <a:ln>
            <a:noFill/>
          </a:ln>
        </p:spPr>
      </p:pic>
      <p:sp>
        <p:nvSpPr>
          <p:cNvPr id="533" name="Google Shape;533;p57"/>
          <p:cNvSpPr txBox="1"/>
          <p:nvPr/>
        </p:nvSpPr>
        <p:spPr>
          <a:xfrm>
            <a:off x="5513119" y="4311973"/>
            <a:ext cx="3096344"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3200">
                <a:solidFill>
                  <a:schemeClr val="dk1"/>
                </a:solidFill>
                <a:latin typeface="Times New Roman"/>
                <a:ea typeface="Times New Roman"/>
                <a:cs typeface="Times New Roman"/>
                <a:sym typeface="Times New Roman"/>
              </a:rPr>
              <a:t>AMI架構圖</a:t>
            </a: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8" name="Shape 538"/>
        <p:cNvGrpSpPr/>
        <p:nvPr/>
      </p:nvGrpSpPr>
      <p:grpSpPr>
        <a:xfrm>
          <a:off x="0" y="0"/>
          <a:ext cx="0" cy="0"/>
          <a:chOff x="0" y="0"/>
          <a:chExt cx="0" cy="0"/>
        </a:xfrm>
      </p:grpSpPr>
      <p:sp>
        <p:nvSpPr>
          <p:cNvPr id="539" name="Google Shape;539;p58"/>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sz="1800">
              <a:solidFill>
                <a:srgbClr val="215095"/>
              </a:solidFill>
            </a:endParaRPr>
          </a:p>
        </p:txBody>
      </p:sp>
      <p:sp>
        <p:nvSpPr>
          <p:cNvPr id="540" name="Google Shape;540;p58"/>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541" name="Google Shape;541;p58"/>
          <p:cNvSpPr txBox="1"/>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accent1"/>
              </a:solidFill>
              <a:latin typeface="Arial"/>
              <a:ea typeface="Arial"/>
              <a:cs typeface="Arial"/>
              <a:sym typeface="Arial"/>
            </a:endParaRPr>
          </a:p>
        </p:txBody>
      </p:sp>
      <p:sp>
        <p:nvSpPr>
          <p:cNvPr id="542" name="Google Shape;542;p58"/>
          <p:cNvSpPr txBox="1"/>
          <p:nvPr/>
        </p:nvSpPr>
        <p:spPr>
          <a:xfrm>
            <a:off x="2411760" y="188640"/>
            <a:ext cx="6695729" cy="7694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4400">
                <a:solidFill>
                  <a:schemeClr val="lt1"/>
                </a:solidFill>
                <a:latin typeface="Arial"/>
                <a:ea typeface="Arial"/>
                <a:cs typeface="Arial"/>
                <a:sym typeface="Arial"/>
              </a:rPr>
              <a:t>數位匯流及其發展趨勢</a:t>
            </a:r>
            <a:endParaRPr sz="4400">
              <a:solidFill>
                <a:schemeClr val="lt1"/>
              </a:solidFill>
              <a:latin typeface="Arial"/>
              <a:ea typeface="Arial"/>
              <a:cs typeface="Arial"/>
              <a:sym typeface="Arial"/>
            </a:endParaRPr>
          </a:p>
        </p:txBody>
      </p:sp>
      <p:sp>
        <p:nvSpPr>
          <p:cNvPr id="543" name="Google Shape;543;p58"/>
          <p:cNvSpPr/>
          <p:nvPr/>
        </p:nvSpPr>
        <p:spPr>
          <a:xfrm>
            <a:off x="467544" y="1772816"/>
            <a:ext cx="7992888" cy="1569660"/>
          </a:xfrm>
          <a:prstGeom prst="rect">
            <a:avLst/>
          </a:prstGeom>
          <a:noFill/>
          <a:ln>
            <a:noFill/>
          </a:ln>
        </p:spPr>
        <p:txBody>
          <a:bodyPr anchorCtr="0" anchor="t" bIns="45700" lIns="91425" spcFirstLastPara="1" rIns="91425" wrap="square" tIns="45700">
            <a:noAutofit/>
          </a:bodyPr>
          <a:lstStyle/>
          <a:p>
            <a:pPr indent="-190500" lvl="0" marL="342900" marR="0" rtl="0" algn="l">
              <a:spcBef>
                <a:spcPts val="0"/>
              </a:spcBef>
              <a:spcAft>
                <a:spcPts val="0"/>
              </a:spcAft>
              <a:buClr>
                <a:schemeClr val="dk1"/>
              </a:buClr>
              <a:buSzPts val="2400"/>
              <a:buFont typeface="Noto Sans Symbols"/>
              <a:buNone/>
            </a:pPr>
            <a:r>
              <a:t/>
            </a:r>
            <a:endParaRPr sz="2400">
              <a:solidFill>
                <a:schemeClr val="dk1"/>
              </a:solidFill>
              <a:latin typeface="Arial"/>
              <a:ea typeface="Arial"/>
              <a:cs typeface="Arial"/>
              <a:sym typeface="Arial"/>
            </a:endParaRPr>
          </a:p>
          <a:p>
            <a:pPr indent="-190500" lvl="0" marL="342900" marR="0" rtl="0" algn="l">
              <a:spcBef>
                <a:spcPts val="0"/>
              </a:spcBef>
              <a:spcAft>
                <a:spcPts val="0"/>
              </a:spcAft>
              <a:buClr>
                <a:schemeClr val="dk1"/>
              </a:buClr>
              <a:buSzPts val="2400"/>
              <a:buFont typeface="Noto Sans Symbols"/>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190500" lvl="0" marL="342900" marR="0" rtl="0" algn="l">
              <a:spcBef>
                <a:spcPts val="0"/>
              </a:spcBef>
              <a:spcAft>
                <a:spcPts val="0"/>
              </a:spcAft>
              <a:buClr>
                <a:schemeClr val="dk1"/>
              </a:buClr>
              <a:buSzPts val="2400"/>
              <a:buFont typeface="Noto Sans Symbols"/>
              <a:buNone/>
            </a:pPr>
            <a:r>
              <a:t/>
            </a:r>
            <a:endParaRPr sz="2400">
              <a:solidFill>
                <a:schemeClr val="dk1"/>
              </a:solidFill>
              <a:latin typeface="Arial"/>
              <a:ea typeface="Arial"/>
              <a:cs typeface="Arial"/>
              <a:sym typeface="Arial"/>
            </a:endParaRPr>
          </a:p>
        </p:txBody>
      </p:sp>
      <p:sp>
        <p:nvSpPr>
          <p:cNvPr id="544" name="Google Shape;544;p58"/>
          <p:cNvSpPr txBox="1"/>
          <p:nvPr/>
        </p:nvSpPr>
        <p:spPr>
          <a:xfrm>
            <a:off x="3059832" y="5877272"/>
            <a:ext cx="4680520"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2800">
                <a:solidFill>
                  <a:schemeClr val="dk1"/>
                </a:solidFill>
                <a:latin typeface="Times New Roman"/>
                <a:ea typeface="Times New Roman"/>
                <a:cs typeface="Times New Roman"/>
                <a:sym typeface="Times New Roman"/>
              </a:rPr>
              <a:t>Aggregators</a:t>
            </a:r>
            <a:r>
              <a:rPr lang="zh-TW" sz="2800">
                <a:solidFill>
                  <a:schemeClr val="dk1"/>
                </a:solidFill>
                <a:latin typeface="Arial"/>
                <a:ea typeface="Arial"/>
                <a:cs typeface="Arial"/>
                <a:sym typeface="Arial"/>
              </a:rPr>
              <a:t>商業模式架構</a:t>
            </a:r>
            <a:endParaRPr sz="2800">
              <a:solidFill>
                <a:schemeClr val="dk1"/>
              </a:solidFill>
              <a:latin typeface="Arial"/>
              <a:ea typeface="Arial"/>
              <a:cs typeface="Arial"/>
              <a:sym typeface="Arial"/>
            </a:endParaRPr>
          </a:p>
        </p:txBody>
      </p:sp>
      <p:pic>
        <p:nvPicPr>
          <p:cNvPr descr="aggregators.JPG" id="545" name="Google Shape;545;p58"/>
          <p:cNvPicPr preferRelativeResize="0"/>
          <p:nvPr/>
        </p:nvPicPr>
        <p:blipFill rotWithShape="1">
          <a:blip r:embed="rId3">
            <a:alphaModFix/>
          </a:blip>
          <a:srcRect b="0" l="0" r="0" t="0"/>
          <a:stretch/>
        </p:blipFill>
        <p:spPr>
          <a:xfrm>
            <a:off x="467544" y="1268760"/>
            <a:ext cx="8219256" cy="465152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0" name="Shape 550"/>
        <p:cNvGrpSpPr/>
        <p:nvPr/>
      </p:nvGrpSpPr>
      <p:grpSpPr>
        <a:xfrm>
          <a:off x="0" y="0"/>
          <a:ext cx="0" cy="0"/>
          <a:chOff x="0" y="0"/>
          <a:chExt cx="0" cy="0"/>
        </a:xfrm>
      </p:grpSpPr>
      <p:sp>
        <p:nvSpPr>
          <p:cNvPr id="551" name="Google Shape;551;p59"/>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sz="1800">
              <a:solidFill>
                <a:srgbClr val="215095"/>
              </a:solidFill>
            </a:endParaRPr>
          </a:p>
        </p:txBody>
      </p:sp>
      <p:sp>
        <p:nvSpPr>
          <p:cNvPr id="552" name="Google Shape;552;p59"/>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553" name="Google Shape;553;p59"/>
          <p:cNvSpPr txBox="1"/>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accent1"/>
              </a:solidFill>
              <a:latin typeface="Arial"/>
              <a:ea typeface="Arial"/>
              <a:cs typeface="Arial"/>
              <a:sym typeface="Arial"/>
            </a:endParaRPr>
          </a:p>
        </p:txBody>
      </p:sp>
      <p:sp>
        <p:nvSpPr>
          <p:cNvPr id="554" name="Google Shape;554;p59"/>
          <p:cNvSpPr txBox="1"/>
          <p:nvPr/>
        </p:nvSpPr>
        <p:spPr>
          <a:xfrm>
            <a:off x="2411760" y="188640"/>
            <a:ext cx="6695729" cy="7694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4400">
                <a:solidFill>
                  <a:schemeClr val="lt1"/>
                </a:solidFill>
                <a:latin typeface="Arial"/>
                <a:ea typeface="Arial"/>
                <a:cs typeface="Arial"/>
                <a:sym typeface="Arial"/>
              </a:rPr>
              <a:t>數位匯流及其發展趨勢</a:t>
            </a:r>
            <a:endParaRPr sz="4400">
              <a:solidFill>
                <a:schemeClr val="lt1"/>
              </a:solidFill>
              <a:latin typeface="Arial"/>
              <a:ea typeface="Arial"/>
              <a:cs typeface="Arial"/>
              <a:sym typeface="Arial"/>
            </a:endParaRPr>
          </a:p>
        </p:txBody>
      </p:sp>
      <p:sp>
        <p:nvSpPr>
          <p:cNvPr id="555" name="Google Shape;555;p59"/>
          <p:cNvSpPr/>
          <p:nvPr/>
        </p:nvSpPr>
        <p:spPr>
          <a:xfrm>
            <a:off x="467544" y="1772816"/>
            <a:ext cx="7992888" cy="1569660"/>
          </a:xfrm>
          <a:prstGeom prst="rect">
            <a:avLst/>
          </a:prstGeom>
          <a:noFill/>
          <a:ln>
            <a:noFill/>
          </a:ln>
        </p:spPr>
        <p:txBody>
          <a:bodyPr anchorCtr="0" anchor="t" bIns="45700" lIns="91425" spcFirstLastPara="1" rIns="91425" wrap="square" tIns="45700">
            <a:noAutofit/>
          </a:bodyPr>
          <a:lstStyle/>
          <a:p>
            <a:pPr indent="-190500" lvl="0" marL="342900" marR="0" rtl="0" algn="l">
              <a:spcBef>
                <a:spcPts val="0"/>
              </a:spcBef>
              <a:spcAft>
                <a:spcPts val="0"/>
              </a:spcAft>
              <a:buClr>
                <a:schemeClr val="dk1"/>
              </a:buClr>
              <a:buSzPts val="2400"/>
              <a:buFont typeface="Noto Sans Symbols"/>
              <a:buNone/>
            </a:pPr>
            <a:r>
              <a:t/>
            </a:r>
            <a:endParaRPr sz="2400">
              <a:solidFill>
                <a:schemeClr val="dk1"/>
              </a:solidFill>
              <a:latin typeface="Arial"/>
              <a:ea typeface="Arial"/>
              <a:cs typeface="Arial"/>
              <a:sym typeface="Arial"/>
            </a:endParaRPr>
          </a:p>
          <a:p>
            <a:pPr indent="-190500" lvl="0" marL="342900" marR="0" rtl="0" algn="l">
              <a:spcBef>
                <a:spcPts val="0"/>
              </a:spcBef>
              <a:spcAft>
                <a:spcPts val="0"/>
              </a:spcAft>
              <a:buClr>
                <a:schemeClr val="dk1"/>
              </a:buClr>
              <a:buSzPts val="2400"/>
              <a:buFont typeface="Noto Sans Symbols"/>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190500" lvl="0" marL="342900" marR="0" rtl="0" algn="l">
              <a:spcBef>
                <a:spcPts val="0"/>
              </a:spcBef>
              <a:spcAft>
                <a:spcPts val="0"/>
              </a:spcAft>
              <a:buClr>
                <a:schemeClr val="dk1"/>
              </a:buClr>
              <a:buSzPts val="2400"/>
              <a:buFont typeface="Noto Sans Symbols"/>
              <a:buNone/>
            </a:pPr>
            <a:r>
              <a:t/>
            </a:r>
            <a:endParaRPr sz="2400">
              <a:solidFill>
                <a:schemeClr val="dk1"/>
              </a:solidFill>
              <a:latin typeface="Arial"/>
              <a:ea typeface="Arial"/>
              <a:cs typeface="Arial"/>
              <a:sym typeface="Arial"/>
            </a:endParaRPr>
          </a:p>
        </p:txBody>
      </p:sp>
      <p:pic>
        <p:nvPicPr>
          <p:cNvPr descr="The REIMS Diagram.png" id="556" name="Google Shape;556;p59"/>
          <p:cNvPicPr preferRelativeResize="0"/>
          <p:nvPr/>
        </p:nvPicPr>
        <p:blipFill rotWithShape="1">
          <a:blip r:embed="rId3">
            <a:alphaModFix/>
          </a:blip>
          <a:srcRect b="0" l="0" r="0" t="0"/>
          <a:stretch/>
        </p:blipFill>
        <p:spPr>
          <a:xfrm>
            <a:off x="107504" y="1052736"/>
            <a:ext cx="8856984" cy="5373216"/>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1" name="Shape 561"/>
        <p:cNvGrpSpPr/>
        <p:nvPr/>
      </p:nvGrpSpPr>
      <p:grpSpPr>
        <a:xfrm>
          <a:off x="0" y="0"/>
          <a:ext cx="0" cy="0"/>
          <a:chOff x="0" y="0"/>
          <a:chExt cx="0" cy="0"/>
        </a:xfrm>
      </p:grpSpPr>
      <p:sp>
        <p:nvSpPr>
          <p:cNvPr id="562" name="Google Shape;562;p60"/>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563" name="Google Shape;563;p60"/>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564" name="Google Shape;564;p60"/>
          <p:cNvSpPr txBox="1"/>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accent1"/>
              </a:solidFill>
              <a:latin typeface="Arial"/>
              <a:ea typeface="Arial"/>
              <a:cs typeface="Arial"/>
              <a:sym typeface="Arial"/>
            </a:endParaRPr>
          </a:p>
        </p:txBody>
      </p:sp>
      <p:sp>
        <p:nvSpPr>
          <p:cNvPr id="565" name="Google Shape;565;p60"/>
          <p:cNvSpPr txBox="1"/>
          <p:nvPr/>
        </p:nvSpPr>
        <p:spPr>
          <a:xfrm>
            <a:off x="2339752" y="188640"/>
            <a:ext cx="6767737" cy="7694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zh-TW" sz="4400">
                <a:solidFill>
                  <a:schemeClr val="lt1"/>
                </a:solidFill>
                <a:latin typeface="Arial"/>
                <a:ea typeface="Arial"/>
                <a:cs typeface="Arial"/>
                <a:sym typeface="Arial"/>
              </a:rPr>
              <a:t>數位匯流及其發展趨勢</a:t>
            </a:r>
            <a:endParaRPr sz="4400">
              <a:solidFill>
                <a:schemeClr val="lt1"/>
              </a:solidFill>
              <a:latin typeface="Arial"/>
              <a:ea typeface="Arial"/>
              <a:cs typeface="Arial"/>
              <a:sym typeface="Arial"/>
            </a:endParaRPr>
          </a:p>
        </p:txBody>
      </p:sp>
      <p:sp>
        <p:nvSpPr>
          <p:cNvPr id="566" name="Google Shape;566;p60"/>
          <p:cNvSpPr/>
          <p:nvPr/>
        </p:nvSpPr>
        <p:spPr>
          <a:xfrm>
            <a:off x="467544" y="1392537"/>
            <a:ext cx="8424936" cy="5147563"/>
          </a:xfrm>
          <a:prstGeom prst="rect">
            <a:avLst/>
          </a:prstGeom>
          <a:noFill/>
          <a:ln>
            <a:noFill/>
          </a:ln>
        </p:spPr>
        <p:txBody>
          <a:bodyPr anchorCtr="0" anchor="t" bIns="45700" lIns="91425" spcFirstLastPara="1" rIns="91425" wrap="square" tIns="45700">
            <a:noAutofit/>
          </a:bodyPr>
          <a:lstStyle/>
          <a:p>
            <a:pPr indent="-342900" lvl="0" marL="342900" marR="0" rtl="0" algn="ctr">
              <a:spcBef>
                <a:spcPts val="0"/>
              </a:spcBef>
              <a:spcAft>
                <a:spcPts val="0"/>
              </a:spcAft>
              <a:buNone/>
            </a:pPr>
            <a:r>
              <a:rPr lang="zh-TW" sz="4000">
                <a:solidFill>
                  <a:schemeClr val="dk1"/>
                </a:solidFill>
                <a:latin typeface="Times New Roman"/>
                <a:ea typeface="Times New Roman"/>
                <a:cs typeface="Times New Roman"/>
                <a:sym typeface="Times New Roman"/>
              </a:rPr>
              <a:t>小結</a:t>
            </a:r>
            <a:endParaRPr sz="4000">
              <a:solidFill>
                <a:schemeClr val="dk1"/>
              </a:solidFill>
              <a:latin typeface="Times New Roman"/>
              <a:ea typeface="Times New Roman"/>
              <a:cs typeface="Times New Roman"/>
              <a:sym typeface="Times New Roman"/>
            </a:endParaRPr>
          </a:p>
          <a:p>
            <a:pPr indent="-342900" lvl="0" marL="342900" marR="0" rtl="0" algn="ctr">
              <a:spcBef>
                <a:spcPts val="0"/>
              </a:spcBef>
              <a:spcAft>
                <a:spcPts val="0"/>
              </a:spcAft>
              <a:buNone/>
            </a:pPr>
            <a:r>
              <a:t/>
            </a:r>
            <a:endParaRPr sz="1100">
              <a:solidFill>
                <a:schemeClr val="dk1"/>
              </a:solidFill>
              <a:latin typeface="Times New Roman"/>
              <a:ea typeface="Times New Roman"/>
              <a:cs typeface="Times New Roman"/>
              <a:sym typeface="Times New Roman"/>
            </a:endParaRPr>
          </a:p>
          <a:p>
            <a:pPr indent="-514350" lvl="0" marL="514350" marR="0" rtl="0" algn="l">
              <a:spcBef>
                <a:spcPts val="0"/>
              </a:spcBef>
              <a:spcAft>
                <a:spcPts val="0"/>
              </a:spcAft>
              <a:buClr>
                <a:schemeClr val="dk1"/>
              </a:buClr>
              <a:buSzPts val="2400"/>
              <a:buFont typeface="Arial"/>
              <a:buAutoNum type="arabicPeriod"/>
            </a:pPr>
            <a:r>
              <a:rPr lang="zh-TW" sz="2400">
                <a:solidFill>
                  <a:schemeClr val="dk1"/>
                </a:solidFill>
                <a:latin typeface="Times New Roman"/>
                <a:ea typeface="Times New Roman"/>
                <a:cs typeface="Times New Roman"/>
                <a:sym typeface="Times New Roman"/>
              </a:rPr>
              <a:t>數位匯流</a:t>
            </a:r>
            <a:r>
              <a:rPr lang="zh-TW" sz="2400">
                <a:solidFill>
                  <a:srgbClr val="FF0000"/>
                </a:solidFill>
                <a:latin typeface="Times New Roman"/>
                <a:ea typeface="Times New Roman"/>
                <a:cs typeface="Times New Roman"/>
                <a:sym typeface="Times New Roman"/>
              </a:rPr>
              <a:t>起源於數位革命</a:t>
            </a:r>
            <a:endParaRPr sz="2400">
              <a:solidFill>
                <a:srgbClr val="FF0000"/>
              </a:solidFill>
              <a:latin typeface="Times New Roman"/>
              <a:ea typeface="Times New Roman"/>
              <a:cs typeface="Times New Roman"/>
              <a:sym typeface="Times New Roman"/>
            </a:endParaRPr>
          </a:p>
          <a:p>
            <a:pPr indent="-457200" lvl="0" marL="514350" marR="0" rtl="0" algn="l">
              <a:spcBef>
                <a:spcPts val="0"/>
              </a:spcBef>
              <a:spcAft>
                <a:spcPts val="0"/>
              </a:spcAft>
              <a:buClr>
                <a:schemeClr val="dk1"/>
              </a:buClr>
              <a:buSzPts val="900"/>
              <a:buFont typeface="Arial"/>
              <a:buNone/>
            </a:pPr>
            <a:r>
              <a:t/>
            </a:r>
            <a:endParaRPr sz="900">
              <a:solidFill>
                <a:srgbClr val="FF0000"/>
              </a:solidFill>
              <a:latin typeface="Times New Roman"/>
              <a:ea typeface="Times New Roman"/>
              <a:cs typeface="Times New Roman"/>
              <a:sym typeface="Times New Roman"/>
            </a:endParaRPr>
          </a:p>
          <a:p>
            <a:pPr indent="-514350" lvl="0" marL="514350" marR="0" rtl="0" algn="l">
              <a:spcBef>
                <a:spcPts val="0"/>
              </a:spcBef>
              <a:spcAft>
                <a:spcPts val="0"/>
              </a:spcAft>
              <a:buClr>
                <a:schemeClr val="dk1"/>
              </a:buClr>
              <a:buSzPts val="2400"/>
              <a:buFont typeface="Arial"/>
              <a:buAutoNum type="arabicPeriod"/>
            </a:pPr>
            <a:r>
              <a:rPr lang="zh-TW" sz="2400">
                <a:solidFill>
                  <a:schemeClr val="dk1"/>
                </a:solidFill>
                <a:latin typeface="Times New Roman"/>
                <a:ea typeface="Times New Roman"/>
                <a:cs typeface="Times New Roman"/>
                <a:sym typeface="Times New Roman"/>
              </a:rPr>
              <a:t>數位匯流</a:t>
            </a:r>
            <a:r>
              <a:rPr lang="zh-TW" sz="2400">
                <a:solidFill>
                  <a:srgbClr val="FF0000"/>
                </a:solidFill>
                <a:latin typeface="Times New Roman"/>
                <a:ea typeface="Times New Roman"/>
                <a:cs typeface="Times New Roman"/>
                <a:sym typeface="Times New Roman"/>
              </a:rPr>
              <a:t>實現於4C產業融合</a:t>
            </a:r>
            <a:endParaRPr sz="2400">
              <a:solidFill>
                <a:srgbClr val="FF0000"/>
              </a:solidFill>
              <a:latin typeface="Times New Roman"/>
              <a:ea typeface="Times New Roman"/>
              <a:cs typeface="Times New Roman"/>
              <a:sym typeface="Times New Roman"/>
            </a:endParaRPr>
          </a:p>
          <a:p>
            <a:pPr indent="-457200" lvl="0" marL="514350" marR="0" rtl="0" algn="l">
              <a:spcBef>
                <a:spcPts val="0"/>
              </a:spcBef>
              <a:spcAft>
                <a:spcPts val="0"/>
              </a:spcAft>
              <a:buClr>
                <a:schemeClr val="dk1"/>
              </a:buClr>
              <a:buSzPts val="900"/>
              <a:buFont typeface="Arial"/>
              <a:buNone/>
            </a:pPr>
            <a:r>
              <a:t/>
            </a:r>
            <a:endParaRPr sz="900">
              <a:solidFill>
                <a:srgbClr val="FF0000"/>
              </a:solidFill>
              <a:latin typeface="Times New Roman"/>
              <a:ea typeface="Times New Roman"/>
              <a:cs typeface="Times New Roman"/>
              <a:sym typeface="Times New Roman"/>
            </a:endParaRPr>
          </a:p>
          <a:p>
            <a:pPr indent="-514350" lvl="0" marL="514350" marR="0" rtl="0" algn="l">
              <a:spcBef>
                <a:spcPts val="0"/>
              </a:spcBef>
              <a:spcAft>
                <a:spcPts val="0"/>
              </a:spcAft>
              <a:buClr>
                <a:schemeClr val="dk1"/>
              </a:buClr>
              <a:buSzPts val="2400"/>
              <a:buFont typeface="Arial"/>
              <a:buAutoNum type="arabicPeriod"/>
            </a:pPr>
            <a:r>
              <a:rPr lang="zh-TW" sz="2400">
                <a:solidFill>
                  <a:schemeClr val="dk1"/>
                </a:solidFill>
                <a:latin typeface="Times New Roman"/>
                <a:ea typeface="Times New Roman"/>
                <a:cs typeface="Times New Roman"/>
                <a:sym typeface="Times New Roman"/>
              </a:rPr>
              <a:t>數位匯流</a:t>
            </a:r>
            <a:r>
              <a:rPr lang="zh-TW" sz="2400">
                <a:solidFill>
                  <a:srgbClr val="FF0000"/>
                </a:solidFill>
                <a:latin typeface="Times New Roman"/>
                <a:ea typeface="Times New Roman"/>
                <a:cs typeface="Times New Roman"/>
                <a:sym typeface="Times New Roman"/>
              </a:rPr>
              <a:t>加速於iPhone革新</a:t>
            </a:r>
            <a:endParaRPr sz="2400">
              <a:solidFill>
                <a:srgbClr val="FF0000"/>
              </a:solidFill>
              <a:latin typeface="Times New Roman"/>
              <a:ea typeface="Times New Roman"/>
              <a:cs typeface="Times New Roman"/>
              <a:sym typeface="Times New Roman"/>
            </a:endParaRPr>
          </a:p>
          <a:p>
            <a:pPr indent="-457200" lvl="0" marL="514350" marR="0" rtl="0" algn="l">
              <a:spcBef>
                <a:spcPts val="0"/>
              </a:spcBef>
              <a:spcAft>
                <a:spcPts val="0"/>
              </a:spcAft>
              <a:buClr>
                <a:schemeClr val="dk1"/>
              </a:buClr>
              <a:buSzPts val="900"/>
              <a:buFont typeface="Arial"/>
              <a:buNone/>
            </a:pPr>
            <a:r>
              <a:t/>
            </a:r>
            <a:endParaRPr sz="900">
              <a:solidFill>
                <a:srgbClr val="FF0000"/>
              </a:solidFill>
              <a:latin typeface="Times New Roman"/>
              <a:ea typeface="Times New Roman"/>
              <a:cs typeface="Times New Roman"/>
              <a:sym typeface="Times New Roman"/>
            </a:endParaRPr>
          </a:p>
          <a:p>
            <a:pPr indent="-514350" lvl="0" marL="514350" marR="0" rtl="0" algn="l">
              <a:spcBef>
                <a:spcPts val="0"/>
              </a:spcBef>
              <a:spcAft>
                <a:spcPts val="0"/>
              </a:spcAft>
              <a:buClr>
                <a:schemeClr val="dk1"/>
              </a:buClr>
              <a:buSzPts val="2400"/>
              <a:buFont typeface="Arial"/>
              <a:buAutoNum type="arabicPeriod"/>
            </a:pPr>
            <a:r>
              <a:rPr lang="zh-TW" sz="2400">
                <a:solidFill>
                  <a:schemeClr val="dk1"/>
                </a:solidFill>
                <a:latin typeface="Times New Roman"/>
                <a:ea typeface="Times New Roman"/>
                <a:cs typeface="Times New Roman"/>
                <a:sym typeface="Times New Roman"/>
              </a:rPr>
              <a:t>數位匯流管理之</a:t>
            </a:r>
            <a:r>
              <a:rPr lang="zh-TW" sz="2400">
                <a:solidFill>
                  <a:srgbClr val="FF0000"/>
                </a:solidFill>
                <a:latin typeface="Times New Roman"/>
                <a:ea typeface="Times New Roman"/>
                <a:cs typeface="Times New Roman"/>
                <a:sym typeface="Times New Roman"/>
              </a:rPr>
              <a:t>未來成敗關鍵：</a:t>
            </a:r>
            <a:endParaRPr sz="2400">
              <a:solidFill>
                <a:srgbClr val="FF0000"/>
              </a:solidFill>
              <a:latin typeface="Times New Roman"/>
              <a:ea typeface="Times New Roman"/>
              <a:cs typeface="Times New Roman"/>
              <a:sym typeface="Times New Roman"/>
            </a:endParaRPr>
          </a:p>
          <a:p>
            <a:pPr indent="-514350" lvl="1" marL="971550" marR="0" rtl="0" algn="l">
              <a:spcBef>
                <a:spcPts val="0"/>
              </a:spcBef>
              <a:spcAft>
                <a:spcPts val="0"/>
              </a:spcAft>
              <a:buClr>
                <a:srgbClr val="FF0000"/>
              </a:buClr>
              <a:buSzPts val="1000"/>
              <a:buFont typeface="Noto Sans Symbols"/>
              <a:buChar char="○"/>
            </a:pPr>
            <a:r>
              <a:rPr b="0" i="0" lang="zh-TW" sz="2000" u="none" cap="none" strike="noStrike">
                <a:solidFill>
                  <a:srgbClr val="FF0000"/>
                </a:solidFill>
                <a:latin typeface="Times New Roman"/>
                <a:ea typeface="Times New Roman"/>
                <a:cs typeface="Times New Roman"/>
                <a:sym typeface="Times New Roman"/>
              </a:rPr>
              <a:t>終端機之流暢度</a:t>
            </a:r>
            <a:endParaRPr b="0" i="0" sz="2000" u="none" cap="none" strike="noStrike">
              <a:solidFill>
                <a:srgbClr val="FF0000"/>
              </a:solidFill>
              <a:latin typeface="Times New Roman"/>
              <a:ea typeface="Times New Roman"/>
              <a:cs typeface="Times New Roman"/>
              <a:sym typeface="Times New Roman"/>
            </a:endParaRPr>
          </a:p>
          <a:p>
            <a:pPr indent="-514350" lvl="1" marL="971550" marR="0" rtl="0" algn="l">
              <a:spcBef>
                <a:spcPts val="0"/>
              </a:spcBef>
              <a:spcAft>
                <a:spcPts val="0"/>
              </a:spcAft>
              <a:buClr>
                <a:srgbClr val="FF0000"/>
              </a:buClr>
              <a:buSzPts val="1000"/>
              <a:buFont typeface="Noto Sans Symbols"/>
              <a:buChar char="○"/>
            </a:pPr>
            <a:r>
              <a:rPr b="0" i="0" lang="zh-TW" sz="2000" u="none" cap="none" strike="noStrike">
                <a:solidFill>
                  <a:srgbClr val="FF0000"/>
                </a:solidFill>
                <a:latin typeface="Times New Roman"/>
                <a:ea typeface="Times New Roman"/>
                <a:cs typeface="Times New Roman"/>
                <a:sym typeface="Times New Roman"/>
              </a:rPr>
              <a:t>頻寬速度</a:t>
            </a:r>
            <a:endParaRPr b="0" i="0" sz="2000" u="none" cap="none" strike="noStrike">
              <a:solidFill>
                <a:srgbClr val="FF0000"/>
              </a:solidFill>
              <a:latin typeface="Times New Roman"/>
              <a:ea typeface="Times New Roman"/>
              <a:cs typeface="Times New Roman"/>
              <a:sym typeface="Times New Roman"/>
            </a:endParaRPr>
          </a:p>
          <a:p>
            <a:pPr indent="-514350" lvl="1" marL="971550" marR="0" rtl="0" algn="l">
              <a:spcBef>
                <a:spcPts val="0"/>
              </a:spcBef>
              <a:spcAft>
                <a:spcPts val="0"/>
              </a:spcAft>
              <a:buClr>
                <a:srgbClr val="FF0000"/>
              </a:buClr>
              <a:buSzPts val="1000"/>
              <a:buFont typeface="Noto Sans Symbols"/>
              <a:buChar char="○"/>
            </a:pPr>
            <a:r>
              <a:rPr b="0" i="0" lang="zh-TW" sz="2000" u="none" cap="none" strike="noStrike">
                <a:solidFill>
                  <a:srgbClr val="FF0000"/>
                </a:solidFill>
                <a:latin typeface="Times New Roman"/>
                <a:ea typeface="Times New Roman"/>
                <a:cs typeface="Times New Roman"/>
                <a:sym typeface="Times New Roman"/>
              </a:rPr>
              <a:t>系統軟體之功能</a:t>
            </a:r>
            <a:endParaRPr b="0" i="0" sz="2000" u="none" cap="none" strike="noStrike">
              <a:solidFill>
                <a:srgbClr val="FF0000"/>
              </a:solidFill>
              <a:latin typeface="Times New Roman"/>
              <a:ea typeface="Times New Roman"/>
              <a:cs typeface="Times New Roman"/>
              <a:sym typeface="Times New Roman"/>
            </a:endParaRPr>
          </a:p>
          <a:p>
            <a:pPr indent="-457200" lvl="1" marL="971550" marR="0" rtl="0" algn="l">
              <a:spcBef>
                <a:spcPts val="0"/>
              </a:spcBef>
              <a:spcAft>
                <a:spcPts val="0"/>
              </a:spcAft>
              <a:buClr>
                <a:schemeClr val="dk1"/>
              </a:buClr>
              <a:buSzPts val="900"/>
              <a:buFont typeface="Arial"/>
              <a:buNone/>
            </a:pPr>
            <a:r>
              <a:t/>
            </a:r>
            <a:endParaRPr b="0" i="0" sz="900" u="none" cap="none" strike="noStrike">
              <a:solidFill>
                <a:srgbClr val="FF0000"/>
              </a:solidFill>
              <a:latin typeface="Times New Roman"/>
              <a:ea typeface="Times New Roman"/>
              <a:cs typeface="Times New Roman"/>
              <a:sym typeface="Times New Roman"/>
            </a:endParaRPr>
          </a:p>
          <a:p>
            <a:pPr indent="-514350" lvl="0" marL="514350" marR="0" rtl="0" algn="l">
              <a:spcBef>
                <a:spcPts val="0"/>
              </a:spcBef>
              <a:spcAft>
                <a:spcPts val="0"/>
              </a:spcAft>
              <a:buClr>
                <a:schemeClr val="dk1"/>
              </a:buClr>
              <a:buSzPts val="2400"/>
              <a:buFont typeface="Arial"/>
              <a:buAutoNum type="arabicPeriod" startAt="5"/>
            </a:pPr>
            <a:r>
              <a:rPr lang="zh-TW" sz="2400">
                <a:solidFill>
                  <a:schemeClr val="dk1"/>
                </a:solidFill>
                <a:latin typeface="Times New Roman"/>
                <a:ea typeface="Times New Roman"/>
                <a:cs typeface="Times New Roman"/>
                <a:sym typeface="Times New Roman"/>
              </a:rPr>
              <a:t>數位匯流</a:t>
            </a:r>
            <a:r>
              <a:rPr lang="zh-TW" sz="2400">
                <a:solidFill>
                  <a:srgbClr val="FF0000"/>
                </a:solidFill>
                <a:latin typeface="Times New Roman"/>
                <a:ea typeface="Times New Roman"/>
                <a:cs typeface="Times New Roman"/>
                <a:sym typeface="Times New Roman"/>
              </a:rPr>
              <a:t>帶來人類前所未有的商機</a:t>
            </a:r>
            <a:endParaRPr sz="2400">
              <a:solidFill>
                <a:srgbClr val="FF0000"/>
              </a:solidFill>
              <a:latin typeface="Times New Roman"/>
              <a:ea typeface="Times New Roman"/>
              <a:cs typeface="Times New Roman"/>
              <a:sym typeface="Times New Roman"/>
            </a:endParaRPr>
          </a:p>
          <a:p>
            <a:pPr indent="-457200" lvl="6" marL="3257550" marR="0" rtl="0" algn="l">
              <a:spcBef>
                <a:spcPts val="0"/>
              </a:spcBef>
              <a:spcAft>
                <a:spcPts val="0"/>
              </a:spcAft>
              <a:buClr>
                <a:schemeClr val="dk1"/>
              </a:buClr>
              <a:buSzPts val="900"/>
              <a:buFont typeface="Arial"/>
              <a:buNone/>
            </a:pPr>
            <a:r>
              <a:t/>
            </a:r>
            <a:endParaRPr b="0" i="0" sz="900" u="none" cap="none" strike="noStrike">
              <a:solidFill>
                <a:srgbClr val="FF0000"/>
              </a:solidFill>
              <a:latin typeface="Times New Roman"/>
              <a:ea typeface="Times New Roman"/>
              <a:cs typeface="Times New Roman"/>
              <a:sym typeface="Times New Roman"/>
            </a:endParaRPr>
          </a:p>
          <a:p>
            <a:pPr indent="-514350" lvl="0" marL="514350" marR="0" rtl="0" algn="l">
              <a:spcBef>
                <a:spcPts val="0"/>
              </a:spcBef>
              <a:spcAft>
                <a:spcPts val="0"/>
              </a:spcAft>
              <a:buClr>
                <a:srgbClr val="FF0000"/>
              </a:buClr>
              <a:buSzPts val="2400"/>
              <a:buFont typeface="Arial"/>
              <a:buAutoNum type="arabicPeriod" startAt="5"/>
            </a:pPr>
            <a:r>
              <a:rPr lang="zh-TW" sz="2400">
                <a:solidFill>
                  <a:srgbClr val="FF0000"/>
                </a:solidFill>
                <a:latin typeface="Times New Roman"/>
                <a:ea typeface="Times New Roman"/>
                <a:cs typeface="Times New Roman"/>
                <a:sym typeface="Times New Roman"/>
              </a:rPr>
              <a:t>數位匯流</a:t>
            </a:r>
            <a:r>
              <a:rPr lang="zh-TW" sz="2400">
                <a:solidFill>
                  <a:srgbClr val="FF0000"/>
                </a:solidFill>
                <a:latin typeface="Arial"/>
                <a:ea typeface="Arial"/>
                <a:cs typeface="Arial"/>
                <a:sym typeface="Arial"/>
              </a:rPr>
              <a:t>改變現代人</a:t>
            </a:r>
            <a:r>
              <a:rPr lang="zh-TW" sz="2400">
                <a:solidFill>
                  <a:srgbClr val="FF0000"/>
                </a:solidFill>
                <a:latin typeface="Times New Roman"/>
                <a:ea typeface="Times New Roman"/>
                <a:cs typeface="Times New Roman"/>
                <a:sym typeface="Times New Roman"/>
              </a:rPr>
              <a:t>「溝通方式」，「領導方式」，以及產、銷、人、發、財。</a:t>
            </a:r>
            <a:endParaRPr sz="2400">
              <a:solidFill>
                <a:srgbClr val="FF0000"/>
              </a:solidFill>
              <a:latin typeface="Times New Roman"/>
              <a:ea typeface="Times New Roman"/>
              <a:cs typeface="Times New Roman"/>
              <a:sym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0" name="Shape 570"/>
        <p:cNvGrpSpPr/>
        <p:nvPr/>
      </p:nvGrpSpPr>
      <p:grpSpPr>
        <a:xfrm>
          <a:off x="0" y="0"/>
          <a:ext cx="0" cy="0"/>
          <a:chOff x="0" y="0"/>
          <a:chExt cx="0" cy="0"/>
        </a:xfrm>
      </p:grpSpPr>
      <p:sp>
        <p:nvSpPr>
          <p:cNvPr id="571" name="Google Shape;571;p61"/>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sp>
        <p:nvSpPr>
          <p:cNvPr id="572" name="Google Shape;572;p61"/>
          <p:cNvSpPr txBox="1"/>
          <p:nvPr>
            <p:ph idx="1" type="body"/>
          </p:nvPr>
        </p:nvSpPr>
        <p:spPr>
          <a:xfrm>
            <a:off x="457200" y="3140968"/>
            <a:ext cx="8229600" cy="3180457"/>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000"/>
              <a:buNone/>
            </a:pPr>
            <a:r>
              <a:rPr lang="zh-TW" sz="4000">
                <a:latin typeface="Arial"/>
                <a:ea typeface="Arial"/>
                <a:cs typeface="Arial"/>
                <a:sym typeface="Arial"/>
              </a:rPr>
              <a:t>三、</a:t>
            </a:r>
            <a:r>
              <a:rPr lang="zh-TW" sz="4400">
                <a:latin typeface="Arial"/>
                <a:ea typeface="Arial"/>
                <a:cs typeface="Arial"/>
                <a:sym typeface="Arial"/>
              </a:rPr>
              <a:t>數位匯流之企業競爭優勢</a:t>
            </a:r>
            <a:endParaRPr sz="4400">
              <a:latin typeface="Arial"/>
              <a:ea typeface="Arial"/>
              <a:cs typeface="Arial"/>
              <a:sym typeface="Arial"/>
            </a:endParaRPr>
          </a:p>
        </p:txBody>
      </p:sp>
      <p:sp>
        <p:nvSpPr>
          <p:cNvPr id="573" name="Google Shape;573;p61"/>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574" name="Google Shape;574;p61"/>
          <p:cNvSpPr txBox="1"/>
          <p:nvPr>
            <p:ph idx="11" type="ftr"/>
          </p:nvPr>
        </p:nvSpPr>
        <p:spPr>
          <a:xfrm>
            <a:off x="3124200" y="6521450"/>
            <a:ext cx="2895600" cy="2444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t>2013/5/8</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8" name="Shape 578"/>
        <p:cNvGrpSpPr/>
        <p:nvPr/>
      </p:nvGrpSpPr>
      <p:grpSpPr>
        <a:xfrm>
          <a:off x="0" y="0"/>
          <a:ext cx="0" cy="0"/>
          <a:chOff x="0" y="0"/>
          <a:chExt cx="0" cy="0"/>
        </a:xfrm>
      </p:grpSpPr>
      <p:sp>
        <p:nvSpPr>
          <p:cNvPr id="579" name="Google Shape;579;p62"/>
          <p:cNvSpPr txBox="1"/>
          <p:nvPr>
            <p:ph type="title"/>
          </p:nvPr>
        </p:nvSpPr>
        <p:spPr>
          <a:xfrm>
            <a:off x="2514600" y="228600"/>
            <a:ext cx="66294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數位匯流之企業競爭優勢</a:t>
            </a:r>
            <a:endParaRPr sz="4400">
              <a:latin typeface="Arial"/>
              <a:ea typeface="Arial"/>
              <a:cs typeface="Arial"/>
              <a:sym typeface="Arial"/>
            </a:endParaRPr>
          </a:p>
        </p:txBody>
      </p:sp>
      <p:sp>
        <p:nvSpPr>
          <p:cNvPr id="580" name="Google Shape;580;p62"/>
          <p:cNvSpPr txBox="1"/>
          <p:nvPr>
            <p:ph idx="1" type="body"/>
          </p:nvPr>
        </p:nvSpPr>
        <p:spPr>
          <a:xfrm>
            <a:off x="179512" y="1295400"/>
            <a:ext cx="8712968" cy="5026025"/>
          </a:xfrm>
          <a:prstGeom prst="rect">
            <a:avLst/>
          </a:prstGeom>
          <a:noFill/>
          <a:ln>
            <a:noFill/>
          </a:ln>
        </p:spPr>
        <p:txBody>
          <a:bodyPr anchorCtr="0" anchor="t" bIns="45700" lIns="91425" spcFirstLastPara="1" rIns="91425" wrap="square" tIns="45700">
            <a:noAutofit/>
          </a:bodyPr>
          <a:lstStyle/>
          <a:p>
            <a:pPr indent="-514350" lvl="0" marL="514350" rtl="0" algn="l">
              <a:lnSpc>
                <a:spcPct val="80000"/>
              </a:lnSpc>
              <a:spcBef>
                <a:spcPts val="0"/>
              </a:spcBef>
              <a:spcAft>
                <a:spcPts val="0"/>
              </a:spcAft>
              <a:buClr>
                <a:schemeClr val="dk1"/>
              </a:buClr>
              <a:buSzPts val="2795"/>
              <a:buNone/>
            </a:pPr>
            <a:r>
              <a:t/>
            </a:r>
            <a:endParaRPr b="1" sz="2795">
              <a:latin typeface="Arial"/>
              <a:ea typeface="Arial"/>
              <a:cs typeface="Arial"/>
              <a:sym typeface="Arial"/>
            </a:endParaRPr>
          </a:p>
          <a:p>
            <a:pPr indent="-514350" lvl="0" marL="514350" rtl="0" algn="l">
              <a:lnSpc>
                <a:spcPct val="80000"/>
              </a:lnSpc>
              <a:spcBef>
                <a:spcPts val="721"/>
              </a:spcBef>
              <a:spcAft>
                <a:spcPts val="0"/>
              </a:spcAft>
              <a:buClr>
                <a:schemeClr val="dk1"/>
              </a:buClr>
              <a:buSzPts val="3607"/>
              <a:buNone/>
            </a:pPr>
            <a:r>
              <a:rPr b="1" lang="zh-TW" sz="3607">
                <a:latin typeface="Arial"/>
                <a:ea typeface="Arial"/>
                <a:cs typeface="Arial"/>
                <a:sym typeface="Arial"/>
              </a:rPr>
              <a:t>各種「競爭優勢」學說：</a:t>
            </a:r>
            <a:endParaRPr b="1" sz="3607">
              <a:latin typeface="Arial"/>
              <a:ea typeface="Arial"/>
              <a:cs typeface="Arial"/>
              <a:sym typeface="Arial"/>
            </a:endParaRPr>
          </a:p>
          <a:p>
            <a:pPr indent="-336867" lvl="0" marL="514350" rtl="0" algn="l">
              <a:lnSpc>
                <a:spcPct val="80000"/>
              </a:lnSpc>
              <a:spcBef>
                <a:spcPts val="559"/>
              </a:spcBef>
              <a:spcAft>
                <a:spcPts val="0"/>
              </a:spcAft>
              <a:buClr>
                <a:schemeClr val="dk1"/>
              </a:buClr>
              <a:buSzPts val="2795"/>
              <a:buFont typeface="Arial"/>
              <a:buNone/>
            </a:pPr>
            <a:r>
              <a:t/>
            </a:r>
            <a:endParaRPr b="1" sz="2795">
              <a:latin typeface="Arial"/>
              <a:ea typeface="Arial"/>
              <a:cs typeface="Arial"/>
              <a:sym typeface="Arial"/>
            </a:endParaRPr>
          </a:p>
          <a:p>
            <a:pPr indent="-514350" lvl="0" marL="514350" rtl="0" algn="l">
              <a:lnSpc>
                <a:spcPct val="80000"/>
              </a:lnSpc>
              <a:spcBef>
                <a:spcPts val="559"/>
              </a:spcBef>
              <a:spcAft>
                <a:spcPts val="0"/>
              </a:spcAft>
              <a:buClr>
                <a:schemeClr val="dk1"/>
              </a:buClr>
              <a:buSzPts val="2795"/>
              <a:buFont typeface="Arial"/>
              <a:buAutoNum type="arabicPeriod"/>
            </a:pPr>
            <a:r>
              <a:rPr b="1" lang="zh-TW" sz="2795">
                <a:latin typeface="Arial"/>
                <a:ea typeface="Arial"/>
                <a:cs typeface="Arial"/>
                <a:sym typeface="Arial"/>
              </a:rPr>
              <a:t>「市場競爭」與「非市場競爭」學派</a:t>
            </a:r>
            <a:endParaRPr b="1" sz="2795">
              <a:latin typeface="Arial"/>
              <a:ea typeface="Arial"/>
              <a:cs typeface="Arial"/>
              <a:sym typeface="Arial"/>
            </a:endParaRPr>
          </a:p>
          <a:p>
            <a:pPr indent="-514350" lvl="0" marL="514350" rtl="0" algn="l">
              <a:lnSpc>
                <a:spcPct val="80000"/>
              </a:lnSpc>
              <a:spcBef>
                <a:spcPts val="559"/>
              </a:spcBef>
              <a:spcAft>
                <a:spcPts val="0"/>
              </a:spcAft>
              <a:buClr>
                <a:schemeClr val="dk1"/>
              </a:buClr>
              <a:buSzPts val="2795"/>
              <a:buFont typeface="Arial"/>
              <a:buAutoNum type="arabicPeriod"/>
            </a:pPr>
            <a:r>
              <a:rPr b="1" lang="zh-TW" sz="2795">
                <a:latin typeface="Arial"/>
                <a:ea typeface="Arial"/>
                <a:cs typeface="Arial"/>
                <a:sym typeface="Arial"/>
              </a:rPr>
              <a:t>「絕對優勢」學派</a:t>
            </a:r>
            <a:endParaRPr b="1" sz="2795">
              <a:latin typeface="Arial"/>
              <a:ea typeface="Arial"/>
              <a:cs typeface="Arial"/>
              <a:sym typeface="Arial"/>
            </a:endParaRPr>
          </a:p>
          <a:p>
            <a:pPr indent="-514350" lvl="0" marL="514350" rtl="0" algn="l">
              <a:lnSpc>
                <a:spcPct val="80000"/>
              </a:lnSpc>
              <a:spcBef>
                <a:spcPts val="559"/>
              </a:spcBef>
              <a:spcAft>
                <a:spcPts val="0"/>
              </a:spcAft>
              <a:buClr>
                <a:schemeClr val="dk1"/>
              </a:buClr>
              <a:buSzPts val="2795"/>
              <a:buFont typeface="Arial"/>
              <a:buAutoNum type="arabicPeriod"/>
            </a:pPr>
            <a:r>
              <a:rPr b="1" lang="zh-TW" sz="2795">
                <a:latin typeface="Arial"/>
                <a:ea typeface="Arial"/>
                <a:cs typeface="Arial"/>
                <a:sym typeface="Arial"/>
              </a:rPr>
              <a:t>「相對優勢」學派</a:t>
            </a:r>
            <a:endParaRPr b="1" sz="2795">
              <a:latin typeface="Arial"/>
              <a:ea typeface="Arial"/>
              <a:cs typeface="Arial"/>
              <a:sym typeface="Arial"/>
            </a:endParaRPr>
          </a:p>
          <a:p>
            <a:pPr indent="-514350" lvl="0" marL="514350" rtl="0" algn="l">
              <a:lnSpc>
                <a:spcPct val="80000"/>
              </a:lnSpc>
              <a:spcBef>
                <a:spcPts val="559"/>
              </a:spcBef>
              <a:spcAft>
                <a:spcPts val="0"/>
              </a:spcAft>
              <a:buClr>
                <a:schemeClr val="dk1"/>
              </a:buClr>
              <a:buSzPts val="2795"/>
              <a:buFont typeface="Arial"/>
              <a:buAutoNum type="arabicPeriod"/>
            </a:pPr>
            <a:r>
              <a:rPr b="1" lang="zh-TW" sz="2795">
                <a:latin typeface="Arial"/>
                <a:ea typeface="Arial"/>
                <a:cs typeface="Arial"/>
                <a:sym typeface="Arial"/>
              </a:rPr>
              <a:t>「要素稟賦」學派</a:t>
            </a:r>
            <a:endParaRPr b="1" sz="2795">
              <a:latin typeface="Arial"/>
              <a:ea typeface="Arial"/>
              <a:cs typeface="Arial"/>
              <a:sym typeface="Arial"/>
            </a:endParaRPr>
          </a:p>
          <a:p>
            <a:pPr indent="-514350" lvl="0" marL="514350" rtl="0" algn="l">
              <a:lnSpc>
                <a:spcPct val="80000"/>
              </a:lnSpc>
              <a:spcBef>
                <a:spcPts val="559"/>
              </a:spcBef>
              <a:spcAft>
                <a:spcPts val="0"/>
              </a:spcAft>
              <a:buClr>
                <a:schemeClr val="dk1"/>
              </a:buClr>
              <a:buSzPts val="2795"/>
              <a:buFont typeface="Arial"/>
              <a:buAutoNum type="arabicPeriod"/>
            </a:pPr>
            <a:r>
              <a:rPr b="1" lang="zh-TW" sz="2795">
                <a:latin typeface="Arial"/>
                <a:ea typeface="Arial"/>
                <a:cs typeface="Arial"/>
                <a:sym typeface="Arial"/>
              </a:rPr>
              <a:t>「產品生命週期」學派</a:t>
            </a:r>
            <a:endParaRPr b="1" sz="2795">
              <a:latin typeface="Arial"/>
              <a:ea typeface="Arial"/>
              <a:cs typeface="Arial"/>
              <a:sym typeface="Arial"/>
            </a:endParaRPr>
          </a:p>
          <a:p>
            <a:pPr indent="-514350" lvl="0" marL="514350" rtl="0" algn="l">
              <a:lnSpc>
                <a:spcPct val="80000"/>
              </a:lnSpc>
              <a:spcBef>
                <a:spcPts val="559"/>
              </a:spcBef>
              <a:spcAft>
                <a:spcPts val="0"/>
              </a:spcAft>
              <a:buClr>
                <a:schemeClr val="dk1"/>
              </a:buClr>
              <a:buSzPts val="2795"/>
              <a:buFont typeface="Arial"/>
              <a:buAutoNum type="arabicPeriod"/>
            </a:pPr>
            <a:r>
              <a:rPr b="1" lang="zh-TW" sz="2795">
                <a:latin typeface="Arial"/>
                <a:ea typeface="Arial"/>
                <a:cs typeface="Arial"/>
                <a:sym typeface="Arial"/>
              </a:rPr>
              <a:t>其他相關學派：資源、能力與組織優勢</a:t>
            </a:r>
            <a:endParaRPr b="1" sz="2795">
              <a:latin typeface="Arial"/>
              <a:ea typeface="Arial"/>
              <a:cs typeface="Arial"/>
              <a:sym typeface="Arial"/>
            </a:endParaRPr>
          </a:p>
          <a:p>
            <a:pPr indent="-514350" lvl="0" marL="514350" rtl="0" algn="l">
              <a:lnSpc>
                <a:spcPct val="80000"/>
              </a:lnSpc>
              <a:spcBef>
                <a:spcPts val="559"/>
              </a:spcBef>
              <a:spcAft>
                <a:spcPts val="0"/>
              </a:spcAft>
              <a:buClr>
                <a:schemeClr val="dk1"/>
              </a:buClr>
              <a:buSzPts val="2795"/>
              <a:buFont typeface="Arial"/>
              <a:buAutoNum type="arabicPeriod"/>
            </a:pPr>
            <a:r>
              <a:rPr b="1" lang="zh-TW" sz="2795">
                <a:latin typeface="Arial"/>
                <a:ea typeface="Arial"/>
                <a:cs typeface="Arial"/>
                <a:sym typeface="Arial"/>
              </a:rPr>
              <a:t>「五力分析」競爭優勢學派</a:t>
            </a:r>
            <a:endParaRPr b="1" sz="2795">
              <a:latin typeface="Arial"/>
              <a:ea typeface="Arial"/>
              <a:cs typeface="Arial"/>
              <a:sym typeface="Arial"/>
            </a:endParaRPr>
          </a:p>
          <a:p>
            <a:pPr indent="-448310" lvl="0" marL="514350" rtl="0" algn="l">
              <a:lnSpc>
                <a:spcPct val="80000"/>
              </a:lnSpc>
              <a:spcBef>
                <a:spcPts val="208"/>
              </a:spcBef>
              <a:spcAft>
                <a:spcPts val="0"/>
              </a:spcAft>
              <a:buClr>
                <a:schemeClr val="dk1"/>
              </a:buClr>
              <a:buSzPts val="1040"/>
              <a:buFont typeface="Arial"/>
              <a:buNone/>
            </a:pPr>
            <a:r>
              <a:t/>
            </a:r>
            <a:endParaRPr b="1" sz="1040">
              <a:latin typeface="Arial"/>
              <a:ea typeface="Arial"/>
              <a:cs typeface="Arial"/>
              <a:sym typeface="Arial"/>
            </a:endParaRPr>
          </a:p>
          <a:p>
            <a:pPr indent="-514350" lvl="0" marL="514350" rtl="0" algn="l">
              <a:lnSpc>
                <a:spcPct val="80000"/>
              </a:lnSpc>
              <a:spcBef>
                <a:spcPts val="208"/>
              </a:spcBef>
              <a:spcAft>
                <a:spcPts val="0"/>
              </a:spcAft>
              <a:buClr>
                <a:schemeClr val="dk1"/>
              </a:buClr>
              <a:buSzPts val="1040"/>
              <a:buNone/>
            </a:pPr>
            <a:r>
              <a:t/>
            </a:r>
            <a:endParaRPr b="1" sz="1040">
              <a:latin typeface="Arial"/>
              <a:ea typeface="Arial"/>
              <a:cs typeface="Arial"/>
              <a:sym typeface="Arial"/>
            </a:endParaRPr>
          </a:p>
          <a:p>
            <a:pPr indent="-514350" lvl="0" marL="514350" rtl="0" algn="l">
              <a:lnSpc>
                <a:spcPct val="80000"/>
              </a:lnSpc>
              <a:spcBef>
                <a:spcPts val="208"/>
              </a:spcBef>
              <a:spcAft>
                <a:spcPts val="0"/>
              </a:spcAft>
              <a:buClr>
                <a:schemeClr val="dk1"/>
              </a:buClr>
              <a:buSzPts val="1040"/>
              <a:buNone/>
            </a:pPr>
            <a:r>
              <a:t/>
            </a:r>
            <a:endParaRPr b="1" sz="1040">
              <a:latin typeface="Arial"/>
              <a:ea typeface="Arial"/>
              <a:cs typeface="Arial"/>
              <a:sym typeface="Arial"/>
            </a:endParaRPr>
          </a:p>
          <a:p>
            <a:pPr indent="-514350" lvl="0" marL="514350" rtl="0" algn="l">
              <a:lnSpc>
                <a:spcPct val="80000"/>
              </a:lnSpc>
              <a:spcBef>
                <a:spcPts val="156"/>
              </a:spcBef>
              <a:spcAft>
                <a:spcPts val="0"/>
              </a:spcAft>
              <a:buClr>
                <a:schemeClr val="dk1"/>
              </a:buClr>
              <a:buSzPts val="780"/>
              <a:buNone/>
            </a:pPr>
            <a:r>
              <a:rPr lang="zh-TW" sz="780"/>
              <a:t> </a:t>
            </a:r>
            <a:endParaRPr sz="780"/>
          </a:p>
        </p:txBody>
      </p:sp>
      <p:sp>
        <p:nvSpPr>
          <p:cNvPr id="581" name="Google Shape;581;p62"/>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582" name="Google Shape;582;p62"/>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6" name="Shape 586"/>
        <p:cNvGrpSpPr/>
        <p:nvPr/>
      </p:nvGrpSpPr>
      <p:grpSpPr>
        <a:xfrm>
          <a:off x="0" y="0"/>
          <a:ext cx="0" cy="0"/>
          <a:chOff x="0" y="0"/>
          <a:chExt cx="0" cy="0"/>
        </a:xfrm>
      </p:grpSpPr>
      <p:sp>
        <p:nvSpPr>
          <p:cNvPr id="587" name="Google Shape;587;p63"/>
          <p:cNvSpPr txBox="1"/>
          <p:nvPr>
            <p:ph type="title"/>
          </p:nvPr>
        </p:nvSpPr>
        <p:spPr>
          <a:xfrm>
            <a:off x="2514600" y="228600"/>
            <a:ext cx="66294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數位匯流之企業競爭優勢</a:t>
            </a:r>
            <a:endParaRPr sz="4400">
              <a:latin typeface="Arial"/>
              <a:ea typeface="Arial"/>
              <a:cs typeface="Arial"/>
              <a:sym typeface="Arial"/>
            </a:endParaRPr>
          </a:p>
        </p:txBody>
      </p:sp>
      <p:sp>
        <p:nvSpPr>
          <p:cNvPr id="588" name="Google Shape;588;p63"/>
          <p:cNvSpPr txBox="1"/>
          <p:nvPr>
            <p:ph idx="1" type="body"/>
          </p:nvPr>
        </p:nvSpPr>
        <p:spPr>
          <a:xfrm>
            <a:off x="179512" y="1295400"/>
            <a:ext cx="8712968" cy="5026025"/>
          </a:xfrm>
          <a:prstGeom prst="rect">
            <a:avLst/>
          </a:prstGeom>
          <a:noFill/>
          <a:ln>
            <a:noFill/>
          </a:ln>
        </p:spPr>
        <p:txBody>
          <a:bodyPr anchorCtr="0" anchor="t" bIns="45700" lIns="91425" spcFirstLastPara="1" rIns="91425" wrap="square" tIns="45700">
            <a:noAutofit/>
          </a:bodyPr>
          <a:lstStyle/>
          <a:p>
            <a:pPr indent="-514350" lvl="0" marL="514350" rtl="0" algn="l">
              <a:lnSpc>
                <a:spcPct val="80000"/>
              </a:lnSpc>
              <a:spcBef>
                <a:spcPts val="0"/>
              </a:spcBef>
              <a:spcAft>
                <a:spcPts val="0"/>
              </a:spcAft>
              <a:buClr>
                <a:schemeClr val="dk1"/>
              </a:buClr>
              <a:buSzPts val="3625"/>
              <a:buNone/>
            </a:pPr>
            <a:r>
              <a:rPr b="1" lang="zh-TW" sz="3625">
                <a:latin typeface="Times New Roman"/>
                <a:ea typeface="Times New Roman"/>
                <a:cs typeface="Times New Roman"/>
                <a:sym typeface="Times New Roman"/>
              </a:rPr>
              <a:t>1. 「市場競爭」與「非市場競爭」學派</a:t>
            </a:r>
            <a:endParaRPr b="1" sz="3625">
              <a:latin typeface="Times New Roman"/>
              <a:ea typeface="Times New Roman"/>
              <a:cs typeface="Times New Roman"/>
              <a:sym typeface="Times New Roman"/>
            </a:endParaRPr>
          </a:p>
          <a:p>
            <a:pPr indent="-514350" lvl="0" marL="514350" rtl="0" algn="l">
              <a:lnSpc>
                <a:spcPct val="80000"/>
              </a:lnSpc>
              <a:spcBef>
                <a:spcPts val="475"/>
              </a:spcBef>
              <a:spcAft>
                <a:spcPts val="0"/>
              </a:spcAft>
              <a:buClr>
                <a:schemeClr val="dk1"/>
              </a:buClr>
              <a:buSzPts val="2375"/>
              <a:buNone/>
            </a:pPr>
            <a:r>
              <a:t/>
            </a:r>
            <a:endParaRPr b="1" sz="2375">
              <a:latin typeface="Times New Roman"/>
              <a:ea typeface="Times New Roman"/>
              <a:cs typeface="Times New Roman"/>
              <a:sym typeface="Times New Roman"/>
            </a:endParaRPr>
          </a:p>
          <a:p>
            <a:pPr indent="-514350" lvl="0" marL="514350" rtl="0" algn="l">
              <a:lnSpc>
                <a:spcPct val="80000"/>
              </a:lnSpc>
              <a:spcBef>
                <a:spcPts val="475"/>
              </a:spcBef>
              <a:spcAft>
                <a:spcPts val="0"/>
              </a:spcAft>
              <a:buClr>
                <a:schemeClr val="dk1"/>
              </a:buClr>
              <a:buSzPts val="2375"/>
              <a:buFont typeface="Arial"/>
              <a:buAutoNum type="arabicParenR"/>
            </a:pPr>
            <a:r>
              <a:rPr lang="zh-TW" sz="2375">
                <a:latin typeface="Times New Roman"/>
                <a:ea typeface="Times New Roman"/>
                <a:cs typeface="Times New Roman"/>
                <a:sym typeface="Times New Roman"/>
              </a:rPr>
              <a:t>「市場＋貨幣」是人類獨特的發明</a:t>
            </a:r>
            <a:endParaRPr sz="2375">
              <a:latin typeface="Times New Roman"/>
              <a:ea typeface="Times New Roman"/>
              <a:cs typeface="Times New Roman"/>
              <a:sym typeface="Times New Roman"/>
            </a:endParaRPr>
          </a:p>
          <a:p>
            <a:pPr indent="-363537" lvl="0" marL="514350" rtl="0" algn="l">
              <a:lnSpc>
                <a:spcPct val="80000"/>
              </a:lnSpc>
              <a:spcBef>
                <a:spcPts val="475"/>
              </a:spcBef>
              <a:spcAft>
                <a:spcPts val="0"/>
              </a:spcAft>
              <a:buClr>
                <a:schemeClr val="dk1"/>
              </a:buClr>
              <a:buSzPts val="2375"/>
              <a:buFont typeface="Arial"/>
              <a:buNone/>
            </a:pPr>
            <a:r>
              <a:t/>
            </a:r>
            <a:endParaRPr sz="2375">
              <a:latin typeface="Times New Roman"/>
              <a:ea typeface="Times New Roman"/>
              <a:cs typeface="Times New Roman"/>
              <a:sym typeface="Times New Roman"/>
            </a:endParaRPr>
          </a:p>
          <a:p>
            <a:pPr indent="-514350" lvl="0" marL="514350" rtl="0" algn="l">
              <a:lnSpc>
                <a:spcPct val="80000"/>
              </a:lnSpc>
              <a:spcBef>
                <a:spcPts val="475"/>
              </a:spcBef>
              <a:spcAft>
                <a:spcPts val="0"/>
              </a:spcAft>
              <a:buClr>
                <a:schemeClr val="dk1"/>
              </a:buClr>
              <a:buSzPts val="2375"/>
              <a:buFont typeface="Arial"/>
              <a:buAutoNum type="arabicParenR"/>
            </a:pPr>
            <a:r>
              <a:rPr lang="zh-TW" sz="2375">
                <a:latin typeface="Times New Roman"/>
                <a:ea typeface="Times New Roman"/>
                <a:cs typeface="Times New Roman"/>
                <a:sym typeface="Times New Roman"/>
              </a:rPr>
              <a:t>市場有市場失靈(Market failure)</a:t>
            </a:r>
            <a:endParaRPr/>
          </a:p>
          <a:p>
            <a:pPr indent="-363537" lvl="0" marL="514350" rtl="0" algn="l">
              <a:lnSpc>
                <a:spcPct val="80000"/>
              </a:lnSpc>
              <a:spcBef>
                <a:spcPts val="475"/>
              </a:spcBef>
              <a:spcAft>
                <a:spcPts val="0"/>
              </a:spcAft>
              <a:buClr>
                <a:schemeClr val="dk1"/>
              </a:buClr>
              <a:buSzPts val="2375"/>
              <a:buFont typeface="Arial"/>
              <a:buNone/>
            </a:pPr>
            <a:r>
              <a:t/>
            </a:r>
            <a:endParaRPr sz="2375">
              <a:latin typeface="Times New Roman"/>
              <a:ea typeface="Times New Roman"/>
              <a:cs typeface="Times New Roman"/>
              <a:sym typeface="Times New Roman"/>
            </a:endParaRPr>
          </a:p>
          <a:p>
            <a:pPr indent="-514350" lvl="0" marL="514350" rtl="0" algn="l">
              <a:lnSpc>
                <a:spcPct val="80000"/>
              </a:lnSpc>
              <a:spcBef>
                <a:spcPts val="475"/>
              </a:spcBef>
              <a:spcAft>
                <a:spcPts val="0"/>
              </a:spcAft>
              <a:buClr>
                <a:schemeClr val="dk1"/>
              </a:buClr>
              <a:buSzPts val="2375"/>
              <a:buFont typeface="Arial"/>
              <a:buAutoNum type="arabicParenR"/>
            </a:pPr>
            <a:r>
              <a:rPr lang="zh-TW" sz="2375">
                <a:latin typeface="Times New Roman"/>
                <a:ea typeface="Times New Roman"/>
                <a:cs typeface="Times New Roman"/>
                <a:sym typeface="Times New Roman"/>
              </a:rPr>
              <a:t>市場失靈需要非市場競爭(政府管制)</a:t>
            </a:r>
            <a:endParaRPr/>
          </a:p>
          <a:p>
            <a:pPr indent="-363537" lvl="0" marL="514350" rtl="0" algn="l">
              <a:lnSpc>
                <a:spcPct val="80000"/>
              </a:lnSpc>
              <a:spcBef>
                <a:spcPts val="475"/>
              </a:spcBef>
              <a:spcAft>
                <a:spcPts val="0"/>
              </a:spcAft>
              <a:buClr>
                <a:schemeClr val="dk1"/>
              </a:buClr>
              <a:buSzPts val="2375"/>
              <a:buFont typeface="Arial"/>
              <a:buNone/>
            </a:pPr>
            <a:r>
              <a:t/>
            </a:r>
            <a:endParaRPr sz="2375">
              <a:latin typeface="Times New Roman"/>
              <a:ea typeface="Times New Roman"/>
              <a:cs typeface="Times New Roman"/>
              <a:sym typeface="Times New Roman"/>
            </a:endParaRPr>
          </a:p>
          <a:p>
            <a:pPr indent="-514350" lvl="0" marL="514350" rtl="0" algn="l">
              <a:lnSpc>
                <a:spcPct val="80000"/>
              </a:lnSpc>
              <a:spcBef>
                <a:spcPts val="475"/>
              </a:spcBef>
              <a:spcAft>
                <a:spcPts val="0"/>
              </a:spcAft>
              <a:buClr>
                <a:schemeClr val="dk1"/>
              </a:buClr>
              <a:buSzPts val="2375"/>
              <a:buFont typeface="Arial"/>
              <a:buAutoNum type="arabicParenR"/>
            </a:pPr>
            <a:r>
              <a:rPr lang="zh-TW" sz="2375">
                <a:latin typeface="Times New Roman"/>
                <a:ea typeface="Times New Roman"/>
                <a:cs typeface="Times New Roman"/>
                <a:sym typeface="Times New Roman"/>
              </a:rPr>
              <a:t>政府有「政府失靈(Government failure)」</a:t>
            </a:r>
            <a:endParaRPr sz="2375">
              <a:latin typeface="Times New Roman"/>
              <a:ea typeface="Times New Roman"/>
              <a:cs typeface="Times New Roman"/>
              <a:sym typeface="Times New Roman"/>
            </a:endParaRPr>
          </a:p>
          <a:p>
            <a:pPr indent="-403225" lvl="0" marL="514350" rtl="0" algn="l">
              <a:lnSpc>
                <a:spcPct val="80000"/>
              </a:lnSpc>
              <a:spcBef>
                <a:spcPts val="350"/>
              </a:spcBef>
              <a:spcAft>
                <a:spcPts val="0"/>
              </a:spcAft>
              <a:buClr>
                <a:schemeClr val="dk1"/>
              </a:buClr>
              <a:buSzPts val="1750"/>
              <a:buFont typeface="Arial"/>
              <a:buNone/>
            </a:pPr>
            <a:r>
              <a:t/>
            </a:r>
            <a:endParaRPr sz="1750">
              <a:latin typeface="Times New Roman"/>
              <a:ea typeface="Times New Roman"/>
              <a:cs typeface="Times New Roman"/>
              <a:sym typeface="Times New Roman"/>
            </a:endParaRPr>
          </a:p>
          <a:p>
            <a:pPr indent="-387350" lvl="0" marL="514350" rtl="0" algn="l">
              <a:lnSpc>
                <a:spcPct val="80000"/>
              </a:lnSpc>
              <a:spcBef>
                <a:spcPts val="400"/>
              </a:spcBef>
              <a:spcAft>
                <a:spcPts val="0"/>
              </a:spcAft>
              <a:buClr>
                <a:schemeClr val="dk1"/>
              </a:buClr>
              <a:buSzPts val="2000"/>
              <a:buFont typeface="Arial"/>
              <a:buNone/>
            </a:pPr>
            <a:r>
              <a:t/>
            </a:r>
            <a:endParaRPr b="1" sz="2000">
              <a:latin typeface="Times New Roman"/>
              <a:ea typeface="Times New Roman"/>
              <a:cs typeface="Times New Roman"/>
              <a:sym typeface="Times New Roman"/>
            </a:endParaRPr>
          </a:p>
          <a:p>
            <a:pPr indent="-514350" lvl="0" marL="514350" rtl="0" algn="l">
              <a:lnSpc>
                <a:spcPct val="80000"/>
              </a:lnSpc>
              <a:spcBef>
                <a:spcPts val="400"/>
              </a:spcBef>
              <a:spcAft>
                <a:spcPts val="0"/>
              </a:spcAft>
              <a:buClr>
                <a:schemeClr val="dk1"/>
              </a:buClr>
              <a:buSzPts val="2000"/>
              <a:buNone/>
            </a:pPr>
            <a:r>
              <a:t/>
            </a:r>
            <a:endParaRPr b="1" sz="2000">
              <a:latin typeface="Times New Roman"/>
              <a:ea typeface="Times New Roman"/>
              <a:cs typeface="Times New Roman"/>
              <a:sym typeface="Times New Roman"/>
            </a:endParaRPr>
          </a:p>
          <a:p>
            <a:pPr indent="-514350" lvl="0" marL="514350" rtl="0" algn="l">
              <a:lnSpc>
                <a:spcPct val="80000"/>
              </a:lnSpc>
              <a:spcBef>
                <a:spcPts val="400"/>
              </a:spcBef>
              <a:spcAft>
                <a:spcPts val="0"/>
              </a:spcAft>
              <a:buClr>
                <a:schemeClr val="dk1"/>
              </a:buClr>
              <a:buSzPts val="2000"/>
              <a:buNone/>
            </a:pPr>
            <a:r>
              <a:t/>
            </a:r>
            <a:endParaRPr b="1" sz="2000">
              <a:latin typeface="Times New Roman"/>
              <a:ea typeface="Times New Roman"/>
              <a:cs typeface="Times New Roman"/>
              <a:sym typeface="Times New Roman"/>
            </a:endParaRPr>
          </a:p>
          <a:p>
            <a:pPr indent="-514350" lvl="0" marL="514350" rtl="0" algn="l">
              <a:lnSpc>
                <a:spcPct val="80000"/>
              </a:lnSpc>
              <a:spcBef>
                <a:spcPts val="300"/>
              </a:spcBef>
              <a:spcAft>
                <a:spcPts val="0"/>
              </a:spcAft>
              <a:buClr>
                <a:schemeClr val="dk1"/>
              </a:buClr>
              <a:buSzPts val="1500"/>
              <a:buNone/>
            </a:pPr>
            <a:r>
              <a:rPr lang="zh-TW" sz="1500">
                <a:latin typeface="Times New Roman"/>
                <a:ea typeface="Times New Roman"/>
                <a:cs typeface="Times New Roman"/>
                <a:sym typeface="Times New Roman"/>
              </a:rPr>
              <a:t> </a:t>
            </a:r>
            <a:endParaRPr sz="1500">
              <a:latin typeface="Times New Roman"/>
              <a:ea typeface="Times New Roman"/>
              <a:cs typeface="Times New Roman"/>
              <a:sym typeface="Times New Roman"/>
            </a:endParaRPr>
          </a:p>
        </p:txBody>
      </p:sp>
      <p:sp>
        <p:nvSpPr>
          <p:cNvPr id="589" name="Google Shape;589;p63"/>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590" name="Google Shape;590;p63"/>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4" name="Shape 594"/>
        <p:cNvGrpSpPr/>
        <p:nvPr/>
      </p:nvGrpSpPr>
      <p:grpSpPr>
        <a:xfrm>
          <a:off x="0" y="0"/>
          <a:ext cx="0" cy="0"/>
          <a:chOff x="0" y="0"/>
          <a:chExt cx="0" cy="0"/>
        </a:xfrm>
      </p:grpSpPr>
      <p:sp>
        <p:nvSpPr>
          <p:cNvPr id="595" name="Google Shape;595;p64"/>
          <p:cNvSpPr txBox="1"/>
          <p:nvPr>
            <p:ph type="title"/>
          </p:nvPr>
        </p:nvSpPr>
        <p:spPr>
          <a:xfrm>
            <a:off x="2514600" y="228600"/>
            <a:ext cx="66294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數位匯流之企業競爭優勢</a:t>
            </a:r>
            <a:endParaRPr sz="4400">
              <a:latin typeface="Arial"/>
              <a:ea typeface="Arial"/>
              <a:cs typeface="Arial"/>
              <a:sym typeface="Arial"/>
            </a:endParaRPr>
          </a:p>
        </p:txBody>
      </p:sp>
      <p:sp>
        <p:nvSpPr>
          <p:cNvPr id="596" name="Google Shape;596;p64"/>
          <p:cNvSpPr txBox="1"/>
          <p:nvPr>
            <p:ph idx="1" type="body"/>
          </p:nvPr>
        </p:nvSpPr>
        <p:spPr>
          <a:xfrm>
            <a:off x="179512" y="1295400"/>
            <a:ext cx="8712968" cy="5026025"/>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chemeClr val="dk1"/>
              </a:buClr>
              <a:buSzPts val="3000"/>
              <a:buAutoNum type="arabicPeriod"/>
            </a:pPr>
            <a:r>
              <a:rPr b="1" lang="zh-TW" sz="3000">
                <a:latin typeface="Times New Roman"/>
                <a:ea typeface="Times New Roman"/>
                <a:cs typeface="Times New Roman"/>
                <a:sym typeface="Times New Roman"/>
              </a:rPr>
              <a:t>「市場競爭」與「非市場競爭」學派：市場失靈</a:t>
            </a:r>
            <a:endParaRPr b="1" sz="3000">
              <a:latin typeface="Times New Roman"/>
              <a:ea typeface="Times New Roman"/>
              <a:cs typeface="Times New Roman"/>
              <a:sym typeface="Times New Roman"/>
            </a:endParaRPr>
          </a:p>
          <a:p>
            <a:pPr indent="-381000" lvl="4" marL="2171700" rtl="0" algn="l">
              <a:spcBef>
                <a:spcPts val="240"/>
              </a:spcBef>
              <a:spcAft>
                <a:spcPts val="0"/>
              </a:spcAft>
              <a:buClr>
                <a:schemeClr val="dk1"/>
              </a:buClr>
              <a:buSzPts val="1200"/>
              <a:buFont typeface="Arial"/>
              <a:buNone/>
            </a:pPr>
            <a:r>
              <a:t/>
            </a:r>
            <a:endParaRPr sz="1200">
              <a:latin typeface="Times New Roman"/>
              <a:ea typeface="Times New Roman"/>
              <a:cs typeface="Times New Roman"/>
              <a:sym typeface="Times New Roman"/>
            </a:endParaRPr>
          </a:p>
          <a:p>
            <a:pPr indent="-457200" lvl="0" marL="457200" rtl="0" algn="l">
              <a:spcBef>
                <a:spcPts val="480"/>
              </a:spcBef>
              <a:spcAft>
                <a:spcPts val="0"/>
              </a:spcAft>
              <a:buClr>
                <a:schemeClr val="dk1"/>
              </a:buClr>
              <a:buSzPts val="2400"/>
              <a:buFont typeface="Arial"/>
              <a:buAutoNum type="arabicParenR"/>
            </a:pPr>
            <a:r>
              <a:rPr lang="zh-TW" sz="2400">
                <a:latin typeface="Times New Roman"/>
                <a:ea typeface="Times New Roman"/>
                <a:cs typeface="Times New Roman"/>
                <a:sym typeface="Times New Roman"/>
              </a:rPr>
              <a:t>公共財(Public Goods)</a:t>
            </a:r>
            <a:endParaRPr sz="2400">
              <a:latin typeface="Times New Roman"/>
              <a:ea typeface="Times New Roman"/>
              <a:cs typeface="Times New Roman"/>
              <a:sym typeface="Times New Roman"/>
            </a:endParaRPr>
          </a:p>
          <a:p>
            <a:pPr indent="-304800" lvl="0" marL="457200" rtl="0" algn="l">
              <a:spcBef>
                <a:spcPts val="480"/>
              </a:spcBef>
              <a:spcAft>
                <a:spcPts val="0"/>
              </a:spcAft>
              <a:buClr>
                <a:schemeClr val="dk1"/>
              </a:buClr>
              <a:buSzPts val="2400"/>
              <a:buFont typeface="Arial"/>
              <a:buNone/>
            </a:pPr>
            <a:r>
              <a:t/>
            </a:r>
            <a:endParaRPr sz="2400">
              <a:latin typeface="Times New Roman"/>
              <a:ea typeface="Times New Roman"/>
              <a:cs typeface="Times New Roman"/>
              <a:sym typeface="Times New Roman"/>
            </a:endParaRPr>
          </a:p>
          <a:p>
            <a:pPr indent="-457200" lvl="0" marL="457200" rtl="0" algn="l">
              <a:spcBef>
                <a:spcPts val="480"/>
              </a:spcBef>
              <a:spcAft>
                <a:spcPts val="0"/>
              </a:spcAft>
              <a:buClr>
                <a:schemeClr val="dk1"/>
              </a:buClr>
              <a:buSzPts val="2400"/>
              <a:buFont typeface="Arial"/>
              <a:buAutoNum type="arabicParenR"/>
            </a:pPr>
            <a:r>
              <a:rPr lang="zh-TW" sz="2400">
                <a:latin typeface="Times New Roman"/>
                <a:ea typeface="Times New Roman"/>
                <a:cs typeface="Times New Roman"/>
                <a:sym typeface="Times New Roman"/>
              </a:rPr>
              <a:t>自然獨佔(Natural Monopoly)</a:t>
            </a:r>
            <a:endParaRPr sz="2400">
              <a:latin typeface="Times New Roman"/>
              <a:ea typeface="Times New Roman"/>
              <a:cs typeface="Times New Roman"/>
              <a:sym typeface="Times New Roman"/>
            </a:endParaRPr>
          </a:p>
          <a:p>
            <a:pPr indent="-304800" lvl="0" marL="457200" rtl="0" algn="l">
              <a:spcBef>
                <a:spcPts val="480"/>
              </a:spcBef>
              <a:spcAft>
                <a:spcPts val="0"/>
              </a:spcAft>
              <a:buClr>
                <a:schemeClr val="dk1"/>
              </a:buClr>
              <a:buSzPts val="2400"/>
              <a:buFont typeface="Arial"/>
              <a:buNone/>
            </a:pPr>
            <a:r>
              <a:t/>
            </a:r>
            <a:endParaRPr sz="2400">
              <a:latin typeface="Times New Roman"/>
              <a:ea typeface="Times New Roman"/>
              <a:cs typeface="Times New Roman"/>
              <a:sym typeface="Times New Roman"/>
            </a:endParaRPr>
          </a:p>
          <a:p>
            <a:pPr indent="-457200" lvl="0" marL="457200" rtl="0" algn="l">
              <a:spcBef>
                <a:spcPts val="480"/>
              </a:spcBef>
              <a:spcAft>
                <a:spcPts val="0"/>
              </a:spcAft>
              <a:buClr>
                <a:schemeClr val="dk1"/>
              </a:buClr>
              <a:buSzPts val="2400"/>
              <a:buFont typeface="Arial"/>
              <a:buAutoNum type="arabicParenR"/>
            </a:pPr>
            <a:r>
              <a:rPr lang="zh-TW" sz="2400">
                <a:latin typeface="Times New Roman"/>
                <a:ea typeface="Times New Roman"/>
                <a:cs typeface="Times New Roman"/>
                <a:sym typeface="Times New Roman"/>
              </a:rPr>
              <a:t>外部性(Externality)</a:t>
            </a:r>
            <a:endParaRPr sz="2400">
              <a:latin typeface="Times New Roman"/>
              <a:ea typeface="Times New Roman"/>
              <a:cs typeface="Times New Roman"/>
              <a:sym typeface="Times New Roman"/>
            </a:endParaRPr>
          </a:p>
          <a:p>
            <a:pPr indent="-304800" lvl="0" marL="457200" rtl="0" algn="l">
              <a:spcBef>
                <a:spcPts val="480"/>
              </a:spcBef>
              <a:spcAft>
                <a:spcPts val="0"/>
              </a:spcAft>
              <a:buClr>
                <a:schemeClr val="dk1"/>
              </a:buClr>
              <a:buSzPts val="2400"/>
              <a:buFont typeface="Arial"/>
              <a:buNone/>
            </a:pPr>
            <a:r>
              <a:t/>
            </a:r>
            <a:endParaRPr sz="2400">
              <a:latin typeface="Times New Roman"/>
              <a:ea typeface="Times New Roman"/>
              <a:cs typeface="Times New Roman"/>
              <a:sym typeface="Times New Roman"/>
            </a:endParaRPr>
          </a:p>
          <a:p>
            <a:pPr indent="-457200" lvl="0" marL="457200" rtl="0" algn="l">
              <a:spcBef>
                <a:spcPts val="480"/>
              </a:spcBef>
              <a:spcAft>
                <a:spcPts val="0"/>
              </a:spcAft>
              <a:buClr>
                <a:schemeClr val="dk1"/>
              </a:buClr>
              <a:buSzPts val="2400"/>
              <a:buFont typeface="Arial"/>
              <a:buAutoNum type="arabicParenR"/>
            </a:pPr>
            <a:r>
              <a:rPr lang="zh-TW" sz="2400">
                <a:latin typeface="Times New Roman"/>
                <a:ea typeface="Times New Roman"/>
                <a:cs typeface="Times New Roman"/>
                <a:sym typeface="Times New Roman"/>
              </a:rPr>
              <a:t>資訊不對稱(Asymetric Information)</a:t>
            </a:r>
            <a:endParaRPr sz="2400">
              <a:latin typeface="Times New Roman"/>
              <a:ea typeface="Times New Roman"/>
              <a:cs typeface="Times New Roman"/>
              <a:sym typeface="Times New Roman"/>
            </a:endParaRPr>
          </a:p>
          <a:p>
            <a:pPr indent="-304800" lvl="0" marL="457200" rtl="0" algn="l">
              <a:spcBef>
                <a:spcPts val="480"/>
              </a:spcBef>
              <a:spcAft>
                <a:spcPts val="0"/>
              </a:spcAft>
              <a:buClr>
                <a:schemeClr val="dk1"/>
              </a:buClr>
              <a:buSzPts val="2400"/>
              <a:buFont typeface="Arial"/>
              <a:buNone/>
            </a:pPr>
            <a:r>
              <a:t/>
            </a:r>
            <a:endParaRPr sz="2400">
              <a:latin typeface="Times New Roman"/>
              <a:ea typeface="Times New Roman"/>
              <a:cs typeface="Times New Roman"/>
              <a:sym typeface="Times New Roman"/>
            </a:endParaRPr>
          </a:p>
          <a:p>
            <a:pPr indent="-457200" lvl="0" marL="457200" rtl="0" algn="l">
              <a:spcBef>
                <a:spcPts val="480"/>
              </a:spcBef>
              <a:spcAft>
                <a:spcPts val="0"/>
              </a:spcAft>
              <a:buClr>
                <a:schemeClr val="dk1"/>
              </a:buClr>
              <a:buSzPts val="2400"/>
              <a:buFont typeface="Arial"/>
              <a:buAutoNum type="arabicParenR"/>
            </a:pPr>
            <a:r>
              <a:rPr lang="zh-TW" sz="2400">
                <a:latin typeface="Times New Roman"/>
                <a:ea typeface="Times New Roman"/>
                <a:cs typeface="Times New Roman"/>
                <a:sym typeface="Times New Roman"/>
              </a:rPr>
              <a:t>有限理性(Bounded Rationality)</a:t>
            </a:r>
            <a:endParaRPr sz="2400">
              <a:latin typeface="Times New Roman"/>
              <a:ea typeface="Times New Roman"/>
              <a:cs typeface="Times New Roman"/>
              <a:sym typeface="Times New Roman"/>
            </a:endParaRPr>
          </a:p>
          <a:p>
            <a:pPr indent="-304800" lvl="0" marL="457200" rtl="0" algn="l">
              <a:spcBef>
                <a:spcPts val="480"/>
              </a:spcBef>
              <a:spcAft>
                <a:spcPts val="0"/>
              </a:spcAft>
              <a:buClr>
                <a:schemeClr val="dk1"/>
              </a:buClr>
              <a:buSzPts val="2400"/>
              <a:buFont typeface="Arial"/>
              <a:buNone/>
            </a:pPr>
            <a:r>
              <a:t/>
            </a:r>
            <a:endParaRPr sz="2400">
              <a:latin typeface="Times New Roman"/>
              <a:ea typeface="Times New Roman"/>
              <a:cs typeface="Times New Roman"/>
              <a:sym typeface="Times New Roman"/>
            </a:endParaRPr>
          </a:p>
        </p:txBody>
      </p:sp>
      <p:sp>
        <p:nvSpPr>
          <p:cNvPr id="597" name="Google Shape;597;p64"/>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598" name="Google Shape;598;p64"/>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0"/>
          <p:cNvSpPr txBox="1"/>
          <p:nvPr>
            <p:ph type="title"/>
          </p:nvPr>
        </p:nvSpPr>
        <p:spPr>
          <a:xfrm>
            <a:off x="2339752" y="228600"/>
            <a:ext cx="6804248"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Times New Roman"/>
                <a:ea typeface="Times New Roman"/>
                <a:cs typeface="Times New Roman"/>
                <a:sym typeface="Times New Roman"/>
              </a:rPr>
              <a:t>企業策略：CEO</a:t>
            </a:r>
            <a:r>
              <a:rPr lang="zh-TW" sz="4400">
                <a:latin typeface="Arial"/>
                <a:ea typeface="Arial"/>
                <a:cs typeface="Arial"/>
                <a:sym typeface="Arial"/>
              </a:rPr>
              <a:t>三大要務</a:t>
            </a:r>
            <a:endParaRPr sz="4400">
              <a:latin typeface="Arial"/>
              <a:ea typeface="Arial"/>
              <a:cs typeface="Arial"/>
              <a:sym typeface="Arial"/>
            </a:endParaRPr>
          </a:p>
        </p:txBody>
      </p:sp>
      <p:sp>
        <p:nvSpPr>
          <p:cNvPr id="167" name="Google Shape;167;p20"/>
          <p:cNvSpPr txBox="1"/>
          <p:nvPr>
            <p:ph idx="1" type="body"/>
          </p:nvPr>
        </p:nvSpPr>
        <p:spPr>
          <a:xfrm>
            <a:off x="457200" y="1295400"/>
            <a:ext cx="8363272" cy="50260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F0000"/>
              </a:buClr>
              <a:buSzPts val="3600"/>
              <a:buNone/>
            </a:pPr>
            <a:r>
              <a:rPr lang="zh-TW" sz="3600">
                <a:solidFill>
                  <a:srgbClr val="FF0000"/>
                </a:solidFill>
                <a:latin typeface="Arial"/>
                <a:ea typeface="Arial"/>
                <a:cs typeface="Arial"/>
                <a:sym typeface="Arial"/>
              </a:rPr>
              <a:t>　　　「策略」追隨「環境」</a:t>
            </a:r>
            <a:endParaRPr sz="3600">
              <a:solidFill>
                <a:srgbClr val="FF0000"/>
              </a:solidFill>
              <a:latin typeface="Arial"/>
              <a:ea typeface="Arial"/>
              <a:cs typeface="Arial"/>
              <a:sym typeface="Arial"/>
            </a:endParaRPr>
          </a:p>
          <a:p>
            <a:pPr indent="0" lvl="0" marL="0" rtl="0" algn="l">
              <a:spcBef>
                <a:spcPts val="720"/>
              </a:spcBef>
              <a:spcAft>
                <a:spcPts val="0"/>
              </a:spcAft>
              <a:buClr>
                <a:srgbClr val="FF0000"/>
              </a:buClr>
              <a:buSzPts val="3600"/>
              <a:buNone/>
            </a:pPr>
            <a:r>
              <a:rPr lang="zh-TW" sz="3600">
                <a:solidFill>
                  <a:srgbClr val="FF0000"/>
                </a:solidFill>
                <a:latin typeface="Arial"/>
                <a:ea typeface="Arial"/>
                <a:cs typeface="Arial"/>
                <a:sym typeface="Arial"/>
              </a:rPr>
              <a:t>　　　「組織」追隨「策略」</a:t>
            </a:r>
            <a:endParaRPr sz="3600">
              <a:solidFill>
                <a:srgbClr val="FF0000"/>
              </a:solidFill>
              <a:latin typeface="Arial"/>
              <a:ea typeface="Arial"/>
              <a:cs typeface="Arial"/>
              <a:sym typeface="Arial"/>
            </a:endParaRPr>
          </a:p>
          <a:p>
            <a:pPr indent="0" lvl="8" marL="3657600" rtl="0" algn="l">
              <a:spcBef>
                <a:spcPts val="400"/>
              </a:spcBef>
              <a:spcAft>
                <a:spcPts val="0"/>
              </a:spcAft>
              <a:buClr>
                <a:schemeClr val="dk1"/>
              </a:buClr>
              <a:buSzPts val="2000"/>
              <a:buNone/>
            </a:pPr>
            <a:r>
              <a:t/>
            </a:r>
            <a:endParaRPr>
              <a:latin typeface="Arial"/>
              <a:ea typeface="Arial"/>
              <a:cs typeface="Arial"/>
              <a:sym typeface="Arial"/>
            </a:endParaRPr>
          </a:p>
          <a:p>
            <a:pPr indent="0" lvl="0" marL="0" rtl="0" algn="l">
              <a:spcBef>
                <a:spcPts val="720"/>
              </a:spcBef>
              <a:spcAft>
                <a:spcPts val="0"/>
              </a:spcAft>
              <a:buClr>
                <a:schemeClr val="dk1"/>
              </a:buClr>
              <a:buSzPts val="3600"/>
              <a:buNone/>
            </a:pPr>
            <a:r>
              <a:rPr lang="zh-TW" sz="3600">
                <a:latin typeface="Arial"/>
                <a:ea typeface="Arial"/>
                <a:cs typeface="Arial"/>
                <a:sym typeface="Arial"/>
              </a:rPr>
              <a:t>一、掌握外在環境「大趨勢」</a:t>
            </a:r>
            <a:endParaRPr sz="3600">
              <a:latin typeface="Arial"/>
              <a:ea typeface="Arial"/>
              <a:cs typeface="Arial"/>
              <a:sym typeface="Arial"/>
            </a:endParaRPr>
          </a:p>
          <a:p>
            <a:pPr indent="-101600" lvl="8" marL="3886200" rtl="0" algn="l">
              <a:spcBef>
                <a:spcPts val="400"/>
              </a:spcBef>
              <a:spcAft>
                <a:spcPts val="0"/>
              </a:spcAft>
              <a:buClr>
                <a:schemeClr val="dk1"/>
              </a:buClr>
              <a:buSzPts val="2000"/>
              <a:buNone/>
            </a:pPr>
            <a:r>
              <a:t/>
            </a:r>
            <a:endParaRPr>
              <a:latin typeface="Arial"/>
              <a:ea typeface="Arial"/>
              <a:cs typeface="Arial"/>
              <a:sym typeface="Arial"/>
            </a:endParaRPr>
          </a:p>
          <a:p>
            <a:pPr indent="0" lvl="0" marL="0" rtl="0" algn="l">
              <a:spcBef>
                <a:spcPts val="720"/>
              </a:spcBef>
              <a:spcAft>
                <a:spcPts val="0"/>
              </a:spcAft>
              <a:buClr>
                <a:schemeClr val="dk1"/>
              </a:buClr>
              <a:buSzPts val="3600"/>
              <a:buNone/>
            </a:pPr>
            <a:r>
              <a:rPr lang="zh-TW" sz="3600">
                <a:latin typeface="Arial"/>
                <a:ea typeface="Arial"/>
                <a:cs typeface="Arial"/>
                <a:sym typeface="Arial"/>
              </a:rPr>
              <a:t>二、認清「價值」擬定「策略」</a:t>
            </a:r>
            <a:endParaRPr sz="3600">
              <a:latin typeface="Arial"/>
              <a:ea typeface="Arial"/>
              <a:cs typeface="Arial"/>
              <a:sym typeface="Arial"/>
            </a:endParaRPr>
          </a:p>
          <a:p>
            <a:pPr indent="-101600" lvl="8" marL="3886200" rtl="0" algn="l">
              <a:spcBef>
                <a:spcPts val="400"/>
              </a:spcBef>
              <a:spcAft>
                <a:spcPts val="0"/>
              </a:spcAft>
              <a:buClr>
                <a:schemeClr val="dk1"/>
              </a:buClr>
              <a:buSzPts val="2000"/>
              <a:buNone/>
            </a:pPr>
            <a:r>
              <a:t/>
            </a:r>
            <a:endParaRPr>
              <a:latin typeface="Arial"/>
              <a:ea typeface="Arial"/>
              <a:cs typeface="Arial"/>
              <a:sym typeface="Arial"/>
            </a:endParaRPr>
          </a:p>
          <a:p>
            <a:pPr indent="0" lvl="0" marL="0" rtl="0" algn="l">
              <a:spcBef>
                <a:spcPts val="720"/>
              </a:spcBef>
              <a:spcAft>
                <a:spcPts val="0"/>
              </a:spcAft>
              <a:buClr>
                <a:schemeClr val="dk1"/>
              </a:buClr>
              <a:buSzPts val="3600"/>
              <a:buNone/>
            </a:pPr>
            <a:r>
              <a:rPr lang="zh-TW" sz="3600">
                <a:latin typeface="Arial"/>
                <a:ea typeface="Arial"/>
                <a:cs typeface="Arial"/>
                <a:sym typeface="Arial"/>
              </a:rPr>
              <a:t>三、消除瓶頸</a:t>
            </a:r>
            <a:r>
              <a:rPr lang="zh-TW" sz="2800">
                <a:latin typeface="Arial"/>
                <a:ea typeface="Arial"/>
                <a:cs typeface="Arial"/>
                <a:sym typeface="Arial"/>
              </a:rPr>
              <a:t>(消極)</a:t>
            </a:r>
            <a:r>
              <a:rPr lang="zh-TW" sz="3600">
                <a:latin typeface="Arial"/>
                <a:ea typeface="Arial"/>
                <a:cs typeface="Arial"/>
                <a:sym typeface="Arial"/>
              </a:rPr>
              <a:t>開通新路</a:t>
            </a:r>
            <a:r>
              <a:rPr lang="zh-TW" sz="2800">
                <a:latin typeface="Arial"/>
                <a:ea typeface="Arial"/>
                <a:cs typeface="Arial"/>
                <a:sym typeface="Arial"/>
              </a:rPr>
              <a:t>(積極)</a:t>
            </a:r>
            <a:endParaRPr sz="2800">
              <a:latin typeface="Arial"/>
              <a:ea typeface="Arial"/>
              <a:cs typeface="Arial"/>
              <a:sym typeface="Arial"/>
            </a:endParaRPr>
          </a:p>
          <a:p>
            <a:pPr indent="-139700" lvl="0" marL="342900" rtl="0" algn="l">
              <a:spcBef>
                <a:spcPts val="640"/>
              </a:spcBef>
              <a:spcAft>
                <a:spcPts val="0"/>
              </a:spcAft>
              <a:buClr>
                <a:schemeClr val="dk1"/>
              </a:buClr>
              <a:buSzPts val="3200"/>
              <a:buNone/>
            </a:pPr>
            <a:r>
              <a:t/>
            </a:r>
            <a:endParaRPr/>
          </a:p>
          <a:p>
            <a:pPr indent="-139700" lvl="0" marL="342900" rtl="0" algn="l">
              <a:spcBef>
                <a:spcPts val="640"/>
              </a:spcBef>
              <a:spcAft>
                <a:spcPts val="0"/>
              </a:spcAft>
              <a:buClr>
                <a:schemeClr val="dk1"/>
              </a:buClr>
              <a:buSzPts val="3200"/>
              <a:buNone/>
            </a:pPr>
            <a:r>
              <a:t/>
            </a:r>
            <a:endParaRPr/>
          </a:p>
          <a:p>
            <a:pPr indent="0" lvl="0" marL="0" rtl="0" algn="l">
              <a:spcBef>
                <a:spcPts val="640"/>
              </a:spcBef>
              <a:spcAft>
                <a:spcPts val="0"/>
              </a:spcAft>
              <a:buClr>
                <a:schemeClr val="dk1"/>
              </a:buClr>
              <a:buSzPts val="3200"/>
              <a:buNone/>
            </a:pPr>
            <a:r>
              <a:t/>
            </a:r>
            <a:endParaRPr>
              <a:solidFill>
                <a:srgbClr val="FF0000"/>
              </a:solidFill>
              <a:latin typeface="Arial"/>
              <a:ea typeface="Arial"/>
              <a:cs typeface="Arial"/>
              <a:sym typeface="Arial"/>
            </a:endParaRPr>
          </a:p>
          <a:p>
            <a:pPr indent="-139700" lvl="0" marL="342900" rtl="0" algn="l">
              <a:spcBef>
                <a:spcPts val="640"/>
              </a:spcBef>
              <a:spcAft>
                <a:spcPts val="0"/>
              </a:spcAft>
              <a:buClr>
                <a:schemeClr val="dk1"/>
              </a:buClr>
              <a:buSzPts val="3200"/>
              <a:buNone/>
            </a:pPr>
            <a:r>
              <a:t/>
            </a:r>
            <a:endParaRPr/>
          </a:p>
        </p:txBody>
      </p:sp>
      <p:sp>
        <p:nvSpPr>
          <p:cNvPr id="168" name="Google Shape;168;p20"/>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169" name="Google Shape;169;p20"/>
          <p:cNvSpPr txBox="1"/>
          <p:nvPr>
            <p:ph idx="11" type="ftr"/>
          </p:nvPr>
        </p:nvSpPr>
        <p:spPr>
          <a:xfrm>
            <a:off x="3124200" y="6521450"/>
            <a:ext cx="2895600" cy="2444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t>2013/5/8</a:t>
            </a:r>
            <a:endParaRPr/>
          </a:p>
        </p:txBody>
      </p:sp>
      <p:sp>
        <p:nvSpPr>
          <p:cNvPr id="170" name="Google Shape;170;p20"/>
          <p:cNvSpPr/>
          <p:nvPr/>
        </p:nvSpPr>
        <p:spPr>
          <a:xfrm>
            <a:off x="642910" y="1412776"/>
            <a:ext cx="1296144" cy="432048"/>
          </a:xfrm>
          <a:prstGeom prst="notchedRightArrow">
            <a:avLst>
              <a:gd fmla="val 50000" name="adj1"/>
              <a:gd fmla="val 50000" name="adj2"/>
            </a:avLst>
          </a:prstGeom>
          <a:solidFill>
            <a:srgbClr val="FFE7C7"/>
          </a:solidFill>
          <a:ln cap="flat" cmpd="sng" w="9525">
            <a:solidFill>
              <a:schemeClr val="accent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1" name="Google Shape;171;p20"/>
          <p:cNvSpPr/>
          <p:nvPr/>
        </p:nvSpPr>
        <p:spPr>
          <a:xfrm>
            <a:off x="642910" y="2000240"/>
            <a:ext cx="1296144" cy="432048"/>
          </a:xfrm>
          <a:prstGeom prst="notchedRightArrow">
            <a:avLst>
              <a:gd fmla="val 50000" name="adj1"/>
              <a:gd fmla="val 50000" name="adj2"/>
            </a:avLst>
          </a:prstGeom>
          <a:solidFill>
            <a:srgbClr val="FFE7C7"/>
          </a:solidFill>
          <a:ln cap="flat" cmpd="sng" w="9525">
            <a:solidFill>
              <a:schemeClr val="accent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2" name="Shape 602"/>
        <p:cNvGrpSpPr/>
        <p:nvPr/>
      </p:nvGrpSpPr>
      <p:grpSpPr>
        <a:xfrm>
          <a:off x="0" y="0"/>
          <a:ext cx="0" cy="0"/>
          <a:chOff x="0" y="0"/>
          <a:chExt cx="0" cy="0"/>
        </a:xfrm>
      </p:grpSpPr>
      <p:sp>
        <p:nvSpPr>
          <p:cNvPr id="603" name="Google Shape;603;p65"/>
          <p:cNvSpPr txBox="1"/>
          <p:nvPr>
            <p:ph type="title"/>
          </p:nvPr>
        </p:nvSpPr>
        <p:spPr>
          <a:xfrm>
            <a:off x="2514600" y="228600"/>
            <a:ext cx="66294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數位匯流之企業競爭優勢</a:t>
            </a:r>
            <a:endParaRPr sz="4400">
              <a:latin typeface="Arial"/>
              <a:ea typeface="Arial"/>
              <a:cs typeface="Arial"/>
              <a:sym typeface="Arial"/>
            </a:endParaRPr>
          </a:p>
        </p:txBody>
      </p:sp>
      <p:sp>
        <p:nvSpPr>
          <p:cNvPr id="604" name="Google Shape;604;p65"/>
          <p:cNvSpPr txBox="1"/>
          <p:nvPr>
            <p:ph idx="1" type="body"/>
          </p:nvPr>
        </p:nvSpPr>
        <p:spPr>
          <a:xfrm>
            <a:off x="179512" y="1295400"/>
            <a:ext cx="8712968" cy="5026025"/>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chemeClr val="dk1"/>
              </a:buClr>
              <a:buSzPts val="3200"/>
              <a:buNone/>
            </a:pPr>
            <a:r>
              <a:rPr b="1" lang="zh-TW">
                <a:latin typeface="Times New Roman"/>
                <a:ea typeface="Times New Roman"/>
                <a:cs typeface="Times New Roman"/>
                <a:sym typeface="Times New Roman"/>
              </a:rPr>
              <a:t>2. 「絕對優勢」學派</a:t>
            </a:r>
            <a:endParaRPr b="1">
              <a:latin typeface="Times New Roman"/>
              <a:ea typeface="Times New Roman"/>
              <a:cs typeface="Times New Roman"/>
              <a:sym typeface="Times New Roman"/>
            </a:endParaRPr>
          </a:p>
          <a:p>
            <a:pPr indent="-514350" lvl="0" marL="514350" rtl="0" algn="l">
              <a:spcBef>
                <a:spcPts val="480"/>
              </a:spcBef>
              <a:spcAft>
                <a:spcPts val="0"/>
              </a:spcAft>
              <a:buClr>
                <a:schemeClr val="dk1"/>
              </a:buClr>
              <a:buSzPts val="2400"/>
              <a:buNone/>
            </a:pPr>
            <a:r>
              <a:rPr lang="zh-TW" sz="2400">
                <a:latin typeface="Times New Roman"/>
                <a:ea typeface="Times New Roman"/>
                <a:cs typeface="Times New Roman"/>
                <a:sym typeface="Times New Roman"/>
              </a:rPr>
              <a:t> </a:t>
            </a:r>
            <a:endParaRPr sz="2400">
              <a:latin typeface="Times New Roman"/>
              <a:ea typeface="Times New Roman"/>
              <a:cs typeface="Times New Roman"/>
              <a:sym typeface="Times New Roman"/>
            </a:endParaRPr>
          </a:p>
          <a:p>
            <a:pPr indent="-342900" lvl="0" marL="342900" rtl="0" algn="l">
              <a:spcBef>
                <a:spcPts val="560"/>
              </a:spcBef>
              <a:spcAft>
                <a:spcPts val="0"/>
              </a:spcAft>
              <a:buClr>
                <a:schemeClr val="dk1"/>
              </a:buClr>
              <a:buSzPts val="2800"/>
              <a:buChar char="▪"/>
            </a:pPr>
            <a:r>
              <a:rPr lang="zh-TW" sz="2800">
                <a:latin typeface="Times New Roman"/>
                <a:ea typeface="Times New Roman"/>
                <a:cs typeface="Times New Roman"/>
                <a:sym typeface="Times New Roman"/>
              </a:rPr>
              <a:t>定義：</a:t>
            </a:r>
            <a:r>
              <a:rPr lang="zh-TW" sz="2800">
                <a:solidFill>
                  <a:srgbClr val="FF0000"/>
                </a:solidFill>
                <a:latin typeface="Times New Roman"/>
                <a:ea typeface="Times New Roman"/>
                <a:cs typeface="Times New Roman"/>
                <a:sym typeface="Times New Roman"/>
              </a:rPr>
              <a:t>使用相同資源(如時間、生產要素)，生產同一產品或提供相同服務，較多者有絕對優勢與利益。</a:t>
            </a:r>
            <a:endParaRPr sz="2800">
              <a:solidFill>
                <a:srgbClr val="FF0000"/>
              </a:solidFill>
              <a:latin typeface="Times New Roman"/>
              <a:ea typeface="Times New Roman"/>
              <a:cs typeface="Times New Roman"/>
              <a:sym typeface="Times New Roman"/>
            </a:endParaRPr>
          </a:p>
          <a:p>
            <a:pPr indent="-165100" lvl="0" marL="342900" rtl="0" algn="l">
              <a:spcBef>
                <a:spcPts val="560"/>
              </a:spcBef>
              <a:spcAft>
                <a:spcPts val="0"/>
              </a:spcAft>
              <a:buClr>
                <a:schemeClr val="dk1"/>
              </a:buClr>
              <a:buSzPts val="2800"/>
              <a:buNone/>
            </a:pPr>
            <a:r>
              <a:t/>
            </a:r>
            <a:endParaRPr sz="2800">
              <a:latin typeface="Times New Roman"/>
              <a:ea typeface="Times New Roman"/>
              <a:cs typeface="Times New Roman"/>
              <a:sym typeface="Times New Roman"/>
            </a:endParaRPr>
          </a:p>
          <a:p>
            <a:pPr indent="-342900" lvl="0" marL="342900" rtl="0" algn="l">
              <a:spcBef>
                <a:spcPts val="560"/>
              </a:spcBef>
              <a:spcAft>
                <a:spcPts val="0"/>
              </a:spcAft>
              <a:buClr>
                <a:schemeClr val="dk1"/>
              </a:buClr>
              <a:buSzPts val="2800"/>
              <a:buChar char="▪"/>
            </a:pPr>
            <a:r>
              <a:rPr lang="zh-TW" sz="2800">
                <a:latin typeface="Times New Roman"/>
                <a:ea typeface="Times New Roman"/>
                <a:cs typeface="Times New Roman"/>
                <a:sym typeface="Times New Roman"/>
              </a:rPr>
              <a:t>由經濟學之父</a:t>
            </a:r>
            <a:r>
              <a:rPr lang="zh-TW" sz="2800">
                <a:solidFill>
                  <a:srgbClr val="FF0000"/>
                </a:solidFill>
                <a:latin typeface="Times New Roman"/>
                <a:ea typeface="Times New Roman"/>
                <a:cs typeface="Times New Roman"/>
                <a:sym typeface="Times New Roman"/>
              </a:rPr>
              <a:t>亞當·斯密·史密斯(Adam Smith)</a:t>
            </a:r>
            <a:r>
              <a:rPr lang="zh-TW" sz="2800">
                <a:solidFill>
                  <a:srgbClr val="215095"/>
                </a:solidFill>
                <a:latin typeface="Times New Roman"/>
                <a:ea typeface="Times New Roman"/>
                <a:cs typeface="Times New Roman"/>
                <a:sym typeface="Times New Roman"/>
              </a:rPr>
              <a:t>於1776年</a:t>
            </a:r>
            <a:r>
              <a:rPr lang="zh-TW" sz="2800">
                <a:latin typeface="Times New Roman"/>
                <a:ea typeface="Times New Roman"/>
                <a:cs typeface="Times New Roman"/>
                <a:sym typeface="Times New Roman"/>
              </a:rPr>
              <a:t>提出。當比較一個人、企業、國家與另一個人、企業、國家的生產率時，若生產一種物品所需投入較少者，該生產者即具有此產品之「絕對優勢」。</a:t>
            </a:r>
            <a:endParaRPr/>
          </a:p>
          <a:p>
            <a:pPr indent="-514350" lvl="0" marL="514350" rtl="0" algn="l">
              <a:spcBef>
                <a:spcPts val="480"/>
              </a:spcBef>
              <a:spcAft>
                <a:spcPts val="0"/>
              </a:spcAft>
              <a:buClr>
                <a:schemeClr val="dk1"/>
              </a:buClr>
              <a:buSzPts val="2400"/>
              <a:buNone/>
            </a:pPr>
            <a:r>
              <a:t/>
            </a:r>
            <a:endParaRPr sz="2400">
              <a:latin typeface="Times New Roman"/>
              <a:ea typeface="Times New Roman"/>
              <a:cs typeface="Times New Roman"/>
              <a:sym typeface="Times New Roman"/>
            </a:endParaRPr>
          </a:p>
        </p:txBody>
      </p:sp>
      <p:sp>
        <p:nvSpPr>
          <p:cNvPr id="605" name="Google Shape;605;p65"/>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606" name="Google Shape;606;p65"/>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0" name="Shape 610"/>
        <p:cNvGrpSpPr/>
        <p:nvPr/>
      </p:nvGrpSpPr>
      <p:grpSpPr>
        <a:xfrm>
          <a:off x="0" y="0"/>
          <a:ext cx="0" cy="0"/>
          <a:chOff x="0" y="0"/>
          <a:chExt cx="0" cy="0"/>
        </a:xfrm>
      </p:grpSpPr>
      <p:sp>
        <p:nvSpPr>
          <p:cNvPr id="611" name="Google Shape;611;p66"/>
          <p:cNvSpPr txBox="1"/>
          <p:nvPr>
            <p:ph idx="1" type="body"/>
          </p:nvPr>
        </p:nvSpPr>
        <p:spPr>
          <a:xfrm>
            <a:off x="179512" y="1295400"/>
            <a:ext cx="8784976" cy="5026025"/>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chemeClr val="dk1"/>
              </a:buClr>
              <a:buSzPts val="3200"/>
              <a:buNone/>
            </a:pPr>
            <a:r>
              <a:rPr b="1" lang="zh-TW">
                <a:latin typeface="Times New Roman"/>
                <a:ea typeface="Times New Roman"/>
                <a:cs typeface="Times New Roman"/>
                <a:sym typeface="Times New Roman"/>
              </a:rPr>
              <a:t>3.「相對優勢」學派(1/2)</a:t>
            </a:r>
            <a:endParaRPr/>
          </a:p>
          <a:p>
            <a:pPr indent="-514350" lvl="0" marL="514350" rtl="0" algn="l">
              <a:spcBef>
                <a:spcPts val="480"/>
              </a:spcBef>
              <a:spcAft>
                <a:spcPts val="0"/>
              </a:spcAft>
              <a:buClr>
                <a:schemeClr val="dk1"/>
              </a:buClr>
              <a:buSzPts val="2400"/>
              <a:buNone/>
            </a:pPr>
            <a:r>
              <a:t/>
            </a:r>
            <a:endParaRPr sz="2400">
              <a:latin typeface="Times New Roman"/>
              <a:ea typeface="Times New Roman"/>
              <a:cs typeface="Times New Roman"/>
              <a:sym typeface="Times New Roman"/>
            </a:endParaRPr>
          </a:p>
          <a:p>
            <a:pPr indent="-342900" lvl="0" marL="342900" rtl="0" algn="l">
              <a:spcBef>
                <a:spcPts val="560"/>
              </a:spcBef>
              <a:spcAft>
                <a:spcPts val="0"/>
              </a:spcAft>
              <a:buClr>
                <a:schemeClr val="dk1"/>
              </a:buClr>
              <a:buSzPts val="2800"/>
              <a:buChar char="▪"/>
            </a:pPr>
            <a:r>
              <a:rPr lang="zh-TW" sz="2800">
                <a:latin typeface="Times New Roman"/>
                <a:ea typeface="Times New Roman"/>
                <a:cs typeface="Times New Roman"/>
                <a:sym typeface="Times New Roman"/>
              </a:rPr>
              <a:t>定義：</a:t>
            </a:r>
            <a:r>
              <a:rPr lang="zh-TW" sz="2800">
                <a:solidFill>
                  <a:srgbClr val="FF0000"/>
                </a:solidFill>
                <a:latin typeface="Times New Roman"/>
                <a:ea typeface="Times New Roman"/>
                <a:cs typeface="Times New Roman"/>
                <a:sym typeface="Times New Roman"/>
              </a:rPr>
              <a:t>當一個國家生產某項產品的機會成本較另一國家為低時，這個國家對此項產品的生產條件，即具有「相對優勢」。</a:t>
            </a:r>
            <a:endParaRPr sz="2800">
              <a:solidFill>
                <a:srgbClr val="FF0000"/>
              </a:solidFill>
              <a:latin typeface="Times New Roman"/>
              <a:ea typeface="Times New Roman"/>
              <a:cs typeface="Times New Roman"/>
              <a:sym typeface="Times New Roman"/>
            </a:endParaRPr>
          </a:p>
          <a:p>
            <a:pPr indent="-165100" lvl="0" marL="342900" rtl="0" algn="l">
              <a:spcBef>
                <a:spcPts val="560"/>
              </a:spcBef>
              <a:spcAft>
                <a:spcPts val="0"/>
              </a:spcAft>
              <a:buClr>
                <a:schemeClr val="dk1"/>
              </a:buClr>
              <a:buSzPts val="2800"/>
              <a:buNone/>
            </a:pPr>
            <a:r>
              <a:t/>
            </a:r>
            <a:endParaRPr sz="2800">
              <a:solidFill>
                <a:srgbClr val="FF0000"/>
              </a:solidFill>
              <a:latin typeface="Times New Roman"/>
              <a:ea typeface="Times New Roman"/>
              <a:cs typeface="Times New Roman"/>
              <a:sym typeface="Times New Roman"/>
            </a:endParaRPr>
          </a:p>
          <a:p>
            <a:pPr indent="-342900" lvl="0" marL="342900" rtl="0" algn="l">
              <a:spcBef>
                <a:spcPts val="560"/>
              </a:spcBef>
              <a:spcAft>
                <a:spcPts val="0"/>
              </a:spcAft>
              <a:buClr>
                <a:schemeClr val="dk1"/>
              </a:buClr>
              <a:buSzPts val="2800"/>
              <a:buChar char="▪"/>
            </a:pPr>
            <a:r>
              <a:rPr lang="zh-TW" sz="2800">
                <a:latin typeface="Times New Roman"/>
                <a:ea typeface="Times New Roman"/>
                <a:cs typeface="Times New Roman"/>
                <a:sym typeface="Times New Roman"/>
              </a:rPr>
              <a:t>若一個國家在生產兩種物品上皆擁有絕對優勢，根據絕對優勢學派，兩國不會有貿易，顯然與現實不符。</a:t>
            </a:r>
            <a:endParaRPr sz="2800">
              <a:latin typeface="Times New Roman"/>
              <a:ea typeface="Times New Roman"/>
              <a:cs typeface="Times New Roman"/>
              <a:sym typeface="Times New Roman"/>
            </a:endParaRPr>
          </a:p>
        </p:txBody>
      </p:sp>
      <p:sp>
        <p:nvSpPr>
          <p:cNvPr id="612" name="Google Shape;612;p66"/>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613" name="Google Shape;613;p66"/>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614" name="Google Shape;614;p66"/>
          <p:cNvSpPr txBox="1"/>
          <p:nvPr>
            <p:ph type="title"/>
          </p:nvPr>
        </p:nvSpPr>
        <p:spPr>
          <a:xfrm>
            <a:off x="2514600" y="228600"/>
            <a:ext cx="66294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數位匯流之企業競爭優勢</a:t>
            </a:r>
            <a:endParaRPr sz="4400">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8" name="Shape 618"/>
        <p:cNvGrpSpPr/>
        <p:nvPr/>
      </p:nvGrpSpPr>
      <p:grpSpPr>
        <a:xfrm>
          <a:off x="0" y="0"/>
          <a:ext cx="0" cy="0"/>
          <a:chOff x="0" y="0"/>
          <a:chExt cx="0" cy="0"/>
        </a:xfrm>
      </p:grpSpPr>
      <p:sp>
        <p:nvSpPr>
          <p:cNvPr id="619" name="Google Shape;619;p67"/>
          <p:cNvSpPr txBox="1"/>
          <p:nvPr>
            <p:ph idx="1" type="body"/>
          </p:nvPr>
        </p:nvSpPr>
        <p:spPr>
          <a:xfrm>
            <a:off x="179512" y="1295400"/>
            <a:ext cx="8712968" cy="5026025"/>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chemeClr val="dk1"/>
              </a:buClr>
              <a:buSzPts val="3200"/>
              <a:buNone/>
            </a:pPr>
            <a:r>
              <a:rPr b="1" lang="zh-TW">
                <a:latin typeface="Times New Roman"/>
                <a:ea typeface="Times New Roman"/>
                <a:cs typeface="Times New Roman"/>
                <a:sym typeface="Times New Roman"/>
              </a:rPr>
              <a:t>3.「相對優勢」學派(2/2)</a:t>
            </a:r>
            <a:endParaRPr sz="2400">
              <a:latin typeface="Times New Roman"/>
              <a:ea typeface="Times New Roman"/>
              <a:cs typeface="Times New Roman"/>
              <a:sym typeface="Times New Roman"/>
            </a:endParaRPr>
          </a:p>
          <a:p>
            <a:pPr indent="-190500" lvl="0" marL="342900" rtl="0" algn="l">
              <a:spcBef>
                <a:spcPts val="480"/>
              </a:spcBef>
              <a:spcAft>
                <a:spcPts val="0"/>
              </a:spcAft>
              <a:buClr>
                <a:schemeClr val="dk1"/>
              </a:buClr>
              <a:buSzPts val="2400"/>
              <a:buNone/>
            </a:pPr>
            <a:r>
              <a:t/>
            </a:r>
            <a:endParaRPr sz="2400">
              <a:latin typeface="Times New Roman"/>
              <a:ea typeface="Times New Roman"/>
              <a:cs typeface="Times New Roman"/>
              <a:sym typeface="Times New Roman"/>
            </a:endParaRPr>
          </a:p>
          <a:p>
            <a:pPr indent="-342900" lvl="0" marL="342900" rtl="0" algn="l">
              <a:spcBef>
                <a:spcPts val="560"/>
              </a:spcBef>
              <a:spcAft>
                <a:spcPts val="0"/>
              </a:spcAft>
              <a:buClr>
                <a:schemeClr val="dk1"/>
              </a:buClr>
              <a:buSzPts val="2400"/>
              <a:buChar char="▪"/>
            </a:pPr>
            <a:r>
              <a:rPr lang="zh-TW" sz="2400">
                <a:latin typeface="Times New Roman"/>
                <a:ea typeface="Times New Roman"/>
                <a:cs typeface="Times New Roman"/>
                <a:sym typeface="Times New Roman"/>
              </a:rPr>
              <a:t> </a:t>
            </a:r>
            <a:r>
              <a:rPr lang="zh-TW" sz="2800">
                <a:solidFill>
                  <a:srgbClr val="FF0000"/>
                </a:solidFill>
                <a:latin typeface="Times New Roman"/>
                <a:ea typeface="Times New Roman"/>
                <a:cs typeface="Times New Roman"/>
                <a:sym typeface="Times New Roman"/>
              </a:rPr>
              <a:t>大衛·李嘉圖(David Ricardo)</a:t>
            </a:r>
            <a:r>
              <a:rPr lang="zh-TW" sz="2800">
                <a:latin typeface="Times New Roman"/>
                <a:ea typeface="Times New Roman"/>
                <a:cs typeface="Times New Roman"/>
                <a:sym typeface="Times New Roman"/>
              </a:rPr>
              <a:t>於1817年提出「相對優勢」學派，以彌補絕對優勢學派之不足。</a:t>
            </a:r>
            <a:endParaRPr sz="2800">
              <a:latin typeface="Times New Roman"/>
              <a:ea typeface="Times New Roman"/>
              <a:cs typeface="Times New Roman"/>
              <a:sym typeface="Times New Roman"/>
            </a:endParaRPr>
          </a:p>
          <a:p>
            <a:pPr indent="-165100" lvl="0" marL="342900" rtl="0" algn="l">
              <a:spcBef>
                <a:spcPts val="560"/>
              </a:spcBef>
              <a:spcAft>
                <a:spcPts val="0"/>
              </a:spcAft>
              <a:buClr>
                <a:schemeClr val="dk1"/>
              </a:buClr>
              <a:buSzPts val="2800"/>
              <a:buNone/>
            </a:pPr>
            <a:r>
              <a:t/>
            </a:r>
            <a:endParaRPr sz="2800">
              <a:latin typeface="Times New Roman"/>
              <a:ea typeface="Times New Roman"/>
              <a:cs typeface="Times New Roman"/>
              <a:sym typeface="Times New Roman"/>
            </a:endParaRPr>
          </a:p>
          <a:p>
            <a:pPr indent="-342900" lvl="0" marL="342900" rtl="0" algn="l">
              <a:spcBef>
                <a:spcPts val="560"/>
              </a:spcBef>
              <a:spcAft>
                <a:spcPts val="0"/>
              </a:spcAft>
              <a:buClr>
                <a:schemeClr val="dk1"/>
              </a:buClr>
              <a:buSzPts val="2800"/>
              <a:buChar char="▪"/>
            </a:pPr>
            <a:r>
              <a:rPr lang="zh-TW" sz="2800">
                <a:latin typeface="Times New Roman"/>
                <a:ea typeface="Times New Roman"/>
                <a:cs typeface="Times New Roman"/>
                <a:sym typeface="Times New Roman"/>
              </a:rPr>
              <a:t>他主張：</a:t>
            </a:r>
            <a:r>
              <a:rPr lang="zh-TW" sz="2800">
                <a:solidFill>
                  <a:srgbClr val="FF0000"/>
                </a:solidFill>
                <a:latin typeface="Times New Roman"/>
                <a:ea typeface="Times New Roman"/>
                <a:cs typeface="Times New Roman"/>
                <a:sym typeface="Times New Roman"/>
              </a:rPr>
              <a:t>沒有任何一方在所有物品的生產上均享有絕對優勢</a:t>
            </a:r>
            <a:r>
              <a:rPr lang="zh-TW" sz="2800">
                <a:latin typeface="Times New Roman"/>
                <a:ea typeface="Times New Roman"/>
                <a:cs typeface="Times New Roman"/>
                <a:sym typeface="Times New Roman"/>
              </a:rPr>
              <a:t>， 「比較優勢」的本質是互利的，先進國家與落後國家仍然有機會貿易，並且可以從中互相得益。</a:t>
            </a:r>
            <a:endParaRPr sz="2800">
              <a:latin typeface="Times New Roman"/>
              <a:ea typeface="Times New Roman"/>
              <a:cs typeface="Times New Roman"/>
              <a:sym typeface="Times New Roman"/>
            </a:endParaRPr>
          </a:p>
          <a:p>
            <a:pPr indent="-165100" lvl="0" marL="342900" rtl="0" algn="l">
              <a:spcBef>
                <a:spcPts val="560"/>
              </a:spcBef>
              <a:spcAft>
                <a:spcPts val="0"/>
              </a:spcAft>
              <a:buClr>
                <a:schemeClr val="dk1"/>
              </a:buClr>
              <a:buSzPts val="2800"/>
              <a:buNone/>
            </a:pPr>
            <a:r>
              <a:t/>
            </a:r>
            <a:endParaRPr sz="2800">
              <a:latin typeface="Times New Roman"/>
              <a:ea typeface="Times New Roman"/>
              <a:cs typeface="Times New Roman"/>
              <a:sym typeface="Times New Roman"/>
            </a:endParaRPr>
          </a:p>
          <a:p>
            <a:pPr indent="-342900" lvl="0" marL="342900" rtl="0" algn="l">
              <a:spcBef>
                <a:spcPts val="560"/>
              </a:spcBef>
              <a:spcAft>
                <a:spcPts val="0"/>
              </a:spcAft>
              <a:buClr>
                <a:schemeClr val="dk1"/>
              </a:buClr>
              <a:buSzPts val="2800"/>
              <a:buChar char="▪"/>
            </a:pPr>
            <a:r>
              <a:rPr lang="zh-TW" sz="2800">
                <a:latin typeface="Times New Roman"/>
                <a:ea typeface="Times New Roman"/>
                <a:cs typeface="Times New Roman"/>
                <a:sym typeface="Times New Roman"/>
              </a:rPr>
              <a:t>同理，先進企業與落後企業之間亦然。</a:t>
            </a:r>
            <a:endParaRPr sz="2800">
              <a:latin typeface="Times New Roman"/>
              <a:ea typeface="Times New Roman"/>
              <a:cs typeface="Times New Roman"/>
              <a:sym typeface="Times New Roman"/>
            </a:endParaRPr>
          </a:p>
        </p:txBody>
      </p:sp>
      <p:sp>
        <p:nvSpPr>
          <p:cNvPr id="620" name="Google Shape;620;p67"/>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621" name="Google Shape;621;p67"/>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622" name="Google Shape;622;p67"/>
          <p:cNvSpPr txBox="1"/>
          <p:nvPr>
            <p:ph type="title"/>
          </p:nvPr>
        </p:nvSpPr>
        <p:spPr>
          <a:xfrm>
            <a:off x="2514600" y="228600"/>
            <a:ext cx="66294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數位匯流之企業競爭優勢</a:t>
            </a:r>
            <a:endParaRPr sz="4400">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6" name="Shape 626"/>
        <p:cNvGrpSpPr/>
        <p:nvPr/>
      </p:nvGrpSpPr>
      <p:grpSpPr>
        <a:xfrm>
          <a:off x="0" y="0"/>
          <a:ext cx="0" cy="0"/>
          <a:chOff x="0" y="0"/>
          <a:chExt cx="0" cy="0"/>
        </a:xfrm>
      </p:grpSpPr>
      <p:sp>
        <p:nvSpPr>
          <p:cNvPr id="627" name="Google Shape;627;p68"/>
          <p:cNvSpPr txBox="1"/>
          <p:nvPr>
            <p:ph idx="1" type="body"/>
          </p:nvPr>
        </p:nvSpPr>
        <p:spPr>
          <a:xfrm>
            <a:off x="179512" y="1295400"/>
            <a:ext cx="8712968" cy="5026025"/>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chemeClr val="dk1"/>
              </a:buClr>
              <a:buSzPts val="3200"/>
              <a:buNone/>
            </a:pPr>
            <a:r>
              <a:rPr b="1" lang="zh-TW">
                <a:latin typeface="Times New Roman"/>
                <a:ea typeface="Times New Roman"/>
                <a:cs typeface="Times New Roman"/>
                <a:sym typeface="Times New Roman"/>
              </a:rPr>
              <a:t>4. 「要素稟賦」學派</a:t>
            </a:r>
            <a:endParaRPr b="1">
              <a:latin typeface="Times New Roman"/>
              <a:ea typeface="Times New Roman"/>
              <a:cs typeface="Times New Roman"/>
              <a:sym typeface="Times New Roman"/>
            </a:endParaRPr>
          </a:p>
          <a:p>
            <a:pPr indent="-514350" lvl="0" marL="514350" rtl="0" algn="l">
              <a:spcBef>
                <a:spcPts val="480"/>
              </a:spcBef>
              <a:spcAft>
                <a:spcPts val="0"/>
              </a:spcAft>
              <a:buClr>
                <a:schemeClr val="dk1"/>
              </a:buClr>
              <a:buSzPts val="2400"/>
              <a:buNone/>
            </a:pPr>
            <a:r>
              <a:t/>
            </a:r>
            <a:endParaRPr b="1" sz="2400">
              <a:latin typeface="Times New Roman"/>
              <a:ea typeface="Times New Roman"/>
              <a:cs typeface="Times New Roman"/>
              <a:sym typeface="Times New Roman"/>
            </a:endParaRPr>
          </a:p>
          <a:p>
            <a:pPr indent="-342900" lvl="0" marL="342900" rtl="0" algn="l">
              <a:lnSpc>
                <a:spcPct val="114000"/>
              </a:lnSpc>
              <a:spcBef>
                <a:spcPts val="560"/>
              </a:spcBef>
              <a:spcAft>
                <a:spcPts val="0"/>
              </a:spcAft>
              <a:buClr>
                <a:schemeClr val="dk1"/>
              </a:buClr>
              <a:buSzPts val="2400"/>
              <a:buChar char="▪"/>
            </a:pPr>
            <a:r>
              <a:rPr lang="zh-TW" sz="2400">
                <a:latin typeface="Times New Roman"/>
                <a:ea typeface="Times New Roman"/>
                <a:cs typeface="Times New Roman"/>
                <a:sym typeface="Times New Roman"/>
              </a:rPr>
              <a:t> </a:t>
            </a:r>
            <a:r>
              <a:rPr lang="zh-TW" sz="2800">
                <a:solidFill>
                  <a:srgbClr val="FF0000"/>
                </a:solidFill>
                <a:latin typeface="Times New Roman"/>
                <a:ea typeface="Times New Roman"/>
                <a:cs typeface="Times New Roman"/>
                <a:sym typeface="Times New Roman"/>
              </a:rPr>
              <a:t>赫克歇爾(Heckscher)與俄林(Ohlin)</a:t>
            </a:r>
            <a:r>
              <a:rPr lang="zh-TW" sz="2800">
                <a:latin typeface="Times New Roman"/>
                <a:ea typeface="Times New Roman"/>
                <a:cs typeface="Times New Roman"/>
                <a:sym typeface="Times New Roman"/>
              </a:rPr>
              <a:t>於1931年，依地域分工和貿易學派為基礎，創立了要素稟賦學派。</a:t>
            </a:r>
            <a:endParaRPr sz="2800">
              <a:latin typeface="Times New Roman"/>
              <a:ea typeface="Times New Roman"/>
              <a:cs typeface="Times New Roman"/>
              <a:sym typeface="Times New Roman"/>
            </a:endParaRPr>
          </a:p>
          <a:p>
            <a:pPr indent="-279400" lvl="0" marL="342900" rtl="0" algn="l">
              <a:lnSpc>
                <a:spcPct val="114000"/>
              </a:lnSpc>
              <a:spcBef>
                <a:spcPts val="800"/>
              </a:spcBef>
              <a:spcAft>
                <a:spcPts val="0"/>
              </a:spcAft>
              <a:buClr>
                <a:schemeClr val="dk1"/>
              </a:buClr>
              <a:buSzPts val="1000"/>
              <a:buNone/>
            </a:pPr>
            <a:r>
              <a:t/>
            </a:r>
            <a:endParaRPr sz="1000">
              <a:latin typeface="Times New Roman"/>
              <a:ea typeface="Times New Roman"/>
              <a:cs typeface="Times New Roman"/>
              <a:sym typeface="Times New Roman"/>
            </a:endParaRPr>
          </a:p>
          <a:p>
            <a:pPr indent="-342900" lvl="0" marL="342900" rtl="0" algn="l">
              <a:lnSpc>
                <a:spcPct val="114000"/>
              </a:lnSpc>
              <a:spcBef>
                <a:spcPts val="1160"/>
              </a:spcBef>
              <a:spcAft>
                <a:spcPts val="0"/>
              </a:spcAft>
              <a:buClr>
                <a:schemeClr val="dk1"/>
              </a:buClr>
              <a:buSzPts val="2800"/>
              <a:buChar char="▪"/>
            </a:pPr>
            <a:r>
              <a:rPr lang="zh-TW" sz="2800">
                <a:latin typeface="Times New Roman"/>
                <a:ea typeface="Times New Roman"/>
                <a:cs typeface="Times New Roman"/>
                <a:sym typeface="Times New Roman"/>
              </a:rPr>
              <a:t>要素稟賦學派認為相對優勢，取決於一國的相對要素稟賦。若一個國家勞動力多、資本少，則此國家的相對優勢，即在生產</a:t>
            </a:r>
            <a:r>
              <a:rPr lang="zh-TW" sz="2800">
                <a:solidFill>
                  <a:srgbClr val="FF0000"/>
                </a:solidFill>
                <a:latin typeface="Times New Roman"/>
                <a:ea typeface="Times New Roman"/>
                <a:cs typeface="Times New Roman"/>
                <a:sym typeface="Times New Roman"/>
              </a:rPr>
              <a:t>勞動密集 (labor intensive) </a:t>
            </a:r>
            <a:r>
              <a:rPr lang="zh-TW" sz="2800">
                <a:latin typeface="Times New Roman"/>
                <a:ea typeface="Times New Roman"/>
                <a:cs typeface="Times New Roman"/>
                <a:sym typeface="Times New Roman"/>
              </a:rPr>
              <a:t>的商品；反之，則相對優勢即在生產</a:t>
            </a:r>
            <a:r>
              <a:rPr lang="zh-TW" sz="2800">
                <a:solidFill>
                  <a:srgbClr val="FF0000"/>
                </a:solidFill>
                <a:latin typeface="Times New Roman"/>
                <a:ea typeface="Times New Roman"/>
                <a:cs typeface="Times New Roman"/>
                <a:sym typeface="Times New Roman"/>
              </a:rPr>
              <a:t>資本密集 (capital intensive) </a:t>
            </a:r>
            <a:r>
              <a:rPr lang="zh-TW" sz="2800">
                <a:latin typeface="Times New Roman"/>
                <a:ea typeface="Times New Roman"/>
                <a:cs typeface="Times New Roman"/>
                <a:sym typeface="Times New Roman"/>
              </a:rPr>
              <a:t>的商品。</a:t>
            </a:r>
            <a:endParaRPr/>
          </a:p>
        </p:txBody>
      </p:sp>
      <p:sp>
        <p:nvSpPr>
          <p:cNvPr id="628" name="Google Shape;628;p68"/>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629" name="Google Shape;629;p68"/>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630" name="Google Shape;630;p68"/>
          <p:cNvSpPr txBox="1"/>
          <p:nvPr>
            <p:ph type="title"/>
          </p:nvPr>
        </p:nvSpPr>
        <p:spPr>
          <a:xfrm>
            <a:off x="2514600" y="228600"/>
            <a:ext cx="66294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數位匯流之企業競爭優勢</a:t>
            </a:r>
            <a:endParaRPr sz="4400">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4" name="Shape 634"/>
        <p:cNvGrpSpPr/>
        <p:nvPr/>
      </p:nvGrpSpPr>
      <p:grpSpPr>
        <a:xfrm>
          <a:off x="0" y="0"/>
          <a:ext cx="0" cy="0"/>
          <a:chOff x="0" y="0"/>
          <a:chExt cx="0" cy="0"/>
        </a:xfrm>
      </p:grpSpPr>
      <p:sp>
        <p:nvSpPr>
          <p:cNvPr id="635" name="Google Shape;635;p69"/>
          <p:cNvSpPr txBox="1"/>
          <p:nvPr>
            <p:ph idx="1" type="body"/>
          </p:nvPr>
        </p:nvSpPr>
        <p:spPr>
          <a:xfrm>
            <a:off x="179512" y="1295400"/>
            <a:ext cx="8712968" cy="5026025"/>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chemeClr val="dk1"/>
              </a:buClr>
              <a:buSzPts val="3200"/>
              <a:buNone/>
            </a:pPr>
            <a:r>
              <a:rPr b="1" lang="zh-TW">
                <a:latin typeface="Times New Roman"/>
                <a:ea typeface="Times New Roman"/>
                <a:cs typeface="Times New Roman"/>
                <a:sym typeface="Times New Roman"/>
              </a:rPr>
              <a:t>5. 「產品生命週期」學派(1/5)</a:t>
            </a:r>
            <a:endParaRPr/>
          </a:p>
          <a:p>
            <a:pPr indent="-514350" lvl="0" marL="514350" rtl="0" algn="l">
              <a:spcBef>
                <a:spcPts val="280"/>
              </a:spcBef>
              <a:spcAft>
                <a:spcPts val="0"/>
              </a:spcAft>
              <a:buClr>
                <a:schemeClr val="dk1"/>
              </a:buClr>
              <a:buSzPts val="1400"/>
              <a:buNone/>
            </a:pPr>
            <a:r>
              <a:t/>
            </a:r>
            <a:endParaRPr b="1" sz="1400">
              <a:latin typeface="Times New Roman"/>
              <a:ea typeface="Times New Roman"/>
              <a:cs typeface="Times New Roman"/>
              <a:sym typeface="Times New Roman"/>
            </a:endParaRPr>
          </a:p>
          <a:p>
            <a:pPr indent="-342900" lvl="0" marL="342900" rtl="0" algn="l">
              <a:lnSpc>
                <a:spcPct val="114000"/>
              </a:lnSpc>
              <a:spcBef>
                <a:spcPts val="560"/>
              </a:spcBef>
              <a:spcAft>
                <a:spcPts val="0"/>
              </a:spcAft>
              <a:buClr>
                <a:srgbClr val="215095"/>
              </a:buClr>
              <a:buSzPts val="2800"/>
              <a:buChar char="▪"/>
            </a:pPr>
            <a:r>
              <a:rPr lang="zh-TW" sz="2800">
                <a:solidFill>
                  <a:srgbClr val="215095"/>
                </a:solidFill>
                <a:latin typeface="Times New Roman"/>
                <a:ea typeface="Times New Roman"/>
                <a:cs typeface="Times New Roman"/>
                <a:sym typeface="Times New Roman"/>
              </a:rPr>
              <a:t>產品生命週期學派由</a:t>
            </a:r>
            <a:r>
              <a:rPr lang="zh-TW" sz="2800">
                <a:solidFill>
                  <a:srgbClr val="FF0000"/>
                </a:solidFill>
                <a:latin typeface="Times New Roman"/>
                <a:ea typeface="Times New Roman"/>
                <a:cs typeface="Times New Roman"/>
                <a:sym typeface="Times New Roman"/>
              </a:rPr>
              <a:t>渥能(Raymond Vernon)</a:t>
            </a:r>
            <a:r>
              <a:rPr lang="zh-TW" sz="2800">
                <a:solidFill>
                  <a:srgbClr val="215095"/>
                </a:solidFill>
                <a:latin typeface="Times New Roman"/>
                <a:ea typeface="Times New Roman"/>
                <a:cs typeface="Times New Roman"/>
                <a:sym typeface="Times New Roman"/>
              </a:rPr>
              <a:t>1966年首次提出。</a:t>
            </a:r>
            <a:endParaRPr sz="2800">
              <a:solidFill>
                <a:srgbClr val="215095"/>
              </a:solidFill>
              <a:latin typeface="Times New Roman"/>
              <a:ea typeface="Times New Roman"/>
              <a:cs typeface="Times New Roman"/>
              <a:sym typeface="Times New Roman"/>
            </a:endParaRPr>
          </a:p>
          <a:p>
            <a:pPr indent="-266700" lvl="0" marL="342900" rtl="0" algn="l">
              <a:lnSpc>
                <a:spcPct val="114000"/>
              </a:lnSpc>
              <a:spcBef>
                <a:spcPts val="840"/>
              </a:spcBef>
              <a:spcAft>
                <a:spcPts val="0"/>
              </a:spcAft>
              <a:buClr>
                <a:schemeClr val="dk1"/>
              </a:buClr>
              <a:buSzPts val="1200"/>
              <a:buNone/>
            </a:pPr>
            <a:r>
              <a:t/>
            </a:r>
            <a:endParaRPr sz="1200">
              <a:solidFill>
                <a:srgbClr val="215095"/>
              </a:solidFill>
              <a:latin typeface="Times New Roman"/>
              <a:ea typeface="Times New Roman"/>
              <a:cs typeface="Times New Roman"/>
              <a:sym typeface="Times New Roman"/>
            </a:endParaRPr>
          </a:p>
          <a:p>
            <a:pPr indent="-342900" lvl="0" marL="342900" rtl="0" algn="l">
              <a:lnSpc>
                <a:spcPct val="114000"/>
              </a:lnSpc>
              <a:spcBef>
                <a:spcPts val="1160"/>
              </a:spcBef>
              <a:spcAft>
                <a:spcPts val="0"/>
              </a:spcAft>
              <a:buClr>
                <a:srgbClr val="215095"/>
              </a:buClr>
              <a:buSzPts val="2800"/>
              <a:buChar char="▪"/>
            </a:pPr>
            <a:r>
              <a:rPr lang="zh-TW" sz="2800">
                <a:solidFill>
                  <a:srgbClr val="215095"/>
                </a:solidFill>
                <a:latin typeface="Times New Roman"/>
                <a:ea typeface="Times New Roman"/>
                <a:cs typeface="Times New Roman"/>
                <a:sym typeface="Times New Roman"/>
              </a:rPr>
              <a:t>渥能認為「</a:t>
            </a:r>
            <a:r>
              <a:rPr lang="zh-TW" sz="2800">
                <a:solidFill>
                  <a:srgbClr val="FF0000"/>
                </a:solidFill>
                <a:latin typeface="Times New Roman"/>
                <a:ea typeface="Times New Roman"/>
                <a:cs typeface="Times New Roman"/>
                <a:sym typeface="Times New Roman"/>
              </a:rPr>
              <a:t>相對優勢</a:t>
            </a:r>
            <a:r>
              <a:rPr lang="zh-TW" sz="2800">
                <a:solidFill>
                  <a:srgbClr val="215095"/>
                </a:solidFill>
                <a:latin typeface="Times New Roman"/>
                <a:ea typeface="Times New Roman"/>
                <a:cs typeface="Times New Roman"/>
                <a:sym typeface="Times New Roman"/>
              </a:rPr>
              <a:t>」</a:t>
            </a:r>
            <a:r>
              <a:rPr lang="zh-TW" sz="2800">
                <a:solidFill>
                  <a:srgbClr val="FF0000"/>
                </a:solidFill>
                <a:latin typeface="Times New Roman"/>
                <a:ea typeface="Times New Roman"/>
                <a:cs typeface="Times New Roman"/>
                <a:sym typeface="Times New Roman"/>
              </a:rPr>
              <a:t>並非一成不變</a:t>
            </a:r>
            <a:r>
              <a:rPr lang="zh-TW" sz="2800">
                <a:solidFill>
                  <a:srgbClr val="215095"/>
                </a:solidFill>
                <a:latin typeface="Times New Roman"/>
                <a:ea typeface="Times New Roman"/>
                <a:cs typeface="Times New Roman"/>
                <a:sym typeface="Times New Roman"/>
              </a:rPr>
              <a:t>。</a:t>
            </a:r>
            <a:endParaRPr sz="2800">
              <a:solidFill>
                <a:srgbClr val="215095"/>
              </a:solidFill>
              <a:latin typeface="Times New Roman"/>
              <a:ea typeface="Times New Roman"/>
              <a:cs typeface="Times New Roman"/>
              <a:sym typeface="Times New Roman"/>
            </a:endParaRPr>
          </a:p>
          <a:p>
            <a:pPr indent="-158750" lvl="6" marL="2971800" rtl="0" algn="l">
              <a:lnSpc>
                <a:spcPct val="114000"/>
              </a:lnSpc>
              <a:spcBef>
                <a:spcPts val="820"/>
              </a:spcBef>
              <a:spcAft>
                <a:spcPts val="0"/>
              </a:spcAft>
              <a:buClr>
                <a:schemeClr val="dk1"/>
              </a:buClr>
              <a:buSzPts val="1100"/>
              <a:buNone/>
            </a:pPr>
            <a:r>
              <a:t/>
            </a:r>
            <a:endParaRPr sz="1100">
              <a:solidFill>
                <a:srgbClr val="215095"/>
              </a:solidFill>
              <a:latin typeface="Times New Roman"/>
              <a:ea typeface="Times New Roman"/>
              <a:cs typeface="Times New Roman"/>
              <a:sym typeface="Times New Roman"/>
            </a:endParaRPr>
          </a:p>
          <a:p>
            <a:pPr indent="-342900" lvl="0" marL="342900" rtl="0" algn="l">
              <a:lnSpc>
                <a:spcPct val="114000"/>
              </a:lnSpc>
              <a:spcBef>
                <a:spcPts val="1160"/>
              </a:spcBef>
              <a:spcAft>
                <a:spcPts val="0"/>
              </a:spcAft>
              <a:buClr>
                <a:srgbClr val="215095"/>
              </a:buClr>
              <a:buSzPts val="2800"/>
              <a:buChar char="▪"/>
            </a:pPr>
            <a:r>
              <a:rPr lang="zh-TW" sz="2800">
                <a:solidFill>
                  <a:srgbClr val="215095"/>
                </a:solidFill>
                <a:latin typeface="Times New Roman"/>
                <a:ea typeface="Times New Roman"/>
                <a:cs typeface="Times New Roman"/>
                <a:sym typeface="Times New Roman"/>
              </a:rPr>
              <a:t>他將產品的生命分成四階段，</a:t>
            </a:r>
            <a:r>
              <a:rPr lang="zh-TW" sz="2800">
                <a:solidFill>
                  <a:srgbClr val="FF0000"/>
                </a:solidFill>
                <a:latin typeface="Times New Roman"/>
                <a:ea typeface="Times New Roman"/>
                <a:cs typeface="Times New Roman"/>
                <a:sym typeface="Times New Roman"/>
              </a:rPr>
              <a:t>不同階段具有不同的特性。</a:t>
            </a:r>
            <a:endParaRPr sz="2800">
              <a:solidFill>
                <a:srgbClr val="FF0000"/>
              </a:solidFill>
              <a:latin typeface="Times New Roman"/>
              <a:ea typeface="Times New Roman"/>
              <a:cs typeface="Times New Roman"/>
              <a:sym typeface="Times New Roman"/>
            </a:endParaRPr>
          </a:p>
          <a:p>
            <a:pPr indent="-222250" lvl="7" marL="3429000" rtl="0" algn="l">
              <a:lnSpc>
                <a:spcPct val="114000"/>
              </a:lnSpc>
              <a:spcBef>
                <a:spcPts val="620"/>
              </a:spcBef>
              <a:spcAft>
                <a:spcPts val="0"/>
              </a:spcAft>
              <a:buClr>
                <a:schemeClr val="dk1"/>
              </a:buClr>
              <a:buSzPts val="100"/>
              <a:buNone/>
            </a:pPr>
            <a:r>
              <a:t/>
            </a:r>
            <a:endParaRPr sz="100">
              <a:solidFill>
                <a:srgbClr val="FF0000"/>
              </a:solidFill>
              <a:latin typeface="Times New Roman"/>
              <a:ea typeface="Times New Roman"/>
              <a:cs typeface="Times New Roman"/>
              <a:sym typeface="Times New Roman"/>
            </a:endParaRPr>
          </a:p>
          <a:p>
            <a:pPr indent="-342900" lvl="0" marL="342900" rtl="0" algn="l">
              <a:lnSpc>
                <a:spcPct val="114000"/>
              </a:lnSpc>
              <a:spcBef>
                <a:spcPts val="1160"/>
              </a:spcBef>
              <a:spcAft>
                <a:spcPts val="0"/>
              </a:spcAft>
              <a:buClr>
                <a:srgbClr val="215095"/>
              </a:buClr>
              <a:buSzPts val="2800"/>
              <a:buChar char="▪"/>
            </a:pPr>
            <a:r>
              <a:rPr lang="zh-TW" sz="2800">
                <a:solidFill>
                  <a:srgbClr val="215095"/>
                </a:solidFill>
                <a:latin typeface="Times New Roman"/>
                <a:ea typeface="Times New Roman"/>
                <a:cs typeface="Times New Roman"/>
                <a:sym typeface="Times New Roman"/>
              </a:rPr>
              <a:t>因此，適合生產的地方或國家，也不盡相同。</a:t>
            </a:r>
            <a:endParaRPr sz="2800">
              <a:solidFill>
                <a:srgbClr val="215095"/>
              </a:solidFill>
              <a:latin typeface="Times New Roman"/>
              <a:ea typeface="Times New Roman"/>
              <a:cs typeface="Times New Roman"/>
              <a:sym typeface="Times New Roman"/>
            </a:endParaRPr>
          </a:p>
          <a:p>
            <a:pPr indent="-165100" lvl="0" marL="342900" rtl="0" algn="l">
              <a:lnSpc>
                <a:spcPct val="114000"/>
              </a:lnSpc>
              <a:spcBef>
                <a:spcPts val="1160"/>
              </a:spcBef>
              <a:spcAft>
                <a:spcPts val="0"/>
              </a:spcAft>
              <a:buClr>
                <a:schemeClr val="dk1"/>
              </a:buClr>
              <a:buSzPts val="2800"/>
              <a:buNone/>
            </a:pPr>
            <a:r>
              <a:t/>
            </a:r>
            <a:endParaRPr sz="2800">
              <a:solidFill>
                <a:srgbClr val="215095"/>
              </a:solidFill>
              <a:latin typeface="Times New Roman"/>
              <a:ea typeface="Times New Roman"/>
              <a:cs typeface="Times New Roman"/>
              <a:sym typeface="Times New Roman"/>
            </a:endParaRPr>
          </a:p>
        </p:txBody>
      </p:sp>
      <p:sp>
        <p:nvSpPr>
          <p:cNvPr id="636" name="Google Shape;636;p69"/>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637" name="Google Shape;637;p69"/>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638" name="Google Shape;638;p69"/>
          <p:cNvSpPr txBox="1"/>
          <p:nvPr>
            <p:ph type="title"/>
          </p:nvPr>
        </p:nvSpPr>
        <p:spPr>
          <a:xfrm>
            <a:off x="2514600" y="228600"/>
            <a:ext cx="66294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數位匯流之企業競爭優勢</a:t>
            </a:r>
            <a:endParaRPr sz="4400">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2" name="Shape 642"/>
        <p:cNvGrpSpPr/>
        <p:nvPr/>
      </p:nvGrpSpPr>
      <p:grpSpPr>
        <a:xfrm>
          <a:off x="0" y="0"/>
          <a:ext cx="0" cy="0"/>
          <a:chOff x="0" y="0"/>
          <a:chExt cx="0" cy="0"/>
        </a:xfrm>
      </p:grpSpPr>
      <p:sp>
        <p:nvSpPr>
          <p:cNvPr id="643" name="Google Shape;643;p70"/>
          <p:cNvSpPr txBox="1"/>
          <p:nvPr>
            <p:ph idx="1" type="body"/>
          </p:nvPr>
        </p:nvSpPr>
        <p:spPr>
          <a:xfrm>
            <a:off x="179512" y="1295400"/>
            <a:ext cx="8712968" cy="5026025"/>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chemeClr val="dk1"/>
              </a:buClr>
              <a:buSzPts val="3200"/>
              <a:buNone/>
            </a:pPr>
            <a:r>
              <a:rPr b="1" lang="zh-TW">
                <a:latin typeface="Times New Roman"/>
                <a:ea typeface="Times New Roman"/>
                <a:cs typeface="Times New Roman"/>
                <a:sym typeface="Times New Roman"/>
              </a:rPr>
              <a:t>5. 「產品生命週期」學派(2/5)</a:t>
            </a:r>
            <a:endParaRPr/>
          </a:p>
          <a:p>
            <a:pPr indent="-514350" lvl="0" marL="514350" rtl="0" algn="l">
              <a:spcBef>
                <a:spcPts val="480"/>
              </a:spcBef>
              <a:spcAft>
                <a:spcPts val="0"/>
              </a:spcAft>
              <a:buClr>
                <a:schemeClr val="dk1"/>
              </a:buClr>
              <a:buSzPts val="2400"/>
              <a:buNone/>
            </a:pPr>
            <a:r>
              <a:t/>
            </a:r>
            <a:endParaRPr b="1" sz="2400">
              <a:latin typeface="Times New Roman"/>
              <a:ea typeface="Times New Roman"/>
              <a:cs typeface="Times New Roman"/>
              <a:sym typeface="Times New Roman"/>
            </a:endParaRPr>
          </a:p>
          <a:p>
            <a:pPr indent="-342900" lvl="0" marL="342900" rtl="0" algn="l">
              <a:lnSpc>
                <a:spcPct val="114000"/>
              </a:lnSpc>
              <a:spcBef>
                <a:spcPts val="560"/>
              </a:spcBef>
              <a:spcAft>
                <a:spcPts val="0"/>
              </a:spcAft>
              <a:buClr>
                <a:srgbClr val="215095"/>
              </a:buClr>
              <a:buSzPts val="2800"/>
              <a:buChar char="▪"/>
            </a:pPr>
            <a:r>
              <a:rPr lang="zh-TW" sz="2800">
                <a:solidFill>
                  <a:srgbClr val="215095"/>
                </a:solidFill>
                <a:latin typeface="Times New Roman"/>
                <a:ea typeface="Times New Roman"/>
                <a:cs typeface="Times New Roman"/>
                <a:sym typeface="Times New Roman"/>
              </a:rPr>
              <a:t>創新期 (Innovative stage)：高所得國家比較容易浮現對新產品的需求，也較有創新開發的能力，因此產品的創新大多在這類高所得的先進國家出現。</a:t>
            </a:r>
            <a:endParaRPr sz="2800">
              <a:solidFill>
                <a:srgbClr val="215095"/>
              </a:solidFill>
              <a:latin typeface="Times New Roman"/>
              <a:ea typeface="Times New Roman"/>
              <a:cs typeface="Times New Roman"/>
              <a:sym typeface="Times New Roman"/>
            </a:endParaRPr>
          </a:p>
          <a:p>
            <a:pPr indent="-323850" lvl="0" marL="342900" rtl="0" algn="l">
              <a:lnSpc>
                <a:spcPct val="114000"/>
              </a:lnSpc>
              <a:spcBef>
                <a:spcPts val="660"/>
              </a:spcBef>
              <a:spcAft>
                <a:spcPts val="0"/>
              </a:spcAft>
              <a:buClr>
                <a:schemeClr val="dk1"/>
              </a:buClr>
              <a:buSzPts val="300"/>
              <a:buNone/>
            </a:pPr>
            <a:r>
              <a:t/>
            </a:r>
            <a:endParaRPr sz="300">
              <a:solidFill>
                <a:srgbClr val="215095"/>
              </a:solidFill>
              <a:latin typeface="Times New Roman"/>
              <a:ea typeface="Times New Roman"/>
              <a:cs typeface="Times New Roman"/>
              <a:sym typeface="Times New Roman"/>
            </a:endParaRPr>
          </a:p>
          <a:p>
            <a:pPr indent="-342900" lvl="0" marL="342900" rtl="0" algn="l">
              <a:lnSpc>
                <a:spcPct val="114000"/>
              </a:lnSpc>
              <a:spcBef>
                <a:spcPts val="1160"/>
              </a:spcBef>
              <a:spcAft>
                <a:spcPts val="0"/>
              </a:spcAft>
              <a:buClr>
                <a:srgbClr val="215095"/>
              </a:buClr>
              <a:buSzPts val="2800"/>
              <a:buChar char="▪"/>
            </a:pPr>
            <a:r>
              <a:rPr lang="zh-TW" sz="2800">
                <a:solidFill>
                  <a:srgbClr val="215095"/>
                </a:solidFill>
                <a:latin typeface="Times New Roman"/>
                <a:ea typeface="Times New Roman"/>
                <a:cs typeface="Times New Roman"/>
                <a:sym typeface="Times New Roman"/>
              </a:rPr>
              <a:t>產品在創新期的需求通常不大，加上其功能與形式未定(例如ICT各種創新產品與服務)，因此生產過程需要投入大量的研發人才。也惟有在</a:t>
            </a:r>
            <a:r>
              <a:rPr lang="zh-TW" sz="2800">
                <a:solidFill>
                  <a:srgbClr val="FF0000"/>
                </a:solidFill>
                <a:latin typeface="Times New Roman"/>
                <a:ea typeface="Times New Roman"/>
                <a:cs typeface="Times New Roman"/>
                <a:sym typeface="Times New Roman"/>
              </a:rPr>
              <a:t>先進國家才有豐富的研發人才與資金。所以這些國家擁有生產創新期產品的相對優勢。</a:t>
            </a:r>
            <a:endParaRPr/>
          </a:p>
        </p:txBody>
      </p:sp>
      <p:sp>
        <p:nvSpPr>
          <p:cNvPr id="644" name="Google Shape;644;p70"/>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645" name="Google Shape;645;p70"/>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646" name="Google Shape;646;p70"/>
          <p:cNvSpPr txBox="1"/>
          <p:nvPr>
            <p:ph type="title"/>
          </p:nvPr>
        </p:nvSpPr>
        <p:spPr>
          <a:xfrm>
            <a:off x="2514600" y="228600"/>
            <a:ext cx="66294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數位匯流之企業競爭優勢</a:t>
            </a:r>
            <a:endParaRPr sz="4400">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0" name="Shape 650"/>
        <p:cNvGrpSpPr/>
        <p:nvPr/>
      </p:nvGrpSpPr>
      <p:grpSpPr>
        <a:xfrm>
          <a:off x="0" y="0"/>
          <a:ext cx="0" cy="0"/>
          <a:chOff x="0" y="0"/>
          <a:chExt cx="0" cy="0"/>
        </a:xfrm>
      </p:grpSpPr>
      <p:sp>
        <p:nvSpPr>
          <p:cNvPr id="651" name="Google Shape;651;p71"/>
          <p:cNvSpPr txBox="1"/>
          <p:nvPr>
            <p:ph idx="1" type="body"/>
          </p:nvPr>
        </p:nvSpPr>
        <p:spPr>
          <a:xfrm>
            <a:off x="179512" y="1295400"/>
            <a:ext cx="8712968" cy="5026025"/>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chemeClr val="dk1"/>
              </a:buClr>
              <a:buSzPts val="3200"/>
              <a:buNone/>
            </a:pPr>
            <a:r>
              <a:rPr b="1" lang="zh-TW">
                <a:latin typeface="Times New Roman"/>
                <a:ea typeface="Times New Roman"/>
                <a:cs typeface="Times New Roman"/>
                <a:sym typeface="Times New Roman"/>
              </a:rPr>
              <a:t>5. 「產品生命週期」學派(3/5)</a:t>
            </a:r>
            <a:endParaRPr/>
          </a:p>
          <a:p>
            <a:pPr indent="-514350" lvl="0" marL="514350" rtl="0" algn="l">
              <a:spcBef>
                <a:spcPts val="560"/>
              </a:spcBef>
              <a:spcAft>
                <a:spcPts val="0"/>
              </a:spcAft>
              <a:buClr>
                <a:schemeClr val="dk1"/>
              </a:buClr>
              <a:buSzPts val="2800"/>
              <a:buNone/>
            </a:pPr>
            <a:r>
              <a:t/>
            </a:r>
            <a:endParaRPr b="1" sz="2800">
              <a:latin typeface="Times New Roman"/>
              <a:ea typeface="Times New Roman"/>
              <a:cs typeface="Times New Roman"/>
              <a:sym typeface="Times New Roman"/>
            </a:endParaRPr>
          </a:p>
          <a:p>
            <a:pPr indent="-514350" lvl="0" marL="514350" rtl="0" algn="l">
              <a:spcBef>
                <a:spcPts val="560"/>
              </a:spcBef>
              <a:spcAft>
                <a:spcPts val="0"/>
              </a:spcAft>
              <a:buClr>
                <a:srgbClr val="215095"/>
              </a:buClr>
              <a:buSzPts val="2800"/>
              <a:buChar char="▪"/>
            </a:pPr>
            <a:r>
              <a:rPr lang="zh-TW" sz="2800">
                <a:solidFill>
                  <a:srgbClr val="215095"/>
                </a:solidFill>
                <a:latin typeface="Times New Roman"/>
                <a:ea typeface="Times New Roman"/>
                <a:cs typeface="Times New Roman"/>
                <a:sym typeface="Times New Roman"/>
              </a:rPr>
              <a:t>成長期 (Growth stage)：創新產品與市場互動以後，會有一套最受歡迎的樣式或</a:t>
            </a:r>
            <a:r>
              <a:rPr lang="zh-TW" sz="2800">
                <a:solidFill>
                  <a:srgbClr val="FF0000"/>
                </a:solidFill>
                <a:latin typeface="Times New Roman"/>
                <a:ea typeface="Times New Roman"/>
                <a:cs typeface="Times New Roman"/>
                <a:sym typeface="Times New Roman"/>
              </a:rPr>
              <a:t>商業模式(Business model)</a:t>
            </a:r>
            <a:r>
              <a:rPr lang="zh-TW" sz="2800">
                <a:solidFill>
                  <a:srgbClr val="215095"/>
                </a:solidFill>
                <a:latin typeface="Times New Roman"/>
                <a:ea typeface="Times New Roman"/>
                <a:cs typeface="Times New Roman"/>
                <a:sym typeface="Times New Roman"/>
              </a:rPr>
              <a:t>，市場主流之需求量亦隨之擴大。</a:t>
            </a:r>
            <a:endParaRPr sz="2800">
              <a:solidFill>
                <a:srgbClr val="215095"/>
              </a:solidFill>
              <a:latin typeface="Times New Roman"/>
              <a:ea typeface="Times New Roman"/>
              <a:cs typeface="Times New Roman"/>
              <a:sym typeface="Times New Roman"/>
            </a:endParaRPr>
          </a:p>
          <a:p>
            <a:pPr indent="-336550" lvl="0" marL="514350" rtl="0" algn="l">
              <a:spcBef>
                <a:spcPts val="560"/>
              </a:spcBef>
              <a:spcAft>
                <a:spcPts val="0"/>
              </a:spcAft>
              <a:buClr>
                <a:schemeClr val="dk1"/>
              </a:buClr>
              <a:buSzPts val="2800"/>
              <a:buNone/>
            </a:pPr>
            <a:r>
              <a:t/>
            </a:r>
            <a:endParaRPr sz="2800">
              <a:solidFill>
                <a:srgbClr val="215095"/>
              </a:solidFill>
              <a:latin typeface="Times New Roman"/>
              <a:ea typeface="Times New Roman"/>
              <a:cs typeface="Times New Roman"/>
              <a:sym typeface="Times New Roman"/>
            </a:endParaRPr>
          </a:p>
          <a:p>
            <a:pPr indent="-514350" lvl="0" marL="514350" rtl="0" algn="l">
              <a:spcBef>
                <a:spcPts val="560"/>
              </a:spcBef>
              <a:spcAft>
                <a:spcPts val="0"/>
              </a:spcAft>
              <a:buClr>
                <a:srgbClr val="215095"/>
              </a:buClr>
              <a:buSzPts val="2800"/>
              <a:buChar char="▪"/>
            </a:pPr>
            <a:r>
              <a:rPr lang="zh-TW" sz="2800">
                <a:solidFill>
                  <a:srgbClr val="215095"/>
                </a:solidFill>
                <a:latin typeface="Times New Roman"/>
                <a:ea typeface="Times New Roman"/>
                <a:cs typeface="Times New Roman"/>
                <a:sym typeface="Times New Roman"/>
              </a:rPr>
              <a:t>此時期生產技術也較為成熟，可以進行量產，使產品進入高度成長期。</a:t>
            </a:r>
            <a:r>
              <a:rPr lang="zh-TW" sz="2800">
                <a:solidFill>
                  <a:srgbClr val="FF0000"/>
                </a:solidFill>
                <a:latin typeface="Times New Roman"/>
                <a:ea typeface="Times New Roman"/>
                <a:cs typeface="Times New Roman"/>
                <a:sym typeface="Times New Roman"/>
              </a:rPr>
              <a:t>自動化的生產模式，因為對技術人力的需求漸減，較適合在中低所得國家生產。</a:t>
            </a:r>
            <a:endParaRPr sz="2800">
              <a:solidFill>
                <a:srgbClr val="FF0000"/>
              </a:solidFill>
              <a:latin typeface="Times New Roman"/>
              <a:ea typeface="Times New Roman"/>
              <a:cs typeface="Times New Roman"/>
              <a:sym typeface="Times New Roman"/>
            </a:endParaRPr>
          </a:p>
          <a:p>
            <a:pPr indent="-361950" lvl="0" marL="514350" rtl="0" algn="l">
              <a:spcBef>
                <a:spcPts val="480"/>
              </a:spcBef>
              <a:spcAft>
                <a:spcPts val="0"/>
              </a:spcAft>
              <a:buClr>
                <a:schemeClr val="dk1"/>
              </a:buClr>
              <a:buSzPts val="2400"/>
              <a:buNone/>
            </a:pPr>
            <a:r>
              <a:t/>
            </a:r>
            <a:endParaRPr sz="2400">
              <a:solidFill>
                <a:srgbClr val="215095"/>
              </a:solidFill>
              <a:latin typeface="Times New Roman"/>
              <a:ea typeface="Times New Roman"/>
              <a:cs typeface="Times New Roman"/>
              <a:sym typeface="Times New Roman"/>
            </a:endParaRPr>
          </a:p>
        </p:txBody>
      </p:sp>
      <p:sp>
        <p:nvSpPr>
          <p:cNvPr id="652" name="Google Shape;652;p71"/>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653" name="Google Shape;653;p71"/>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654" name="Google Shape;654;p71"/>
          <p:cNvSpPr txBox="1"/>
          <p:nvPr>
            <p:ph type="title"/>
          </p:nvPr>
        </p:nvSpPr>
        <p:spPr>
          <a:xfrm>
            <a:off x="2514600" y="228600"/>
            <a:ext cx="66294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數位匯流之企業競爭優勢</a:t>
            </a:r>
            <a:endParaRPr sz="4400">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8" name="Shape 658"/>
        <p:cNvGrpSpPr/>
        <p:nvPr/>
      </p:nvGrpSpPr>
      <p:grpSpPr>
        <a:xfrm>
          <a:off x="0" y="0"/>
          <a:ext cx="0" cy="0"/>
          <a:chOff x="0" y="0"/>
          <a:chExt cx="0" cy="0"/>
        </a:xfrm>
      </p:grpSpPr>
      <p:sp>
        <p:nvSpPr>
          <p:cNvPr id="659" name="Google Shape;659;p72"/>
          <p:cNvSpPr txBox="1"/>
          <p:nvPr>
            <p:ph type="title"/>
          </p:nvPr>
        </p:nvSpPr>
        <p:spPr>
          <a:xfrm>
            <a:off x="2514600" y="228600"/>
            <a:ext cx="66294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數位匯流之企業競爭優勢</a:t>
            </a:r>
            <a:endParaRPr sz="4400">
              <a:latin typeface="Arial"/>
              <a:ea typeface="Arial"/>
              <a:cs typeface="Arial"/>
              <a:sym typeface="Arial"/>
            </a:endParaRPr>
          </a:p>
        </p:txBody>
      </p:sp>
      <p:sp>
        <p:nvSpPr>
          <p:cNvPr id="660" name="Google Shape;660;p72"/>
          <p:cNvSpPr txBox="1"/>
          <p:nvPr>
            <p:ph idx="1" type="body"/>
          </p:nvPr>
        </p:nvSpPr>
        <p:spPr>
          <a:xfrm>
            <a:off x="179512" y="1295400"/>
            <a:ext cx="8712968" cy="5026025"/>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chemeClr val="dk1"/>
              </a:buClr>
              <a:buSzPts val="3200"/>
              <a:buNone/>
            </a:pPr>
            <a:r>
              <a:rPr b="1" lang="zh-TW">
                <a:latin typeface="Times New Roman"/>
                <a:ea typeface="Times New Roman"/>
                <a:cs typeface="Times New Roman"/>
                <a:sym typeface="Times New Roman"/>
              </a:rPr>
              <a:t>5. 「產品生命週期」學派(4/5)</a:t>
            </a:r>
            <a:endParaRPr b="1" sz="2400">
              <a:latin typeface="Times New Roman"/>
              <a:ea typeface="Times New Roman"/>
              <a:cs typeface="Times New Roman"/>
              <a:sym typeface="Times New Roman"/>
            </a:endParaRPr>
          </a:p>
          <a:p>
            <a:pPr indent="-361950" lvl="0" marL="514350" rtl="0" algn="l">
              <a:spcBef>
                <a:spcPts val="480"/>
              </a:spcBef>
              <a:spcAft>
                <a:spcPts val="0"/>
              </a:spcAft>
              <a:buClr>
                <a:schemeClr val="dk1"/>
              </a:buClr>
              <a:buSzPts val="2400"/>
              <a:buNone/>
            </a:pPr>
            <a:r>
              <a:t/>
            </a:r>
            <a:endParaRPr sz="2400">
              <a:solidFill>
                <a:srgbClr val="215095"/>
              </a:solidFill>
              <a:latin typeface="Times New Roman"/>
              <a:ea typeface="Times New Roman"/>
              <a:cs typeface="Times New Roman"/>
              <a:sym typeface="Times New Roman"/>
            </a:endParaRPr>
          </a:p>
          <a:p>
            <a:pPr indent="-514350" lvl="0" marL="514350" rtl="0" algn="l">
              <a:spcBef>
                <a:spcPts val="560"/>
              </a:spcBef>
              <a:spcAft>
                <a:spcPts val="0"/>
              </a:spcAft>
              <a:buClr>
                <a:srgbClr val="215095"/>
              </a:buClr>
              <a:buSzPts val="2800"/>
              <a:buChar char="▪"/>
            </a:pPr>
            <a:r>
              <a:rPr lang="zh-TW" sz="2800">
                <a:solidFill>
                  <a:srgbClr val="215095"/>
                </a:solidFill>
                <a:latin typeface="Times New Roman"/>
                <a:ea typeface="Times New Roman"/>
                <a:cs typeface="Times New Roman"/>
                <a:sym typeface="Times New Roman"/>
              </a:rPr>
              <a:t>成熟期 (Matured stage)：當產品需求的成長減緩，且生產技術十分普及時，代表該產品進入成熟期。</a:t>
            </a:r>
            <a:endParaRPr sz="2800">
              <a:solidFill>
                <a:srgbClr val="215095"/>
              </a:solidFill>
              <a:latin typeface="Times New Roman"/>
              <a:ea typeface="Times New Roman"/>
              <a:cs typeface="Times New Roman"/>
              <a:sym typeface="Times New Roman"/>
            </a:endParaRPr>
          </a:p>
          <a:p>
            <a:pPr indent="-336550" lvl="0" marL="514350" rtl="0" algn="l">
              <a:spcBef>
                <a:spcPts val="560"/>
              </a:spcBef>
              <a:spcAft>
                <a:spcPts val="0"/>
              </a:spcAft>
              <a:buClr>
                <a:schemeClr val="dk1"/>
              </a:buClr>
              <a:buSzPts val="2800"/>
              <a:buNone/>
            </a:pPr>
            <a:r>
              <a:t/>
            </a:r>
            <a:endParaRPr sz="2800">
              <a:solidFill>
                <a:srgbClr val="215095"/>
              </a:solidFill>
              <a:latin typeface="Times New Roman"/>
              <a:ea typeface="Times New Roman"/>
              <a:cs typeface="Times New Roman"/>
              <a:sym typeface="Times New Roman"/>
            </a:endParaRPr>
          </a:p>
          <a:p>
            <a:pPr indent="-514350" lvl="0" marL="514350" rtl="0" algn="l">
              <a:spcBef>
                <a:spcPts val="560"/>
              </a:spcBef>
              <a:spcAft>
                <a:spcPts val="0"/>
              </a:spcAft>
              <a:buClr>
                <a:srgbClr val="215095"/>
              </a:buClr>
              <a:buSzPts val="2800"/>
              <a:buChar char="▪"/>
            </a:pPr>
            <a:r>
              <a:rPr lang="zh-TW" sz="2800">
                <a:solidFill>
                  <a:srgbClr val="215095"/>
                </a:solidFill>
                <a:latin typeface="Times New Roman"/>
                <a:ea typeface="Times New Roman"/>
                <a:cs typeface="Times New Roman"/>
                <a:sym typeface="Times New Roman"/>
              </a:rPr>
              <a:t>此階段因為技術普及、市場競爭激烈，加以產品已經定型，消費者對不同品牌偏好程度降低，因此</a:t>
            </a:r>
            <a:r>
              <a:rPr lang="zh-TW" sz="2800">
                <a:solidFill>
                  <a:srgbClr val="FF0000"/>
                </a:solidFill>
                <a:latin typeface="Times New Roman"/>
                <a:ea typeface="Times New Roman"/>
                <a:cs typeface="Times New Roman"/>
                <a:sym typeface="Times New Roman"/>
              </a:rPr>
              <a:t>國際市場的競爭力主要取決於「價格」，而價格優勢又取決於「成本」。因此低工資國家擁有生產成熟期產品的相對優勢。</a:t>
            </a:r>
            <a:endParaRPr/>
          </a:p>
        </p:txBody>
      </p:sp>
      <p:sp>
        <p:nvSpPr>
          <p:cNvPr id="661" name="Google Shape;661;p72"/>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662" name="Google Shape;662;p72"/>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6" name="Shape 666"/>
        <p:cNvGrpSpPr/>
        <p:nvPr/>
      </p:nvGrpSpPr>
      <p:grpSpPr>
        <a:xfrm>
          <a:off x="0" y="0"/>
          <a:ext cx="0" cy="0"/>
          <a:chOff x="0" y="0"/>
          <a:chExt cx="0" cy="0"/>
        </a:xfrm>
      </p:grpSpPr>
      <p:sp>
        <p:nvSpPr>
          <p:cNvPr id="667" name="Google Shape;667;p73"/>
          <p:cNvSpPr txBox="1"/>
          <p:nvPr>
            <p:ph type="title"/>
          </p:nvPr>
        </p:nvSpPr>
        <p:spPr>
          <a:xfrm>
            <a:off x="2514600" y="228600"/>
            <a:ext cx="66294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數位匯流之企業競爭優勢</a:t>
            </a:r>
            <a:endParaRPr sz="4400">
              <a:latin typeface="Arial"/>
              <a:ea typeface="Arial"/>
              <a:cs typeface="Arial"/>
              <a:sym typeface="Arial"/>
            </a:endParaRPr>
          </a:p>
        </p:txBody>
      </p:sp>
      <p:sp>
        <p:nvSpPr>
          <p:cNvPr id="668" name="Google Shape;668;p73"/>
          <p:cNvSpPr txBox="1"/>
          <p:nvPr>
            <p:ph idx="1" type="body"/>
          </p:nvPr>
        </p:nvSpPr>
        <p:spPr>
          <a:xfrm>
            <a:off x="179512" y="1295400"/>
            <a:ext cx="8712968" cy="5026025"/>
          </a:xfrm>
          <a:prstGeom prst="rect">
            <a:avLst/>
          </a:prstGeom>
          <a:noFill/>
          <a:ln>
            <a:noFill/>
          </a:ln>
        </p:spPr>
        <p:txBody>
          <a:bodyPr anchorCtr="0" anchor="t" bIns="45700" lIns="91425" spcFirstLastPara="1" rIns="91425" wrap="square" tIns="45700">
            <a:noAutofit/>
          </a:bodyPr>
          <a:lstStyle/>
          <a:p>
            <a:pPr indent="-514350" lvl="0" marL="514350" rtl="0" algn="l">
              <a:lnSpc>
                <a:spcPct val="90000"/>
              </a:lnSpc>
              <a:spcBef>
                <a:spcPts val="0"/>
              </a:spcBef>
              <a:spcAft>
                <a:spcPts val="0"/>
              </a:spcAft>
              <a:buClr>
                <a:schemeClr val="dk1"/>
              </a:buClr>
              <a:buSzPts val="2960"/>
              <a:buNone/>
            </a:pPr>
            <a:r>
              <a:rPr b="1" lang="zh-TW" sz="2960">
                <a:latin typeface="Times New Roman"/>
                <a:ea typeface="Times New Roman"/>
                <a:cs typeface="Times New Roman"/>
                <a:sym typeface="Times New Roman"/>
              </a:rPr>
              <a:t>5. 「產品生命週期」學派(5/5)</a:t>
            </a:r>
            <a:endParaRPr b="1" sz="2220">
              <a:latin typeface="Times New Roman"/>
              <a:ea typeface="Times New Roman"/>
              <a:cs typeface="Times New Roman"/>
              <a:sym typeface="Times New Roman"/>
            </a:endParaRPr>
          </a:p>
          <a:p>
            <a:pPr indent="-373380" lvl="0" marL="514350" rtl="0" algn="l">
              <a:lnSpc>
                <a:spcPct val="90000"/>
              </a:lnSpc>
              <a:spcBef>
                <a:spcPts val="444"/>
              </a:spcBef>
              <a:spcAft>
                <a:spcPts val="0"/>
              </a:spcAft>
              <a:buClr>
                <a:schemeClr val="dk1"/>
              </a:buClr>
              <a:buSzPts val="2220"/>
              <a:buNone/>
            </a:pPr>
            <a:r>
              <a:t/>
            </a:r>
            <a:endParaRPr sz="2220">
              <a:solidFill>
                <a:srgbClr val="215095"/>
              </a:solidFill>
              <a:latin typeface="Times New Roman"/>
              <a:ea typeface="Times New Roman"/>
              <a:cs typeface="Times New Roman"/>
              <a:sym typeface="Times New Roman"/>
            </a:endParaRPr>
          </a:p>
          <a:p>
            <a:pPr indent="-342900" lvl="0" marL="342900" rtl="0" algn="l">
              <a:lnSpc>
                <a:spcPct val="90000"/>
              </a:lnSpc>
              <a:spcBef>
                <a:spcPts val="518"/>
              </a:spcBef>
              <a:spcAft>
                <a:spcPts val="0"/>
              </a:spcAft>
              <a:buClr>
                <a:schemeClr val="dk1"/>
              </a:buClr>
              <a:buSzPts val="2220"/>
              <a:buChar char="▪"/>
            </a:pPr>
            <a:r>
              <a:rPr lang="zh-TW" sz="2220">
                <a:latin typeface="Times New Roman"/>
                <a:ea typeface="Times New Roman"/>
                <a:cs typeface="Times New Roman"/>
                <a:sym typeface="Times New Roman"/>
              </a:rPr>
              <a:t> </a:t>
            </a:r>
            <a:r>
              <a:rPr lang="zh-TW" sz="2590">
                <a:solidFill>
                  <a:srgbClr val="215095"/>
                </a:solidFill>
                <a:latin typeface="Times New Roman"/>
                <a:ea typeface="Times New Roman"/>
                <a:cs typeface="Times New Roman"/>
                <a:sym typeface="Times New Roman"/>
              </a:rPr>
              <a:t>衰退期(Decline stage)：</a:t>
            </a:r>
            <a:r>
              <a:rPr lang="zh-TW" sz="2590">
                <a:solidFill>
                  <a:srgbClr val="FF0000"/>
                </a:solidFill>
                <a:latin typeface="Times New Roman"/>
                <a:ea typeface="Times New Roman"/>
                <a:cs typeface="Times New Roman"/>
                <a:sym typeface="Times New Roman"/>
              </a:rPr>
              <a:t>指產品進入了淘汰階段。</a:t>
            </a:r>
            <a:endParaRPr sz="2590">
              <a:solidFill>
                <a:srgbClr val="FF0000"/>
              </a:solidFill>
              <a:latin typeface="Times New Roman"/>
              <a:ea typeface="Times New Roman"/>
              <a:cs typeface="Times New Roman"/>
              <a:sym typeface="Times New Roman"/>
            </a:endParaRPr>
          </a:p>
          <a:p>
            <a:pPr indent="-178435" lvl="0" marL="342900" rtl="0" algn="l">
              <a:lnSpc>
                <a:spcPct val="90000"/>
              </a:lnSpc>
              <a:spcBef>
                <a:spcPts val="518"/>
              </a:spcBef>
              <a:spcAft>
                <a:spcPts val="0"/>
              </a:spcAft>
              <a:buClr>
                <a:schemeClr val="dk1"/>
              </a:buClr>
              <a:buSzPts val="2590"/>
              <a:buNone/>
            </a:pPr>
            <a:r>
              <a:t/>
            </a:r>
            <a:endParaRPr sz="2590">
              <a:latin typeface="Times New Roman"/>
              <a:ea typeface="Times New Roman"/>
              <a:cs typeface="Times New Roman"/>
              <a:sym typeface="Times New Roman"/>
            </a:endParaRPr>
          </a:p>
          <a:p>
            <a:pPr indent="-342900" lvl="0" marL="342900" rtl="0" algn="l">
              <a:lnSpc>
                <a:spcPct val="90000"/>
              </a:lnSpc>
              <a:spcBef>
                <a:spcPts val="518"/>
              </a:spcBef>
              <a:spcAft>
                <a:spcPts val="0"/>
              </a:spcAft>
              <a:buClr>
                <a:schemeClr val="dk1"/>
              </a:buClr>
              <a:buSzPts val="2590"/>
              <a:buChar char="▪"/>
            </a:pPr>
            <a:r>
              <a:rPr lang="zh-TW" sz="2590">
                <a:latin typeface="Times New Roman"/>
                <a:ea typeface="Times New Roman"/>
                <a:cs typeface="Times New Roman"/>
                <a:sym typeface="Times New Roman"/>
              </a:rPr>
              <a:t>隨著科技的發展以及消費習慣的改變等原因，產品的銷售量和利潤持續下降，產品在市場上已經老化，不能適應市場需求，市場上已經有其它</a:t>
            </a:r>
            <a:r>
              <a:rPr lang="zh-TW" sz="2590">
                <a:solidFill>
                  <a:srgbClr val="FF0000"/>
                </a:solidFill>
                <a:latin typeface="Times New Roman"/>
                <a:ea typeface="Times New Roman"/>
                <a:cs typeface="Times New Roman"/>
                <a:sym typeface="Times New Roman"/>
              </a:rPr>
              <a:t>性能更好、價格更低的新產品</a:t>
            </a:r>
            <a:r>
              <a:rPr lang="zh-TW" sz="2590">
                <a:latin typeface="Times New Roman"/>
                <a:ea typeface="Times New Roman"/>
                <a:cs typeface="Times New Roman"/>
                <a:sym typeface="Times New Roman"/>
              </a:rPr>
              <a:t>，足以滿足消費者的需求。</a:t>
            </a:r>
            <a:endParaRPr sz="2590">
              <a:latin typeface="Times New Roman"/>
              <a:ea typeface="Times New Roman"/>
              <a:cs typeface="Times New Roman"/>
              <a:sym typeface="Times New Roman"/>
            </a:endParaRPr>
          </a:p>
          <a:p>
            <a:pPr indent="-178435" lvl="0" marL="342900" rtl="0" algn="l">
              <a:lnSpc>
                <a:spcPct val="90000"/>
              </a:lnSpc>
              <a:spcBef>
                <a:spcPts val="518"/>
              </a:spcBef>
              <a:spcAft>
                <a:spcPts val="0"/>
              </a:spcAft>
              <a:buClr>
                <a:schemeClr val="dk1"/>
              </a:buClr>
              <a:buSzPts val="2590"/>
              <a:buNone/>
            </a:pPr>
            <a:r>
              <a:t/>
            </a:r>
            <a:endParaRPr sz="2590">
              <a:latin typeface="Times New Roman"/>
              <a:ea typeface="Times New Roman"/>
              <a:cs typeface="Times New Roman"/>
              <a:sym typeface="Times New Roman"/>
            </a:endParaRPr>
          </a:p>
          <a:p>
            <a:pPr indent="-342900" lvl="0" marL="342900" rtl="0" algn="l">
              <a:lnSpc>
                <a:spcPct val="90000"/>
              </a:lnSpc>
              <a:spcBef>
                <a:spcPts val="518"/>
              </a:spcBef>
              <a:spcAft>
                <a:spcPts val="0"/>
              </a:spcAft>
              <a:buClr>
                <a:schemeClr val="dk1"/>
              </a:buClr>
              <a:buSzPts val="2590"/>
              <a:buChar char="▪"/>
            </a:pPr>
            <a:r>
              <a:rPr lang="zh-TW" sz="2590">
                <a:latin typeface="Times New Roman"/>
                <a:ea typeface="Times New Roman"/>
                <a:cs typeface="Times New Roman"/>
                <a:sym typeface="Times New Roman"/>
              </a:rPr>
              <a:t>此時成本較高的企業，就會在無利可圖的情況下，陸續停止生產，該類產品的生命周期也就隨之結束，以至最後完全撤出市場。</a:t>
            </a:r>
            <a:endParaRPr sz="2590">
              <a:latin typeface="Times New Roman"/>
              <a:ea typeface="Times New Roman"/>
              <a:cs typeface="Times New Roman"/>
              <a:sym typeface="Times New Roman"/>
            </a:endParaRPr>
          </a:p>
        </p:txBody>
      </p:sp>
      <p:sp>
        <p:nvSpPr>
          <p:cNvPr id="669" name="Google Shape;669;p73"/>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670" name="Google Shape;670;p73"/>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4" name="Shape 674"/>
        <p:cNvGrpSpPr/>
        <p:nvPr/>
      </p:nvGrpSpPr>
      <p:grpSpPr>
        <a:xfrm>
          <a:off x="0" y="0"/>
          <a:ext cx="0" cy="0"/>
          <a:chOff x="0" y="0"/>
          <a:chExt cx="0" cy="0"/>
        </a:xfrm>
      </p:grpSpPr>
      <p:sp>
        <p:nvSpPr>
          <p:cNvPr id="675" name="Google Shape;675;p74"/>
          <p:cNvSpPr txBox="1"/>
          <p:nvPr>
            <p:ph type="title"/>
          </p:nvPr>
        </p:nvSpPr>
        <p:spPr>
          <a:xfrm>
            <a:off x="2514600" y="228600"/>
            <a:ext cx="66294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數位匯流之企業競爭優勢</a:t>
            </a:r>
            <a:endParaRPr sz="4400">
              <a:latin typeface="Arial"/>
              <a:ea typeface="Arial"/>
              <a:cs typeface="Arial"/>
              <a:sym typeface="Arial"/>
            </a:endParaRPr>
          </a:p>
        </p:txBody>
      </p:sp>
      <p:sp>
        <p:nvSpPr>
          <p:cNvPr id="676" name="Google Shape;676;p74"/>
          <p:cNvSpPr txBox="1"/>
          <p:nvPr>
            <p:ph idx="1" type="body"/>
          </p:nvPr>
        </p:nvSpPr>
        <p:spPr>
          <a:xfrm>
            <a:off x="179512" y="1295400"/>
            <a:ext cx="8712968" cy="5026025"/>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chemeClr val="dk1"/>
              </a:buClr>
              <a:buSzPts val="3200"/>
              <a:buNone/>
            </a:pPr>
            <a:r>
              <a:rPr b="1" lang="zh-TW">
                <a:latin typeface="Times New Roman"/>
                <a:ea typeface="Times New Roman"/>
                <a:cs typeface="Times New Roman"/>
                <a:sym typeface="Times New Roman"/>
              </a:rPr>
              <a:t>6.其他相關學派：資源、能力與組織優勢</a:t>
            </a:r>
            <a:endParaRPr b="1">
              <a:latin typeface="Times New Roman"/>
              <a:ea typeface="Times New Roman"/>
              <a:cs typeface="Times New Roman"/>
              <a:sym typeface="Times New Roman"/>
            </a:endParaRPr>
          </a:p>
          <a:p>
            <a:pPr indent="-514350" lvl="0" marL="514350" rtl="0" algn="l">
              <a:spcBef>
                <a:spcPts val="280"/>
              </a:spcBef>
              <a:spcAft>
                <a:spcPts val="0"/>
              </a:spcAft>
              <a:buClr>
                <a:schemeClr val="dk1"/>
              </a:buClr>
              <a:buSzPts val="1400"/>
              <a:buNone/>
            </a:pPr>
            <a:r>
              <a:t/>
            </a:r>
            <a:endParaRPr b="1" sz="1400">
              <a:latin typeface="Times New Roman"/>
              <a:ea typeface="Times New Roman"/>
              <a:cs typeface="Times New Roman"/>
              <a:sym typeface="Times New Roman"/>
            </a:endParaRPr>
          </a:p>
          <a:p>
            <a:pPr indent="-342900" lvl="0" marL="342900" rtl="0" algn="l">
              <a:spcBef>
                <a:spcPts val="560"/>
              </a:spcBef>
              <a:spcAft>
                <a:spcPts val="0"/>
              </a:spcAft>
              <a:buClr>
                <a:schemeClr val="dk1"/>
              </a:buClr>
              <a:buSzPts val="2800"/>
              <a:buChar char="▪"/>
            </a:pPr>
            <a:r>
              <a:rPr lang="zh-TW" sz="2800">
                <a:latin typeface="Times New Roman"/>
                <a:ea typeface="Times New Roman"/>
                <a:cs typeface="Times New Roman"/>
                <a:sym typeface="Times New Roman"/>
              </a:rPr>
              <a:t> </a:t>
            </a:r>
            <a:r>
              <a:rPr lang="zh-TW" sz="2800">
                <a:solidFill>
                  <a:srgbClr val="FF0000"/>
                </a:solidFill>
                <a:latin typeface="Times New Roman"/>
                <a:ea typeface="Times New Roman"/>
                <a:cs typeface="Times New Roman"/>
                <a:sym typeface="Times New Roman"/>
              </a:rPr>
              <a:t>資源(Resource)</a:t>
            </a:r>
            <a:r>
              <a:rPr lang="zh-TW" sz="2800">
                <a:latin typeface="Times New Roman"/>
                <a:ea typeface="Times New Roman"/>
                <a:cs typeface="Times New Roman"/>
                <a:sym typeface="Times New Roman"/>
              </a:rPr>
              <a:t>：商品/服務、自然稟賦(如:人力或石油資源豐富/匱乏)，通常可在市場上經由交易而取得。</a:t>
            </a:r>
            <a:endParaRPr sz="2800">
              <a:latin typeface="Times New Roman"/>
              <a:ea typeface="Times New Roman"/>
              <a:cs typeface="Times New Roman"/>
              <a:sym typeface="Times New Roman"/>
            </a:endParaRPr>
          </a:p>
          <a:p>
            <a:pPr indent="-254000" lvl="0" marL="342900" rtl="0" algn="l">
              <a:spcBef>
                <a:spcPts val="280"/>
              </a:spcBef>
              <a:spcAft>
                <a:spcPts val="0"/>
              </a:spcAft>
              <a:buClr>
                <a:schemeClr val="dk1"/>
              </a:buClr>
              <a:buSzPts val="1400"/>
              <a:buNone/>
            </a:pPr>
            <a:r>
              <a:t/>
            </a:r>
            <a:endParaRPr sz="1400">
              <a:latin typeface="Times New Roman"/>
              <a:ea typeface="Times New Roman"/>
              <a:cs typeface="Times New Roman"/>
              <a:sym typeface="Times New Roman"/>
            </a:endParaRPr>
          </a:p>
          <a:p>
            <a:pPr indent="-342900" lvl="0" marL="342900" rtl="0" algn="l">
              <a:spcBef>
                <a:spcPts val="560"/>
              </a:spcBef>
              <a:spcAft>
                <a:spcPts val="0"/>
              </a:spcAft>
              <a:buClr>
                <a:schemeClr val="dk1"/>
              </a:buClr>
              <a:buSzPts val="2800"/>
              <a:buChar char="▪"/>
            </a:pPr>
            <a:r>
              <a:rPr lang="zh-TW" sz="2800">
                <a:latin typeface="Times New Roman"/>
                <a:ea typeface="Times New Roman"/>
                <a:cs typeface="Times New Roman"/>
                <a:sym typeface="Times New Roman"/>
              </a:rPr>
              <a:t> </a:t>
            </a:r>
            <a:r>
              <a:rPr lang="zh-TW" sz="2800">
                <a:solidFill>
                  <a:srgbClr val="FF0000"/>
                </a:solidFill>
                <a:latin typeface="Times New Roman"/>
                <a:ea typeface="Times New Roman"/>
                <a:cs typeface="Times New Roman"/>
                <a:sym typeface="Times New Roman"/>
              </a:rPr>
              <a:t>能力(Capability)</a:t>
            </a:r>
            <a:r>
              <a:rPr lang="zh-TW" sz="2800">
                <a:latin typeface="Times New Roman"/>
                <a:ea typeface="Times New Roman"/>
                <a:cs typeface="Times New Roman"/>
                <a:sym typeface="Times New Roman"/>
              </a:rPr>
              <a:t>：內化於組織而不易移除的才能(如:才藝、體育、技術流程、商業模式、創新能力、企業家精神等)，通常必須透過「併購」或策略聯盟，方可取得。</a:t>
            </a:r>
            <a:endParaRPr sz="2800">
              <a:latin typeface="Times New Roman"/>
              <a:ea typeface="Times New Roman"/>
              <a:cs typeface="Times New Roman"/>
              <a:sym typeface="Times New Roman"/>
            </a:endParaRPr>
          </a:p>
          <a:p>
            <a:pPr indent="-273050" lvl="0" marL="342900" rtl="0" algn="l">
              <a:spcBef>
                <a:spcPts val="220"/>
              </a:spcBef>
              <a:spcAft>
                <a:spcPts val="0"/>
              </a:spcAft>
              <a:buClr>
                <a:schemeClr val="dk1"/>
              </a:buClr>
              <a:buSzPts val="1100"/>
              <a:buNone/>
            </a:pPr>
            <a:r>
              <a:t/>
            </a:r>
            <a:endParaRPr sz="1100">
              <a:latin typeface="Times New Roman"/>
              <a:ea typeface="Times New Roman"/>
              <a:cs typeface="Times New Roman"/>
              <a:sym typeface="Times New Roman"/>
            </a:endParaRPr>
          </a:p>
          <a:p>
            <a:pPr indent="-342900" lvl="0" marL="342900" rtl="0" algn="l">
              <a:spcBef>
                <a:spcPts val="560"/>
              </a:spcBef>
              <a:spcAft>
                <a:spcPts val="0"/>
              </a:spcAft>
              <a:buClr>
                <a:schemeClr val="dk1"/>
              </a:buClr>
              <a:buSzPts val="2800"/>
              <a:buChar char="▪"/>
            </a:pPr>
            <a:r>
              <a:rPr lang="zh-TW" sz="2800">
                <a:latin typeface="Times New Roman"/>
                <a:ea typeface="Times New Roman"/>
                <a:cs typeface="Times New Roman"/>
                <a:sym typeface="Times New Roman"/>
              </a:rPr>
              <a:t> </a:t>
            </a:r>
            <a:r>
              <a:rPr lang="zh-TW" sz="2800">
                <a:solidFill>
                  <a:srgbClr val="FF0000"/>
                </a:solidFill>
                <a:latin typeface="Times New Roman"/>
                <a:ea typeface="Times New Roman"/>
                <a:cs typeface="Times New Roman"/>
                <a:sym typeface="Times New Roman"/>
              </a:rPr>
              <a:t>組織的競爭優勢</a:t>
            </a:r>
            <a:r>
              <a:rPr lang="zh-TW" sz="2800">
                <a:latin typeface="Times New Roman"/>
                <a:ea typeface="Times New Roman"/>
                <a:cs typeface="Times New Roman"/>
                <a:sym typeface="Times New Roman"/>
              </a:rPr>
              <a:t>：策略上，應盡量將資源轉換或培養成組織的內化能力。</a:t>
            </a:r>
            <a:endParaRPr sz="2800">
              <a:latin typeface="Times New Roman"/>
              <a:ea typeface="Times New Roman"/>
              <a:cs typeface="Times New Roman"/>
              <a:sym typeface="Times New Roman"/>
            </a:endParaRPr>
          </a:p>
        </p:txBody>
      </p:sp>
      <p:sp>
        <p:nvSpPr>
          <p:cNvPr id="677" name="Google Shape;677;p74"/>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678" name="Google Shape;678;p74"/>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1"/>
          <p:cNvSpPr txBox="1"/>
          <p:nvPr>
            <p:ph type="title"/>
          </p:nvPr>
        </p:nvSpPr>
        <p:spPr>
          <a:xfrm>
            <a:off x="2609056" y="228600"/>
            <a:ext cx="6499448"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Times New Roman"/>
                <a:ea typeface="Times New Roman"/>
                <a:cs typeface="Times New Roman"/>
                <a:sym typeface="Times New Roman"/>
              </a:rPr>
              <a:t>企業策略：CEO</a:t>
            </a:r>
            <a:r>
              <a:rPr lang="zh-TW" sz="4400">
                <a:latin typeface="Arial"/>
                <a:ea typeface="Arial"/>
                <a:cs typeface="Arial"/>
                <a:sym typeface="Arial"/>
              </a:rPr>
              <a:t>三大要務</a:t>
            </a:r>
            <a:endParaRPr sz="4400">
              <a:latin typeface="Arial"/>
              <a:ea typeface="Arial"/>
              <a:cs typeface="Arial"/>
              <a:sym typeface="Arial"/>
            </a:endParaRPr>
          </a:p>
        </p:txBody>
      </p:sp>
      <p:sp>
        <p:nvSpPr>
          <p:cNvPr id="177" name="Google Shape;177;p21"/>
          <p:cNvSpPr txBox="1"/>
          <p:nvPr>
            <p:ph idx="1" type="body"/>
          </p:nvPr>
        </p:nvSpPr>
        <p:spPr>
          <a:xfrm>
            <a:off x="457200" y="1295400"/>
            <a:ext cx="8363272" cy="50260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F0000"/>
              </a:buClr>
              <a:buSzPts val="4400"/>
              <a:buNone/>
            </a:pPr>
            <a:r>
              <a:rPr lang="zh-TW" sz="4400">
                <a:solidFill>
                  <a:srgbClr val="FF0000"/>
                </a:solidFill>
                <a:latin typeface="Arial"/>
                <a:ea typeface="Arial"/>
                <a:cs typeface="Arial"/>
                <a:sym typeface="Arial"/>
              </a:rPr>
              <a:t>一、掌握外在環境「大趨勢」</a:t>
            </a:r>
            <a:endParaRPr sz="4400">
              <a:solidFill>
                <a:srgbClr val="FF0000"/>
              </a:solidFill>
              <a:latin typeface="Arial"/>
              <a:ea typeface="Arial"/>
              <a:cs typeface="Arial"/>
              <a:sym typeface="Arial"/>
            </a:endParaRPr>
          </a:p>
          <a:p>
            <a:pPr indent="0" lvl="0" marL="0" rtl="0" algn="l">
              <a:spcBef>
                <a:spcPts val="240"/>
              </a:spcBef>
              <a:spcAft>
                <a:spcPts val="0"/>
              </a:spcAft>
              <a:buClr>
                <a:schemeClr val="dk1"/>
              </a:buClr>
              <a:buSzPts val="1200"/>
              <a:buNone/>
            </a:pPr>
            <a:r>
              <a:t/>
            </a:r>
            <a:endParaRPr sz="1200">
              <a:solidFill>
                <a:srgbClr val="FF0000"/>
              </a:solidFill>
              <a:latin typeface="Arial"/>
              <a:ea typeface="Arial"/>
              <a:cs typeface="Arial"/>
              <a:sym typeface="Arial"/>
            </a:endParaRPr>
          </a:p>
          <a:p>
            <a:pPr indent="0" lvl="0" marL="0" rtl="0" algn="l">
              <a:spcBef>
                <a:spcPts val="160"/>
              </a:spcBef>
              <a:spcAft>
                <a:spcPts val="0"/>
              </a:spcAft>
              <a:buClr>
                <a:schemeClr val="dk1"/>
              </a:buClr>
              <a:buSzPts val="800"/>
              <a:buNone/>
            </a:pPr>
            <a:r>
              <a:t/>
            </a:r>
            <a:endParaRPr sz="800">
              <a:solidFill>
                <a:srgbClr val="FF0000"/>
              </a:solidFill>
              <a:latin typeface="Arial"/>
              <a:ea typeface="Arial"/>
              <a:cs typeface="Arial"/>
              <a:sym typeface="Arial"/>
            </a:endParaRPr>
          </a:p>
          <a:p>
            <a:pPr indent="-342900" lvl="0" marL="342900" rtl="0" algn="l">
              <a:spcBef>
                <a:spcPts val="640"/>
              </a:spcBef>
              <a:spcAft>
                <a:spcPts val="0"/>
              </a:spcAft>
              <a:buClr>
                <a:schemeClr val="dk1"/>
              </a:buClr>
              <a:buSzPts val="3200"/>
              <a:buChar char="▪"/>
            </a:pPr>
            <a:r>
              <a:rPr lang="zh-TW">
                <a:latin typeface="Arial"/>
                <a:ea typeface="Arial"/>
                <a:cs typeface="Arial"/>
                <a:sym typeface="Arial"/>
              </a:rPr>
              <a:t>三大趨勢：科技匯流、國際化、民主化</a:t>
            </a:r>
            <a:endParaRPr>
              <a:latin typeface="Arial"/>
              <a:ea typeface="Arial"/>
              <a:cs typeface="Arial"/>
              <a:sym typeface="Arial"/>
            </a:endParaRPr>
          </a:p>
          <a:p>
            <a:pPr indent="-101600" lvl="8" marL="3886200" rtl="0" algn="l">
              <a:spcBef>
                <a:spcPts val="400"/>
              </a:spcBef>
              <a:spcAft>
                <a:spcPts val="0"/>
              </a:spcAft>
              <a:buClr>
                <a:schemeClr val="dk1"/>
              </a:buClr>
              <a:buSzPts val="2000"/>
              <a:buNone/>
            </a:pPr>
            <a:r>
              <a:t/>
            </a:r>
            <a:endParaRPr>
              <a:latin typeface="Arial"/>
              <a:ea typeface="Arial"/>
              <a:cs typeface="Arial"/>
              <a:sym typeface="Arial"/>
            </a:endParaRPr>
          </a:p>
          <a:p>
            <a:pPr indent="-342900" lvl="0" marL="342900" rtl="0" algn="l">
              <a:spcBef>
                <a:spcPts val="640"/>
              </a:spcBef>
              <a:spcAft>
                <a:spcPts val="0"/>
              </a:spcAft>
              <a:buClr>
                <a:schemeClr val="dk1"/>
              </a:buClr>
              <a:buSzPts val="3200"/>
              <a:buChar char="▪"/>
            </a:pPr>
            <a:r>
              <a:rPr lang="zh-TW">
                <a:latin typeface="Arial"/>
                <a:ea typeface="Arial"/>
                <a:cs typeface="Arial"/>
                <a:sym typeface="Arial"/>
              </a:rPr>
              <a:t>三大科技匯流：</a:t>
            </a:r>
            <a:endParaRPr>
              <a:latin typeface="Arial"/>
              <a:ea typeface="Arial"/>
              <a:cs typeface="Arial"/>
              <a:sym typeface="Arial"/>
            </a:endParaRPr>
          </a:p>
          <a:p>
            <a:pPr indent="0" lvl="0" marL="0" rtl="0" algn="l">
              <a:spcBef>
                <a:spcPts val="640"/>
              </a:spcBef>
              <a:spcAft>
                <a:spcPts val="0"/>
              </a:spcAft>
              <a:buClr>
                <a:schemeClr val="dk1"/>
              </a:buClr>
              <a:buSzPts val="3200"/>
              <a:buNone/>
            </a:pPr>
            <a:r>
              <a:rPr lang="zh-TW">
                <a:latin typeface="Arial"/>
                <a:ea typeface="Arial"/>
                <a:cs typeface="Arial"/>
                <a:sym typeface="Arial"/>
              </a:rPr>
              <a:t>    資訊科技、生物科技、奈米科技</a:t>
            </a:r>
            <a:endParaRPr>
              <a:latin typeface="Arial"/>
              <a:ea typeface="Arial"/>
              <a:cs typeface="Arial"/>
              <a:sym typeface="Arial"/>
            </a:endParaRPr>
          </a:p>
          <a:p>
            <a:pPr indent="-101600" lvl="8" marL="3886200" rtl="0" algn="l">
              <a:spcBef>
                <a:spcPts val="400"/>
              </a:spcBef>
              <a:spcAft>
                <a:spcPts val="0"/>
              </a:spcAft>
              <a:buClr>
                <a:schemeClr val="dk1"/>
              </a:buClr>
              <a:buSzPts val="2000"/>
              <a:buNone/>
            </a:pPr>
            <a:r>
              <a:t/>
            </a:r>
            <a:endParaRPr>
              <a:latin typeface="Arial"/>
              <a:ea typeface="Arial"/>
              <a:cs typeface="Arial"/>
              <a:sym typeface="Arial"/>
            </a:endParaRPr>
          </a:p>
          <a:p>
            <a:pPr indent="-342900" lvl="0" marL="342900" rtl="0" algn="l">
              <a:spcBef>
                <a:spcPts val="640"/>
              </a:spcBef>
              <a:spcAft>
                <a:spcPts val="0"/>
              </a:spcAft>
              <a:buClr>
                <a:schemeClr val="dk1"/>
              </a:buClr>
              <a:buSzPts val="3200"/>
              <a:buChar char="▪"/>
            </a:pPr>
            <a:r>
              <a:rPr lang="zh-TW">
                <a:latin typeface="Arial"/>
                <a:ea typeface="Arial"/>
                <a:cs typeface="Arial"/>
                <a:sym typeface="Arial"/>
              </a:rPr>
              <a:t>數位匯流：資訊科技4C產業匯流</a:t>
            </a:r>
            <a:endParaRPr>
              <a:latin typeface="Arial"/>
              <a:ea typeface="Arial"/>
              <a:cs typeface="Arial"/>
              <a:sym typeface="Arial"/>
            </a:endParaRPr>
          </a:p>
          <a:p>
            <a:pPr indent="-139700" lvl="0" marL="342900" rtl="0" algn="l">
              <a:spcBef>
                <a:spcPts val="640"/>
              </a:spcBef>
              <a:spcAft>
                <a:spcPts val="0"/>
              </a:spcAft>
              <a:buClr>
                <a:schemeClr val="dk1"/>
              </a:buClr>
              <a:buSzPts val="3200"/>
              <a:buNone/>
            </a:pPr>
            <a:r>
              <a:t/>
            </a:r>
            <a:endParaRPr>
              <a:latin typeface="Arial"/>
              <a:ea typeface="Arial"/>
              <a:cs typeface="Arial"/>
              <a:sym typeface="Arial"/>
            </a:endParaRPr>
          </a:p>
          <a:p>
            <a:pPr indent="-139700" lvl="0" marL="342900" rtl="0" algn="l">
              <a:spcBef>
                <a:spcPts val="640"/>
              </a:spcBef>
              <a:spcAft>
                <a:spcPts val="0"/>
              </a:spcAft>
              <a:buClr>
                <a:schemeClr val="dk1"/>
              </a:buClr>
              <a:buSzPts val="3200"/>
              <a:buNone/>
            </a:pPr>
            <a:r>
              <a:t/>
            </a:r>
            <a:endParaRPr>
              <a:latin typeface="Arial"/>
              <a:ea typeface="Arial"/>
              <a:cs typeface="Arial"/>
              <a:sym typeface="Arial"/>
            </a:endParaRPr>
          </a:p>
          <a:p>
            <a:pPr indent="0" lvl="0" marL="0" rtl="0" algn="l">
              <a:spcBef>
                <a:spcPts val="640"/>
              </a:spcBef>
              <a:spcAft>
                <a:spcPts val="0"/>
              </a:spcAft>
              <a:buClr>
                <a:schemeClr val="dk1"/>
              </a:buClr>
              <a:buSzPts val="3200"/>
              <a:buNone/>
            </a:pPr>
            <a:r>
              <a:t/>
            </a:r>
            <a:endParaRPr>
              <a:solidFill>
                <a:srgbClr val="FF0000"/>
              </a:solidFill>
              <a:latin typeface="Arial"/>
              <a:ea typeface="Arial"/>
              <a:cs typeface="Arial"/>
              <a:sym typeface="Arial"/>
            </a:endParaRPr>
          </a:p>
          <a:p>
            <a:pPr indent="-139700" lvl="0" marL="342900" rtl="0" algn="l">
              <a:spcBef>
                <a:spcPts val="640"/>
              </a:spcBef>
              <a:spcAft>
                <a:spcPts val="0"/>
              </a:spcAft>
              <a:buClr>
                <a:schemeClr val="dk1"/>
              </a:buClr>
              <a:buSzPts val="3200"/>
              <a:buNone/>
            </a:pPr>
            <a:r>
              <a:t/>
            </a:r>
            <a:endParaRPr>
              <a:latin typeface="Arial"/>
              <a:ea typeface="Arial"/>
              <a:cs typeface="Arial"/>
              <a:sym typeface="Arial"/>
            </a:endParaRPr>
          </a:p>
        </p:txBody>
      </p:sp>
      <p:sp>
        <p:nvSpPr>
          <p:cNvPr id="178" name="Google Shape;178;p21"/>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179" name="Google Shape;179;p21"/>
          <p:cNvSpPr txBox="1"/>
          <p:nvPr>
            <p:ph idx="11" type="ftr"/>
          </p:nvPr>
        </p:nvSpPr>
        <p:spPr>
          <a:xfrm>
            <a:off x="3124200" y="6521450"/>
            <a:ext cx="2895600" cy="2444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t>2013/5/8</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2" name="Shape 682"/>
        <p:cNvGrpSpPr/>
        <p:nvPr/>
      </p:nvGrpSpPr>
      <p:grpSpPr>
        <a:xfrm>
          <a:off x="0" y="0"/>
          <a:ext cx="0" cy="0"/>
          <a:chOff x="0" y="0"/>
          <a:chExt cx="0" cy="0"/>
        </a:xfrm>
      </p:grpSpPr>
      <p:sp>
        <p:nvSpPr>
          <p:cNvPr id="683" name="Google Shape;683;p75"/>
          <p:cNvSpPr txBox="1"/>
          <p:nvPr>
            <p:ph type="title"/>
          </p:nvPr>
        </p:nvSpPr>
        <p:spPr>
          <a:xfrm>
            <a:off x="2514600" y="228600"/>
            <a:ext cx="66294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數位匯流之企業競爭優勢</a:t>
            </a:r>
            <a:endParaRPr sz="4400">
              <a:latin typeface="Arial"/>
              <a:ea typeface="Arial"/>
              <a:cs typeface="Arial"/>
              <a:sym typeface="Arial"/>
            </a:endParaRPr>
          </a:p>
        </p:txBody>
      </p:sp>
      <p:sp>
        <p:nvSpPr>
          <p:cNvPr id="684" name="Google Shape;684;p75"/>
          <p:cNvSpPr txBox="1"/>
          <p:nvPr>
            <p:ph idx="1" type="body"/>
          </p:nvPr>
        </p:nvSpPr>
        <p:spPr>
          <a:xfrm>
            <a:off x="179512" y="1295400"/>
            <a:ext cx="8712968" cy="5026025"/>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chemeClr val="dk1"/>
              </a:buClr>
              <a:buSzPts val="3200"/>
              <a:buNone/>
            </a:pPr>
            <a:r>
              <a:rPr b="1" lang="zh-TW">
                <a:latin typeface="Times New Roman"/>
                <a:ea typeface="Times New Roman"/>
                <a:cs typeface="Times New Roman"/>
                <a:sym typeface="Times New Roman"/>
              </a:rPr>
              <a:t>麥可波特提出「五力分析」</a:t>
            </a:r>
            <a:endParaRPr b="1">
              <a:latin typeface="Times New Roman"/>
              <a:ea typeface="Times New Roman"/>
              <a:cs typeface="Times New Roman"/>
              <a:sym typeface="Times New Roman"/>
            </a:endParaRPr>
          </a:p>
          <a:p>
            <a:pPr indent="0" lvl="0" marL="0" rtl="0" algn="l">
              <a:spcBef>
                <a:spcPts val="480"/>
              </a:spcBef>
              <a:spcAft>
                <a:spcPts val="0"/>
              </a:spcAft>
              <a:buClr>
                <a:schemeClr val="dk1"/>
              </a:buClr>
              <a:buSzPts val="2400"/>
              <a:buNone/>
            </a:pPr>
            <a:r>
              <a:t/>
            </a:r>
            <a:endParaRPr sz="2400">
              <a:latin typeface="Times New Roman"/>
              <a:ea typeface="Times New Roman"/>
              <a:cs typeface="Times New Roman"/>
              <a:sym typeface="Times New Roman"/>
            </a:endParaRPr>
          </a:p>
          <a:p>
            <a:pPr indent="-514350" lvl="0" marL="514350" rtl="0" algn="l">
              <a:spcBef>
                <a:spcPts val="560"/>
              </a:spcBef>
              <a:spcAft>
                <a:spcPts val="0"/>
              </a:spcAft>
              <a:buClr>
                <a:schemeClr val="dk1"/>
              </a:buClr>
              <a:buSzPts val="2800"/>
              <a:buChar char="▪"/>
            </a:pPr>
            <a:r>
              <a:rPr lang="zh-TW" sz="2800">
                <a:latin typeface="Times New Roman"/>
                <a:ea typeface="Times New Roman"/>
                <a:cs typeface="Times New Roman"/>
                <a:sym typeface="Times New Roman"/>
              </a:rPr>
              <a:t>「五力分析」為麥可·波特(Michael Porter)於1979年提出之架構，用於定義市場吸引力高低程度。五種力量由密切影響公司服務客戶及獲利的構面組成，</a:t>
            </a:r>
            <a:r>
              <a:rPr lang="zh-TW" sz="2800">
                <a:solidFill>
                  <a:srgbClr val="FF0000"/>
                </a:solidFill>
                <a:latin typeface="Times New Roman"/>
                <a:ea typeface="Times New Roman"/>
                <a:cs typeface="Times New Roman"/>
                <a:sym typeface="Times New Roman"/>
              </a:rPr>
              <a:t>任何力量的改變都可能吸引公司退出或進入市場。</a:t>
            </a:r>
            <a:endParaRPr sz="2800">
              <a:solidFill>
                <a:srgbClr val="FF0000"/>
              </a:solidFill>
              <a:latin typeface="Times New Roman"/>
              <a:ea typeface="Times New Roman"/>
              <a:cs typeface="Times New Roman"/>
              <a:sym typeface="Times New Roman"/>
            </a:endParaRPr>
          </a:p>
          <a:p>
            <a:pPr indent="-336550" lvl="0" marL="514350" rtl="0" algn="l">
              <a:spcBef>
                <a:spcPts val="560"/>
              </a:spcBef>
              <a:spcAft>
                <a:spcPts val="0"/>
              </a:spcAft>
              <a:buClr>
                <a:schemeClr val="dk1"/>
              </a:buClr>
              <a:buSzPts val="2800"/>
              <a:buNone/>
            </a:pPr>
            <a:r>
              <a:t/>
            </a:r>
            <a:endParaRPr sz="2800">
              <a:latin typeface="Times New Roman"/>
              <a:ea typeface="Times New Roman"/>
              <a:cs typeface="Times New Roman"/>
              <a:sym typeface="Times New Roman"/>
            </a:endParaRPr>
          </a:p>
          <a:p>
            <a:pPr indent="-514350" lvl="0" marL="514350" rtl="0" algn="l">
              <a:spcBef>
                <a:spcPts val="560"/>
              </a:spcBef>
              <a:spcAft>
                <a:spcPts val="0"/>
              </a:spcAft>
              <a:buClr>
                <a:schemeClr val="dk1"/>
              </a:buClr>
              <a:buSzPts val="2800"/>
              <a:buChar char="▪"/>
            </a:pPr>
            <a:r>
              <a:rPr lang="zh-TW" sz="2800">
                <a:latin typeface="Times New Roman"/>
                <a:ea typeface="Times New Roman"/>
                <a:cs typeface="Times New Roman"/>
                <a:sym typeface="Times New Roman"/>
              </a:rPr>
              <a:t>「五力分析」對</a:t>
            </a:r>
            <a:r>
              <a:rPr lang="zh-TW" sz="2800">
                <a:solidFill>
                  <a:srgbClr val="FF0000"/>
                </a:solidFill>
                <a:latin typeface="Times New Roman"/>
                <a:ea typeface="Times New Roman"/>
                <a:cs typeface="Times New Roman"/>
                <a:sym typeface="Times New Roman"/>
              </a:rPr>
              <a:t>企業競爭戰略制定</a:t>
            </a:r>
            <a:r>
              <a:rPr lang="zh-TW" sz="2800">
                <a:latin typeface="Times New Roman"/>
                <a:ea typeface="Times New Roman"/>
                <a:cs typeface="Times New Roman"/>
                <a:sym typeface="Times New Roman"/>
              </a:rPr>
              <a:t>產生全球性的深遠影響，可以有效分析客戶的競爭環境，透過五種力量的不同組合變化，瞭解影響企業利潤之潛力。</a:t>
            </a:r>
            <a:endParaRPr sz="2800">
              <a:latin typeface="Times New Roman"/>
              <a:ea typeface="Times New Roman"/>
              <a:cs typeface="Times New Roman"/>
              <a:sym typeface="Times New Roman"/>
            </a:endParaRPr>
          </a:p>
        </p:txBody>
      </p:sp>
      <p:sp>
        <p:nvSpPr>
          <p:cNvPr id="685" name="Google Shape;685;p75"/>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686" name="Google Shape;686;p75"/>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0" name="Shape 690"/>
        <p:cNvGrpSpPr/>
        <p:nvPr/>
      </p:nvGrpSpPr>
      <p:grpSpPr>
        <a:xfrm>
          <a:off x="0" y="0"/>
          <a:ext cx="0" cy="0"/>
          <a:chOff x="0" y="0"/>
          <a:chExt cx="0" cy="0"/>
        </a:xfrm>
      </p:grpSpPr>
      <p:sp>
        <p:nvSpPr>
          <p:cNvPr id="691" name="Google Shape;691;p76"/>
          <p:cNvSpPr txBox="1"/>
          <p:nvPr>
            <p:ph type="title"/>
          </p:nvPr>
        </p:nvSpPr>
        <p:spPr>
          <a:xfrm>
            <a:off x="2514600" y="228600"/>
            <a:ext cx="66294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數位匯流之企業競爭優勢</a:t>
            </a:r>
            <a:endParaRPr sz="4400">
              <a:latin typeface="Arial"/>
              <a:ea typeface="Arial"/>
              <a:cs typeface="Arial"/>
              <a:sym typeface="Arial"/>
            </a:endParaRPr>
          </a:p>
        </p:txBody>
      </p:sp>
      <p:sp>
        <p:nvSpPr>
          <p:cNvPr id="692" name="Google Shape;692;p76"/>
          <p:cNvSpPr txBox="1"/>
          <p:nvPr>
            <p:ph idx="1" type="body"/>
          </p:nvPr>
        </p:nvSpPr>
        <p:spPr>
          <a:xfrm>
            <a:off x="179512" y="1295400"/>
            <a:ext cx="8712968" cy="5026025"/>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chemeClr val="dk1"/>
              </a:buClr>
              <a:buSzPts val="3600"/>
              <a:buNone/>
            </a:pPr>
            <a:r>
              <a:rPr b="1" lang="zh-TW" sz="3600">
                <a:latin typeface="Arial"/>
                <a:ea typeface="Arial"/>
                <a:cs typeface="Arial"/>
                <a:sym typeface="Arial"/>
              </a:rPr>
              <a:t>五力分析模型</a:t>
            </a:r>
            <a:endParaRPr b="1" sz="3600">
              <a:latin typeface="Arial"/>
              <a:ea typeface="Arial"/>
              <a:cs typeface="Arial"/>
              <a:sym typeface="Arial"/>
            </a:endParaRPr>
          </a:p>
          <a:p>
            <a:pPr indent="-361950" lvl="0" marL="514350" rtl="0" algn="l">
              <a:spcBef>
                <a:spcPts val="480"/>
              </a:spcBef>
              <a:spcAft>
                <a:spcPts val="0"/>
              </a:spcAft>
              <a:buClr>
                <a:schemeClr val="dk1"/>
              </a:buClr>
              <a:buSzPts val="2400"/>
              <a:buNone/>
            </a:pPr>
            <a:r>
              <a:t/>
            </a:r>
            <a:endParaRPr sz="2400"/>
          </a:p>
          <a:p>
            <a:pPr indent="-361950" lvl="0" marL="514350" rtl="0" algn="l">
              <a:spcBef>
                <a:spcPts val="480"/>
              </a:spcBef>
              <a:spcAft>
                <a:spcPts val="0"/>
              </a:spcAft>
              <a:buClr>
                <a:schemeClr val="dk1"/>
              </a:buClr>
              <a:buSzPts val="2400"/>
              <a:buNone/>
            </a:pPr>
            <a:r>
              <a:t/>
            </a:r>
            <a:endParaRPr sz="2400"/>
          </a:p>
        </p:txBody>
      </p:sp>
      <p:sp>
        <p:nvSpPr>
          <p:cNvPr id="693" name="Google Shape;693;p76"/>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694" name="Google Shape;694;p76"/>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pic>
        <p:nvPicPr>
          <p:cNvPr id="695" name="Google Shape;695;p76"/>
          <p:cNvPicPr preferRelativeResize="0"/>
          <p:nvPr/>
        </p:nvPicPr>
        <p:blipFill rotWithShape="1">
          <a:blip r:embed="rId3">
            <a:alphaModFix/>
          </a:blip>
          <a:srcRect b="0" l="0" r="0" t="0"/>
          <a:stretch/>
        </p:blipFill>
        <p:spPr>
          <a:xfrm>
            <a:off x="683568" y="1988840"/>
            <a:ext cx="7827975" cy="4325986"/>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9" name="Shape 699"/>
        <p:cNvGrpSpPr/>
        <p:nvPr/>
      </p:nvGrpSpPr>
      <p:grpSpPr>
        <a:xfrm>
          <a:off x="0" y="0"/>
          <a:ext cx="0" cy="0"/>
          <a:chOff x="0" y="0"/>
          <a:chExt cx="0" cy="0"/>
        </a:xfrm>
      </p:grpSpPr>
      <p:sp>
        <p:nvSpPr>
          <p:cNvPr id="700" name="Google Shape;700;p77"/>
          <p:cNvSpPr txBox="1"/>
          <p:nvPr>
            <p:ph type="title"/>
          </p:nvPr>
        </p:nvSpPr>
        <p:spPr>
          <a:xfrm>
            <a:off x="2514600" y="228600"/>
            <a:ext cx="66294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數位匯流之企業競爭優勢</a:t>
            </a:r>
            <a:endParaRPr sz="4400">
              <a:latin typeface="Arial"/>
              <a:ea typeface="Arial"/>
              <a:cs typeface="Arial"/>
              <a:sym typeface="Arial"/>
            </a:endParaRPr>
          </a:p>
        </p:txBody>
      </p:sp>
      <p:sp>
        <p:nvSpPr>
          <p:cNvPr id="701" name="Google Shape;701;p77"/>
          <p:cNvSpPr txBox="1"/>
          <p:nvPr>
            <p:ph idx="1" type="body"/>
          </p:nvPr>
        </p:nvSpPr>
        <p:spPr>
          <a:xfrm>
            <a:off x="179512" y="1295400"/>
            <a:ext cx="8712968" cy="5026025"/>
          </a:xfrm>
          <a:prstGeom prst="rect">
            <a:avLst/>
          </a:prstGeom>
          <a:noFill/>
          <a:ln>
            <a:noFill/>
          </a:ln>
        </p:spPr>
        <p:txBody>
          <a:bodyPr anchorCtr="0" anchor="t" bIns="45700" lIns="91425" spcFirstLastPara="1" rIns="91425" wrap="square" tIns="45700">
            <a:noAutofit/>
          </a:bodyPr>
          <a:lstStyle/>
          <a:p>
            <a:pPr indent="-361950" lvl="0" marL="514350" rtl="0" algn="l">
              <a:spcBef>
                <a:spcPts val="0"/>
              </a:spcBef>
              <a:spcAft>
                <a:spcPts val="0"/>
              </a:spcAft>
              <a:buClr>
                <a:schemeClr val="dk1"/>
              </a:buClr>
              <a:buSzPts val="2400"/>
              <a:buNone/>
            </a:pPr>
            <a:r>
              <a:t/>
            </a:r>
            <a:endParaRPr sz="2400">
              <a:latin typeface="Times New Roman"/>
              <a:ea typeface="Times New Roman"/>
              <a:cs typeface="Times New Roman"/>
              <a:sym typeface="Times New Roman"/>
            </a:endParaRPr>
          </a:p>
          <a:p>
            <a:pPr indent="-514350" lvl="0" marL="514350" rtl="0" algn="l">
              <a:spcBef>
                <a:spcPts val="560"/>
              </a:spcBef>
              <a:spcAft>
                <a:spcPts val="0"/>
              </a:spcAft>
              <a:buClr>
                <a:schemeClr val="dk1"/>
              </a:buClr>
              <a:buSzPts val="2800"/>
              <a:buChar char="▪"/>
            </a:pPr>
            <a:r>
              <a:rPr lang="zh-TW" sz="2800">
                <a:latin typeface="Times New Roman"/>
                <a:ea typeface="Times New Roman"/>
                <a:cs typeface="Times New Roman"/>
                <a:sym typeface="Times New Roman"/>
              </a:rPr>
              <a:t>麥可·尤金·波特(Michael Eugene Porter)，生於1947年，著名管理學家、經濟學家。</a:t>
            </a:r>
            <a:r>
              <a:rPr lang="zh-TW" sz="2800">
                <a:solidFill>
                  <a:srgbClr val="FF0000"/>
                </a:solidFill>
                <a:latin typeface="Times New Roman"/>
                <a:ea typeface="Times New Roman"/>
                <a:cs typeface="Times New Roman"/>
                <a:sym typeface="Times New Roman"/>
              </a:rPr>
              <a:t>26歲成為哈佛史上最年輕的商學院教授，32歲獲得哈佛商學院終身教授頭銜，是全球公認的競爭力策略權威。</a:t>
            </a:r>
            <a:endParaRPr sz="2800">
              <a:solidFill>
                <a:srgbClr val="FF0000"/>
              </a:solidFill>
              <a:latin typeface="Times New Roman"/>
              <a:ea typeface="Times New Roman"/>
              <a:cs typeface="Times New Roman"/>
              <a:sym typeface="Times New Roman"/>
            </a:endParaRPr>
          </a:p>
          <a:p>
            <a:pPr indent="-336550" lvl="0" marL="514350" rtl="0" algn="l">
              <a:spcBef>
                <a:spcPts val="560"/>
              </a:spcBef>
              <a:spcAft>
                <a:spcPts val="0"/>
              </a:spcAft>
              <a:buClr>
                <a:schemeClr val="dk1"/>
              </a:buClr>
              <a:buSzPts val="2800"/>
              <a:buNone/>
            </a:pPr>
            <a:r>
              <a:t/>
            </a:r>
            <a:endParaRPr sz="2800">
              <a:latin typeface="Times New Roman"/>
              <a:ea typeface="Times New Roman"/>
              <a:cs typeface="Times New Roman"/>
              <a:sym typeface="Times New Roman"/>
            </a:endParaRPr>
          </a:p>
          <a:p>
            <a:pPr indent="-514350" lvl="0" marL="514350" rtl="0" algn="l">
              <a:spcBef>
                <a:spcPts val="560"/>
              </a:spcBef>
              <a:spcAft>
                <a:spcPts val="0"/>
              </a:spcAft>
              <a:buClr>
                <a:schemeClr val="dk1"/>
              </a:buClr>
              <a:buSzPts val="2800"/>
              <a:buChar char="▪"/>
            </a:pPr>
            <a:r>
              <a:rPr lang="zh-TW" sz="2800">
                <a:latin typeface="Times New Roman"/>
                <a:ea typeface="Times New Roman"/>
                <a:cs typeface="Times New Roman"/>
                <a:sym typeface="Times New Roman"/>
              </a:rPr>
              <a:t>1983年，麥可·波特和哈佛大學相關的企業人士創立</a:t>
            </a:r>
            <a:r>
              <a:rPr lang="zh-TW" sz="2800">
                <a:solidFill>
                  <a:srgbClr val="FF0000"/>
                </a:solidFill>
                <a:latin typeface="Times New Roman"/>
                <a:ea typeface="Times New Roman"/>
                <a:cs typeface="Times New Roman"/>
                <a:sym typeface="Times New Roman"/>
              </a:rPr>
              <a:t>摩立特集團(Monitor Group)</a:t>
            </a:r>
            <a:r>
              <a:rPr lang="zh-TW" sz="2800">
                <a:latin typeface="Times New Roman"/>
                <a:ea typeface="Times New Roman"/>
                <a:cs typeface="Times New Roman"/>
                <a:sym typeface="Times New Roman"/>
              </a:rPr>
              <a:t>，專門為企業主管和各國政府提供策略性的顧問諮詢服務，曾與貝恩資本(Bain Capital)、波士頓顧問集團(Boston Consulting Group)並稱全球三大諮詢公司。</a:t>
            </a:r>
            <a:r>
              <a:rPr lang="zh-TW" sz="2400">
                <a:latin typeface="Times New Roman"/>
                <a:ea typeface="Times New Roman"/>
                <a:cs typeface="Times New Roman"/>
                <a:sym typeface="Times New Roman"/>
              </a:rPr>
              <a:t> </a:t>
            </a:r>
            <a:endParaRPr sz="2400">
              <a:latin typeface="Times New Roman"/>
              <a:ea typeface="Times New Roman"/>
              <a:cs typeface="Times New Roman"/>
              <a:sym typeface="Times New Roman"/>
            </a:endParaRPr>
          </a:p>
        </p:txBody>
      </p:sp>
      <p:sp>
        <p:nvSpPr>
          <p:cNvPr id="702" name="Google Shape;702;p77"/>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703" name="Google Shape;703;p77"/>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7" name="Shape 707"/>
        <p:cNvGrpSpPr/>
        <p:nvPr/>
      </p:nvGrpSpPr>
      <p:grpSpPr>
        <a:xfrm>
          <a:off x="0" y="0"/>
          <a:ext cx="0" cy="0"/>
          <a:chOff x="0" y="0"/>
          <a:chExt cx="0" cy="0"/>
        </a:xfrm>
      </p:grpSpPr>
      <p:sp>
        <p:nvSpPr>
          <p:cNvPr id="708" name="Google Shape;708;p78"/>
          <p:cNvSpPr txBox="1"/>
          <p:nvPr>
            <p:ph type="title"/>
          </p:nvPr>
        </p:nvSpPr>
        <p:spPr>
          <a:xfrm>
            <a:off x="2514600" y="228600"/>
            <a:ext cx="66294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數位匯流之企業競爭優勢</a:t>
            </a:r>
            <a:endParaRPr sz="4400">
              <a:latin typeface="Arial"/>
              <a:ea typeface="Arial"/>
              <a:cs typeface="Arial"/>
              <a:sym typeface="Arial"/>
            </a:endParaRPr>
          </a:p>
        </p:txBody>
      </p:sp>
      <p:sp>
        <p:nvSpPr>
          <p:cNvPr id="709" name="Google Shape;709;p78"/>
          <p:cNvSpPr txBox="1"/>
          <p:nvPr>
            <p:ph idx="1" type="body"/>
          </p:nvPr>
        </p:nvSpPr>
        <p:spPr>
          <a:xfrm>
            <a:off x="179512" y="1295400"/>
            <a:ext cx="8712968" cy="5026025"/>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chemeClr val="dk1"/>
              </a:buClr>
              <a:buSzPts val="3000"/>
              <a:buNone/>
            </a:pPr>
            <a:r>
              <a:t/>
            </a:r>
            <a:endParaRPr b="1" sz="3000">
              <a:latin typeface="Times New Roman"/>
              <a:ea typeface="Times New Roman"/>
              <a:cs typeface="Times New Roman"/>
              <a:sym typeface="Times New Roman"/>
            </a:endParaRPr>
          </a:p>
          <a:p>
            <a:pPr indent="-514350" lvl="0" marL="514350" rtl="0" algn="l">
              <a:spcBef>
                <a:spcPts val="600"/>
              </a:spcBef>
              <a:spcAft>
                <a:spcPts val="0"/>
              </a:spcAft>
              <a:buClr>
                <a:schemeClr val="dk1"/>
              </a:buClr>
              <a:buSzPts val="3000"/>
              <a:buNone/>
            </a:pPr>
            <a:r>
              <a:rPr b="1" lang="zh-TW" sz="3000">
                <a:latin typeface="Times New Roman"/>
                <a:ea typeface="Times New Roman"/>
                <a:cs typeface="Times New Roman"/>
                <a:sym typeface="Times New Roman"/>
              </a:rPr>
              <a:t>「加值」成市場主流，五力分析忽略「競合」(1/3)</a:t>
            </a:r>
            <a:endParaRPr sz="3000">
              <a:latin typeface="Times New Roman"/>
              <a:ea typeface="Times New Roman"/>
              <a:cs typeface="Times New Roman"/>
              <a:sym typeface="Times New Roman"/>
            </a:endParaRPr>
          </a:p>
          <a:p>
            <a:pPr indent="-190500" lvl="0" marL="342900" rtl="0" algn="l">
              <a:spcBef>
                <a:spcPts val="480"/>
              </a:spcBef>
              <a:spcAft>
                <a:spcPts val="0"/>
              </a:spcAft>
              <a:buClr>
                <a:schemeClr val="dk1"/>
              </a:buClr>
              <a:buSzPts val="2400"/>
              <a:buNone/>
            </a:pPr>
            <a:r>
              <a:t/>
            </a:r>
            <a:endParaRPr sz="2400">
              <a:latin typeface="Times New Roman"/>
              <a:ea typeface="Times New Roman"/>
              <a:cs typeface="Times New Roman"/>
              <a:sym typeface="Times New Roman"/>
            </a:endParaRPr>
          </a:p>
          <a:p>
            <a:pPr indent="-342900" lvl="0" marL="342900" rtl="0" algn="l">
              <a:spcBef>
                <a:spcPts val="560"/>
              </a:spcBef>
              <a:spcAft>
                <a:spcPts val="0"/>
              </a:spcAft>
              <a:buClr>
                <a:schemeClr val="dk1"/>
              </a:buClr>
              <a:buSzPts val="2800"/>
              <a:buChar char="▪"/>
            </a:pPr>
            <a:r>
              <a:rPr lang="zh-TW" sz="2800">
                <a:latin typeface="Times New Roman"/>
                <a:ea typeface="Times New Roman"/>
                <a:cs typeface="Times New Roman"/>
                <a:sym typeface="Times New Roman"/>
              </a:rPr>
              <a:t>波特聚焦於如何確保企業免遭對手超越，</a:t>
            </a:r>
            <a:r>
              <a:rPr lang="zh-TW" sz="2800">
                <a:solidFill>
                  <a:srgbClr val="FF0000"/>
                </a:solidFill>
                <a:latin typeface="Times New Roman"/>
                <a:ea typeface="Times New Roman"/>
                <a:cs typeface="Times New Roman"/>
                <a:sym typeface="Times New Roman"/>
              </a:rPr>
              <a:t>將競爭策略定義為「擊敗競爭對手」</a:t>
            </a:r>
            <a:r>
              <a:rPr lang="zh-TW" sz="2800">
                <a:latin typeface="Times New Roman"/>
                <a:ea typeface="Times New Roman"/>
                <a:cs typeface="Times New Roman"/>
                <a:sym typeface="Times New Roman"/>
              </a:rPr>
              <a:t>。</a:t>
            </a:r>
            <a:endParaRPr sz="2800">
              <a:latin typeface="Times New Roman"/>
              <a:ea typeface="Times New Roman"/>
              <a:cs typeface="Times New Roman"/>
              <a:sym typeface="Times New Roman"/>
            </a:endParaRPr>
          </a:p>
          <a:p>
            <a:pPr indent="-241300" lvl="0" marL="342900" rtl="0" algn="l">
              <a:spcBef>
                <a:spcPts val="320"/>
              </a:spcBef>
              <a:spcAft>
                <a:spcPts val="0"/>
              </a:spcAft>
              <a:buClr>
                <a:schemeClr val="dk1"/>
              </a:buClr>
              <a:buSzPts val="1600"/>
              <a:buNone/>
            </a:pPr>
            <a:r>
              <a:t/>
            </a:r>
            <a:endParaRPr sz="1600">
              <a:latin typeface="Times New Roman"/>
              <a:ea typeface="Times New Roman"/>
              <a:cs typeface="Times New Roman"/>
              <a:sym typeface="Times New Roman"/>
            </a:endParaRPr>
          </a:p>
          <a:p>
            <a:pPr indent="-342900" lvl="0" marL="342900" rtl="0" algn="l">
              <a:spcBef>
                <a:spcPts val="560"/>
              </a:spcBef>
              <a:spcAft>
                <a:spcPts val="0"/>
              </a:spcAft>
              <a:buClr>
                <a:schemeClr val="dk1"/>
              </a:buClr>
              <a:buSzPts val="2800"/>
              <a:buChar char="▪"/>
            </a:pPr>
            <a:r>
              <a:rPr lang="zh-TW" sz="2800">
                <a:latin typeface="Times New Roman"/>
                <a:ea typeface="Times New Roman"/>
                <a:cs typeface="Times New Roman"/>
                <a:sym typeface="Times New Roman"/>
              </a:rPr>
              <a:t>1950年代，業界普遍存在難以穿透的結構性障礙。</a:t>
            </a:r>
            <a:endParaRPr sz="2800">
              <a:latin typeface="Times New Roman"/>
              <a:ea typeface="Times New Roman"/>
              <a:cs typeface="Times New Roman"/>
              <a:sym typeface="Times New Roman"/>
            </a:endParaRPr>
          </a:p>
          <a:p>
            <a:pPr indent="-241300" lvl="0" marL="342900" rtl="0" algn="l">
              <a:spcBef>
                <a:spcPts val="320"/>
              </a:spcBef>
              <a:spcAft>
                <a:spcPts val="0"/>
              </a:spcAft>
              <a:buClr>
                <a:schemeClr val="dk1"/>
              </a:buClr>
              <a:buSzPts val="1600"/>
              <a:buNone/>
            </a:pPr>
            <a:r>
              <a:t/>
            </a:r>
            <a:endParaRPr sz="1600">
              <a:latin typeface="Times New Roman"/>
              <a:ea typeface="Times New Roman"/>
              <a:cs typeface="Times New Roman"/>
              <a:sym typeface="Times New Roman"/>
            </a:endParaRPr>
          </a:p>
          <a:p>
            <a:pPr indent="-342900" lvl="0" marL="342900" rtl="0" algn="l">
              <a:spcBef>
                <a:spcPts val="560"/>
              </a:spcBef>
              <a:spcAft>
                <a:spcPts val="0"/>
              </a:spcAft>
              <a:buClr>
                <a:schemeClr val="dk1"/>
              </a:buClr>
              <a:buSzPts val="2800"/>
              <a:buChar char="▪"/>
            </a:pPr>
            <a:r>
              <a:rPr lang="zh-TW" sz="2800">
                <a:latin typeface="Times New Roman"/>
                <a:ea typeface="Times New Roman"/>
                <a:cs typeface="Times New Roman"/>
                <a:sym typeface="Times New Roman"/>
              </a:rPr>
              <a:t>1990年代末以來，由於數位匯流，</a:t>
            </a:r>
            <a:r>
              <a:rPr lang="zh-TW" sz="2800">
                <a:solidFill>
                  <a:srgbClr val="FF0000"/>
                </a:solidFill>
                <a:latin typeface="Times New Roman"/>
                <a:ea typeface="Times New Roman"/>
                <a:cs typeface="Times New Roman"/>
                <a:sym typeface="Times New Roman"/>
              </a:rPr>
              <a:t>資訊科技之高度發展帶來的全球化及網路化</a:t>
            </a:r>
            <a:r>
              <a:rPr lang="zh-TW" sz="2800">
                <a:latin typeface="Times New Roman"/>
                <a:ea typeface="Times New Roman"/>
                <a:cs typeface="Times New Roman"/>
                <a:sym typeface="Times New Roman"/>
              </a:rPr>
              <a:t>，</a:t>
            </a:r>
            <a:r>
              <a:rPr lang="zh-TW" sz="2800">
                <a:solidFill>
                  <a:srgbClr val="FF0000"/>
                </a:solidFill>
                <a:latin typeface="Times New Roman"/>
                <a:ea typeface="Times New Roman"/>
                <a:cs typeface="Times New Roman"/>
                <a:sym typeface="Times New Roman"/>
              </a:rPr>
              <a:t>使競爭障礙顯著降低。</a:t>
            </a:r>
            <a:endParaRPr sz="2800">
              <a:solidFill>
                <a:srgbClr val="FF0000"/>
              </a:solidFill>
              <a:latin typeface="Times New Roman"/>
              <a:ea typeface="Times New Roman"/>
              <a:cs typeface="Times New Roman"/>
              <a:sym typeface="Times New Roman"/>
            </a:endParaRPr>
          </a:p>
          <a:p>
            <a:pPr indent="-190500" lvl="0" marL="342900" rtl="0" algn="l">
              <a:spcBef>
                <a:spcPts val="480"/>
              </a:spcBef>
              <a:spcAft>
                <a:spcPts val="0"/>
              </a:spcAft>
              <a:buClr>
                <a:schemeClr val="dk1"/>
              </a:buClr>
              <a:buSzPts val="2400"/>
              <a:buNone/>
            </a:pPr>
            <a:r>
              <a:t/>
            </a:r>
            <a:endParaRPr sz="2400">
              <a:latin typeface="Times New Roman"/>
              <a:ea typeface="Times New Roman"/>
              <a:cs typeface="Times New Roman"/>
              <a:sym typeface="Times New Roman"/>
            </a:endParaRPr>
          </a:p>
          <a:p>
            <a:pPr indent="-361950" lvl="0" marL="514350" rtl="0" algn="l">
              <a:spcBef>
                <a:spcPts val="480"/>
              </a:spcBef>
              <a:spcAft>
                <a:spcPts val="0"/>
              </a:spcAft>
              <a:buClr>
                <a:schemeClr val="dk1"/>
              </a:buClr>
              <a:buSzPts val="2400"/>
              <a:buNone/>
            </a:pPr>
            <a:r>
              <a:t/>
            </a:r>
            <a:endParaRPr sz="2400">
              <a:latin typeface="Times New Roman"/>
              <a:ea typeface="Times New Roman"/>
              <a:cs typeface="Times New Roman"/>
              <a:sym typeface="Times New Roman"/>
            </a:endParaRPr>
          </a:p>
        </p:txBody>
      </p:sp>
      <p:sp>
        <p:nvSpPr>
          <p:cNvPr id="710" name="Google Shape;710;p78"/>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711" name="Google Shape;711;p78"/>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5" name="Shape 715"/>
        <p:cNvGrpSpPr/>
        <p:nvPr/>
      </p:nvGrpSpPr>
      <p:grpSpPr>
        <a:xfrm>
          <a:off x="0" y="0"/>
          <a:ext cx="0" cy="0"/>
          <a:chOff x="0" y="0"/>
          <a:chExt cx="0" cy="0"/>
        </a:xfrm>
      </p:grpSpPr>
      <p:sp>
        <p:nvSpPr>
          <p:cNvPr id="716" name="Google Shape;716;p79"/>
          <p:cNvSpPr txBox="1"/>
          <p:nvPr>
            <p:ph type="title"/>
          </p:nvPr>
        </p:nvSpPr>
        <p:spPr>
          <a:xfrm>
            <a:off x="2514600" y="228600"/>
            <a:ext cx="66294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數位匯流之企業競爭優勢</a:t>
            </a:r>
            <a:endParaRPr sz="4400">
              <a:latin typeface="Arial"/>
              <a:ea typeface="Arial"/>
              <a:cs typeface="Arial"/>
              <a:sym typeface="Arial"/>
            </a:endParaRPr>
          </a:p>
        </p:txBody>
      </p:sp>
      <p:sp>
        <p:nvSpPr>
          <p:cNvPr id="717" name="Google Shape;717;p79"/>
          <p:cNvSpPr txBox="1"/>
          <p:nvPr>
            <p:ph idx="1" type="body"/>
          </p:nvPr>
        </p:nvSpPr>
        <p:spPr>
          <a:xfrm>
            <a:off x="179512" y="1295400"/>
            <a:ext cx="8964488" cy="5026025"/>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chemeClr val="dk1"/>
              </a:buClr>
              <a:buSzPts val="3000"/>
              <a:buNone/>
            </a:pPr>
            <a:r>
              <a:t/>
            </a:r>
            <a:endParaRPr b="1" sz="3000">
              <a:latin typeface="Times New Roman"/>
              <a:ea typeface="Times New Roman"/>
              <a:cs typeface="Times New Roman"/>
              <a:sym typeface="Times New Roman"/>
            </a:endParaRPr>
          </a:p>
          <a:p>
            <a:pPr indent="-514350" lvl="0" marL="514350" rtl="0" algn="l">
              <a:spcBef>
                <a:spcPts val="600"/>
              </a:spcBef>
              <a:spcAft>
                <a:spcPts val="0"/>
              </a:spcAft>
              <a:buClr>
                <a:schemeClr val="dk1"/>
              </a:buClr>
              <a:buSzPts val="3000"/>
              <a:buNone/>
            </a:pPr>
            <a:r>
              <a:rPr b="1" lang="zh-TW" sz="3000">
                <a:latin typeface="Times New Roman"/>
                <a:ea typeface="Times New Roman"/>
                <a:cs typeface="Times New Roman"/>
                <a:sym typeface="Times New Roman"/>
              </a:rPr>
              <a:t>「加值」成市場主流，五力分析忽略「競合」(2/3)</a:t>
            </a:r>
            <a:endParaRPr sz="3000">
              <a:latin typeface="Times New Roman"/>
              <a:ea typeface="Times New Roman"/>
              <a:cs typeface="Times New Roman"/>
              <a:sym typeface="Times New Roman"/>
            </a:endParaRPr>
          </a:p>
          <a:p>
            <a:pPr indent="-165100" lvl="0" marL="342900" rtl="0" algn="l">
              <a:spcBef>
                <a:spcPts val="560"/>
              </a:spcBef>
              <a:spcAft>
                <a:spcPts val="0"/>
              </a:spcAft>
              <a:buClr>
                <a:schemeClr val="dk1"/>
              </a:buClr>
              <a:buSzPts val="2800"/>
              <a:buNone/>
            </a:pPr>
            <a:r>
              <a:t/>
            </a:r>
            <a:endParaRPr sz="2800">
              <a:solidFill>
                <a:srgbClr val="FF0000"/>
              </a:solidFill>
              <a:latin typeface="Times New Roman"/>
              <a:ea typeface="Times New Roman"/>
              <a:cs typeface="Times New Roman"/>
              <a:sym typeface="Times New Roman"/>
            </a:endParaRPr>
          </a:p>
          <a:p>
            <a:pPr indent="-342900" lvl="0" marL="342900" rtl="0" algn="l">
              <a:spcBef>
                <a:spcPts val="560"/>
              </a:spcBef>
              <a:spcAft>
                <a:spcPts val="0"/>
              </a:spcAft>
              <a:buClr>
                <a:schemeClr val="dk1"/>
              </a:buClr>
              <a:buSzPts val="2800"/>
              <a:buChar char="▪"/>
            </a:pPr>
            <a:r>
              <a:rPr lang="zh-TW" sz="2800">
                <a:latin typeface="Times New Roman"/>
                <a:ea typeface="Times New Roman"/>
                <a:cs typeface="Times New Roman"/>
                <a:sym typeface="Times New Roman"/>
              </a:rPr>
              <a:t>當前全球進入市場的門檻大幅下降，新產品和新進者促使既有業者必須隨時</a:t>
            </a:r>
            <a:r>
              <a:rPr lang="zh-TW" sz="2800">
                <a:solidFill>
                  <a:srgbClr val="FF0000"/>
                </a:solidFill>
                <a:latin typeface="Times New Roman"/>
                <a:ea typeface="Times New Roman"/>
                <a:cs typeface="Times New Roman"/>
                <a:sym typeface="Times New Roman"/>
              </a:rPr>
              <a:t>重新定義產業邊界與營運範疇</a:t>
            </a:r>
            <a:r>
              <a:rPr lang="zh-TW" sz="2800">
                <a:latin typeface="Times New Roman"/>
                <a:ea typeface="Times New Roman"/>
                <a:cs typeface="Times New Roman"/>
                <a:sym typeface="Times New Roman"/>
              </a:rPr>
              <a:t>。</a:t>
            </a:r>
            <a:endParaRPr sz="2800">
              <a:latin typeface="Times New Roman"/>
              <a:ea typeface="Times New Roman"/>
              <a:cs typeface="Times New Roman"/>
              <a:sym typeface="Times New Roman"/>
            </a:endParaRPr>
          </a:p>
          <a:p>
            <a:pPr indent="-215900" lvl="0" marL="342900" rtl="0" algn="l">
              <a:spcBef>
                <a:spcPts val="400"/>
              </a:spcBef>
              <a:spcAft>
                <a:spcPts val="0"/>
              </a:spcAft>
              <a:buClr>
                <a:schemeClr val="dk1"/>
              </a:buClr>
              <a:buSzPts val="2000"/>
              <a:buNone/>
            </a:pPr>
            <a:r>
              <a:t/>
            </a:r>
            <a:endParaRPr sz="2000">
              <a:latin typeface="Times New Roman"/>
              <a:ea typeface="Times New Roman"/>
              <a:cs typeface="Times New Roman"/>
              <a:sym typeface="Times New Roman"/>
            </a:endParaRPr>
          </a:p>
          <a:p>
            <a:pPr indent="-342900" lvl="0" marL="342900" rtl="0" algn="l">
              <a:spcBef>
                <a:spcPts val="560"/>
              </a:spcBef>
              <a:spcAft>
                <a:spcPts val="0"/>
              </a:spcAft>
              <a:buClr>
                <a:schemeClr val="dk1"/>
              </a:buClr>
              <a:buSzPts val="2800"/>
              <a:buChar char="▪"/>
            </a:pPr>
            <a:r>
              <a:rPr lang="zh-TW" sz="2800">
                <a:latin typeface="Times New Roman"/>
                <a:ea typeface="Times New Roman"/>
                <a:cs typeface="Times New Roman"/>
                <a:sym typeface="Times New Roman"/>
              </a:rPr>
              <a:t>21世紀，</a:t>
            </a:r>
            <a:r>
              <a:rPr lang="zh-TW" sz="2800">
                <a:solidFill>
                  <a:srgbClr val="FF0000"/>
                </a:solidFill>
                <a:latin typeface="Times New Roman"/>
                <a:ea typeface="Times New Roman"/>
                <a:cs typeface="Times New Roman"/>
                <a:sym typeface="Times New Roman"/>
              </a:rPr>
              <a:t>市場改由客戶當家做主</a:t>
            </a:r>
            <a:r>
              <a:rPr lang="zh-TW" sz="2800">
                <a:latin typeface="Times New Roman"/>
                <a:ea typeface="Times New Roman"/>
                <a:cs typeface="Times New Roman"/>
                <a:sym typeface="Times New Roman"/>
              </a:rPr>
              <a:t>。</a:t>
            </a:r>
            <a:endParaRPr sz="2800">
              <a:latin typeface="Times New Roman"/>
              <a:ea typeface="Times New Roman"/>
              <a:cs typeface="Times New Roman"/>
              <a:sym typeface="Times New Roman"/>
            </a:endParaRPr>
          </a:p>
          <a:p>
            <a:pPr indent="-215900" lvl="0" marL="342900" rtl="0" algn="l">
              <a:spcBef>
                <a:spcPts val="400"/>
              </a:spcBef>
              <a:spcAft>
                <a:spcPts val="0"/>
              </a:spcAft>
              <a:buClr>
                <a:schemeClr val="dk1"/>
              </a:buClr>
              <a:buSzPts val="2000"/>
              <a:buNone/>
            </a:pPr>
            <a:r>
              <a:t/>
            </a:r>
            <a:endParaRPr sz="2000">
              <a:latin typeface="Times New Roman"/>
              <a:ea typeface="Times New Roman"/>
              <a:cs typeface="Times New Roman"/>
              <a:sym typeface="Times New Roman"/>
            </a:endParaRPr>
          </a:p>
          <a:p>
            <a:pPr indent="-342900" lvl="0" marL="342900" rtl="0" algn="l">
              <a:spcBef>
                <a:spcPts val="560"/>
              </a:spcBef>
              <a:spcAft>
                <a:spcPts val="0"/>
              </a:spcAft>
              <a:buClr>
                <a:srgbClr val="FF0000"/>
              </a:buClr>
              <a:buSzPts val="2800"/>
              <a:buChar char="▪"/>
            </a:pPr>
            <a:r>
              <a:rPr lang="zh-TW" sz="2800">
                <a:solidFill>
                  <a:srgbClr val="FF0000"/>
                </a:solidFill>
                <a:latin typeface="Times New Roman"/>
                <a:ea typeface="Times New Roman"/>
                <a:cs typeface="Times New Roman"/>
                <a:sym typeface="Times New Roman"/>
              </a:rPr>
              <a:t> 「競爭對手」、「供應商」及「客戶」都成為鄰居。</a:t>
            </a:r>
            <a:endParaRPr sz="2800">
              <a:solidFill>
                <a:srgbClr val="FF0000"/>
              </a:solidFill>
              <a:latin typeface="Times New Roman"/>
              <a:ea typeface="Times New Roman"/>
              <a:cs typeface="Times New Roman"/>
              <a:sym typeface="Times New Roman"/>
            </a:endParaRPr>
          </a:p>
          <a:p>
            <a:pPr indent="-190500" lvl="0" marL="342900" rtl="0" algn="l">
              <a:spcBef>
                <a:spcPts val="480"/>
              </a:spcBef>
              <a:spcAft>
                <a:spcPts val="0"/>
              </a:spcAft>
              <a:buClr>
                <a:schemeClr val="dk1"/>
              </a:buClr>
              <a:buSzPts val="2400"/>
              <a:buNone/>
            </a:pPr>
            <a:r>
              <a:t/>
            </a:r>
            <a:endParaRPr sz="2400">
              <a:latin typeface="Times New Roman"/>
              <a:ea typeface="Times New Roman"/>
              <a:cs typeface="Times New Roman"/>
              <a:sym typeface="Times New Roman"/>
            </a:endParaRPr>
          </a:p>
          <a:p>
            <a:pPr indent="-190500" lvl="0" marL="342900" rtl="0" algn="l">
              <a:spcBef>
                <a:spcPts val="480"/>
              </a:spcBef>
              <a:spcAft>
                <a:spcPts val="0"/>
              </a:spcAft>
              <a:buClr>
                <a:schemeClr val="dk1"/>
              </a:buClr>
              <a:buSzPts val="2400"/>
              <a:buNone/>
            </a:pPr>
            <a:r>
              <a:t/>
            </a:r>
            <a:endParaRPr sz="2400">
              <a:latin typeface="Times New Roman"/>
              <a:ea typeface="Times New Roman"/>
              <a:cs typeface="Times New Roman"/>
              <a:sym typeface="Times New Roman"/>
            </a:endParaRPr>
          </a:p>
          <a:p>
            <a:pPr indent="-361950" lvl="0" marL="514350" rtl="0" algn="l">
              <a:spcBef>
                <a:spcPts val="480"/>
              </a:spcBef>
              <a:spcAft>
                <a:spcPts val="0"/>
              </a:spcAft>
              <a:buClr>
                <a:schemeClr val="dk1"/>
              </a:buClr>
              <a:buSzPts val="2400"/>
              <a:buNone/>
            </a:pPr>
            <a:r>
              <a:t/>
            </a:r>
            <a:endParaRPr sz="2400">
              <a:latin typeface="Times New Roman"/>
              <a:ea typeface="Times New Roman"/>
              <a:cs typeface="Times New Roman"/>
              <a:sym typeface="Times New Roman"/>
            </a:endParaRPr>
          </a:p>
        </p:txBody>
      </p:sp>
      <p:sp>
        <p:nvSpPr>
          <p:cNvPr id="718" name="Google Shape;718;p79"/>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719" name="Google Shape;719;p79"/>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3" name="Shape 723"/>
        <p:cNvGrpSpPr/>
        <p:nvPr/>
      </p:nvGrpSpPr>
      <p:grpSpPr>
        <a:xfrm>
          <a:off x="0" y="0"/>
          <a:ext cx="0" cy="0"/>
          <a:chOff x="0" y="0"/>
          <a:chExt cx="0" cy="0"/>
        </a:xfrm>
      </p:grpSpPr>
      <p:sp>
        <p:nvSpPr>
          <p:cNvPr id="724" name="Google Shape;724;p80"/>
          <p:cNvSpPr txBox="1"/>
          <p:nvPr>
            <p:ph type="title"/>
          </p:nvPr>
        </p:nvSpPr>
        <p:spPr>
          <a:xfrm>
            <a:off x="2514600" y="228600"/>
            <a:ext cx="66294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數位匯流之企業競爭優勢</a:t>
            </a:r>
            <a:endParaRPr sz="4400">
              <a:latin typeface="Arial"/>
              <a:ea typeface="Arial"/>
              <a:cs typeface="Arial"/>
              <a:sym typeface="Arial"/>
            </a:endParaRPr>
          </a:p>
        </p:txBody>
      </p:sp>
      <p:sp>
        <p:nvSpPr>
          <p:cNvPr id="725" name="Google Shape;725;p80"/>
          <p:cNvSpPr txBox="1"/>
          <p:nvPr>
            <p:ph idx="1" type="body"/>
          </p:nvPr>
        </p:nvSpPr>
        <p:spPr>
          <a:xfrm>
            <a:off x="179512" y="1295400"/>
            <a:ext cx="8712968" cy="5026025"/>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chemeClr val="dk1"/>
              </a:buClr>
              <a:buSzPts val="2800"/>
              <a:buNone/>
            </a:pPr>
            <a:r>
              <a:t/>
            </a:r>
            <a:endParaRPr b="1" sz="2800">
              <a:latin typeface="Times New Roman"/>
              <a:ea typeface="Times New Roman"/>
              <a:cs typeface="Times New Roman"/>
              <a:sym typeface="Times New Roman"/>
            </a:endParaRPr>
          </a:p>
          <a:p>
            <a:pPr indent="-514350" lvl="0" marL="514350" rtl="0" algn="l">
              <a:spcBef>
                <a:spcPts val="560"/>
              </a:spcBef>
              <a:spcAft>
                <a:spcPts val="0"/>
              </a:spcAft>
              <a:buClr>
                <a:schemeClr val="dk1"/>
              </a:buClr>
              <a:buSzPts val="2800"/>
              <a:buNone/>
            </a:pPr>
            <a:r>
              <a:rPr b="1" lang="zh-TW" sz="2800">
                <a:latin typeface="Times New Roman"/>
                <a:ea typeface="Times New Roman"/>
                <a:cs typeface="Times New Roman"/>
                <a:sym typeface="Times New Roman"/>
              </a:rPr>
              <a:t>「加值」成市場主流，五力分析忽略「競合」(3/3)</a:t>
            </a:r>
            <a:endParaRPr sz="2800">
              <a:latin typeface="Times New Roman"/>
              <a:ea typeface="Times New Roman"/>
              <a:cs typeface="Times New Roman"/>
              <a:sym typeface="Times New Roman"/>
            </a:endParaRPr>
          </a:p>
          <a:p>
            <a:pPr indent="-514350" lvl="0" marL="514350" rtl="0" algn="l">
              <a:spcBef>
                <a:spcPts val="400"/>
              </a:spcBef>
              <a:spcAft>
                <a:spcPts val="0"/>
              </a:spcAft>
              <a:buClr>
                <a:schemeClr val="dk1"/>
              </a:buClr>
              <a:buSzPts val="2000"/>
              <a:buNone/>
            </a:pPr>
            <a:r>
              <a:t/>
            </a:r>
            <a:endParaRPr sz="2000">
              <a:latin typeface="Times New Roman"/>
              <a:ea typeface="Times New Roman"/>
              <a:cs typeface="Times New Roman"/>
              <a:sym typeface="Times New Roman"/>
            </a:endParaRPr>
          </a:p>
          <a:p>
            <a:pPr indent="-342900" lvl="0" marL="342900" rtl="0" algn="l">
              <a:lnSpc>
                <a:spcPct val="120000"/>
              </a:lnSpc>
              <a:spcBef>
                <a:spcPts val="480"/>
              </a:spcBef>
              <a:spcAft>
                <a:spcPts val="0"/>
              </a:spcAft>
              <a:buClr>
                <a:schemeClr val="dk1"/>
              </a:buClr>
              <a:buSzPts val="2400"/>
              <a:buChar char="▪"/>
            </a:pPr>
            <a:r>
              <a:rPr lang="zh-TW" sz="2400">
                <a:latin typeface="Times New Roman"/>
                <a:ea typeface="Times New Roman"/>
                <a:cs typeface="Times New Roman"/>
                <a:sym typeface="Times New Roman"/>
              </a:rPr>
              <a:t>企業已不再靠擊敗競爭對手，或以結構性障礙來保護自己免於競爭，而必須不斷「創新」來為客戶提供「加值」，找到新方法與商業模式來吸引客戶。</a:t>
            </a:r>
            <a:endParaRPr sz="2400">
              <a:latin typeface="Times New Roman"/>
              <a:ea typeface="Times New Roman"/>
              <a:cs typeface="Times New Roman"/>
              <a:sym typeface="Times New Roman"/>
            </a:endParaRPr>
          </a:p>
          <a:p>
            <a:pPr indent="-190500" lvl="0" marL="342900" rtl="0" algn="l">
              <a:lnSpc>
                <a:spcPct val="120000"/>
              </a:lnSpc>
              <a:spcBef>
                <a:spcPts val="480"/>
              </a:spcBef>
              <a:spcAft>
                <a:spcPts val="0"/>
              </a:spcAft>
              <a:buClr>
                <a:schemeClr val="dk1"/>
              </a:buClr>
              <a:buSzPts val="2400"/>
              <a:buNone/>
            </a:pPr>
            <a:r>
              <a:t/>
            </a:r>
            <a:endParaRPr sz="2400">
              <a:latin typeface="Times New Roman"/>
              <a:ea typeface="Times New Roman"/>
              <a:cs typeface="Times New Roman"/>
              <a:sym typeface="Times New Roman"/>
            </a:endParaRPr>
          </a:p>
          <a:p>
            <a:pPr indent="-342900" lvl="0" marL="342900" rtl="0" algn="l">
              <a:lnSpc>
                <a:spcPct val="120000"/>
              </a:lnSpc>
              <a:spcBef>
                <a:spcPts val="480"/>
              </a:spcBef>
              <a:spcAft>
                <a:spcPts val="0"/>
              </a:spcAft>
              <a:buClr>
                <a:schemeClr val="dk1"/>
              </a:buClr>
              <a:buSzPts val="2400"/>
              <a:buChar char="▪"/>
            </a:pPr>
            <a:r>
              <a:rPr lang="zh-TW" sz="2400">
                <a:latin typeface="Times New Roman"/>
                <a:ea typeface="Times New Roman"/>
                <a:cs typeface="Times New Roman"/>
                <a:sym typeface="Times New Roman"/>
              </a:rPr>
              <a:t> Monitor Group</a:t>
            </a:r>
            <a:r>
              <a:rPr lang="zh-TW" sz="2400">
                <a:solidFill>
                  <a:srgbClr val="FF0000"/>
                </a:solidFill>
                <a:latin typeface="Times New Roman"/>
                <a:ea typeface="Times New Roman"/>
                <a:cs typeface="Times New Roman"/>
                <a:sym typeface="Times New Roman"/>
              </a:rPr>
              <a:t>之競爭策略分析，未隨上述市場環境改變而調整</a:t>
            </a:r>
            <a:r>
              <a:rPr lang="zh-TW" sz="2400">
                <a:latin typeface="Times New Roman"/>
                <a:ea typeface="Times New Roman"/>
                <a:cs typeface="Times New Roman"/>
                <a:sym typeface="Times New Roman"/>
              </a:rPr>
              <a:t>，</a:t>
            </a:r>
            <a:r>
              <a:rPr lang="zh-TW" sz="2400">
                <a:solidFill>
                  <a:srgbClr val="FF0000"/>
                </a:solidFill>
                <a:latin typeface="Times New Roman"/>
                <a:ea typeface="Times New Roman"/>
                <a:cs typeface="Times New Roman"/>
                <a:sym typeface="Times New Roman"/>
              </a:rPr>
              <a:t>聚焦於服務創新與商業模式</a:t>
            </a:r>
            <a:r>
              <a:rPr lang="zh-TW" sz="2400">
                <a:latin typeface="Times New Roman"/>
                <a:ea typeface="Times New Roman"/>
                <a:cs typeface="Times New Roman"/>
                <a:sym typeface="Times New Roman"/>
              </a:rPr>
              <a:t>。終於2012/11/7聲請破產，由紐約德勤管理顧問公司收購。</a:t>
            </a:r>
            <a:endParaRPr sz="1600">
              <a:latin typeface="Times New Roman"/>
              <a:ea typeface="Times New Roman"/>
              <a:cs typeface="Times New Roman"/>
              <a:sym typeface="Times New Roman"/>
            </a:endParaRPr>
          </a:p>
        </p:txBody>
      </p:sp>
      <p:sp>
        <p:nvSpPr>
          <p:cNvPr id="726" name="Google Shape;726;p80"/>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727" name="Google Shape;727;p80"/>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1" name="Shape 731"/>
        <p:cNvGrpSpPr/>
        <p:nvPr/>
      </p:nvGrpSpPr>
      <p:grpSpPr>
        <a:xfrm>
          <a:off x="0" y="0"/>
          <a:ext cx="0" cy="0"/>
          <a:chOff x="0" y="0"/>
          <a:chExt cx="0" cy="0"/>
        </a:xfrm>
      </p:grpSpPr>
      <p:sp>
        <p:nvSpPr>
          <p:cNvPr id="732" name="Google Shape;732;p81"/>
          <p:cNvSpPr txBox="1"/>
          <p:nvPr>
            <p:ph type="title"/>
          </p:nvPr>
        </p:nvSpPr>
        <p:spPr>
          <a:xfrm>
            <a:off x="2514600" y="228600"/>
            <a:ext cx="66294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數位匯流之企業競爭優勢</a:t>
            </a:r>
            <a:endParaRPr sz="4400">
              <a:latin typeface="Arial"/>
              <a:ea typeface="Arial"/>
              <a:cs typeface="Arial"/>
              <a:sym typeface="Arial"/>
            </a:endParaRPr>
          </a:p>
        </p:txBody>
      </p:sp>
      <p:sp>
        <p:nvSpPr>
          <p:cNvPr id="733" name="Google Shape;733;p81"/>
          <p:cNvSpPr txBox="1"/>
          <p:nvPr>
            <p:ph idx="1" type="body"/>
          </p:nvPr>
        </p:nvSpPr>
        <p:spPr>
          <a:xfrm>
            <a:off x="179512" y="1295400"/>
            <a:ext cx="8964488" cy="5026025"/>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chemeClr val="dk1"/>
              </a:buClr>
              <a:buSzPts val="3600"/>
              <a:buNone/>
            </a:pPr>
            <a:r>
              <a:rPr b="1" lang="zh-TW" sz="3600">
                <a:latin typeface="Times New Roman"/>
                <a:ea typeface="Times New Roman"/>
                <a:cs typeface="Times New Roman"/>
                <a:sym typeface="Times New Roman"/>
              </a:rPr>
              <a:t>五力分析之競爭優勢啟示</a:t>
            </a:r>
            <a:endParaRPr b="1" sz="3600">
              <a:latin typeface="Times New Roman"/>
              <a:ea typeface="Times New Roman"/>
              <a:cs typeface="Times New Roman"/>
              <a:sym typeface="Times New Roman"/>
            </a:endParaRPr>
          </a:p>
          <a:p>
            <a:pPr indent="-514350" lvl="0" marL="514350" rtl="0" algn="l">
              <a:spcBef>
                <a:spcPts val="480"/>
              </a:spcBef>
              <a:spcAft>
                <a:spcPts val="0"/>
              </a:spcAft>
              <a:buClr>
                <a:schemeClr val="dk1"/>
              </a:buClr>
              <a:buSzPts val="2400"/>
              <a:buNone/>
            </a:pPr>
            <a:r>
              <a:t/>
            </a:r>
            <a:endParaRPr sz="2400">
              <a:latin typeface="Times New Roman"/>
              <a:ea typeface="Times New Roman"/>
              <a:cs typeface="Times New Roman"/>
              <a:sym typeface="Times New Roman"/>
            </a:endParaRPr>
          </a:p>
          <a:p>
            <a:pPr indent="-457200" lvl="0" marL="457200" rtl="0" algn="l">
              <a:spcBef>
                <a:spcPts val="560"/>
              </a:spcBef>
              <a:spcAft>
                <a:spcPts val="0"/>
              </a:spcAft>
              <a:buClr>
                <a:srgbClr val="215095"/>
              </a:buClr>
              <a:buSzPts val="2800"/>
              <a:buFont typeface="Arial"/>
              <a:buAutoNum type="arabicPeriod"/>
            </a:pPr>
            <a:r>
              <a:rPr lang="zh-TW" sz="2800">
                <a:solidFill>
                  <a:srgbClr val="215095"/>
                </a:solidFill>
                <a:latin typeface="Times New Roman"/>
                <a:ea typeface="Times New Roman"/>
                <a:cs typeface="Times New Roman"/>
                <a:sym typeface="Times New Roman"/>
              </a:rPr>
              <a:t>企業不該過度專注於拉開競爭對手的差距，更應該關注</a:t>
            </a:r>
            <a:r>
              <a:rPr lang="zh-TW" sz="2800">
                <a:solidFill>
                  <a:srgbClr val="FF0000"/>
                </a:solidFill>
                <a:latin typeface="Times New Roman"/>
                <a:ea typeface="Times New Roman"/>
                <a:cs typeface="Times New Roman"/>
                <a:sym typeface="Times New Roman"/>
              </a:rPr>
              <a:t>主宰當前市場的力量－顧客。</a:t>
            </a:r>
            <a:r>
              <a:rPr lang="zh-TW" sz="2800">
                <a:solidFill>
                  <a:srgbClr val="215095"/>
                </a:solidFill>
                <a:latin typeface="Times New Roman"/>
                <a:ea typeface="Times New Roman"/>
                <a:cs typeface="Times New Roman"/>
                <a:sym typeface="Times New Roman"/>
              </a:rPr>
              <a:t>(Monitor Group之失敗主因)</a:t>
            </a:r>
            <a:endParaRPr sz="2800">
              <a:solidFill>
                <a:srgbClr val="FF0000"/>
              </a:solidFill>
              <a:latin typeface="Times New Roman"/>
              <a:ea typeface="Times New Roman"/>
              <a:cs typeface="Times New Roman"/>
              <a:sym typeface="Times New Roman"/>
            </a:endParaRPr>
          </a:p>
          <a:p>
            <a:pPr indent="-355600" lvl="8" marL="4000500" rtl="0" algn="l">
              <a:spcBef>
                <a:spcPts val="320"/>
              </a:spcBef>
              <a:spcAft>
                <a:spcPts val="0"/>
              </a:spcAft>
              <a:buClr>
                <a:schemeClr val="dk1"/>
              </a:buClr>
              <a:buSzPts val="1600"/>
              <a:buFont typeface="Arial"/>
              <a:buNone/>
            </a:pPr>
            <a:r>
              <a:t/>
            </a:r>
            <a:endParaRPr sz="1600">
              <a:latin typeface="Times New Roman"/>
              <a:ea typeface="Times New Roman"/>
              <a:cs typeface="Times New Roman"/>
              <a:sym typeface="Times New Roman"/>
            </a:endParaRPr>
          </a:p>
          <a:p>
            <a:pPr indent="-457200" lvl="0" marL="457200" rtl="0" algn="l">
              <a:spcBef>
                <a:spcPts val="560"/>
              </a:spcBef>
              <a:spcAft>
                <a:spcPts val="0"/>
              </a:spcAft>
              <a:buClr>
                <a:schemeClr val="dk1"/>
              </a:buClr>
              <a:buSzPts val="2800"/>
              <a:buFont typeface="Arial"/>
              <a:buAutoNum type="arabicPeriod"/>
            </a:pPr>
            <a:r>
              <a:rPr lang="zh-TW" sz="2800">
                <a:latin typeface="Times New Roman"/>
                <a:ea typeface="Times New Roman"/>
                <a:cs typeface="Times New Roman"/>
                <a:sym typeface="Times New Roman"/>
              </a:rPr>
              <a:t>競爭優勢之維持已不在於麥可波特強調之對立</a:t>
            </a:r>
            <a:r>
              <a:rPr lang="zh-TW" sz="2800">
                <a:solidFill>
                  <a:srgbClr val="FF0000"/>
                </a:solidFill>
                <a:latin typeface="Times New Roman"/>
                <a:ea typeface="Times New Roman"/>
                <a:cs typeface="Times New Roman"/>
                <a:sym typeface="Times New Roman"/>
              </a:rPr>
              <a:t>「競爭(Competition)」</a:t>
            </a:r>
            <a:r>
              <a:rPr lang="zh-TW" sz="2800">
                <a:latin typeface="Times New Roman"/>
                <a:ea typeface="Times New Roman"/>
                <a:cs typeface="Times New Roman"/>
                <a:sym typeface="Times New Roman"/>
              </a:rPr>
              <a:t>關係，而在於</a:t>
            </a:r>
            <a:r>
              <a:rPr lang="zh-TW" sz="2800">
                <a:solidFill>
                  <a:srgbClr val="FF0000"/>
                </a:solidFill>
                <a:latin typeface="Times New Roman"/>
                <a:ea typeface="Times New Roman"/>
                <a:cs typeface="Times New Roman"/>
                <a:sym typeface="Times New Roman"/>
              </a:rPr>
              <a:t>「競合(Coopetition)」</a:t>
            </a:r>
            <a:r>
              <a:rPr lang="zh-TW" sz="2800">
                <a:latin typeface="Times New Roman"/>
                <a:ea typeface="Times New Roman"/>
                <a:cs typeface="Times New Roman"/>
                <a:sym typeface="Times New Roman"/>
              </a:rPr>
              <a:t>。</a:t>
            </a:r>
            <a:endParaRPr sz="2800">
              <a:latin typeface="Times New Roman"/>
              <a:ea typeface="Times New Roman"/>
              <a:cs typeface="Times New Roman"/>
              <a:sym typeface="Times New Roman"/>
            </a:endParaRPr>
          </a:p>
          <a:p>
            <a:pPr indent="-355600" lvl="8" marL="4000500" rtl="0" algn="l">
              <a:spcBef>
                <a:spcPts val="320"/>
              </a:spcBef>
              <a:spcAft>
                <a:spcPts val="0"/>
              </a:spcAft>
              <a:buClr>
                <a:schemeClr val="dk1"/>
              </a:buClr>
              <a:buSzPts val="1600"/>
              <a:buFont typeface="Arial"/>
              <a:buNone/>
            </a:pPr>
            <a:r>
              <a:t/>
            </a:r>
            <a:endParaRPr sz="1600">
              <a:latin typeface="Times New Roman"/>
              <a:ea typeface="Times New Roman"/>
              <a:cs typeface="Times New Roman"/>
              <a:sym typeface="Times New Roman"/>
            </a:endParaRPr>
          </a:p>
          <a:p>
            <a:pPr indent="-457200" lvl="0" marL="457200" rtl="0" algn="l">
              <a:spcBef>
                <a:spcPts val="560"/>
              </a:spcBef>
              <a:spcAft>
                <a:spcPts val="0"/>
              </a:spcAft>
              <a:buClr>
                <a:schemeClr val="dk1"/>
              </a:buClr>
              <a:buSzPts val="2800"/>
              <a:buFont typeface="Arial"/>
              <a:buAutoNum type="arabicPeriod"/>
            </a:pPr>
            <a:r>
              <a:rPr lang="zh-TW" sz="2800">
                <a:latin typeface="Times New Roman"/>
                <a:ea typeface="Times New Roman"/>
                <a:cs typeface="Times New Roman"/>
                <a:sym typeface="Times New Roman"/>
              </a:rPr>
              <a:t>CEO必須確認利害關係人之</a:t>
            </a:r>
            <a:r>
              <a:rPr lang="zh-TW" sz="2800">
                <a:solidFill>
                  <a:srgbClr val="FF0000"/>
                </a:solidFill>
                <a:latin typeface="Times New Roman"/>
                <a:ea typeface="Times New Roman"/>
                <a:cs typeface="Times New Roman"/>
                <a:sym typeface="Times New Roman"/>
              </a:rPr>
              <a:t>獨特價值，</a:t>
            </a:r>
            <a:r>
              <a:rPr lang="zh-TW" sz="2800">
                <a:latin typeface="Times New Roman"/>
                <a:ea typeface="Times New Roman"/>
                <a:cs typeface="Times New Roman"/>
                <a:sym typeface="Times New Roman"/>
              </a:rPr>
              <a:t>例如3D電影中之少年Pi與老虎，梅花鹿與獵豹。</a:t>
            </a:r>
            <a:br>
              <a:rPr lang="zh-TW" sz="2400">
                <a:latin typeface="Times New Roman"/>
                <a:ea typeface="Times New Roman"/>
                <a:cs typeface="Times New Roman"/>
                <a:sym typeface="Times New Roman"/>
              </a:rPr>
            </a:br>
            <a:endParaRPr sz="2400">
              <a:latin typeface="Times New Roman"/>
              <a:ea typeface="Times New Roman"/>
              <a:cs typeface="Times New Roman"/>
              <a:sym typeface="Times New Roman"/>
            </a:endParaRPr>
          </a:p>
        </p:txBody>
      </p:sp>
      <p:sp>
        <p:nvSpPr>
          <p:cNvPr id="734" name="Google Shape;734;p81"/>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735" name="Google Shape;735;p81"/>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9" name="Shape 739"/>
        <p:cNvGrpSpPr/>
        <p:nvPr/>
      </p:nvGrpSpPr>
      <p:grpSpPr>
        <a:xfrm>
          <a:off x="0" y="0"/>
          <a:ext cx="0" cy="0"/>
          <a:chOff x="0" y="0"/>
          <a:chExt cx="0" cy="0"/>
        </a:xfrm>
      </p:grpSpPr>
      <p:sp>
        <p:nvSpPr>
          <p:cNvPr id="740" name="Google Shape;740;p82"/>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zh-TW" sz="3200">
                <a:latin typeface="Times New Roman"/>
                <a:ea typeface="Times New Roman"/>
                <a:cs typeface="Times New Roman"/>
                <a:sym typeface="Times New Roman"/>
              </a:rPr>
              <a:t>數位匯流之競爭優勢案例分析：</a:t>
            </a:r>
            <a:br>
              <a:rPr b="1" lang="zh-TW" sz="3200">
                <a:latin typeface="Times New Roman"/>
                <a:ea typeface="Times New Roman"/>
                <a:cs typeface="Times New Roman"/>
                <a:sym typeface="Times New Roman"/>
              </a:rPr>
            </a:br>
            <a:r>
              <a:rPr b="1" lang="zh-TW" sz="3200">
                <a:latin typeface="Times New Roman"/>
                <a:ea typeface="Times New Roman"/>
                <a:cs typeface="Times New Roman"/>
                <a:sym typeface="Times New Roman"/>
              </a:rPr>
              <a:t>Apple vs. Android</a:t>
            </a:r>
            <a:endParaRPr sz="3200">
              <a:latin typeface="Times New Roman"/>
              <a:ea typeface="Times New Roman"/>
              <a:cs typeface="Times New Roman"/>
              <a:sym typeface="Times New Roman"/>
            </a:endParaRPr>
          </a:p>
        </p:txBody>
      </p:sp>
      <p:sp>
        <p:nvSpPr>
          <p:cNvPr id="741" name="Google Shape;741;p82"/>
          <p:cNvSpPr txBox="1"/>
          <p:nvPr>
            <p:ph idx="1" type="body"/>
          </p:nvPr>
        </p:nvSpPr>
        <p:spPr>
          <a:xfrm>
            <a:off x="179512" y="1295400"/>
            <a:ext cx="8712968" cy="5026025"/>
          </a:xfrm>
          <a:prstGeom prst="rect">
            <a:avLst/>
          </a:prstGeom>
          <a:noFill/>
          <a:ln>
            <a:noFill/>
          </a:ln>
        </p:spPr>
        <p:txBody>
          <a:bodyPr anchorCtr="0" anchor="t" bIns="45700" lIns="91425" spcFirstLastPara="1" rIns="91425" wrap="square" tIns="45700">
            <a:noAutofit/>
          </a:bodyPr>
          <a:lstStyle/>
          <a:p>
            <a:pPr indent="-514350" lvl="0" marL="514350" rtl="0" algn="l">
              <a:lnSpc>
                <a:spcPct val="80000"/>
              </a:lnSpc>
              <a:spcBef>
                <a:spcPts val="0"/>
              </a:spcBef>
              <a:spcAft>
                <a:spcPts val="0"/>
              </a:spcAft>
              <a:buClr>
                <a:schemeClr val="dk1"/>
              </a:buClr>
              <a:buSzPts val="3237"/>
              <a:buNone/>
            </a:pPr>
            <a:r>
              <a:rPr b="1" lang="zh-TW" sz="3237">
                <a:latin typeface="Times New Roman"/>
                <a:ea typeface="Times New Roman"/>
                <a:cs typeface="Times New Roman"/>
                <a:sym typeface="Times New Roman"/>
              </a:rPr>
              <a:t>蘋果成功模式(1/2)</a:t>
            </a:r>
            <a:endParaRPr/>
          </a:p>
          <a:p>
            <a:pPr indent="-514350" lvl="0" marL="514350" rtl="0" algn="l">
              <a:lnSpc>
                <a:spcPct val="80000"/>
              </a:lnSpc>
              <a:spcBef>
                <a:spcPts val="444"/>
              </a:spcBef>
              <a:spcAft>
                <a:spcPts val="0"/>
              </a:spcAft>
              <a:buClr>
                <a:schemeClr val="dk1"/>
              </a:buClr>
              <a:buSzPts val="2220"/>
              <a:buNone/>
            </a:pPr>
            <a:r>
              <a:t/>
            </a:r>
            <a:endParaRPr b="1" sz="2220">
              <a:latin typeface="Times New Roman"/>
              <a:ea typeface="Times New Roman"/>
              <a:cs typeface="Times New Roman"/>
              <a:sym typeface="Times New Roman"/>
            </a:endParaRPr>
          </a:p>
          <a:p>
            <a:pPr indent="-457200" lvl="0" marL="457200" rtl="0" algn="l">
              <a:lnSpc>
                <a:spcPct val="80000"/>
              </a:lnSpc>
              <a:spcBef>
                <a:spcPts val="555"/>
              </a:spcBef>
              <a:spcAft>
                <a:spcPts val="0"/>
              </a:spcAft>
              <a:buClr>
                <a:schemeClr val="dk1"/>
              </a:buClr>
              <a:buSzPts val="2220"/>
              <a:buFont typeface="Arial"/>
              <a:buAutoNum type="arabicPeriod"/>
            </a:pPr>
            <a:r>
              <a:rPr lang="zh-TW" sz="2220">
                <a:latin typeface="Times New Roman"/>
                <a:ea typeface="Times New Roman"/>
                <a:cs typeface="Times New Roman"/>
                <a:sym typeface="Times New Roman"/>
              </a:rPr>
              <a:t> </a:t>
            </a:r>
            <a:r>
              <a:rPr lang="zh-TW" sz="2775">
                <a:latin typeface="Times New Roman"/>
                <a:ea typeface="Times New Roman"/>
                <a:cs typeface="Times New Roman"/>
                <a:sym typeface="Times New Roman"/>
              </a:rPr>
              <a:t>技術創新樹立標竿地位</a:t>
            </a:r>
            <a:endParaRPr sz="2775">
              <a:latin typeface="Times New Roman"/>
              <a:ea typeface="Times New Roman"/>
              <a:cs typeface="Times New Roman"/>
              <a:sym typeface="Times New Roman"/>
            </a:endParaRPr>
          </a:p>
          <a:p>
            <a:pPr indent="-280987" lvl="0" marL="457200" rtl="0" algn="l">
              <a:lnSpc>
                <a:spcPct val="80000"/>
              </a:lnSpc>
              <a:spcBef>
                <a:spcPts val="555"/>
              </a:spcBef>
              <a:spcAft>
                <a:spcPts val="0"/>
              </a:spcAft>
              <a:buClr>
                <a:schemeClr val="dk1"/>
              </a:buClr>
              <a:buSzPts val="2775"/>
              <a:buFont typeface="Arial"/>
              <a:buNone/>
            </a:pPr>
            <a:r>
              <a:t/>
            </a:r>
            <a:endParaRPr sz="2775">
              <a:latin typeface="Times New Roman"/>
              <a:ea typeface="Times New Roman"/>
              <a:cs typeface="Times New Roman"/>
              <a:sym typeface="Times New Roman"/>
            </a:endParaRPr>
          </a:p>
          <a:p>
            <a:pPr indent="-457200" lvl="0" marL="457200" rtl="0" algn="l">
              <a:lnSpc>
                <a:spcPct val="80000"/>
              </a:lnSpc>
              <a:spcBef>
                <a:spcPts val="555"/>
              </a:spcBef>
              <a:spcAft>
                <a:spcPts val="0"/>
              </a:spcAft>
              <a:buClr>
                <a:schemeClr val="dk1"/>
              </a:buClr>
              <a:buSzPts val="2775"/>
              <a:buFont typeface="Arial"/>
              <a:buAutoNum type="arabicPeriod"/>
            </a:pPr>
            <a:r>
              <a:rPr lang="zh-TW" sz="2775">
                <a:latin typeface="Times New Roman"/>
                <a:ea typeface="Times New Roman"/>
                <a:cs typeface="Times New Roman"/>
                <a:sym typeface="Times New Roman"/>
              </a:rPr>
              <a:t> 更重要的是</a:t>
            </a:r>
            <a:r>
              <a:rPr lang="zh-TW" sz="2775">
                <a:solidFill>
                  <a:srgbClr val="FF0000"/>
                </a:solidFill>
                <a:latin typeface="Times New Roman"/>
                <a:ea typeface="Times New Roman"/>
                <a:cs typeface="Times New Roman"/>
                <a:sym typeface="Times New Roman"/>
              </a:rPr>
              <a:t>商業模式創新(如App store)</a:t>
            </a:r>
            <a:endParaRPr/>
          </a:p>
          <a:p>
            <a:pPr indent="-280987" lvl="0" marL="457200" rtl="0" algn="l">
              <a:lnSpc>
                <a:spcPct val="80000"/>
              </a:lnSpc>
              <a:spcBef>
                <a:spcPts val="555"/>
              </a:spcBef>
              <a:spcAft>
                <a:spcPts val="0"/>
              </a:spcAft>
              <a:buClr>
                <a:schemeClr val="dk1"/>
              </a:buClr>
              <a:buSzPts val="2775"/>
              <a:buFont typeface="Arial"/>
              <a:buNone/>
            </a:pPr>
            <a:r>
              <a:t/>
            </a:r>
            <a:endParaRPr sz="2775">
              <a:solidFill>
                <a:srgbClr val="FF0000"/>
              </a:solidFill>
              <a:latin typeface="Times New Roman"/>
              <a:ea typeface="Times New Roman"/>
              <a:cs typeface="Times New Roman"/>
              <a:sym typeface="Times New Roman"/>
            </a:endParaRPr>
          </a:p>
          <a:p>
            <a:pPr indent="-457200" lvl="0" marL="457200" rtl="0" algn="l">
              <a:lnSpc>
                <a:spcPct val="80000"/>
              </a:lnSpc>
              <a:spcBef>
                <a:spcPts val="555"/>
              </a:spcBef>
              <a:spcAft>
                <a:spcPts val="0"/>
              </a:spcAft>
              <a:buClr>
                <a:schemeClr val="dk1"/>
              </a:buClr>
              <a:buSzPts val="2775"/>
              <a:buFont typeface="Arial"/>
              <a:buAutoNum type="arabicPeriod"/>
            </a:pPr>
            <a:r>
              <a:rPr lang="zh-TW" sz="2775">
                <a:latin typeface="Times New Roman"/>
                <a:ea typeface="Times New Roman"/>
                <a:cs typeface="Times New Roman"/>
                <a:sym typeface="Times New Roman"/>
              </a:rPr>
              <a:t> 產品的差異化定位</a:t>
            </a:r>
            <a:endParaRPr sz="2775">
              <a:latin typeface="Times New Roman"/>
              <a:ea typeface="Times New Roman"/>
              <a:cs typeface="Times New Roman"/>
              <a:sym typeface="Times New Roman"/>
            </a:endParaRPr>
          </a:p>
          <a:p>
            <a:pPr indent="-280987" lvl="0" marL="457200" rtl="0" algn="l">
              <a:lnSpc>
                <a:spcPct val="80000"/>
              </a:lnSpc>
              <a:spcBef>
                <a:spcPts val="555"/>
              </a:spcBef>
              <a:spcAft>
                <a:spcPts val="0"/>
              </a:spcAft>
              <a:buClr>
                <a:schemeClr val="dk1"/>
              </a:buClr>
              <a:buSzPts val="2775"/>
              <a:buFont typeface="Arial"/>
              <a:buNone/>
            </a:pPr>
            <a:r>
              <a:t/>
            </a:r>
            <a:endParaRPr sz="2775">
              <a:latin typeface="Times New Roman"/>
              <a:ea typeface="Times New Roman"/>
              <a:cs typeface="Times New Roman"/>
              <a:sym typeface="Times New Roman"/>
            </a:endParaRPr>
          </a:p>
          <a:p>
            <a:pPr indent="-457200" lvl="0" marL="457200" rtl="0" algn="l">
              <a:lnSpc>
                <a:spcPct val="80000"/>
              </a:lnSpc>
              <a:spcBef>
                <a:spcPts val="555"/>
              </a:spcBef>
              <a:spcAft>
                <a:spcPts val="0"/>
              </a:spcAft>
              <a:buClr>
                <a:schemeClr val="dk1"/>
              </a:buClr>
              <a:buSzPts val="2775"/>
              <a:buFont typeface="Arial"/>
              <a:buAutoNum type="arabicPeriod"/>
            </a:pPr>
            <a:r>
              <a:rPr lang="zh-TW" sz="2775">
                <a:latin typeface="Times New Roman"/>
                <a:ea typeface="Times New Roman"/>
                <a:cs typeface="Times New Roman"/>
                <a:sym typeface="Times New Roman"/>
              </a:rPr>
              <a:t> 以規模優勢掌控供應鏈，零件供應來源充裕，使Apple對產業鏈具掌控力，具</a:t>
            </a:r>
            <a:r>
              <a:rPr lang="zh-TW" sz="2775">
                <a:solidFill>
                  <a:srgbClr val="FF0000"/>
                </a:solidFill>
                <a:latin typeface="Times New Roman"/>
                <a:ea typeface="Times New Roman"/>
                <a:cs typeface="Times New Roman"/>
                <a:sym typeface="Times New Roman"/>
              </a:rPr>
              <a:t>五力分析中之議價能力</a:t>
            </a:r>
            <a:r>
              <a:rPr lang="zh-TW" sz="2775">
                <a:latin typeface="Times New Roman"/>
                <a:ea typeface="Times New Roman"/>
                <a:cs typeface="Times New Roman"/>
                <a:sym typeface="Times New Roman"/>
              </a:rPr>
              <a:t>。</a:t>
            </a:r>
            <a:endParaRPr sz="2775">
              <a:latin typeface="Times New Roman"/>
              <a:ea typeface="Times New Roman"/>
              <a:cs typeface="Times New Roman"/>
              <a:sym typeface="Times New Roman"/>
            </a:endParaRPr>
          </a:p>
          <a:p>
            <a:pPr indent="-342900" lvl="0" marL="342900" rtl="0" algn="l">
              <a:lnSpc>
                <a:spcPct val="80000"/>
              </a:lnSpc>
              <a:spcBef>
                <a:spcPts val="444"/>
              </a:spcBef>
              <a:spcAft>
                <a:spcPts val="0"/>
              </a:spcAft>
              <a:buClr>
                <a:schemeClr val="dk1"/>
              </a:buClr>
              <a:buSzPts val="2220"/>
              <a:buNone/>
            </a:pPr>
            <a:br>
              <a:rPr lang="zh-TW" sz="2220">
                <a:latin typeface="Times New Roman"/>
                <a:ea typeface="Times New Roman"/>
                <a:cs typeface="Times New Roman"/>
                <a:sym typeface="Times New Roman"/>
              </a:rPr>
            </a:br>
            <a:br>
              <a:rPr lang="zh-TW" sz="2220">
                <a:latin typeface="Times New Roman"/>
                <a:ea typeface="Times New Roman"/>
                <a:cs typeface="Times New Roman"/>
                <a:sym typeface="Times New Roman"/>
              </a:rPr>
            </a:br>
            <a:endParaRPr sz="2220">
              <a:latin typeface="Times New Roman"/>
              <a:ea typeface="Times New Roman"/>
              <a:cs typeface="Times New Roman"/>
              <a:sym typeface="Times New Roman"/>
            </a:endParaRPr>
          </a:p>
        </p:txBody>
      </p:sp>
      <p:sp>
        <p:nvSpPr>
          <p:cNvPr id="742" name="Google Shape;742;p82"/>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sz="1800">
              <a:solidFill>
                <a:srgbClr val="215095"/>
              </a:solidFill>
            </a:endParaRPr>
          </a:p>
        </p:txBody>
      </p:sp>
      <p:sp>
        <p:nvSpPr>
          <p:cNvPr id="743" name="Google Shape;743;p82"/>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7" name="Shape 747"/>
        <p:cNvGrpSpPr/>
        <p:nvPr/>
      </p:nvGrpSpPr>
      <p:grpSpPr>
        <a:xfrm>
          <a:off x="0" y="0"/>
          <a:ext cx="0" cy="0"/>
          <a:chOff x="0" y="0"/>
          <a:chExt cx="0" cy="0"/>
        </a:xfrm>
      </p:grpSpPr>
      <p:sp>
        <p:nvSpPr>
          <p:cNvPr id="748" name="Google Shape;748;p83"/>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zh-TW" sz="3200">
                <a:latin typeface="Times New Roman"/>
                <a:ea typeface="Times New Roman"/>
                <a:cs typeface="Times New Roman"/>
                <a:sym typeface="Times New Roman"/>
              </a:rPr>
              <a:t>數位匯流之競爭優勢案例分析：</a:t>
            </a:r>
            <a:br>
              <a:rPr b="1" lang="zh-TW" sz="3200">
                <a:latin typeface="Times New Roman"/>
                <a:ea typeface="Times New Roman"/>
                <a:cs typeface="Times New Roman"/>
                <a:sym typeface="Times New Roman"/>
              </a:rPr>
            </a:br>
            <a:r>
              <a:rPr b="1" lang="zh-TW" sz="3200">
                <a:latin typeface="Times New Roman"/>
                <a:ea typeface="Times New Roman"/>
                <a:cs typeface="Times New Roman"/>
                <a:sym typeface="Times New Roman"/>
              </a:rPr>
              <a:t>Apple vs. Android</a:t>
            </a:r>
            <a:endParaRPr sz="3200">
              <a:latin typeface="Times New Roman"/>
              <a:ea typeface="Times New Roman"/>
              <a:cs typeface="Times New Roman"/>
              <a:sym typeface="Times New Roman"/>
            </a:endParaRPr>
          </a:p>
        </p:txBody>
      </p:sp>
      <p:sp>
        <p:nvSpPr>
          <p:cNvPr id="749" name="Google Shape;749;p83"/>
          <p:cNvSpPr txBox="1"/>
          <p:nvPr>
            <p:ph idx="1" type="body"/>
          </p:nvPr>
        </p:nvSpPr>
        <p:spPr>
          <a:xfrm>
            <a:off x="179512" y="1295400"/>
            <a:ext cx="8712968" cy="5026025"/>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chemeClr val="dk1"/>
              </a:buClr>
              <a:buSzPts val="3200"/>
              <a:buNone/>
            </a:pPr>
            <a:r>
              <a:rPr b="1" lang="zh-TW">
                <a:latin typeface="Times New Roman"/>
                <a:ea typeface="Times New Roman"/>
                <a:cs typeface="Times New Roman"/>
                <a:sym typeface="Times New Roman"/>
              </a:rPr>
              <a:t>蘋果成功模式(2/2)</a:t>
            </a:r>
            <a:endParaRPr/>
          </a:p>
          <a:p>
            <a:pPr indent="-514350" lvl="0" marL="514350" rtl="0" algn="l">
              <a:spcBef>
                <a:spcPts val="480"/>
              </a:spcBef>
              <a:spcAft>
                <a:spcPts val="0"/>
              </a:spcAft>
              <a:buClr>
                <a:schemeClr val="dk1"/>
              </a:buClr>
              <a:buSzPts val="2400"/>
              <a:buNone/>
            </a:pPr>
            <a:r>
              <a:t/>
            </a:r>
            <a:endParaRPr b="1" sz="2400">
              <a:latin typeface="Times New Roman"/>
              <a:ea typeface="Times New Roman"/>
              <a:cs typeface="Times New Roman"/>
              <a:sym typeface="Times New Roman"/>
            </a:endParaRPr>
          </a:p>
          <a:p>
            <a:pPr indent="-457200" lvl="0" marL="457200" rtl="0" algn="l">
              <a:spcBef>
                <a:spcPts val="560"/>
              </a:spcBef>
              <a:spcAft>
                <a:spcPts val="0"/>
              </a:spcAft>
              <a:buClr>
                <a:schemeClr val="dk1"/>
              </a:buClr>
              <a:buSzPts val="2800"/>
              <a:buFont typeface="Arial"/>
              <a:buAutoNum type="arabicPeriod" startAt="5"/>
            </a:pPr>
            <a:r>
              <a:rPr lang="zh-TW" sz="2800">
                <a:latin typeface="Times New Roman"/>
                <a:ea typeface="Times New Roman"/>
                <a:cs typeface="Times New Roman"/>
                <a:sym typeface="Times New Roman"/>
              </a:rPr>
              <a:t>開發產品種類少，採用共通零件，</a:t>
            </a:r>
            <a:r>
              <a:rPr lang="zh-TW" sz="2800">
                <a:solidFill>
                  <a:srgbClr val="FF0000"/>
                </a:solidFill>
                <a:latin typeface="Times New Roman"/>
                <a:ea typeface="Times New Roman"/>
                <a:cs typeface="Times New Roman"/>
                <a:sym typeface="Times New Roman"/>
              </a:rPr>
              <a:t>僅五種產品</a:t>
            </a:r>
            <a:r>
              <a:rPr lang="zh-TW" sz="2800">
                <a:latin typeface="Times New Roman"/>
                <a:ea typeface="Times New Roman"/>
                <a:cs typeface="Times New Roman"/>
                <a:sym typeface="Times New Roman"/>
              </a:rPr>
              <a:t>(iPod, iPhone, iPad, Mac, Apple TV) ，故蘋果的</a:t>
            </a:r>
            <a:r>
              <a:rPr lang="zh-TW" sz="2800">
                <a:solidFill>
                  <a:srgbClr val="FF0000"/>
                </a:solidFill>
                <a:latin typeface="Times New Roman"/>
                <a:ea typeface="Times New Roman"/>
                <a:cs typeface="Times New Roman"/>
                <a:sym typeface="Times New Roman"/>
              </a:rPr>
              <a:t>供應鏈極為精簡</a:t>
            </a:r>
            <a:r>
              <a:rPr lang="zh-TW" sz="2800">
                <a:latin typeface="Times New Roman"/>
                <a:ea typeface="Times New Roman"/>
                <a:cs typeface="Times New Roman"/>
                <a:sym typeface="Times New Roman"/>
              </a:rPr>
              <a:t>，且具有採購彈性。</a:t>
            </a:r>
            <a:endParaRPr sz="2800">
              <a:latin typeface="Times New Roman"/>
              <a:ea typeface="Times New Roman"/>
              <a:cs typeface="Times New Roman"/>
              <a:sym typeface="Times New Roman"/>
            </a:endParaRPr>
          </a:p>
          <a:p>
            <a:pPr indent="-279400" lvl="0" marL="457200" rtl="0" algn="l">
              <a:spcBef>
                <a:spcPts val="560"/>
              </a:spcBef>
              <a:spcAft>
                <a:spcPts val="0"/>
              </a:spcAft>
              <a:buClr>
                <a:schemeClr val="dk1"/>
              </a:buClr>
              <a:buSzPts val="2800"/>
              <a:buFont typeface="Arial"/>
              <a:buNone/>
            </a:pPr>
            <a:r>
              <a:t/>
            </a:r>
            <a:endParaRPr sz="2800">
              <a:latin typeface="Times New Roman"/>
              <a:ea typeface="Times New Roman"/>
              <a:cs typeface="Times New Roman"/>
              <a:sym typeface="Times New Roman"/>
            </a:endParaRPr>
          </a:p>
          <a:p>
            <a:pPr indent="-457200" lvl="0" marL="457200" rtl="0" algn="l">
              <a:spcBef>
                <a:spcPts val="560"/>
              </a:spcBef>
              <a:spcAft>
                <a:spcPts val="0"/>
              </a:spcAft>
              <a:buClr>
                <a:schemeClr val="dk1"/>
              </a:buClr>
              <a:buSzPts val="2800"/>
              <a:buFont typeface="Arial"/>
              <a:buAutoNum type="arabicPeriod" startAt="5"/>
            </a:pPr>
            <a:r>
              <a:rPr lang="zh-TW" sz="2800">
                <a:latin typeface="Times New Roman"/>
                <a:ea typeface="Times New Roman"/>
                <a:cs typeface="Times New Roman"/>
                <a:sym typeface="Times New Roman"/>
              </a:rPr>
              <a:t> 降低終端應用軟體開發者進入門檻，吸引極多應用軟體供應商，透過Apple的 </a:t>
            </a:r>
            <a:r>
              <a:rPr lang="zh-TW" sz="2800">
                <a:solidFill>
                  <a:srgbClr val="FF0000"/>
                </a:solidFill>
                <a:latin typeface="Times New Roman"/>
                <a:ea typeface="Times New Roman"/>
                <a:cs typeface="Times New Roman"/>
                <a:sym typeface="Times New Roman"/>
              </a:rPr>
              <a:t>App Store</a:t>
            </a:r>
            <a:r>
              <a:rPr lang="zh-TW" sz="2800">
                <a:latin typeface="Times New Roman"/>
                <a:ea typeface="Times New Roman"/>
                <a:cs typeface="Times New Roman"/>
                <a:sym typeface="Times New Roman"/>
              </a:rPr>
              <a:t>獲利</a:t>
            </a:r>
            <a:endParaRPr sz="2800">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None/>
            </a:pPr>
            <a:br>
              <a:rPr lang="zh-TW" sz="2400">
                <a:latin typeface="Times New Roman"/>
                <a:ea typeface="Times New Roman"/>
                <a:cs typeface="Times New Roman"/>
                <a:sym typeface="Times New Roman"/>
              </a:rPr>
            </a:br>
            <a:br>
              <a:rPr lang="zh-TW" sz="2400">
                <a:latin typeface="Times New Roman"/>
                <a:ea typeface="Times New Roman"/>
                <a:cs typeface="Times New Roman"/>
                <a:sym typeface="Times New Roman"/>
              </a:rPr>
            </a:br>
            <a:endParaRPr sz="2400">
              <a:latin typeface="Times New Roman"/>
              <a:ea typeface="Times New Roman"/>
              <a:cs typeface="Times New Roman"/>
              <a:sym typeface="Times New Roman"/>
            </a:endParaRPr>
          </a:p>
        </p:txBody>
      </p:sp>
      <p:sp>
        <p:nvSpPr>
          <p:cNvPr id="750" name="Google Shape;750;p83"/>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751" name="Google Shape;751;p83"/>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5" name="Shape 755"/>
        <p:cNvGrpSpPr/>
        <p:nvPr/>
      </p:nvGrpSpPr>
      <p:grpSpPr>
        <a:xfrm>
          <a:off x="0" y="0"/>
          <a:ext cx="0" cy="0"/>
          <a:chOff x="0" y="0"/>
          <a:chExt cx="0" cy="0"/>
        </a:xfrm>
      </p:grpSpPr>
      <p:sp>
        <p:nvSpPr>
          <p:cNvPr id="756" name="Google Shape;756;p84"/>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zh-TW" sz="3200">
                <a:latin typeface="Times New Roman"/>
                <a:ea typeface="Times New Roman"/>
                <a:cs typeface="Times New Roman"/>
                <a:sym typeface="Times New Roman"/>
              </a:rPr>
              <a:t>數位匯流之競爭優勢案例分析：</a:t>
            </a:r>
            <a:br>
              <a:rPr b="1" lang="zh-TW" sz="3200">
                <a:latin typeface="Times New Roman"/>
                <a:ea typeface="Times New Roman"/>
                <a:cs typeface="Times New Roman"/>
                <a:sym typeface="Times New Roman"/>
              </a:rPr>
            </a:br>
            <a:r>
              <a:rPr b="1" lang="zh-TW" sz="3200">
                <a:latin typeface="Times New Roman"/>
                <a:ea typeface="Times New Roman"/>
                <a:cs typeface="Times New Roman"/>
                <a:sym typeface="Times New Roman"/>
              </a:rPr>
              <a:t>Apple vs. Android</a:t>
            </a:r>
            <a:endParaRPr sz="3200">
              <a:latin typeface="Times New Roman"/>
              <a:ea typeface="Times New Roman"/>
              <a:cs typeface="Times New Roman"/>
              <a:sym typeface="Times New Roman"/>
            </a:endParaRPr>
          </a:p>
        </p:txBody>
      </p:sp>
      <p:sp>
        <p:nvSpPr>
          <p:cNvPr id="757" name="Google Shape;757;p84"/>
          <p:cNvSpPr txBox="1"/>
          <p:nvPr>
            <p:ph idx="1" type="body"/>
          </p:nvPr>
        </p:nvSpPr>
        <p:spPr>
          <a:xfrm>
            <a:off x="179512" y="1295400"/>
            <a:ext cx="8712968" cy="5026025"/>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975"/>
              <a:buNone/>
            </a:pPr>
            <a:r>
              <a:rPr b="1" lang="zh-TW" sz="2975">
                <a:latin typeface="Times New Roman"/>
                <a:ea typeface="Times New Roman"/>
                <a:cs typeface="Times New Roman"/>
                <a:sym typeface="Times New Roman"/>
              </a:rPr>
              <a:t>蘋果</a:t>
            </a:r>
            <a:r>
              <a:rPr b="1" lang="zh-TW" sz="2975">
                <a:solidFill>
                  <a:srgbClr val="FF0000"/>
                </a:solidFill>
                <a:latin typeface="Times New Roman"/>
                <a:ea typeface="Times New Roman"/>
                <a:cs typeface="Times New Roman"/>
                <a:sym typeface="Times New Roman"/>
              </a:rPr>
              <a:t>App Store</a:t>
            </a:r>
            <a:r>
              <a:rPr b="1" lang="zh-TW" sz="2975">
                <a:latin typeface="Times New Roman"/>
                <a:ea typeface="Times New Roman"/>
                <a:cs typeface="Times New Roman"/>
                <a:sym typeface="Times New Roman"/>
              </a:rPr>
              <a:t>商業模式：半開放半封閉</a:t>
            </a:r>
            <a:endParaRPr b="1" sz="2975">
              <a:latin typeface="Times New Roman"/>
              <a:ea typeface="Times New Roman"/>
              <a:cs typeface="Times New Roman"/>
              <a:sym typeface="Times New Roman"/>
            </a:endParaRPr>
          </a:p>
          <a:p>
            <a:pPr indent="-342900" lvl="0" marL="342900" rtl="0" algn="l">
              <a:lnSpc>
                <a:spcPct val="80000"/>
              </a:lnSpc>
              <a:spcBef>
                <a:spcPts val="408"/>
              </a:spcBef>
              <a:spcAft>
                <a:spcPts val="0"/>
              </a:spcAft>
              <a:buClr>
                <a:schemeClr val="dk1"/>
              </a:buClr>
              <a:buSzPts val="2040"/>
              <a:buNone/>
            </a:pPr>
            <a:r>
              <a:t/>
            </a:r>
            <a:endParaRPr sz="2040">
              <a:latin typeface="Times New Roman"/>
              <a:ea typeface="Times New Roman"/>
              <a:cs typeface="Times New Roman"/>
              <a:sym typeface="Times New Roman"/>
            </a:endParaRPr>
          </a:p>
          <a:p>
            <a:pPr indent="-342900" lvl="0" marL="342900" rtl="0" algn="l">
              <a:lnSpc>
                <a:spcPct val="100000"/>
              </a:lnSpc>
              <a:spcBef>
                <a:spcPts val="442"/>
              </a:spcBef>
              <a:spcAft>
                <a:spcPts val="0"/>
              </a:spcAft>
              <a:buClr>
                <a:schemeClr val="dk1"/>
              </a:buClr>
              <a:buSzPts val="2210"/>
              <a:buChar char="▪"/>
            </a:pPr>
            <a:r>
              <a:rPr lang="zh-TW" sz="2210">
                <a:latin typeface="Times New Roman"/>
                <a:ea typeface="Times New Roman"/>
                <a:cs typeface="Times New Roman"/>
                <a:sym typeface="Times New Roman"/>
              </a:rPr>
              <a:t>iPhone推出的開發工具包(SDK)，為一封閉的軟體開發環境</a:t>
            </a:r>
            <a:endParaRPr sz="2210">
              <a:latin typeface="Times New Roman"/>
              <a:ea typeface="Times New Roman"/>
              <a:cs typeface="Times New Roman"/>
              <a:sym typeface="Times New Roman"/>
            </a:endParaRPr>
          </a:p>
          <a:p>
            <a:pPr indent="-342900" lvl="0" marL="342900" rtl="0" algn="l">
              <a:lnSpc>
                <a:spcPct val="100000"/>
              </a:lnSpc>
              <a:spcBef>
                <a:spcPts val="442"/>
              </a:spcBef>
              <a:spcAft>
                <a:spcPts val="0"/>
              </a:spcAft>
              <a:buClr>
                <a:schemeClr val="dk1"/>
              </a:buClr>
              <a:buSzPts val="2210"/>
              <a:buChar char="▪"/>
            </a:pPr>
            <a:r>
              <a:rPr lang="zh-TW" sz="2210">
                <a:latin typeface="Times New Roman"/>
                <a:ea typeface="Times New Roman"/>
                <a:cs typeface="Times New Roman"/>
                <a:sym typeface="Times New Roman"/>
              </a:rPr>
              <a:t>每年</a:t>
            </a:r>
            <a:r>
              <a:rPr lang="zh-TW" sz="2210">
                <a:solidFill>
                  <a:srgbClr val="FF0000"/>
                </a:solidFill>
                <a:latin typeface="Times New Roman"/>
                <a:ea typeface="Times New Roman"/>
                <a:cs typeface="Times New Roman"/>
                <a:sym typeface="Times New Roman"/>
              </a:rPr>
              <a:t>99美元</a:t>
            </a:r>
            <a:r>
              <a:rPr lang="zh-TW" sz="2210">
                <a:latin typeface="Times New Roman"/>
                <a:ea typeface="Times New Roman"/>
                <a:cs typeface="Times New Roman"/>
                <a:sym typeface="Times New Roman"/>
              </a:rPr>
              <a:t>(若申請技術支援服務則需199美元)的註冊費門檻之外，沒有其他費用 </a:t>
            </a:r>
            <a:endParaRPr/>
          </a:p>
          <a:p>
            <a:pPr indent="-342900" lvl="0" marL="342900" rtl="0" algn="l">
              <a:lnSpc>
                <a:spcPct val="100000"/>
              </a:lnSpc>
              <a:spcBef>
                <a:spcPts val="442"/>
              </a:spcBef>
              <a:spcAft>
                <a:spcPts val="0"/>
              </a:spcAft>
              <a:buClr>
                <a:schemeClr val="dk1"/>
              </a:buClr>
              <a:buSzPts val="2210"/>
              <a:buChar char="▪"/>
            </a:pPr>
            <a:r>
              <a:rPr lang="zh-TW" sz="2210">
                <a:latin typeface="Times New Roman"/>
                <a:ea typeface="Times New Roman"/>
                <a:cs typeface="Times New Roman"/>
                <a:sym typeface="Times New Roman"/>
              </a:rPr>
              <a:t>任何人皆可註冊參與應用軟體開發</a:t>
            </a:r>
            <a:endParaRPr/>
          </a:p>
          <a:p>
            <a:pPr indent="-342900" lvl="0" marL="342900" rtl="0" algn="l">
              <a:lnSpc>
                <a:spcPct val="100000"/>
              </a:lnSpc>
              <a:spcBef>
                <a:spcPts val="442"/>
              </a:spcBef>
              <a:spcAft>
                <a:spcPts val="0"/>
              </a:spcAft>
              <a:buClr>
                <a:schemeClr val="dk1"/>
              </a:buClr>
              <a:buSzPts val="2210"/>
              <a:buChar char="▪"/>
            </a:pPr>
            <a:r>
              <a:rPr lang="zh-TW" sz="2210">
                <a:latin typeface="Times New Roman"/>
                <a:ea typeface="Times New Roman"/>
                <a:cs typeface="Times New Roman"/>
                <a:sym typeface="Times New Roman"/>
              </a:rPr>
              <a:t>在蘋果 App Store上推出發布，2012/11/19蘋果宣布上線App數量已突破</a:t>
            </a:r>
            <a:r>
              <a:rPr lang="zh-TW" sz="2210">
                <a:solidFill>
                  <a:srgbClr val="FF0000"/>
                </a:solidFill>
                <a:latin typeface="Times New Roman"/>
                <a:ea typeface="Times New Roman"/>
                <a:cs typeface="Times New Roman"/>
                <a:sym typeface="Times New Roman"/>
              </a:rPr>
              <a:t>百萬</a:t>
            </a:r>
            <a:r>
              <a:rPr lang="zh-TW" sz="2210">
                <a:latin typeface="Times New Roman"/>
                <a:ea typeface="Times New Roman"/>
                <a:cs typeface="Times New Roman"/>
                <a:sym typeface="Times New Roman"/>
              </a:rPr>
              <a:t>，平均每天約有3500個新的應用軟體等著被審核上架，為全世界最大的應用軟體平台</a:t>
            </a:r>
            <a:endParaRPr sz="2210">
              <a:latin typeface="Times New Roman"/>
              <a:ea typeface="Times New Roman"/>
              <a:cs typeface="Times New Roman"/>
              <a:sym typeface="Times New Roman"/>
            </a:endParaRPr>
          </a:p>
          <a:p>
            <a:pPr indent="-342900" lvl="0" marL="342900" rtl="0" algn="l">
              <a:lnSpc>
                <a:spcPct val="100000"/>
              </a:lnSpc>
              <a:spcBef>
                <a:spcPts val="442"/>
              </a:spcBef>
              <a:spcAft>
                <a:spcPts val="0"/>
              </a:spcAft>
              <a:buClr>
                <a:schemeClr val="dk1"/>
              </a:buClr>
              <a:buSzPts val="2210"/>
              <a:buChar char="▪"/>
            </a:pPr>
            <a:r>
              <a:rPr lang="zh-TW" sz="2210">
                <a:latin typeface="Times New Roman"/>
                <a:ea typeface="Times New Roman"/>
                <a:cs typeface="Times New Roman"/>
                <a:sym typeface="Times New Roman"/>
              </a:rPr>
              <a:t>對軟體開發者而言，此種</a:t>
            </a:r>
            <a:r>
              <a:rPr lang="zh-TW" sz="2210">
                <a:solidFill>
                  <a:srgbClr val="FF0000"/>
                </a:solidFill>
                <a:latin typeface="Times New Roman"/>
                <a:ea typeface="Times New Roman"/>
                <a:cs typeface="Times New Roman"/>
                <a:sym typeface="Times New Roman"/>
              </a:rPr>
              <a:t>「簡單」、 「小風險」、 「半開放」、 「半封閉」、 「半自動」</a:t>
            </a:r>
            <a:r>
              <a:rPr lang="zh-TW" sz="2210">
                <a:latin typeface="Times New Roman"/>
                <a:ea typeface="Times New Roman"/>
                <a:cs typeface="Times New Roman"/>
                <a:sym typeface="Times New Roman"/>
              </a:rPr>
              <a:t>的產品開發模式，接受度甚高</a:t>
            </a:r>
            <a:endParaRPr/>
          </a:p>
          <a:p>
            <a:pPr indent="-342900" lvl="0" marL="342900" rtl="0" algn="l">
              <a:lnSpc>
                <a:spcPct val="80000"/>
              </a:lnSpc>
              <a:spcBef>
                <a:spcPts val="408"/>
              </a:spcBef>
              <a:spcAft>
                <a:spcPts val="0"/>
              </a:spcAft>
              <a:buClr>
                <a:schemeClr val="dk1"/>
              </a:buClr>
              <a:buSzPts val="2040"/>
              <a:buNone/>
            </a:pPr>
            <a:br>
              <a:rPr lang="zh-TW" sz="2040">
                <a:latin typeface="Times New Roman"/>
                <a:ea typeface="Times New Roman"/>
                <a:cs typeface="Times New Roman"/>
                <a:sym typeface="Times New Roman"/>
              </a:rPr>
            </a:br>
            <a:br>
              <a:rPr lang="zh-TW" sz="2040">
                <a:latin typeface="Times New Roman"/>
                <a:ea typeface="Times New Roman"/>
                <a:cs typeface="Times New Roman"/>
                <a:sym typeface="Times New Roman"/>
              </a:rPr>
            </a:br>
            <a:endParaRPr sz="2040">
              <a:latin typeface="Times New Roman"/>
              <a:ea typeface="Times New Roman"/>
              <a:cs typeface="Times New Roman"/>
              <a:sym typeface="Times New Roman"/>
            </a:endParaRPr>
          </a:p>
        </p:txBody>
      </p:sp>
      <p:sp>
        <p:nvSpPr>
          <p:cNvPr id="758" name="Google Shape;758;p84"/>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759" name="Google Shape;759;p84"/>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22"/>
          <p:cNvSpPr txBox="1"/>
          <p:nvPr>
            <p:ph type="title"/>
          </p:nvPr>
        </p:nvSpPr>
        <p:spPr>
          <a:xfrm>
            <a:off x="2514599" y="228600"/>
            <a:ext cx="6574809"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Times New Roman"/>
                <a:ea typeface="Times New Roman"/>
                <a:cs typeface="Times New Roman"/>
                <a:sym typeface="Times New Roman"/>
              </a:rPr>
              <a:t>企業策略：CEO</a:t>
            </a:r>
            <a:r>
              <a:rPr lang="zh-TW" sz="4400">
                <a:latin typeface="Arial"/>
                <a:ea typeface="Arial"/>
                <a:cs typeface="Arial"/>
                <a:sym typeface="Arial"/>
              </a:rPr>
              <a:t>三大要務</a:t>
            </a:r>
            <a:endParaRPr sz="4400">
              <a:latin typeface="Arial"/>
              <a:ea typeface="Arial"/>
              <a:cs typeface="Arial"/>
              <a:sym typeface="Arial"/>
            </a:endParaRPr>
          </a:p>
        </p:txBody>
      </p:sp>
      <p:sp>
        <p:nvSpPr>
          <p:cNvPr id="186" name="Google Shape;186;p22"/>
          <p:cNvSpPr txBox="1"/>
          <p:nvPr>
            <p:ph idx="1" type="body"/>
          </p:nvPr>
        </p:nvSpPr>
        <p:spPr>
          <a:xfrm>
            <a:off x="323528" y="1295400"/>
            <a:ext cx="8363272" cy="50260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F0000"/>
              </a:buClr>
              <a:buSzPts val="4000"/>
              <a:buNone/>
            </a:pPr>
            <a:r>
              <a:rPr lang="zh-TW" sz="4000">
                <a:solidFill>
                  <a:srgbClr val="FF0000"/>
                </a:solidFill>
                <a:latin typeface="Arial"/>
                <a:ea typeface="Arial"/>
                <a:cs typeface="Arial"/>
                <a:sym typeface="Arial"/>
              </a:rPr>
              <a:t>二、「價值」確認與「策略」擬定</a:t>
            </a:r>
            <a:endParaRPr sz="4000">
              <a:solidFill>
                <a:srgbClr val="FF0000"/>
              </a:solidFill>
              <a:latin typeface="Arial"/>
              <a:ea typeface="Arial"/>
              <a:cs typeface="Arial"/>
              <a:sym typeface="Arial"/>
            </a:endParaRPr>
          </a:p>
          <a:p>
            <a:pPr indent="0" lvl="0" marL="0" rtl="0" algn="l">
              <a:spcBef>
                <a:spcPts val="160"/>
              </a:spcBef>
              <a:spcAft>
                <a:spcPts val="0"/>
              </a:spcAft>
              <a:buClr>
                <a:schemeClr val="dk1"/>
              </a:buClr>
              <a:buSzPts val="800"/>
              <a:buNone/>
            </a:pPr>
            <a:r>
              <a:t/>
            </a:r>
            <a:endParaRPr sz="800">
              <a:solidFill>
                <a:srgbClr val="FF0000"/>
              </a:solidFill>
              <a:latin typeface="Arial"/>
              <a:ea typeface="Arial"/>
              <a:cs typeface="Arial"/>
              <a:sym typeface="Arial"/>
            </a:endParaRPr>
          </a:p>
          <a:p>
            <a:pPr indent="-152400" lvl="8" marL="3886200" rtl="0" algn="l">
              <a:spcBef>
                <a:spcPts val="300"/>
              </a:spcBef>
              <a:spcAft>
                <a:spcPts val="0"/>
              </a:spcAft>
              <a:buClr>
                <a:schemeClr val="dk1"/>
              </a:buClr>
              <a:buSzPts val="1200"/>
              <a:buNone/>
            </a:pPr>
            <a:r>
              <a:t/>
            </a:r>
            <a:endParaRPr sz="1200">
              <a:latin typeface="Arial"/>
              <a:ea typeface="Arial"/>
              <a:cs typeface="Arial"/>
              <a:sym typeface="Arial"/>
            </a:endParaRPr>
          </a:p>
          <a:p>
            <a:pPr indent="-342900" lvl="0" marL="342900" rtl="0" algn="l">
              <a:spcBef>
                <a:spcPts val="300"/>
              </a:spcBef>
              <a:spcAft>
                <a:spcPts val="0"/>
              </a:spcAft>
              <a:buClr>
                <a:schemeClr val="dk1"/>
              </a:buClr>
              <a:buSzPts val="2800"/>
              <a:buFont typeface="Noto Sans Symbols"/>
              <a:buChar char="▪"/>
            </a:pPr>
            <a:r>
              <a:rPr lang="zh-TW" sz="2800">
                <a:latin typeface="Arial"/>
                <a:ea typeface="Arial"/>
                <a:cs typeface="Arial"/>
                <a:sym typeface="Arial"/>
              </a:rPr>
              <a:t>價值 ≠ 價格</a:t>
            </a:r>
            <a:endParaRPr sz="2800">
              <a:latin typeface="Arial"/>
              <a:ea typeface="Arial"/>
              <a:cs typeface="Arial"/>
              <a:sym typeface="Arial"/>
            </a:endParaRPr>
          </a:p>
          <a:p>
            <a:pPr indent="-228600" lvl="2" marL="1143000" rtl="0" algn="l">
              <a:spcBef>
                <a:spcPts val="300"/>
              </a:spcBef>
              <a:spcAft>
                <a:spcPts val="0"/>
              </a:spcAft>
              <a:buClr>
                <a:schemeClr val="dk1"/>
              </a:buClr>
              <a:buSzPts val="1000"/>
              <a:buFont typeface="Noto Sans Symbols"/>
              <a:buChar char="○"/>
            </a:pPr>
            <a:r>
              <a:rPr lang="zh-TW" sz="2000">
                <a:latin typeface="Arial"/>
                <a:ea typeface="Arial"/>
                <a:cs typeface="Arial"/>
                <a:sym typeface="Arial"/>
              </a:rPr>
              <a:t>市場「價格」通常只有一個，但同樣的商品與服務在每一個人的心目中，都有不同的「價值」。</a:t>
            </a:r>
            <a:endParaRPr sz="2000">
              <a:latin typeface="Arial"/>
              <a:ea typeface="Arial"/>
              <a:cs typeface="Arial"/>
              <a:sym typeface="Arial"/>
            </a:endParaRPr>
          </a:p>
          <a:p>
            <a:pPr indent="-114300" lvl="8" marL="3886200" rtl="0" algn="l">
              <a:spcBef>
                <a:spcPts val="300"/>
              </a:spcBef>
              <a:spcAft>
                <a:spcPts val="0"/>
              </a:spcAft>
              <a:buClr>
                <a:schemeClr val="dk1"/>
              </a:buClr>
              <a:buSzPts val="1800"/>
              <a:buFont typeface="Noto Sans Symbols"/>
              <a:buNone/>
            </a:pPr>
            <a:r>
              <a:t/>
            </a:r>
            <a:endParaRPr sz="1800">
              <a:latin typeface="Arial"/>
              <a:ea typeface="Arial"/>
              <a:cs typeface="Arial"/>
              <a:sym typeface="Arial"/>
            </a:endParaRPr>
          </a:p>
          <a:p>
            <a:pPr indent="-342900" lvl="0" marL="342900" rtl="0" algn="l">
              <a:spcBef>
                <a:spcPts val="300"/>
              </a:spcBef>
              <a:spcAft>
                <a:spcPts val="0"/>
              </a:spcAft>
              <a:buClr>
                <a:schemeClr val="dk1"/>
              </a:buClr>
              <a:buSzPts val="2800"/>
              <a:buChar char="▪"/>
            </a:pPr>
            <a:r>
              <a:rPr lang="zh-TW" sz="2800">
                <a:latin typeface="Arial"/>
                <a:ea typeface="Arial"/>
                <a:cs typeface="Arial"/>
                <a:sym typeface="Arial"/>
              </a:rPr>
              <a:t>價值 = 影子價格(shadow price)</a:t>
            </a:r>
            <a:endParaRPr/>
          </a:p>
          <a:p>
            <a:pPr indent="-228600" lvl="2" marL="1143000" rtl="0" algn="l">
              <a:spcBef>
                <a:spcPts val="300"/>
              </a:spcBef>
              <a:spcAft>
                <a:spcPts val="0"/>
              </a:spcAft>
              <a:buClr>
                <a:schemeClr val="dk1"/>
              </a:buClr>
              <a:buSzPts val="1000"/>
              <a:buFont typeface="Noto Sans Symbols"/>
              <a:buChar char="○"/>
            </a:pPr>
            <a:r>
              <a:rPr lang="zh-TW" sz="2000">
                <a:latin typeface="Arial"/>
                <a:ea typeface="Arial"/>
                <a:cs typeface="Arial"/>
                <a:sym typeface="Arial"/>
              </a:rPr>
              <a:t>在商業活動當中，影子價格是管理者為獲取額外一個單位的既定資源或併購一間公司，願意多付出的最大價格。</a:t>
            </a:r>
            <a:endParaRPr sz="2000">
              <a:latin typeface="Arial"/>
              <a:ea typeface="Arial"/>
              <a:cs typeface="Arial"/>
              <a:sym typeface="Arial"/>
            </a:endParaRPr>
          </a:p>
          <a:p>
            <a:pPr indent="-114300" lvl="8" marL="3886200" rtl="0" algn="l">
              <a:spcBef>
                <a:spcPts val="300"/>
              </a:spcBef>
              <a:spcAft>
                <a:spcPts val="0"/>
              </a:spcAft>
              <a:buClr>
                <a:schemeClr val="dk1"/>
              </a:buClr>
              <a:buSzPts val="1800"/>
              <a:buFont typeface="Noto Sans Symbols"/>
              <a:buNone/>
            </a:pPr>
            <a:r>
              <a:t/>
            </a:r>
            <a:endParaRPr sz="1800">
              <a:latin typeface="Arial"/>
              <a:ea typeface="Arial"/>
              <a:cs typeface="Arial"/>
              <a:sym typeface="Arial"/>
            </a:endParaRPr>
          </a:p>
          <a:p>
            <a:pPr indent="-114300" lvl="8" marL="3886200" rtl="0" algn="l">
              <a:spcBef>
                <a:spcPts val="300"/>
              </a:spcBef>
              <a:spcAft>
                <a:spcPts val="0"/>
              </a:spcAft>
              <a:buClr>
                <a:schemeClr val="dk1"/>
              </a:buClr>
              <a:buSzPts val="1800"/>
              <a:buFont typeface="Noto Sans Symbols"/>
              <a:buNone/>
            </a:pPr>
            <a:r>
              <a:t/>
            </a:r>
            <a:endParaRPr sz="1800">
              <a:latin typeface="Arial"/>
              <a:ea typeface="Arial"/>
              <a:cs typeface="Arial"/>
              <a:sym typeface="Arial"/>
            </a:endParaRPr>
          </a:p>
          <a:p>
            <a:pPr indent="0" lvl="0" marL="0" rtl="0" algn="l">
              <a:spcBef>
                <a:spcPts val="300"/>
              </a:spcBef>
              <a:spcAft>
                <a:spcPts val="0"/>
              </a:spcAft>
              <a:buClr>
                <a:schemeClr val="dk1"/>
              </a:buClr>
              <a:buSzPts val="3200"/>
              <a:buNone/>
            </a:pPr>
            <a:r>
              <a:rPr b="1" lang="zh-TW">
                <a:latin typeface="Arial"/>
                <a:ea typeface="Arial"/>
                <a:cs typeface="Arial"/>
                <a:sym typeface="Arial"/>
              </a:rPr>
              <a:t>  CEO要洞見利害關係人與事物的「</a:t>
            </a:r>
            <a:r>
              <a:rPr b="1" lang="zh-TW" sz="3600">
                <a:solidFill>
                  <a:srgbClr val="FF0000"/>
                </a:solidFill>
                <a:latin typeface="Arial"/>
                <a:ea typeface="Arial"/>
                <a:cs typeface="Arial"/>
                <a:sym typeface="Arial"/>
              </a:rPr>
              <a:t>獨特價值</a:t>
            </a:r>
            <a:r>
              <a:rPr b="1" lang="zh-TW">
                <a:latin typeface="Arial"/>
                <a:ea typeface="Arial"/>
                <a:cs typeface="Arial"/>
                <a:sym typeface="Arial"/>
              </a:rPr>
              <a:t>」</a:t>
            </a:r>
            <a:endParaRPr b="1">
              <a:latin typeface="Arial"/>
              <a:ea typeface="Arial"/>
              <a:cs typeface="Arial"/>
              <a:sym typeface="Arial"/>
            </a:endParaRPr>
          </a:p>
        </p:txBody>
      </p:sp>
      <p:sp>
        <p:nvSpPr>
          <p:cNvPr id="187" name="Google Shape;187;p22"/>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188" name="Google Shape;188;p22"/>
          <p:cNvSpPr txBox="1"/>
          <p:nvPr>
            <p:ph idx="11" type="ftr"/>
          </p:nvPr>
        </p:nvSpPr>
        <p:spPr>
          <a:xfrm>
            <a:off x="3124200" y="6521450"/>
            <a:ext cx="2895600" cy="2444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t>2013/5/8</a:t>
            </a:r>
            <a:endParaRPr/>
          </a:p>
        </p:txBody>
      </p:sp>
      <p:sp>
        <p:nvSpPr>
          <p:cNvPr id="189" name="Google Shape;189;p22"/>
          <p:cNvSpPr/>
          <p:nvPr/>
        </p:nvSpPr>
        <p:spPr>
          <a:xfrm>
            <a:off x="35496" y="5661248"/>
            <a:ext cx="720080" cy="288032"/>
          </a:xfrm>
          <a:prstGeom prst="notchedRightArrow">
            <a:avLst>
              <a:gd fmla="val 50000" name="adj1"/>
              <a:gd fmla="val 50000" name="adj2"/>
            </a:avLst>
          </a:prstGeom>
          <a:solidFill>
            <a:srgbClr val="FFE7C7"/>
          </a:solid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3" name="Shape 763"/>
        <p:cNvGrpSpPr/>
        <p:nvPr/>
      </p:nvGrpSpPr>
      <p:grpSpPr>
        <a:xfrm>
          <a:off x="0" y="0"/>
          <a:ext cx="0" cy="0"/>
          <a:chOff x="0" y="0"/>
          <a:chExt cx="0" cy="0"/>
        </a:xfrm>
      </p:grpSpPr>
      <p:sp>
        <p:nvSpPr>
          <p:cNvPr id="764" name="Google Shape;764;p85"/>
          <p:cNvSpPr txBox="1"/>
          <p:nvPr>
            <p:ph type="title"/>
          </p:nvPr>
        </p:nvSpPr>
        <p:spPr>
          <a:xfrm>
            <a:off x="2267744" y="228600"/>
            <a:ext cx="6624736"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zh-TW" sz="3200">
                <a:latin typeface="Times New Roman"/>
                <a:ea typeface="Times New Roman"/>
                <a:cs typeface="Times New Roman"/>
                <a:sym typeface="Times New Roman"/>
              </a:rPr>
              <a:t>數位匯流之競爭優勢案例分析：</a:t>
            </a:r>
            <a:br>
              <a:rPr b="1" lang="zh-TW" sz="3200">
                <a:latin typeface="Times New Roman"/>
                <a:ea typeface="Times New Roman"/>
                <a:cs typeface="Times New Roman"/>
                <a:sym typeface="Times New Roman"/>
              </a:rPr>
            </a:br>
            <a:r>
              <a:rPr b="1" lang="zh-TW" sz="3200">
                <a:latin typeface="Times New Roman"/>
                <a:ea typeface="Times New Roman"/>
                <a:cs typeface="Times New Roman"/>
                <a:sym typeface="Times New Roman"/>
              </a:rPr>
              <a:t>Apple vs. Android</a:t>
            </a:r>
            <a:endParaRPr sz="3200">
              <a:latin typeface="Times New Roman"/>
              <a:ea typeface="Times New Roman"/>
              <a:cs typeface="Times New Roman"/>
              <a:sym typeface="Times New Roman"/>
            </a:endParaRPr>
          </a:p>
        </p:txBody>
      </p:sp>
      <p:sp>
        <p:nvSpPr>
          <p:cNvPr id="765" name="Google Shape;765;p85"/>
          <p:cNvSpPr txBox="1"/>
          <p:nvPr>
            <p:ph idx="1" type="body"/>
          </p:nvPr>
        </p:nvSpPr>
        <p:spPr>
          <a:xfrm>
            <a:off x="467544" y="1484784"/>
            <a:ext cx="8291513" cy="89217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None/>
            </a:pPr>
            <a:r>
              <a:rPr b="1" lang="zh-TW" sz="2800">
                <a:latin typeface="Times New Roman"/>
                <a:ea typeface="Times New Roman"/>
                <a:cs typeface="Times New Roman"/>
                <a:sym typeface="Times New Roman"/>
              </a:rPr>
              <a:t>蘋果App Store商業模式：</a:t>
            </a:r>
            <a:r>
              <a:rPr b="1" lang="zh-TW" sz="2800">
                <a:solidFill>
                  <a:srgbClr val="FF0000"/>
                </a:solidFill>
                <a:latin typeface="Times New Roman"/>
                <a:ea typeface="Times New Roman"/>
                <a:cs typeface="Times New Roman"/>
                <a:sym typeface="Times New Roman"/>
              </a:rPr>
              <a:t>73拆帳方式</a:t>
            </a:r>
            <a:endParaRPr b="1" sz="2800">
              <a:solidFill>
                <a:srgbClr val="FF0000"/>
              </a:solidFill>
              <a:latin typeface="Times New Roman"/>
              <a:ea typeface="Times New Roman"/>
              <a:cs typeface="Times New Roman"/>
              <a:sym typeface="Times New Roman"/>
            </a:endParaRPr>
          </a:p>
          <a:p>
            <a:pPr indent="-342900" lvl="0" marL="342900" rtl="0" algn="l">
              <a:spcBef>
                <a:spcPts val="360"/>
              </a:spcBef>
              <a:spcAft>
                <a:spcPts val="0"/>
              </a:spcAft>
              <a:buClr>
                <a:schemeClr val="dk1"/>
              </a:buClr>
              <a:buSzPts val="1800"/>
              <a:buNone/>
            </a:pPr>
            <a:r>
              <a:rPr lang="zh-TW" sz="1800">
                <a:latin typeface="Times New Roman"/>
                <a:ea typeface="Times New Roman"/>
                <a:cs typeface="Times New Roman"/>
                <a:sym typeface="Times New Roman"/>
              </a:rPr>
              <a:t>在蘋果 App Store平台上，應用軟體開發者享有定價權，可自行對所開</a:t>
            </a:r>
            <a:endParaRPr sz="1800">
              <a:latin typeface="Times New Roman"/>
              <a:ea typeface="Times New Roman"/>
              <a:cs typeface="Times New Roman"/>
              <a:sym typeface="Times New Roman"/>
            </a:endParaRPr>
          </a:p>
          <a:p>
            <a:pPr indent="-342900" lvl="0" marL="342900" rtl="0" algn="l">
              <a:spcBef>
                <a:spcPts val="360"/>
              </a:spcBef>
              <a:spcAft>
                <a:spcPts val="0"/>
              </a:spcAft>
              <a:buClr>
                <a:schemeClr val="dk1"/>
              </a:buClr>
              <a:buSzPts val="1800"/>
              <a:buNone/>
            </a:pPr>
            <a:r>
              <a:rPr lang="zh-TW" sz="1800">
                <a:latin typeface="Times New Roman"/>
                <a:ea typeface="Times New Roman"/>
                <a:cs typeface="Times New Roman"/>
                <a:sym typeface="Times New Roman"/>
              </a:rPr>
              <a:t>發之應用軟體決定銷售價格 。</a:t>
            </a:r>
            <a:endParaRPr/>
          </a:p>
        </p:txBody>
      </p:sp>
      <p:graphicFrame>
        <p:nvGraphicFramePr>
          <p:cNvPr id="766" name="Google Shape;766;p85"/>
          <p:cNvGraphicFramePr/>
          <p:nvPr/>
        </p:nvGraphicFramePr>
        <p:xfrm>
          <a:off x="539552" y="2702811"/>
          <a:ext cx="3000000" cy="3000000"/>
        </p:xfrm>
        <a:graphic>
          <a:graphicData uri="http://schemas.openxmlformats.org/drawingml/2006/table">
            <a:tbl>
              <a:tblPr>
                <a:noFill/>
                <a:tableStyleId>{CBB2ABB5-9944-469F-A46C-2C01AB605614}</a:tableStyleId>
              </a:tblPr>
              <a:tblGrid>
                <a:gridCol w="2687650"/>
                <a:gridCol w="2689225"/>
                <a:gridCol w="2687625"/>
              </a:tblGrid>
              <a:tr h="611250">
                <a:tc>
                  <a:txBody>
                    <a:bodyPr>
                      <a:noAutofit/>
                    </a:bodyPr>
                    <a:lstStyle/>
                    <a:p>
                      <a:pPr indent="0" lvl="0" marL="0" marR="0" rtl="0" algn="l">
                        <a:lnSpc>
                          <a:spcPct val="100000"/>
                        </a:lnSpc>
                        <a:spcBef>
                          <a:spcPts val="0"/>
                        </a:spcBef>
                        <a:spcAft>
                          <a:spcPts val="0"/>
                        </a:spcAft>
                        <a:buClr>
                          <a:srgbClr val="ACC2C9"/>
                        </a:buClr>
                        <a:buSzPts val="2000"/>
                        <a:buFont typeface="Arial"/>
                        <a:buNone/>
                      </a:pPr>
                      <a:r>
                        <a:t/>
                      </a:r>
                      <a:endParaRPr b="0" i="0" sz="2000" u="none" cap="none" strike="noStrike">
                        <a:solidFill>
                          <a:schemeClr val="dk2"/>
                        </a:solidFill>
                        <a:latin typeface="Times New Roman"/>
                        <a:ea typeface="Times New Roman"/>
                        <a:cs typeface="Times New Roman"/>
                        <a:sym typeface="Times New Roman"/>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ACC2C9"/>
                        </a:buClr>
                        <a:buSzPts val="1800"/>
                        <a:buFont typeface="Arial"/>
                        <a:buNone/>
                      </a:pPr>
                      <a:r>
                        <a:rPr b="0" i="0" lang="zh-TW" sz="1800" u="none" cap="none" strike="noStrike">
                          <a:solidFill>
                            <a:schemeClr val="dk1"/>
                          </a:solidFill>
                          <a:latin typeface="Times New Roman"/>
                          <a:ea typeface="Times New Roman"/>
                          <a:cs typeface="Times New Roman"/>
                          <a:sym typeface="Times New Roman"/>
                        </a:rPr>
                        <a:t>拆帳比例</a:t>
                      </a:r>
                      <a:r>
                        <a:rPr b="0" i="0" lang="zh-TW" sz="2000" u="none" cap="none" strike="noStrike">
                          <a:solidFill>
                            <a:schemeClr val="dk1"/>
                          </a:solidFill>
                          <a:latin typeface="Times New Roman"/>
                          <a:ea typeface="Times New Roman"/>
                          <a:cs typeface="Times New Roman"/>
                          <a:sym typeface="Times New Roman"/>
                        </a:rPr>
                        <a:t>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ACC2C9"/>
                        </a:buClr>
                        <a:buSzPts val="1800"/>
                        <a:buFont typeface="Arial"/>
                        <a:buNone/>
                      </a:pPr>
                      <a:r>
                        <a:rPr b="0" i="0" lang="zh-TW" sz="1800" u="none" cap="none" strike="noStrike">
                          <a:solidFill>
                            <a:schemeClr val="dk1"/>
                          </a:solidFill>
                          <a:latin typeface="Times New Roman"/>
                          <a:ea typeface="Times New Roman"/>
                          <a:cs typeface="Times New Roman"/>
                          <a:sym typeface="Times New Roman"/>
                        </a:rPr>
                        <a:t>職責權限</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09725">
                <a:tc>
                  <a:txBody>
                    <a:bodyPr>
                      <a:noAutofit/>
                    </a:bodyPr>
                    <a:lstStyle/>
                    <a:p>
                      <a:pPr indent="0" lvl="0" marL="0" marR="0" rtl="0" algn="l">
                        <a:lnSpc>
                          <a:spcPct val="100000"/>
                        </a:lnSpc>
                        <a:spcBef>
                          <a:spcPts val="0"/>
                        </a:spcBef>
                        <a:spcAft>
                          <a:spcPts val="0"/>
                        </a:spcAft>
                        <a:buClr>
                          <a:srgbClr val="ACC2C9"/>
                        </a:buClr>
                        <a:buSzPts val="2000"/>
                        <a:buFont typeface="Arial"/>
                        <a:buNone/>
                      </a:pPr>
                      <a:r>
                        <a:rPr b="0" i="0" lang="zh-TW" sz="2000" u="none" cap="none" strike="noStrike">
                          <a:solidFill>
                            <a:schemeClr val="dk1"/>
                          </a:solidFill>
                          <a:latin typeface="Times New Roman"/>
                          <a:ea typeface="Times New Roman"/>
                          <a:cs typeface="Times New Roman"/>
                          <a:sym typeface="Times New Roman"/>
                        </a:rPr>
                        <a:t>軟體開發者</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ACC2C9"/>
                        </a:buClr>
                        <a:buSzPts val="2000"/>
                        <a:buFont typeface="Arial"/>
                        <a:buNone/>
                      </a:pPr>
                      <a:r>
                        <a:rPr b="0" i="0" lang="zh-TW" sz="2000" u="none" cap="none" strike="noStrike">
                          <a:solidFill>
                            <a:schemeClr val="dk1"/>
                          </a:solidFill>
                          <a:latin typeface="Times New Roman"/>
                          <a:ea typeface="Times New Roman"/>
                          <a:cs typeface="Times New Roman"/>
                          <a:sym typeface="Times New Roman"/>
                        </a:rPr>
                        <a:t>70%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ACC2C9"/>
                        </a:buClr>
                        <a:buSzPts val="1800"/>
                        <a:buFont typeface="Arial"/>
                        <a:buNone/>
                      </a:pPr>
                      <a:r>
                        <a:rPr b="0" i="0" lang="zh-TW" sz="1800" u="none" cap="none" strike="noStrike">
                          <a:solidFill>
                            <a:schemeClr val="dk1"/>
                          </a:solidFill>
                          <a:latin typeface="Times New Roman"/>
                          <a:ea typeface="Times New Roman"/>
                          <a:cs typeface="Times New Roman"/>
                          <a:sym typeface="Times New Roman"/>
                        </a:rPr>
                        <a:t>1. 負責開發應用程序</a:t>
                      </a:r>
                      <a:br>
                        <a:rPr b="0" i="0" lang="zh-TW" sz="1800" u="none" cap="none" strike="noStrike">
                          <a:solidFill>
                            <a:schemeClr val="dk1"/>
                          </a:solidFill>
                          <a:latin typeface="Times New Roman"/>
                          <a:ea typeface="Times New Roman"/>
                          <a:cs typeface="Times New Roman"/>
                          <a:sym typeface="Times New Roman"/>
                        </a:rPr>
                      </a:br>
                      <a:r>
                        <a:rPr b="0" i="0" lang="zh-TW" sz="1800" u="none" cap="none" strike="noStrike">
                          <a:solidFill>
                            <a:schemeClr val="dk1"/>
                          </a:solidFill>
                          <a:latin typeface="Times New Roman"/>
                          <a:ea typeface="Times New Roman"/>
                          <a:cs typeface="Times New Roman"/>
                          <a:sym typeface="Times New Roman"/>
                        </a:rPr>
                        <a:t>2. 自由定價</a:t>
                      </a:r>
                      <a:br>
                        <a:rPr b="0" i="0" lang="zh-TW" sz="1800" u="none" cap="none" strike="noStrike">
                          <a:solidFill>
                            <a:schemeClr val="dk1"/>
                          </a:solidFill>
                          <a:latin typeface="Times New Roman"/>
                          <a:ea typeface="Times New Roman"/>
                          <a:cs typeface="Times New Roman"/>
                          <a:sym typeface="Times New Roman"/>
                        </a:rPr>
                      </a:br>
                      <a:r>
                        <a:rPr b="0" i="0" lang="zh-TW" sz="1800" u="none" cap="none" strike="noStrike">
                          <a:solidFill>
                            <a:schemeClr val="dk1"/>
                          </a:solidFill>
                          <a:latin typeface="Times New Roman"/>
                          <a:ea typeface="Times New Roman"/>
                          <a:cs typeface="Times New Roman"/>
                          <a:sym typeface="Times New Roman"/>
                        </a:rPr>
                        <a:t>3. 隨時調整價格</a:t>
                      </a:r>
                      <a:r>
                        <a:rPr b="0" i="0" lang="zh-TW" sz="2000" u="none" cap="none" strike="noStrike">
                          <a:solidFill>
                            <a:schemeClr val="dk1"/>
                          </a:solidFill>
                          <a:latin typeface="Times New Roman"/>
                          <a:ea typeface="Times New Roman"/>
                          <a:cs typeface="Times New Roman"/>
                          <a:sym typeface="Times New Roman"/>
                        </a:rPr>
                        <a:t> </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08125">
                <a:tc>
                  <a:txBody>
                    <a:bodyPr>
                      <a:noAutofit/>
                    </a:bodyPr>
                    <a:lstStyle/>
                    <a:p>
                      <a:pPr indent="0" lvl="0" marL="0" marR="0" rtl="0" algn="l">
                        <a:lnSpc>
                          <a:spcPct val="100000"/>
                        </a:lnSpc>
                        <a:spcBef>
                          <a:spcPts val="0"/>
                        </a:spcBef>
                        <a:spcAft>
                          <a:spcPts val="0"/>
                        </a:spcAft>
                        <a:buClr>
                          <a:srgbClr val="ACC2C9"/>
                        </a:buClr>
                        <a:buSzPts val="2000"/>
                        <a:buFont typeface="Arial"/>
                        <a:buNone/>
                      </a:pPr>
                      <a:r>
                        <a:rPr b="0" i="0" lang="zh-TW" sz="2000" u="none" cap="none" strike="noStrike">
                          <a:solidFill>
                            <a:srgbClr val="FF0000"/>
                          </a:solidFill>
                          <a:latin typeface="Times New Roman"/>
                          <a:ea typeface="Times New Roman"/>
                          <a:cs typeface="Times New Roman"/>
                          <a:sym typeface="Times New Roman"/>
                        </a:rPr>
                        <a:t>蘋果 App Store </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ACC2C9"/>
                        </a:buClr>
                        <a:buSzPts val="2000"/>
                        <a:buFont typeface="Arial"/>
                        <a:buNone/>
                      </a:pPr>
                      <a:r>
                        <a:rPr b="0" i="0" lang="zh-TW" sz="2000" u="none" cap="none" strike="noStrike">
                          <a:solidFill>
                            <a:schemeClr val="dk1"/>
                          </a:solidFill>
                          <a:latin typeface="Times New Roman"/>
                          <a:ea typeface="Times New Roman"/>
                          <a:cs typeface="Times New Roman"/>
                          <a:sym typeface="Times New Roman"/>
                        </a:rPr>
                        <a:t>30%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ACC2C9"/>
                        </a:buClr>
                        <a:buSzPts val="1800"/>
                        <a:buFont typeface="Arial"/>
                        <a:buNone/>
                      </a:pPr>
                      <a:r>
                        <a:rPr b="0" i="0" lang="zh-TW" sz="1800" u="none" cap="none" strike="noStrike">
                          <a:solidFill>
                            <a:schemeClr val="dk1"/>
                          </a:solidFill>
                          <a:latin typeface="Times New Roman"/>
                          <a:ea typeface="Times New Roman"/>
                          <a:cs typeface="Times New Roman"/>
                          <a:sym typeface="Times New Roman"/>
                        </a:rPr>
                        <a:t>1.提供平台和開發工具包</a:t>
                      </a:r>
                      <a:endParaRPr/>
                    </a:p>
                    <a:p>
                      <a:pPr indent="0" lvl="0" marL="0" marR="0" rtl="0" algn="l">
                        <a:lnSpc>
                          <a:spcPct val="100000"/>
                        </a:lnSpc>
                        <a:spcBef>
                          <a:spcPts val="360"/>
                        </a:spcBef>
                        <a:spcAft>
                          <a:spcPts val="0"/>
                        </a:spcAft>
                        <a:buClr>
                          <a:srgbClr val="ACC2C9"/>
                        </a:buClr>
                        <a:buSzPts val="1800"/>
                        <a:buFont typeface="Arial"/>
                        <a:buNone/>
                      </a:pPr>
                      <a:r>
                        <a:rPr b="0" i="0" lang="zh-TW" sz="1800" u="none" cap="none" strike="noStrike">
                          <a:solidFill>
                            <a:schemeClr val="dk1"/>
                          </a:solidFill>
                          <a:latin typeface="Times New Roman"/>
                          <a:ea typeface="Times New Roman"/>
                          <a:cs typeface="Times New Roman"/>
                          <a:sym typeface="Times New Roman"/>
                        </a:rPr>
                        <a:t>2.負責行銷策略與推廣</a:t>
                      </a:r>
                      <a:br>
                        <a:rPr b="0" i="0" lang="zh-TW" sz="1800" u="none" cap="none" strike="noStrike">
                          <a:solidFill>
                            <a:schemeClr val="dk1"/>
                          </a:solidFill>
                          <a:latin typeface="Times New Roman"/>
                          <a:ea typeface="Times New Roman"/>
                          <a:cs typeface="Times New Roman"/>
                          <a:sym typeface="Times New Roman"/>
                        </a:rPr>
                      </a:br>
                      <a:r>
                        <a:rPr b="0" i="0" lang="zh-TW" sz="1800" u="none" cap="none" strike="noStrike">
                          <a:solidFill>
                            <a:schemeClr val="dk1"/>
                          </a:solidFill>
                          <a:latin typeface="Times New Roman"/>
                          <a:ea typeface="Times New Roman"/>
                          <a:cs typeface="Times New Roman"/>
                          <a:sym typeface="Times New Roman"/>
                        </a:rPr>
                        <a:t>3.負責向用戶收費</a:t>
                      </a:r>
                      <a:endParaRPr/>
                    </a:p>
                    <a:p>
                      <a:pPr indent="0" lvl="0" marL="0" marR="0" rtl="0" algn="l">
                        <a:lnSpc>
                          <a:spcPct val="100000"/>
                        </a:lnSpc>
                        <a:spcBef>
                          <a:spcPts val="360"/>
                        </a:spcBef>
                        <a:spcAft>
                          <a:spcPts val="0"/>
                        </a:spcAft>
                        <a:buClr>
                          <a:srgbClr val="ACC2C9"/>
                        </a:buClr>
                        <a:buSzPts val="1800"/>
                        <a:buFont typeface="Arial"/>
                        <a:buNone/>
                      </a:pPr>
                      <a:r>
                        <a:rPr b="0" i="0" lang="zh-TW" sz="1800" u="none" cap="none" strike="noStrike">
                          <a:solidFill>
                            <a:schemeClr val="dk1"/>
                          </a:solidFill>
                          <a:latin typeface="Times New Roman"/>
                          <a:ea typeface="Times New Roman"/>
                          <a:cs typeface="Times New Roman"/>
                          <a:sym typeface="Times New Roman"/>
                        </a:rPr>
                        <a:t>4.負責結算拆帳</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767" name="Google Shape;767;p85"/>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sz="1800">
              <a:solidFill>
                <a:srgbClr val="215095"/>
              </a:solidFill>
            </a:endParaRPr>
          </a:p>
        </p:txBody>
      </p:sp>
      <p:sp>
        <p:nvSpPr>
          <p:cNvPr id="768" name="Google Shape;768;p85"/>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2" name="Shape 772"/>
        <p:cNvGrpSpPr/>
        <p:nvPr/>
      </p:nvGrpSpPr>
      <p:grpSpPr>
        <a:xfrm>
          <a:off x="0" y="0"/>
          <a:ext cx="0" cy="0"/>
          <a:chOff x="0" y="0"/>
          <a:chExt cx="0" cy="0"/>
        </a:xfrm>
      </p:grpSpPr>
      <p:sp>
        <p:nvSpPr>
          <p:cNvPr id="773" name="Google Shape;773;p86"/>
          <p:cNvSpPr txBox="1"/>
          <p:nvPr>
            <p:ph type="title"/>
          </p:nvPr>
        </p:nvSpPr>
        <p:spPr>
          <a:xfrm>
            <a:off x="2339752" y="228600"/>
            <a:ext cx="6499448"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zh-TW" sz="3200">
                <a:latin typeface="Times New Roman"/>
                <a:ea typeface="Times New Roman"/>
                <a:cs typeface="Times New Roman"/>
                <a:sym typeface="Times New Roman"/>
              </a:rPr>
              <a:t>數位匯流之競爭優勢案例分析：</a:t>
            </a:r>
            <a:br>
              <a:rPr b="1" lang="zh-TW" sz="3200">
                <a:latin typeface="Times New Roman"/>
                <a:ea typeface="Times New Roman"/>
                <a:cs typeface="Times New Roman"/>
                <a:sym typeface="Times New Roman"/>
              </a:rPr>
            </a:br>
            <a:r>
              <a:rPr b="1" lang="zh-TW" sz="3200">
                <a:latin typeface="Times New Roman"/>
                <a:ea typeface="Times New Roman"/>
                <a:cs typeface="Times New Roman"/>
                <a:sym typeface="Times New Roman"/>
              </a:rPr>
              <a:t>Apple vs. Android</a:t>
            </a:r>
            <a:endParaRPr sz="3200">
              <a:latin typeface="Times New Roman"/>
              <a:ea typeface="Times New Roman"/>
              <a:cs typeface="Times New Roman"/>
              <a:sym typeface="Times New Roman"/>
            </a:endParaRPr>
          </a:p>
        </p:txBody>
      </p:sp>
      <p:sp>
        <p:nvSpPr>
          <p:cNvPr id="774" name="Google Shape;774;p86"/>
          <p:cNvSpPr txBox="1"/>
          <p:nvPr>
            <p:ph idx="2" type="body"/>
          </p:nvPr>
        </p:nvSpPr>
        <p:spPr>
          <a:xfrm>
            <a:off x="179512" y="1295400"/>
            <a:ext cx="8712968" cy="5026025"/>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3200"/>
              <a:buNone/>
            </a:pPr>
            <a:r>
              <a:rPr b="1" lang="zh-TW">
                <a:latin typeface="Times New Roman"/>
                <a:ea typeface="Times New Roman"/>
                <a:cs typeface="Times New Roman"/>
                <a:sym typeface="Times New Roman"/>
              </a:rPr>
              <a:t>蘋果推出</a:t>
            </a:r>
            <a:r>
              <a:rPr b="1" lang="zh-TW">
                <a:solidFill>
                  <a:srgbClr val="FF0000"/>
                </a:solidFill>
                <a:latin typeface="Times New Roman"/>
                <a:ea typeface="Times New Roman"/>
                <a:cs typeface="Times New Roman"/>
                <a:sym typeface="Times New Roman"/>
              </a:rPr>
              <a:t>App Store</a:t>
            </a:r>
            <a:r>
              <a:rPr b="1" lang="zh-TW">
                <a:latin typeface="Times New Roman"/>
                <a:ea typeface="Times New Roman"/>
                <a:cs typeface="Times New Roman"/>
                <a:sym typeface="Times New Roman"/>
              </a:rPr>
              <a:t>的策略分析</a:t>
            </a:r>
            <a:endParaRPr b="1">
              <a:latin typeface="Times New Roman"/>
              <a:ea typeface="Times New Roman"/>
              <a:cs typeface="Times New Roman"/>
              <a:sym typeface="Times New Roman"/>
            </a:endParaRPr>
          </a:p>
          <a:p>
            <a:pPr indent="-254000" lvl="0" marL="342900" rtl="0" algn="l">
              <a:lnSpc>
                <a:spcPct val="90000"/>
              </a:lnSpc>
              <a:spcBef>
                <a:spcPts val="280"/>
              </a:spcBef>
              <a:spcAft>
                <a:spcPts val="0"/>
              </a:spcAft>
              <a:buClr>
                <a:schemeClr val="dk1"/>
              </a:buClr>
              <a:buSzPts val="1400"/>
              <a:buNone/>
            </a:pPr>
            <a:r>
              <a:t/>
            </a:r>
            <a:endParaRPr sz="1400">
              <a:latin typeface="Times New Roman"/>
              <a:ea typeface="Times New Roman"/>
              <a:cs typeface="Times New Roman"/>
              <a:sym typeface="Times New Roman"/>
            </a:endParaRPr>
          </a:p>
          <a:p>
            <a:pPr indent="-342900" lvl="0" marL="342900" rtl="0" algn="l">
              <a:lnSpc>
                <a:spcPct val="90000"/>
              </a:lnSpc>
              <a:spcBef>
                <a:spcPts val="480"/>
              </a:spcBef>
              <a:spcAft>
                <a:spcPts val="0"/>
              </a:spcAft>
              <a:buClr>
                <a:schemeClr val="dk1"/>
              </a:buClr>
              <a:buSzPts val="2400"/>
              <a:buChar char="▪"/>
            </a:pPr>
            <a:r>
              <a:rPr lang="zh-TW" sz="2400">
                <a:latin typeface="Times New Roman"/>
                <a:ea typeface="Times New Roman"/>
                <a:cs typeface="Times New Roman"/>
                <a:sym typeface="Times New Roman"/>
              </a:rPr>
              <a:t>策略定位的轉變</a:t>
            </a:r>
            <a:endParaRPr/>
          </a:p>
          <a:p>
            <a:pPr indent="-285750" lvl="1" marL="742950" rtl="0" algn="l">
              <a:lnSpc>
                <a:spcPct val="90000"/>
              </a:lnSpc>
              <a:spcBef>
                <a:spcPts val="480"/>
              </a:spcBef>
              <a:spcAft>
                <a:spcPts val="0"/>
              </a:spcAft>
              <a:buClr>
                <a:schemeClr val="dk1"/>
              </a:buClr>
              <a:buSzPts val="1200"/>
              <a:buNone/>
            </a:pPr>
            <a:r>
              <a:rPr lang="zh-TW" sz="2400">
                <a:latin typeface="Times New Roman"/>
                <a:ea typeface="Times New Roman"/>
                <a:cs typeface="Times New Roman"/>
                <a:sym typeface="Times New Roman"/>
              </a:rPr>
              <a:t>Apple公司由</a:t>
            </a:r>
            <a:r>
              <a:rPr lang="zh-TW" sz="2400">
                <a:solidFill>
                  <a:srgbClr val="FF0000"/>
                </a:solidFill>
                <a:latin typeface="Times New Roman"/>
                <a:ea typeface="Times New Roman"/>
                <a:cs typeface="Times New Roman"/>
                <a:sym typeface="Times New Roman"/>
              </a:rPr>
              <a:t>終端(Terminal)</a:t>
            </a:r>
            <a:r>
              <a:rPr lang="zh-TW" sz="2400">
                <a:solidFill>
                  <a:srgbClr val="215095"/>
                </a:solidFill>
                <a:latin typeface="Times New Roman"/>
                <a:ea typeface="Times New Roman"/>
                <a:cs typeface="Times New Roman"/>
                <a:sym typeface="Times New Roman"/>
              </a:rPr>
              <a:t>廠商</a:t>
            </a:r>
            <a:r>
              <a:rPr lang="zh-TW" sz="2400">
                <a:latin typeface="Times New Roman"/>
                <a:ea typeface="Times New Roman"/>
                <a:cs typeface="Times New Roman"/>
                <a:sym typeface="Times New Roman"/>
              </a:rPr>
              <a:t>轉型為</a:t>
            </a:r>
            <a:r>
              <a:rPr lang="zh-TW" sz="2400">
                <a:solidFill>
                  <a:srgbClr val="FF0000"/>
                </a:solidFill>
                <a:latin typeface="Times New Roman"/>
                <a:ea typeface="Times New Roman"/>
                <a:cs typeface="Times New Roman"/>
                <a:sym typeface="Times New Roman"/>
              </a:rPr>
              <a:t>服務提供</a:t>
            </a:r>
            <a:endParaRPr sz="2400">
              <a:solidFill>
                <a:srgbClr val="FF0000"/>
              </a:solidFill>
              <a:latin typeface="Times New Roman"/>
              <a:ea typeface="Times New Roman"/>
              <a:cs typeface="Times New Roman"/>
              <a:sym typeface="Times New Roman"/>
            </a:endParaRPr>
          </a:p>
          <a:p>
            <a:pPr indent="-285750" lvl="1" marL="742950" rtl="0" algn="l">
              <a:lnSpc>
                <a:spcPct val="90000"/>
              </a:lnSpc>
              <a:spcBef>
                <a:spcPts val="480"/>
              </a:spcBef>
              <a:spcAft>
                <a:spcPts val="0"/>
              </a:spcAft>
              <a:buClr>
                <a:srgbClr val="FF0000"/>
              </a:buClr>
              <a:buSzPts val="1200"/>
              <a:buNone/>
            </a:pPr>
            <a:r>
              <a:rPr lang="zh-TW" sz="2400">
                <a:solidFill>
                  <a:srgbClr val="FF0000"/>
                </a:solidFill>
                <a:latin typeface="Times New Roman"/>
                <a:ea typeface="Times New Roman"/>
                <a:cs typeface="Times New Roman"/>
                <a:sym typeface="Times New Roman"/>
              </a:rPr>
              <a:t>者(Service Provider)</a:t>
            </a:r>
            <a:r>
              <a:rPr lang="zh-TW" sz="2400">
                <a:latin typeface="Times New Roman"/>
                <a:ea typeface="Times New Roman"/>
                <a:cs typeface="Times New Roman"/>
                <a:sym typeface="Times New Roman"/>
              </a:rPr>
              <a:t>的整體策略定位 </a:t>
            </a:r>
            <a:endParaRPr/>
          </a:p>
          <a:p>
            <a:pPr indent="-342900" lvl="0" marL="342900" rtl="0" algn="l">
              <a:lnSpc>
                <a:spcPct val="90000"/>
              </a:lnSpc>
              <a:spcBef>
                <a:spcPts val="480"/>
              </a:spcBef>
              <a:spcAft>
                <a:spcPts val="0"/>
              </a:spcAft>
              <a:buClr>
                <a:schemeClr val="dk1"/>
              </a:buClr>
              <a:buSzPts val="2400"/>
              <a:buChar char="▪"/>
            </a:pPr>
            <a:r>
              <a:rPr lang="zh-TW" sz="2400">
                <a:latin typeface="Times New Roman"/>
                <a:ea typeface="Times New Roman"/>
                <a:cs typeface="Times New Roman"/>
                <a:sym typeface="Times New Roman"/>
              </a:rPr>
              <a:t>改變策略方式</a:t>
            </a:r>
            <a:endParaRPr/>
          </a:p>
          <a:p>
            <a:pPr indent="-285750" lvl="1" marL="742950" rtl="0" algn="l">
              <a:lnSpc>
                <a:spcPct val="90000"/>
              </a:lnSpc>
              <a:spcBef>
                <a:spcPts val="480"/>
              </a:spcBef>
              <a:spcAft>
                <a:spcPts val="0"/>
              </a:spcAft>
              <a:buClr>
                <a:schemeClr val="dk1"/>
              </a:buClr>
              <a:buSzPts val="1200"/>
              <a:buNone/>
            </a:pPr>
            <a:r>
              <a:rPr lang="zh-TW" sz="2400">
                <a:latin typeface="Times New Roman"/>
                <a:ea typeface="Times New Roman"/>
                <a:cs typeface="Times New Roman"/>
                <a:sym typeface="Times New Roman"/>
              </a:rPr>
              <a:t>Apple透過</a:t>
            </a:r>
            <a:r>
              <a:rPr lang="zh-TW" sz="2400">
                <a:solidFill>
                  <a:srgbClr val="FF0000"/>
                </a:solidFill>
                <a:latin typeface="Times New Roman"/>
                <a:ea typeface="Times New Roman"/>
                <a:cs typeface="Times New Roman"/>
                <a:sym typeface="Times New Roman"/>
              </a:rPr>
              <a:t>App Store</a:t>
            </a:r>
            <a:r>
              <a:rPr lang="zh-TW" sz="2400">
                <a:latin typeface="Times New Roman"/>
                <a:ea typeface="Times New Roman"/>
                <a:cs typeface="Times New Roman"/>
                <a:sym typeface="Times New Roman"/>
              </a:rPr>
              <a:t>增加終端產品(iPhone)附加</a:t>
            </a:r>
            <a:endParaRPr sz="2400">
              <a:latin typeface="Times New Roman"/>
              <a:ea typeface="Times New Roman"/>
              <a:cs typeface="Times New Roman"/>
              <a:sym typeface="Times New Roman"/>
            </a:endParaRPr>
          </a:p>
          <a:p>
            <a:pPr indent="-285750" lvl="1" marL="742950" rtl="0" algn="l">
              <a:lnSpc>
                <a:spcPct val="90000"/>
              </a:lnSpc>
              <a:spcBef>
                <a:spcPts val="480"/>
              </a:spcBef>
              <a:spcAft>
                <a:spcPts val="0"/>
              </a:spcAft>
              <a:buClr>
                <a:schemeClr val="dk1"/>
              </a:buClr>
              <a:buSzPts val="1200"/>
              <a:buNone/>
            </a:pPr>
            <a:r>
              <a:rPr lang="zh-TW" sz="2400">
                <a:latin typeface="Times New Roman"/>
                <a:ea typeface="Times New Roman"/>
                <a:cs typeface="Times New Roman"/>
                <a:sym typeface="Times New Roman"/>
              </a:rPr>
              <a:t>價值，</a:t>
            </a:r>
            <a:r>
              <a:rPr lang="zh-TW" sz="2400">
                <a:solidFill>
                  <a:srgbClr val="FF0000"/>
                </a:solidFill>
                <a:latin typeface="Times New Roman"/>
                <a:ea typeface="Times New Roman"/>
                <a:cs typeface="Times New Roman"/>
                <a:sym typeface="Times New Roman"/>
              </a:rPr>
              <a:t>改變企業商務疆界</a:t>
            </a:r>
            <a:endParaRPr sz="2400">
              <a:solidFill>
                <a:srgbClr val="FF0000"/>
              </a:solidFill>
              <a:latin typeface="Times New Roman"/>
              <a:ea typeface="Times New Roman"/>
              <a:cs typeface="Times New Roman"/>
              <a:sym typeface="Times New Roman"/>
            </a:endParaRPr>
          </a:p>
          <a:p>
            <a:pPr indent="-342900" lvl="0" marL="342900" rtl="0" algn="l">
              <a:lnSpc>
                <a:spcPct val="90000"/>
              </a:lnSpc>
              <a:spcBef>
                <a:spcPts val="480"/>
              </a:spcBef>
              <a:spcAft>
                <a:spcPts val="0"/>
              </a:spcAft>
              <a:buClr>
                <a:schemeClr val="dk1"/>
              </a:buClr>
              <a:buSzPts val="2400"/>
              <a:buChar char="▪"/>
            </a:pPr>
            <a:r>
              <a:rPr lang="zh-TW" sz="2400">
                <a:latin typeface="Times New Roman"/>
                <a:ea typeface="Times New Roman"/>
                <a:cs typeface="Times New Roman"/>
                <a:sym typeface="Times New Roman"/>
              </a:rPr>
              <a:t>蘋果</a:t>
            </a:r>
            <a:r>
              <a:rPr lang="zh-TW" sz="2400">
                <a:solidFill>
                  <a:srgbClr val="FF0000"/>
                </a:solidFill>
                <a:latin typeface="Times New Roman"/>
                <a:ea typeface="Times New Roman"/>
                <a:cs typeface="Times New Roman"/>
                <a:sym typeface="Times New Roman"/>
              </a:rPr>
              <a:t>App Store </a:t>
            </a:r>
            <a:r>
              <a:rPr lang="zh-TW" sz="2400">
                <a:latin typeface="Times New Roman"/>
                <a:ea typeface="Times New Roman"/>
                <a:cs typeface="Times New Roman"/>
                <a:sym typeface="Times New Roman"/>
              </a:rPr>
              <a:t>創造龐大收益，</a:t>
            </a:r>
            <a:r>
              <a:rPr lang="zh-TW" sz="2400">
                <a:solidFill>
                  <a:srgbClr val="FF0000"/>
                </a:solidFill>
                <a:latin typeface="Times New Roman"/>
                <a:ea typeface="Times New Roman"/>
                <a:cs typeface="Times New Roman"/>
                <a:sym typeface="Times New Roman"/>
              </a:rPr>
              <a:t>支撐道瓊指數</a:t>
            </a:r>
            <a:endParaRPr sz="2400">
              <a:solidFill>
                <a:srgbClr val="FF0000"/>
              </a:solidFill>
              <a:latin typeface="Times New Roman"/>
              <a:ea typeface="Times New Roman"/>
              <a:cs typeface="Times New Roman"/>
              <a:sym typeface="Times New Roman"/>
            </a:endParaRPr>
          </a:p>
          <a:p>
            <a:pPr indent="-285750" lvl="1" marL="742950" rtl="0" algn="l">
              <a:lnSpc>
                <a:spcPct val="90000"/>
              </a:lnSpc>
              <a:spcBef>
                <a:spcPts val="480"/>
              </a:spcBef>
              <a:spcAft>
                <a:spcPts val="0"/>
              </a:spcAft>
              <a:buClr>
                <a:schemeClr val="dk1"/>
              </a:buClr>
              <a:buSzPts val="1200"/>
              <a:buNone/>
            </a:pPr>
            <a:r>
              <a:rPr lang="zh-TW" sz="2400">
                <a:latin typeface="Times New Roman"/>
                <a:ea typeface="Times New Roman"/>
                <a:cs typeface="Times New Roman"/>
                <a:sym typeface="Times New Roman"/>
              </a:rPr>
              <a:t>2009年蘋果</a:t>
            </a:r>
            <a:r>
              <a:rPr lang="zh-TW" sz="2400">
                <a:solidFill>
                  <a:srgbClr val="FF0000"/>
                </a:solidFill>
                <a:latin typeface="Times New Roman"/>
                <a:ea typeface="Times New Roman"/>
                <a:cs typeface="Times New Roman"/>
                <a:sym typeface="Times New Roman"/>
              </a:rPr>
              <a:t>App Store</a:t>
            </a:r>
            <a:r>
              <a:rPr lang="zh-TW" sz="2400">
                <a:latin typeface="Times New Roman"/>
                <a:ea typeface="Times New Roman"/>
                <a:cs typeface="Times New Roman"/>
                <a:sym typeface="Times New Roman"/>
              </a:rPr>
              <a:t>總收益達7.69億美元</a:t>
            </a:r>
            <a:endParaRPr sz="2400">
              <a:latin typeface="Times New Roman"/>
              <a:ea typeface="Times New Roman"/>
              <a:cs typeface="Times New Roman"/>
              <a:sym typeface="Times New Roman"/>
            </a:endParaRPr>
          </a:p>
          <a:p>
            <a:pPr indent="-285750" lvl="1" marL="742950" rtl="0" algn="l">
              <a:lnSpc>
                <a:spcPct val="90000"/>
              </a:lnSpc>
              <a:spcBef>
                <a:spcPts val="480"/>
              </a:spcBef>
              <a:spcAft>
                <a:spcPts val="0"/>
              </a:spcAft>
              <a:buClr>
                <a:schemeClr val="dk1"/>
              </a:buClr>
              <a:buSzPts val="1200"/>
              <a:buNone/>
            </a:pPr>
            <a:r>
              <a:rPr lang="zh-TW" sz="2400">
                <a:latin typeface="Times New Roman"/>
                <a:ea typeface="Times New Roman"/>
                <a:cs typeface="Times New Roman"/>
                <a:sym typeface="Times New Roman"/>
              </a:rPr>
              <a:t>2010 年蘋果</a:t>
            </a:r>
            <a:r>
              <a:rPr lang="zh-TW" sz="2400">
                <a:solidFill>
                  <a:srgbClr val="FF0000"/>
                </a:solidFill>
                <a:latin typeface="Times New Roman"/>
                <a:ea typeface="Times New Roman"/>
                <a:cs typeface="Times New Roman"/>
                <a:sym typeface="Times New Roman"/>
              </a:rPr>
              <a:t>App Store</a:t>
            </a:r>
            <a:r>
              <a:rPr lang="zh-TW" sz="2400">
                <a:latin typeface="Times New Roman"/>
                <a:ea typeface="Times New Roman"/>
                <a:cs typeface="Times New Roman"/>
                <a:sym typeface="Times New Roman"/>
              </a:rPr>
              <a:t>總收益達17.82億美元</a:t>
            </a:r>
            <a:endParaRPr sz="2400">
              <a:latin typeface="Times New Roman"/>
              <a:ea typeface="Times New Roman"/>
              <a:cs typeface="Times New Roman"/>
              <a:sym typeface="Times New Roman"/>
            </a:endParaRPr>
          </a:p>
          <a:p>
            <a:pPr indent="-285750" lvl="1" marL="742950" rtl="0" algn="l">
              <a:lnSpc>
                <a:spcPct val="90000"/>
              </a:lnSpc>
              <a:spcBef>
                <a:spcPts val="480"/>
              </a:spcBef>
              <a:spcAft>
                <a:spcPts val="0"/>
              </a:spcAft>
              <a:buClr>
                <a:schemeClr val="dk1"/>
              </a:buClr>
              <a:buSzPts val="1200"/>
              <a:buNone/>
            </a:pPr>
            <a:r>
              <a:rPr lang="zh-TW" sz="2400">
                <a:latin typeface="Times New Roman"/>
                <a:ea typeface="Times New Roman"/>
                <a:cs typeface="Times New Roman"/>
                <a:sym typeface="Times New Roman"/>
              </a:rPr>
              <a:t>2011 年蘋果</a:t>
            </a:r>
            <a:r>
              <a:rPr lang="zh-TW" sz="2400">
                <a:solidFill>
                  <a:srgbClr val="FF0000"/>
                </a:solidFill>
                <a:latin typeface="Times New Roman"/>
                <a:ea typeface="Times New Roman"/>
                <a:cs typeface="Times New Roman"/>
                <a:sym typeface="Times New Roman"/>
              </a:rPr>
              <a:t>App Store</a:t>
            </a:r>
            <a:r>
              <a:rPr lang="zh-TW" sz="2400">
                <a:latin typeface="Times New Roman"/>
                <a:ea typeface="Times New Roman"/>
                <a:cs typeface="Times New Roman"/>
                <a:sym typeface="Times New Roman"/>
              </a:rPr>
              <a:t>總收益超過68億美元</a:t>
            </a:r>
            <a:endParaRPr sz="2400">
              <a:latin typeface="Times New Roman"/>
              <a:ea typeface="Times New Roman"/>
              <a:cs typeface="Times New Roman"/>
              <a:sym typeface="Times New Roman"/>
            </a:endParaRPr>
          </a:p>
          <a:p>
            <a:pPr indent="-285750" lvl="1" marL="742950" rtl="0" algn="l">
              <a:lnSpc>
                <a:spcPct val="90000"/>
              </a:lnSpc>
              <a:spcBef>
                <a:spcPts val="480"/>
              </a:spcBef>
              <a:spcAft>
                <a:spcPts val="0"/>
              </a:spcAft>
              <a:buClr>
                <a:schemeClr val="dk1"/>
              </a:buClr>
              <a:buSzPts val="1200"/>
              <a:buNone/>
            </a:pPr>
            <a:r>
              <a:rPr lang="zh-TW" sz="2400">
                <a:latin typeface="Times New Roman"/>
                <a:ea typeface="Times New Roman"/>
                <a:cs typeface="Times New Roman"/>
                <a:sym typeface="Times New Roman"/>
              </a:rPr>
              <a:t>2012 年蘋果</a:t>
            </a:r>
            <a:r>
              <a:rPr lang="zh-TW" sz="2400">
                <a:solidFill>
                  <a:srgbClr val="FF0000"/>
                </a:solidFill>
                <a:latin typeface="Times New Roman"/>
                <a:ea typeface="Times New Roman"/>
                <a:cs typeface="Times New Roman"/>
                <a:sym typeface="Times New Roman"/>
              </a:rPr>
              <a:t>App Store</a:t>
            </a:r>
            <a:r>
              <a:rPr lang="zh-TW" sz="2400">
                <a:latin typeface="Times New Roman"/>
                <a:ea typeface="Times New Roman"/>
                <a:cs typeface="Times New Roman"/>
                <a:sym typeface="Times New Roman"/>
              </a:rPr>
              <a:t>總收益超過131億美元</a:t>
            </a:r>
            <a:endParaRPr sz="2400">
              <a:latin typeface="Times New Roman"/>
              <a:ea typeface="Times New Roman"/>
              <a:cs typeface="Times New Roman"/>
              <a:sym typeface="Times New Roman"/>
            </a:endParaRPr>
          </a:p>
          <a:p>
            <a:pPr indent="-285750" lvl="1" marL="742950" rtl="0" algn="l">
              <a:lnSpc>
                <a:spcPct val="90000"/>
              </a:lnSpc>
              <a:spcBef>
                <a:spcPts val="480"/>
              </a:spcBef>
              <a:spcAft>
                <a:spcPts val="0"/>
              </a:spcAft>
              <a:buClr>
                <a:schemeClr val="dk1"/>
              </a:buClr>
              <a:buSzPts val="1200"/>
              <a:buNone/>
            </a:pPr>
            <a:r>
              <a:t/>
            </a:r>
            <a:endParaRPr sz="2400">
              <a:latin typeface="Times New Roman"/>
              <a:ea typeface="Times New Roman"/>
              <a:cs typeface="Times New Roman"/>
              <a:sym typeface="Times New Roman"/>
            </a:endParaRPr>
          </a:p>
        </p:txBody>
      </p:sp>
      <p:sp>
        <p:nvSpPr>
          <p:cNvPr id="775" name="Google Shape;775;p86"/>
          <p:cNvSpPr txBox="1"/>
          <p:nvPr>
            <p:ph idx="11" type="ftr"/>
          </p:nvPr>
        </p:nvSpPr>
        <p:spPr>
          <a:xfrm>
            <a:off x="3124200" y="6564709"/>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776" name="Google Shape;776;p86"/>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0" name="Shape 780"/>
        <p:cNvGrpSpPr/>
        <p:nvPr/>
      </p:nvGrpSpPr>
      <p:grpSpPr>
        <a:xfrm>
          <a:off x="0" y="0"/>
          <a:ext cx="0" cy="0"/>
          <a:chOff x="0" y="0"/>
          <a:chExt cx="0" cy="0"/>
        </a:xfrm>
      </p:grpSpPr>
      <p:sp>
        <p:nvSpPr>
          <p:cNvPr id="781" name="Google Shape;781;p87"/>
          <p:cNvSpPr txBox="1"/>
          <p:nvPr>
            <p:ph type="title"/>
          </p:nvPr>
        </p:nvSpPr>
        <p:spPr>
          <a:xfrm>
            <a:off x="2411760" y="228600"/>
            <a:ext cx="642744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zh-TW" sz="3200">
                <a:latin typeface="Times New Roman"/>
                <a:ea typeface="Times New Roman"/>
                <a:cs typeface="Times New Roman"/>
                <a:sym typeface="Times New Roman"/>
              </a:rPr>
              <a:t>數位匯流之競爭優勢案例分析：</a:t>
            </a:r>
            <a:br>
              <a:rPr b="1" lang="zh-TW" sz="3200">
                <a:latin typeface="Times New Roman"/>
                <a:ea typeface="Times New Roman"/>
                <a:cs typeface="Times New Roman"/>
                <a:sym typeface="Times New Roman"/>
              </a:rPr>
            </a:br>
            <a:r>
              <a:rPr b="1" lang="zh-TW" sz="3200">
                <a:latin typeface="Times New Roman"/>
                <a:ea typeface="Times New Roman"/>
                <a:cs typeface="Times New Roman"/>
                <a:sym typeface="Times New Roman"/>
              </a:rPr>
              <a:t>Apple vs. Android</a:t>
            </a:r>
            <a:endParaRPr sz="3200">
              <a:latin typeface="Times New Roman"/>
              <a:ea typeface="Times New Roman"/>
              <a:cs typeface="Times New Roman"/>
              <a:sym typeface="Times New Roman"/>
            </a:endParaRPr>
          </a:p>
        </p:txBody>
      </p:sp>
      <p:sp>
        <p:nvSpPr>
          <p:cNvPr id="782" name="Google Shape;782;p87"/>
          <p:cNvSpPr txBox="1"/>
          <p:nvPr>
            <p:ph idx="2" type="body"/>
          </p:nvPr>
        </p:nvSpPr>
        <p:spPr>
          <a:xfrm>
            <a:off x="179512" y="1295400"/>
            <a:ext cx="8712968" cy="5026025"/>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3200"/>
              <a:buNone/>
            </a:pPr>
            <a:r>
              <a:rPr b="1" lang="zh-TW">
                <a:latin typeface="Times New Roman"/>
                <a:ea typeface="Times New Roman"/>
                <a:cs typeface="Times New Roman"/>
                <a:sym typeface="Times New Roman"/>
              </a:rPr>
              <a:t>蘋果公司兩大隱憂：(一)競爭激烈</a:t>
            </a:r>
            <a:endParaRPr b="1">
              <a:latin typeface="Times New Roman"/>
              <a:ea typeface="Times New Roman"/>
              <a:cs typeface="Times New Roman"/>
              <a:sym typeface="Times New Roman"/>
            </a:endParaRPr>
          </a:p>
          <a:p>
            <a:pPr indent="-342900" lvl="0" marL="342900" rtl="0" algn="l">
              <a:lnSpc>
                <a:spcPct val="90000"/>
              </a:lnSpc>
              <a:spcBef>
                <a:spcPts val="480"/>
              </a:spcBef>
              <a:spcAft>
                <a:spcPts val="0"/>
              </a:spcAft>
              <a:buClr>
                <a:schemeClr val="dk1"/>
              </a:buClr>
              <a:buSzPts val="2400"/>
              <a:buNone/>
            </a:pPr>
            <a:r>
              <a:t/>
            </a:r>
            <a:endParaRPr sz="2400">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Char char="▪"/>
            </a:pPr>
            <a:r>
              <a:rPr lang="zh-TW" sz="2400">
                <a:latin typeface="Times New Roman"/>
                <a:ea typeface="Times New Roman"/>
                <a:cs typeface="Times New Roman"/>
                <a:sym typeface="Times New Roman"/>
              </a:rPr>
              <a:t>隨著</a:t>
            </a:r>
            <a:r>
              <a:rPr lang="zh-TW" sz="2400">
                <a:solidFill>
                  <a:srgbClr val="FF0000"/>
                </a:solidFill>
                <a:latin typeface="Times New Roman"/>
                <a:ea typeface="Times New Roman"/>
                <a:cs typeface="Times New Roman"/>
                <a:sym typeface="Times New Roman"/>
              </a:rPr>
              <a:t>便宜的智慧手機與平板電腦</a:t>
            </a:r>
            <a:r>
              <a:rPr lang="zh-TW" sz="2400">
                <a:latin typeface="Times New Roman"/>
                <a:ea typeface="Times New Roman"/>
                <a:cs typeface="Times New Roman"/>
                <a:sym typeface="Times New Roman"/>
              </a:rPr>
              <a:t>湧現，蘋果的行動運算市占逐漸受到侵蝕。</a:t>
            </a:r>
            <a:endParaRPr sz="2400">
              <a:latin typeface="Times New Roman"/>
              <a:ea typeface="Times New Roman"/>
              <a:cs typeface="Times New Roman"/>
              <a:sym typeface="Times New Roman"/>
            </a:endParaRPr>
          </a:p>
          <a:p>
            <a:pPr indent="-190500" lvl="0" marL="342900" rtl="0" algn="l">
              <a:spcBef>
                <a:spcPts val="480"/>
              </a:spcBef>
              <a:spcAft>
                <a:spcPts val="0"/>
              </a:spcAft>
              <a:buClr>
                <a:schemeClr val="dk1"/>
              </a:buClr>
              <a:buSzPts val="2400"/>
              <a:buNone/>
            </a:pPr>
            <a:r>
              <a:t/>
            </a:r>
            <a:endParaRPr sz="2400">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Char char="▪"/>
            </a:pPr>
            <a:r>
              <a:rPr lang="zh-TW" sz="2400">
                <a:latin typeface="Times New Roman"/>
                <a:ea typeface="Times New Roman"/>
                <a:cs typeface="Times New Roman"/>
                <a:sym typeface="Times New Roman"/>
              </a:rPr>
              <a:t> </a:t>
            </a:r>
            <a:r>
              <a:rPr lang="zh-TW" sz="2400">
                <a:solidFill>
                  <a:srgbClr val="FF0000"/>
                </a:solidFill>
                <a:latin typeface="Times New Roman"/>
                <a:ea typeface="Times New Roman"/>
                <a:cs typeface="Times New Roman"/>
                <a:sym typeface="Times New Roman"/>
              </a:rPr>
              <a:t>Android</a:t>
            </a:r>
            <a:r>
              <a:rPr lang="zh-TW" sz="2400">
                <a:latin typeface="Times New Roman"/>
                <a:ea typeface="Times New Roman"/>
                <a:cs typeface="Times New Roman"/>
                <a:sym typeface="Times New Roman"/>
              </a:rPr>
              <a:t>陣營的智慧手機出貨量已突破</a:t>
            </a:r>
            <a:r>
              <a:rPr lang="zh-TW" sz="2400">
                <a:solidFill>
                  <a:srgbClr val="FF0000"/>
                </a:solidFill>
                <a:latin typeface="Times New Roman"/>
                <a:ea typeface="Times New Roman"/>
                <a:cs typeface="Times New Roman"/>
                <a:sym typeface="Times New Roman"/>
              </a:rPr>
              <a:t>6億支</a:t>
            </a:r>
            <a:r>
              <a:rPr lang="zh-TW" sz="2400">
                <a:latin typeface="Times New Roman"/>
                <a:ea typeface="Times New Roman"/>
                <a:cs typeface="Times New Roman"/>
                <a:sym typeface="Times New Roman"/>
              </a:rPr>
              <a:t>，相較之下，自2007年第1代iPhone開賣以來則出貨3.1億支。</a:t>
            </a:r>
            <a:endParaRPr sz="2400">
              <a:latin typeface="Times New Roman"/>
              <a:ea typeface="Times New Roman"/>
              <a:cs typeface="Times New Roman"/>
              <a:sym typeface="Times New Roman"/>
            </a:endParaRPr>
          </a:p>
          <a:p>
            <a:pPr indent="-190500" lvl="0" marL="342900" rtl="0" algn="l">
              <a:spcBef>
                <a:spcPts val="480"/>
              </a:spcBef>
              <a:spcAft>
                <a:spcPts val="0"/>
              </a:spcAft>
              <a:buClr>
                <a:schemeClr val="dk1"/>
              </a:buClr>
              <a:buSzPts val="2400"/>
              <a:buNone/>
            </a:pPr>
            <a:r>
              <a:t/>
            </a:r>
            <a:endParaRPr sz="2400">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Char char="▪"/>
            </a:pPr>
            <a:r>
              <a:rPr lang="zh-TW" sz="2400">
                <a:latin typeface="Times New Roman"/>
                <a:ea typeface="Times New Roman"/>
                <a:cs typeface="Times New Roman"/>
                <a:sym typeface="Times New Roman"/>
              </a:rPr>
              <a:t>在iOS 6中，Apple拋棄Google Map，使用自行開發的地圖​​，其中卻有許多錯誤與程式漏洞，飽受各界批評，為此​​Apple辭退地圖的負責人Scott Forstall ，CEO Cook也公開道歉。</a:t>
            </a:r>
            <a:endParaRPr sz="2400">
              <a:latin typeface="Times New Roman"/>
              <a:ea typeface="Times New Roman"/>
              <a:cs typeface="Times New Roman"/>
              <a:sym typeface="Times New Roman"/>
            </a:endParaRPr>
          </a:p>
        </p:txBody>
      </p:sp>
      <p:sp>
        <p:nvSpPr>
          <p:cNvPr id="783" name="Google Shape;783;p87"/>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784" name="Google Shape;784;p87"/>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785" name="Google Shape;785;p87"/>
          <p:cNvSpPr txBox="1"/>
          <p:nvPr/>
        </p:nvSpPr>
        <p:spPr>
          <a:xfrm>
            <a:off x="6346228" y="6090622"/>
            <a:ext cx="1872208" cy="369332"/>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zh-TW" sz="1800">
                <a:solidFill>
                  <a:schemeClr val="dk1"/>
                </a:solidFill>
                <a:latin typeface="Times New Roman"/>
                <a:ea typeface="Times New Roman"/>
                <a:cs typeface="Times New Roman"/>
                <a:sym typeface="Times New Roman"/>
              </a:rPr>
              <a:t>Google海底地圖</a:t>
            </a:r>
            <a:endParaRPr sz="1800">
              <a:solidFill>
                <a:schemeClr val="dk1"/>
              </a:solidFill>
              <a:latin typeface="Times New Roman"/>
              <a:ea typeface="Times New Roman"/>
              <a:cs typeface="Times New Roman"/>
              <a:sym typeface="Times New Roman"/>
            </a:endParaRPr>
          </a:p>
        </p:txBody>
      </p:sp>
      <p:pic>
        <p:nvPicPr>
          <p:cNvPr descr="D:\Downloads\EMBA\play.png" id="786" name="Google Shape;786;p87">
            <a:hlinkClick r:id="rId3"/>
          </p:cNvPr>
          <p:cNvPicPr preferRelativeResize="0"/>
          <p:nvPr/>
        </p:nvPicPr>
        <p:blipFill rotWithShape="1">
          <a:blip r:embed="rId4">
            <a:alphaModFix/>
          </a:blip>
          <a:srcRect b="0" l="0" r="0" t="0"/>
          <a:stretch/>
        </p:blipFill>
        <p:spPr>
          <a:xfrm>
            <a:off x="8100392" y="6021288"/>
            <a:ext cx="504056" cy="504056"/>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0" name="Shape 790"/>
        <p:cNvGrpSpPr/>
        <p:nvPr/>
      </p:nvGrpSpPr>
      <p:grpSpPr>
        <a:xfrm>
          <a:off x="0" y="0"/>
          <a:ext cx="0" cy="0"/>
          <a:chOff x="0" y="0"/>
          <a:chExt cx="0" cy="0"/>
        </a:xfrm>
      </p:grpSpPr>
      <p:sp>
        <p:nvSpPr>
          <p:cNvPr id="791" name="Google Shape;791;p88"/>
          <p:cNvSpPr txBox="1"/>
          <p:nvPr>
            <p:ph type="title"/>
          </p:nvPr>
        </p:nvSpPr>
        <p:spPr>
          <a:xfrm>
            <a:off x="2411760" y="228600"/>
            <a:ext cx="642744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zh-TW" sz="3200">
                <a:latin typeface="Times New Roman"/>
                <a:ea typeface="Times New Roman"/>
                <a:cs typeface="Times New Roman"/>
                <a:sym typeface="Times New Roman"/>
              </a:rPr>
              <a:t>數位匯流之競爭優勢案例分析：</a:t>
            </a:r>
            <a:br>
              <a:rPr b="1" lang="zh-TW" sz="3200">
                <a:latin typeface="Times New Roman"/>
                <a:ea typeface="Times New Roman"/>
                <a:cs typeface="Times New Roman"/>
                <a:sym typeface="Times New Roman"/>
              </a:rPr>
            </a:br>
            <a:r>
              <a:rPr b="1" lang="zh-TW" sz="3200">
                <a:latin typeface="Times New Roman"/>
                <a:ea typeface="Times New Roman"/>
                <a:cs typeface="Times New Roman"/>
                <a:sym typeface="Times New Roman"/>
              </a:rPr>
              <a:t>Apple vs. Android</a:t>
            </a:r>
            <a:endParaRPr sz="3200">
              <a:latin typeface="Times New Roman"/>
              <a:ea typeface="Times New Roman"/>
              <a:cs typeface="Times New Roman"/>
              <a:sym typeface="Times New Roman"/>
            </a:endParaRPr>
          </a:p>
        </p:txBody>
      </p:sp>
      <p:sp>
        <p:nvSpPr>
          <p:cNvPr id="792" name="Google Shape;792;p88"/>
          <p:cNvSpPr txBox="1"/>
          <p:nvPr>
            <p:ph idx="2" type="body"/>
          </p:nvPr>
        </p:nvSpPr>
        <p:spPr>
          <a:xfrm>
            <a:off x="179512" y="1295400"/>
            <a:ext cx="8712968" cy="5026025"/>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3200"/>
              <a:buNone/>
            </a:pPr>
            <a:r>
              <a:rPr b="1" lang="zh-TW">
                <a:latin typeface="Times New Roman"/>
                <a:ea typeface="Times New Roman"/>
                <a:cs typeface="Times New Roman"/>
                <a:sym typeface="Times New Roman"/>
              </a:rPr>
              <a:t>蘋果公司兩大隱憂：(二)創意萎縮</a:t>
            </a:r>
            <a:endParaRPr b="1">
              <a:latin typeface="Times New Roman"/>
              <a:ea typeface="Times New Roman"/>
              <a:cs typeface="Times New Roman"/>
              <a:sym typeface="Times New Roman"/>
            </a:endParaRPr>
          </a:p>
          <a:p>
            <a:pPr indent="-190500" lvl="0" marL="342900" rtl="0" algn="l">
              <a:lnSpc>
                <a:spcPct val="90000"/>
              </a:lnSpc>
              <a:spcBef>
                <a:spcPts val="480"/>
              </a:spcBef>
              <a:spcAft>
                <a:spcPts val="0"/>
              </a:spcAft>
              <a:buClr>
                <a:schemeClr val="dk1"/>
              </a:buClr>
              <a:buSzPts val="2400"/>
              <a:buNone/>
            </a:pPr>
            <a:r>
              <a:t/>
            </a:r>
            <a:endParaRPr sz="2400">
              <a:latin typeface="Times New Roman"/>
              <a:ea typeface="Times New Roman"/>
              <a:cs typeface="Times New Roman"/>
              <a:sym typeface="Times New Roman"/>
            </a:endParaRPr>
          </a:p>
          <a:p>
            <a:pPr indent="-342900" lvl="0" marL="342900" rtl="0" algn="l">
              <a:spcBef>
                <a:spcPts val="560"/>
              </a:spcBef>
              <a:spcAft>
                <a:spcPts val="0"/>
              </a:spcAft>
              <a:buClr>
                <a:schemeClr val="dk1"/>
              </a:buClr>
              <a:buSzPts val="2800"/>
              <a:buChar char="▪"/>
            </a:pPr>
            <a:r>
              <a:rPr lang="zh-TW" sz="2800">
                <a:latin typeface="Times New Roman"/>
                <a:ea typeface="Times New Roman"/>
                <a:cs typeface="Times New Roman"/>
                <a:sym typeface="Times New Roman"/>
              </a:rPr>
              <a:t>蘋果創辦人賈伯斯逝世14個月來，該</a:t>
            </a:r>
            <a:r>
              <a:rPr lang="zh-TW" sz="2800">
                <a:solidFill>
                  <a:srgbClr val="FF0000"/>
                </a:solidFill>
                <a:latin typeface="Times New Roman"/>
                <a:ea typeface="Times New Roman"/>
                <a:cs typeface="Times New Roman"/>
                <a:sym typeface="Times New Roman"/>
              </a:rPr>
              <a:t>公司產品仍多在賈伯斯昔日指導下催生，逐漸呈現出並非「非買不可」的產品 。</a:t>
            </a:r>
            <a:endParaRPr sz="2800">
              <a:solidFill>
                <a:srgbClr val="FF0000"/>
              </a:solidFill>
              <a:latin typeface="Times New Roman"/>
              <a:ea typeface="Times New Roman"/>
              <a:cs typeface="Times New Roman"/>
              <a:sym typeface="Times New Roman"/>
            </a:endParaRPr>
          </a:p>
          <a:p>
            <a:pPr indent="-165100" lvl="0" marL="342900" rtl="0" algn="l">
              <a:spcBef>
                <a:spcPts val="560"/>
              </a:spcBef>
              <a:spcAft>
                <a:spcPts val="0"/>
              </a:spcAft>
              <a:buClr>
                <a:schemeClr val="dk1"/>
              </a:buClr>
              <a:buSzPts val="2800"/>
              <a:buNone/>
            </a:pPr>
            <a:r>
              <a:t/>
            </a:r>
            <a:endParaRPr sz="2800">
              <a:latin typeface="Times New Roman"/>
              <a:ea typeface="Times New Roman"/>
              <a:cs typeface="Times New Roman"/>
              <a:sym typeface="Times New Roman"/>
            </a:endParaRPr>
          </a:p>
          <a:p>
            <a:pPr indent="-342900" lvl="0" marL="342900" rtl="0" algn="l">
              <a:spcBef>
                <a:spcPts val="560"/>
              </a:spcBef>
              <a:spcAft>
                <a:spcPts val="0"/>
              </a:spcAft>
              <a:buClr>
                <a:schemeClr val="dk1"/>
              </a:buClr>
              <a:buSzPts val="2800"/>
              <a:buChar char="▪"/>
            </a:pPr>
            <a:r>
              <a:rPr lang="zh-TW" sz="2800">
                <a:latin typeface="Times New Roman"/>
                <a:ea typeface="Times New Roman"/>
                <a:cs typeface="Times New Roman"/>
                <a:sym typeface="Times New Roman"/>
              </a:rPr>
              <a:t>蘋果下個產品將是</a:t>
            </a:r>
            <a:r>
              <a:rPr lang="zh-TW" sz="2800">
                <a:solidFill>
                  <a:srgbClr val="FF0000"/>
                </a:solidFill>
                <a:latin typeface="Times New Roman"/>
                <a:ea typeface="Times New Roman"/>
                <a:cs typeface="Times New Roman"/>
                <a:sym typeface="Times New Roman"/>
              </a:rPr>
              <a:t>智慧電視「iTV」</a:t>
            </a:r>
            <a:r>
              <a:rPr lang="zh-TW" sz="2800">
                <a:latin typeface="Times New Roman"/>
                <a:ea typeface="Times New Roman"/>
                <a:cs typeface="Times New Roman"/>
                <a:sym typeface="Times New Roman"/>
              </a:rPr>
              <a:t>，可望帶領蘋果攻占</a:t>
            </a:r>
            <a:r>
              <a:rPr lang="zh-TW" sz="2800">
                <a:solidFill>
                  <a:srgbClr val="FF0000"/>
                </a:solidFill>
                <a:latin typeface="Times New Roman"/>
                <a:ea typeface="Times New Roman"/>
                <a:cs typeface="Times New Roman"/>
                <a:sym typeface="Times New Roman"/>
              </a:rPr>
              <a:t>家庭娛樂</a:t>
            </a:r>
            <a:r>
              <a:rPr lang="zh-TW" sz="2800">
                <a:latin typeface="Times New Roman"/>
                <a:ea typeface="Times New Roman"/>
                <a:cs typeface="Times New Roman"/>
                <a:sym typeface="Times New Roman"/>
              </a:rPr>
              <a:t>，</a:t>
            </a:r>
            <a:r>
              <a:rPr lang="zh-TW" sz="2800">
                <a:solidFill>
                  <a:srgbClr val="FF0000"/>
                </a:solidFill>
                <a:latin typeface="Times New Roman"/>
                <a:ea typeface="Times New Roman"/>
                <a:cs typeface="Times New Roman"/>
                <a:sym typeface="Times New Roman"/>
              </a:rPr>
              <a:t>開啟新商機</a:t>
            </a:r>
            <a:r>
              <a:rPr lang="zh-TW" sz="2800">
                <a:latin typeface="Times New Roman"/>
                <a:ea typeface="Times New Roman"/>
                <a:cs typeface="Times New Roman"/>
                <a:sym typeface="Times New Roman"/>
              </a:rPr>
              <a:t>，但是否能為消費者接受，則尚未可知。</a:t>
            </a:r>
            <a:endParaRPr/>
          </a:p>
        </p:txBody>
      </p:sp>
      <p:sp>
        <p:nvSpPr>
          <p:cNvPr id="793" name="Google Shape;793;p88"/>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794" name="Google Shape;794;p88"/>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8" name="Shape 798"/>
        <p:cNvGrpSpPr/>
        <p:nvPr/>
      </p:nvGrpSpPr>
      <p:grpSpPr>
        <a:xfrm>
          <a:off x="0" y="0"/>
          <a:ext cx="0" cy="0"/>
          <a:chOff x="0" y="0"/>
          <a:chExt cx="0" cy="0"/>
        </a:xfrm>
      </p:grpSpPr>
      <p:sp>
        <p:nvSpPr>
          <p:cNvPr id="799" name="Google Shape;799;p89"/>
          <p:cNvSpPr txBox="1"/>
          <p:nvPr>
            <p:ph type="title"/>
          </p:nvPr>
        </p:nvSpPr>
        <p:spPr>
          <a:xfrm>
            <a:off x="2339752" y="228600"/>
            <a:ext cx="6499448"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zh-TW" sz="3200">
                <a:latin typeface="Times New Roman"/>
                <a:ea typeface="Times New Roman"/>
                <a:cs typeface="Times New Roman"/>
                <a:sym typeface="Times New Roman"/>
              </a:rPr>
              <a:t>數位匯流之競爭優勢案例分析：</a:t>
            </a:r>
            <a:br>
              <a:rPr b="1" lang="zh-TW" sz="3200">
                <a:latin typeface="Times New Roman"/>
                <a:ea typeface="Times New Roman"/>
                <a:cs typeface="Times New Roman"/>
                <a:sym typeface="Times New Roman"/>
              </a:rPr>
            </a:br>
            <a:r>
              <a:rPr b="1" lang="zh-TW" sz="3200">
                <a:latin typeface="Times New Roman"/>
                <a:ea typeface="Times New Roman"/>
                <a:cs typeface="Times New Roman"/>
                <a:sym typeface="Times New Roman"/>
              </a:rPr>
              <a:t>Apple vs. Android</a:t>
            </a:r>
            <a:endParaRPr sz="3200">
              <a:latin typeface="Times New Roman"/>
              <a:ea typeface="Times New Roman"/>
              <a:cs typeface="Times New Roman"/>
              <a:sym typeface="Times New Roman"/>
            </a:endParaRPr>
          </a:p>
        </p:txBody>
      </p:sp>
      <p:sp>
        <p:nvSpPr>
          <p:cNvPr id="800" name="Google Shape;800;p89"/>
          <p:cNvSpPr txBox="1"/>
          <p:nvPr>
            <p:ph idx="2" type="body"/>
          </p:nvPr>
        </p:nvSpPr>
        <p:spPr>
          <a:xfrm>
            <a:off x="179512" y="1295400"/>
            <a:ext cx="8712968" cy="5026025"/>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3200"/>
              <a:buNone/>
            </a:pPr>
            <a:r>
              <a:rPr b="1" lang="zh-TW">
                <a:latin typeface="Times New Roman"/>
                <a:ea typeface="Times New Roman"/>
                <a:cs typeface="Times New Roman"/>
                <a:sym typeface="Times New Roman"/>
              </a:rPr>
              <a:t>Android作業系統</a:t>
            </a:r>
            <a:endParaRPr b="1">
              <a:latin typeface="Times New Roman"/>
              <a:ea typeface="Times New Roman"/>
              <a:cs typeface="Times New Roman"/>
              <a:sym typeface="Times New Roman"/>
            </a:endParaRPr>
          </a:p>
          <a:p>
            <a:pPr indent="-342900" lvl="0" marL="342900" rtl="0" algn="l">
              <a:lnSpc>
                <a:spcPct val="90000"/>
              </a:lnSpc>
              <a:spcBef>
                <a:spcPts val="480"/>
              </a:spcBef>
              <a:spcAft>
                <a:spcPts val="0"/>
              </a:spcAft>
              <a:buClr>
                <a:schemeClr val="dk1"/>
              </a:buClr>
              <a:buSzPts val="2400"/>
              <a:buNone/>
            </a:pPr>
            <a:r>
              <a:t/>
            </a:r>
            <a:endParaRPr sz="2400">
              <a:latin typeface="Times New Roman"/>
              <a:ea typeface="Times New Roman"/>
              <a:cs typeface="Times New Roman"/>
              <a:sym typeface="Times New Roman"/>
            </a:endParaRPr>
          </a:p>
          <a:p>
            <a:pPr indent="-285750" lvl="0" marL="285750" rtl="0" algn="l">
              <a:spcBef>
                <a:spcPts val="480"/>
              </a:spcBef>
              <a:spcAft>
                <a:spcPts val="0"/>
              </a:spcAft>
              <a:buClr>
                <a:schemeClr val="dk1"/>
              </a:buClr>
              <a:buSzPts val="2400"/>
              <a:buChar char="▪"/>
            </a:pPr>
            <a:r>
              <a:rPr lang="zh-TW" sz="2400">
                <a:latin typeface="Times New Roman"/>
                <a:ea typeface="Times New Roman"/>
                <a:cs typeface="Times New Roman"/>
                <a:sym typeface="Times New Roman"/>
              </a:rPr>
              <a:t>Android作業系統主要使用於手持裝置，是以Linux為開發基礎的作業系統，為現今</a:t>
            </a:r>
            <a:r>
              <a:rPr lang="zh-TW" sz="2400">
                <a:solidFill>
                  <a:srgbClr val="FF0000"/>
                </a:solidFill>
                <a:latin typeface="Times New Roman"/>
                <a:ea typeface="Times New Roman"/>
                <a:cs typeface="Times New Roman"/>
                <a:sym typeface="Times New Roman"/>
              </a:rPr>
              <a:t>市佔率最高之行動作業系統(53.6%)。</a:t>
            </a:r>
            <a:endParaRPr sz="2400">
              <a:solidFill>
                <a:srgbClr val="FF0000"/>
              </a:solidFill>
              <a:latin typeface="Times New Roman"/>
              <a:ea typeface="Times New Roman"/>
              <a:cs typeface="Times New Roman"/>
              <a:sym typeface="Times New Roman"/>
            </a:endParaRPr>
          </a:p>
          <a:p>
            <a:pPr indent="-133350" lvl="0" marL="285750" rtl="0" algn="l">
              <a:spcBef>
                <a:spcPts val="480"/>
              </a:spcBef>
              <a:spcAft>
                <a:spcPts val="0"/>
              </a:spcAft>
              <a:buClr>
                <a:schemeClr val="dk1"/>
              </a:buClr>
              <a:buSzPts val="2400"/>
              <a:buNone/>
            </a:pPr>
            <a:r>
              <a:t/>
            </a:r>
            <a:endParaRPr sz="2400">
              <a:latin typeface="Times New Roman"/>
              <a:ea typeface="Times New Roman"/>
              <a:cs typeface="Times New Roman"/>
              <a:sym typeface="Times New Roman"/>
            </a:endParaRPr>
          </a:p>
          <a:p>
            <a:pPr indent="-285750" lvl="0" marL="285750" rtl="0" algn="l">
              <a:spcBef>
                <a:spcPts val="480"/>
              </a:spcBef>
              <a:spcAft>
                <a:spcPts val="0"/>
              </a:spcAft>
              <a:buClr>
                <a:schemeClr val="dk1"/>
              </a:buClr>
              <a:buSzPts val="2400"/>
              <a:buChar char="▪"/>
            </a:pPr>
            <a:r>
              <a:rPr lang="zh-TW" sz="2400">
                <a:latin typeface="Times New Roman"/>
                <a:ea typeface="Times New Roman"/>
                <a:cs typeface="Times New Roman"/>
                <a:sym typeface="Times New Roman"/>
              </a:rPr>
              <a:t>2007年11月5日Google結合多家手機製造商、軟體開發商、電信運營商和晶片製造商一同開發Android作業系統並於2008年8月發售第一支Android手機(HTC Dream)。</a:t>
            </a:r>
            <a:endParaRPr sz="2400">
              <a:latin typeface="Times New Roman"/>
              <a:ea typeface="Times New Roman"/>
              <a:cs typeface="Times New Roman"/>
              <a:sym typeface="Times New Roman"/>
            </a:endParaRPr>
          </a:p>
          <a:p>
            <a:pPr indent="-133350" lvl="0" marL="285750" rtl="0" algn="l">
              <a:spcBef>
                <a:spcPts val="480"/>
              </a:spcBef>
              <a:spcAft>
                <a:spcPts val="0"/>
              </a:spcAft>
              <a:buClr>
                <a:schemeClr val="dk1"/>
              </a:buClr>
              <a:buSzPts val="2400"/>
              <a:buNone/>
            </a:pPr>
            <a:r>
              <a:t/>
            </a:r>
            <a:endParaRPr sz="2400">
              <a:latin typeface="Times New Roman"/>
              <a:ea typeface="Times New Roman"/>
              <a:cs typeface="Times New Roman"/>
              <a:sym typeface="Times New Roman"/>
            </a:endParaRPr>
          </a:p>
          <a:p>
            <a:pPr indent="-285750" lvl="0" marL="285750" rtl="0" algn="l">
              <a:spcBef>
                <a:spcPts val="480"/>
              </a:spcBef>
              <a:spcAft>
                <a:spcPts val="0"/>
              </a:spcAft>
              <a:buClr>
                <a:schemeClr val="dk1"/>
              </a:buClr>
              <a:buSzPts val="2400"/>
              <a:buChar char="▪"/>
            </a:pPr>
            <a:r>
              <a:rPr lang="zh-TW" sz="2400">
                <a:latin typeface="Times New Roman"/>
                <a:ea typeface="Times New Roman"/>
                <a:cs typeface="Times New Roman"/>
                <a:sym typeface="Times New Roman"/>
              </a:rPr>
              <a:t>Google亦同時建立</a:t>
            </a:r>
            <a:r>
              <a:rPr lang="zh-TW" sz="2400">
                <a:solidFill>
                  <a:srgbClr val="FF0000"/>
                </a:solidFill>
                <a:latin typeface="Times New Roman"/>
                <a:ea typeface="Times New Roman"/>
                <a:cs typeface="Times New Roman"/>
                <a:sym typeface="Times New Roman"/>
              </a:rPr>
              <a:t>開放手機聯盟(The Open Handset Alliance)</a:t>
            </a:r>
            <a:r>
              <a:rPr lang="zh-TW" sz="2400">
                <a:solidFill>
                  <a:srgbClr val="215095"/>
                </a:solidFill>
                <a:latin typeface="Times New Roman"/>
                <a:ea typeface="Times New Roman"/>
                <a:cs typeface="Times New Roman"/>
                <a:sym typeface="Times New Roman"/>
              </a:rPr>
              <a:t>，截至2013年4月已</a:t>
            </a:r>
            <a:r>
              <a:rPr lang="zh-TW" sz="2400">
                <a:latin typeface="Times New Roman"/>
                <a:ea typeface="Times New Roman"/>
                <a:cs typeface="Times New Roman"/>
                <a:sym typeface="Times New Roman"/>
              </a:rPr>
              <a:t>超過</a:t>
            </a:r>
            <a:r>
              <a:rPr lang="zh-TW" sz="2400">
                <a:solidFill>
                  <a:srgbClr val="FF0000"/>
                </a:solidFill>
                <a:latin typeface="Times New Roman"/>
                <a:ea typeface="Times New Roman"/>
                <a:cs typeface="Times New Roman"/>
                <a:sym typeface="Times New Roman"/>
              </a:rPr>
              <a:t>71家企業聯盟</a:t>
            </a:r>
            <a:r>
              <a:rPr lang="zh-TW" sz="2400">
                <a:latin typeface="Times New Roman"/>
                <a:ea typeface="Times New Roman"/>
                <a:cs typeface="Times New Roman"/>
                <a:sym typeface="Times New Roman"/>
              </a:rPr>
              <a:t>(包含Google, HTC,英特爾, 摩托羅拉,三星電子等)。</a:t>
            </a:r>
            <a:endParaRPr sz="2400">
              <a:latin typeface="Times New Roman"/>
              <a:ea typeface="Times New Roman"/>
              <a:cs typeface="Times New Roman"/>
              <a:sym typeface="Times New Roman"/>
            </a:endParaRPr>
          </a:p>
        </p:txBody>
      </p:sp>
      <p:sp>
        <p:nvSpPr>
          <p:cNvPr id="801" name="Google Shape;801;p89"/>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802" name="Google Shape;802;p89"/>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6" name="Shape 806"/>
        <p:cNvGrpSpPr/>
        <p:nvPr/>
      </p:nvGrpSpPr>
      <p:grpSpPr>
        <a:xfrm>
          <a:off x="0" y="0"/>
          <a:ext cx="0" cy="0"/>
          <a:chOff x="0" y="0"/>
          <a:chExt cx="0" cy="0"/>
        </a:xfrm>
      </p:grpSpPr>
      <p:sp>
        <p:nvSpPr>
          <p:cNvPr id="807" name="Google Shape;807;p90"/>
          <p:cNvSpPr txBox="1"/>
          <p:nvPr>
            <p:ph type="title"/>
          </p:nvPr>
        </p:nvSpPr>
        <p:spPr>
          <a:xfrm>
            <a:off x="2339752" y="228600"/>
            <a:ext cx="6499448"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zh-TW" sz="3200">
                <a:latin typeface="Times New Roman"/>
                <a:ea typeface="Times New Roman"/>
                <a:cs typeface="Times New Roman"/>
                <a:sym typeface="Times New Roman"/>
              </a:rPr>
              <a:t>數位匯流之競爭優勢案例分析：</a:t>
            </a:r>
            <a:br>
              <a:rPr b="1" lang="zh-TW" sz="3200">
                <a:latin typeface="Times New Roman"/>
                <a:ea typeface="Times New Roman"/>
                <a:cs typeface="Times New Roman"/>
                <a:sym typeface="Times New Roman"/>
              </a:rPr>
            </a:br>
            <a:r>
              <a:rPr b="1" lang="zh-TW" sz="3200">
                <a:latin typeface="Times New Roman"/>
                <a:ea typeface="Times New Roman"/>
                <a:cs typeface="Times New Roman"/>
                <a:sym typeface="Times New Roman"/>
              </a:rPr>
              <a:t>Apple vs. Android</a:t>
            </a:r>
            <a:endParaRPr sz="3200">
              <a:latin typeface="Times New Roman"/>
              <a:ea typeface="Times New Roman"/>
              <a:cs typeface="Times New Roman"/>
              <a:sym typeface="Times New Roman"/>
            </a:endParaRPr>
          </a:p>
        </p:txBody>
      </p:sp>
      <p:sp>
        <p:nvSpPr>
          <p:cNvPr id="808" name="Google Shape;808;p90"/>
          <p:cNvSpPr txBox="1"/>
          <p:nvPr>
            <p:ph idx="2" type="body"/>
          </p:nvPr>
        </p:nvSpPr>
        <p:spPr>
          <a:xfrm>
            <a:off x="179512" y="1295400"/>
            <a:ext cx="8712968" cy="502602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None/>
            </a:pPr>
            <a:r>
              <a:rPr b="1" lang="zh-TW">
                <a:latin typeface="Times New Roman"/>
                <a:ea typeface="Times New Roman"/>
                <a:cs typeface="Times New Roman"/>
                <a:sym typeface="Times New Roman"/>
              </a:rPr>
              <a:t>Android Market：商業模式</a:t>
            </a:r>
            <a:endParaRPr b="1">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None/>
            </a:pPr>
            <a:r>
              <a:t/>
            </a:r>
            <a:endParaRPr sz="2400">
              <a:latin typeface="Times New Roman"/>
              <a:ea typeface="Times New Roman"/>
              <a:cs typeface="Times New Roman"/>
              <a:sym typeface="Times New Roman"/>
            </a:endParaRPr>
          </a:p>
          <a:p>
            <a:pPr indent="-342900" lvl="0" marL="342900" rtl="0" algn="l">
              <a:spcBef>
                <a:spcPts val="560"/>
              </a:spcBef>
              <a:spcAft>
                <a:spcPts val="0"/>
              </a:spcAft>
              <a:buClr>
                <a:schemeClr val="dk1"/>
              </a:buClr>
              <a:buSzPts val="2800"/>
              <a:buChar char="▪"/>
            </a:pPr>
            <a:r>
              <a:rPr lang="zh-TW" sz="2800">
                <a:latin typeface="Times New Roman"/>
                <a:ea typeface="Times New Roman"/>
                <a:cs typeface="Times New Roman"/>
                <a:sym typeface="Times New Roman"/>
              </a:rPr>
              <a:t>上傳應用軟體至Android Market僅需一次付費</a:t>
            </a:r>
            <a:r>
              <a:rPr lang="zh-TW" sz="2800">
                <a:solidFill>
                  <a:srgbClr val="FF0000"/>
                </a:solidFill>
                <a:latin typeface="Times New Roman"/>
                <a:ea typeface="Times New Roman"/>
                <a:cs typeface="Times New Roman"/>
                <a:sym typeface="Times New Roman"/>
              </a:rPr>
              <a:t>25美元</a:t>
            </a:r>
            <a:r>
              <a:rPr lang="zh-TW" sz="2800">
                <a:latin typeface="Times New Roman"/>
                <a:ea typeface="Times New Roman"/>
                <a:cs typeface="Times New Roman"/>
                <a:sym typeface="Times New Roman"/>
              </a:rPr>
              <a:t>，使用Android SDK無須另外付費，</a:t>
            </a:r>
            <a:r>
              <a:rPr lang="zh-TW" sz="2800">
                <a:solidFill>
                  <a:srgbClr val="FF0000"/>
                </a:solidFill>
                <a:latin typeface="Times New Roman"/>
                <a:ea typeface="Times New Roman"/>
                <a:cs typeface="Times New Roman"/>
                <a:sym typeface="Times New Roman"/>
              </a:rPr>
              <a:t>進入門檻低於蘋果App Store。</a:t>
            </a:r>
            <a:endParaRPr sz="2800">
              <a:solidFill>
                <a:srgbClr val="FF0000"/>
              </a:solidFill>
              <a:latin typeface="Times New Roman"/>
              <a:ea typeface="Times New Roman"/>
              <a:cs typeface="Times New Roman"/>
              <a:sym typeface="Times New Roman"/>
            </a:endParaRPr>
          </a:p>
          <a:p>
            <a:pPr indent="-127000" lvl="8" marL="3886200" rtl="0" algn="l">
              <a:spcBef>
                <a:spcPts val="320"/>
              </a:spcBef>
              <a:spcAft>
                <a:spcPts val="0"/>
              </a:spcAft>
              <a:buClr>
                <a:schemeClr val="dk1"/>
              </a:buClr>
              <a:buSzPts val="1600"/>
              <a:buNone/>
            </a:pPr>
            <a:r>
              <a:t/>
            </a:r>
            <a:endParaRPr sz="1600">
              <a:latin typeface="Times New Roman"/>
              <a:ea typeface="Times New Roman"/>
              <a:cs typeface="Times New Roman"/>
              <a:sym typeface="Times New Roman"/>
            </a:endParaRPr>
          </a:p>
          <a:p>
            <a:pPr indent="-342900" lvl="0" marL="342900" rtl="0" algn="l">
              <a:spcBef>
                <a:spcPts val="560"/>
              </a:spcBef>
              <a:spcAft>
                <a:spcPts val="0"/>
              </a:spcAft>
              <a:buClr>
                <a:schemeClr val="dk1"/>
              </a:buClr>
              <a:buSzPts val="2800"/>
              <a:buChar char="▪"/>
            </a:pPr>
            <a:r>
              <a:rPr lang="zh-TW" sz="2800">
                <a:latin typeface="Times New Roman"/>
                <a:ea typeface="Times New Roman"/>
                <a:cs typeface="Times New Roman"/>
                <a:sym typeface="Times New Roman"/>
              </a:rPr>
              <a:t>應用軟體開發者除透過應用軟體付費下載模式賺取收入外，廣告亦是重要收益之一</a:t>
            </a:r>
            <a:endParaRPr sz="2800">
              <a:latin typeface="Times New Roman"/>
              <a:ea typeface="Times New Roman"/>
              <a:cs typeface="Times New Roman"/>
              <a:sym typeface="Times New Roman"/>
            </a:endParaRPr>
          </a:p>
          <a:p>
            <a:pPr indent="0" lvl="8" marL="3543300" rtl="0" algn="l">
              <a:spcBef>
                <a:spcPts val="320"/>
              </a:spcBef>
              <a:spcAft>
                <a:spcPts val="0"/>
              </a:spcAft>
              <a:buClr>
                <a:schemeClr val="dk1"/>
              </a:buClr>
              <a:buSzPts val="1600"/>
              <a:buNone/>
            </a:pPr>
            <a:r>
              <a:t/>
            </a:r>
            <a:endParaRPr sz="1600">
              <a:latin typeface="Times New Roman"/>
              <a:ea typeface="Times New Roman"/>
              <a:cs typeface="Times New Roman"/>
              <a:sym typeface="Times New Roman"/>
            </a:endParaRPr>
          </a:p>
          <a:p>
            <a:pPr indent="-342900" lvl="0" marL="342900" rtl="0" algn="l">
              <a:spcBef>
                <a:spcPts val="560"/>
              </a:spcBef>
              <a:spcAft>
                <a:spcPts val="0"/>
              </a:spcAft>
              <a:buClr>
                <a:schemeClr val="dk1"/>
              </a:buClr>
              <a:buSzPts val="2800"/>
              <a:buChar char="▪"/>
            </a:pPr>
            <a:r>
              <a:rPr lang="zh-TW" sz="2800">
                <a:latin typeface="Times New Roman"/>
                <a:ea typeface="Times New Roman"/>
                <a:cs typeface="Times New Roman"/>
                <a:sym typeface="Times New Roman"/>
              </a:rPr>
              <a:t>Google在2010年5月27日併購美國重量級行動廣告業者Admob，成為行動廣告產業之龍頭。</a:t>
            </a:r>
            <a:endParaRPr sz="2800">
              <a:latin typeface="Times New Roman"/>
              <a:ea typeface="Times New Roman"/>
              <a:cs typeface="Times New Roman"/>
              <a:sym typeface="Times New Roman"/>
            </a:endParaRPr>
          </a:p>
          <a:p>
            <a:pPr indent="-190500" lvl="0" marL="342900" rtl="0" algn="l">
              <a:spcBef>
                <a:spcPts val="480"/>
              </a:spcBef>
              <a:spcAft>
                <a:spcPts val="0"/>
              </a:spcAft>
              <a:buClr>
                <a:schemeClr val="dk1"/>
              </a:buClr>
              <a:buSzPts val="2400"/>
              <a:buNone/>
            </a:pPr>
            <a:r>
              <a:t/>
            </a:r>
            <a:endParaRPr sz="2400">
              <a:latin typeface="Times New Roman"/>
              <a:ea typeface="Times New Roman"/>
              <a:cs typeface="Times New Roman"/>
              <a:sym typeface="Times New Roman"/>
            </a:endParaRPr>
          </a:p>
        </p:txBody>
      </p:sp>
      <p:sp>
        <p:nvSpPr>
          <p:cNvPr id="809" name="Google Shape;809;p90"/>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810" name="Google Shape;810;p90"/>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4" name="Shape 814"/>
        <p:cNvGrpSpPr/>
        <p:nvPr/>
      </p:nvGrpSpPr>
      <p:grpSpPr>
        <a:xfrm>
          <a:off x="0" y="0"/>
          <a:ext cx="0" cy="0"/>
          <a:chOff x="0" y="0"/>
          <a:chExt cx="0" cy="0"/>
        </a:xfrm>
      </p:grpSpPr>
      <p:sp>
        <p:nvSpPr>
          <p:cNvPr id="815" name="Google Shape;815;p91"/>
          <p:cNvSpPr txBox="1"/>
          <p:nvPr>
            <p:ph type="title"/>
          </p:nvPr>
        </p:nvSpPr>
        <p:spPr>
          <a:xfrm>
            <a:off x="2339752" y="228600"/>
            <a:ext cx="6499448"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zh-TW" sz="3200">
                <a:latin typeface="Times New Roman"/>
                <a:ea typeface="Times New Roman"/>
                <a:cs typeface="Times New Roman"/>
                <a:sym typeface="Times New Roman"/>
              </a:rPr>
              <a:t>數位匯流之競爭優勢案例分析：</a:t>
            </a:r>
            <a:br>
              <a:rPr b="1" lang="zh-TW" sz="3200">
                <a:latin typeface="Times New Roman"/>
                <a:ea typeface="Times New Roman"/>
                <a:cs typeface="Times New Roman"/>
                <a:sym typeface="Times New Roman"/>
              </a:rPr>
            </a:br>
            <a:r>
              <a:rPr b="1" lang="zh-TW" sz="3200">
                <a:latin typeface="Times New Roman"/>
                <a:ea typeface="Times New Roman"/>
                <a:cs typeface="Times New Roman"/>
                <a:sym typeface="Times New Roman"/>
              </a:rPr>
              <a:t>Apple vs. Android</a:t>
            </a:r>
            <a:endParaRPr sz="3200">
              <a:latin typeface="Times New Roman"/>
              <a:ea typeface="Times New Roman"/>
              <a:cs typeface="Times New Roman"/>
              <a:sym typeface="Times New Roman"/>
            </a:endParaRPr>
          </a:p>
        </p:txBody>
      </p:sp>
      <p:sp>
        <p:nvSpPr>
          <p:cNvPr id="816" name="Google Shape;816;p91"/>
          <p:cNvSpPr txBox="1"/>
          <p:nvPr>
            <p:ph idx="1" type="body"/>
          </p:nvPr>
        </p:nvSpPr>
        <p:spPr>
          <a:xfrm>
            <a:off x="251520" y="1268760"/>
            <a:ext cx="8686800" cy="1252215"/>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775"/>
              <a:buNone/>
            </a:pPr>
            <a:r>
              <a:rPr b="1" lang="zh-TW" sz="2775">
                <a:latin typeface="Times New Roman"/>
                <a:ea typeface="Times New Roman"/>
                <a:cs typeface="Times New Roman"/>
                <a:sym typeface="Times New Roman"/>
              </a:rPr>
              <a:t>Android Market：</a:t>
            </a:r>
            <a:r>
              <a:rPr b="1" lang="zh-TW" sz="2775">
                <a:solidFill>
                  <a:srgbClr val="FF0000"/>
                </a:solidFill>
                <a:latin typeface="Times New Roman"/>
                <a:ea typeface="Times New Roman"/>
                <a:cs typeface="Times New Roman"/>
                <a:sym typeface="Times New Roman"/>
              </a:rPr>
              <a:t>73拆帳方式</a:t>
            </a:r>
            <a:endParaRPr b="1" sz="2775">
              <a:solidFill>
                <a:srgbClr val="FF0000"/>
              </a:solidFill>
              <a:latin typeface="Times New Roman"/>
              <a:ea typeface="Times New Roman"/>
              <a:cs typeface="Times New Roman"/>
              <a:sym typeface="Times New Roman"/>
            </a:endParaRPr>
          </a:p>
          <a:p>
            <a:pPr indent="-342900" lvl="0" marL="342900" rtl="0" algn="l">
              <a:lnSpc>
                <a:spcPct val="80000"/>
              </a:lnSpc>
              <a:spcBef>
                <a:spcPts val="370"/>
              </a:spcBef>
              <a:spcAft>
                <a:spcPts val="0"/>
              </a:spcAft>
              <a:buClr>
                <a:schemeClr val="dk1"/>
              </a:buClr>
              <a:buSzPts val="1850"/>
              <a:buChar char="▪"/>
            </a:pPr>
            <a:r>
              <a:rPr lang="zh-TW" sz="1850">
                <a:latin typeface="Times New Roman"/>
                <a:ea typeface="Times New Roman"/>
                <a:cs typeface="Times New Roman"/>
                <a:sym typeface="Times New Roman"/>
              </a:rPr>
              <a:t>Android Market應用軟體開發者如同蘋果App Store 應用軟體開發者一般享有定價權，可自行對所開發應用軟體決定銷售價格 ，差別在於</a:t>
            </a:r>
            <a:r>
              <a:rPr lang="zh-TW" sz="1850">
                <a:solidFill>
                  <a:srgbClr val="FF0000"/>
                </a:solidFill>
                <a:latin typeface="Times New Roman"/>
                <a:ea typeface="Times New Roman"/>
                <a:cs typeface="Times New Roman"/>
                <a:sym typeface="Times New Roman"/>
              </a:rPr>
              <a:t>30%不是由Google取走而是給在地電信營運商</a:t>
            </a:r>
            <a:r>
              <a:rPr lang="zh-TW" sz="1850">
                <a:latin typeface="Times New Roman"/>
                <a:ea typeface="Times New Roman"/>
                <a:cs typeface="Times New Roman"/>
                <a:sym typeface="Times New Roman"/>
              </a:rPr>
              <a:t>(如：中華、遠傳、台哥大)</a:t>
            </a:r>
            <a:endParaRPr sz="1850">
              <a:latin typeface="Times New Roman"/>
              <a:ea typeface="Times New Roman"/>
              <a:cs typeface="Times New Roman"/>
              <a:sym typeface="Times New Roman"/>
            </a:endParaRPr>
          </a:p>
        </p:txBody>
      </p:sp>
      <p:graphicFrame>
        <p:nvGraphicFramePr>
          <p:cNvPr id="817" name="Google Shape;817;p91"/>
          <p:cNvGraphicFramePr/>
          <p:nvPr/>
        </p:nvGraphicFramePr>
        <p:xfrm>
          <a:off x="539552" y="2708920"/>
          <a:ext cx="3000000" cy="3000000"/>
        </p:xfrm>
        <a:graphic>
          <a:graphicData uri="http://schemas.openxmlformats.org/drawingml/2006/table">
            <a:tbl>
              <a:tblPr>
                <a:noFill/>
                <a:tableStyleId>{CBB2ABB5-9944-469F-A46C-2C01AB605614}</a:tableStyleId>
              </a:tblPr>
              <a:tblGrid>
                <a:gridCol w="2687650"/>
                <a:gridCol w="2689225"/>
                <a:gridCol w="2687625"/>
              </a:tblGrid>
              <a:tr h="604850">
                <a:tc>
                  <a:txBody>
                    <a:bodyPr>
                      <a:noAutofit/>
                    </a:bodyPr>
                    <a:lstStyle/>
                    <a:p>
                      <a:pPr indent="0" lvl="0" marL="0" marR="0" rtl="0" algn="l">
                        <a:lnSpc>
                          <a:spcPct val="100000"/>
                        </a:lnSpc>
                        <a:spcBef>
                          <a:spcPts val="0"/>
                        </a:spcBef>
                        <a:spcAft>
                          <a:spcPts val="0"/>
                        </a:spcAft>
                        <a:buClr>
                          <a:srgbClr val="ACC2C9"/>
                        </a:buClr>
                        <a:buSzPts val="2000"/>
                        <a:buFont typeface="Arial"/>
                        <a:buNone/>
                      </a:pPr>
                      <a:r>
                        <a:t/>
                      </a:r>
                      <a:endParaRPr b="0" i="0" sz="2000" u="none" cap="none" strike="noStrike">
                        <a:solidFill>
                          <a:schemeClr val="dk2"/>
                        </a:solidFill>
                        <a:latin typeface="Times New Roman"/>
                        <a:ea typeface="Times New Roman"/>
                        <a:cs typeface="Times New Roman"/>
                        <a:sym typeface="Times New Roman"/>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ACC2C9"/>
                        </a:buClr>
                        <a:buSzPts val="1800"/>
                        <a:buFont typeface="Arial"/>
                        <a:buNone/>
                      </a:pPr>
                      <a:r>
                        <a:rPr b="0" i="0" lang="zh-TW" sz="1800" u="none" cap="none" strike="noStrike">
                          <a:solidFill>
                            <a:schemeClr val="dk1"/>
                          </a:solidFill>
                          <a:latin typeface="Times New Roman"/>
                          <a:ea typeface="Times New Roman"/>
                          <a:cs typeface="Times New Roman"/>
                          <a:sym typeface="Times New Roman"/>
                        </a:rPr>
                        <a:t>拆帳比例</a:t>
                      </a:r>
                      <a:r>
                        <a:rPr b="0" i="0" lang="zh-TW" sz="2000" u="none" cap="none" strike="noStrike">
                          <a:solidFill>
                            <a:schemeClr val="dk1"/>
                          </a:solidFill>
                          <a:latin typeface="Times New Roman"/>
                          <a:ea typeface="Times New Roman"/>
                          <a:cs typeface="Times New Roman"/>
                          <a:sym typeface="Times New Roman"/>
                        </a:rPr>
                        <a:t>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ACC2C9"/>
                        </a:buClr>
                        <a:buSzPts val="1800"/>
                        <a:buFont typeface="Arial"/>
                        <a:buNone/>
                      </a:pPr>
                      <a:r>
                        <a:rPr b="0" i="0" lang="zh-TW" sz="1800" u="none" cap="none" strike="noStrike">
                          <a:solidFill>
                            <a:schemeClr val="dk1"/>
                          </a:solidFill>
                          <a:latin typeface="Times New Roman"/>
                          <a:ea typeface="Times New Roman"/>
                          <a:cs typeface="Times New Roman"/>
                          <a:sym typeface="Times New Roman"/>
                        </a:rPr>
                        <a:t>職責</a:t>
                      </a:r>
                      <a:r>
                        <a:rPr b="0" i="0" lang="zh-TW" sz="2000" u="none" cap="none" strike="noStrike">
                          <a:solidFill>
                            <a:schemeClr val="dk1"/>
                          </a:solidFill>
                          <a:latin typeface="Times New Roman"/>
                          <a:ea typeface="Times New Roman"/>
                          <a:cs typeface="Times New Roman"/>
                          <a:sym typeface="Times New Roman"/>
                        </a:rPr>
                        <a:t>權限</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09725">
                <a:tc>
                  <a:txBody>
                    <a:bodyPr>
                      <a:noAutofit/>
                    </a:bodyPr>
                    <a:lstStyle/>
                    <a:p>
                      <a:pPr indent="0" lvl="0" marL="0" marR="0" rtl="0" algn="l">
                        <a:lnSpc>
                          <a:spcPct val="100000"/>
                        </a:lnSpc>
                        <a:spcBef>
                          <a:spcPts val="0"/>
                        </a:spcBef>
                        <a:spcAft>
                          <a:spcPts val="0"/>
                        </a:spcAft>
                        <a:buClr>
                          <a:srgbClr val="ACC2C9"/>
                        </a:buClr>
                        <a:buSzPts val="2000"/>
                        <a:buFont typeface="Arial"/>
                        <a:buNone/>
                      </a:pPr>
                      <a:r>
                        <a:rPr b="0" i="0" lang="zh-TW" sz="2000" u="none" cap="none" strike="noStrike">
                          <a:solidFill>
                            <a:schemeClr val="dk1"/>
                          </a:solidFill>
                          <a:latin typeface="Times New Roman"/>
                          <a:ea typeface="Times New Roman"/>
                          <a:cs typeface="Times New Roman"/>
                          <a:sym typeface="Times New Roman"/>
                        </a:rPr>
                        <a:t>軟體開發者</a:t>
                      </a:r>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ACC2C9"/>
                        </a:buClr>
                        <a:buSzPts val="2000"/>
                        <a:buFont typeface="Arial"/>
                        <a:buNone/>
                      </a:pPr>
                      <a:r>
                        <a:rPr b="0" i="0" lang="zh-TW" sz="2000" u="none" cap="none" strike="noStrike">
                          <a:solidFill>
                            <a:schemeClr val="dk1"/>
                          </a:solidFill>
                          <a:latin typeface="Times New Roman"/>
                          <a:ea typeface="Times New Roman"/>
                          <a:cs typeface="Times New Roman"/>
                          <a:sym typeface="Times New Roman"/>
                        </a:rPr>
                        <a:t>70%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ACC2C9"/>
                        </a:buClr>
                        <a:buSzPts val="1800"/>
                        <a:buFont typeface="Arial"/>
                        <a:buNone/>
                      </a:pPr>
                      <a:r>
                        <a:rPr b="0" i="0" lang="zh-TW" sz="1800" u="none" cap="none" strike="noStrike">
                          <a:solidFill>
                            <a:schemeClr val="dk1"/>
                          </a:solidFill>
                          <a:latin typeface="Times New Roman"/>
                          <a:ea typeface="Times New Roman"/>
                          <a:cs typeface="Times New Roman"/>
                          <a:sym typeface="Times New Roman"/>
                        </a:rPr>
                        <a:t>1. 負責開發應用程序</a:t>
                      </a:r>
                      <a:br>
                        <a:rPr b="0" i="0" lang="zh-TW" sz="1800" u="none" cap="none" strike="noStrike">
                          <a:solidFill>
                            <a:schemeClr val="dk1"/>
                          </a:solidFill>
                          <a:latin typeface="Times New Roman"/>
                          <a:ea typeface="Times New Roman"/>
                          <a:cs typeface="Times New Roman"/>
                          <a:sym typeface="Times New Roman"/>
                        </a:rPr>
                      </a:br>
                      <a:r>
                        <a:rPr b="0" i="0" lang="zh-TW" sz="1800" u="none" cap="none" strike="noStrike">
                          <a:solidFill>
                            <a:schemeClr val="dk1"/>
                          </a:solidFill>
                          <a:latin typeface="Times New Roman"/>
                          <a:ea typeface="Times New Roman"/>
                          <a:cs typeface="Times New Roman"/>
                          <a:sym typeface="Times New Roman"/>
                        </a:rPr>
                        <a:t>2. 自由定價</a:t>
                      </a:r>
                      <a:br>
                        <a:rPr b="0" i="0" lang="zh-TW" sz="1800" u="none" cap="none" strike="noStrike">
                          <a:solidFill>
                            <a:schemeClr val="dk1"/>
                          </a:solidFill>
                          <a:latin typeface="Times New Roman"/>
                          <a:ea typeface="Times New Roman"/>
                          <a:cs typeface="Times New Roman"/>
                          <a:sym typeface="Times New Roman"/>
                        </a:rPr>
                      </a:br>
                      <a:r>
                        <a:rPr b="0" i="0" lang="zh-TW" sz="1800" u="none" cap="none" strike="noStrike">
                          <a:solidFill>
                            <a:schemeClr val="dk1"/>
                          </a:solidFill>
                          <a:latin typeface="Times New Roman"/>
                          <a:ea typeface="Times New Roman"/>
                          <a:cs typeface="Times New Roman"/>
                          <a:sym typeface="Times New Roman"/>
                        </a:rPr>
                        <a:t>3. 隨時調整價格</a:t>
                      </a:r>
                      <a:r>
                        <a:rPr b="0" i="0" lang="zh-TW" sz="2000" u="none" cap="none" strike="noStrike">
                          <a:solidFill>
                            <a:schemeClr val="dk1"/>
                          </a:solidFill>
                          <a:latin typeface="Times New Roman"/>
                          <a:ea typeface="Times New Roman"/>
                          <a:cs typeface="Times New Roman"/>
                          <a:sym typeface="Times New Roman"/>
                        </a:rPr>
                        <a:t> </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508125">
                <a:tc>
                  <a:txBody>
                    <a:bodyPr>
                      <a:noAutofit/>
                    </a:bodyPr>
                    <a:lstStyle/>
                    <a:p>
                      <a:pPr indent="0" lvl="0" marL="0" marR="0" rtl="0" algn="l">
                        <a:lnSpc>
                          <a:spcPct val="100000"/>
                        </a:lnSpc>
                        <a:spcBef>
                          <a:spcPts val="0"/>
                        </a:spcBef>
                        <a:spcAft>
                          <a:spcPts val="0"/>
                        </a:spcAft>
                        <a:buClr>
                          <a:srgbClr val="ACC2C9"/>
                        </a:buClr>
                        <a:buSzPts val="2000"/>
                        <a:buFont typeface="Arial"/>
                        <a:buNone/>
                      </a:pPr>
                      <a:r>
                        <a:rPr b="0" i="0" lang="zh-TW" sz="2000" u="none" cap="none" strike="noStrike">
                          <a:solidFill>
                            <a:srgbClr val="FF0000"/>
                          </a:solidFill>
                          <a:latin typeface="Times New Roman"/>
                          <a:ea typeface="Times New Roman"/>
                          <a:cs typeface="Times New Roman"/>
                          <a:sym typeface="Times New Roman"/>
                        </a:rPr>
                        <a:t>在地電信營運商</a:t>
                      </a:r>
                      <a:endParaRPr b="0" i="0" sz="2000" u="none" cap="none" strike="noStrike">
                        <a:solidFill>
                          <a:srgbClr val="FF0000"/>
                        </a:solidFill>
                        <a:latin typeface="Times New Roman"/>
                        <a:ea typeface="Times New Roman"/>
                        <a:cs typeface="Times New Roman"/>
                        <a:sym typeface="Times New Roman"/>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ACC2C9"/>
                        </a:buClr>
                        <a:buSzPts val="2000"/>
                        <a:buFont typeface="Arial"/>
                        <a:buNone/>
                      </a:pPr>
                      <a:r>
                        <a:rPr b="0" i="0" lang="zh-TW" sz="2000" u="none" cap="none" strike="noStrike">
                          <a:solidFill>
                            <a:schemeClr val="dk1"/>
                          </a:solidFill>
                          <a:latin typeface="Times New Roman"/>
                          <a:ea typeface="Times New Roman"/>
                          <a:cs typeface="Times New Roman"/>
                          <a:sym typeface="Times New Roman"/>
                        </a:rPr>
                        <a:t>30%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ACC2C9"/>
                        </a:buClr>
                        <a:buSzPts val="1800"/>
                        <a:buFont typeface="Arial"/>
                        <a:buNone/>
                      </a:pPr>
                      <a:r>
                        <a:rPr b="0" i="0" lang="zh-TW" sz="1800" u="none" cap="none" strike="noStrike">
                          <a:solidFill>
                            <a:schemeClr val="dk1"/>
                          </a:solidFill>
                          <a:latin typeface="Times New Roman"/>
                          <a:ea typeface="Times New Roman"/>
                          <a:cs typeface="Times New Roman"/>
                          <a:sym typeface="Times New Roman"/>
                        </a:rPr>
                        <a:t>1.負責應用的行銷工作</a:t>
                      </a:r>
                      <a:br>
                        <a:rPr b="0" i="0" lang="zh-TW" sz="1800" u="none" cap="none" strike="noStrike">
                          <a:solidFill>
                            <a:schemeClr val="dk1"/>
                          </a:solidFill>
                          <a:latin typeface="Times New Roman"/>
                          <a:ea typeface="Times New Roman"/>
                          <a:cs typeface="Times New Roman"/>
                          <a:sym typeface="Times New Roman"/>
                        </a:rPr>
                      </a:br>
                      <a:r>
                        <a:rPr b="0" i="0" lang="zh-TW" sz="1800" u="none" cap="none" strike="noStrike">
                          <a:solidFill>
                            <a:schemeClr val="dk1"/>
                          </a:solidFill>
                          <a:latin typeface="Times New Roman"/>
                          <a:ea typeface="Times New Roman"/>
                          <a:cs typeface="Times New Roman"/>
                          <a:sym typeface="Times New Roman"/>
                        </a:rPr>
                        <a:t>2.負責向用戶收費</a:t>
                      </a:r>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818" name="Google Shape;818;p91"/>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819" name="Google Shape;819;p91"/>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3" name="Shape 823"/>
        <p:cNvGrpSpPr/>
        <p:nvPr/>
      </p:nvGrpSpPr>
      <p:grpSpPr>
        <a:xfrm>
          <a:off x="0" y="0"/>
          <a:ext cx="0" cy="0"/>
          <a:chOff x="0" y="0"/>
          <a:chExt cx="0" cy="0"/>
        </a:xfrm>
      </p:grpSpPr>
      <p:pic>
        <p:nvPicPr>
          <p:cNvPr id="824" name="Google Shape;824;p92"/>
          <p:cNvPicPr preferRelativeResize="0"/>
          <p:nvPr/>
        </p:nvPicPr>
        <p:blipFill rotWithShape="1">
          <a:blip r:embed="rId3">
            <a:alphaModFix/>
          </a:blip>
          <a:srcRect b="24800" l="12103" r="47735" t="41599"/>
          <a:stretch/>
        </p:blipFill>
        <p:spPr>
          <a:xfrm>
            <a:off x="5868144" y="1484784"/>
            <a:ext cx="2664296" cy="1196752"/>
          </a:xfrm>
          <a:prstGeom prst="rect">
            <a:avLst/>
          </a:prstGeom>
          <a:noFill/>
          <a:ln>
            <a:noFill/>
          </a:ln>
        </p:spPr>
      </p:pic>
      <p:sp>
        <p:nvSpPr>
          <p:cNvPr id="825" name="Google Shape;825;p92"/>
          <p:cNvSpPr txBox="1"/>
          <p:nvPr>
            <p:ph type="title"/>
          </p:nvPr>
        </p:nvSpPr>
        <p:spPr>
          <a:xfrm>
            <a:off x="2411760" y="228600"/>
            <a:ext cx="642744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zh-TW" sz="3200">
                <a:latin typeface="Times New Roman"/>
                <a:ea typeface="Times New Roman"/>
                <a:cs typeface="Times New Roman"/>
                <a:sym typeface="Times New Roman"/>
              </a:rPr>
              <a:t>數位匯流之競爭優勢案例分析：</a:t>
            </a:r>
            <a:br>
              <a:rPr b="1" lang="zh-TW" sz="3200">
                <a:latin typeface="Times New Roman"/>
                <a:ea typeface="Times New Roman"/>
                <a:cs typeface="Times New Roman"/>
                <a:sym typeface="Times New Roman"/>
              </a:rPr>
            </a:br>
            <a:r>
              <a:rPr b="1" lang="zh-TW" sz="3200">
                <a:latin typeface="Times New Roman"/>
                <a:ea typeface="Times New Roman"/>
                <a:cs typeface="Times New Roman"/>
                <a:sym typeface="Times New Roman"/>
              </a:rPr>
              <a:t>Apple vs. Android</a:t>
            </a:r>
            <a:endParaRPr sz="3200">
              <a:latin typeface="Times New Roman"/>
              <a:ea typeface="Times New Roman"/>
              <a:cs typeface="Times New Roman"/>
              <a:sym typeface="Times New Roman"/>
            </a:endParaRPr>
          </a:p>
        </p:txBody>
      </p:sp>
      <p:sp>
        <p:nvSpPr>
          <p:cNvPr id="826" name="Google Shape;826;p92"/>
          <p:cNvSpPr txBox="1"/>
          <p:nvPr>
            <p:ph idx="1" type="body"/>
          </p:nvPr>
        </p:nvSpPr>
        <p:spPr>
          <a:xfrm>
            <a:off x="467544" y="1340768"/>
            <a:ext cx="8229600" cy="475252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600"/>
              <a:buNone/>
            </a:pPr>
            <a:r>
              <a:t/>
            </a:r>
            <a:endParaRPr b="1" sz="2600">
              <a:latin typeface="Times New Roman"/>
              <a:ea typeface="Times New Roman"/>
              <a:cs typeface="Times New Roman"/>
              <a:sym typeface="Times New Roman"/>
            </a:endParaRPr>
          </a:p>
          <a:p>
            <a:pPr indent="-342900" lvl="0" marL="342900" rtl="0" algn="l">
              <a:spcBef>
                <a:spcPts val="640"/>
              </a:spcBef>
              <a:spcAft>
                <a:spcPts val="0"/>
              </a:spcAft>
              <a:buClr>
                <a:schemeClr val="dk1"/>
              </a:buClr>
              <a:buSzPts val="3200"/>
              <a:buNone/>
            </a:pPr>
            <a:r>
              <a:rPr b="1" lang="zh-TW">
                <a:latin typeface="Times New Roman"/>
                <a:ea typeface="Times New Roman"/>
                <a:cs typeface="Times New Roman"/>
                <a:sym typeface="Times New Roman"/>
              </a:rPr>
              <a:t>結論與比較(1/4)</a:t>
            </a:r>
            <a:endParaRPr/>
          </a:p>
          <a:p>
            <a:pPr indent="-190500" lvl="0" marL="342900" rtl="0" algn="l">
              <a:spcBef>
                <a:spcPts val="480"/>
              </a:spcBef>
              <a:spcAft>
                <a:spcPts val="0"/>
              </a:spcAft>
              <a:buClr>
                <a:schemeClr val="dk1"/>
              </a:buClr>
              <a:buSzPts val="2400"/>
              <a:buNone/>
            </a:pPr>
            <a:r>
              <a:t/>
            </a:r>
            <a:endParaRPr b="1" sz="2400">
              <a:latin typeface="Times New Roman"/>
              <a:ea typeface="Times New Roman"/>
              <a:cs typeface="Times New Roman"/>
              <a:sym typeface="Times New Roman"/>
            </a:endParaRPr>
          </a:p>
          <a:p>
            <a:pPr indent="-342900" lvl="0" marL="342900" rtl="0" algn="l">
              <a:spcBef>
                <a:spcPts val="560"/>
              </a:spcBef>
              <a:spcAft>
                <a:spcPts val="0"/>
              </a:spcAft>
              <a:buClr>
                <a:schemeClr val="dk1"/>
              </a:buClr>
              <a:buSzPts val="2400"/>
              <a:buNone/>
            </a:pPr>
            <a:r>
              <a:rPr b="1" lang="zh-TW" sz="2400">
                <a:latin typeface="Times New Roman"/>
                <a:ea typeface="Times New Roman"/>
                <a:cs typeface="Times New Roman"/>
                <a:sym typeface="Times New Roman"/>
              </a:rPr>
              <a:t>1</a:t>
            </a:r>
            <a:r>
              <a:rPr b="1" lang="zh-TW" sz="2800">
                <a:latin typeface="Times New Roman"/>
                <a:ea typeface="Times New Roman"/>
                <a:cs typeface="Times New Roman"/>
                <a:sym typeface="Times New Roman"/>
              </a:rPr>
              <a:t>.選擇性：</a:t>
            </a:r>
            <a:endParaRPr b="1" sz="2800">
              <a:latin typeface="Times New Roman"/>
              <a:ea typeface="Times New Roman"/>
              <a:cs typeface="Times New Roman"/>
              <a:sym typeface="Times New Roman"/>
            </a:endParaRPr>
          </a:p>
          <a:p>
            <a:pPr indent="-342900" lvl="0" marL="342900" rtl="0" algn="l">
              <a:spcBef>
                <a:spcPts val="560"/>
              </a:spcBef>
              <a:spcAft>
                <a:spcPts val="0"/>
              </a:spcAft>
              <a:buClr>
                <a:schemeClr val="dk1"/>
              </a:buClr>
              <a:buSzPts val="2800"/>
              <a:buNone/>
            </a:pPr>
            <a:r>
              <a:t/>
            </a:r>
            <a:endParaRPr sz="2800">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Char char="▪"/>
            </a:pPr>
            <a:r>
              <a:rPr b="1" lang="zh-TW" sz="2400">
                <a:latin typeface="Times New Roman"/>
                <a:ea typeface="Times New Roman"/>
                <a:cs typeface="Times New Roman"/>
                <a:sym typeface="Times New Roman"/>
              </a:rPr>
              <a:t>Android</a:t>
            </a:r>
            <a:r>
              <a:rPr lang="zh-TW" sz="2400">
                <a:latin typeface="Times New Roman"/>
                <a:ea typeface="Times New Roman"/>
                <a:cs typeface="Times New Roman"/>
                <a:sym typeface="Times New Roman"/>
              </a:rPr>
              <a:t> – 開放手機聯盟中有許多手機業者使用Android作業系統，使得消費者在選購Android手機時，</a:t>
            </a:r>
            <a:r>
              <a:rPr lang="zh-TW" sz="2400">
                <a:solidFill>
                  <a:srgbClr val="FF0000"/>
                </a:solidFill>
                <a:latin typeface="Times New Roman"/>
                <a:ea typeface="Times New Roman"/>
                <a:cs typeface="Times New Roman"/>
                <a:sym typeface="Times New Roman"/>
              </a:rPr>
              <a:t>選擇性眾多。</a:t>
            </a:r>
            <a:endParaRPr sz="2400">
              <a:solidFill>
                <a:srgbClr val="FF0000"/>
              </a:solidFill>
              <a:latin typeface="Times New Roman"/>
              <a:ea typeface="Times New Roman"/>
              <a:cs typeface="Times New Roman"/>
              <a:sym typeface="Times New Roman"/>
            </a:endParaRPr>
          </a:p>
          <a:p>
            <a:pPr indent="-190500" lvl="0" marL="342900" rtl="0" algn="l">
              <a:spcBef>
                <a:spcPts val="480"/>
              </a:spcBef>
              <a:spcAft>
                <a:spcPts val="0"/>
              </a:spcAft>
              <a:buClr>
                <a:schemeClr val="dk1"/>
              </a:buClr>
              <a:buSzPts val="2400"/>
              <a:buNone/>
            </a:pPr>
            <a:r>
              <a:t/>
            </a:r>
            <a:endParaRPr b="1" sz="2400">
              <a:solidFill>
                <a:srgbClr val="FF0000"/>
              </a:solidFill>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Char char="▪"/>
            </a:pPr>
            <a:r>
              <a:rPr b="1" lang="zh-TW" sz="2400">
                <a:latin typeface="Times New Roman"/>
                <a:ea typeface="Times New Roman"/>
                <a:cs typeface="Times New Roman"/>
                <a:sym typeface="Times New Roman"/>
              </a:rPr>
              <a:t>Apple</a:t>
            </a:r>
            <a:r>
              <a:rPr lang="zh-TW" sz="2400">
                <a:latin typeface="Times New Roman"/>
                <a:ea typeface="Times New Roman"/>
                <a:cs typeface="Times New Roman"/>
                <a:sym typeface="Times New Roman"/>
              </a:rPr>
              <a:t> – 消費者只能跟Apple購買，且可購買的機種及價位選擇不多。</a:t>
            </a:r>
            <a:r>
              <a:rPr lang="zh-TW" sz="2400">
                <a:solidFill>
                  <a:srgbClr val="FF0000"/>
                </a:solidFill>
                <a:latin typeface="Times New Roman"/>
                <a:ea typeface="Times New Roman"/>
                <a:cs typeface="Times New Roman"/>
                <a:sym typeface="Times New Roman"/>
              </a:rPr>
              <a:t>(單一配備高標準，缺乏低價機種)</a:t>
            </a:r>
            <a:endParaRPr/>
          </a:p>
          <a:p>
            <a:pPr indent="-228600" lvl="0" marL="342900" rtl="0" algn="l">
              <a:spcBef>
                <a:spcPts val="360"/>
              </a:spcBef>
              <a:spcAft>
                <a:spcPts val="0"/>
              </a:spcAft>
              <a:buClr>
                <a:schemeClr val="dk1"/>
              </a:buClr>
              <a:buSzPts val="1800"/>
              <a:buNone/>
            </a:pPr>
            <a:r>
              <a:t/>
            </a:r>
            <a:endParaRPr sz="1800">
              <a:latin typeface="Times New Roman"/>
              <a:ea typeface="Times New Roman"/>
              <a:cs typeface="Times New Roman"/>
              <a:sym typeface="Times New Roman"/>
            </a:endParaRPr>
          </a:p>
          <a:p>
            <a:pPr indent="-228600" lvl="0" marL="342900" rtl="0" algn="l">
              <a:spcBef>
                <a:spcPts val="360"/>
              </a:spcBef>
              <a:spcAft>
                <a:spcPts val="0"/>
              </a:spcAft>
              <a:buClr>
                <a:schemeClr val="dk1"/>
              </a:buClr>
              <a:buSzPts val="1800"/>
              <a:buNone/>
            </a:pPr>
            <a:r>
              <a:t/>
            </a:r>
            <a:endParaRPr sz="1800">
              <a:latin typeface="Times New Roman"/>
              <a:ea typeface="Times New Roman"/>
              <a:cs typeface="Times New Roman"/>
              <a:sym typeface="Times New Roman"/>
            </a:endParaRPr>
          </a:p>
        </p:txBody>
      </p:sp>
      <p:sp>
        <p:nvSpPr>
          <p:cNvPr id="827" name="Google Shape;827;p92"/>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828" name="Google Shape;828;p92"/>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2" name="Shape 832"/>
        <p:cNvGrpSpPr/>
        <p:nvPr/>
      </p:nvGrpSpPr>
      <p:grpSpPr>
        <a:xfrm>
          <a:off x="0" y="0"/>
          <a:ext cx="0" cy="0"/>
          <a:chOff x="0" y="0"/>
          <a:chExt cx="0" cy="0"/>
        </a:xfrm>
      </p:grpSpPr>
      <p:pic>
        <p:nvPicPr>
          <p:cNvPr id="833" name="Google Shape;833;p93"/>
          <p:cNvPicPr preferRelativeResize="0"/>
          <p:nvPr/>
        </p:nvPicPr>
        <p:blipFill rotWithShape="1">
          <a:blip r:embed="rId3">
            <a:alphaModFix/>
          </a:blip>
          <a:srcRect b="24800" l="12103" r="47735" t="41599"/>
          <a:stretch/>
        </p:blipFill>
        <p:spPr>
          <a:xfrm>
            <a:off x="5868144" y="1340768"/>
            <a:ext cx="2664296" cy="1196752"/>
          </a:xfrm>
          <a:prstGeom prst="rect">
            <a:avLst/>
          </a:prstGeom>
          <a:noFill/>
          <a:ln>
            <a:noFill/>
          </a:ln>
        </p:spPr>
      </p:pic>
      <p:sp>
        <p:nvSpPr>
          <p:cNvPr id="834" name="Google Shape;834;p93"/>
          <p:cNvSpPr txBox="1"/>
          <p:nvPr>
            <p:ph type="title"/>
          </p:nvPr>
        </p:nvSpPr>
        <p:spPr>
          <a:xfrm>
            <a:off x="2339752" y="228600"/>
            <a:ext cx="6499448"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zh-TW" sz="3200">
                <a:latin typeface="Times New Roman"/>
                <a:ea typeface="Times New Roman"/>
                <a:cs typeface="Times New Roman"/>
                <a:sym typeface="Times New Roman"/>
              </a:rPr>
              <a:t>數位匯流之競爭優勢案例分析：</a:t>
            </a:r>
            <a:br>
              <a:rPr b="1" lang="zh-TW" sz="3200">
                <a:latin typeface="Times New Roman"/>
                <a:ea typeface="Times New Roman"/>
                <a:cs typeface="Times New Roman"/>
                <a:sym typeface="Times New Roman"/>
              </a:rPr>
            </a:br>
            <a:r>
              <a:rPr b="1" lang="zh-TW" sz="3200">
                <a:latin typeface="Times New Roman"/>
                <a:ea typeface="Times New Roman"/>
                <a:cs typeface="Times New Roman"/>
                <a:sym typeface="Times New Roman"/>
              </a:rPr>
              <a:t>Apple vs. Android</a:t>
            </a:r>
            <a:endParaRPr sz="3200">
              <a:latin typeface="Times New Roman"/>
              <a:ea typeface="Times New Roman"/>
              <a:cs typeface="Times New Roman"/>
              <a:sym typeface="Times New Roman"/>
            </a:endParaRPr>
          </a:p>
        </p:txBody>
      </p:sp>
      <p:sp>
        <p:nvSpPr>
          <p:cNvPr id="835" name="Google Shape;835;p93"/>
          <p:cNvSpPr txBox="1"/>
          <p:nvPr>
            <p:ph idx="1" type="body"/>
          </p:nvPr>
        </p:nvSpPr>
        <p:spPr>
          <a:xfrm>
            <a:off x="467544" y="1340768"/>
            <a:ext cx="8229600" cy="4752529"/>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3200"/>
              <a:buNone/>
            </a:pPr>
            <a:r>
              <a:rPr b="1" lang="zh-TW">
                <a:latin typeface="Times New Roman"/>
                <a:ea typeface="Times New Roman"/>
                <a:cs typeface="Times New Roman"/>
                <a:sym typeface="Times New Roman"/>
              </a:rPr>
              <a:t>結論與比較(2/4)</a:t>
            </a:r>
            <a:endParaRPr/>
          </a:p>
          <a:p>
            <a:pPr indent="-285750" lvl="1" marL="742950" rtl="0" algn="l">
              <a:lnSpc>
                <a:spcPct val="90000"/>
              </a:lnSpc>
              <a:spcBef>
                <a:spcPts val="360"/>
              </a:spcBef>
              <a:spcAft>
                <a:spcPts val="0"/>
              </a:spcAft>
              <a:buClr>
                <a:schemeClr val="dk1"/>
              </a:buClr>
              <a:buSzPts val="900"/>
              <a:buNone/>
            </a:pPr>
            <a:r>
              <a:t/>
            </a:r>
            <a:endParaRPr sz="1800">
              <a:latin typeface="Times New Roman"/>
              <a:ea typeface="Times New Roman"/>
              <a:cs typeface="Times New Roman"/>
              <a:sym typeface="Times New Roman"/>
            </a:endParaRPr>
          </a:p>
          <a:p>
            <a:pPr indent="-342900" lvl="0" marL="342900" rtl="0" algn="l">
              <a:lnSpc>
                <a:spcPct val="90000"/>
              </a:lnSpc>
              <a:spcBef>
                <a:spcPts val="480"/>
              </a:spcBef>
              <a:spcAft>
                <a:spcPts val="0"/>
              </a:spcAft>
              <a:buClr>
                <a:schemeClr val="dk1"/>
              </a:buClr>
              <a:buSzPts val="2400"/>
              <a:buNone/>
            </a:pPr>
            <a:r>
              <a:rPr b="1" lang="zh-TW" sz="2400">
                <a:latin typeface="Times New Roman"/>
                <a:ea typeface="Times New Roman"/>
                <a:cs typeface="Times New Roman"/>
                <a:sym typeface="Times New Roman"/>
              </a:rPr>
              <a:t>2.開放性：</a:t>
            </a:r>
            <a:endParaRPr b="1" sz="2400">
              <a:latin typeface="Times New Roman"/>
              <a:ea typeface="Times New Roman"/>
              <a:cs typeface="Times New Roman"/>
              <a:sym typeface="Times New Roman"/>
            </a:endParaRPr>
          </a:p>
          <a:p>
            <a:pPr indent="-342900" lvl="0" marL="342900" rtl="0" algn="l">
              <a:lnSpc>
                <a:spcPct val="90000"/>
              </a:lnSpc>
              <a:spcBef>
                <a:spcPts val="480"/>
              </a:spcBef>
              <a:spcAft>
                <a:spcPts val="0"/>
              </a:spcAft>
              <a:buClr>
                <a:schemeClr val="dk1"/>
              </a:buClr>
              <a:buSzPts val="2400"/>
              <a:buChar char="▪"/>
            </a:pPr>
            <a:r>
              <a:rPr b="1" lang="zh-TW" sz="2400">
                <a:latin typeface="Times New Roman"/>
                <a:ea typeface="Times New Roman"/>
                <a:cs typeface="Times New Roman"/>
                <a:sym typeface="Times New Roman"/>
              </a:rPr>
              <a:t>Android</a:t>
            </a:r>
            <a:r>
              <a:rPr lang="zh-TW" sz="2400">
                <a:latin typeface="Times New Roman"/>
                <a:ea typeface="Times New Roman"/>
                <a:cs typeface="Times New Roman"/>
                <a:sym typeface="Times New Roman"/>
              </a:rPr>
              <a:t> – 由於Android為一開放原始碼之手持裝置作業系統，</a:t>
            </a:r>
            <a:r>
              <a:rPr lang="zh-TW" sz="2400">
                <a:solidFill>
                  <a:srgbClr val="FF0000"/>
                </a:solidFill>
                <a:latin typeface="Times New Roman"/>
                <a:ea typeface="Times New Roman"/>
                <a:cs typeface="Times New Roman"/>
                <a:sym typeface="Times New Roman"/>
              </a:rPr>
              <a:t>各廠商皆可修改</a:t>
            </a:r>
            <a:r>
              <a:rPr lang="zh-TW" sz="2400">
                <a:latin typeface="Times New Roman"/>
                <a:ea typeface="Times New Roman"/>
                <a:cs typeface="Times New Roman"/>
                <a:sym typeface="Times New Roman"/>
              </a:rPr>
              <a:t>其原始碼產生專有的使用者介面，而修改過後的原始碼在Google進行軟體更新時會造成</a:t>
            </a:r>
            <a:r>
              <a:rPr lang="zh-TW" sz="2400">
                <a:solidFill>
                  <a:srgbClr val="FF0000"/>
                </a:solidFill>
                <a:latin typeface="Times New Roman"/>
                <a:ea typeface="Times New Roman"/>
                <a:cs typeface="Times New Roman"/>
                <a:sym typeface="Times New Roman"/>
              </a:rPr>
              <a:t>不相容以及無法更新的問題</a:t>
            </a:r>
            <a:r>
              <a:rPr lang="zh-TW" sz="2400">
                <a:latin typeface="Times New Roman"/>
                <a:ea typeface="Times New Roman"/>
                <a:cs typeface="Times New Roman"/>
                <a:sym typeface="Times New Roman"/>
              </a:rPr>
              <a:t>。這也是Android至今最令人詬病之問題。</a:t>
            </a:r>
            <a:endParaRPr sz="2400">
              <a:latin typeface="Times New Roman"/>
              <a:ea typeface="Times New Roman"/>
              <a:cs typeface="Times New Roman"/>
              <a:sym typeface="Times New Roman"/>
            </a:endParaRPr>
          </a:p>
          <a:p>
            <a:pPr indent="-190500" lvl="0" marL="342900" rtl="0" algn="l">
              <a:lnSpc>
                <a:spcPct val="90000"/>
              </a:lnSpc>
              <a:spcBef>
                <a:spcPts val="480"/>
              </a:spcBef>
              <a:spcAft>
                <a:spcPts val="0"/>
              </a:spcAft>
              <a:buClr>
                <a:schemeClr val="dk1"/>
              </a:buClr>
              <a:buSzPts val="2400"/>
              <a:buNone/>
            </a:pPr>
            <a:r>
              <a:t/>
            </a:r>
            <a:endParaRPr sz="2400">
              <a:latin typeface="Times New Roman"/>
              <a:ea typeface="Times New Roman"/>
              <a:cs typeface="Times New Roman"/>
              <a:sym typeface="Times New Roman"/>
            </a:endParaRPr>
          </a:p>
          <a:p>
            <a:pPr indent="-342900" lvl="0" marL="342900" rtl="0" algn="l">
              <a:lnSpc>
                <a:spcPct val="90000"/>
              </a:lnSpc>
              <a:spcBef>
                <a:spcPts val="480"/>
              </a:spcBef>
              <a:spcAft>
                <a:spcPts val="0"/>
              </a:spcAft>
              <a:buClr>
                <a:schemeClr val="dk1"/>
              </a:buClr>
              <a:buSzPts val="2400"/>
              <a:buChar char="▪"/>
            </a:pPr>
            <a:r>
              <a:rPr b="1" lang="zh-TW" sz="2400">
                <a:latin typeface="Times New Roman"/>
                <a:ea typeface="Times New Roman"/>
                <a:cs typeface="Times New Roman"/>
                <a:sym typeface="Times New Roman"/>
              </a:rPr>
              <a:t>Apple</a:t>
            </a:r>
            <a:r>
              <a:rPr lang="zh-TW" sz="2400">
                <a:latin typeface="Times New Roman"/>
                <a:ea typeface="Times New Roman"/>
                <a:cs typeface="Times New Roman"/>
                <a:sym typeface="Times New Roman"/>
              </a:rPr>
              <a:t> –與Google Android理念不同，Apple之iOS為封閉式系統，</a:t>
            </a:r>
            <a:r>
              <a:rPr lang="zh-TW" sz="2400">
                <a:solidFill>
                  <a:srgbClr val="FF0000"/>
                </a:solidFill>
                <a:latin typeface="Times New Roman"/>
                <a:ea typeface="Times New Roman"/>
                <a:cs typeface="Times New Roman"/>
                <a:sym typeface="Times New Roman"/>
              </a:rPr>
              <a:t>只有Apple公司可以更新修改</a:t>
            </a:r>
            <a:r>
              <a:rPr lang="zh-TW" sz="2400">
                <a:latin typeface="Times New Roman"/>
                <a:ea typeface="Times New Roman"/>
                <a:cs typeface="Times New Roman"/>
                <a:sym typeface="Times New Roman"/>
              </a:rPr>
              <a:t>， 使得iOS的整體使用者經驗，更為</a:t>
            </a:r>
            <a:r>
              <a:rPr lang="zh-TW" sz="2400">
                <a:solidFill>
                  <a:srgbClr val="FF0000"/>
                </a:solidFill>
                <a:latin typeface="Times New Roman"/>
                <a:ea typeface="Times New Roman"/>
                <a:cs typeface="Times New Roman"/>
                <a:sym typeface="Times New Roman"/>
              </a:rPr>
              <a:t>統一、完整。</a:t>
            </a:r>
            <a:endParaRPr sz="2400">
              <a:solidFill>
                <a:srgbClr val="FF0000"/>
              </a:solidFill>
              <a:latin typeface="Times New Roman"/>
              <a:ea typeface="Times New Roman"/>
              <a:cs typeface="Times New Roman"/>
              <a:sym typeface="Times New Roman"/>
            </a:endParaRPr>
          </a:p>
          <a:p>
            <a:pPr indent="-285750" lvl="1" marL="742950" rtl="0" algn="l">
              <a:lnSpc>
                <a:spcPct val="90000"/>
              </a:lnSpc>
              <a:spcBef>
                <a:spcPts val="360"/>
              </a:spcBef>
              <a:spcAft>
                <a:spcPts val="0"/>
              </a:spcAft>
              <a:buClr>
                <a:schemeClr val="dk1"/>
              </a:buClr>
              <a:buSzPts val="900"/>
              <a:buNone/>
            </a:pPr>
            <a:r>
              <a:t/>
            </a:r>
            <a:endParaRPr sz="1800">
              <a:latin typeface="Times New Roman"/>
              <a:ea typeface="Times New Roman"/>
              <a:cs typeface="Times New Roman"/>
              <a:sym typeface="Times New Roman"/>
            </a:endParaRPr>
          </a:p>
          <a:p>
            <a:pPr indent="-241300" lvl="1" marL="742950" rtl="0" algn="l">
              <a:lnSpc>
                <a:spcPct val="90000"/>
              </a:lnSpc>
              <a:spcBef>
                <a:spcPts val="280"/>
              </a:spcBef>
              <a:spcAft>
                <a:spcPts val="0"/>
              </a:spcAft>
              <a:buClr>
                <a:schemeClr val="dk1"/>
              </a:buClr>
              <a:buSzPts val="700"/>
              <a:buNone/>
            </a:pPr>
            <a:r>
              <a:t/>
            </a:r>
            <a:endParaRPr sz="1400">
              <a:latin typeface="Times New Roman"/>
              <a:ea typeface="Times New Roman"/>
              <a:cs typeface="Times New Roman"/>
              <a:sym typeface="Times New Roman"/>
            </a:endParaRPr>
          </a:p>
          <a:p>
            <a:pPr indent="-228600" lvl="0" marL="342900" rtl="0" algn="l">
              <a:lnSpc>
                <a:spcPct val="90000"/>
              </a:lnSpc>
              <a:spcBef>
                <a:spcPts val="360"/>
              </a:spcBef>
              <a:spcAft>
                <a:spcPts val="0"/>
              </a:spcAft>
              <a:buClr>
                <a:schemeClr val="dk1"/>
              </a:buClr>
              <a:buSzPts val="1800"/>
              <a:buNone/>
            </a:pPr>
            <a:r>
              <a:t/>
            </a:r>
            <a:endParaRPr sz="1800">
              <a:latin typeface="Times New Roman"/>
              <a:ea typeface="Times New Roman"/>
              <a:cs typeface="Times New Roman"/>
              <a:sym typeface="Times New Roman"/>
            </a:endParaRPr>
          </a:p>
          <a:p>
            <a:pPr indent="-228600" lvl="0" marL="342900" rtl="0" algn="l">
              <a:lnSpc>
                <a:spcPct val="90000"/>
              </a:lnSpc>
              <a:spcBef>
                <a:spcPts val="360"/>
              </a:spcBef>
              <a:spcAft>
                <a:spcPts val="0"/>
              </a:spcAft>
              <a:buClr>
                <a:schemeClr val="dk1"/>
              </a:buClr>
              <a:buSzPts val="1800"/>
              <a:buNone/>
            </a:pPr>
            <a:r>
              <a:t/>
            </a:r>
            <a:endParaRPr sz="1800">
              <a:latin typeface="Times New Roman"/>
              <a:ea typeface="Times New Roman"/>
              <a:cs typeface="Times New Roman"/>
              <a:sym typeface="Times New Roman"/>
            </a:endParaRPr>
          </a:p>
        </p:txBody>
      </p:sp>
      <p:sp>
        <p:nvSpPr>
          <p:cNvPr id="836" name="Google Shape;836;p93"/>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837" name="Google Shape;837;p93"/>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1" name="Shape 841"/>
        <p:cNvGrpSpPr/>
        <p:nvPr/>
      </p:nvGrpSpPr>
      <p:grpSpPr>
        <a:xfrm>
          <a:off x="0" y="0"/>
          <a:ext cx="0" cy="0"/>
          <a:chOff x="0" y="0"/>
          <a:chExt cx="0" cy="0"/>
        </a:xfrm>
      </p:grpSpPr>
      <p:sp>
        <p:nvSpPr>
          <p:cNvPr id="842" name="Google Shape;842;p94"/>
          <p:cNvSpPr txBox="1"/>
          <p:nvPr>
            <p:ph type="title"/>
          </p:nvPr>
        </p:nvSpPr>
        <p:spPr>
          <a:xfrm>
            <a:off x="2411760" y="228600"/>
            <a:ext cx="642744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zh-TW" sz="3200">
                <a:latin typeface="Times New Roman"/>
                <a:ea typeface="Times New Roman"/>
                <a:cs typeface="Times New Roman"/>
                <a:sym typeface="Times New Roman"/>
              </a:rPr>
              <a:t>數位匯流之競爭優勢案例分析：</a:t>
            </a:r>
            <a:br>
              <a:rPr b="1" lang="zh-TW" sz="3200">
                <a:latin typeface="Times New Roman"/>
                <a:ea typeface="Times New Roman"/>
                <a:cs typeface="Times New Roman"/>
                <a:sym typeface="Times New Roman"/>
              </a:rPr>
            </a:br>
            <a:r>
              <a:rPr b="1" lang="zh-TW" sz="3200">
                <a:latin typeface="Times New Roman"/>
                <a:ea typeface="Times New Roman"/>
                <a:cs typeface="Times New Roman"/>
                <a:sym typeface="Times New Roman"/>
              </a:rPr>
              <a:t>Apple vs. Android</a:t>
            </a:r>
            <a:endParaRPr sz="3200">
              <a:latin typeface="Times New Roman"/>
              <a:ea typeface="Times New Roman"/>
              <a:cs typeface="Times New Roman"/>
              <a:sym typeface="Times New Roman"/>
            </a:endParaRPr>
          </a:p>
        </p:txBody>
      </p:sp>
      <p:sp>
        <p:nvSpPr>
          <p:cNvPr id="843" name="Google Shape;843;p94"/>
          <p:cNvSpPr txBox="1"/>
          <p:nvPr>
            <p:ph idx="1" type="body"/>
          </p:nvPr>
        </p:nvSpPr>
        <p:spPr>
          <a:xfrm>
            <a:off x="467544" y="1340768"/>
            <a:ext cx="8229600" cy="502602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None/>
            </a:pPr>
            <a:r>
              <a:rPr b="1" lang="zh-TW">
                <a:latin typeface="Times New Roman"/>
                <a:ea typeface="Times New Roman"/>
                <a:cs typeface="Times New Roman"/>
                <a:sym typeface="Times New Roman"/>
              </a:rPr>
              <a:t>結論與比較(3/4)</a:t>
            </a:r>
            <a:endParaRPr/>
          </a:p>
          <a:p>
            <a:pPr indent="-342900" lvl="0" marL="342900" rtl="0" algn="l">
              <a:spcBef>
                <a:spcPts val="480"/>
              </a:spcBef>
              <a:spcAft>
                <a:spcPts val="0"/>
              </a:spcAft>
              <a:buClr>
                <a:schemeClr val="dk1"/>
              </a:buClr>
              <a:buSzPts val="2400"/>
              <a:buNone/>
            </a:pPr>
            <a:r>
              <a:rPr b="1" lang="zh-TW" sz="2400">
                <a:latin typeface="Times New Roman"/>
                <a:ea typeface="Times New Roman"/>
                <a:cs typeface="Times New Roman"/>
                <a:sym typeface="Times New Roman"/>
              </a:rPr>
              <a:t>Apple iOS之弱勢：</a:t>
            </a:r>
            <a:endParaRPr b="1" sz="2400">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None/>
            </a:pPr>
            <a:r>
              <a:t/>
            </a:r>
            <a:endParaRPr b="1" sz="2400">
              <a:latin typeface="Times New Roman"/>
              <a:ea typeface="Times New Roman"/>
              <a:cs typeface="Times New Roman"/>
              <a:sym typeface="Times New Roman"/>
            </a:endParaRPr>
          </a:p>
          <a:p>
            <a:pPr indent="-457200" lvl="0" marL="457200" rtl="0" algn="l">
              <a:spcBef>
                <a:spcPts val="560"/>
              </a:spcBef>
              <a:spcAft>
                <a:spcPts val="0"/>
              </a:spcAft>
              <a:buClr>
                <a:schemeClr val="dk1"/>
              </a:buClr>
              <a:buSzPts val="2800"/>
              <a:buFont typeface="Arial"/>
              <a:buAutoNum type="arabicPeriod"/>
            </a:pPr>
            <a:r>
              <a:rPr lang="zh-TW" sz="2800">
                <a:latin typeface="Times New Roman"/>
                <a:ea typeface="Times New Roman"/>
                <a:cs typeface="Times New Roman"/>
                <a:sym typeface="Times New Roman"/>
              </a:rPr>
              <a:t>軟件缺乏靈活性 </a:t>
            </a:r>
            <a:endParaRPr sz="2800">
              <a:latin typeface="Times New Roman"/>
              <a:ea typeface="Times New Roman"/>
              <a:cs typeface="Times New Roman"/>
              <a:sym typeface="Times New Roman"/>
            </a:endParaRPr>
          </a:p>
          <a:p>
            <a:pPr indent="-355600" lvl="5" marL="2628900" rtl="0" algn="l">
              <a:spcBef>
                <a:spcPts val="320"/>
              </a:spcBef>
              <a:spcAft>
                <a:spcPts val="0"/>
              </a:spcAft>
              <a:buClr>
                <a:schemeClr val="dk1"/>
              </a:buClr>
              <a:buSzPts val="1600"/>
              <a:buFont typeface="Arial"/>
              <a:buNone/>
            </a:pPr>
            <a:r>
              <a:t/>
            </a:r>
            <a:endParaRPr sz="1600">
              <a:latin typeface="Times New Roman"/>
              <a:ea typeface="Times New Roman"/>
              <a:cs typeface="Times New Roman"/>
              <a:sym typeface="Times New Roman"/>
            </a:endParaRPr>
          </a:p>
          <a:p>
            <a:pPr indent="-457200" lvl="0" marL="457200" rtl="0" algn="l">
              <a:spcBef>
                <a:spcPts val="560"/>
              </a:spcBef>
              <a:spcAft>
                <a:spcPts val="0"/>
              </a:spcAft>
              <a:buClr>
                <a:schemeClr val="dk1"/>
              </a:buClr>
              <a:buSzPts val="2800"/>
              <a:buFont typeface="Arial"/>
              <a:buAutoNum type="arabicPeriod"/>
            </a:pPr>
            <a:r>
              <a:rPr lang="zh-TW" sz="2800">
                <a:latin typeface="Times New Roman"/>
                <a:ea typeface="Times New Roman"/>
                <a:cs typeface="Times New Roman"/>
                <a:sym typeface="Times New Roman"/>
              </a:rPr>
              <a:t>較少的硬體選擇</a:t>
            </a:r>
            <a:endParaRPr sz="2800">
              <a:latin typeface="Times New Roman"/>
              <a:ea typeface="Times New Roman"/>
              <a:cs typeface="Times New Roman"/>
              <a:sym typeface="Times New Roman"/>
            </a:endParaRPr>
          </a:p>
          <a:p>
            <a:pPr indent="-355600" lvl="4" marL="2171700" rtl="0" algn="l">
              <a:spcBef>
                <a:spcPts val="320"/>
              </a:spcBef>
              <a:spcAft>
                <a:spcPts val="0"/>
              </a:spcAft>
              <a:buClr>
                <a:schemeClr val="dk1"/>
              </a:buClr>
              <a:buSzPts val="1600"/>
              <a:buFont typeface="Arial"/>
              <a:buNone/>
            </a:pPr>
            <a:r>
              <a:t/>
            </a:r>
            <a:endParaRPr sz="1600">
              <a:latin typeface="Times New Roman"/>
              <a:ea typeface="Times New Roman"/>
              <a:cs typeface="Times New Roman"/>
              <a:sym typeface="Times New Roman"/>
            </a:endParaRPr>
          </a:p>
          <a:p>
            <a:pPr indent="-457200" lvl="0" marL="457200" rtl="0" algn="l">
              <a:spcBef>
                <a:spcPts val="560"/>
              </a:spcBef>
              <a:spcAft>
                <a:spcPts val="0"/>
              </a:spcAft>
              <a:buClr>
                <a:schemeClr val="dk1"/>
              </a:buClr>
              <a:buSzPts val="2800"/>
              <a:buFont typeface="Arial"/>
              <a:buAutoNum type="arabicPeriod"/>
            </a:pPr>
            <a:r>
              <a:rPr lang="zh-TW" sz="2800">
                <a:latin typeface="Times New Roman"/>
                <a:ea typeface="Times New Roman"/>
                <a:cs typeface="Times New Roman"/>
                <a:sym typeface="Times New Roman"/>
              </a:rPr>
              <a:t>缺乏低價機種</a:t>
            </a:r>
            <a:endParaRPr sz="2800">
              <a:latin typeface="Times New Roman"/>
              <a:ea typeface="Times New Roman"/>
              <a:cs typeface="Times New Roman"/>
              <a:sym typeface="Times New Roman"/>
            </a:endParaRPr>
          </a:p>
          <a:p>
            <a:pPr indent="-355600" lvl="4" marL="2171700" rtl="0" algn="l">
              <a:spcBef>
                <a:spcPts val="320"/>
              </a:spcBef>
              <a:spcAft>
                <a:spcPts val="0"/>
              </a:spcAft>
              <a:buClr>
                <a:schemeClr val="dk1"/>
              </a:buClr>
              <a:buSzPts val="1600"/>
              <a:buFont typeface="Arial"/>
              <a:buNone/>
            </a:pPr>
            <a:r>
              <a:t/>
            </a:r>
            <a:endParaRPr sz="1600">
              <a:latin typeface="Times New Roman"/>
              <a:ea typeface="Times New Roman"/>
              <a:cs typeface="Times New Roman"/>
              <a:sym typeface="Times New Roman"/>
            </a:endParaRPr>
          </a:p>
          <a:p>
            <a:pPr indent="-457200" lvl="0" marL="457200" rtl="0" algn="l">
              <a:spcBef>
                <a:spcPts val="560"/>
              </a:spcBef>
              <a:spcAft>
                <a:spcPts val="0"/>
              </a:spcAft>
              <a:buClr>
                <a:srgbClr val="FF0000"/>
              </a:buClr>
              <a:buSzPts val="2800"/>
              <a:buFont typeface="Arial"/>
              <a:buAutoNum type="arabicPeriod"/>
            </a:pPr>
            <a:r>
              <a:rPr lang="zh-TW" sz="2800">
                <a:solidFill>
                  <a:srgbClr val="FF0000"/>
                </a:solidFill>
                <a:latin typeface="Times New Roman"/>
                <a:ea typeface="Times New Roman"/>
                <a:cs typeface="Times New Roman"/>
                <a:sym typeface="Times New Roman"/>
              </a:rPr>
              <a:t>欠缺通訊技術(與HTC和解前無LTE技術，歐盟判賠通訊專利給Nokia與Motorola)</a:t>
            </a:r>
            <a:endParaRPr sz="2800">
              <a:latin typeface="Times New Roman"/>
              <a:ea typeface="Times New Roman"/>
              <a:cs typeface="Times New Roman"/>
              <a:sym typeface="Times New Roman"/>
            </a:endParaRPr>
          </a:p>
          <a:p>
            <a:pPr indent="-228600" lvl="1" marL="742950" rtl="0" algn="l">
              <a:spcBef>
                <a:spcPts val="360"/>
              </a:spcBef>
              <a:spcAft>
                <a:spcPts val="0"/>
              </a:spcAft>
              <a:buClr>
                <a:schemeClr val="dk1"/>
              </a:buClr>
              <a:buSzPts val="900"/>
              <a:buNone/>
            </a:pPr>
            <a:r>
              <a:t/>
            </a:r>
            <a:endParaRPr b="1" sz="1800">
              <a:latin typeface="Times New Roman"/>
              <a:ea typeface="Times New Roman"/>
              <a:cs typeface="Times New Roman"/>
              <a:sym typeface="Times New Roman"/>
            </a:endParaRPr>
          </a:p>
          <a:p>
            <a:pPr indent="-203200" lvl="0" marL="342900" rtl="0" algn="l">
              <a:spcBef>
                <a:spcPts val="440"/>
              </a:spcBef>
              <a:spcAft>
                <a:spcPts val="0"/>
              </a:spcAft>
              <a:buClr>
                <a:schemeClr val="dk1"/>
              </a:buClr>
              <a:buSzPts val="2200"/>
              <a:buNone/>
            </a:pPr>
            <a:r>
              <a:t/>
            </a:r>
            <a:endParaRPr b="1" sz="2200">
              <a:latin typeface="Times New Roman"/>
              <a:ea typeface="Times New Roman"/>
              <a:cs typeface="Times New Roman"/>
              <a:sym typeface="Times New Roman"/>
            </a:endParaRPr>
          </a:p>
          <a:p>
            <a:pPr indent="-254000" lvl="0" marL="342900" rtl="0" algn="l">
              <a:spcBef>
                <a:spcPts val="280"/>
              </a:spcBef>
              <a:spcAft>
                <a:spcPts val="0"/>
              </a:spcAft>
              <a:buClr>
                <a:schemeClr val="dk1"/>
              </a:buClr>
              <a:buSzPts val="1400"/>
              <a:buNone/>
            </a:pPr>
            <a:r>
              <a:t/>
            </a:r>
            <a:endParaRPr sz="1400">
              <a:latin typeface="Times New Roman"/>
              <a:ea typeface="Times New Roman"/>
              <a:cs typeface="Times New Roman"/>
              <a:sym typeface="Times New Roman"/>
            </a:endParaRPr>
          </a:p>
        </p:txBody>
      </p:sp>
      <p:sp>
        <p:nvSpPr>
          <p:cNvPr id="844" name="Google Shape;844;p94"/>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845" name="Google Shape;845;p94"/>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pic>
        <p:nvPicPr>
          <p:cNvPr id="846" name="Google Shape;846;p94"/>
          <p:cNvPicPr preferRelativeResize="0"/>
          <p:nvPr/>
        </p:nvPicPr>
        <p:blipFill rotWithShape="1">
          <a:blip r:embed="rId3">
            <a:alphaModFix/>
          </a:blip>
          <a:srcRect b="24800" l="12103" r="47735" t="41599"/>
          <a:stretch/>
        </p:blipFill>
        <p:spPr>
          <a:xfrm>
            <a:off x="5868144" y="1340768"/>
            <a:ext cx="2664296" cy="119675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3"/>
          <p:cNvSpPr txBox="1"/>
          <p:nvPr>
            <p:ph type="title"/>
          </p:nvPr>
        </p:nvSpPr>
        <p:spPr>
          <a:xfrm>
            <a:off x="2514600" y="228600"/>
            <a:ext cx="66294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Times New Roman"/>
                <a:ea typeface="Times New Roman"/>
                <a:cs typeface="Times New Roman"/>
                <a:sym typeface="Times New Roman"/>
              </a:rPr>
              <a:t>企業策略：CEO</a:t>
            </a:r>
            <a:r>
              <a:rPr lang="zh-TW" sz="4400">
                <a:latin typeface="Arial"/>
                <a:ea typeface="Arial"/>
                <a:cs typeface="Arial"/>
                <a:sym typeface="Arial"/>
              </a:rPr>
              <a:t>三大要務</a:t>
            </a:r>
            <a:endParaRPr sz="4400"/>
          </a:p>
        </p:txBody>
      </p:sp>
      <p:sp>
        <p:nvSpPr>
          <p:cNvPr id="196" name="Google Shape;196;p23"/>
          <p:cNvSpPr txBox="1"/>
          <p:nvPr>
            <p:ph idx="1" type="body"/>
          </p:nvPr>
        </p:nvSpPr>
        <p:spPr>
          <a:xfrm>
            <a:off x="179512" y="1295400"/>
            <a:ext cx="8784976" cy="5026025"/>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Clr>
                <a:srgbClr val="FF0000"/>
              </a:buClr>
              <a:buSzPts val="3300"/>
              <a:buFont typeface="Arial"/>
              <a:buAutoNum type="arabicPeriod" startAt="3"/>
            </a:pPr>
            <a:r>
              <a:rPr lang="zh-TW" sz="3300">
                <a:solidFill>
                  <a:srgbClr val="FF0000"/>
                </a:solidFill>
                <a:latin typeface="Times New Roman"/>
                <a:ea typeface="Times New Roman"/>
                <a:cs typeface="Times New Roman"/>
                <a:sym typeface="Times New Roman"/>
              </a:rPr>
              <a:t>De-bottleneck去瓶頸、橫向連結、內外整合</a:t>
            </a:r>
            <a:endParaRPr sz="3300">
              <a:solidFill>
                <a:srgbClr val="FF0000"/>
              </a:solidFill>
              <a:latin typeface="Times New Roman"/>
              <a:ea typeface="Times New Roman"/>
              <a:cs typeface="Times New Roman"/>
              <a:sym typeface="Times New Roman"/>
            </a:endParaRPr>
          </a:p>
          <a:p>
            <a:pPr indent="-252412" lvl="1" marL="742950" rtl="0" algn="l">
              <a:spcBef>
                <a:spcPts val="300"/>
              </a:spcBef>
              <a:spcAft>
                <a:spcPts val="0"/>
              </a:spcAft>
              <a:buClr>
                <a:schemeClr val="dk1"/>
              </a:buClr>
              <a:buSzPts val="525"/>
              <a:buNone/>
            </a:pPr>
            <a:r>
              <a:t/>
            </a:r>
            <a:endParaRPr sz="1050">
              <a:latin typeface="Times New Roman"/>
              <a:ea typeface="Times New Roman"/>
              <a:cs typeface="Times New Roman"/>
              <a:sym typeface="Times New Roman"/>
            </a:endParaRPr>
          </a:p>
          <a:p>
            <a:pPr indent="-250825" lvl="1" marL="742950" rtl="0" algn="l">
              <a:spcBef>
                <a:spcPts val="300"/>
              </a:spcBef>
              <a:spcAft>
                <a:spcPts val="0"/>
              </a:spcAft>
              <a:buClr>
                <a:schemeClr val="dk1"/>
              </a:buClr>
              <a:buSzPts val="550"/>
              <a:buNone/>
            </a:pPr>
            <a:r>
              <a:t/>
            </a:r>
            <a:endParaRPr sz="1100">
              <a:latin typeface="Times New Roman"/>
              <a:ea typeface="Times New Roman"/>
              <a:cs typeface="Times New Roman"/>
              <a:sym typeface="Times New Roman"/>
            </a:endParaRPr>
          </a:p>
          <a:p>
            <a:pPr indent="-285750" lvl="1" marL="742950" rtl="0" algn="l">
              <a:spcBef>
                <a:spcPts val="300"/>
              </a:spcBef>
              <a:spcAft>
                <a:spcPts val="0"/>
              </a:spcAft>
              <a:buClr>
                <a:schemeClr val="dk1"/>
              </a:buClr>
              <a:buSzPts val="1600"/>
              <a:buFont typeface="Noto Sans Symbols"/>
              <a:buChar char="■"/>
            </a:pPr>
            <a:r>
              <a:rPr lang="zh-TW" sz="3200">
                <a:latin typeface="Times New Roman"/>
                <a:ea typeface="Times New Roman"/>
                <a:cs typeface="Times New Roman"/>
                <a:sym typeface="Times New Roman"/>
              </a:rPr>
              <a:t>既有程序之效率改善</a:t>
            </a:r>
            <a:endParaRPr sz="3200">
              <a:latin typeface="Times New Roman"/>
              <a:ea typeface="Times New Roman"/>
              <a:cs typeface="Times New Roman"/>
              <a:sym typeface="Times New Roman"/>
            </a:endParaRPr>
          </a:p>
          <a:p>
            <a:pPr indent="-228600" lvl="2" marL="1143000" rtl="0" algn="l">
              <a:spcBef>
                <a:spcPts val="300"/>
              </a:spcBef>
              <a:spcAft>
                <a:spcPts val="0"/>
              </a:spcAft>
              <a:buClr>
                <a:srgbClr val="FF0000"/>
              </a:buClr>
              <a:buSzPts val="1400"/>
              <a:buFont typeface="Noto Sans Symbols"/>
              <a:buChar char="○"/>
            </a:pPr>
            <a:r>
              <a:rPr lang="zh-TW" sz="2800">
                <a:solidFill>
                  <a:srgbClr val="FF0000"/>
                </a:solidFill>
                <a:latin typeface="Times New Roman"/>
                <a:ea typeface="Times New Roman"/>
                <a:cs typeface="Times New Roman"/>
                <a:sym typeface="Times New Roman"/>
              </a:rPr>
              <a:t>當下目標</a:t>
            </a:r>
            <a:r>
              <a:rPr lang="zh-TW" sz="1600">
                <a:latin typeface="Times New Roman"/>
                <a:ea typeface="Times New Roman"/>
                <a:cs typeface="Times New Roman"/>
                <a:sym typeface="Times New Roman"/>
              </a:rPr>
              <a:t>(日本強項?)</a:t>
            </a:r>
            <a:endParaRPr/>
          </a:p>
          <a:p>
            <a:pPr indent="-25400" lvl="2" marL="1143000" rtl="0" algn="l">
              <a:spcBef>
                <a:spcPts val="300"/>
              </a:spcBef>
              <a:spcAft>
                <a:spcPts val="0"/>
              </a:spcAft>
              <a:buClr>
                <a:schemeClr val="dk1"/>
              </a:buClr>
              <a:buSzPts val="3200"/>
              <a:buNone/>
            </a:pPr>
            <a:r>
              <a:t/>
            </a:r>
            <a:endParaRPr sz="3200">
              <a:solidFill>
                <a:srgbClr val="FF0000"/>
              </a:solidFill>
              <a:latin typeface="Times New Roman"/>
              <a:ea typeface="Times New Roman"/>
              <a:cs typeface="Times New Roman"/>
              <a:sym typeface="Times New Roman"/>
            </a:endParaRPr>
          </a:p>
          <a:p>
            <a:pPr indent="-285750" lvl="1" marL="742950" rtl="0" algn="l">
              <a:spcBef>
                <a:spcPts val="300"/>
              </a:spcBef>
              <a:spcAft>
                <a:spcPts val="0"/>
              </a:spcAft>
              <a:buClr>
                <a:schemeClr val="dk1"/>
              </a:buClr>
              <a:buSzPts val="1600"/>
              <a:buFont typeface="Noto Sans Symbols"/>
              <a:buChar char="■"/>
            </a:pPr>
            <a:r>
              <a:rPr lang="zh-TW" sz="3200">
                <a:latin typeface="Times New Roman"/>
                <a:ea typeface="Times New Roman"/>
                <a:cs typeface="Times New Roman"/>
                <a:sym typeface="Times New Roman"/>
              </a:rPr>
              <a:t>引進更效率之新程序</a:t>
            </a:r>
            <a:endParaRPr sz="3200">
              <a:latin typeface="Times New Roman"/>
              <a:ea typeface="Times New Roman"/>
              <a:cs typeface="Times New Roman"/>
              <a:sym typeface="Times New Roman"/>
            </a:endParaRPr>
          </a:p>
          <a:p>
            <a:pPr indent="-228600" lvl="2" marL="1143000" rtl="0" algn="l">
              <a:spcBef>
                <a:spcPts val="300"/>
              </a:spcBef>
              <a:spcAft>
                <a:spcPts val="0"/>
              </a:spcAft>
              <a:buClr>
                <a:srgbClr val="FF0000"/>
              </a:buClr>
              <a:buSzPts val="1400"/>
              <a:buFont typeface="Noto Sans Symbols"/>
              <a:buChar char="○"/>
            </a:pPr>
            <a:r>
              <a:rPr lang="zh-TW" sz="2800">
                <a:solidFill>
                  <a:srgbClr val="FF0000"/>
                </a:solidFill>
                <a:latin typeface="Times New Roman"/>
                <a:ea typeface="Times New Roman"/>
                <a:cs typeface="Times New Roman"/>
                <a:sym typeface="Times New Roman"/>
              </a:rPr>
              <a:t>全程目標</a:t>
            </a:r>
            <a:r>
              <a:rPr lang="zh-TW" sz="1600">
                <a:latin typeface="Times New Roman"/>
                <a:ea typeface="Times New Roman"/>
                <a:cs typeface="Times New Roman"/>
                <a:sym typeface="Times New Roman"/>
              </a:rPr>
              <a:t>(歐美強項?)</a:t>
            </a:r>
            <a:endParaRPr/>
          </a:p>
          <a:p>
            <a:pPr indent="0" lvl="1" marL="457200" rtl="0" algn="l">
              <a:spcBef>
                <a:spcPts val="300"/>
              </a:spcBef>
              <a:spcAft>
                <a:spcPts val="0"/>
              </a:spcAft>
              <a:buClr>
                <a:schemeClr val="dk1"/>
              </a:buClr>
              <a:buSzPts val="1700"/>
              <a:buNone/>
            </a:pPr>
            <a:r>
              <a:t/>
            </a:r>
            <a:endParaRPr sz="3400">
              <a:latin typeface="Arial"/>
              <a:ea typeface="Arial"/>
              <a:cs typeface="Arial"/>
              <a:sym typeface="Arial"/>
            </a:endParaRPr>
          </a:p>
          <a:p>
            <a:pPr indent="0" lvl="1" marL="457200" rtl="0" algn="l">
              <a:spcBef>
                <a:spcPts val="300"/>
              </a:spcBef>
              <a:spcAft>
                <a:spcPts val="0"/>
              </a:spcAft>
              <a:buClr>
                <a:schemeClr val="dk1"/>
              </a:buClr>
              <a:buSzPts val="1700"/>
              <a:buNone/>
            </a:pPr>
            <a:r>
              <a:rPr lang="zh-TW" sz="3400">
                <a:latin typeface="Arial"/>
                <a:ea typeface="Arial"/>
                <a:cs typeface="Arial"/>
                <a:sym typeface="Arial"/>
              </a:rPr>
              <a:t> 重新定位</a:t>
            </a:r>
            <a:r>
              <a:rPr lang="zh-TW" sz="3400">
                <a:solidFill>
                  <a:srgbClr val="FF0000"/>
                </a:solidFill>
                <a:latin typeface="Arial"/>
                <a:ea typeface="Arial"/>
                <a:cs typeface="Arial"/>
                <a:sym typeface="Arial"/>
              </a:rPr>
              <a:t>「企業內部流程，外部營運疆界」</a:t>
            </a:r>
            <a:endParaRPr sz="3400">
              <a:solidFill>
                <a:srgbClr val="FF0000"/>
              </a:solidFill>
              <a:latin typeface="Arial"/>
              <a:ea typeface="Arial"/>
              <a:cs typeface="Arial"/>
              <a:sym typeface="Arial"/>
            </a:endParaRPr>
          </a:p>
          <a:p>
            <a:pPr indent="-184150" lvl="1" marL="742950" rtl="0" algn="l">
              <a:spcBef>
                <a:spcPts val="300"/>
              </a:spcBef>
              <a:spcAft>
                <a:spcPts val="0"/>
              </a:spcAft>
              <a:buClr>
                <a:schemeClr val="dk1"/>
              </a:buClr>
              <a:buSzPts val="1600"/>
              <a:buNone/>
            </a:pPr>
            <a:r>
              <a:t/>
            </a:r>
            <a:endParaRPr sz="3200">
              <a:latin typeface="Times New Roman"/>
              <a:ea typeface="Times New Roman"/>
              <a:cs typeface="Times New Roman"/>
              <a:sym typeface="Times New Roman"/>
            </a:endParaRPr>
          </a:p>
          <a:p>
            <a:pPr indent="-139700" lvl="0" marL="342900" rtl="0" algn="l">
              <a:spcBef>
                <a:spcPts val="640"/>
              </a:spcBef>
              <a:spcAft>
                <a:spcPts val="0"/>
              </a:spcAft>
              <a:buClr>
                <a:schemeClr val="dk1"/>
              </a:buClr>
              <a:buSzPts val="3200"/>
              <a:buNone/>
            </a:pPr>
            <a:r>
              <a:t/>
            </a:r>
            <a:endParaRPr/>
          </a:p>
        </p:txBody>
      </p:sp>
      <p:sp>
        <p:nvSpPr>
          <p:cNvPr id="197" name="Google Shape;197;p23"/>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198" name="Google Shape;198;p23"/>
          <p:cNvSpPr txBox="1"/>
          <p:nvPr>
            <p:ph idx="11" type="ftr"/>
          </p:nvPr>
        </p:nvSpPr>
        <p:spPr>
          <a:xfrm>
            <a:off x="3124200" y="6521450"/>
            <a:ext cx="2895600" cy="2444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a:t>2013/5/8</a:t>
            </a:r>
            <a:endParaRPr/>
          </a:p>
        </p:txBody>
      </p:sp>
      <p:sp>
        <p:nvSpPr>
          <p:cNvPr id="199" name="Google Shape;199;p23"/>
          <p:cNvSpPr/>
          <p:nvPr/>
        </p:nvSpPr>
        <p:spPr>
          <a:xfrm>
            <a:off x="65136" y="5445224"/>
            <a:ext cx="792088" cy="360040"/>
          </a:xfrm>
          <a:prstGeom prst="notchedRightArrow">
            <a:avLst>
              <a:gd fmla="val 50000" name="adj1"/>
              <a:gd fmla="val 50000" name="adj2"/>
            </a:avLst>
          </a:prstGeom>
          <a:solidFill>
            <a:srgbClr val="FFE7C7"/>
          </a:solid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0" name="Shape 850"/>
        <p:cNvGrpSpPr/>
        <p:nvPr/>
      </p:nvGrpSpPr>
      <p:grpSpPr>
        <a:xfrm>
          <a:off x="0" y="0"/>
          <a:ext cx="0" cy="0"/>
          <a:chOff x="0" y="0"/>
          <a:chExt cx="0" cy="0"/>
        </a:xfrm>
      </p:grpSpPr>
      <p:sp>
        <p:nvSpPr>
          <p:cNvPr id="851" name="Google Shape;851;p95"/>
          <p:cNvSpPr txBox="1"/>
          <p:nvPr>
            <p:ph type="title"/>
          </p:nvPr>
        </p:nvSpPr>
        <p:spPr>
          <a:xfrm>
            <a:off x="2411760" y="228600"/>
            <a:ext cx="642744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zh-TW" sz="3200">
                <a:latin typeface="Arial"/>
                <a:ea typeface="Arial"/>
                <a:cs typeface="Arial"/>
                <a:sym typeface="Arial"/>
              </a:rPr>
              <a:t>數位匯流之競爭優勢案例分析：</a:t>
            </a:r>
            <a:br>
              <a:rPr b="1" lang="zh-TW" sz="3200">
                <a:latin typeface="Arial"/>
                <a:ea typeface="Arial"/>
                <a:cs typeface="Arial"/>
                <a:sym typeface="Arial"/>
              </a:rPr>
            </a:br>
            <a:r>
              <a:rPr b="1" lang="zh-TW" sz="3200">
                <a:latin typeface="Times New Roman"/>
                <a:ea typeface="Times New Roman"/>
                <a:cs typeface="Times New Roman"/>
                <a:sym typeface="Times New Roman"/>
              </a:rPr>
              <a:t>Apple vs. Android</a:t>
            </a:r>
            <a:endParaRPr sz="3200">
              <a:latin typeface="Times New Roman"/>
              <a:ea typeface="Times New Roman"/>
              <a:cs typeface="Times New Roman"/>
              <a:sym typeface="Times New Roman"/>
            </a:endParaRPr>
          </a:p>
        </p:txBody>
      </p:sp>
      <p:sp>
        <p:nvSpPr>
          <p:cNvPr id="852" name="Google Shape;852;p95"/>
          <p:cNvSpPr txBox="1"/>
          <p:nvPr>
            <p:ph idx="1" type="body"/>
          </p:nvPr>
        </p:nvSpPr>
        <p:spPr>
          <a:xfrm>
            <a:off x="467544" y="1340768"/>
            <a:ext cx="8229600" cy="502602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None/>
            </a:pPr>
            <a:r>
              <a:rPr b="1" lang="zh-TW">
                <a:latin typeface="Times New Roman"/>
                <a:ea typeface="Times New Roman"/>
                <a:cs typeface="Times New Roman"/>
                <a:sym typeface="Times New Roman"/>
              </a:rPr>
              <a:t>結論與比較(4/4)</a:t>
            </a:r>
            <a:endParaRPr/>
          </a:p>
          <a:p>
            <a:pPr indent="-342900" lvl="0" marL="342900" rtl="0" algn="l">
              <a:spcBef>
                <a:spcPts val="560"/>
              </a:spcBef>
              <a:spcAft>
                <a:spcPts val="0"/>
              </a:spcAft>
              <a:buClr>
                <a:schemeClr val="dk1"/>
              </a:buClr>
              <a:buSzPts val="2800"/>
              <a:buNone/>
            </a:pPr>
            <a:r>
              <a:rPr b="1" lang="zh-TW" sz="2800">
                <a:latin typeface="Times New Roman"/>
                <a:ea typeface="Times New Roman"/>
                <a:cs typeface="Times New Roman"/>
                <a:sym typeface="Times New Roman"/>
              </a:rPr>
              <a:t>Android之弱勢：</a:t>
            </a:r>
            <a:endParaRPr b="1" sz="2800">
              <a:latin typeface="Times New Roman"/>
              <a:ea typeface="Times New Roman"/>
              <a:cs typeface="Times New Roman"/>
              <a:sym typeface="Times New Roman"/>
            </a:endParaRPr>
          </a:p>
          <a:p>
            <a:pPr indent="-342900" lvl="0" marL="342900" rtl="0" algn="l">
              <a:spcBef>
                <a:spcPts val="400"/>
              </a:spcBef>
              <a:spcAft>
                <a:spcPts val="0"/>
              </a:spcAft>
              <a:buClr>
                <a:schemeClr val="dk1"/>
              </a:buClr>
              <a:buSzPts val="2000"/>
              <a:buNone/>
            </a:pPr>
            <a:r>
              <a:t/>
            </a:r>
            <a:endParaRPr b="1" sz="2000">
              <a:latin typeface="Times New Roman"/>
              <a:ea typeface="Times New Roman"/>
              <a:cs typeface="Times New Roman"/>
              <a:sym typeface="Times New Roman"/>
            </a:endParaRPr>
          </a:p>
          <a:p>
            <a:pPr indent="-457200" lvl="0" marL="457200" rtl="0" algn="l">
              <a:spcBef>
                <a:spcPts val="560"/>
              </a:spcBef>
              <a:spcAft>
                <a:spcPts val="0"/>
              </a:spcAft>
              <a:buClr>
                <a:schemeClr val="dk1"/>
              </a:buClr>
              <a:buSzPts val="2800"/>
              <a:buFont typeface="Arial"/>
              <a:buAutoNum type="arabicPeriod"/>
            </a:pPr>
            <a:r>
              <a:rPr lang="zh-TW" sz="2800">
                <a:latin typeface="Times New Roman"/>
                <a:ea typeface="Times New Roman"/>
                <a:cs typeface="Times New Roman"/>
                <a:sym typeface="Times New Roman"/>
              </a:rPr>
              <a:t>硬體規格與型態的不一致 </a:t>
            </a:r>
            <a:endParaRPr sz="2800">
              <a:latin typeface="Times New Roman"/>
              <a:ea typeface="Times New Roman"/>
              <a:cs typeface="Times New Roman"/>
              <a:sym typeface="Times New Roman"/>
            </a:endParaRPr>
          </a:p>
          <a:p>
            <a:pPr indent="-355600" lvl="5" marL="2628900" rtl="0" algn="l">
              <a:spcBef>
                <a:spcPts val="320"/>
              </a:spcBef>
              <a:spcAft>
                <a:spcPts val="0"/>
              </a:spcAft>
              <a:buClr>
                <a:schemeClr val="dk1"/>
              </a:buClr>
              <a:buSzPts val="1600"/>
              <a:buFont typeface="Arial"/>
              <a:buNone/>
            </a:pPr>
            <a:r>
              <a:t/>
            </a:r>
            <a:endParaRPr sz="1600">
              <a:latin typeface="Times New Roman"/>
              <a:ea typeface="Times New Roman"/>
              <a:cs typeface="Times New Roman"/>
              <a:sym typeface="Times New Roman"/>
            </a:endParaRPr>
          </a:p>
          <a:p>
            <a:pPr indent="-457200" lvl="0" marL="457200" rtl="0" algn="l">
              <a:spcBef>
                <a:spcPts val="560"/>
              </a:spcBef>
              <a:spcAft>
                <a:spcPts val="0"/>
              </a:spcAft>
              <a:buClr>
                <a:srgbClr val="FF0000"/>
              </a:buClr>
              <a:buSzPts val="2800"/>
              <a:buFont typeface="Arial"/>
              <a:buAutoNum type="arabicPeriod"/>
            </a:pPr>
            <a:r>
              <a:rPr lang="zh-TW" sz="2800">
                <a:solidFill>
                  <a:srgbClr val="FF0000"/>
                </a:solidFill>
                <a:latin typeface="Times New Roman"/>
                <a:ea typeface="Times New Roman"/>
                <a:cs typeface="Times New Roman"/>
                <a:sym typeface="Times New Roman"/>
              </a:rPr>
              <a:t>不一致或未必相容的各種終端機操作模式</a:t>
            </a:r>
            <a:endParaRPr sz="2800">
              <a:solidFill>
                <a:srgbClr val="FF0000"/>
              </a:solidFill>
              <a:latin typeface="Times New Roman"/>
              <a:ea typeface="Times New Roman"/>
              <a:cs typeface="Times New Roman"/>
              <a:sym typeface="Times New Roman"/>
            </a:endParaRPr>
          </a:p>
          <a:p>
            <a:pPr indent="-355600" lvl="5" marL="2628900" rtl="0" algn="l">
              <a:spcBef>
                <a:spcPts val="320"/>
              </a:spcBef>
              <a:spcAft>
                <a:spcPts val="0"/>
              </a:spcAft>
              <a:buClr>
                <a:schemeClr val="dk1"/>
              </a:buClr>
              <a:buSzPts val="1600"/>
              <a:buFont typeface="Arial"/>
              <a:buNone/>
            </a:pPr>
            <a:r>
              <a:t/>
            </a:r>
            <a:endParaRPr sz="1600">
              <a:solidFill>
                <a:srgbClr val="FF0000"/>
              </a:solidFill>
              <a:latin typeface="Times New Roman"/>
              <a:ea typeface="Times New Roman"/>
              <a:cs typeface="Times New Roman"/>
              <a:sym typeface="Times New Roman"/>
            </a:endParaRPr>
          </a:p>
          <a:p>
            <a:pPr indent="-457200" lvl="0" marL="457200" rtl="0" algn="l">
              <a:spcBef>
                <a:spcPts val="560"/>
              </a:spcBef>
              <a:spcAft>
                <a:spcPts val="0"/>
              </a:spcAft>
              <a:buClr>
                <a:srgbClr val="215095"/>
              </a:buClr>
              <a:buSzPts val="2800"/>
              <a:buFont typeface="Arial"/>
              <a:buAutoNum type="arabicPeriod"/>
            </a:pPr>
            <a:r>
              <a:rPr lang="zh-TW" sz="2800">
                <a:solidFill>
                  <a:srgbClr val="215095"/>
                </a:solidFill>
                <a:latin typeface="Times New Roman"/>
                <a:ea typeface="Times New Roman"/>
                <a:cs typeface="Times New Roman"/>
                <a:sym typeface="Times New Roman"/>
              </a:rPr>
              <a:t>較低階的Android系統</a:t>
            </a:r>
            <a:r>
              <a:rPr lang="zh-TW" sz="2800">
                <a:solidFill>
                  <a:srgbClr val="FF0000"/>
                </a:solidFill>
                <a:latin typeface="Times New Roman"/>
                <a:ea typeface="Times New Roman"/>
                <a:cs typeface="Times New Roman"/>
                <a:sym typeface="Times New Roman"/>
              </a:rPr>
              <a:t>價格雖便宜，功能卻有所不足</a:t>
            </a:r>
            <a:r>
              <a:rPr lang="zh-TW" sz="2800">
                <a:solidFill>
                  <a:srgbClr val="215095"/>
                </a:solidFill>
                <a:latin typeface="Times New Roman"/>
                <a:ea typeface="Times New Roman"/>
                <a:cs typeface="Times New Roman"/>
                <a:sym typeface="Times New Roman"/>
              </a:rPr>
              <a:t>(如作業系統無法升級到4.0)</a:t>
            </a:r>
            <a:endParaRPr/>
          </a:p>
          <a:p>
            <a:pPr indent="-355600" lvl="5" marL="2628900" rtl="0" algn="l">
              <a:spcBef>
                <a:spcPts val="320"/>
              </a:spcBef>
              <a:spcAft>
                <a:spcPts val="0"/>
              </a:spcAft>
              <a:buClr>
                <a:schemeClr val="dk1"/>
              </a:buClr>
              <a:buSzPts val="1600"/>
              <a:buFont typeface="Arial"/>
              <a:buNone/>
            </a:pPr>
            <a:r>
              <a:t/>
            </a:r>
            <a:endParaRPr sz="1600">
              <a:solidFill>
                <a:srgbClr val="215095"/>
              </a:solidFill>
              <a:latin typeface="Times New Roman"/>
              <a:ea typeface="Times New Roman"/>
              <a:cs typeface="Times New Roman"/>
              <a:sym typeface="Times New Roman"/>
            </a:endParaRPr>
          </a:p>
          <a:p>
            <a:pPr indent="-457200" lvl="0" marL="457200" rtl="0" algn="l">
              <a:spcBef>
                <a:spcPts val="560"/>
              </a:spcBef>
              <a:spcAft>
                <a:spcPts val="0"/>
              </a:spcAft>
              <a:buClr>
                <a:srgbClr val="215095"/>
              </a:buClr>
              <a:buSzPts val="2800"/>
              <a:buFont typeface="Arial"/>
              <a:buAutoNum type="arabicPeriod"/>
            </a:pPr>
            <a:r>
              <a:rPr lang="zh-TW" sz="2800">
                <a:solidFill>
                  <a:srgbClr val="215095"/>
                </a:solidFill>
                <a:latin typeface="Times New Roman"/>
                <a:ea typeface="Times New Roman"/>
                <a:cs typeface="Times New Roman"/>
                <a:sym typeface="Times New Roman"/>
              </a:rPr>
              <a:t>App軟體相較於Apple(包括數量、功能)，仍有若干落差</a:t>
            </a:r>
            <a:endParaRPr sz="2800">
              <a:solidFill>
                <a:srgbClr val="215095"/>
              </a:solidFill>
              <a:latin typeface="Times New Roman"/>
              <a:ea typeface="Times New Roman"/>
              <a:cs typeface="Times New Roman"/>
              <a:sym typeface="Times New Roman"/>
            </a:endParaRPr>
          </a:p>
          <a:p>
            <a:pPr indent="-228600" lvl="1" marL="742950" rtl="0" algn="l">
              <a:spcBef>
                <a:spcPts val="360"/>
              </a:spcBef>
              <a:spcAft>
                <a:spcPts val="0"/>
              </a:spcAft>
              <a:buClr>
                <a:schemeClr val="dk1"/>
              </a:buClr>
              <a:buSzPts val="900"/>
              <a:buNone/>
            </a:pPr>
            <a:r>
              <a:t/>
            </a:r>
            <a:endParaRPr b="1" sz="1800">
              <a:latin typeface="Times New Roman"/>
              <a:ea typeface="Times New Roman"/>
              <a:cs typeface="Times New Roman"/>
              <a:sym typeface="Times New Roman"/>
            </a:endParaRPr>
          </a:p>
          <a:p>
            <a:pPr indent="-203200" lvl="0" marL="342900" rtl="0" algn="l">
              <a:spcBef>
                <a:spcPts val="440"/>
              </a:spcBef>
              <a:spcAft>
                <a:spcPts val="0"/>
              </a:spcAft>
              <a:buClr>
                <a:schemeClr val="dk1"/>
              </a:buClr>
              <a:buSzPts val="2200"/>
              <a:buNone/>
            </a:pPr>
            <a:r>
              <a:t/>
            </a:r>
            <a:endParaRPr b="1" sz="2200">
              <a:latin typeface="Times New Roman"/>
              <a:ea typeface="Times New Roman"/>
              <a:cs typeface="Times New Roman"/>
              <a:sym typeface="Times New Roman"/>
            </a:endParaRPr>
          </a:p>
          <a:p>
            <a:pPr indent="-254000" lvl="0" marL="342900" rtl="0" algn="l">
              <a:spcBef>
                <a:spcPts val="280"/>
              </a:spcBef>
              <a:spcAft>
                <a:spcPts val="0"/>
              </a:spcAft>
              <a:buClr>
                <a:schemeClr val="dk1"/>
              </a:buClr>
              <a:buSzPts val="1400"/>
              <a:buNone/>
            </a:pPr>
            <a:r>
              <a:t/>
            </a:r>
            <a:endParaRPr sz="1400">
              <a:latin typeface="Times New Roman"/>
              <a:ea typeface="Times New Roman"/>
              <a:cs typeface="Times New Roman"/>
              <a:sym typeface="Times New Roman"/>
            </a:endParaRPr>
          </a:p>
        </p:txBody>
      </p:sp>
      <p:sp>
        <p:nvSpPr>
          <p:cNvPr id="853" name="Google Shape;853;p95"/>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854" name="Google Shape;854;p95"/>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pic>
        <p:nvPicPr>
          <p:cNvPr id="855" name="Google Shape;855;p95"/>
          <p:cNvPicPr preferRelativeResize="0"/>
          <p:nvPr/>
        </p:nvPicPr>
        <p:blipFill rotWithShape="1">
          <a:blip r:embed="rId3">
            <a:alphaModFix/>
          </a:blip>
          <a:srcRect b="24800" l="12103" r="47735" t="41599"/>
          <a:stretch/>
        </p:blipFill>
        <p:spPr>
          <a:xfrm>
            <a:off x="5868144" y="1340768"/>
            <a:ext cx="2664296" cy="1196752"/>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9" name="Shape 859"/>
        <p:cNvGrpSpPr/>
        <p:nvPr/>
      </p:nvGrpSpPr>
      <p:grpSpPr>
        <a:xfrm>
          <a:off x="0" y="0"/>
          <a:ext cx="0" cy="0"/>
          <a:chOff x="0" y="0"/>
          <a:chExt cx="0" cy="0"/>
        </a:xfrm>
      </p:grpSpPr>
      <p:sp>
        <p:nvSpPr>
          <p:cNvPr id="860" name="Google Shape;860;p96"/>
          <p:cNvSpPr txBox="1"/>
          <p:nvPr>
            <p:ph type="title"/>
          </p:nvPr>
        </p:nvSpPr>
        <p:spPr>
          <a:xfrm>
            <a:off x="2514600" y="228600"/>
            <a:ext cx="66294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zh-TW" sz="3600">
                <a:latin typeface="Arial"/>
                <a:ea typeface="Arial"/>
                <a:cs typeface="Arial"/>
                <a:sym typeface="Arial"/>
              </a:rPr>
              <a:t>數位匯流之競爭優勢案例分析：</a:t>
            </a:r>
            <a:br>
              <a:rPr b="1" lang="zh-TW" sz="3600">
                <a:latin typeface="Arial"/>
                <a:ea typeface="Arial"/>
                <a:cs typeface="Arial"/>
                <a:sym typeface="Arial"/>
              </a:rPr>
            </a:br>
            <a:r>
              <a:rPr b="1" lang="zh-TW" sz="3600">
                <a:latin typeface="Times New Roman"/>
                <a:ea typeface="Times New Roman"/>
                <a:cs typeface="Times New Roman"/>
                <a:sym typeface="Times New Roman"/>
              </a:rPr>
              <a:t>Apple vs. Android</a:t>
            </a:r>
            <a:endParaRPr sz="3600">
              <a:latin typeface="Arial"/>
              <a:ea typeface="Arial"/>
              <a:cs typeface="Arial"/>
              <a:sym typeface="Arial"/>
            </a:endParaRPr>
          </a:p>
        </p:txBody>
      </p:sp>
      <p:sp>
        <p:nvSpPr>
          <p:cNvPr id="861" name="Google Shape;861;p96"/>
          <p:cNvSpPr txBox="1"/>
          <p:nvPr>
            <p:ph idx="1" type="body"/>
          </p:nvPr>
        </p:nvSpPr>
        <p:spPr>
          <a:xfrm>
            <a:off x="457200" y="1295400"/>
            <a:ext cx="8229600" cy="5026025"/>
          </a:xfrm>
          <a:prstGeom prst="rect">
            <a:avLst/>
          </a:prstGeom>
          <a:noFill/>
          <a:ln>
            <a:noFill/>
          </a:ln>
        </p:spPr>
        <p:txBody>
          <a:bodyPr anchorCtr="0" anchor="t" bIns="45700" lIns="91425" spcFirstLastPara="1" rIns="91425" wrap="square" tIns="45700">
            <a:noAutofit/>
          </a:bodyPr>
          <a:lstStyle/>
          <a:p>
            <a:pPr indent="-457200" lvl="1" marL="857250" rtl="0" algn="l">
              <a:spcBef>
                <a:spcPts val="0"/>
              </a:spcBef>
              <a:spcAft>
                <a:spcPts val="0"/>
              </a:spcAft>
              <a:buClr>
                <a:schemeClr val="dk1"/>
              </a:buClr>
              <a:buSzPts val="1000"/>
              <a:buNone/>
            </a:pPr>
            <a:r>
              <a:t/>
            </a:r>
            <a:endParaRPr sz="2000">
              <a:latin typeface="Times New Roman"/>
              <a:ea typeface="Times New Roman"/>
              <a:cs typeface="Times New Roman"/>
              <a:sym typeface="Times New Roman"/>
            </a:endParaRPr>
          </a:p>
          <a:p>
            <a:pPr indent="-457200" lvl="0" marL="457200" rtl="0" algn="l">
              <a:spcBef>
                <a:spcPts val="560"/>
              </a:spcBef>
              <a:spcAft>
                <a:spcPts val="0"/>
              </a:spcAft>
              <a:buClr>
                <a:schemeClr val="dk1"/>
              </a:buClr>
              <a:buSzPts val="2800"/>
              <a:buChar char="▪"/>
            </a:pPr>
            <a:r>
              <a:rPr lang="zh-TW" sz="2800">
                <a:latin typeface="Times New Roman"/>
                <a:ea typeface="Times New Roman"/>
                <a:cs typeface="Times New Roman"/>
                <a:sym typeface="Times New Roman"/>
              </a:rPr>
              <a:t>賈伯斯Apple典範移轉</a:t>
            </a:r>
            <a:endParaRPr sz="2800">
              <a:latin typeface="Times New Roman"/>
              <a:ea typeface="Times New Roman"/>
              <a:cs typeface="Times New Roman"/>
              <a:sym typeface="Times New Roman"/>
            </a:endParaRPr>
          </a:p>
          <a:p>
            <a:pPr indent="-285750" lvl="1" marL="742950" rtl="0" algn="l">
              <a:spcBef>
                <a:spcPts val="480"/>
              </a:spcBef>
              <a:spcAft>
                <a:spcPts val="0"/>
              </a:spcAft>
              <a:buClr>
                <a:schemeClr val="dk1"/>
              </a:buClr>
              <a:buSzPts val="1200"/>
              <a:buChar char="○"/>
            </a:pPr>
            <a:r>
              <a:rPr lang="zh-TW" sz="2400">
                <a:latin typeface="Times New Roman"/>
                <a:ea typeface="Times New Roman"/>
                <a:cs typeface="Times New Roman"/>
                <a:sym typeface="Times New Roman"/>
              </a:rPr>
              <a:t>科技創新</a:t>
            </a:r>
            <a:r>
              <a:rPr lang="zh-TW" sz="1600">
                <a:latin typeface="Times New Roman"/>
                <a:ea typeface="Times New Roman"/>
                <a:cs typeface="Times New Roman"/>
                <a:sym typeface="Times New Roman"/>
              </a:rPr>
              <a:t>(電阻多點觸控)</a:t>
            </a:r>
            <a:endParaRPr/>
          </a:p>
          <a:p>
            <a:pPr indent="-285750" lvl="1" marL="742950" rtl="0" algn="l">
              <a:spcBef>
                <a:spcPts val="480"/>
              </a:spcBef>
              <a:spcAft>
                <a:spcPts val="0"/>
              </a:spcAft>
              <a:buClr>
                <a:srgbClr val="FF0000"/>
              </a:buClr>
              <a:buSzPts val="1200"/>
              <a:buChar char="○"/>
            </a:pPr>
            <a:r>
              <a:rPr lang="zh-TW" sz="2400">
                <a:solidFill>
                  <a:srgbClr val="FF0000"/>
                </a:solidFill>
                <a:latin typeface="Times New Roman"/>
                <a:ea typeface="Times New Roman"/>
                <a:cs typeface="Times New Roman"/>
                <a:sym typeface="Times New Roman"/>
              </a:rPr>
              <a:t>商業模式創新(App store)</a:t>
            </a:r>
            <a:endParaRPr/>
          </a:p>
          <a:p>
            <a:pPr indent="-285750" lvl="1" marL="742950" rtl="0" algn="l">
              <a:spcBef>
                <a:spcPts val="480"/>
              </a:spcBef>
              <a:spcAft>
                <a:spcPts val="0"/>
              </a:spcAft>
              <a:buClr>
                <a:schemeClr val="dk1"/>
              </a:buClr>
              <a:buSzPts val="1200"/>
              <a:buChar char="○"/>
            </a:pPr>
            <a:r>
              <a:rPr lang="zh-TW" sz="2400">
                <a:latin typeface="Times New Roman"/>
                <a:ea typeface="Times New Roman"/>
                <a:cs typeface="Times New Roman"/>
                <a:sym typeface="Times New Roman"/>
              </a:rPr>
              <a:t>由「演算」 (computing)轉變為「消費」(consuming)</a:t>
            </a:r>
            <a:endParaRPr/>
          </a:p>
          <a:p>
            <a:pPr indent="-285750" lvl="1" marL="742950" rtl="0" algn="l">
              <a:spcBef>
                <a:spcPts val="480"/>
              </a:spcBef>
              <a:spcAft>
                <a:spcPts val="0"/>
              </a:spcAft>
              <a:buClr>
                <a:schemeClr val="dk1"/>
              </a:buClr>
              <a:buSzPts val="1200"/>
              <a:buChar char="○"/>
            </a:pPr>
            <a:r>
              <a:rPr lang="zh-TW" sz="2400">
                <a:latin typeface="Times New Roman"/>
                <a:ea typeface="Times New Roman"/>
                <a:cs typeface="Times New Roman"/>
                <a:sym typeface="Times New Roman"/>
              </a:rPr>
              <a:t>由「加法」轉變為「減法」</a:t>
            </a:r>
            <a:r>
              <a:rPr lang="zh-TW" sz="1600">
                <a:latin typeface="Times New Roman"/>
                <a:ea typeface="Times New Roman"/>
                <a:cs typeface="Times New Roman"/>
                <a:sym typeface="Times New Roman"/>
              </a:rPr>
              <a:t>(多項硬體設備 →單一行動裝置)</a:t>
            </a:r>
            <a:endParaRPr/>
          </a:p>
          <a:p>
            <a:pPr indent="-285750" lvl="1" marL="742950" rtl="0" algn="l">
              <a:spcBef>
                <a:spcPts val="480"/>
              </a:spcBef>
              <a:spcAft>
                <a:spcPts val="0"/>
              </a:spcAft>
              <a:buClr>
                <a:srgbClr val="FF0000"/>
              </a:buClr>
              <a:buSzPts val="1200"/>
              <a:buChar char="○"/>
            </a:pPr>
            <a:r>
              <a:rPr lang="zh-TW" sz="2400">
                <a:solidFill>
                  <a:srgbClr val="FF0000"/>
                </a:solidFill>
                <a:latin typeface="Times New Roman"/>
                <a:ea typeface="Times New Roman"/>
                <a:cs typeface="Times New Roman"/>
                <a:sym typeface="Times New Roman"/>
              </a:rPr>
              <a:t>什麼原因造就此一「減法」趨勢？</a:t>
            </a:r>
            <a:endParaRPr sz="2400">
              <a:solidFill>
                <a:srgbClr val="FF0000"/>
              </a:solidFill>
              <a:latin typeface="Times New Roman"/>
              <a:ea typeface="Times New Roman"/>
              <a:cs typeface="Times New Roman"/>
              <a:sym typeface="Times New Roman"/>
            </a:endParaRPr>
          </a:p>
          <a:p>
            <a:pPr indent="-222250" lvl="1" marL="742950" rtl="0" algn="l">
              <a:spcBef>
                <a:spcPts val="400"/>
              </a:spcBef>
              <a:spcAft>
                <a:spcPts val="0"/>
              </a:spcAft>
              <a:buClr>
                <a:schemeClr val="dk1"/>
              </a:buClr>
              <a:buSzPts val="1000"/>
              <a:buNone/>
            </a:pPr>
            <a:r>
              <a:t/>
            </a:r>
            <a:endParaRPr sz="2000">
              <a:solidFill>
                <a:srgbClr val="FF0000"/>
              </a:solidFill>
              <a:latin typeface="Times New Roman"/>
              <a:ea typeface="Times New Roman"/>
              <a:cs typeface="Times New Roman"/>
              <a:sym typeface="Times New Roman"/>
            </a:endParaRPr>
          </a:p>
          <a:p>
            <a:pPr indent="-457200" lvl="1" marL="457200" rtl="0" algn="l">
              <a:spcBef>
                <a:spcPts val="720"/>
              </a:spcBef>
              <a:spcAft>
                <a:spcPts val="0"/>
              </a:spcAft>
              <a:buClr>
                <a:schemeClr val="dk1"/>
              </a:buClr>
              <a:buSzPts val="1400"/>
              <a:buFont typeface="Noto Sans Symbols"/>
              <a:buChar char="■"/>
            </a:pPr>
            <a:r>
              <a:rPr lang="zh-TW">
                <a:latin typeface="Times New Roman"/>
                <a:ea typeface="Times New Roman"/>
                <a:cs typeface="Times New Roman"/>
                <a:sym typeface="Times New Roman"/>
              </a:rPr>
              <a:t>Samsung崛起：2012年全球市佔率最高的手機，總銷售量是iPhone的</a:t>
            </a:r>
            <a:r>
              <a:rPr lang="zh-TW" sz="3600">
                <a:solidFill>
                  <a:srgbClr val="FF0000"/>
                </a:solidFill>
                <a:latin typeface="Times New Roman"/>
                <a:ea typeface="Times New Roman"/>
                <a:cs typeface="Times New Roman"/>
                <a:sym typeface="Times New Roman"/>
              </a:rPr>
              <a:t>1.58</a:t>
            </a:r>
            <a:r>
              <a:rPr lang="zh-TW">
                <a:latin typeface="Times New Roman"/>
                <a:ea typeface="Times New Roman"/>
                <a:cs typeface="Times New Roman"/>
                <a:sym typeface="Times New Roman"/>
              </a:rPr>
              <a:t>倍</a:t>
            </a:r>
            <a:endParaRPr>
              <a:latin typeface="Times New Roman"/>
              <a:ea typeface="Times New Roman"/>
              <a:cs typeface="Times New Roman"/>
              <a:sym typeface="Times New Roman"/>
            </a:endParaRPr>
          </a:p>
          <a:p>
            <a:pPr indent="-139700" lvl="0" marL="342900" rtl="0" algn="l">
              <a:spcBef>
                <a:spcPts val="640"/>
              </a:spcBef>
              <a:spcAft>
                <a:spcPts val="0"/>
              </a:spcAft>
              <a:buClr>
                <a:schemeClr val="dk1"/>
              </a:buClr>
              <a:buSzPts val="3200"/>
              <a:buNone/>
            </a:pPr>
            <a:r>
              <a:t/>
            </a:r>
            <a:endParaRPr>
              <a:latin typeface="Times New Roman"/>
              <a:ea typeface="Times New Roman"/>
              <a:cs typeface="Times New Roman"/>
              <a:sym typeface="Times New Roman"/>
            </a:endParaRPr>
          </a:p>
        </p:txBody>
      </p:sp>
      <p:sp>
        <p:nvSpPr>
          <p:cNvPr id="862" name="Google Shape;862;p96"/>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863" name="Google Shape;863;p96"/>
          <p:cNvSpPr txBox="1"/>
          <p:nvPr>
            <p:ph idx="11" type="ftr"/>
          </p:nvPr>
        </p:nvSpPr>
        <p:spPr>
          <a:xfrm>
            <a:off x="3124200" y="6521450"/>
            <a:ext cx="2895600" cy="2444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a:t>2013/5/8</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7" name="Shape 867"/>
        <p:cNvGrpSpPr/>
        <p:nvPr/>
      </p:nvGrpSpPr>
      <p:grpSpPr>
        <a:xfrm>
          <a:off x="0" y="0"/>
          <a:ext cx="0" cy="0"/>
          <a:chOff x="0" y="0"/>
          <a:chExt cx="0" cy="0"/>
        </a:xfrm>
      </p:grpSpPr>
      <p:sp>
        <p:nvSpPr>
          <p:cNvPr id="868" name="Google Shape;868;p97"/>
          <p:cNvSpPr txBox="1"/>
          <p:nvPr>
            <p:ph idx="1" type="body"/>
          </p:nvPr>
        </p:nvSpPr>
        <p:spPr>
          <a:xfrm>
            <a:off x="457200" y="1295400"/>
            <a:ext cx="8229600" cy="50260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800"/>
              <a:buNone/>
            </a:pPr>
            <a:r>
              <a:rPr lang="zh-TW" sz="2800">
                <a:latin typeface="Times New Roman"/>
                <a:ea typeface="Times New Roman"/>
                <a:cs typeface="Times New Roman"/>
                <a:sym typeface="Times New Roman"/>
              </a:rPr>
              <a:t>iPhone利潤高於iPad 中國代工僅佔成本2％</a:t>
            </a:r>
            <a:endParaRPr b="1" sz="1200">
              <a:latin typeface="Times New Roman"/>
              <a:ea typeface="Times New Roman"/>
              <a:cs typeface="Times New Roman"/>
              <a:sym typeface="Times New Roman"/>
            </a:endParaRPr>
          </a:p>
          <a:p>
            <a:pPr indent="-165100" lvl="1" marL="342900" rtl="0" algn="l">
              <a:spcBef>
                <a:spcPts val="560"/>
              </a:spcBef>
              <a:spcAft>
                <a:spcPts val="0"/>
              </a:spcAft>
              <a:buClr>
                <a:schemeClr val="dk1"/>
              </a:buClr>
              <a:buSzPts val="2800"/>
              <a:buFont typeface="Noto Sans Symbols"/>
              <a:buNone/>
            </a:pPr>
            <a:r>
              <a:t/>
            </a:r>
            <a:endParaRPr>
              <a:latin typeface="Arial"/>
              <a:ea typeface="Arial"/>
              <a:cs typeface="Arial"/>
              <a:sym typeface="Arial"/>
            </a:endParaRPr>
          </a:p>
          <a:p>
            <a:pPr indent="-165100" lvl="1" marL="342900" rtl="0" algn="l">
              <a:spcBef>
                <a:spcPts val="560"/>
              </a:spcBef>
              <a:spcAft>
                <a:spcPts val="0"/>
              </a:spcAft>
              <a:buClr>
                <a:schemeClr val="dk1"/>
              </a:buClr>
              <a:buSzPts val="2800"/>
              <a:buFont typeface="Noto Sans Symbols"/>
              <a:buNone/>
            </a:pPr>
            <a:r>
              <a:t/>
            </a:r>
            <a:endParaRPr>
              <a:latin typeface="Arial"/>
              <a:ea typeface="Arial"/>
              <a:cs typeface="Arial"/>
              <a:sym typeface="Arial"/>
            </a:endParaRPr>
          </a:p>
          <a:p>
            <a:pPr indent="-165100" lvl="1" marL="342900" rtl="0" algn="l">
              <a:spcBef>
                <a:spcPts val="560"/>
              </a:spcBef>
              <a:spcAft>
                <a:spcPts val="0"/>
              </a:spcAft>
              <a:buClr>
                <a:schemeClr val="dk1"/>
              </a:buClr>
              <a:buSzPts val="2800"/>
              <a:buFont typeface="Noto Sans Symbols"/>
              <a:buNone/>
            </a:pPr>
            <a:r>
              <a:t/>
            </a:r>
            <a:endParaRPr>
              <a:latin typeface="Arial"/>
              <a:ea typeface="Arial"/>
              <a:cs typeface="Arial"/>
              <a:sym typeface="Arial"/>
            </a:endParaRPr>
          </a:p>
          <a:p>
            <a:pPr indent="-165100" lvl="1" marL="342900" rtl="0" algn="l">
              <a:spcBef>
                <a:spcPts val="560"/>
              </a:spcBef>
              <a:spcAft>
                <a:spcPts val="0"/>
              </a:spcAft>
              <a:buClr>
                <a:schemeClr val="dk1"/>
              </a:buClr>
              <a:buSzPts val="2800"/>
              <a:buFont typeface="Noto Sans Symbols"/>
              <a:buNone/>
            </a:pPr>
            <a:r>
              <a:t/>
            </a:r>
            <a:endParaRPr>
              <a:latin typeface="Arial"/>
              <a:ea typeface="Arial"/>
              <a:cs typeface="Arial"/>
              <a:sym typeface="Arial"/>
            </a:endParaRPr>
          </a:p>
          <a:p>
            <a:pPr indent="-165100" lvl="1" marL="342900" rtl="0" algn="l">
              <a:spcBef>
                <a:spcPts val="560"/>
              </a:spcBef>
              <a:spcAft>
                <a:spcPts val="0"/>
              </a:spcAft>
              <a:buClr>
                <a:schemeClr val="dk1"/>
              </a:buClr>
              <a:buSzPts val="2800"/>
              <a:buFont typeface="Noto Sans Symbols"/>
              <a:buNone/>
            </a:pPr>
            <a:r>
              <a:t/>
            </a:r>
            <a:endParaRPr>
              <a:latin typeface="Arial"/>
              <a:ea typeface="Arial"/>
              <a:cs typeface="Arial"/>
              <a:sym typeface="Arial"/>
            </a:endParaRPr>
          </a:p>
          <a:p>
            <a:pPr indent="-165100" lvl="1" marL="342900" rtl="0" algn="l">
              <a:spcBef>
                <a:spcPts val="560"/>
              </a:spcBef>
              <a:spcAft>
                <a:spcPts val="0"/>
              </a:spcAft>
              <a:buClr>
                <a:schemeClr val="dk1"/>
              </a:buClr>
              <a:buSzPts val="2800"/>
              <a:buFont typeface="Noto Sans Symbols"/>
              <a:buNone/>
            </a:pPr>
            <a:r>
              <a:t/>
            </a:r>
            <a:endParaRPr>
              <a:latin typeface="Arial"/>
              <a:ea typeface="Arial"/>
              <a:cs typeface="Arial"/>
              <a:sym typeface="Arial"/>
            </a:endParaRPr>
          </a:p>
          <a:p>
            <a:pPr indent="-127000" lvl="5" marL="2514600" rtl="0" algn="l">
              <a:spcBef>
                <a:spcPts val="320"/>
              </a:spcBef>
              <a:spcAft>
                <a:spcPts val="0"/>
              </a:spcAft>
              <a:buClr>
                <a:schemeClr val="dk1"/>
              </a:buClr>
              <a:buSzPts val="1600"/>
              <a:buNone/>
            </a:pPr>
            <a:r>
              <a:t/>
            </a:r>
            <a:endParaRPr sz="1600">
              <a:latin typeface="Times New Roman"/>
              <a:ea typeface="Times New Roman"/>
              <a:cs typeface="Times New Roman"/>
              <a:sym typeface="Times New Roman"/>
            </a:endParaRPr>
          </a:p>
        </p:txBody>
      </p:sp>
      <p:sp>
        <p:nvSpPr>
          <p:cNvPr id="869" name="Google Shape;869;p97"/>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870" name="Google Shape;870;p97"/>
          <p:cNvSpPr txBox="1"/>
          <p:nvPr>
            <p:ph idx="11" type="ftr"/>
          </p:nvPr>
        </p:nvSpPr>
        <p:spPr>
          <a:xfrm>
            <a:off x="3124200" y="6465911"/>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871" name="Google Shape;871;p97"/>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zh-TW" sz="3600">
                <a:latin typeface="Arial"/>
                <a:ea typeface="Arial"/>
                <a:cs typeface="Arial"/>
                <a:sym typeface="Arial"/>
              </a:rPr>
              <a:t>數位匯流之競爭優勢案例分析：</a:t>
            </a:r>
            <a:br>
              <a:rPr b="1" lang="zh-TW" sz="3600">
                <a:latin typeface="Arial"/>
                <a:ea typeface="Arial"/>
                <a:cs typeface="Arial"/>
                <a:sym typeface="Arial"/>
              </a:rPr>
            </a:br>
            <a:r>
              <a:rPr b="1" lang="zh-TW" sz="3600">
                <a:latin typeface="Times New Roman"/>
                <a:ea typeface="Times New Roman"/>
                <a:cs typeface="Times New Roman"/>
                <a:sym typeface="Times New Roman"/>
              </a:rPr>
              <a:t>Apple vs. Android</a:t>
            </a:r>
            <a:endParaRPr sz="2800"/>
          </a:p>
        </p:txBody>
      </p:sp>
      <p:pic>
        <p:nvPicPr>
          <p:cNvPr descr="http://image.xinmin.cn/2011/12/26/20111226145710752520.jpg" id="872" name="Google Shape;872;p97"/>
          <p:cNvPicPr preferRelativeResize="0"/>
          <p:nvPr/>
        </p:nvPicPr>
        <p:blipFill rotWithShape="1">
          <a:blip r:embed="rId3">
            <a:alphaModFix/>
          </a:blip>
          <a:srcRect b="0" l="0" r="0" t="0"/>
          <a:stretch/>
        </p:blipFill>
        <p:spPr>
          <a:xfrm>
            <a:off x="500035" y="1785927"/>
            <a:ext cx="7000924" cy="4673116"/>
          </a:xfrm>
          <a:prstGeom prst="rect">
            <a:avLst/>
          </a:prstGeom>
          <a:noFill/>
          <a:ln>
            <a:noFill/>
          </a:ln>
        </p:spPr>
      </p:pic>
      <p:sp>
        <p:nvSpPr>
          <p:cNvPr id="873" name="Google Shape;873;p97"/>
          <p:cNvSpPr txBox="1"/>
          <p:nvPr/>
        </p:nvSpPr>
        <p:spPr>
          <a:xfrm>
            <a:off x="7500926" y="2285992"/>
            <a:ext cx="1643074" cy="286232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1800">
                <a:solidFill>
                  <a:schemeClr val="dk1"/>
                </a:solidFill>
                <a:latin typeface="Times New Roman"/>
                <a:ea typeface="Times New Roman"/>
                <a:cs typeface="Times New Roman"/>
                <a:sym typeface="Times New Roman"/>
              </a:rPr>
              <a:t>最大的兩項成本是原材料和蘋果自身的利潤率。儘管iPad是在中國組裝，但事實上勞動力的價值依舊極小：僅佔成本的2%左右。</a:t>
            </a:r>
            <a:endParaRPr sz="1800">
              <a:solidFill>
                <a:schemeClr val="dk1"/>
              </a:solidFill>
              <a:latin typeface="Times New Roman"/>
              <a:ea typeface="Times New Roman"/>
              <a:cs typeface="Times New Roman"/>
              <a:sym typeface="Times New Roman"/>
            </a:endParaRPr>
          </a:p>
        </p:txBody>
      </p:sp>
      <p:sp>
        <p:nvSpPr>
          <p:cNvPr id="874" name="Google Shape;874;p97"/>
          <p:cNvSpPr txBox="1"/>
          <p:nvPr/>
        </p:nvSpPr>
        <p:spPr>
          <a:xfrm>
            <a:off x="285720" y="6524976"/>
            <a:ext cx="3571900" cy="25391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1050">
                <a:solidFill>
                  <a:schemeClr val="dk1"/>
                </a:solidFill>
                <a:latin typeface="Arial"/>
                <a:ea typeface="Arial"/>
                <a:cs typeface="Arial"/>
                <a:sym typeface="Arial"/>
              </a:rPr>
              <a:t>資料來源： 2011/11/17 福布斯 (Forbes)雜誌</a:t>
            </a:r>
            <a:endParaRPr sz="1050">
              <a:solidFill>
                <a:schemeClr val="dk1"/>
              </a:solidFill>
              <a:latin typeface="Arial"/>
              <a:ea typeface="Arial"/>
              <a:cs typeface="Arial"/>
              <a:sym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8" name="Shape 878"/>
        <p:cNvGrpSpPr/>
        <p:nvPr/>
      </p:nvGrpSpPr>
      <p:grpSpPr>
        <a:xfrm>
          <a:off x="0" y="0"/>
          <a:ext cx="0" cy="0"/>
          <a:chOff x="0" y="0"/>
          <a:chExt cx="0" cy="0"/>
        </a:xfrm>
      </p:grpSpPr>
      <p:sp>
        <p:nvSpPr>
          <p:cNvPr id="879" name="Google Shape;879;p98"/>
          <p:cNvSpPr txBox="1"/>
          <p:nvPr>
            <p:ph idx="1" type="body"/>
          </p:nvPr>
        </p:nvSpPr>
        <p:spPr>
          <a:xfrm>
            <a:off x="457200" y="1295400"/>
            <a:ext cx="8229600" cy="50260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800"/>
              <a:buNone/>
            </a:pPr>
            <a:r>
              <a:rPr lang="zh-TW" sz="2800">
                <a:latin typeface="Times New Roman"/>
                <a:ea typeface="Times New Roman"/>
                <a:cs typeface="Times New Roman"/>
                <a:sym typeface="Times New Roman"/>
              </a:rPr>
              <a:t>iPhone利潤高於iPad 中國代工僅佔成本2％</a:t>
            </a:r>
            <a:endParaRPr b="1" sz="1200">
              <a:latin typeface="Times New Roman"/>
              <a:ea typeface="Times New Roman"/>
              <a:cs typeface="Times New Roman"/>
              <a:sym typeface="Times New Roman"/>
            </a:endParaRPr>
          </a:p>
          <a:p>
            <a:pPr indent="-165100" lvl="1" marL="342900" rtl="0" algn="l">
              <a:spcBef>
                <a:spcPts val="560"/>
              </a:spcBef>
              <a:spcAft>
                <a:spcPts val="0"/>
              </a:spcAft>
              <a:buClr>
                <a:schemeClr val="dk1"/>
              </a:buClr>
              <a:buSzPts val="2800"/>
              <a:buFont typeface="Noto Sans Symbols"/>
              <a:buNone/>
            </a:pPr>
            <a:r>
              <a:t/>
            </a:r>
            <a:endParaRPr>
              <a:latin typeface="Arial"/>
              <a:ea typeface="Arial"/>
              <a:cs typeface="Arial"/>
              <a:sym typeface="Arial"/>
            </a:endParaRPr>
          </a:p>
          <a:p>
            <a:pPr indent="-165100" lvl="1" marL="342900" rtl="0" algn="l">
              <a:spcBef>
                <a:spcPts val="560"/>
              </a:spcBef>
              <a:spcAft>
                <a:spcPts val="0"/>
              </a:spcAft>
              <a:buClr>
                <a:schemeClr val="dk1"/>
              </a:buClr>
              <a:buSzPts val="2800"/>
              <a:buFont typeface="Noto Sans Symbols"/>
              <a:buNone/>
            </a:pPr>
            <a:r>
              <a:t/>
            </a:r>
            <a:endParaRPr>
              <a:latin typeface="Arial"/>
              <a:ea typeface="Arial"/>
              <a:cs typeface="Arial"/>
              <a:sym typeface="Arial"/>
            </a:endParaRPr>
          </a:p>
          <a:p>
            <a:pPr indent="-165100" lvl="1" marL="342900" rtl="0" algn="l">
              <a:spcBef>
                <a:spcPts val="560"/>
              </a:spcBef>
              <a:spcAft>
                <a:spcPts val="0"/>
              </a:spcAft>
              <a:buClr>
                <a:schemeClr val="dk1"/>
              </a:buClr>
              <a:buSzPts val="2800"/>
              <a:buFont typeface="Noto Sans Symbols"/>
              <a:buNone/>
            </a:pPr>
            <a:r>
              <a:t/>
            </a:r>
            <a:endParaRPr>
              <a:latin typeface="Arial"/>
              <a:ea typeface="Arial"/>
              <a:cs typeface="Arial"/>
              <a:sym typeface="Arial"/>
            </a:endParaRPr>
          </a:p>
          <a:p>
            <a:pPr indent="-165100" lvl="1" marL="342900" rtl="0" algn="l">
              <a:spcBef>
                <a:spcPts val="560"/>
              </a:spcBef>
              <a:spcAft>
                <a:spcPts val="0"/>
              </a:spcAft>
              <a:buClr>
                <a:schemeClr val="dk1"/>
              </a:buClr>
              <a:buSzPts val="2800"/>
              <a:buFont typeface="Noto Sans Symbols"/>
              <a:buNone/>
            </a:pPr>
            <a:r>
              <a:t/>
            </a:r>
            <a:endParaRPr>
              <a:latin typeface="Arial"/>
              <a:ea typeface="Arial"/>
              <a:cs typeface="Arial"/>
              <a:sym typeface="Arial"/>
            </a:endParaRPr>
          </a:p>
          <a:p>
            <a:pPr indent="-165100" lvl="1" marL="342900" rtl="0" algn="l">
              <a:spcBef>
                <a:spcPts val="560"/>
              </a:spcBef>
              <a:spcAft>
                <a:spcPts val="0"/>
              </a:spcAft>
              <a:buClr>
                <a:schemeClr val="dk1"/>
              </a:buClr>
              <a:buSzPts val="2800"/>
              <a:buFont typeface="Noto Sans Symbols"/>
              <a:buNone/>
            </a:pPr>
            <a:r>
              <a:t/>
            </a:r>
            <a:endParaRPr>
              <a:latin typeface="Arial"/>
              <a:ea typeface="Arial"/>
              <a:cs typeface="Arial"/>
              <a:sym typeface="Arial"/>
            </a:endParaRPr>
          </a:p>
          <a:p>
            <a:pPr indent="-165100" lvl="1" marL="342900" rtl="0" algn="l">
              <a:spcBef>
                <a:spcPts val="560"/>
              </a:spcBef>
              <a:spcAft>
                <a:spcPts val="0"/>
              </a:spcAft>
              <a:buClr>
                <a:schemeClr val="dk1"/>
              </a:buClr>
              <a:buSzPts val="2800"/>
              <a:buFont typeface="Noto Sans Symbols"/>
              <a:buNone/>
            </a:pPr>
            <a:r>
              <a:t/>
            </a:r>
            <a:endParaRPr>
              <a:latin typeface="Arial"/>
              <a:ea typeface="Arial"/>
              <a:cs typeface="Arial"/>
              <a:sym typeface="Arial"/>
            </a:endParaRPr>
          </a:p>
          <a:p>
            <a:pPr indent="-127000" lvl="5" marL="2514600" rtl="0" algn="l">
              <a:spcBef>
                <a:spcPts val="320"/>
              </a:spcBef>
              <a:spcAft>
                <a:spcPts val="0"/>
              </a:spcAft>
              <a:buClr>
                <a:schemeClr val="dk1"/>
              </a:buClr>
              <a:buSzPts val="1600"/>
              <a:buNone/>
            </a:pPr>
            <a:r>
              <a:t/>
            </a:r>
            <a:endParaRPr sz="1600">
              <a:latin typeface="Times New Roman"/>
              <a:ea typeface="Times New Roman"/>
              <a:cs typeface="Times New Roman"/>
              <a:sym typeface="Times New Roman"/>
            </a:endParaRPr>
          </a:p>
        </p:txBody>
      </p:sp>
      <p:sp>
        <p:nvSpPr>
          <p:cNvPr id="880" name="Google Shape;880;p98"/>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881" name="Google Shape;881;p98"/>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882" name="Google Shape;882;p98"/>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zh-TW" sz="3600">
                <a:latin typeface="Arial"/>
                <a:ea typeface="Arial"/>
                <a:cs typeface="Arial"/>
                <a:sym typeface="Arial"/>
              </a:rPr>
              <a:t>數位匯流之競爭優勢案例分析：</a:t>
            </a:r>
            <a:br>
              <a:rPr b="1" lang="zh-TW" sz="3600">
                <a:latin typeface="Arial"/>
                <a:ea typeface="Arial"/>
                <a:cs typeface="Arial"/>
                <a:sym typeface="Arial"/>
              </a:rPr>
            </a:br>
            <a:r>
              <a:rPr b="1" lang="zh-TW" sz="3600">
                <a:latin typeface="Times New Roman"/>
                <a:ea typeface="Times New Roman"/>
                <a:cs typeface="Times New Roman"/>
                <a:sym typeface="Times New Roman"/>
              </a:rPr>
              <a:t>Apple vs. Android</a:t>
            </a:r>
            <a:endParaRPr sz="2800"/>
          </a:p>
        </p:txBody>
      </p:sp>
      <p:sp>
        <p:nvSpPr>
          <p:cNvPr id="883" name="Google Shape;883;p98"/>
          <p:cNvSpPr txBox="1"/>
          <p:nvPr/>
        </p:nvSpPr>
        <p:spPr>
          <a:xfrm>
            <a:off x="6429388" y="1785926"/>
            <a:ext cx="2714612" cy="45243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1800">
                <a:solidFill>
                  <a:schemeClr val="dk1"/>
                </a:solidFill>
                <a:latin typeface="Times New Roman"/>
                <a:ea typeface="Times New Roman"/>
                <a:cs typeface="Times New Roman"/>
                <a:sym typeface="Times New Roman"/>
              </a:rPr>
              <a:t>蘋果決定把新一代處理器A6交給三星代工，台灣廠商還是無緣嚐到蘋果最甜美的部份。根據分析，2010年蘋果每賣出一台iPhone，就獨佔58.5％的利潤。拿走iPhone次大塊利潤的，是塑膠、金屬等原物料供應國，佔22％。韓國享有的利潤排名第三，不過也只有4.7％。雖然iPhone的零組件和組裝主要還是靠台商，但台灣享有的利潤比中國還少，只有0.5％。iPad供應鏈，台灣也只分得2％的利潤。</a:t>
            </a:r>
            <a:endParaRPr sz="1800">
              <a:solidFill>
                <a:schemeClr val="dk1"/>
              </a:solidFill>
              <a:latin typeface="Times New Roman"/>
              <a:ea typeface="Times New Roman"/>
              <a:cs typeface="Times New Roman"/>
              <a:sym typeface="Times New Roman"/>
            </a:endParaRPr>
          </a:p>
        </p:txBody>
      </p:sp>
      <p:pic>
        <p:nvPicPr>
          <p:cNvPr descr="http://cw1.tw/CW/images/article/C1321338799589.jpg" id="884" name="Google Shape;884;p98"/>
          <p:cNvPicPr preferRelativeResize="0"/>
          <p:nvPr/>
        </p:nvPicPr>
        <p:blipFill rotWithShape="1">
          <a:blip r:embed="rId3">
            <a:alphaModFix/>
          </a:blip>
          <a:srcRect b="0" l="0" r="0" t="0"/>
          <a:stretch/>
        </p:blipFill>
        <p:spPr>
          <a:xfrm>
            <a:off x="-32" y="1857364"/>
            <a:ext cx="6433482" cy="4309412"/>
          </a:xfrm>
          <a:prstGeom prst="rect">
            <a:avLst/>
          </a:prstGeom>
          <a:noFill/>
          <a:ln>
            <a:noFill/>
          </a:ln>
        </p:spPr>
      </p:pic>
      <p:sp>
        <p:nvSpPr>
          <p:cNvPr id="885" name="Google Shape;885;p98"/>
          <p:cNvSpPr txBox="1"/>
          <p:nvPr/>
        </p:nvSpPr>
        <p:spPr>
          <a:xfrm>
            <a:off x="142844" y="6429396"/>
            <a:ext cx="3571900" cy="25391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1050">
                <a:solidFill>
                  <a:schemeClr val="dk1"/>
                </a:solidFill>
                <a:latin typeface="Arial"/>
                <a:ea typeface="Arial"/>
                <a:cs typeface="Arial"/>
                <a:sym typeface="Arial"/>
              </a:rPr>
              <a:t>資料來源： 2011/11/15 天下雜誌</a:t>
            </a:r>
            <a:endParaRPr sz="1050">
              <a:solidFill>
                <a:schemeClr val="dk1"/>
              </a:solidFill>
              <a:latin typeface="Arial"/>
              <a:ea typeface="Arial"/>
              <a:cs typeface="Arial"/>
              <a:sym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9" name="Shape 889"/>
        <p:cNvGrpSpPr/>
        <p:nvPr/>
      </p:nvGrpSpPr>
      <p:grpSpPr>
        <a:xfrm>
          <a:off x="0" y="0"/>
          <a:ext cx="0" cy="0"/>
          <a:chOff x="0" y="0"/>
          <a:chExt cx="0" cy="0"/>
        </a:xfrm>
      </p:grpSpPr>
      <p:sp>
        <p:nvSpPr>
          <p:cNvPr id="890" name="Google Shape;890;p99"/>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sp>
        <p:nvSpPr>
          <p:cNvPr id="891" name="Google Shape;891;p99"/>
          <p:cNvSpPr txBox="1"/>
          <p:nvPr>
            <p:ph idx="1" type="body"/>
          </p:nvPr>
        </p:nvSpPr>
        <p:spPr>
          <a:xfrm>
            <a:off x="457200" y="3140968"/>
            <a:ext cx="8229600" cy="3180457"/>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400"/>
              <a:buNone/>
            </a:pPr>
            <a:r>
              <a:rPr lang="zh-TW" sz="4400">
                <a:latin typeface="Arial"/>
                <a:ea typeface="Arial"/>
                <a:cs typeface="Arial"/>
                <a:sym typeface="Arial"/>
              </a:rPr>
              <a:t>四、個案及企業策略</a:t>
            </a:r>
            <a:endParaRPr sz="4400">
              <a:latin typeface="Arial"/>
              <a:ea typeface="Arial"/>
              <a:cs typeface="Arial"/>
              <a:sym typeface="Arial"/>
            </a:endParaRPr>
          </a:p>
        </p:txBody>
      </p:sp>
      <p:sp>
        <p:nvSpPr>
          <p:cNvPr id="892" name="Google Shape;892;p99"/>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893" name="Google Shape;893;p99"/>
          <p:cNvSpPr txBox="1"/>
          <p:nvPr>
            <p:ph idx="11" type="ftr"/>
          </p:nvPr>
        </p:nvSpPr>
        <p:spPr>
          <a:xfrm>
            <a:off x="3124200" y="6521450"/>
            <a:ext cx="2895600" cy="2444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t>2013/5/8</a:t>
            </a:r>
            <a:endParaRPr sz="1800"/>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7" name="Shape 897"/>
        <p:cNvGrpSpPr/>
        <p:nvPr/>
      </p:nvGrpSpPr>
      <p:grpSpPr>
        <a:xfrm>
          <a:off x="0" y="0"/>
          <a:ext cx="0" cy="0"/>
          <a:chOff x="0" y="0"/>
          <a:chExt cx="0" cy="0"/>
        </a:xfrm>
      </p:grpSpPr>
      <p:sp>
        <p:nvSpPr>
          <p:cNvPr id="898" name="Google Shape;898;p100"/>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800">
                <a:latin typeface="Arial"/>
                <a:ea typeface="Arial"/>
                <a:cs typeface="Arial"/>
                <a:sym typeface="Arial"/>
              </a:rPr>
              <a:t>個案及企業策略</a:t>
            </a:r>
            <a:endParaRPr sz="4800"/>
          </a:p>
        </p:txBody>
      </p:sp>
      <p:sp>
        <p:nvSpPr>
          <p:cNvPr id="899" name="Google Shape;899;p100"/>
          <p:cNvSpPr txBox="1"/>
          <p:nvPr>
            <p:ph idx="1" type="body"/>
          </p:nvPr>
        </p:nvSpPr>
        <p:spPr>
          <a:xfrm>
            <a:off x="457200" y="1295400"/>
            <a:ext cx="8229600" cy="5026025"/>
          </a:xfrm>
          <a:prstGeom prst="rect">
            <a:avLst/>
          </a:prstGeom>
          <a:noFill/>
          <a:ln>
            <a:noFill/>
          </a:ln>
        </p:spPr>
        <p:txBody>
          <a:bodyPr anchorCtr="0" anchor="t" bIns="45700" lIns="91425" spcFirstLastPara="1" rIns="91425" wrap="square" tIns="45700">
            <a:noAutofit/>
          </a:bodyPr>
          <a:lstStyle/>
          <a:p>
            <a:pPr indent="-514350" lvl="0" marL="514350" rtl="0" algn="l">
              <a:spcBef>
                <a:spcPts val="0"/>
              </a:spcBef>
              <a:spcAft>
                <a:spcPts val="0"/>
              </a:spcAft>
              <a:buClr>
                <a:schemeClr val="dk1"/>
              </a:buClr>
              <a:buSzPts val="3600"/>
              <a:buFont typeface="Arial"/>
              <a:buAutoNum type="arabicPeriod"/>
            </a:pPr>
            <a:r>
              <a:rPr lang="zh-TW" sz="3600">
                <a:latin typeface="Times New Roman"/>
                <a:ea typeface="Times New Roman"/>
                <a:cs typeface="Times New Roman"/>
                <a:sym typeface="Times New Roman"/>
              </a:rPr>
              <a:t>Nike+</a:t>
            </a:r>
            <a:endParaRPr/>
          </a:p>
          <a:p>
            <a:pPr indent="-514350" lvl="1" marL="914400" rtl="0" algn="l">
              <a:spcBef>
                <a:spcPts val="480"/>
              </a:spcBef>
              <a:spcAft>
                <a:spcPts val="0"/>
              </a:spcAft>
              <a:buClr>
                <a:schemeClr val="dk1"/>
              </a:buClr>
              <a:buSzPts val="1200"/>
              <a:buChar char="○"/>
            </a:pPr>
            <a:r>
              <a:rPr lang="zh-TW" sz="2400">
                <a:latin typeface="Times New Roman"/>
                <a:ea typeface="Times New Roman"/>
                <a:cs typeface="Times New Roman"/>
                <a:sym typeface="Times New Roman"/>
              </a:rPr>
              <a:t>測量所有動作，追蹤日常活動。</a:t>
            </a:r>
            <a:endParaRPr sz="2400">
              <a:latin typeface="Times New Roman"/>
              <a:ea typeface="Times New Roman"/>
              <a:cs typeface="Times New Roman"/>
              <a:sym typeface="Times New Roman"/>
            </a:endParaRPr>
          </a:p>
          <a:p>
            <a:pPr indent="-514350" lvl="1" marL="914400" rtl="0" algn="l">
              <a:spcBef>
                <a:spcPts val="480"/>
              </a:spcBef>
              <a:spcAft>
                <a:spcPts val="0"/>
              </a:spcAft>
              <a:buClr>
                <a:schemeClr val="dk1"/>
              </a:buClr>
              <a:buSzPts val="1200"/>
              <a:buChar char="○"/>
            </a:pPr>
            <a:r>
              <a:rPr lang="zh-TW" sz="2400">
                <a:latin typeface="Times New Roman"/>
                <a:ea typeface="Times New Roman"/>
                <a:cs typeface="Times New Roman"/>
                <a:sym typeface="Times New Roman"/>
              </a:rPr>
              <a:t>挑戰朋友並設定目標。</a:t>
            </a:r>
            <a:endParaRPr sz="2400">
              <a:latin typeface="Times New Roman"/>
              <a:ea typeface="Times New Roman"/>
              <a:cs typeface="Times New Roman"/>
              <a:sym typeface="Times New Roman"/>
            </a:endParaRPr>
          </a:p>
          <a:p>
            <a:pPr indent="-412750" lvl="7" marL="3600450" rtl="0" algn="l">
              <a:spcBef>
                <a:spcPts val="320"/>
              </a:spcBef>
              <a:spcAft>
                <a:spcPts val="0"/>
              </a:spcAft>
              <a:buClr>
                <a:schemeClr val="dk1"/>
              </a:buClr>
              <a:buSzPts val="1600"/>
              <a:buNone/>
            </a:pPr>
            <a:r>
              <a:t/>
            </a:r>
            <a:endParaRPr sz="1600">
              <a:latin typeface="Times New Roman"/>
              <a:ea typeface="Times New Roman"/>
              <a:cs typeface="Times New Roman"/>
              <a:sym typeface="Times New Roman"/>
            </a:endParaRPr>
          </a:p>
          <a:p>
            <a:pPr indent="-514350" lvl="0" marL="514350" rtl="0" algn="l">
              <a:spcBef>
                <a:spcPts val="720"/>
              </a:spcBef>
              <a:spcAft>
                <a:spcPts val="0"/>
              </a:spcAft>
              <a:buClr>
                <a:schemeClr val="dk1"/>
              </a:buClr>
              <a:buSzPts val="3600"/>
              <a:buFont typeface="Arial"/>
              <a:buAutoNum type="arabicPeriod"/>
            </a:pPr>
            <a:r>
              <a:rPr lang="zh-TW" sz="3600">
                <a:latin typeface="Times New Roman"/>
                <a:ea typeface="Times New Roman"/>
                <a:cs typeface="Times New Roman"/>
                <a:sym typeface="Times New Roman"/>
              </a:rPr>
              <a:t>GoPro</a:t>
            </a:r>
            <a:endParaRPr sz="3600">
              <a:latin typeface="Times New Roman"/>
              <a:ea typeface="Times New Roman"/>
              <a:cs typeface="Times New Roman"/>
              <a:sym typeface="Times New Roman"/>
            </a:endParaRPr>
          </a:p>
          <a:p>
            <a:pPr indent="-514350" lvl="1" marL="914400" rtl="0" algn="l">
              <a:spcBef>
                <a:spcPts val="480"/>
              </a:spcBef>
              <a:spcAft>
                <a:spcPts val="0"/>
              </a:spcAft>
              <a:buClr>
                <a:schemeClr val="dk1"/>
              </a:buClr>
              <a:buSzPts val="1200"/>
              <a:buChar char="○"/>
            </a:pPr>
            <a:r>
              <a:rPr lang="zh-TW" sz="2400">
                <a:latin typeface="Times New Roman"/>
                <a:ea typeface="Times New Roman"/>
                <a:cs typeface="Times New Roman"/>
                <a:sym typeface="Times New Roman"/>
              </a:rPr>
              <a:t>全方位運動攝影機領導品牌</a:t>
            </a:r>
            <a:endParaRPr sz="2400">
              <a:latin typeface="Times New Roman"/>
              <a:ea typeface="Times New Roman"/>
              <a:cs typeface="Times New Roman"/>
              <a:sym typeface="Times New Roman"/>
            </a:endParaRPr>
          </a:p>
          <a:p>
            <a:pPr indent="-412750" lvl="6" marL="3143250" rtl="0" algn="l">
              <a:spcBef>
                <a:spcPts val="320"/>
              </a:spcBef>
              <a:spcAft>
                <a:spcPts val="0"/>
              </a:spcAft>
              <a:buClr>
                <a:schemeClr val="dk1"/>
              </a:buClr>
              <a:buSzPts val="1600"/>
              <a:buNone/>
            </a:pPr>
            <a:r>
              <a:t/>
            </a:r>
            <a:endParaRPr sz="1600">
              <a:latin typeface="Times New Roman"/>
              <a:ea typeface="Times New Roman"/>
              <a:cs typeface="Times New Roman"/>
              <a:sym typeface="Times New Roman"/>
            </a:endParaRPr>
          </a:p>
          <a:p>
            <a:pPr indent="-514350" lvl="0" marL="514350" rtl="0" algn="l">
              <a:spcBef>
                <a:spcPts val="720"/>
              </a:spcBef>
              <a:spcAft>
                <a:spcPts val="0"/>
              </a:spcAft>
              <a:buClr>
                <a:schemeClr val="dk1"/>
              </a:buClr>
              <a:buSzPts val="3600"/>
              <a:buFont typeface="Arial"/>
              <a:buAutoNum type="arabicPeriod"/>
            </a:pPr>
            <a:r>
              <a:rPr lang="zh-TW" sz="3600">
                <a:latin typeface="Times New Roman"/>
                <a:ea typeface="Times New Roman"/>
                <a:cs typeface="Times New Roman"/>
                <a:sym typeface="Times New Roman"/>
              </a:rPr>
              <a:t>Leap Motion</a:t>
            </a:r>
            <a:endParaRPr/>
          </a:p>
          <a:p>
            <a:pPr indent="-514350" lvl="1" marL="914400" rtl="0" algn="l">
              <a:spcBef>
                <a:spcPts val="480"/>
              </a:spcBef>
              <a:spcAft>
                <a:spcPts val="0"/>
              </a:spcAft>
              <a:buClr>
                <a:schemeClr val="dk1"/>
              </a:buClr>
              <a:buSzPts val="1200"/>
              <a:buChar char="○"/>
            </a:pPr>
            <a:r>
              <a:rPr lang="zh-TW" sz="2400">
                <a:latin typeface="Times New Roman"/>
                <a:ea typeface="Times New Roman"/>
                <a:cs typeface="Times New Roman"/>
                <a:sym typeface="Times New Roman"/>
              </a:rPr>
              <a:t>體感操控</a:t>
            </a:r>
            <a:endParaRPr sz="2400">
              <a:latin typeface="Times New Roman"/>
              <a:ea typeface="Times New Roman"/>
              <a:cs typeface="Times New Roman"/>
              <a:sym typeface="Times New Roman"/>
            </a:endParaRPr>
          </a:p>
          <a:p>
            <a:pPr indent="-311150" lvl="0" marL="514350" rtl="0" algn="l">
              <a:spcBef>
                <a:spcPts val="640"/>
              </a:spcBef>
              <a:spcAft>
                <a:spcPts val="0"/>
              </a:spcAft>
              <a:buClr>
                <a:schemeClr val="dk1"/>
              </a:buClr>
              <a:buSzPts val="3200"/>
              <a:buFont typeface="Arial"/>
              <a:buNone/>
            </a:pPr>
            <a:r>
              <a:t/>
            </a:r>
            <a:endParaRPr>
              <a:latin typeface="Times New Roman"/>
              <a:ea typeface="Times New Roman"/>
              <a:cs typeface="Times New Roman"/>
              <a:sym typeface="Times New Roman"/>
            </a:endParaRPr>
          </a:p>
        </p:txBody>
      </p:sp>
      <p:sp>
        <p:nvSpPr>
          <p:cNvPr id="900" name="Google Shape;900;p100"/>
          <p:cNvSpPr txBox="1"/>
          <p:nvPr>
            <p:ph idx="11" type="ftr"/>
          </p:nvPr>
        </p:nvSpPr>
        <p:spPr>
          <a:xfrm>
            <a:off x="3124200" y="6521450"/>
            <a:ext cx="2895600" cy="2444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t>2013/5/8</a:t>
            </a:r>
            <a:endParaRPr/>
          </a:p>
        </p:txBody>
      </p:sp>
      <p:sp>
        <p:nvSpPr>
          <p:cNvPr id="901" name="Google Shape;901;p100"/>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5" name="Shape 905"/>
        <p:cNvGrpSpPr/>
        <p:nvPr/>
      </p:nvGrpSpPr>
      <p:grpSpPr>
        <a:xfrm>
          <a:off x="0" y="0"/>
          <a:ext cx="0" cy="0"/>
          <a:chOff x="0" y="0"/>
          <a:chExt cx="0" cy="0"/>
        </a:xfrm>
      </p:grpSpPr>
      <p:sp>
        <p:nvSpPr>
          <p:cNvPr id="906" name="Google Shape;906;p101"/>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3200">
                <a:latin typeface="Times New Roman"/>
                <a:ea typeface="Times New Roman"/>
                <a:cs typeface="Times New Roman"/>
                <a:sym typeface="Times New Roman"/>
              </a:rPr>
              <a:t>”Nike+”個案：資訊科技結合</a:t>
            </a:r>
            <a:br>
              <a:rPr lang="zh-TW" sz="3200">
                <a:latin typeface="Times New Roman"/>
                <a:ea typeface="Times New Roman"/>
                <a:cs typeface="Times New Roman"/>
                <a:sym typeface="Times New Roman"/>
              </a:rPr>
            </a:br>
            <a:r>
              <a:rPr lang="zh-TW" sz="3200">
                <a:latin typeface="Times New Roman"/>
                <a:ea typeface="Times New Roman"/>
                <a:cs typeface="Times New Roman"/>
                <a:sym typeface="Times New Roman"/>
              </a:rPr>
              <a:t>運動的創新管理</a:t>
            </a:r>
            <a:endParaRPr sz="3600">
              <a:latin typeface="Times New Roman"/>
              <a:ea typeface="Times New Roman"/>
              <a:cs typeface="Times New Roman"/>
              <a:sym typeface="Times New Roman"/>
            </a:endParaRPr>
          </a:p>
        </p:txBody>
      </p:sp>
      <p:sp>
        <p:nvSpPr>
          <p:cNvPr id="907" name="Google Shape;907;p101"/>
          <p:cNvSpPr txBox="1"/>
          <p:nvPr>
            <p:ph idx="1" type="body"/>
          </p:nvPr>
        </p:nvSpPr>
        <p:spPr>
          <a:xfrm>
            <a:off x="251520" y="1412776"/>
            <a:ext cx="8507983" cy="446449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None/>
            </a:pPr>
            <a:r>
              <a:rPr b="1" lang="zh-TW" sz="2800">
                <a:latin typeface="Times New Roman"/>
                <a:ea typeface="Times New Roman"/>
                <a:cs typeface="Times New Roman"/>
                <a:sym typeface="Times New Roman"/>
              </a:rPr>
              <a:t>一、個案背景：Nike+ 產品介紹</a:t>
            </a:r>
            <a:br>
              <a:rPr lang="zh-TW" sz="2400">
                <a:solidFill>
                  <a:srgbClr val="153D69"/>
                </a:solidFill>
                <a:latin typeface="Times New Roman"/>
                <a:ea typeface="Times New Roman"/>
                <a:cs typeface="Times New Roman"/>
                <a:sym typeface="Times New Roman"/>
              </a:rPr>
            </a:br>
            <a:endParaRPr sz="2000">
              <a:solidFill>
                <a:srgbClr val="0E2946"/>
              </a:solidFill>
              <a:latin typeface="Times New Roman"/>
              <a:ea typeface="Times New Roman"/>
              <a:cs typeface="Times New Roman"/>
              <a:sym typeface="Times New Roman"/>
            </a:endParaRPr>
          </a:p>
        </p:txBody>
      </p:sp>
      <p:sp>
        <p:nvSpPr>
          <p:cNvPr id="908" name="Google Shape;908;p101"/>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909" name="Google Shape;909;p101"/>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pic>
        <p:nvPicPr>
          <p:cNvPr descr="slide1" id="910" name="Google Shape;910;p101"/>
          <p:cNvPicPr preferRelativeResize="0"/>
          <p:nvPr/>
        </p:nvPicPr>
        <p:blipFill rotWithShape="1">
          <a:blip r:embed="rId3">
            <a:alphaModFix/>
          </a:blip>
          <a:srcRect b="0" l="0" r="0" t="0"/>
          <a:stretch/>
        </p:blipFill>
        <p:spPr>
          <a:xfrm>
            <a:off x="1043608" y="1988840"/>
            <a:ext cx="7128792" cy="4411728"/>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4" name="Shape 914"/>
        <p:cNvGrpSpPr/>
        <p:nvPr/>
      </p:nvGrpSpPr>
      <p:grpSpPr>
        <a:xfrm>
          <a:off x="0" y="0"/>
          <a:ext cx="0" cy="0"/>
          <a:chOff x="0" y="0"/>
          <a:chExt cx="0" cy="0"/>
        </a:xfrm>
      </p:grpSpPr>
      <p:sp>
        <p:nvSpPr>
          <p:cNvPr id="915" name="Google Shape;915;p102"/>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3200">
                <a:latin typeface="Times New Roman"/>
                <a:ea typeface="Times New Roman"/>
                <a:cs typeface="Times New Roman"/>
                <a:sym typeface="Times New Roman"/>
              </a:rPr>
              <a:t>”Nike+”個案：資訊科技結合</a:t>
            </a:r>
            <a:br>
              <a:rPr lang="zh-TW" sz="3200">
                <a:latin typeface="Times New Roman"/>
                <a:ea typeface="Times New Roman"/>
                <a:cs typeface="Times New Roman"/>
                <a:sym typeface="Times New Roman"/>
              </a:rPr>
            </a:br>
            <a:r>
              <a:rPr lang="zh-TW" sz="3200">
                <a:latin typeface="Times New Roman"/>
                <a:ea typeface="Times New Roman"/>
                <a:cs typeface="Times New Roman"/>
                <a:sym typeface="Times New Roman"/>
              </a:rPr>
              <a:t>運動的創新管理</a:t>
            </a:r>
            <a:endParaRPr sz="3600">
              <a:latin typeface="Times New Roman"/>
              <a:ea typeface="Times New Roman"/>
              <a:cs typeface="Times New Roman"/>
              <a:sym typeface="Times New Roman"/>
            </a:endParaRPr>
          </a:p>
        </p:txBody>
      </p:sp>
      <p:sp>
        <p:nvSpPr>
          <p:cNvPr id="916" name="Google Shape;916;p102"/>
          <p:cNvSpPr txBox="1"/>
          <p:nvPr>
            <p:ph idx="1" type="body"/>
          </p:nvPr>
        </p:nvSpPr>
        <p:spPr>
          <a:xfrm>
            <a:off x="251520" y="1412776"/>
            <a:ext cx="8507983" cy="446449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None/>
            </a:pPr>
            <a:r>
              <a:rPr b="1" lang="zh-TW" sz="2800">
                <a:latin typeface="Times New Roman"/>
                <a:ea typeface="Times New Roman"/>
                <a:cs typeface="Times New Roman"/>
                <a:sym typeface="Times New Roman"/>
              </a:rPr>
              <a:t>一. Nike+ Fuelband</a:t>
            </a:r>
            <a:endParaRPr b="1" sz="2400">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Char char="▪"/>
            </a:pPr>
            <a:r>
              <a:rPr lang="zh-TW" sz="2400">
                <a:latin typeface="Times New Roman"/>
                <a:ea typeface="Times New Roman"/>
                <a:cs typeface="Times New Roman"/>
                <a:sym typeface="Times New Roman"/>
              </a:rPr>
              <a:t>NIKE+ Fuelband為Nike於2012年1月推出，價格149美元之科技手環，只要戴在手腕上並設定「每日目標」，便會自動記錄時間、卡路里、步伐，以及NikeFuel的運動評估指數，最後</a:t>
            </a:r>
            <a:r>
              <a:rPr lang="zh-TW" sz="2400">
                <a:solidFill>
                  <a:srgbClr val="FF0000"/>
                </a:solidFill>
                <a:latin typeface="Times New Roman"/>
                <a:ea typeface="Times New Roman"/>
                <a:cs typeface="Times New Roman"/>
                <a:sym typeface="Times New Roman"/>
              </a:rPr>
              <a:t>透過iOS 系統(iPhone、iPad、iPod Touch)及the Nike+ website網站同步資料</a:t>
            </a:r>
            <a:r>
              <a:rPr lang="zh-TW" sz="2400">
                <a:latin typeface="Times New Roman"/>
                <a:ea typeface="Times New Roman"/>
                <a:cs typeface="Times New Roman"/>
                <a:sym typeface="Times New Roman"/>
              </a:rPr>
              <a:t>，進而了解自己的體能健康狀況。</a:t>
            </a:r>
            <a:br>
              <a:rPr lang="zh-TW" sz="2400">
                <a:solidFill>
                  <a:srgbClr val="153D69"/>
                </a:solidFill>
                <a:latin typeface="Times New Roman"/>
                <a:ea typeface="Times New Roman"/>
                <a:cs typeface="Times New Roman"/>
                <a:sym typeface="Times New Roman"/>
              </a:rPr>
            </a:br>
            <a:endParaRPr sz="2000">
              <a:solidFill>
                <a:srgbClr val="0E2946"/>
              </a:solidFill>
              <a:latin typeface="Times New Roman"/>
              <a:ea typeface="Times New Roman"/>
              <a:cs typeface="Times New Roman"/>
              <a:sym typeface="Times New Roman"/>
            </a:endParaRPr>
          </a:p>
        </p:txBody>
      </p:sp>
      <p:sp>
        <p:nvSpPr>
          <p:cNvPr id="917" name="Google Shape;917;p102"/>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a:solidFill>
                  <a:srgbClr val="215095"/>
                </a:solidFill>
              </a:rPr>
              <a:t>2013/5/8</a:t>
            </a:r>
            <a:endParaRPr>
              <a:solidFill>
                <a:srgbClr val="215095"/>
              </a:solidFill>
            </a:endParaRPr>
          </a:p>
        </p:txBody>
      </p:sp>
      <p:sp>
        <p:nvSpPr>
          <p:cNvPr id="918" name="Google Shape;918;p102"/>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pic>
        <p:nvPicPr>
          <p:cNvPr descr="slide1" id="919" name="Google Shape;919;p102"/>
          <p:cNvPicPr preferRelativeResize="0"/>
          <p:nvPr/>
        </p:nvPicPr>
        <p:blipFill rotWithShape="1">
          <a:blip r:embed="rId3">
            <a:alphaModFix/>
          </a:blip>
          <a:srcRect b="0" l="0" r="0" t="0"/>
          <a:stretch/>
        </p:blipFill>
        <p:spPr>
          <a:xfrm>
            <a:off x="1403648" y="3861048"/>
            <a:ext cx="6497960" cy="2400635"/>
          </a:xfrm>
          <a:prstGeom prst="rect">
            <a:avLst/>
          </a:prstGeom>
          <a:noFill/>
          <a:ln>
            <a:noFill/>
          </a:ln>
        </p:spPr>
      </p:pic>
      <p:pic>
        <p:nvPicPr>
          <p:cNvPr descr="D:\Downloads\EMBA\play.png" id="920" name="Google Shape;920;p102">
            <a:hlinkClick r:id="rId4"/>
          </p:cNvPr>
          <p:cNvPicPr preferRelativeResize="0"/>
          <p:nvPr/>
        </p:nvPicPr>
        <p:blipFill rotWithShape="1">
          <a:blip r:embed="rId5">
            <a:alphaModFix/>
          </a:blip>
          <a:srcRect b="0" l="0" r="0" t="0"/>
          <a:stretch/>
        </p:blipFill>
        <p:spPr>
          <a:xfrm>
            <a:off x="3714744" y="1357298"/>
            <a:ext cx="648642" cy="648642"/>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4" name="Shape 924"/>
        <p:cNvGrpSpPr/>
        <p:nvPr/>
      </p:nvGrpSpPr>
      <p:grpSpPr>
        <a:xfrm>
          <a:off x="0" y="0"/>
          <a:ext cx="0" cy="0"/>
          <a:chOff x="0" y="0"/>
          <a:chExt cx="0" cy="0"/>
        </a:xfrm>
      </p:grpSpPr>
      <p:sp>
        <p:nvSpPr>
          <p:cNvPr id="925" name="Google Shape;925;p103"/>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3200">
                <a:latin typeface="Times New Roman"/>
                <a:ea typeface="Times New Roman"/>
                <a:cs typeface="Times New Roman"/>
                <a:sym typeface="Times New Roman"/>
              </a:rPr>
              <a:t>”Nike+”個案：資訊科技結合</a:t>
            </a:r>
            <a:br>
              <a:rPr lang="zh-TW" sz="3200">
                <a:latin typeface="Times New Roman"/>
                <a:ea typeface="Times New Roman"/>
                <a:cs typeface="Times New Roman"/>
                <a:sym typeface="Times New Roman"/>
              </a:rPr>
            </a:br>
            <a:r>
              <a:rPr lang="zh-TW" sz="3200">
                <a:latin typeface="Times New Roman"/>
                <a:ea typeface="Times New Roman"/>
                <a:cs typeface="Times New Roman"/>
                <a:sym typeface="Times New Roman"/>
              </a:rPr>
              <a:t>運動的創新管理</a:t>
            </a:r>
            <a:endParaRPr sz="3600">
              <a:latin typeface="Times New Roman"/>
              <a:ea typeface="Times New Roman"/>
              <a:cs typeface="Times New Roman"/>
              <a:sym typeface="Times New Roman"/>
            </a:endParaRPr>
          </a:p>
        </p:txBody>
      </p:sp>
      <p:sp>
        <p:nvSpPr>
          <p:cNvPr id="926" name="Google Shape;926;p103"/>
          <p:cNvSpPr txBox="1"/>
          <p:nvPr>
            <p:ph idx="1" type="body"/>
          </p:nvPr>
        </p:nvSpPr>
        <p:spPr>
          <a:xfrm>
            <a:off x="251520" y="1484784"/>
            <a:ext cx="8507983" cy="446449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None/>
            </a:pPr>
            <a:r>
              <a:rPr b="1" lang="zh-TW" sz="2800">
                <a:latin typeface="Times New Roman"/>
                <a:ea typeface="Times New Roman"/>
                <a:cs typeface="Times New Roman"/>
                <a:sym typeface="Times New Roman"/>
              </a:rPr>
              <a:t>一. Nike+ Basketball</a:t>
            </a:r>
            <a:endParaRPr/>
          </a:p>
          <a:p>
            <a:pPr indent="-342900" lvl="0" marL="342900" rtl="0" algn="l">
              <a:spcBef>
                <a:spcPts val="480"/>
              </a:spcBef>
              <a:spcAft>
                <a:spcPts val="0"/>
              </a:spcAft>
              <a:buClr>
                <a:schemeClr val="dk1"/>
              </a:buClr>
              <a:buSzPts val="2400"/>
              <a:buChar char="▪"/>
            </a:pPr>
            <a:r>
              <a:rPr lang="zh-TW" sz="2400">
                <a:latin typeface="Times New Roman"/>
                <a:ea typeface="Times New Roman"/>
                <a:cs typeface="Times New Roman"/>
                <a:sym typeface="Times New Roman"/>
              </a:rPr>
              <a:t>Nike+ Basketball是Nike推出的產品，目前售價每雙球鞋250美元。穿上這種特製球鞋後，Nike+ Basketball便能</a:t>
            </a:r>
            <a:r>
              <a:rPr lang="zh-TW" sz="2400">
                <a:solidFill>
                  <a:srgbClr val="FF0000"/>
                </a:solidFill>
                <a:latin typeface="Times New Roman"/>
                <a:ea typeface="Times New Roman"/>
                <a:cs typeface="Times New Roman"/>
                <a:sym typeface="Times New Roman"/>
              </a:rPr>
              <a:t>透過iOS系統連結</a:t>
            </a:r>
            <a:r>
              <a:rPr lang="zh-TW" sz="2400">
                <a:latin typeface="Times New Roman"/>
                <a:ea typeface="Times New Roman"/>
                <a:cs typeface="Times New Roman"/>
                <a:sym typeface="Times New Roman"/>
              </a:rPr>
              <a:t>，紀錄使用者的動作軌跡，包括跳躍高度、速度及耐力。Nike+ Basketball會自動分析數據並予以評分，再匯入排名榜之中，</a:t>
            </a:r>
            <a:r>
              <a:rPr lang="zh-TW" sz="2400">
                <a:solidFill>
                  <a:srgbClr val="FF0000"/>
                </a:solidFill>
                <a:latin typeface="Times New Roman"/>
                <a:ea typeface="Times New Roman"/>
                <a:cs typeface="Times New Roman"/>
                <a:sym typeface="Times New Roman"/>
              </a:rPr>
              <a:t>消費者便可看到同樣使用Nike+ Basketball的其他愛用者之排名順序</a:t>
            </a:r>
            <a:r>
              <a:rPr lang="zh-TW" sz="2400">
                <a:latin typeface="Times New Roman"/>
                <a:ea typeface="Times New Roman"/>
                <a:cs typeface="Times New Roman"/>
                <a:sym typeface="Times New Roman"/>
              </a:rPr>
              <a:t>，藉此交流分享並改進球技。</a:t>
            </a:r>
            <a:br>
              <a:rPr lang="zh-TW" sz="2400">
                <a:solidFill>
                  <a:srgbClr val="153D69"/>
                </a:solidFill>
                <a:latin typeface="Times New Roman"/>
                <a:ea typeface="Times New Roman"/>
                <a:cs typeface="Times New Roman"/>
                <a:sym typeface="Times New Roman"/>
              </a:rPr>
            </a:br>
            <a:endParaRPr sz="2000">
              <a:solidFill>
                <a:srgbClr val="0E2946"/>
              </a:solidFill>
              <a:latin typeface="Times New Roman"/>
              <a:ea typeface="Times New Roman"/>
              <a:cs typeface="Times New Roman"/>
              <a:sym typeface="Times New Roman"/>
            </a:endParaRPr>
          </a:p>
        </p:txBody>
      </p:sp>
      <p:sp>
        <p:nvSpPr>
          <p:cNvPr id="927" name="Google Shape;927;p103"/>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a:solidFill>
                  <a:srgbClr val="215095"/>
                </a:solidFill>
              </a:rPr>
              <a:t>2013/5/8</a:t>
            </a:r>
            <a:endParaRPr>
              <a:solidFill>
                <a:srgbClr val="215095"/>
              </a:solidFill>
            </a:endParaRPr>
          </a:p>
        </p:txBody>
      </p:sp>
      <p:sp>
        <p:nvSpPr>
          <p:cNvPr id="928" name="Google Shape;928;p103"/>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pic>
        <p:nvPicPr>
          <p:cNvPr descr="介紹.jpg" id="929" name="Google Shape;929;p103"/>
          <p:cNvPicPr preferRelativeResize="0"/>
          <p:nvPr/>
        </p:nvPicPr>
        <p:blipFill rotWithShape="1">
          <a:blip r:embed="rId3">
            <a:alphaModFix/>
          </a:blip>
          <a:srcRect b="0" l="0" r="0" t="0"/>
          <a:stretch/>
        </p:blipFill>
        <p:spPr>
          <a:xfrm>
            <a:off x="827584" y="4620732"/>
            <a:ext cx="2880320" cy="1976620"/>
          </a:xfrm>
          <a:prstGeom prst="rect">
            <a:avLst/>
          </a:prstGeom>
          <a:noFill/>
          <a:ln>
            <a:noFill/>
          </a:ln>
        </p:spPr>
      </p:pic>
      <p:pic>
        <p:nvPicPr>
          <p:cNvPr id="930" name="Google Shape;930;p103"/>
          <p:cNvPicPr preferRelativeResize="0"/>
          <p:nvPr/>
        </p:nvPicPr>
        <p:blipFill rotWithShape="1">
          <a:blip r:embed="rId4">
            <a:alphaModFix/>
          </a:blip>
          <a:srcRect b="0" l="0" r="0" t="0"/>
          <a:stretch/>
        </p:blipFill>
        <p:spPr>
          <a:xfrm>
            <a:off x="4932040" y="4365104"/>
            <a:ext cx="3319660" cy="1838394"/>
          </a:xfrm>
          <a:prstGeom prst="rect">
            <a:avLst/>
          </a:prstGeom>
          <a:noFill/>
          <a:ln>
            <a:noFill/>
          </a:ln>
        </p:spPr>
      </p:pic>
      <p:pic>
        <p:nvPicPr>
          <p:cNvPr descr="D:\Downloads\EMBA\play.png" id="931" name="Google Shape;931;p103">
            <a:hlinkClick r:id="rId5"/>
          </p:cNvPr>
          <p:cNvPicPr preferRelativeResize="0"/>
          <p:nvPr/>
        </p:nvPicPr>
        <p:blipFill rotWithShape="1">
          <a:blip r:embed="rId6">
            <a:alphaModFix/>
          </a:blip>
          <a:srcRect b="0" l="0" r="0" t="0"/>
          <a:stretch/>
        </p:blipFill>
        <p:spPr>
          <a:xfrm>
            <a:off x="3714744" y="1428736"/>
            <a:ext cx="631542" cy="631542"/>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5" name="Shape 935"/>
        <p:cNvGrpSpPr/>
        <p:nvPr/>
      </p:nvGrpSpPr>
      <p:grpSpPr>
        <a:xfrm>
          <a:off x="0" y="0"/>
          <a:ext cx="0" cy="0"/>
          <a:chOff x="0" y="0"/>
          <a:chExt cx="0" cy="0"/>
        </a:xfrm>
      </p:grpSpPr>
      <p:sp>
        <p:nvSpPr>
          <p:cNvPr id="936" name="Google Shape;936;p104"/>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3200">
                <a:latin typeface="Times New Roman"/>
                <a:ea typeface="Times New Roman"/>
                <a:cs typeface="Times New Roman"/>
                <a:sym typeface="Times New Roman"/>
              </a:rPr>
              <a:t>”Nike+”個案：資訊科技結合</a:t>
            </a:r>
            <a:br>
              <a:rPr lang="zh-TW" sz="3200">
                <a:latin typeface="Times New Roman"/>
                <a:ea typeface="Times New Roman"/>
                <a:cs typeface="Times New Roman"/>
                <a:sym typeface="Times New Roman"/>
              </a:rPr>
            </a:br>
            <a:r>
              <a:rPr lang="zh-TW" sz="3200">
                <a:latin typeface="Times New Roman"/>
                <a:ea typeface="Times New Roman"/>
                <a:cs typeface="Times New Roman"/>
                <a:sym typeface="Times New Roman"/>
              </a:rPr>
              <a:t>運動的創新管理</a:t>
            </a:r>
            <a:endParaRPr sz="3600">
              <a:latin typeface="Times New Roman"/>
              <a:ea typeface="Times New Roman"/>
              <a:cs typeface="Times New Roman"/>
              <a:sym typeface="Times New Roman"/>
            </a:endParaRPr>
          </a:p>
        </p:txBody>
      </p:sp>
      <p:sp>
        <p:nvSpPr>
          <p:cNvPr id="937" name="Google Shape;937;p104"/>
          <p:cNvSpPr txBox="1"/>
          <p:nvPr>
            <p:ph idx="1" type="body"/>
          </p:nvPr>
        </p:nvSpPr>
        <p:spPr>
          <a:xfrm>
            <a:off x="251520" y="1484784"/>
            <a:ext cx="8507983" cy="446449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None/>
            </a:pPr>
            <a:r>
              <a:rPr b="1" lang="zh-TW" sz="2800">
                <a:latin typeface="Times New Roman"/>
                <a:ea typeface="Times New Roman"/>
                <a:cs typeface="Times New Roman"/>
                <a:sym typeface="Times New Roman"/>
              </a:rPr>
              <a:t>一.</a:t>
            </a:r>
            <a:r>
              <a:rPr lang="zh-TW" sz="2800">
                <a:latin typeface="Times New Roman"/>
                <a:ea typeface="Times New Roman"/>
                <a:cs typeface="Times New Roman"/>
                <a:sym typeface="Times New Roman"/>
              </a:rPr>
              <a:t> </a:t>
            </a:r>
            <a:r>
              <a:rPr b="1" lang="zh-TW" sz="2800">
                <a:latin typeface="Times New Roman"/>
                <a:ea typeface="Times New Roman"/>
                <a:cs typeface="Times New Roman"/>
                <a:sym typeface="Times New Roman"/>
              </a:rPr>
              <a:t>個案背景：Nike+系列產品價格</a:t>
            </a:r>
            <a:br>
              <a:rPr lang="zh-TW" sz="2400">
                <a:solidFill>
                  <a:srgbClr val="153D69"/>
                </a:solidFill>
                <a:latin typeface="Times New Roman"/>
                <a:ea typeface="Times New Roman"/>
                <a:cs typeface="Times New Roman"/>
                <a:sym typeface="Times New Roman"/>
              </a:rPr>
            </a:br>
            <a:endParaRPr sz="2000">
              <a:solidFill>
                <a:srgbClr val="0E2946"/>
              </a:solidFill>
              <a:latin typeface="Times New Roman"/>
              <a:ea typeface="Times New Roman"/>
              <a:cs typeface="Times New Roman"/>
              <a:sym typeface="Times New Roman"/>
            </a:endParaRPr>
          </a:p>
        </p:txBody>
      </p:sp>
      <p:sp>
        <p:nvSpPr>
          <p:cNvPr id="938" name="Google Shape;938;p104"/>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a:solidFill>
                  <a:srgbClr val="215095"/>
                </a:solidFill>
              </a:rPr>
              <a:t>2013/5/8</a:t>
            </a:r>
            <a:endParaRPr>
              <a:solidFill>
                <a:srgbClr val="215095"/>
              </a:solidFill>
            </a:endParaRPr>
          </a:p>
        </p:txBody>
      </p:sp>
      <p:sp>
        <p:nvSpPr>
          <p:cNvPr id="939" name="Google Shape;939;p104"/>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pic>
        <p:nvPicPr>
          <p:cNvPr id="940" name="Google Shape;940;p104"/>
          <p:cNvPicPr preferRelativeResize="0"/>
          <p:nvPr/>
        </p:nvPicPr>
        <p:blipFill rotWithShape="1">
          <a:blip r:embed="rId3">
            <a:alphaModFix/>
          </a:blip>
          <a:srcRect b="0" l="0" r="0" t="0"/>
          <a:stretch/>
        </p:blipFill>
        <p:spPr>
          <a:xfrm>
            <a:off x="179512" y="1988840"/>
            <a:ext cx="6912768" cy="4434735"/>
          </a:xfrm>
          <a:prstGeom prst="rect">
            <a:avLst/>
          </a:prstGeom>
          <a:noFill/>
          <a:ln>
            <a:noFill/>
          </a:ln>
        </p:spPr>
      </p:pic>
      <p:sp>
        <p:nvSpPr>
          <p:cNvPr id="941" name="Google Shape;941;p104"/>
          <p:cNvSpPr txBox="1"/>
          <p:nvPr/>
        </p:nvSpPr>
        <p:spPr>
          <a:xfrm>
            <a:off x="7164288" y="2132856"/>
            <a:ext cx="1800200" cy="31393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1800">
                <a:solidFill>
                  <a:schemeClr val="dk1"/>
                </a:solidFill>
                <a:latin typeface="Times New Roman"/>
                <a:ea typeface="Times New Roman"/>
                <a:cs typeface="Times New Roman"/>
                <a:sym typeface="Times New Roman"/>
              </a:rPr>
              <a:t>置於鞋中的感應晶片為消耗品，持續使用時間約30~40天。一片30美金的固定開銷，令許多消費者卻步之主因，2012推出之款式已改善此一問題，不再需要更換晶片。</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24"/>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個案及企業策略</a:t>
            </a:r>
            <a:endParaRPr sz="4400">
              <a:latin typeface="Arial"/>
              <a:ea typeface="Arial"/>
              <a:cs typeface="Arial"/>
              <a:sym typeface="Arial"/>
            </a:endParaRPr>
          </a:p>
        </p:txBody>
      </p:sp>
      <p:sp>
        <p:nvSpPr>
          <p:cNvPr id="205" name="Google Shape;205;p24"/>
          <p:cNvSpPr txBox="1"/>
          <p:nvPr>
            <p:ph idx="1" type="body"/>
          </p:nvPr>
        </p:nvSpPr>
        <p:spPr>
          <a:xfrm>
            <a:off x="251520" y="1295400"/>
            <a:ext cx="8435280" cy="5026025"/>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Clr>
                <a:schemeClr val="dk1"/>
              </a:buClr>
              <a:buSzPts val="3200"/>
              <a:buNone/>
            </a:pPr>
            <a:r>
              <a:rPr lang="zh-TW">
                <a:latin typeface="Times New Roman"/>
                <a:ea typeface="Times New Roman"/>
                <a:cs typeface="Times New Roman"/>
                <a:sym typeface="Times New Roman"/>
              </a:rPr>
              <a:t>經典ICT短片分享</a:t>
            </a:r>
            <a:endParaRPr>
              <a:latin typeface="Times New Roman"/>
              <a:ea typeface="Times New Roman"/>
              <a:cs typeface="Times New Roman"/>
              <a:sym typeface="Times New Roman"/>
            </a:endParaRPr>
          </a:p>
          <a:p>
            <a:pPr indent="-457200" lvl="0" marL="457200" rtl="0" algn="l">
              <a:spcBef>
                <a:spcPts val="480"/>
              </a:spcBef>
              <a:spcAft>
                <a:spcPts val="0"/>
              </a:spcAft>
              <a:buClr>
                <a:srgbClr val="FF0000"/>
              </a:buClr>
              <a:buSzPts val="2400"/>
              <a:buFont typeface="Arial"/>
              <a:buAutoNum type="arabicPeriod"/>
            </a:pPr>
            <a:r>
              <a:rPr lang="zh-TW" sz="2400">
                <a:solidFill>
                  <a:srgbClr val="FF0000"/>
                </a:solidFill>
                <a:latin typeface="Times New Roman"/>
                <a:ea typeface="Times New Roman"/>
                <a:cs typeface="Times New Roman"/>
                <a:sym typeface="Times New Roman"/>
              </a:rPr>
              <a:t>生「產」：百萬機械手臂，例如大狗(Big Dog)</a:t>
            </a:r>
            <a:endParaRPr/>
          </a:p>
          <a:p>
            <a:pPr indent="-457200" lvl="0" marL="457200" rtl="0" algn="l">
              <a:spcBef>
                <a:spcPts val="480"/>
              </a:spcBef>
              <a:spcAft>
                <a:spcPts val="0"/>
              </a:spcAft>
              <a:buClr>
                <a:srgbClr val="FF0000"/>
              </a:buClr>
              <a:buSzPts val="2400"/>
              <a:buFont typeface="Arial"/>
              <a:buAutoNum type="arabicPeriod"/>
            </a:pPr>
            <a:r>
              <a:rPr lang="zh-TW" sz="2400">
                <a:solidFill>
                  <a:srgbClr val="FF0000"/>
                </a:solidFill>
                <a:latin typeface="Times New Roman"/>
                <a:ea typeface="Times New Roman"/>
                <a:cs typeface="Times New Roman"/>
                <a:sym typeface="Times New Roman"/>
              </a:rPr>
              <a:t>行「銷」：人機互動吸睛，例如GoPro、獵豹汽車展覽</a:t>
            </a:r>
            <a:endParaRPr sz="2400">
              <a:solidFill>
                <a:srgbClr val="FF0000"/>
              </a:solidFill>
              <a:latin typeface="Times New Roman"/>
              <a:ea typeface="Times New Roman"/>
              <a:cs typeface="Times New Roman"/>
              <a:sym typeface="Times New Roman"/>
            </a:endParaRPr>
          </a:p>
          <a:p>
            <a:pPr indent="-457200" lvl="0" marL="457200" rtl="0" algn="l">
              <a:spcBef>
                <a:spcPts val="480"/>
              </a:spcBef>
              <a:spcAft>
                <a:spcPts val="0"/>
              </a:spcAft>
              <a:buClr>
                <a:srgbClr val="FF0000"/>
              </a:buClr>
              <a:buSzPts val="2400"/>
              <a:buFont typeface="Arial"/>
              <a:buAutoNum type="arabicPeriod"/>
            </a:pPr>
            <a:r>
              <a:rPr lang="zh-TW" sz="2400">
                <a:solidFill>
                  <a:srgbClr val="FF0000"/>
                </a:solidFill>
                <a:latin typeface="Times New Roman"/>
                <a:ea typeface="Times New Roman"/>
                <a:cs typeface="Times New Roman"/>
                <a:sym typeface="Times New Roman"/>
              </a:rPr>
              <a:t>「人」資：領導來自溝通，例如Cubie</a:t>
            </a:r>
            <a:endParaRPr sz="2400">
              <a:solidFill>
                <a:srgbClr val="FF0000"/>
              </a:solidFill>
              <a:latin typeface="Times New Roman"/>
              <a:ea typeface="Times New Roman"/>
              <a:cs typeface="Times New Roman"/>
              <a:sym typeface="Times New Roman"/>
            </a:endParaRPr>
          </a:p>
          <a:p>
            <a:pPr indent="-457200" lvl="3" marL="1714500" rtl="0" algn="l">
              <a:spcBef>
                <a:spcPts val="360"/>
              </a:spcBef>
              <a:spcAft>
                <a:spcPts val="0"/>
              </a:spcAft>
              <a:buClr>
                <a:schemeClr val="dk1"/>
              </a:buClr>
              <a:buSzPts val="1080"/>
              <a:buChar char="○"/>
            </a:pPr>
            <a:r>
              <a:rPr lang="zh-TW" sz="1800">
                <a:latin typeface="Times New Roman"/>
                <a:ea typeface="Times New Roman"/>
                <a:cs typeface="Times New Roman"/>
                <a:sym typeface="Times New Roman"/>
              </a:rPr>
              <a:t>彼得杜拉克： 自始至終，顧客最看重的價值，全世界皆然，就是</a:t>
            </a:r>
            <a:r>
              <a:rPr lang="zh-TW" sz="1800">
                <a:solidFill>
                  <a:srgbClr val="FF0000"/>
                </a:solidFill>
                <a:latin typeface="Times New Roman"/>
                <a:ea typeface="Times New Roman"/>
                <a:cs typeface="Times New Roman"/>
                <a:sym typeface="Times New Roman"/>
              </a:rPr>
              <a:t>「溝通」</a:t>
            </a:r>
            <a:r>
              <a:rPr lang="zh-TW" sz="1800">
                <a:latin typeface="Times New Roman"/>
                <a:ea typeface="Times New Roman"/>
                <a:cs typeface="Times New Roman"/>
                <a:sym typeface="Times New Roman"/>
              </a:rPr>
              <a:t>。</a:t>
            </a:r>
            <a:endParaRPr sz="1800">
              <a:latin typeface="Times New Roman"/>
              <a:ea typeface="Times New Roman"/>
              <a:cs typeface="Times New Roman"/>
              <a:sym typeface="Times New Roman"/>
            </a:endParaRPr>
          </a:p>
          <a:p>
            <a:pPr indent="-457200" lvl="3" marL="1714500" rtl="0" algn="l">
              <a:spcBef>
                <a:spcPts val="360"/>
              </a:spcBef>
              <a:spcAft>
                <a:spcPts val="0"/>
              </a:spcAft>
              <a:buClr>
                <a:schemeClr val="dk1"/>
              </a:buClr>
              <a:buSzPts val="1080"/>
              <a:buChar char="○"/>
            </a:pPr>
            <a:r>
              <a:rPr lang="zh-TW" sz="1800">
                <a:latin typeface="Times New Roman"/>
                <a:ea typeface="Times New Roman"/>
                <a:cs typeface="Times New Roman"/>
                <a:sym typeface="Times New Roman"/>
              </a:rPr>
              <a:t>自古以來，人類基本需求無甚改變，但</a:t>
            </a:r>
            <a:r>
              <a:rPr lang="zh-TW" sz="1800">
                <a:solidFill>
                  <a:srgbClr val="FF0000"/>
                </a:solidFill>
                <a:latin typeface="Times New Roman"/>
                <a:ea typeface="Times New Roman"/>
                <a:cs typeface="Times New Roman"/>
                <a:sym typeface="Times New Roman"/>
              </a:rPr>
              <a:t>手段與工具卻不斷在變</a:t>
            </a:r>
            <a:r>
              <a:rPr lang="zh-TW" sz="1800">
                <a:latin typeface="Times New Roman"/>
                <a:ea typeface="Times New Roman"/>
                <a:cs typeface="Times New Roman"/>
                <a:sym typeface="Times New Roman"/>
              </a:rPr>
              <a:t>，最重要的基本需求即</a:t>
            </a:r>
            <a:r>
              <a:rPr lang="zh-TW" sz="1800">
                <a:solidFill>
                  <a:srgbClr val="FF0000"/>
                </a:solidFill>
                <a:latin typeface="Times New Roman"/>
                <a:ea typeface="Times New Roman"/>
                <a:cs typeface="Times New Roman"/>
                <a:sym typeface="Times New Roman"/>
              </a:rPr>
              <a:t>「溝通」。</a:t>
            </a:r>
            <a:endParaRPr sz="1800">
              <a:solidFill>
                <a:srgbClr val="FF0000"/>
              </a:solidFill>
              <a:latin typeface="Times New Roman"/>
              <a:ea typeface="Times New Roman"/>
              <a:cs typeface="Times New Roman"/>
              <a:sym typeface="Times New Roman"/>
            </a:endParaRPr>
          </a:p>
          <a:p>
            <a:pPr indent="-438150" lvl="8" marL="4000500" rtl="0" algn="l">
              <a:spcBef>
                <a:spcPts val="60"/>
              </a:spcBef>
              <a:spcAft>
                <a:spcPts val="0"/>
              </a:spcAft>
              <a:buClr>
                <a:schemeClr val="dk1"/>
              </a:buClr>
              <a:buSzPts val="300"/>
              <a:buNone/>
            </a:pPr>
            <a:r>
              <a:t/>
            </a:r>
            <a:endParaRPr sz="300">
              <a:solidFill>
                <a:srgbClr val="FF0000"/>
              </a:solidFill>
              <a:latin typeface="Times New Roman"/>
              <a:ea typeface="Times New Roman"/>
              <a:cs typeface="Times New Roman"/>
              <a:sym typeface="Times New Roman"/>
            </a:endParaRPr>
          </a:p>
          <a:p>
            <a:pPr indent="-457200" lvl="0" marL="457200" rtl="0" algn="l">
              <a:spcBef>
                <a:spcPts val="480"/>
              </a:spcBef>
              <a:spcAft>
                <a:spcPts val="0"/>
              </a:spcAft>
              <a:buClr>
                <a:srgbClr val="FF0000"/>
              </a:buClr>
              <a:buSzPts val="2400"/>
              <a:buFont typeface="Arial"/>
              <a:buAutoNum type="arabicPeriod"/>
            </a:pPr>
            <a:r>
              <a:rPr lang="zh-TW" sz="2400">
                <a:solidFill>
                  <a:srgbClr val="FF0000"/>
                </a:solidFill>
                <a:latin typeface="Times New Roman"/>
                <a:ea typeface="Times New Roman"/>
                <a:cs typeface="Times New Roman"/>
                <a:sym typeface="Times New Roman"/>
              </a:rPr>
              <a:t>研「發」：非入侵式的、非實體模擬的研發環境，例如擴			增實境</a:t>
            </a:r>
            <a:endParaRPr sz="2400">
              <a:solidFill>
                <a:srgbClr val="FF0000"/>
              </a:solidFill>
              <a:latin typeface="Times New Roman"/>
              <a:ea typeface="Times New Roman"/>
              <a:cs typeface="Times New Roman"/>
              <a:sym typeface="Times New Roman"/>
            </a:endParaRPr>
          </a:p>
          <a:p>
            <a:pPr indent="-457200" lvl="0" marL="457200" rtl="0" algn="l">
              <a:spcBef>
                <a:spcPts val="480"/>
              </a:spcBef>
              <a:spcAft>
                <a:spcPts val="0"/>
              </a:spcAft>
              <a:buClr>
                <a:srgbClr val="FF0000"/>
              </a:buClr>
              <a:buSzPts val="2400"/>
              <a:buFont typeface="Arial"/>
              <a:buAutoNum type="arabicPeriod"/>
            </a:pPr>
            <a:r>
              <a:rPr lang="zh-TW" sz="2400">
                <a:solidFill>
                  <a:srgbClr val="FF0000"/>
                </a:solidFill>
                <a:latin typeface="Times New Roman"/>
                <a:ea typeface="Times New Roman"/>
                <a:cs typeface="Times New Roman"/>
                <a:sym typeface="Times New Roman"/>
              </a:rPr>
              <a:t>「財」會：超級電腦華生</a:t>
            </a:r>
            <a:endParaRPr sz="2400">
              <a:solidFill>
                <a:srgbClr val="FF0000"/>
              </a:solidFill>
              <a:latin typeface="Times New Roman"/>
              <a:ea typeface="Times New Roman"/>
              <a:cs typeface="Times New Roman"/>
              <a:sym typeface="Times New Roman"/>
            </a:endParaRPr>
          </a:p>
          <a:p>
            <a:pPr indent="-457200" lvl="0" marL="457200" rtl="0" algn="l">
              <a:spcBef>
                <a:spcPts val="800"/>
              </a:spcBef>
              <a:spcAft>
                <a:spcPts val="0"/>
              </a:spcAft>
              <a:buClr>
                <a:schemeClr val="dk1"/>
              </a:buClr>
              <a:buSzPts val="3200"/>
              <a:buNone/>
            </a:pPr>
            <a:r>
              <a:rPr lang="zh-TW">
                <a:latin typeface="Times New Roman"/>
                <a:ea typeface="Times New Roman"/>
                <a:cs typeface="Times New Roman"/>
                <a:sym typeface="Times New Roman"/>
              </a:rPr>
              <a:t>       </a:t>
            </a:r>
            <a:r>
              <a:rPr b="1" lang="zh-TW" sz="4000">
                <a:latin typeface="Times New Roman"/>
                <a:ea typeface="Times New Roman"/>
                <a:cs typeface="Times New Roman"/>
                <a:sym typeface="Times New Roman"/>
              </a:rPr>
              <a:t>建立程序、拋棄程序</a:t>
            </a:r>
            <a:r>
              <a:rPr b="1" lang="zh-TW" sz="3600">
                <a:latin typeface="Times New Roman"/>
                <a:ea typeface="Times New Roman"/>
                <a:cs typeface="Times New Roman"/>
                <a:sym typeface="Times New Roman"/>
              </a:rPr>
              <a:t>（</a:t>
            </a:r>
            <a:r>
              <a:rPr b="1" lang="zh-TW">
                <a:latin typeface="Times New Roman"/>
                <a:ea typeface="Times New Roman"/>
                <a:cs typeface="Times New Roman"/>
                <a:sym typeface="Times New Roman"/>
              </a:rPr>
              <a:t>彼得杜拉克</a:t>
            </a:r>
            <a:r>
              <a:rPr b="1" lang="zh-TW" sz="3600">
                <a:latin typeface="Times New Roman"/>
                <a:ea typeface="Times New Roman"/>
                <a:cs typeface="Times New Roman"/>
                <a:sym typeface="Times New Roman"/>
              </a:rPr>
              <a:t>）</a:t>
            </a:r>
            <a:endParaRPr b="1" sz="4000">
              <a:latin typeface="Times New Roman"/>
              <a:ea typeface="Times New Roman"/>
              <a:cs typeface="Times New Roman"/>
              <a:sym typeface="Times New Roman"/>
            </a:endParaRPr>
          </a:p>
          <a:p>
            <a:pPr indent="-279400" lvl="0" marL="457200" rtl="0" algn="l">
              <a:spcBef>
                <a:spcPts val="560"/>
              </a:spcBef>
              <a:spcAft>
                <a:spcPts val="0"/>
              </a:spcAft>
              <a:buClr>
                <a:schemeClr val="dk1"/>
              </a:buClr>
              <a:buSzPts val="2800"/>
              <a:buFont typeface="Arial"/>
              <a:buNone/>
            </a:pPr>
            <a:r>
              <a:t/>
            </a:r>
            <a:endParaRPr sz="2800">
              <a:solidFill>
                <a:srgbClr val="FF0000"/>
              </a:solidFill>
              <a:latin typeface="Times New Roman"/>
              <a:ea typeface="Times New Roman"/>
              <a:cs typeface="Times New Roman"/>
              <a:sym typeface="Times New Roman"/>
            </a:endParaRPr>
          </a:p>
          <a:p>
            <a:pPr indent="-304800" lvl="0" marL="457200" rtl="0" algn="l">
              <a:spcBef>
                <a:spcPts val="480"/>
              </a:spcBef>
              <a:spcAft>
                <a:spcPts val="0"/>
              </a:spcAft>
              <a:buClr>
                <a:schemeClr val="dk1"/>
              </a:buClr>
              <a:buSzPts val="2400"/>
              <a:buFont typeface="Arial"/>
              <a:buNone/>
            </a:pPr>
            <a:r>
              <a:t/>
            </a:r>
            <a:endParaRPr sz="2400">
              <a:latin typeface="Times New Roman"/>
              <a:ea typeface="Times New Roman"/>
              <a:cs typeface="Times New Roman"/>
              <a:sym typeface="Times New Roman"/>
            </a:endParaRPr>
          </a:p>
        </p:txBody>
      </p:sp>
      <p:sp>
        <p:nvSpPr>
          <p:cNvPr id="206" name="Google Shape;206;p24"/>
          <p:cNvSpPr txBox="1"/>
          <p:nvPr>
            <p:ph idx="12" type="sldNum"/>
          </p:nvPr>
        </p:nvSpPr>
        <p:spPr>
          <a:xfrm>
            <a:off x="6553200" y="6537349"/>
            <a:ext cx="2133600" cy="3206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zh-TW"/>
              <a:t>9</a:t>
            </a:r>
            <a:endParaRPr/>
          </a:p>
        </p:txBody>
      </p:sp>
      <p:pic>
        <p:nvPicPr>
          <p:cNvPr descr="play.png" id="207" name="Google Shape;207;p24">
            <a:hlinkClick r:id="rId3"/>
          </p:cNvPr>
          <p:cNvPicPr preferRelativeResize="0"/>
          <p:nvPr/>
        </p:nvPicPr>
        <p:blipFill rotWithShape="1">
          <a:blip r:embed="rId4">
            <a:alphaModFix/>
          </a:blip>
          <a:srcRect b="0" l="0" r="0" t="0"/>
          <a:stretch/>
        </p:blipFill>
        <p:spPr>
          <a:xfrm>
            <a:off x="7215206" y="1848814"/>
            <a:ext cx="500066" cy="500066"/>
          </a:xfrm>
          <a:prstGeom prst="rect">
            <a:avLst/>
          </a:prstGeom>
          <a:noFill/>
          <a:ln>
            <a:noFill/>
          </a:ln>
        </p:spPr>
      </p:pic>
      <p:pic>
        <p:nvPicPr>
          <p:cNvPr descr="play.png" id="208" name="Google Shape;208;p24">
            <a:hlinkClick r:id="rId5"/>
          </p:cNvPr>
          <p:cNvPicPr preferRelativeResize="0"/>
          <p:nvPr/>
        </p:nvPicPr>
        <p:blipFill rotWithShape="1">
          <a:blip r:embed="rId6">
            <a:alphaModFix/>
          </a:blip>
          <a:srcRect b="0" l="0" r="0" t="0"/>
          <a:stretch/>
        </p:blipFill>
        <p:spPr>
          <a:xfrm>
            <a:off x="5857884" y="2782068"/>
            <a:ext cx="432618" cy="432618"/>
          </a:xfrm>
          <a:prstGeom prst="rect">
            <a:avLst/>
          </a:prstGeom>
          <a:noFill/>
          <a:ln>
            <a:noFill/>
          </a:ln>
        </p:spPr>
      </p:pic>
      <p:pic>
        <p:nvPicPr>
          <p:cNvPr descr="play.png" id="209" name="Google Shape;209;p24">
            <a:hlinkClick r:id="rId7"/>
          </p:cNvPr>
          <p:cNvPicPr preferRelativeResize="0"/>
          <p:nvPr/>
        </p:nvPicPr>
        <p:blipFill rotWithShape="1">
          <a:blip r:embed="rId6">
            <a:alphaModFix/>
          </a:blip>
          <a:srcRect b="0" l="0" r="0" t="0"/>
          <a:stretch/>
        </p:blipFill>
        <p:spPr>
          <a:xfrm>
            <a:off x="4214810" y="5286388"/>
            <a:ext cx="432618" cy="432618"/>
          </a:xfrm>
          <a:prstGeom prst="rect">
            <a:avLst/>
          </a:prstGeom>
          <a:noFill/>
          <a:ln>
            <a:noFill/>
          </a:ln>
        </p:spPr>
      </p:pic>
      <p:pic>
        <p:nvPicPr>
          <p:cNvPr descr="play.png" id="210" name="Google Shape;210;p24">
            <a:hlinkClick r:id="rId8"/>
          </p:cNvPr>
          <p:cNvPicPr preferRelativeResize="0"/>
          <p:nvPr/>
        </p:nvPicPr>
        <p:blipFill rotWithShape="1">
          <a:blip r:embed="rId9">
            <a:alphaModFix/>
          </a:blip>
          <a:srcRect b="0" l="0" r="0" t="0"/>
          <a:stretch/>
        </p:blipFill>
        <p:spPr>
          <a:xfrm>
            <a:off x="8100392" y="2308792"/>
            <a:ext cx="472136" cy="472136"/>
          </a:xfrm>
          <a:prstGeom prst="rect">
            <a:avLst/>
          </a:prstGeom>
          <a:noFill/>
          <a:ln>
            <a:noFill/>
          </a:ln>
        </p:spPr>
      </p:pic>
      <p:pic>
        <p:nvPicPr>
          <p:cNvPr descr="play.png" id="211" name="Google Shape;211;p24">
            <a:hlinkClick r:id="rId10"/>
          </p:cNvPr>
          <p:cNvPicPr preferRelativeResize="0"/>
          <p:nvPr/>
        </p:nvPicPr>
        <p:blipFill rotWithShape="1">
          <a:blip r:embed="rId6">
            <a:alphaModFix/>
          </a:blip>
          <a:srcRect b="0" l="0" r="0" t="0"/>
          <a:stretch/>
        </p:blipFill>
        <p:spPr>
          <a:xfrm>
            <a:off x="3286116" y="4857760"/>
            <a:ext cx="432618" cy="432618"/>
          </a:xfrm>
          <a:prstGeom prst="rect">
            <a:avLst/>
          </a:prstGeom>
          <a:noFill/>
          <a:ln>
            <a:noFill/>
          </a:ln>
        </p:spPr>
      </p:pic>
      <p:sp>
        <p:nvSpPr>
          <p:cNvPr id="212" name="Google Shape;212;p24"/>
          <p:cNvSpPr txBox="1"/>
          <p:nvPr>
            <p:ph idx="11" type="ftr"/>
          </p:nvPr>
        </p:nvSpPr>
        <p:spPr>
          <a:xfrm>
            <a:off x="3124200" y="6521450"/>
            <a:ext cx="2895600" cy="2444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t>2013/5/8</a:t>
            </a:r>
            <a:endParaRPr sz="1800"/>
          </a:p>
        </p:txBody>
      </p:sp>
      <p:sp>
        <p:nvSpPr>
          <p:cNvPr id="213" name="Google Shape;213;p24"/>
          <p:cNvSpPr/>
          <p:nvPr/>
        </p:nvSpPr>
        <p:spPr>
          <a:xfrm>
            <a:off x="214282" y="5929330"/>
            <a:ext cx="792088" cy="360040"/>
          </a:xfrm>
          <a:prstGeom prst="notchedRightArrow">
            <a:avLst>
              <a:gd fmla="val 50000" name="adj1"/>
              <a:gd fmla="val 50000" name="adj2"/>
            </a:avLst>
          </a:prstGeom>
          <a:solidFill>
            <a:srgbClr val="FFE7C7"/>
          </a:solid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5" name="Shape 945"/>
        <p:cNvGrpSpPr/>
        <p:nvPr/>
      </p:nvGrpSpPr>
      <p:grpSpPr>
        <a:xfrm>
          <a:off x="0" y="0"/>
          <a:ext cx="0" cy="0"/>
          <a:chOff x="0" y="0"/>
          <a:chExt cx="0" cy="0"/>
        </a:xfrm>
      </p:grpSpPr>
      <p:sp>
        <p:nvSpPr>
          <p:cNvPr id="946" name="Google Shape;946;p105"/>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3200">
                <a:latin typeface="Times New Roman"/>
                <a:ea typeface="Times New Roman"/>
                <a:cs typeface="Times New Roman"/>
                <a:sym typeface="Times New Roman"/>
              </a:rPr>
              <a:t>”Nike+”個案：資訊科技結合</a:t>
            </a:r>
            <a:br>
              <a:rPr lang="zh-TW" sz="3200">
                <a:latin typeface="Times New Roman"/>
                <a:ea typeface="Times New Roman"/>
                <a:cs typeface="Times New Roman"/>
                <a:sym typeface="Times New Roman"/>
              </a:rPr>
            </a:br>
            <a:r>
              <a:rPr lang="zh-TW" sz="3200">
                <a:latin typeface="Times New Roman"/>
                <a:ea typeface="Times New Roman"/>
                <a:cs typeface="Times New Roman"/>
                <a:sym typeface="Times New Roman"/>
              </a:rPr>
              <a:t>運動的創新管理</a:t>
            </a:r>
            <a:endParaRPr sz="3600">
              <a:latin typeface="Times New Roman"/>
              <a:ea typeface="Times New Roman"/>
              <a:cs typeface="Times New Roman"/>
              <a:sym typeface="Times New Roman"/>
            </a:endParaRPr>
          </a:p>
        </p:txBody>
      </p:sp>
      <p:sp>
        <p:nvSpPr>
          <p:cNvPr id="947" name="Google Shape;947;p105"/>
          <p:cNvSpPr txBox="1"/>
          <p:nvPr>
            <p:ph idx="1" type="body"/>
          </p:nvPr>
        </p:nvSpPr>
        <p:spPr>
          <a:xfrm>
            <a:off x="251520" y="1340768"/>
            <a:ext cx="8507983" cy="446449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None/>
            </a:pPr>
            <a:r>
              <a:rPr b="1" lang="zh-TW" sz="2800">
                <a:latin typeface="Times New Roman"/>
                <a:ea typeface="Times New Roman"/>
                <a:cs typeface="Times New Roman"/>
                <a:sym typeface="Times New Roman"/>
              </a:rPr>
              <a:t>一、</a:t>
            </a:r>
            <a:r>
              <a:rPr lang="zh-TW" sz="2800">
                <a:latin typeface="Times New Roman"/>
                <a:ea typeface="Times New Roman"/>
                <a:cs typeface="Times New Roman"/>
                <a:sym typeface="Times New Roman"/>
              </a:rPr>
              <a:t>Nike+</a:t>
            </a:r>
            <a:r>
              <a:rPr b="1" lang="zh-TW" sz="2800">
                <a:latin typeface="Times New Roman"/>
                <a:ea typeface="Times New Roman"/>
                <a:cs typeface="Times New Roman"/>
                <a:sym typeface="Times New Roman"/>
              </a:rPr>
              <a:t>個案企業策略之啟示(1/3)：</a:t>
            </a:r>
            <a:endParaRPr b="1" sz="2800">
              <a:latin typeface="Times New Roman"/>
              <a:ea typeface="Times New Roman"/>
              <a:cs typeface="Times New Roman"/>
              <a:sym typeface="Times New Roman"/>
            </a:endParaRPr>
          </a:p>
          <a:p>
            <a:pPr indent="-342900" lvl="0" marL="342900" rtl="0" algn="l">
              <a:spcBef>
                <a:spcPts val="400"/>
              </a:spcBef>
              <a:spcAft>
                <a:spcPts val="0"/>
              </a:spcAft>
              <a:buClr>
                <a:schemeClr val="dk1"/>
              </a:buClr>
              <a:buSzPts val="2000"/>
              <a:buNone/>
            </a:pPr>
            <a:r>
              <a:t/>
            </a:r>
            <a:endParaRPr b="1" sz="2000">
              <a:latin typeface="Times New Roman"/>
              <a:ea typeface="Times New Roman"/>
              <a:cs typeface="Times New Roman"/>
              <a:sym typeface="Times New Roman"/>
            </a:endParaRPr>
          </a:p>
          <a:p>
            <a:pPr indent="-457200" lvl="0" marL="457200" rtl="0" algn="l">
              <a:spcBef>
                <a:spcPts val="560"/>
              </a:spcBef>
              <a:spcAft>
                <a:spcPts val="0"/>
              </a:spcAft>
              <a:buClr>
                <a:srgbClr val="215095"/>
              </a:buClr>
              <a:buSzPts val="2800"/>
              <a:buFont typeface="Arial"/>
              <a:buAutoNum type="arabicPeriod"/>
            </a:pPr>
            <a:r>
              <a:rPr lang="zh-TW" sz="2800">
                <a:solidFill>
                  <a:srgbClr val="215095"/>
                </a:solidFill>
                <a:latin typeface="Times New Roman"/>
                <a:ea typeface="Times New Roman"/>
                <a:cs typeface="Times New Roman"/>
                <a:sym typeface="Times New Roman"/>
              </a:rPr>
              <a:t>「溝通」之</a:t>
            </a:r>
            <a:r>
              <a:rPr lang="zh-TW" sz="2800">
                <a:solidFill>
                  <a:srgbClr val="FF0000"/>
                </a:solidFill>
                <a:latin typeface="Times New Roman"/>
                <a:ea typeface="Times New Roman"/>
                <a:cs typeface="Times New Roman"/>
                <a:sym typeface="Times New Roman"/>
              </a:rPr>
              <a:t>典範移轉</a:t>
            </a:r>
            <a:r>
              <a:rPr lang="zh-TW" sz="2800">
                <a:solidFill>
                  <a:srgbClr val="215095"/>
                </a:solidFill>
                <a:latin typeface="Times New Roman"/>
                <a:ea typeface="Times New Roman"/>
                <a:cs typeface="Times New Roman"/>
                <a:sym typeface="Times New Roman"/>
              </a:rPr>
              <a:t>：從「人與人」，擴充至「人與物」，以及 「物與物」(M2M, Machine to Machine)。</a:t>
            </a:r>
            <a:endParaRPr sz="2800">
              <a:solidFill>
                <a:srgbClr val="215095"/>
              </a:solidFill>
              <a:latin typeface="Times New Roman"/>
              <a:ea typeface="Times New Roman"/>
              <a:cs typeface="Times New Roman"/>
              <a:sym typeface="Times New Roman"/>
            </a:endParaRPr>
          </a:p>
          <a:p>
            <a:pPr indent="-279400" lvl="0" marL="457200" rtl="0" algn="l">
              <a:spcBef>
                <a:spcPts val="560"/>
              </a:spcBef>
              <a:spcAft>
                <a:spcPts val="0"/>
              </a:spcAft>
              <a:buClr>
                <a:schemeClr val="dk1"/>
              </a:buClr>
              <a:buSzPts val="2800"/>
              <a:buFont typeface="Arial"/>
              <a:buNone/>
            </a:pPr>
            <a:r>
              <a:t/>
            </a:r>
            <a:endParaRPr sz="2800">
              <a:solidFill>
                <a:srgbClr val="215095"/>
              </a:solidFill>
              <a:latin typeface="Times New Roman"/>
              <a:ea typeface="Times New Roman"/>
              <a:cs typeface="Times New Roman"/>
              <a:sym typeface="Times New Roman"/>
            </a:endParaRPr>
          </a:p>
          <a:p>
            <a:pPr indent="-457200" lvl="0" marL="457200" rtl="0" algn="l">
              <a:spcBef>
                <a:spcPts val="560"/>
              </a:spcBef>
              <a:spcAft>
                <a:spcPts val="0"/>
              </a:spcAft>
              <a:buClr>
                <a:srgbClr val="215095"/>
              </a:buClr>
              <a:buSzPts val="2800"/>
              <a:buFont typeface="Arial"/>
              <a:buAutoNum type="arabicPeriod"/>
            </a:pPr>
            <a:r>
              <a:rPr lang="zh-TW" sz="2800">
                <a:solidFill>
                  <a:srgbClr val="215095"/>
                </a:solidFill>
                <a:latin typeface="Times New Roman"/>
                <a:ea typeface="Times New Roman"/>
                <a:cs typeface="Times New Roman"/>
                <a:sym typeface="Times New Roman"/>
              </a:rPr>
              <a:t> </a:t>
            </a:r>
            <a:r>
              <a:rPr lang="zh-TW" sz="2800">
                <a:solidFill>
                  <a:srgbClr val="FF0000"/>
                </a:solidFill>
                <a:latin typeface="Times New Roman"/>
                <a:ea typeface="Times New Roman"/>
                <a:cs typeface="Times New Roman"/>
                <a:sym typeface="Times New Roman"/>
              </a:rPr>
              <a:t>物聯網(Internet of things)</a:t>
            </a:r>
            <a:r>
              <a:rPr lang="zh-TW" sz="2800">
                <a:solidFill>
                  <a:srgbClr val="215095"/>
                </a:solidFill>
                <a:latin typeface="Times New Roman"/>
                <a:ea typeface="Times New Roman"/>
                <a:cs typeface="Times New Roman"/>
                <a:sym typeface="Times New Roman"/>
              </a:rPr>
              <a:t>與</a:t>
            </a:r>
            <a:r>
              <a:rPr lang="zh-TW" sz="2800">
                <a:solidFill>
                  <a:srgbClr val="FF0000"/>
                </a:solidFill>
                <a:latin typeface="Times New Roman"/>
                <a:ea typeface="Times New Roman"/>
                <a:cs typeface="Times New Roman"/>
                <a:sym typeface="Times New Roman"/>
              </a:rPr>
              <a:t>數位匯流</a:t>
            </a:r>
            <a:r>
              <a:rPr lang="zh-TW" sz="2800">
                <a:solidFill>
                  <a:srgbClr val="215095"/>
                </a:solidFill>
                <a:latin typeface="Times New Roman"/>
                <a:ea typeface="Times New Roman"/>
                <a:cs typeface="Times New Roman"/>
                <a:sym typeface="Times New Roman"/>
              </a:rPr>
              <a:t>(如手機內建NFC)為服務創新之殺手級應用(killer’s application)。</a:t>
            </a:r>
            <a:endParaRPr sz="2800">
              <a:solidFill>
                <a:srgbClr val="215095"/>
              </a:solidFill>
              <a:latin typeface="Times New Roman"/>
              <a:ea typeface="Times New Roman"/>
              <a:cs typeface="Times New Roman"/>
              <a:sym typeface="Times New Roman"/>
            </a:endParaRPr>
          </a:p>
          <a:p>
            <a:pPr indent="-304800" lvl="0" marL="457200" rtl="0" algn="l">
              <a:spcBef>
                <a:spcPts val="480"/>
              </a:spcBef>
              <a:spcAft>
                <a:spcPts val="0"/>
              </a:spcAft>
              <a:buClr>
                <a:schemeClr val="dk1"/>
              </a:buClr>
              <a:buSzPts val="2400"/>
              <a:buFont typeface="Arial"/>
              <a:buNone/>
            </a:pPr>
            <a:r>
              <a:t/>
            </a:r>
            <a:endParaRPr sz="2400">
              <a:solidFill>
                <a:srgbClr val="215095"/>
              </a:solidFill>
              <a:latin typeface="Times New Roman"/>
              <a:ea typeface="Times New Roman"/>
              <a:cs typeface="Times New Roman"/>
              <a:sym typeface="Times New Roman"/>
            </a:endParaRPr>
          </a:p>
        </p:txBody>
      </p:sp>
      <p:sp>
        <p:nvSpPr>
          <p:cNvPr id="948" name="Google Shape;948;p105"/>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949" name="Google Shape;949;p105"/>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3" name="Shape 953"/>
        <p:cNvGrpSpPr/>
        <p:nvPr/>
      </p:nvGrpSpPr>
      <p:grpSpPr>
        <a:xfrm>
          <a:off x="0" y="0"/>
          <a:ext cx="0" cy="0"/>
          <a:chOff x="0" y="0"/>
          <a:chExt cx="0" cy="0"/>
        </a:xfrm>
      </p:grpSpPr>
      <p:sp>
        <p:nvSpPr>
          <p:cNvPr id="954" name="Google Shape;954;p106"/>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3200">
                <a:latin typeface="Times New Roman"/>
                <a:ea typeface="Times New Roman"/>
                <a:cs typeface="Times New Roman"/>
                <a:sym typeface="Times New Roman"/>
              </a:rPr>
              <a:t>”Nike+”個案：資訊科技結合</a:t>
            </a:r>
            <a:br>
              <a:rPr lang="zh-TW" sz="3200">
                <a:latin typeface="Times New Roman"/>
                <a:ea typeface="Times New Roman"/>
                <a:cs typeface="Times New Roman"/>
                <a:sym typeface="Times New Roman"/>
              </a:rPr>
            </a:br>
            <a:r>
              <a:rPr lang="zh-TW" sz="3200">
                <a:latin typeface="Times New Roman"/>
                <a:ea typeface="Times New Roman"/>
                <a:cs typeface="Times New Roman"/>
                <a:sym typeface="Times New Roman"/>
              </a:rPr>
              <a:t>運動的創新管理</a:t>
            </a:r>
            <a:endParaRPr sz="3600">
              <a:latin typeface="Times New Roman"/>
              <a:ea typeface="Times New Roman"/>
              <a:cs typeface="Times New Roman"/>
              <a:sym typeface="Times New Roman"/>
            </a:endParaRPr>
          </a:p>
        </p:txBody>
      </p:sp>
      <p:sp>
        <p:nvSpPr>
          <p:cNvPr id="955" name="Google Shape;955;p106"/>
          <p:cNvSpPr txBox="1"/>
          <p:nvPr>
            <p:ph idx="1" type="body"/>
          </p:nvPr>
        </p:nvSpPr>
        <p:spPr>
          <a:xfrm>
            <a:off x="251520" y="1340768"/>
            <a:ext cx="8507983" cy="4464496"/>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Clr>
                <a:schemeClr val="dk1"/>
              </a:buClr>
              <a:buSzPts val="2800"/>
              <a:buNone/>
            </a:pPr>
            <a:r>
              <a:rPr b="1" lang="zh-TW" sz="2800">
                <a:latin typeface="Times New Roman"/>
                <a:ea typeface="Times New Roman"/>
                <a:cs typeface="Times New Roman"/>
                <a:sym typeface="Times New Roman"/>
              </a:rPr>
              <a:t>一、</a:t>
            </a:r>
            <a:r>
              <a:rPr lang="zh-TW" sz="2800">
                <a:latin typeface="Times New Roman"/>
                <a:ea typeface="Times New Roman"/>
                <a:cs typeface="Times New Roman"/>
                <a:sym typeface="Times New Roman"/>
              </a:rPr>
              <a:t>Nike+</a:t>
            </a:r>
            <a:r>
              <a:rPr b="1" lang="zh-TW" sz="2800">
                <a:latin typeface="Times New Roman"/>
                <a:ea typeface="Times New Roman"/>
                <a:cs typeface="Times New Roman"/>
                <a:sym typeface="Times New Roman"/>
              </a:rPr>
              <a:t>個案企業策略之啟示(2/3)：</a:t>
            </a:r>
            <a:endParaRPr sz="2400">
              <a:solidFill>
                <a:srgbClr val="215095"/>
              </a:solidFill>
              <a:latin typeface="Times New Roman"/>
              <a:ea typeface="Times New Roman"/>
              <a:cs typeface="Times New Roman"/>
              <a:sym typeface="Times New Roman"/>
            </a:endParaRPr>
          </a:p>
          <a:p>
            <a:pPr indent="-457200" lvl="0" marL="457200" rtl="0" algn="l">
              <a:spcBef>
                <a:spcPts val="480"/>
              </a:spcBef>
              <a:spcAft>
                <a:spcPts val="0"/>
              </a:spcAft>
              <a:buClr>
                <a:srgbClr val="215095"/>
              </a:buClr>
              <a:buSzPts val="2400"/>
              <a:buFont typeface="Arial"/>
              <a:buAutoNum type="arabicPeriod" startAt="3"/>
            </a:pPr>
            <a:r>
              <a:rPr lang="zh-TW" sz="2400">
                <a:solidFill>
                  <a:srgbClr val="215095"/>
                </a:solidFill>
                <a:latin typeface="Times New Roman"/>
                <a:ea typeface="Times New Roman"/>
                <a:cs typeface="Times New Roman"/>
                <a:sym typeface="Times New Roman"/>
              </a:rPr>
              <a:t> </a:t>
            </a:r>
            <a:r>
              <a:rPr lang="zh-TW" sz="2400">
                <a:solidFill>
                  <a:srgbClr val="FF0000"/>
                </a:solidFill>
                <a:latin typeface="Times New Roman"/>
                <a:ea typeface="Times New Roman"/>
                <a:cs typeface="Times New Roman"/>
                <a:sym typeface="Times New Roman"/>
              </a:rPr>
              <a:t>社群運算(social network computing)</a:t>
            </a:r>
            <a:r>
              <a:rPr lang="zh-TW" sz="2400">
                <a:solidFill>
                  <a:srgbClr val="215095"/>
                </a:solidFill>
                <a:latin typeface="Times New Roman"/>
                <a:ea typeface="Times New Roman"/>
                <a:cs typeface="Times New Roman"/>
                <a:sym typeface="Times New Roman"/>
              </a:rPr>
              <a:t>亦為殺手級應用(killer’s application)：如Nike+社群排名與分享。</a:t>
            </a:r>
            <a:endParaRPr sz="2400">
              <a:solidFill>
                <a:srgbClr val="215095"/>
              </a:solidFill>
              <a:latin typeface="Times New Roman"/>
              <a:ea typeface="Times New Roman"/>
              <a:cs typeface="Times New Roman"/>
              <a:sym typeface="Times New Roman"/>
            </a:endParaRPr>
          </a:p>
          <a:p>
            <a:pPr indent="-304800" lvl="0" marL="457200" rtl="0" algn="l">
              <a:spcBef>
                <a:spcPts val="480"/>
              </a:spcBef>
              <a:spcAft>
                <a:spcPts val="0"/>
              </a:spcAft>
              <a:buClr>
                <a:schemeClr val="dk1"/>
              </a:buClr>
              <a:buSzPts val="2400"/>
              <a:buFont typeface="Arial"/>
              <a:buNone/>
            </a:pPr>
            <a:r>
              <a:t/>
            </a:r>
            <a:endParaRPr sz="2400">
              <a:solidFill>
                <a:srgbClr val="215095"/>
              </a:solidFill>
              <a:latin typeface="Times New Roman"/>
              <a:ea typeface="Times New Roman"/>
              <a:cs typeface="Times New Roman"/>
              <a:sym typeface="Times New Roman"/>
            </a:endParaRPr>
          </a:p>
        </p:txBody>
      </p:sp>
      <p:sp>
        <p:nvSpPr>
          <p:cNvPr id="956" name="Google Shape;956;p106"/>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sz="1800">
              <a:solidFill>
                <a:srgbClr val="215095"/>
              </a:solidFill>
            </a:endParaRPr>
          </a:p>
        </p:txBody>
      </p:sp>
      <p:sp>
        <p:nvSpPr>
          <p:cNvPr id="957" name="Google Shape;957;p106"/>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pic>
        <p:nvPicPr>
          <p:cNvPr descr="nike09.jpg" id="958" name="Google Shape;958;p106"/>
          <p:cNvPicPr preferRelativeResize="0"/>
          <p:nvPr/>
        </p:nvPicPr>
        <p:blipFill rotWithShape="1">
          <a:blip r:embed="rId3">
            <a:alphaModFix/>
          </a:blip>
          <a:srcRect b="0" l="0" r="0" t="0"/>
          <a:stretch/>
        </p:blipFill>
        <p:spPr>
          <a:xfrm>
            <a:off x="1547664" y="2663767"/>
            <a:ext cx="5904656" cy="3789640"/>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3" name="Shape 963"/>
        <p:cNvGrpSpPr/>
        <p:nvPr/>
      </p:nvGrpSpPr>
      <p:grpSpPr>
        <a:xfrm>
          <a:off x="0" y="0"/>
          <a:ext cx="0" cy="0"/>
          <a:chOff x="0" y="0"/>
          <a:chExt cx="0" cy="0"/>
        </a:xfrm>
      </p:grpSpPr>
      <p:sp>
        <p:nvSpPr>
          <p:cNvPr id="964" name="Google Shape;964;p107"/>
          <p:cNvSpPr txBox="1"/>
          <p:nvPr>
            <p:ph idx="1" type="body"/>
          </p:nvPr>
        </p:nvSpPr>
        <p:spPr>
          <a:xfrm>
            <a:off x="457200" y="1295400"/>
            <a:ext cx="8229600" cy="502602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600"/>
              <a:buNone/>
            </a:pPr>
            <a:r>
              <a:rPr b="1" lang="zh-TW" sz="3600">
                <a:latin typeface="Times New Roman"/>
                <a:ea typeface="Times New Roman"/>
                <a:cs typeface="Times New Roman"/>
                <a:sym typeface="Times New Roman"/>
              </a:rPr>
              <a:t>二、GoPro：運動相機品牌</a:t>
            </a:r>
            <a:endParaRPr b="1" sz="3600">
              <a:latin typeface="Times New Roman"/>
              <a:ea typeface="Times New Roman"/>
              <a:cs typeface="Times New Roman"/>
              <a:sym typeface="Times New Roman"/>
            </a:endParaRPr>
          </a:p>
          <a:p>
            <a:pPr indent="-342900" lvl="0" marL="342900" rtl="0" algn="l">
              <a:spcBef>
                <a:spcPts val="560"/>
              </a:spcBef>
              <a:spcAft>
                <a:spcPts val="0"/>
              </a:spcAft>
              <a:buClr>
                <a:schemeClr val="dk1"/>
              </a:buClr>
              <a:buSzPts val="2800"/>
              <a:buNone/>
            </a:pPr>
            <a:r>
              <a:t/>
            </a:r>
            <a:endParaRPr b="1" sz="2800">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Char char="▪"/>
            </a:pPr>
            <a:r>
              <a:rPr lang="zh-TW" sz="2400">
                <a:latin typeface="Times New Roman"/>
                <a:ea typeface="Times New Roman"/>
                <a:cs typeface="Times New Roman"/>
                <a:sym typeface="Times New Roman"/>
              </a:rPr>
              <a:t>經典ICT短片分享：GoPro Hero3</a:t>
            </a:r>
            <a:endParaRPr/>
          </a:p>
          <a:p>
            <a:pPr indent="-152400" lvl="6" marL="2971800" rtl="0" algn="l">
              <a:spcBef>
                <a:spcPts val="240"/>
              </a:spcBef>
              <a:spcAft>
                <a:spcPts val="0"/>
              </a:spcAft>
              <a:buClr>
                <a:schemeClr val="dk1"/>
              </a:buClr>
              <a:buSzPts val="1200"/>
              <a:buNone/>
            </a:pPr>
            <a:r>
              <a:t/>
            </a:r>
            <a:endParaRPr sz="1200">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Char char="▪"/>
            </a:pPr>
            <a:r>
              <a:rPr lang="zh-TW" sz="2400">
                <a:latin typeface="Times New Roman"/>
                <a:ea typeface="Times New Roman"/>
                <a:cs typeface="Times New Roman"/>
                <a:sym typeface="Times New Roman"/>
              </a:rPr>
              <a:t>鴻海董事長郭台銘出資兩億美元（約合新台幣五十八億元），買下GoPro 8.88％的股份。 </a:t>
            </a:r>
            <a:endParaRPr sz="2400">
              <a:latin typeface="Times New Roman"/>
              <a:ea typeface="Times New Roman"/>
              <a:cs typeface="Times New Roman"/>
              <a:sym typeface="Times New Roman"/>
            </a:endParaRPr>
          </a:p>
          <a:p>
            <a:pPr indent="-152400" lvl="6" marL="2971800" rtl="0" algn="l">
              <a:spcBef>
                <a:spcPts val="240"/>
              </a:spcBef>
              <a:spcAft>
                <a:spcPts val="0"/>
              </a:spcAft>
              <a:buClr>
                <a:schemeClr val="dk1"/>
              </a:buClr>
              <a:buSzPts val="1200"/>
              <a:buNone/>
            </a:pPr>
            <a:r>
              <a:t/>
            </a:r>
            <a:endParaRPr sz="1200">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Char char="▪"/>
            </a:pPr>
            <a:r>
              <a:rPr lang="zh-TW" sz="2400">
                <a:latin typeface="Times New Roman"/>
                <a:ea typeface="Times New Roman"/>
                <a:cs typeface="Times New Roman"/>
                <a:sym typeface="Times New Roman"/>
              </a:rPr>
              <a:t>從非主流的利基市場切入</a:t>
            </a:r>
            <a:endParaRPr sz="2400">
              <a:latin typeface="Times New Roman"/>
              <a:ea typeface="Times New Roman"/>
              <a:cs typeface="Times New Roman"/>
              <a:sym typeface="Times New Roman"/>
            </a:endParaRPr>
          </a:p>
          <a:p>
            <a:pPr indent="-152400" lvl="7" marL="3429000" rtl="0" algn="l">
              <a:spcBef>
                <a:spcPts val="240"/>
              </a:spcBef>
              <a:spcAft>
                <a:spcPts val="0"/>
              </a:spcAft>
              <a:buClr>
                <a:schemeClr val="dk1"/>
              </a:buClr>
              <a:buSzPts val="1200"/>
              <a:buNone/>
            </a:pPr>
            <a:r>
              <a:t/>
            </a:r>
            <a:endParaRPr sz="1200">
              <a:latin typeface="Times New Roman"/>
              <a:ea typeface="Times New Roman"/>
              <a:cs typeface="Times New Roman"/>
              <a:sym typeface="Times New Roman"/>
            </a:endParaRPr>
          </a:p>
          <a:p>
            <a:pPr indent="-342900" lvl="0" marL="342900" rtl="0" algn="l">
              <a:spcBef>
                <a:spcPts val="480"/>
              </a:spcBef>
              <a:spcAft>
                <a:spcPts val="0"/>
              </a:spcAft>
              <a:buClr>
                <a:schemeClr val="dk1"/>
              </a:buClr>
              <a:buSzPts val="2400"/>
              <a:buChar char="▪"/>
            </a:pPr>
            <a:r>
              <a:rPr lang="zh-TW" sz="2400">
                <a:latin typeface="Times New Roman"/>
                <a:ea typeface="Times New Roman"/>
                <a:cs typeface="Times New Roman"/>
                <a:sym typeface="Times New Roman"/>
              </a:rPr>
              <a:t>伍德曼（Nick Woodman，GoPro創辦人）：透過攝影機，拍攝出優質的內容，獲得正向回饋，就能賣出更多的攝影機，上傳更多內容，吸引更多人觀看，創造出一個源源不絕的獲利模式</a:t>
            </a:r>
            <a:endParaRPr sz="2400">
              <a:latin typeface="Times New Roman"/>
              <a:ea typeface="Times New Roman"/>
              <a:cs typeface="Times New Roman"/>
              <a:sym typeface="Times New Roman"/>
            </a:endParaRPr>
          </a:p>
        </p:txBody>
      </p:sp>
      <p:sp>
        <p:nvSpPr>
          <p:cNvPr id="965" name="Google Shape;965;p107"/>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966" name="Google Shape;966;p107"/>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sz="1800">
              <a:solidFill>
                <a:srgbClr val="215095"/>
              </a:solidFill>
            </a:endParaRPr>
          </a:p>
        </p:txBody>
      </p:sp>
      <p:sp>
        <p:nvSpPr>
          <p:cNvPr id="967" name="Google Shape;967;p107"/>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個案及企業策略</a:t>
            </a:r>
            <a:endParaRPr sz="3600"/>
          </a:p>
        </p:txBody>
      </p:sp>
      <p:pic>
        <p:nvPicPr>
          <p:cNvPr descr="play.png" id="968" name="Google Shape;968;p107">
            <a:hlinkClick r:id="rId3"/>
          </p:cNvPr>
          <p:cNvPicPr preferRelativeResize="0"/>
          <p:nvPr/>
        </p:nvPicPr>
        <p:blipFill rotWithShape="1">
          <a:blip r:embed="rId4">
            <a:alphaModFix/>
          </a:blip>
          <a:srcRect b="0" l="0" r="0" t="0"/>
          <a:stretch/>
        </p:blipFill>
        <p:spPr>
          <a:xfrm>
            <a:off x="5509658" y="2285992"/>
            <a:ext cx="711530" cy="711530"/>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2" name="Shape 972"/>
        <p:cNvGrpSpPr/>
        <p:nvPr/>
      </p:nvGrpSpPr>
      <p:grpSpPr>
        <a:xfrm>
          <a:off x="0" y="0"/>
          <a:ext cx="0" cy="0"/>
          <a:chOff x="0" y="0"/>
          <a:chExt cx="0" cy="0"/>
        </a:xfrm>
      </p:grpSpPr>
      <p:sp>
        <p:nvSpPr>
          <p:cNvPr id="973" name="Google Shape;973;p108"/>
          <p:cNvSpPr txBox="1"/>
          <p:nvPr>
            <p:ph idx="1" type="body"/>
          </p:nvPr>
        </p:nvSpPr>
        <p:spPr>
          <a:xfrm>
            <a:off x="457200" y="1295400"/>
            <a:ext cx="8229600" cy="5026025"/>
          </a:xfrm>
          <a:prstGeom prst="rect">
            <a:avLst/>
          </a:prstGeom>
          <a:noFill/>
          <a:ln>
            <a:noFill/>
          </a:ln>
        </p:spPr>
        <p:txBody>
          <a:bodyPr anchorCtr="0" anchor="t" bIns="45700" lIns="91425" spcFirstLastPara="1" rIns="91425" wrap="square" tIns="45700">
            <a:noAutofit/>
          </a:bodyPr>
          <a:lstStyle/>
          <a:p>
            <a:pPr indent="-279400" lvl="0" marL="342900" rtl="0" algn="l">
              <a:spcBef>
                <a:spcPts val="0"/>
              </a:spcBef>
              <a:spcAft>
                <a:spcPts val="0"/>
              </a:spcAft>
              <a:buClr>
                <a:schemeClr val="dk1"/>
              </a:buClr>
              <a:buSzPts val="1000"/>
              <a:buNone/>
            </a:pPr>
            <a:r>
              <a:t/>
            </a:r>
            <a:endParaRPr b="1" sz="1000">
              <a:latin typeface="Times New Roman"/>
              <a:ea typeface="Times New Roman"/>
              <a:cs typeface="Times New Roman"/>
              <a:sym typeface="Times New Roman"/>
            </a:endParaRPr>
          </a:p>
          <a:p>
            <a:pPr indent="0" lvl="0" marL="0" rtl="0" algn="l">
              <a:spcBef>
                <a:spcPts val="800"/>
              </a:spcBef>
              <a:spcAft>
                <a:spcPts val="0"/>
              </a:spcAft>
              <a:buClr>
                <a:schemeClr val="dk1"/>
              </a:buClr>
              <a:buSzPts val="4000"/>
              <a:buNone/>
            </a:pPr>
            <a:r>
              <a:rPr b="1" lang="zh-TW" sz="4000">
                <a:latin typeface="Times New Roman"/>
                <a:ea typeface="Times New Roman"/>
                <a:cs typeface="Times New Roman"/>
                <a:sym typeface="Times New Roman"/>
              </a:rPr>
              <a:t>三、Leap Motion(體感操控)</a:t>
            </a:r>
            <a:endParaRPr b="1" sz="4000">
              <a:latin typeface="Times New Roman"/>
              <a:ea typeface="Times New Roman"/>
              <a:cs typeface="Times New Roman"/>
              <a:sym typeface="Times New Roman"/>
            </a:endParaRPr>
          </a:p>
          <a:p>
            <a:pPr indent="-342900" lvl="0" marL="342900" rtl="0" algn="l">
              <a:spcBef>
                <a:spcPts val="560"/>
              </a:spcBef>
              <a:spcAft>
                <a:spcPts val="0"/>
              </a:spcAft>
              <a:buClr>
                <a:schemeClr val="dk1"/>
              </a:buClr>
              <a:buSzPts val="2800"/>
              <a:buNone/>
            </a:pPr>
            <a:r>
              <a:t/>
            </a:r>
            <a:endParaRPr b="1" sz="2800">
              <a:latin typeface="Times New Roman"/>
              <a:ea typeface="Times New Roman"/>
              <a:cs typeface="Times New Roman"/>
              <a:sym typeface="Times New Roman"/>
            </a:endParaRPr>
          </a:p>
          <a:p>
            <a:pPr indent="-342900" lvl="0" marL="342900" rtl="0" algn="l">
              <a:spcBef>
                <a:spcPts val="560"/>
              </a:spcBef>
              <a:spcAft>
                <a:spcPts val="0"/>
              </a:spcAft>
              <a:buClr>
                <a:schemeClr val="dk1"/>
              </a:buClr>
              <a:buSzPts val="2800"/>
              <a:buChar char="▪"/>
            </a:pPr>
            <a:r>
              <a:rPr lang="zh-TW" sz="2800">
                <a:latin typeface="Times New Roman"/>
                <a:ea typeface="Times New Roman"/>
                <a:cs typeface="Times New Roman"/>
                <a:sym typeface="Times New Roman"/>
              </a:rPr>
              <a:t>在4 立方英尺的工作空間內，10 個手指的動作皆可即時被追蹤，誤差在 1 / 100 毫米以內</a:t>
            </a:r>
            <a:endParaRPr sz="2800">
              <a:latin typeface="Times New Roman"/>
              <a:ea typeface="Times New Roman"/>
              <a:cs typeface="Times New Roman"/>
              <a:sym typeface="Times New Roman"/>
            </a:endParaRPr>
          </a:p>
          <a:p>
            <a:pPr indent="-254000" lvl="0" marL="342900" rtl="0" algn="l">
              <a:spcBef>
                <a:spcPts val="280"/>
              </a:spcBef>
              <a:spcAft>
                <a:spcPts val="0"/>
              </a:spcAft>
              <a:buClr>
                <a:schemeClr val="dk1"/>
              </a:buClr>
              <a:buSzPts val="1400"/>
              <a:buNone/>
            </a:pPr>
            <a:r>
              <a:t/>
            </a:r>
            <a:endParaRPr sz="1400">
              <a:latin typeface="Times New Roman"/>
              <a:ea typeface="Times New Roman"/>
              <a:cs typeface="Times New Roman"/>
              <a:sym typeface="Times New Roman"/>
            </a:endParaRPr>
          </a:p>
          <a:p>
            <a:pPr indent="-342900" lvl="0" marL="342900" rtl="0" algn="l">
              <a:spcBef>
                <a:spcPts val="560"/>
              </a:spcBef>
              <a:spcAft>
                <a:spcPts val="0"/>
              </a:spcAft>
              <a:buClr>
                <a:schemeClr val="dk1"/>
              </a:buClr>
              <a:buSzPts val="2800"/>
              <a:buChar char="▪"/>
            </a:pPr>
            <a:r>
              <a:rPr lang="zh-TW" sz="2800">
                <a:latin typeface="Times New Roman"/>
                <a:ea typeface="Times New Roman"/>
                <a:cs typeface="Times New Roman"/>
                <a:sym typeface="Times New Roman"/>
              </a:rPr>
              <a:t>任何有運算能力的設備，大至冰箱小至電話，都可以加入此種軟體</a:t>
            </a:r>
            <a:endParaRPr sz="2800">
              <a:latin typeface="Times New Roman"/>
              <a:ea typeface="Times New Roman"/>
              <a:cs typeface="Times New Roman"/>
              <a:sym typeface="Times New Roman"/>
            </a:endParaRPr>
          </a:p>
          <a:p>
            <a:pPr indent="-254000" lvl="0" marL="342900" rtl="0" algn="l">
              <a:spcBef>
                <a:spcPts val="280"/>
              </a:spcBef>
              <a:spcAft>
                <a:spcPts val="0"/>
              </a:spcAft>
              <a:buClr>
                <a:schemeClr val="dk1"/>
              </a:buClr>
              <a:buSzPts val="1400"/>
              <a:buNone/>
            </a:pPr>
            <a:r>
              <a:t/>
            </a:r>
            <a:endParaRPr sz="1400">
              <a:latin typeface="Times New Roman"/>
              <a:ea typeface="Times New Roman"/>
              <a:cs typeface="Times New Roman"/>
              <a:sym typeface="Times New Roman"/>
            </a:endParaRPr>
          </a:p>
          <a:p>
            <a:pPr indent="-342900" lvl="0" marL="342900" rtl="0" algn="l">
              <a:spcBef>
                <a:spcPts val="560"/>
              </a:spcBef>
              <a:spcAft>
                <a:spcPts val="0"/>
              </a:spcAft>
              <a:buClr>
                <a:schemeClr val="dk1"/>
              </a:buClr>
              <a:buSzPts val="2800"/>
              <a:buChar char="▪"/>
            </a:pPr>
            <a:r>
              <a:rPr lang="zh-TW" sz="2800">
                <a:latin typeface="Times New Roman"/>
                <a:ea typeface="Times New Roman"/>
                <a:cs typeface="Times New Roman"/>
                <a:sym typeface="Times New Roman"/>
              </a:rPr>
              <a:t>開放SDK，提供使用者開發App，售價USD69.99</a:t>
            </a:r>
            <a:endParaRPr/>
          </a:p>
        </p:txBody>
      </p:sp>
      <p:sp>
        <p:nvSpPr>
          <p:cNvPr id="974" name="Google Shape;974;p108"/>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975" name="Google Shape;975;p108"/>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sz="1800">
                <a:solidFill>
                  <a:srgbClr val="215095"/>
                </a:solidFill>
              </a:rPr>
              <a:t>2013/5/8</a:t>
            </a:r>
            <a:endParaRPr>
              <a:solidFill>
                <a:srgbClr val="215095"/>
              </a:solidFill>
            </a:endParaRPr>
          </a:p>
        </p:txBody>
      </p:sp>
      <p:sp>
        <p:nvSpPr>
          <p:cNvPr id="976" name="Google Shape;976;p108"/>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個案及企業策略</a:t>
            </a:r>
            <a:endParaRPr sz="3600"/>
          </a:p>
        </p:txBody>
      </p:sp>
      <p:pic>
        <p:nvPicPr>
          <p:cNvPr descr="play.png" id="977" name="Google Shape;977;p108">
            <a:hlinkClick r:id="rId3"/>
          </p:cNvPr>
          <p:cNvPicPr preferRelativeResize="0"/>
          <p:nvPr/>
        </p:nvPicPr>
        <p:blipFill rotWithShape="1">
          <a:blip r:embed="rId4">
            <a:alphaModFix/>
          </a:blip>
          <a:srcRect b="0" l="0" r="0" t="0"/>
          <a:stretch/>
        </p:blipFill>
        <p:spPr>
          <a:xfrm>
            <a:off x="6875116" y="1564772"/>
            <a:ext cx="721220" cy="721220"/>
          </a:xfrm>
          <a:prstGeom prst="rect">
            <a:avLst/>
          </a:prstGeom>
          <a:noFill/>
          <a:ln>
            <a:noFill/>
          </a:ln>
        </p:spPr>
      </p:pic>
      <p:pic>
        <p:nvPicPr>
          <p:cNvPr descr="play.png" id="978" name="Google Shape;978;p108">
            <a:hlinkClick r:id="rId5"/>
          </p:cNvPr>
          <p:cNvPicPr preferRelativeResize="0"/>
          <p:nvPr/>
        </p:nvPicPr>
        <p:blipFill rotWithShape="1">
          <a:blip r:embed="rId4">
            <a:alphaModFix/>
          </a:blip>
          <a:srcRect b="0" l="0" r="0" t="0"/>
          <a:stretch/>
        </p:blipFill>
        <p:spPr>
          <a:xfrm>
            <a:off x="7811220" y="1564772"/>
            <a:ext cx="721220" cy="721220"/>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2" name="Shape 982"/>
        <p:cNvGrpSpPr/>
        <p:nvPr/>
      </p:nvGrpSpPr>
      <p:grpSpPr>
        <a:xfrm>
          <a:off x="0" y="0"/>
          <a:ext cx="0" cy="0"/>
          <a:chOff x="0" y="0"/>
          <a:chExt cx="0" cy="0"/>
        </a:xfrm>
      </p:grpSpPr>
      <p:sp>
        <p:nvSpPr>
          <p:cNvPr id="983" name="Google Shape;983;p109"/>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個案及企業策略</a:t>
            </a:r>
            <a:endParaRPr sz="4400">
              <a:latin typeface="Arial"/>
              <a:ea typeface="Arial"/>
              <a:cs typeface="Arial"/>
              <a:sym typeface="Arial"/>
            </a:endParaRPr>
          </a:p>
        </p:txBody>
      </p:sp>
      <p:sp>
        <p:nvSpPr>
          <p:cNvPr id="984" name="Google Shape;984;p109"/>
          <p:cNvSpPr txBox="1"/>
          <p:nvPr>
            <p:ph idx="1" type="body"/>
          </p:nvPr>
        </p:nvSpPr>
        <p:spPr>
          <a:xfrm>
            <a:off x="457200" y="1295400"/>
            <a:ext cx="8229600" cy="5026025"/>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chemeClr val="dk1"/>
              </a:buClr>
              <a:buSzPts val="3200"/>
              <a:buNone/>
            </a:pPr>
            <a:r>
              <a:rPr lang="zh-TW">
                <a:latin typeface="Times New Roman"/>
                <a:ea typeface="Times New Roman"/>
                <a:cs typeface="Times New Roman"/>
                <a:sym typeface="Times New Roman"/>
              </a:rPr>
              <a:t>數位匯流產業競爭之企業策略</a:t>
            </a:r>
            <a:endParaRPr>
              <a:latin typeface="Times New Roman"/>
              <a:ea typeface="Times New Roman"/>
              <a:cs typeface="Times New Roman"/>
              <a:sym typeface="Times New Roman"/>
            </a:endParaRPr>
          </a:p>
          <a:p>
            <a:pPr indent="-457200" lvl="0" marL="457200" rtl="0" algn="l">
              <a:lnSpc>
                <a:spcPct val="90000"/>
              </a:lnSpc>
              <a:spcBef>
                <a:spcPts val="480"/>
              </a:spcBef>
              <a:spcAft>
                <a:spcPts val="0"/>
              </a:spcAft>
              <a:buClr>
                <a:srgbClr val="FF0000"/>
              </a:buClr>
              <a:buSzPts val="2400"/>
              <a:buFont typeface="Arial"/>
              <a:buAutoNum type="arabicPeriod"/>
            </a:pPr>
            <a:r>
              <a:rPr lang="zh-TW" sz="2400">
                <a:solidFill>
                  <a:srgbClr val="FF0000"/>
                </a:solidFill>
                <a:latin typeface="Times New Roman"/>
                <a:ea typeface="Times New Roman"/>
                <a:cs typeface="Times New Roman"/>
                <a:sym typeface="Times New Roman"/>
              </a:rPr>
              <a:t>「商品」獨佔策略:</a:t>
            </a:r>
            <a:r>
              <a:rPr lang="zh-TW" sz="2400">
                <a:latin typeface="Times New Roman"/>
                <a:ea typeface="Times New Roman"/>
                <a:cs typeface="Times New Roman"/>
                <a:sym typeface="Times New Roman"/>
              </a:rPr>
              <a:t>開發差異化產品如iPhone，iPad，Mac等</a:t>
            </a:r>
            <a:endParaRPr sz="2400">
              <a:latin typeface="Times New Roman"/>
              <a:ea typeface="Times New Roman"/>
              <a:cs typeface="Times New Roman"/>
              <a:sym typeface="Times New Roman"/>
            </a:endParaRPr>
          </a:p>
          <a:p>
            <a:pPr indent="-304800" lvl="0" marL="457200" rtl="0" algn="l">
              <a:lnSpc>
                <a:spcPct val="90000"/>
              </a:lnSpc>
              <a:spcBef>
                <a:spcPts val="480"/>
              </a:spcBef>
              <a:spcAft>
                <a:spcPts val="0"/>
              </a:spcAft>
              <a:buClr>
                <a:schemeClr val="dk1"/>
              </a:buClr>
              <a:buSzPts val="2400"/>
              <a:buFont typeface="Arial"/>
              <a:buNone/>
            </a:pPr>
            <a:r>
              <a:t/>
            </a:r>
            <a:endParaRPr sz="2400">
              <a:latin typeface="Times New Roman"/>
              <a:ea typeface="Times New Roman"/>
              <a:cs typeface="Times New Roman"/>
              <a:sym typeface="Times New Roman"/>
            </a:endParaRPr>
          </a:p>
          <a:p>
            <a:pPr indent="-457200" lvl="0" marL="457200" rtl="0" algn="l">
              <a:lnSpc>
                <a:spcPct val="90000"/>
              </a:lnSpc>
              <a:spcBef>
                <a:spcPts val="480"/>
              </a:spcBef>
              <a:spcAft>
                <a:spcPts val="0"/>
              </a:spcAft>
              <a:buClr>
                <a:srgbClr val="FF0000"/>
              </a:buClr>
              <a:buSzPts val="2400"/>
              <a:buFont typeface="Arial"/>
              <a:buAutoNum type="arabicPeriod"/>
            </a:pPr>
            <a:r>
              <a:rPr lang="zh-TW" sz="2400">
                <a:solidFill>
                  <a:srgbClr val="FF0000"/>
                </a:solidFill>
                <a:latin typeface="Times New Roman"/>
                <a:ea typeface="Times New Roman"/>
                <a:cs typeface="Times New Roman"/>
                <a:sym typeface="Times New Roman"/>
              </a:rPr>
              <a:t>「技術」獨佔策略</a:t>
            </a:r>
            <a:r>
              <a:rPr lang="zh-TW" sz="2400">
                <a:latin typeface="Times New Roman"/>
                <a:ea typeface="Times New Roman"/>
                <a:cs typeface="Times New Roman"/>
                <a:sym typeface="Times New Roman"/>
              </a:rPr>
              <a:t>: 開發殺手級應用知識產品，如電腦軟體或韌體(e.g. 微軟作業系統)。</a:t>
            </a:r>
            <a:endParaRPr sz="2400">
              <a:latin typeface="Times New Roman"/>
              <a:ea typeface="Times New Roman"/>
              <a:cs typeface="Times New Roman"/>
              <a:sym typeface="Times New Roman"/>
            </a:endParaRPr>
          </a:p>
          <a:p>
            <a:pPr indent="-304800" lvl="0" marL="457200" rtl="0" algn="l">
              <a:lnSpc>
                <a:spcPct val="90000"/>
              </a:lnSpc>
              <a:spcBef>
                <a:spcPts val="480"/>
              </a:spcBef>
              <a:spcAft>
                <a:spcPts val="0"/>
              </a:spcAft>
              <a:buClr>
                <a:schemeClr val="dk1"/>
              </a:buClr>
              <a:buSzPts val="2400"/>
              <a:buFont typeface="Arial"/>
              <a:buNone/>
            </a:pPr>
            <a:r>
              <a:t/>
            </a:r>
            <a:endParaRPr sz="2400">
              <a:latin typeface="Times New Roman"/>
              <a:ea typeface="Times New Roman"/>
              <a:cs typeface="Times New Roman"/>
              <a:sym typeface="Times New Roman"/>
            </a:endParaRPr>
          </a:p>
          <a:p>
            <a:pPr indent="-457200" lvl="0" marL="457200" rtl="0" algn="l">
              <a:lnSpc>
                <a:spcPct val="90000"/>
              </a:lnSpc>
              <a:spcBef>
                <a:spcPts val="480"/>
              </a:spcBef>
              <a:spcAft>
                <a:spcPts val="0"/>
              </a:spcAft>
              <a:buClr>
                <a:srgbClr val="FF0000"/>
              </a:buClr>
              <a:buSzPts val="2400"/>
              <a:buFont typeface="Arial"/>
              <a:buAutoNum type="arabicPeriod"/>
            </a:pPr>
            <a:r>
              <a:rPr lang="zh-TW" sz="2400">
                <a:solidFill>
                  <a:srgbClr val="FF0000"/>
                </a:solidFill>
                <a:latin typeface="Times New Roman"/>
                <a:ea typeface="Times New Roman"/>
                <a:cs typeface="Times New Roman"/>
                <a:sym typeface="Times New Roman"/>
              </a:rPr>
              <a:t>「時段」獨佔策略</a:t>
            </a:r>
            <a:r>
              <a:rPr lang="zh-TW" sz="2400">
                <a:latin typeface="Times New Roman"/>
                <a:ea typeface="Times New Roman"/>
                <a:cs typeface="Times New Roman"/>
                <a:sym typeface="Times New Roman"/>
              </a:rPr>
              <a:t>: 每隔一段時間(一年)更新版本，讓消費者再次付費，形成時段獨佔，如iPhone4、iPhone4S、iPhone5。</a:t>
            </a:r>
            <a:endParaRPr sz="2400">
              <a:latin typeface="Times New Roman"/>
              <a:ea typeface="Times New Roman"/>
              <a:cs typeface="Times New Roman"/>
              <a:sym typeface="Times New Roman"/>
            </a:endParaRPr>
          </a:p>
          <a:p>
            <a:pPr indent="-304800" lvl="0" marL="457200" rtl="0" algn="l">
              <a:lnSpc>
                <a:spcPct val="90000"/>
              </a:lnSpc>
              <a:spcBef>
                <a:spcPts val="480"/>
              </a:spcBef>
              <a:spcAft>
                <a:spcPts val="0"/>
              </a:spcAft>
              <a:buClr>
                <a:schemeClr val="dk1"/>
              </a:buClr>
              <a:buSzPts val="2400"/>
              <a:buFont typeface="Arial"/>
              <a:buNone/>
            </a:pPr>
            <a:r>
              <a:t/>
            </a:r>
            <a:endParaRPr sz="2400">
              <a:latin typeface="Times New Roman"/>
              <a:ea typeface="Times New Roman"/>
              <a:cs typeface="Times New Roman"/>
              <a:sym typeface="Times New Roman"/>
            </a:endParaRPr>
          </a:p>
          <a:p>
            <a:pPr indent="-457200" lvl="0" marL="457200" rtl="0" algn="l">
              <a:lnSpc>
                <a:spcPct val="90000"/>
              </a:lnSpc>
              <a:spcBef>
                <a:spcPts val="480"/>
              </a:spcBef>
              <a:spcAft>
                <a:spcPts val="0"/>
              </a:spcAft>
              <a:buClr>
                <a:srgbClr val="FF0000"/>
              </a:buClr>
              <a:buSzPts val="2400"/>
              <a:buFont typeface="Arial"/>
              <a:buAutoNum type="arabicPeriod"/>
            </a:pPr>
            <a:r>
              <a:rPr lang="zh-TW" sz="2400">
                <a:solidFill>
                  <a:srgbClr val="FF0000"/>
                </a:solidFill>
                <a:latin typeface="Times New Roman"/>
                <a:ea typeface="Times New Roman"/>
                <a:cs typeface="Times New Roman"/>
                <a:sym typeface="Times New Roman"/>
              </a:rPr>
              <a:t>無感經濟策略</a:t>
            </a:r>
            <a:r>
              <a:rPr lang="zh-TW" sz="2400">
                <a:latin typeface="Times New Roman"/>
                <a:ea typeface="Times New Roman"/>
                <a:cs typeface="Times New Roman"/>
                <a:sym typeface="Times New Roman"/>
              </a:rPr>
              <a:t>: 採取低價策略，藉「長尾理論」(long tail)，打破80/20法則 (e.g. apple store, android market. )。</a:t>
            </a:r>
            <a:endParaRPr sz="2400">
              <a:latin typeface="Times New Roman"/>
              <a:ea typeface="Times New Roman"/>
              <a:cs typeface="Times New Roman"/>
              <a:sym typeface="Times New Roman"/>
            </a:endParaRPr>
          </a:p>
          <a:p>
            <a:pPr indent="-304800" lvl="0" marL="457200" rtl="0" algn="l">
              <a:lnSpc>
                <a:spcPct val="90000"/>
              </a:lnSpc>
              <a:spcBef>
                <a:spcPts val="480"/>
              </a:spcBef>
              <a:spcAft>
                <a:spcPts val="0"/>
              </a:spcAft>
              <a:buClr>
                <a:schemeClr val="dk1"/>
              </a:buClr>
              <a:buSzPts val="2400"/>
              <a:buFont typeface="Arial"/>
              <a:buNone/>
            </a:pPr>
            <a:r>
              <a:t/>
            </a:r>
            <a:endParaRPr sz="2400">
              <a:latin typeface="Times New Roman"/>
              <a:ea typeface="Times New Roman"/>
              <a:cs typeface="Times New Roman"/>
              <a:sym typeface="Times New Roman"/>
            </a:endParaRPr>
          </a:p>
        </p:txBody>
      </p:sp>
      <p:sp>
        <p:nvSpPr>
          <p:cNvPr id="985" name="Google Shape;985;p109"/>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986" name="Google Shape;986;p109"/>
          <p:cNvSpPr txBox="1"/>
          <p:nvPr>
            <p:ph idx="11" type="ftr"/>
          </p:nvPr>
        </p:nvSpPr>
        <p:spPr>
          <a:xfrm>
            <a:off x="3124200" y="6521450"/>
            <a:ext cx="2895600" cy="2444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a:t>2013/5/8</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1" name="Shape 991"/>
        <p:cNvGrpSpPr/>
        <p:nvPr/>
      </p:nvGrpSpPr>
      <p:grpSpPr>
        <a:xfrm>
          <a:off x="0" y="0"/>
          <a:ext cx="0" cy="0"/>
          <a:chOff x="0" y="0"/>
          <a:chExt cx="0" cy="0"/>
        </a:xfrm>
      </p:grpSpPr>
      <p:sp>
        <p:nvSpPr>
          <p:cNvPr id="992" name="Google Shape;992;p110"/>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400">
                <a:latin typeface="Arial"/>
                <a:ea typeface="Arial"/>
                <a:cs typeface="Arial"/>
                <a:sym typeface="Arial"/>
              </a:rPr>
              <a:t>個案及企業策略</a:t>
            </a:r>
            <a:endParaRPr sz="4400">
              <a:latin typeface="Arial"/>
              <a:ea typeface="Arial"/>
              <a:cs typeface="Arial"/>
              <a:sym typeface="Arial"/>
            </a:endParaRPr>
          </a:p>
        </p:txBody>
      </p:sp>
      <p:sp>
        <p:nvSpPr>
          <p:cNvPr id="993" name="Google Shape;993;p110"/>
          <p:cNvSpPr txBox="1"/>
          <p:nvPr>
            <p:ph idx="1" type="body"/>
          </p:nvPr>
        </p:nvSpPr>
        <p:spPr>
          <a:xfrm>
            <a:off x="457200" y="1295400"/>
            <a:ext cx="8229600" cy="5026025"/>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Clr>
                <a:srgbClr val="FF0000"/>
              </a:buClr>
              <a:buSzPts val="2400"/>
              <a:buNone/>
            </a:pPr>
            <a:r>
              <a:rPr lang="zh-TW" sz="2400">
                <a:solidFill>
                  <a:srgbClr val="FF0000"/>
                </a:solidFill>
                <a:latin typeface="Times New Roman"/>
                <a:ea typeface="Times New Roman"/>
                <a:cs typeface="Times New Roman"/>
                <a:sym typeface="Times New Roman"/>
              </a:rPr>
              <a:t>五.策略聯盟</a:t>
            </a:r>
            <a:r>
              <a:rPr lang="zh-TW" sz="2400">
                <a:latin typeface="Times New Roman"/>
                <a:ea typeface="Times New Roman"/>
                <a:cs typeface="Times New Roman"/>
                <a:sym typeface="Times New Roman"/>
              </a:rPr>
              <a:t>: 化敵為友，既競爭又合作，聯合次要對手(市佔率較低者)打擊主要對手 (市佔率較高者)，採取併購或結合、聯合策略。</a:t>
            </a:r>
            <a:endParaRPr sz="2400">
              <a:latin typeface="Times New Roman"/>
              <a:ea typeface="Times New Roman"/>
              <a:cs typeface="Times New Roman"/>
              <a:sym typeface="Times New Roman"/>
            </a:endParaRPr>
          </a:p>
          <a:p>
            <a:pPr indent="-304800" lvl="0" marL="457200" rtl="0" algn="l">
              <a:spcBef>
                <a:spcPts val="480"/>
              </a:spcBef>
              <a:spcAft>
                <a:spcPts val="0"/>
              </a:spcAft>
              <a:buClr>
                <a:schemeClr val="dk1"/>
              </a:buClr>
              <a:buSzPts val="2400"/>
              <a:buFont typeface="Arial"/>
              <a:buNone/>
            </a:pPr>
            <a:r>
              <a:t/>
            </a:r>
            <a:endParaRPr sz="2400">
              <a:latin typeface="Times New Roman"/>
              <a:ea typeface="Times New Roman"/>
              <a:cs typeface="Times New Roman"/>
              <a:sym typeface="Times New Roman"/>
            </a:endParaRPr>
          </a:p>
          <a:p>
            <a:pPr indent="-457200" lvl="0" marL="457200" rtl="0" algn="l">
              <a:spcBef>
                <a:spcPts val="480"/>
              </a:spcBef>
              <a:spcAft>
                <a:spcPts val="0"/>
              </a:spcAft>
              <a:buClr>
                <a:srgbClr val="FF0000"/>
              </a:buClr>
              <a:buSzPts val="2400"/>
              <a:buNone/>
            </a:pPr>
            <a:r>
              <a:rPr lang="zh-TW" sz="2400">
                <a:solidFill>
                  <a:srgbClr val="FF0000"/>
                </a:solidFill>
                <a:latin typeface="Times New Roman"/>
                <a:ea typeface="Times New Roman"/>
                <a:cs typeface="Times New Roman"/>
                <a:sym typeface="Times New Roman"/>
              </a:rPr>
              <a:t>六.藍海策略</a:t>
            </a:r>
            <a:r>
              <a:rPr lang="zh-TW" sz="2400">
                <a:latin typeface="Times New Roman"/>
                <a:ea typeface="Times New Roman"/>
                <a:cs typeface="Times New Roman"/>
                <a:sym typeface="Times New Roman"/>
              </a:rPr>
              <a:t>: 重新界定市場邊界，開發三種「非顧客群」，提供</a:t>
            </a:r>
            <a:r>
              <a:rPr lang="zh-TW" sz="2400">
                <a:solidFill>
                  <a:srgbClr val="FF0000"/>
                </a:solidFill>
                <a:latin typeface="Times New Roman"/>
                <a:ea typeface="Times New Roman"/>
                <a:cs typeface="Times New Roman"/>
                <a:sym typeface="Times New Roman"/>
              </a:rPr>
              <a:t>未滿足需求(unmet demand)</a:t>
            </a:r>
            <a:r>
              <a:rPr lang="zh-TW" sz="2400">
                <a:latin typeface="Times New Roman"/>
                <a:ea typeface="Times New Roman"/>
                <a:cs typeface="Times New Roman"/>
                <a:sym typeface="Times New Roman"/>
              </a:rPr>
              <a:t>之服務。(e.g. Cubie)</a:t>
            </a:r>
            <a:endParaRPr sz="2400">
              <a:latin typeface="Times New Roman"/>
              <a:ea typeface="Times New Roman"/>
              <a:cs typeface="Times New Roman"/>
              <a:sym typeface="Times New Roman"/>
            </a:endParaRPr>
          </a:p>
          <a:p>
            <a:pPr indent="-304800" lvl="0" marL="457200" rtl="0" algn="l">
              <a:spcBef>
                <a:spcPts val="480"/>
              </a:spcBef>
              <a:spcAft>
                <a:spcPts val="0"/>
              </a:spcAft>
              <a:buClr>
                <a:schemeClr val="dk1"/>
              </a:buClr>
              <a:buSzPts val="2400"/>
              <a:buFont typeface="Arial"/>
              <a:buNone/>
            </a:pPr>
            <a:r>
              <a:t/>
            </a:r>
            <a:endParaRPr sz="2400">
              <a:latin typeface="Times New Roman"/>
              <a:ea typeface="Times New Roman"/>
              <a:cs typeface="Times New Roman"/>
              <a:sym typeface="Times New Roman"/>
            </a:endParaRPr>
          </a:p>
          <a:p>
            <a:pPr indent="-457200" lvl="0" marL="457200" rtl="0" algn="l">
              <a:spcBef>
                <a:spcPts val="480"/>
              </a:spcBef>
              <a:spcAft>
                <a:spcPts val="0"/>
              </a:spcAft>
              <a:buClr>
                <a:srgbClr val="FF0000"/>
              </a:buClr>
              <a:buSzPts val="2400"/>
              <a:buNone/>
            </a:pPr>
            <a:r>
              <a:rPr lang="zh-TW" sz="2400">
                <a:solidFill>
                  <a:srgbClr val="FF0000"/>
                </a:solidFill>
                <a:latin typeface="Times New Roman"/>
                <a:ea typeface="Times New Roman"/>
                <a:cs typeface="Times New Roman"/>
                <a:sym typeface="Times New Roman"/>
              </a:rPr>
              <a:t>七.其他策略</a:t>
            </a:r>
            <a:r>
              <a:rPr lang="zh-TW" sz="2400">
                <a:latin typeface="Times New Roman"/>
                <a:ea typeface="Times New Roman"/>
                <a:cs typeface="Times New Roman"/>
                <a:sym typeface="Times New Roman"/>
              </a:rPr>
              <a:t>:包括善用專利佈局、制定技術標準、創新商業模式、跨越關鍵數量(critical mass)、造成市場傾覆(market tipping)等</a:t>
            </a:r>
            <a:endParaRPr sz="2400">
              <a:latin typeface="Times New Roman"/>
              <a:ea typeface="Times New Roman"/>
              <a:cs typeface="Times New Roman"/>
              <a:sym typeface="Times New Roman"/>
            </a:endParaRPr>
          </a:p>
          <a:p>
            <a:pPr indent="-304800" lvl="0" marL="457200" rtl="0" algn="l">
              <a:spcBef>
                <a:spcPts val="480"/>
              </a:spcBef>
              <a:spcAft>
                <a:spcPts val="0"/>
              </a:spcAft>
              <a:buClr>
                <a:schemeClr val="dk1"/>
              </a:buClr>
              <a:buSzPts val="2400"/>
              <a:buFont typeface="Arial"/>
              <a:buNone/>
            </a:pPr>
            <a:r>
              <a:t/>
            </a:r>
            <a:endParaRPr sz="2400">
              <a:latin typeface="Times New Roman"/>
              <a:ea typeface="Times New Roman"/>
              <a:cs typeface="Times New Roman"/>
              <a:sym typeface="Times New Roman"/>
            </a:endParaRPr>
          </a:p>
          <a:p>
            <a:pPr indent="-457200" lvl="0" marL="457200" rtl="0" algn="l">
              <a:spcBef>
                <a:spcPts val="480"/>
              </a:spcBef>
              <a:spcAft>
                <a:spcPts val="0"/>
              </a:spcAft>
              <a:buClr>
                <a:srgbClr val="FF0000"/>
              </a:buClr>
              <a:buSzPts val="2400"/>
              <a:buNone/>
            </a:pPr>
            <a:r>
              <a:rPr lang="zh-TW" sz="2400">
                <a:solidFill>
                  <a:srgbClr val="FF0000"/>
                </a:solidFill>
                <a:latin typeface="Times New Roman"/>
                <a:ea typeface="Times New Roman"/>
                <a:cs typeface="Times New Roman"/>
                <a:sym typeface="Times New Roman"/>
              </a:rPr>
              <a:t>八.在資訊經濟下，先佔先贏，贏家通吃，輸家沒份</a:t>
            </a:r>
            <a:r>
              <a:rPr lang="zh-TW" sz="2400">
                <a:latin typeface="Times New Roman"/>
                <a:ea typeface="Times New Roman"/>
                <a:cs typeface="Times New Roman"/>
                <a:sym typeface="Times New Roman"/>
              </a:rPr>
              <a:t>。</a:t>
            </a:r>
            <a:endParaRPr sz="2400">
              <a:latin typeface="Times New Roman"/>
              <a:ea typeface="Times New Roman"/>
              <a:cs typeface="Times New Roman"/>
              <a:sym typeface="Times New Roman"/>
            </a:endParaRPr>
          </a:p>
          <a:p>
            <a:pPr indent="-304800" lvl="0" marL="457200" rtl="0" algn="l">
              <a:spcBef>
                <a:spcPts val="480"/>
              </a:spcBef>
              <a:spcAft>
                <a:spcPts val="0"/>
              </a:spcAft>
              <a:buClr>
                <a:schemeClr val="dk1"/>
              </a:buClr>
              <a:buSzPts val="2400"/>
              <a:buFont typeface="Arial"/>
              <a:buNone/>
            </a:pPr>
            <a:r>
              <a:t/>
            </a:r>
            <a:endParaRPr sz="2400">
              <a:latin typeface="Times New Roman"/>
              <a:ea typeface="Times New Roman"/>
              <a:cs typeface="Times New Roman"/>
              <a:sym typeface="Times New Roman"/>
            </a:endParaRPr>
          </a:p>
        </p:txBody>
      </p:sp>
      <p:sp>
        <p:nvSpPr>
          <p:cNvPr id="994" name="Google Shape;994;p110"/>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995" name="Google Shape;995;p110"/>
          <p:cNvSpPr txBox="1"/>
          <p:nvPr>
            <p:ph idx="11" type="ftr"/>
          </p:nvPr>
        </p:nvSpPr>
        <p:spPr>
          <a:xfrm>
            <a:off x="3124200" y="6521450"/>
            <a:ext cx="2895600" cy="2444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a:t>2013/5/8</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9" name="Shape 999"/>
        <p:cNvGrpSpPr/>
        <p:nvPr/>
      </p:nvGrpSpPr>
      <p:grpSpPr>
        <a:xfrm>
          <a:off x="0" y="0"/>
          <a:ext cx="0" cy="0"/>
          <a:chOff x="0" y="0"/>
          <a:chExt cx="0" cy="0"/>
        </a:xfrm>
      </p:grpSpPr>
      <p:sp>
        <p:nvSpPr>
          <p:cNvPr id="1000" name="Google Shape;1000;p111"/>
          <p:cNvSpPr txBox="1"/>
          <p:nvPr>
            <p:ph type="title"/>
          </p:nvPr>
        </p:nvSpPr>
        <p:spPr>
          <a:xfrm>
            <a:off x="2514600" y="228600"/>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sp>
        <p:nvSpPr>
          <p:cNvPr id="1001" name="Google Shape;1001;p111"/>
          <p:cNvSpPr txBox="1"/>
          <p:nvPr>
            <p:ph idx="1" type="body"/>
          </p:nvPr>
        </p:nvSpPr>
        <p:spPr>
          <a:xfrm>
            <a:off x="457200" y="3140968"/>
            <a:ext cx="8229600" cy="3180457"/>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800"/>
              <a:buNone/>
            </a:pPr>
            <a:r>
              <a:rPr lang="zh-TW" sz="4800">
                <a:latin typeface="Arial"/>
                <a:ea typeface="Arial"/>
                <a:cs typeface="Arial"/>
                <a:sym typeface="Arial"/>
              </a:rPr>
              <a:t>五、總結與討論</a:t>
            </a:r>
            <a:endParaRPr/>
          </a:p>
        </p:txBody>
      </p:sp>
      <p:sp>
        <p:nvSpPr>
          <p:cNvPr id="1002" name="Google Shape;1002;p111"/>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1003" name="Google Shape;1003;p111"/>
          <p:cNvSpPr txBox="1"/>
          <p:nvPr>
            <p:ph idx="11" type="ftr"/>
          </p:nvPr>
        </p:nvSpPr>
        <p:spPr>
          <a:xfrm>
            <a:off x="3124200" y="6521450"/>
            <a:ext cx="2895600" cy="2444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a:t>2013/5/8</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7" name="Shape 1007"/>
        <p:cNvGrpSpPr/>
        <p:nvPr/>
      </p:nvGrpSpPr>
      <p:grpSpPr>
        <a:xfrm>
          <a:off x="0" y="0"/>
          <a:ext cx="0" cy="0"/>
          <a:chOff x="0" y="0"/>
          <a:chExt cx="0" cy="0"/>
        </a:xfrm>
      </p:grpSpPr>
      <p:sp>
        <p:nvSpPr>
          <p:cNvPr id="1008" name="Google Shape;1008;p112"/>
          <p:cNvSpPr txBox="1"/>
          <p:nvPr>
            <p:ph type="title"/>
          </p:nvPr>
        </p:nvSpPr>
        <p:spPr>
          <a:xfrm>
            <a:off x="2514600" y="303312"/>
            <a:ext cx="6324600" cy="533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zh-TW" sz="4800">
                <a:latin typeface="Arial"/>
                <a:ea typeface="Arial"/>
                <a:cs typeface="Arial"/>
                <a:sym typeface="Arial"/>
              </a:rPr>
              <a:t>總結與討論</a:t>
            </a:r>
            <a:endParaRPr sz="4800">
              <a:latin typeface="Arial"/>
              <a:ea typeface="Arial"/>
              <a:cs typeface="Arial"/>
              <a:sym typeface="Arial"/>
            </a:endParaRPr>
          </a:p>
        </p:txBody>
      </p:sp>
      <p:sp>
        <p:nvSpPr>
          <p:cNvPr id="1009" name="Google Shape;1009;p112"/>
          <p:cNvSpPr txBox="1"/>
          <p:nvPr>
            <p:ph idx="1" type="body"/>
          </p:nvPr>
        </p:nvSpPr>
        <p:spPr>
          <a:xfrm>
            <a:off x="457200" y="1295400"/>
            <a:ext cx="8229600" cy="5026025"/>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Clr>
                <a:schemeClr val="dk1"/>
              </a:buClr>
              <a:buSzPts val="3600"/>
              <a:buNone/>
            </a:pPr>
            <a:r>
              <a:rPr lang="zh-TW" sz="3600">
                <a:latin typeface="Times New Roman"/>
                <a:ea typeface="Times New Roman"/>
                <a:cs typeface="Times New Roman"/>
                <a:sym typeface="Times New Roman"/>
              </a:rPr>
              <a:t>為何是ICT？總結其理由為：</a:t>
            </a:r>
            <a:endParaRPr sz="3600">
              <a:solidFill>
                <a:srgbClr val="FF0000"/>
              </a:solidFill>
              <a:latin typeface="Times New Roman"/>
              <a:ea typeface="Times New Roman"/>
              <a:cs typeface="Times New Roman"/>
              <a:sym typeface="Times New Roman"/>
            </a:endParaRPr>
          </a:p>
          <a:p>
            <a:pPr indent="-381000" lvl="7" marL="3543300" rtl="0" algn="l">
              <a:spcBef>
                <a:spcPts val="240"/>
              </a:spcBef>
              <a:spcAft>
                <a:spcPts val="0"/>
              </a:spcAft>
              <a:buClr>
                <a:schemeClr val="dk1"/>
              </a:buClr>
              <a:buSzPts val="1200"/>
              <a:buFont typeface="Arial"/>
              <a:buNone/>
            </a:pPr>
            <a:r>
              <a:t/>
            </a:r>
            <a:endParaRPr sz="1200">
              <a:solidFill>
                <a:srgbClr val="FF0000"/>
              </a:solidFill>
              <a:latin typeface="Times New Roman"/>
              <a:ea typeface="Times New Roman"/>
              <a:cs typeface="Times New Roman"/>
              <a:sym typeface="Times New Roman"/>
            </a:endParaRPr>
          </a:p>
          <a:p>
            <a:pPr indent="-457200" lvl="0" marL="457200" rtl="0" algn="l">
              <a:spcBef>
                <a:spcPts val="480"/>
              </a:spcBef>
              <a:spcAft>
                <a:spcPts val="0"/>
              </a:spcAft>
              <a:buClr>
                <a:srgbClr val="FF0000"/>
              </a:buClr>
              <a:buSzPts val="2400"/>
              <a:buFont typeface="Arial"/>
              <a:buAutoNum type="arabicPeriod"/>
            </a:pPr>
            <a:r>
              <a:rPr lang="zh-TW" sz="2400">
                <a:solidFill>
                  <a:srgbClr val="FF0000"/>
                </a:solidFill>
                <a:latin typeface="Times New Roman"/>
                <a:ea typeface="Times New Roman"/>
                <a:cs typeface="Times New Roman"/>
                <a:sym typeface="Times New Roman"/>
              </a:rPr>
              <a:t>資訊脫離實體</a:t>
            </a:r>
            <a:r>
              <a:rPr lang="zh-TW" sz="2400">
                <a:latin typeface="Times New Roman"/>
                <a:ea typeface="Times New Roman"/>
                <a:cs typeface="Times New Roman"/>
                <a:sym typeface="Times New Roman"/>
              </a:rPr>
              <a:t>，兼顧「深度」和「廣度」。</a:t>
            </a:r>
            <a:endParaRPr sz="2400">
              <a:latin typeface="Times New Roman"/>
              <a:ea typeface="Times New Roman"/>
              <a:cs typeface="Times New Roman"/>
              <a:sym typeface="Times New Roman"/>
            </a:endParaRPr>
          </a:p>
          <a:p>
            <a:pPr indent="-457200" lvl="0" marL="457200" rtl="0" algn="l">
              <a:spcBef>
                <a:spcPts val="480"/>
              </a:spcBef>
              <a:spcAft>
                <a:spcPts val="0"/>
              </a:spcAft>
              <a:buClr>
                <a:schemeClr val="dk1"/>
              </a:buClr>
              <a:buSzPts val="2400"/>
              <a:buFont typeface="Arial"/>
              <a:buAutoNum type="arabicPeriod"/>
            </a:pPr>
            <a:r>
              <a:rPr lang="zh-TW" sz="2400">
                <a:latin typeface="Times New Roman"/>
                <a:ea typeface="Times New Roman"/>
                <a:cs typeface="Times New Roman"/>
                <a:sym typeface="Times New Roman"/>
              </a:rPr>
              <a:t>lP(Internet Protocol)化：數位匯流。</a:t>
            </a:r>
            <a:endParaRPr sz="2400">
              <a:latin typeface="Times New Roman"/>
              <a:ea typeface="Times New Roman"/>
              <a:cs typeface="Times New Roman"/>
              <a:sym typeface="Times New Roman"/>
            </a:endParaRPr>
          </a:p>
          <a:p>
            <a:pPr indent="-457200" lvl="0" marL="457200" rtl="0" algn="l">
              <a:spcBef>
                <a:spcPts val="480"/>
              </a:spcBef>
              <a:spcAft>
                <a:spcPts val="0"/>
              </a:spcAft>
              <a:buClr>
                <a:schemeClr val="dk1"/>
              </a:buClr>
              <a:buSzPts val="2400"/>
              <a:buFont typeface="Arial"/>
              <a:buAutoNum type="arabicPeriod"/>
            </a:pPr>
            <a:r>
              <a:rPr lang="zh-TW" sz="2400">
                <a:latin typeface="Times New Roman"/>
                <a:ea typeface="Times New Roman"/>
                <a:cs typeface="Times New Roman"/>
                <a:sym typeface="Times New Roman"/>
              </a:rPr>
              <a:t>典範創新驚艷：智慧型終端裝置的聰明度，頻寬與速度，寬頻上的應用軟體。</a:t>
            </a:r>
            <a:endParaRPr sz="2400">
              <a:latin typeface="Times New Roman"/>
              <a:ea typeface="Times New Roman"/>
              <a:cs typeface="Times New Roman"/>
              <a:sym typeface="Times New Roman"/>
            </a:endParaRPr>
          </a:p>
          <a:p>
            <a:pPr indent="-457200" lvl="0" marL="457200" rtl="0" algn="l">
              <a:spcBef>
                <a:spcPts val="480"/>
              </a:spcBef>
              <a:spcAft>
                <a:spcPts val="0"/>
              </a:spcAft>
              <a:buClr>
                <a:schemeClr val="dk1"/>
              </a:buClr>
              <a:buSzPts val="2400"/>
              <a:buFont typeface="Arial"/>
              <a:buAutoNum type="arabicPeriod"/>
            </a:pPr>
            <a:r>
              <a:rPr lang="zh-TW" sz="2400">
                <a:latin typeface="Times New Roman"/>
                <a:ea typeface="Times New Roman"/>
                <a:cs typeface="Times New Roman"/>
                <a:sym typeface="Times New Roman"/>
              </a:rPr>
              <a:t>超級電腦：雲端運算，江河運算。</a:t>
            </a:r>
            <a:endParaRPr sz="2400">
              <a:latin typeface="Times New Roman"/>
              <a:ea typeface="Times New Roman"/>
              <a:cs typeface="Times New Roman"/>
              <a:sym typeface="Times New Roman"/>
            </a:endParaRPr>
          </a:p>
          <a:p>
            <a:pPr indent="-457200" lvl="0" marL="457200" rtl="0" algn="l">
              <a:spcBef>
                <a:spcPts val="480"/>
              </a:spcBef>
              <a:spcAft>
                <a:spcPts val="0"/>
              </a:spcAft>
              <a:buClr>
                <a:schemeClr val="dk1"/>
              </a:buClr>
              <a:buSzPts val="2400"/>
              <a:buFont typeface="Arial"/>
              <a:buAutoNum type="arabicPeriod"/>
            </a:pPr>
            <a:r>
              <a:rPr lang="zh-TW" sz="2400">
                <a:latin typeface="Times New Roman"/>
                <a:ea typeface="Times New Roman"/>
                <a:cs typeface="Times New Roman"/>
                <a:sym typeface="Times New Roman"/>
              </a:rPr>
              <a:t>資訊「演算」變「消費」。</a:t>
            </a:r>
            <a:endParaRPr sz="2400">
              <a:latin typeface="Times New Roman"/>
              <a:ea typeface="Times New Roman"/>
              <a:cs typeface="Times New Roman"/>
              <a:sym typeface="Times New Roman"/>
            </a:endParaRPr>
          </a:p>
          <a:p>
            <a:pPr indent="-457200" lvl="0" marL="457200" rtl="0" algn="l">
              <a:spcBef>
                <a:spcPts val="480"/>
              </a:spcBef>
              <a:spcAft>
                <a:spcPts val="0"/>
              </a:spcAft>
              <a:buClr>
                <a:schemeClr val="dk1"/>
              </a:buClr>
              <a:buSzPts val="2400"/>
              <a:buFont typeface="Arial"/>
              <a:buAutoNum type="arabicPeriod"/>
            </a:pPr>
            <a:r>
              <a:rPr lang="zh-TW" sz="2400">
                <a:latin typeface="Times New Roman"/>
                <a:ea typeface="Times New Roman"/>
                <a:cs typeface="Times New Roman"/>
                <a:sym typeface="Times New Roman"/>
              </a:rPr>
              <a:t>IT + OT(Operation Technology)</a:t>
            </a:r>
            <a:endParaRPr/>
          </a:p>
          <a:p>
            <a:pPr indent="-457200" lvl="0" marL="457200" rtl="0" algn="l">
              <a:spcBef>
                <a:spcPts val="480"/>
              </a:spcBef>
              <a:spcAft>
                <a:spcPts val="0"/>
              </a:spcAft>
              <a:buClr>
                <a:schemeClr val="dk1"/>
              </a:buClr>
              <a:buSzPts val="2400"/>
              <a:buFont typeface="Arial"/>
              <a:buAutoNum type="arabicPeriod"/>
            </a:pPr>
            <a:r>
              <a:rPr lang="zh-TW" sz="2400">
                <a:latin typeface="Times New Roman"/>
                <a:ea typeface="Times New Roman"/>
                <a:cs typeface="Times New Roman"/>
                <a:sym typeface="Times New Roman"/>
              </a:rPr>
              <a:t>M2M(Machine to Machine)，IOT(Internet of things)</a:t>
            </a:r>
            <a:endParaRPr/>
          </a:p>
          <a:p>
            <a:pPr indent="-457200" lvl="0" marL="457200" rtl="0" algn="l">
              <a:spcBef>
                <a:spcPts val="480"/>
              </a:spcBef>
              <a:spcAft>
                <a:spcPts val="0"/>
              </a:spcAft>
              <a:buClr>
                <a:srgbClr val="FF0000"/>
              </a:buClr>
              <a:buSzPts val="2400"/>
              <a:buFont typeface="Arial"/>
              <a:buAutoNum type="arabicPeriod"/>
            </a:pPr>
            <a:r>
              <a:rPr lang="zh-TW" sz="2400">
                <a:solidFill>
                  <a:srgbClr val="FF0000"/>
                </a:solidFill>
                <a:latin typeface="Times New Roman"/>
                <a:ea typeface="Times New Roman"/>
                <a:cs typeface="Times New Roman"/>
                <a:sym typeface="Times New Roman"/>
              </a:rPr>
              <a:t>ICT全面影響管理的「深度」與「廣度」。</a:t>
            </a:r>
            <a:endParaRPr sz="2400">
              <a:solidFill>
                <a:srgbClr val="FF0000"/>
              </a:solidFill>
              <a:latin typeface="Times New Roman"/>
              <a:ea typeface="Times New Roman"/>
              <a:cs typeface="Times New Roman"/>
              <a:sym typeface="Times New Roman"/>
            </a:endParaRPr>
          </a:p>
          <a:p>
            <a:pPr indent="-279400" lvl="0" marL="457200" rtl="0" algn="l">
              <a:spcBef>
                <a:spcPts val="560"/>
              </a:spcBef>
              <a:spcAft>
                <a:spcPts val="0"/>
              </a:spcAft>
              <a:buClr>
                <a:schemeClr val="dk1"/>
              </a:buClr>
              <a:buSzPts val="2800"/>
              <a:buFont typeface="Arial"/>
              <a:buNone/>
            </a:pPr>
            <a:r>
              <a:t/>
            </a:r>
            <a:endParaRPr sz="2800">
              <a:solidFill>
                <a:srgbClr val="FF0000"/>
              </a:solidFill>
              <a:latin typeface="Times New Roman"/>
              <a:ea typeface="Times New Roman"/>
              <a:cs typeface="Times New Roman"/>
              <a:sym typeface="Times New Roman"/>
            </a:endParaRPr>
          </a:p>
          <a:p>
            <a:pPr indent="-304800" lvl="0" marL="457200" rtl="0" algn="l">
              <a:spcBef>
                <a:spcPts val="480"/>
              </a:spcBef>
              <a:spcAft>
                <a:spcPts val="0"/>
              </a:spcAft>
              <a:buClr>
                <a:schemeClr val="dk1"/>
              </a:buClr>
              <a:buSzPts val="2400"/>
              <a:buFont typeface="Arial"/>
              <a:buNone/>
            </a:pPr>
            <a:r>
              <a:t/>
            </a:r>
            <a:endParaRPr sz="2400">
              <a:latin typeface="Times New Roman"/>
              <a:ea typeface="Times New Roman"/>
              <a:cs typeface="Times New Roman"/>
              <a:sym typeface="Times New Roman"/>
            </a:endParaRPr>
          </a:p>
        </p:txBody>
      </p:sp>
      <p:sp>
        <p:nvSpPr>
          <p:cNvPr id="1010" name="Google Shape;1010;p112"/>
          <p:cNvSpPr txBox="1"/>
          <p:nvPr>
            <p:ph idx="12" type="sldNum"/>
          </p:nvPr>
        </p:nvSpPr>
        <p:spPr>
          <a:xfrm>
            <a:off x="6553200" y="6537349"/>
            <a:ext cx="2133600" cy="3206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zh-TW"/>
              <a:t>97</a:t>
            </a:r>
            <a:endParaRPr/>
          </a:p>
        </p:txBody>
      </p:sp>
      <p:sp>
        <p:nvSpPr>
          <p:cNvPr id="1011" name="Google Shape;1011;p112"/>
          <p:cNvSpPr txBox="1"/>
          <p:nvPr>
            <p:ph idx="11" type="ftr"/>
          </p:nvPr>
        </p:nvSpPr>
        <p:spPr>
          <a:xfrm>
            <a:off x="3124200" y="6521450"/>
            <a:ext cx="2895600" cy="2444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a:t>2013/5/8</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5" name="Shape 1015"/>
        <p:cNvGrpSpPr/>
        <p:nvPr/>
      </p:nvGrpSpPr>
      <p:grpSpPr>
        <a:xfrm>
          <a:off x="0" y="0"/>
          <a:ext cx="0" cy="0"/>
          <a:chOff x="0" y="0"/>
          <a:chExt cx="0" cy="0"/>
        </a:xfrm>
      </p:grpSpPr>
      <p:sp>
        <p:nvSpPr>
          <p:cNvPr id="1016" name="Google Shape;1016;p113"/>
          <p:cNvSpPr txBox="1"/>
          <p:nvPr>
            <p:ph type="title"/>
          </p:nvPr>
        </p:nvSpPr>
        <p:spPr>
          <a:xfrm>
            <a:off x="179512" y="1412776"/>
            <a:ext cx="8964488" cy="533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br>
              <a:rPr lang="zh-TW" sz="3200">
                <a:solidFill>
                  <a:schemeClr val="dk1"/>
                </a:solidFill>
                <a:latin typeface="Times New Roman"/>
                <a:ea typeface="Times New Roman"/>
                <a:cs typeface="Times New Roman"/>
                <a:sym typeface="Times New Roman"/>
              </a:rPr>
            </a:br>
            <a:r>
              <a:rPr lang="zh-TW" sz="3200">
                <a:solidFill>
                  <a:schemeClr val="dk1"/>
                </a:solidFill>
                <a:latin typeface="Times New Roman"/>
                <a:ea typeface="Times New Roman"/>
                <a:cs typeface="Times New Roman"/>
                <a:sym typeface="Times New Roman"/>
              </a:rPr>
              <a:t>因應數位匯流之</a:t>
            </a:r>
            <a:r>
              <a:rPr lang="zh-TW" sz="3200">
                <a:solidFill>
                  <a:srgbClr val="FF0000"/>
                </a:solidFill>
                <a:latin typeface="Times New Roman"/>
                <a:ea typeface="Times New Roman"/>
                <a:cs typeface="Times New Roman"/>
                <a:sym typeface="Times New Roman"/>
              </a:rPr>
              <a:t>「企業策略」：風險vs.報酬</a:t>
            </a:r>
            <a:br>
              <a:rPr lang="zh-TW" sz="2400">
                <a:solidFill>
                  <a:schemeClr val="dk1"/>
                </a:solidFill>
                <a:latin typeface="Times New Roman"/>
                <a:ea typeface="Times New Roman"/>
                <a:cs typeface="Times New Roman"/>
                <a:sym typeface="Times New Roman"/>
              </a:rPr>
            </a:br>
            <a:endParaRPr sz="2400">
              <a:solidFill>
                <a:schemeClr val="dk1"/>
              </a:solidFill>
              <a:latin typeface="Times New Roman"/>
              <a:ea typeface="Times New Roman"/>
              <a:cs typeface="Times New Roman"/>
              <a:sym typeface="Times New Roman"/>
            </a:endParaRPr>
          </a:p>
        </p:txBody>
      </p:sp>
      <p:pic>
        <p:nvPicPr>
          <p:cNvPr id="1017" name="Google Shape;1017;p113"/>
          <p:cNvPicPr preferRelativeResize="0"/>
          <p:nvPr>
            <p:ph idx="1" type="body"/>
          </p:nvPr>
        </p:nvPicPr>
        <p:blipFill rotWithShape="1">
          <a:blip r:embed="rId3">
            <a:alphaModFix/>
          </a:blip>
          <a:srcRect b="0" l="0" r="0" t="0"/>
          <a:stretch/>
        </p:blipFill>
        <p:spPr>
          <a:xfrm>
            <a:off x="1763688" y="2260748"/>
            <a:ext cx="5791200" cy="4192588"/>
          </a:xfrm>
          <a:prstGeom prst="rect">
            <a:avLst/>
          </a:prstGeom>
          <a:noFill/>
          <a:ln>
            <a:noFill/>
          </a:ln>
        </p:spPr>
      </p:pic>
      <p:sp>
        <p:nvSpPr>
          <p:cNvPr id="1018" name="Google Shape;1018;p113"/>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1019" name="Google Shape;1019;p113"/>
          <p:cNvSpPr txBox="1"/>
          <p:nvPr/>
        </p:nvSpPr>
        <p:spPr>
          <a:xfrm>
            <a:off x="2514600" y="188640"/>
            <a:ext cx="6324600" cy="5334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zh-TW" sz="4800">
                <a:solidFill>
                  <a:schemeClr val="lt1"/>
                </a:solidFill>
                <a:latin typeface="Arial"/>
                <a:ea typeface="Arial"/>
                <a:cs typeface="Arial"/>
                <a:sym typeface="Arial"/>
              </a:rPr>
              <a:t>總結與討論</a:t>
            </a:r>
            <a:endParaRPr b="0" i="0" sz="4800" u="none" cap="none" strike="noStrike">
              <a:solidFill>
                <a:schemeClr val="lt1"/>
              </a:solidFill>
              <a:latin typeface="Arial"/>
              <a:ea typeface="Arial"/>
              <a:cs typeface="Arial"/>
              <a:sym typeface="Arial"/>
            </a:endParaRPr>
          </a:p>
        </p:txBody>
      </p:sp>
      <p:sp>
        <p:nvSpPr>
          <p:cNvPr id="1020" name="Google Shape;1020;p113"/>
          <p:cNvSpPr txBox="1"/>
          <p:nvPr>
            <p:ph idx="11" type="ftr"/>
          </p:nvPr>
        </p:nvSpPr>
        <p:spPr>
          <a:xfrm>
            <a:off x="3124200" y="6400800"/>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a:solidFill>
                  <a:srgbClr val="215095"/>
                </a:solidFill>
              </a:rPr>
              <a:t>2013/5/8</a:t>
            </a:r>
            <a:endParaRPr>
              <a:solidFill>
                <a:srgbClr val="215095"/>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5" name="Shape 1025"/>
        <p:cNvGrpSpPr/>
        <p:nvPr/>
      </p:nvGrpSpPr>
      <p:grpSpPr>
        <a:xfrm>
          <a:off x="0" y="0"/>
          <a:ext cx="0" cy="0"/>
          <a:chOff x="0" y="0"/>
          <a:chExt cx="0" cy="0"/>
        </a:xfrm>
      </p:grpSpPr>
      <p:sp>
        <p:nvSpPr>
          <p:cNvPr id="1026" name="Google Shape;1026;p114"/>
          <p:cNvSpPr txBox="1"/>
          <p:nvPr>
            <p:ph idx="12" type="sldNum"/>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pic>
        <p:nvPicPr>
          <p:cNvPr id="1027" name="Google Shape;1027;p114"/>
          <p:cNvPicPr preferRelativeResize="0"/>
          <p:nvPr/>
        </p:nvPicPr>
        <p:blipFill rotWithShape="1">
          <a:blip r:embed="rId3">
            <a:alphaModFix/>
          </a:blip>
          <a:srcRect b="0" l="0" r="0" t="0"/>
          <a:stretch/>
        </p:blipFill>
        <p:spPr>
          <a:xfrm>
            <a:off x="417441" y="1908398"/>
            <a:ext cx="8331023" cy="4616946"/>
          </a:xfrm>
          <a:prstGeom prst="rect">
            <a:avLst/>
          </a:prstGeom>
          <a:noFill/>
          <a:ln>
            <a:noFill/>
          </a:ln>
        </p:spPr>
      </p:pic>
      <p:sp>
        <p:nvSpPr>
          <p:cNvPr id="1028" name="Google Shape;1028;p114"/>
          <p:cNvSpPr txBox="1"/>
          <p:nvPr/>
        </p:nvSpPr>
        <p:spPr>
          <a:xfrm>
            <a:off x="6553200" y="6521450"/>
            <a:ext cx="2133600" cy="2444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accent1"/>
              </a:solidFill>
              <a:latin typeface="Arial"/>
              <a:ea typeface="Arial"/>
              <a:cs typeface="Arial"/>
              <a:sym typeface="Arial"/>
            </a:endParaRPr>
          </a:p>
        </p:txBody>
      </p:sp>
      <p:sp>
        <p:nvSpPr>
          <p:cNvPr id="1029" name="Google Shape;1029;p114"/>
          <p:cNvSpPr txBox="1"/>
          <p:nvPr/>
        </p:nvSpPr>
        <p:spPr>
          <a:xfrm>
            <a:off x="2771800" y="5292497"/>
            <a:ext cx="5256584"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1800">
                <a:solidFill>
                  <a:srgbClr val="FF0000"/>
                </a:solidFill>
                <a:latin typeface="Times New Roman"/>
                <a:ea typeface="Times New Roman"/>
                <a:cs typeface="Times New Roman"/>
                <a:sym typeface="Times New Roman"/>
              </a:rPr>
              <a:t>eg 員工改以SKYPE、LINE、GoToMeeting、Dropbox或是智慧型手機工作</a:t>
            </a:r>
            <a:endParaRPr sz="1800">
              <a:solidFill>
                <a:srgbClr val="FF0000"/>
              </a:solidFill>
              <a:latin typeface="Times New Roman"/>
              <a:ea typeface="Times New Roman"/>
              <a:cs typeface="Times New Roman"/>
              <a:sym typeface="Times New Roman"/>
            </a:endParaRPr>
          </a:p>
        </p:txBody>
      </p:sp>
      <p:sp>
        <p:nvSpPr>
          <p:cNvPr id="1030" name="Google Shape;1030;p114"/>
          <p:cNvSpPr txBox="1"/>
          <p:nvPr/>
        </p:nvSpPr>
        <p:spPr>
          <a:xfrm>
            <a:off x="3532221" y="4437112"/>
            <a:ext cx="2144679"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1800">
                <a:solidFill>
                  <a:srgbClr val="FF0000"/>
                </a:solidFill>
                <a:latin typeface="Times New Roman"/>
                <a:ea typeface="Times New Roman"/>
                <a:cs typeface="Times New Roman"/>
                <a:sym typeface="Times New Roman"/>
              </a:rPr>
              <a:t>eg 會計部門與資訊部門整合</a:t>
            </a:r>
            <a:endParaRPr sz="1800">
              <a:solidFill>
                <a:srgbClr val="FF0000"/>
              </a:solidFill>
              <a:latin typeface="Times New Roman"/>
              <a:ea typeface="Times New Roman"/>
              <a:cs typeface="Times New Roman"/>
              <a:sym typeface="Times New Roman"/>
            </a:endParaRPr>
          </a:p>
        </p:txBody>
      </p:sp>
      <p:sp>
        <p:nvSpPr>
          <p:cNvPr id="1031" name="Google Shape;1031;p114"/>
          <p:cNvSpPr txBox="1"/>
          <p:nvPr/>
        </p:nvSpPr>
        <p:spPr>
          <a:xfrm>
            <a:off x="1261103" y="3646765"/>
            <a:ext cx="1582705"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1800">
                <a:solidFill>
                  <a:srgbClr val="FF0000"/>
                </a:solidFill>
                <a:latin typeface="Times New Roman"/>
                <a:ea typeface="Times New Roman"/>
                <a:cs typeface="Times New Roman"/>
                <a:sym typeface="Times New Roman"/>
              </a:rPr>
              <a:t>eg 智慧電表取代傳統讀表</a:t>
            </a:r>
            <a:endParaRPr sz="1800">
              <a:solidFill>
                <a:srgbClr val="FF0000"/>
              </a:solidFill>
              <a:latin typeface="Times New Roman"/>
              <a:ea typeface="Times New Roman"/>
              <a:cs typeface="Times New Roman"/>
              <a:sym typeface="Times New Roman"/>
            </a:endParaRPr>
          </a:p>
        </p:txBody>
      </p:sp>
      <p:sp>
        <p:nvSpPr>
          <p:cNvPr id="1032" name="Google Shape;1032;p114"/>
          <p:cNvSpPr txBox="1"/>
          <p:nvPr/>
        </p:nvSpPr>
        <p:spPr>
          <a:xfrm>
            <a:off x="1259632" y="2852936"/>
            <a:ext cx="2024078"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1800">
                <a:solidFill>
                  <a:srgbClr val="FF0000"/>
                </a:solidFill>
                <a:latin typeface="Times New Roman"/>
                <a:ea typeface="Times New Roman"/>
                <a:cs typeface="Times New Roman"/>
                <a:sym typeface="Times New Roman"/>
              </a:rPr>
              <a:t>eg  智慧電網提供雙向資訊即時互動</a:t>
            </a:r>
            <a:endParaRPr sz="1800">
              <a:solidFill>
                <a:srgbClr val="FF0000"/>
              </a:solidFill>
              <a:latin typeface="Times New Roman"/>
              <a:ea typeface="Times New Roman"/>
              <a:cs typeface="Times New Roman"/>
              <a:sym typeface="Times New Roman"/>
            </a:endParaRPr>
          </a:p>
        </p:txBody>
      </p:sp>
      <p:sp>
        <p:nvSpPr>
          <p:cNvPr id="1033" name="Google Shape;1033;p114"/>
          <p:cNvSpPr txBox="1"/>
          <p:nvPr/>
        </p:nvSpPr>
        <p:spPr>
          <a:xfrm>
            <a:off x="1603758" y="1990581"/>
            <a:ext cx="2752218"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zh-TW" sz="1800">
                <a:solidFill>
                  <a:srgbClr val="FF0000"/>
                </a:solidFill>
                <a:latin typeface="Times New Roman"/>
                <a:ea typeface="Times New Roman"/>
                <a:cs typeface="Times New Roman"/>
                <a:sym typeface="Times New Roman"/>
              </a:rPr>
              <a:t>eg  電業擴大經營保全以及資訊業務</a:t>
            </a:r>
            <a:endParaRPr sz="1800">
              <a:solidFill>
                <a:srgbClr val="FF0000"/>
              </a:solidFill>
              <a:latin typeface="Times New Roman"/>
              <a:ea typeface="Times New Roman"/>
              <a:cs typeface="Times New Roman"/>
              <a:sym typeface="Times New Roman"/>
            </a:endParaRPr>
          </a:p>
        </p:txBody>
      </p:sp>
      <p:sp>
        <p:nvSpPr>
          <p:cNvPr id="1034" name="Google Shape;1034;p114"/>
          <p:cNvSpPr txBox="1"/>
          <p:nvPr/>
        </p:nvSpPr>
        <p:spPr>
          <a:xfrm>
            <a:off x="323528" y="1268760"/>
            <a:ext cx="8820472" cy="53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zh-TW" sz="3200" u="none" cap="none" strike="noStrike">
                <a:solidFill>
                  <a:schemeClr val="dk1"/>
                </a:solidFill>
                <a:latin typeface="Times New Roman"/>
                <a:ea typeface="Times New Roman"/>
                <a:cs typeface="Times New Roman"/>
                <a:sym typeface="Times New Roman"/>
              </a:rPr>
              <a:t>因應數位匯流之</a:t>
            </a:r>
            <a:r>
              <a:rPr lang="zh-TW" sz="3200">
                <a:solidFill>
                  <a:srgbClr val="FF0000"/>
                </a:solidFill>
                <a:latin typeface="Times New Roman"/>
                <a:ea typeface="Times New Roman"/>
                <a:cs typeface="Times New Roman"/>
                <a:sym typeface="Times New Roman"/>
              </a:rPr>
              <a:t>「企業策略」：風險vs.報酬</a:t>
            </a:r>
            <a:br>
              <a:rPr lang="zh-TW" sz="2400">
                <a:solidFill>
                  <a:schemeClr val="dk1"/>
                </a:solidFill>
                <a:latin typeface="Times New Roman"/>
                <a:ea typeface="Times New Roman"/>
                <a:cs typeface="Times New Roman"/>
                <a:sym typeface="Times New Roman"/>
              </a:rPr>
            </a:br>
            <a:endParaRPr b="0" i="0" sz="3200" u="none" cap="none" strike="noStrike">
              <a:solidFill>
                <a:schemeClr val="dk1"/>
              </a:solidFill>
              <a:latin typeface="Times New Roman"/>
              <a:ea typeface="Times New Roman"/>
              <a:cs typeface="Times New Roman"/>
              <a:sym typeface="Times New Roman"/>
            </a:endParaRPr>
          </a:p>
        </p:txBody>
      </p:sp>
      <p:sp>
        <p:nvSpPr>
          <p:cNvPr id="1035" name="Google Shape;1035;p114"/>
          <p:cNvSpPr txBox="1"/>
          <p:nvPr/>
        </p:nvSpPr>
        <p:spPr>
          <a:xfrm>
            <a:off x="2514600" y="116632"/>
            <a:ext cx="6324600" cy="5334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zh-TW" sz="4800">
                <a:solidFill>
                  <a:schemeClr val="lt1"/>
                </a:solidFill>
                <a:latin typeface="Arial"/>
                <a:ea typeface="Arial"/>
                <a:cs typeface="Arial"/>
                <a:sym typeface="Arial"/>
              </a:rPr>
              <a:t>總結與討論</a:t>
            </a:r>
            <a:endParaRPr b="0" i="0" sz="4800" u="none" cap="none" strike="noStrike">
              <a:solidFill>
                <a:schemeClr val="lt1"/>
              </a:solidFill>
              <a:latin typeface="Arial"/>
              <a:ea typeface="Arial"/>
              <a:cs typeface="Arial"/>
              <a:sym typeface="Arial"/>
            </a:endParaRPr>
          </a:p>
        </p:txBody>
      </p:sp>
      <p:sp>
        <p:nvSpPr>
          <p:cNvPr id="1036" name="Google Shape;1036;p114"/>
          <p:cNvSpPr txBox="1"/>
          <p:nvPr>
            <p:ph idx="11" type="ftr"/>
          </p:nvPr>
        </p:nvSpPr>
        <p:spPr>
          <a:xfrm>
            <a:off x="3124200" y="6492701"/>
            <a:ext cx="2895600" cy="32067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zh-TW">
                <a:solidFill>
                  <a:srgbClr val="215095"/>
                </a:solidFill>
              </a:rPr>
              <a:t>2013/5/8</a:t>
            </a:r>
            <a:endParaRPr>
              <a:solidFill>
                <a:srgbClr val="215095"/>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佈景主題">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佈景主題1">
  <a:themeElements>
    <a:clrScheme name="簡報投影片範例 1">
      <a:dk1>
        <a:srgbClr val="1D528D"/>
      </a:dk1>
      <a:lt1>
        <a:srgbClr val="FFFFFF"/>
      </a:lt1>
      <a:dk2>
        <a:srgbClr val="000000"/>
      </a:dk2>
      <a:lt2>
        <a:srgbClr val="B2B2B2"/>
      </a:lt2>
      <a:accent1>
        <a:srgbClr val="2D6BC7"/>
      </a:accent1>
      <a:accent2>
        <a:srgbClr val="FF9900"/>
      </a:accent2>
      <a:accent3>
        <a:srgbClr val="FFFFFF"/>
      </a:accent3>
      <a:accent4>
        <a:srgbClr val="174578"/>
      </a:accent4>
      <a:accent5>
        <a:srgbClr val="ADBAE0"/>
      </a:accent5>
      <a:accent6>
        <a:srgbClr val="E78A00"/>
      </a:accent6>
      <a:hlink>
        <a:srgbClr val="9999FF"/>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