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Lst>
  <p:sldSz cy="6858000" cx="9144000"/>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85100E1-8A87-42FB-91A0-38445C11F71C}">
  <a:tblStyle styleId="{885100E1-8A87-42FB-91A0-38445C11F71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EB338A5-A4C6-4A08-9FF1-F7692A6D72B3}"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5" Type="http://schemas.openxmlformats.org/officeDocument/2006/relationships/slide" Target="slides/slide99.xml"/><Relationship Id="rId104" Type="http://schemas.openxmlformats.org/officeDocument/2006/relationships/slide" Target="slides/slide98.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3" cy="511731"/>
          </a:xfrm>
          <a:prstGeom prst="rect">
            <a:avLst/>
          </a:prstGeom>
          <a:noFill/>
          <a:ln>
            <a:noFill/>
          </a:ln>
        </p:spPr>
        <p:txBody>
          <a:bodyPr anchorCtr="0" anchor="t" bIns="49500" lIns="99025" spcFirstLastPara="1" rIns="99025" wrap="square" tIns="49500"/>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4" y="0"/>
            <a:ext cx="3076363" cy="511731"/>
          </a:xfrm>
          <a:prstGeom prst="rect">
            <a:avLst/>
          </a:prstGeom>
          <a:noFill/>
          <a:ln>
            <a:noFill/>
          </a:ln>
        </p:spPr>
        <p:txBody>
          <a:bodyPr anchorCtr="0" anchor="t" bIns="49500" lIns="99025" spcFirstLastPara="1" rIns="99025" wrap="square" tIns="49500"/>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6"/>
            <a:ext cx="3076363" cy="511731"/>
          </a:xfrm>
          <a:prstGeom prst="rect">
            <a:avLst/>
          </a:prstGeom>
          <a:noFill/>
          <a:ln>
            <a:noFill/>
          </a:ln>
        </p:spPr>
        <p:txBody>
          <a:bodyPr anchorCtr="0" anchor="b" bIns="49500" lIns="99025" spcFirstLastPara="1" rIns="99025" wrap="square" tIns="49500"/>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83" name="Google Shape;283;p1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91" name="Google Shape;291;p2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299" name="Google Shape;299;p2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2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07" name="Google Shape;307;p2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2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44" name="Google Shape;344;p2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53" name="Google Shape;353;p2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61" name="Google Shape;361;p2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2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69" name="Google Shape;369;p2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2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77" name="Google Shape;377;p2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2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85" name="Google Shape;385;p2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2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92" name="Google Shape;392;p2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3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399" name="Google Shape;399;p3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3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06" name="Google Shape;406;p3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3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13" name="Google Shape;413;p3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3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20" name="Google Shape;420;p3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3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27" name="Google Shape;427;p3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3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34" name="Google Shape;434;p3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3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41" name="Google Shape;441;p3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3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48" name="Google Shape;448;p3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3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55" name="Google Shape;455;p3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3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62" name="Google Shape;462;p3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4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69" name="Google Shape;469;p4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4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76" name="Google Shape;476;p4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4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84" name="Google Shape;484;p4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4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91" name="Google Shape;491;p4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p4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498" name="Google Shape;498;p4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4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05" name="Google Shape;505;p4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4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12" name="Google Shape;512;p4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4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22" name="Google Shape;522;p4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p4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64" name="Google Shape;564;p4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p4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71" name="Google Shape;571;p4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5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78" name="Google Shape;578;p5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5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85" name="Google Shape;585;p5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5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92" name="Google Shape;592;p5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5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599" name="Google Shape;599;p5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p5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06" name="Google Shape;606;p5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5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13" name="Google Shape;613;p5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p5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20" name="Google Shape;620;p5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p5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27" name="Google Shape;627;p5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5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34" name="Google Shape;634;p5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Google Shape;641;p5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42" name="Google Shape;642;p5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p6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55" name="Google Shape;655;p6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6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663" name="Google Shape;663;p6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p6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707" name="Google Shape;707;p6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6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715" name="Google Shape;715;p6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p6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722" name="Google Shape;722;p6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4" name="Shape 754"/>
        <p:cNvGrpSpPr/>
        <p:nvPr/>
      </p:nvGrpSpPr>
      <p:grpSpPr>
        <a:xfrm>
          <a:off x="0" y="0"/>
          <a:ext cx="0" cy="0"/>
          <a:chOff x="0" y="0"/>
          <a:chExt cx="0" cy="0"/>
        </a:xfrm>
      </p:grpSpPr>
      <p:sp>
        <p:nvSpPr>
          <p:cNvPr id="755" name="Google Shape;755;p6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756" name="Google Shape;756;p6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p6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764" name="Google Shape;764;p6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p6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772" name="Google Shape;772;p6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Google Shape;779;p6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780" name="Google Shape;780;p6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p6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815" name="Google Shape;815;p6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p7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855" name="Google Shape;855;p7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p7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863" name="Google Shape;863;p7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5" name="Shape 895"/>
        <p:cNvGrpSpPr/>
        <p:nvPr/>
      </p:nvGrpSpPr>
      <p:grpSpPr>
        <a:xfrm>
          <a:off x="0" y="0"/>
          <a:ext cx="0" cy="0"/>
          <a:chOff x="0" y="0"/>
          <a:chExt cx="0" cy="0"/>
        </a:xfrm>
      </p:grpSpPr>
      <p:sp>
        <p:nvSpPr>
          <p:cNvPr id="896" name="Google Shape;896;p7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897" name="Google Shape;897;p7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1" name="Shape 921"/>
        <p:cNvGrpSpPr/>
        <p:nvPr/>
      </p:nvGrpSpPr>
      <p:grpSpPr>
        <a:xfrm>
          <a:off x="0" y="0"/>
          <a:ext cx="0" cy="0"/>
          <a:chOff x="0" y="0"/>
          <a:chExt cx="0" cy="0"/>
        </a:xfrm>
      </p:grpSpPr>
      <p:sp>
        <p:nvSpPr>
          <p:cNvPr id="922" name="Google Shape;922;p7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23" name="Google Shape;923;p7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7" name="Shape 947"/>
        <p:cNvGrpSpPr/>
        <p:nvPr/>
      </p:nvGrpSpPr>
      <p:grpSpPr>
        <a:xfrm>
          <a:off x="0" y="0"/>
          <a:ext cx="0" cy="0"/>
          <a:chOff x="0" y="0"/>
          <a:chExt cx="0" cy="0"/>
        </a:xfrm>
      </p:grpSpPr>
      <p:sp>
        <p:nvSpPr>
          <p:cNvPr id="948" name="Google Shape;948;p7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49" name="Google Shape;949;p7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6" name="Shape 956"/>
        <p:cNvGrpSpPr/>
        <p:nvPr/>
      </p:nvGrpSpPr>
      <p:grpSpPr>
        <a:xfrm>
          <a:off x="0" y="0"/>
          <a:ext cx="0" cy="0"/>
          <a:chOff x="0" y="0"/>
          <a:chExt cx="0" cy="0"/>
        </a:xfrm>
      </p:grpSpPr>
      <p:sp>
        <p:nvSpPr>
          <p:cNvPr id="957" name="Google Shape;957;p7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58" name="Google Shape;958;p7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Google Shape;968;p7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69" name="Google Shape;969;p7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5" name="Shape 975"/>
        <p:cNvGrpSpPr/>
        <p:nvPr/>
      </p:nvGrpSpPr>
      <p:grpSpPr>
        <a:xfrm>
          <a:off x="0" y="0"/>
          <a:ext cx="0" cy="0"/>
          <a:chOff x="0" y="0"/>
          <a:chExt cx="0" cy="0"/>
        </a:xfrm>
      </p:grpSpPr>
      <p:sp>
        <p:nvSpPr>
          <p:cNvPr id="976" name="Google Shape;976;p7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77" name="Google Shape;977;p7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3" name="Shape 983"/>
        <p:cNvGrpSpPr/>
        <p:nvPr/>
      </p:nvGrpSpPr>
      <p:grpSpPr>
        <a:xfrm>
          <a:off x="0" y="0"/>
          <a:ext cx="0" cy="0"/>
          <a:chOff x="0" y="0"/>
          <a:chExt cx="0" cy="0"/>
        </a:xfrm>
      </p:grpSpPr>
      <p:sp>
        <p:nvSpPr>
          <p:cNvPr id="984" name="Google Shape;984;p7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85" name="Google Shape;985;p7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1" name="Shape 991"/>
        <p:cNvGrpSpPr/>
        <p:nvPr/>
      </p:nvGrpSpPr>
      <p:grpSpPr>
        <a:xfrm>
          <a:off x="0" y="0"/>
          <a:ext cx="0" cy="0"/>
          <a:chOff x="0" y="0"/>
          <a:chExt cx="0" cy="0"/>
        </a:xfrm>
      </p:grpSpPr>
      <p:sp>
        <p:nvSpPr>
          <p:cNvPr id="992" name="Google Shape;992;p7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993" name="Google Shape;993;p7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p8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01" name="Google Shape;1001;p8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7" name="Shape 1007"/>
        <p:cNvGrpSpPr/>
        <p:nvPr/>
      </p:nvGrpSpPr>
      <p:grpSpPr>
        <a:xfrm>
          <a:off x="0" y="0"/>
          <a:ext cx="0" cy="0"/>
          <a:chOff x="0" y="0"/>
          <a:chExt cx="0" cy="0"/>
        </a:xfrm>
      </p:grpSpPr>
      <p:sp>
        <p:nvSpPr>
          <p:cNvPr id="1008" name="Google Shape;1008;p8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09" name="Google Shape;1009;p8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5" name="Shape 1015"/>
        <p:cNvGrpSpPr/>
        <p:nvPr/>
      </p:nvGrpSpPr>
      <p:grpSpPr>
        <a:xfrm>
          <a:off x="0" y="0"/>
          <a:ext cx="0" cy="0"/>
          <a:chOff x="0" y="0"/>
          <a:chExt cx="0" cy="0"/>
        </a:xfrm>
      </p:grpSpPr>
      <p:sp>
        <p:nvSpPr>
          <p:cNvPr id="1016" name="Google Shape;1016;p8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17" name="Google Shape;1017;p8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2" name="Shape 1022"/>
        <p:cNvGrpSpPr/>
        <p:nvPr/>
      </p:nvGrpSpPr>
      <p:grpSpPr>
        <a:xfrm>
          <a:off x="0" y="0"/>
          <a:ext cx="0" cy="0"/>
          <a:chOff x="0" y="0"/>
          <a:chExt cx="0" cy="0"/>
        </a:xfrm>
      </p:grpSpPr>
      <p:sp>
        <p:nvSpPr>
          <p:cNvPr id="1023" name="Google Shape;1023;p8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24" name="Google Shape;1024;p8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9" name="Shape 1029"/>
        <p:cNvGrpSpPr/>
        <p:nvPr/>
      </p:nvGrpSpPr>
      <p:grpSpPr>
        <a:xfrm>
          <a:off x="0" y="0"/>
          <a:ext cx="0" cy="0"/>
          <a:chOff x="0" y="0"/>
          <a:chExt cx="0" cy="0"/>
        </a:xfrm>
      </p:grpSpPr>
      <p:sp>
        <p:nvSpPr>
          <p:cNvPr id="1030" name="Google Shape;1030;p8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31" name="Google Shape;1031;p8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6" name="Shape 1036"/>
        <p:cNvGrpSpPr/>
        <p:nvPr/>
      </p:nvGrpSpPr>
      <p:grpSpPr>
        <a:xfrm>
          <a:off x="0" y="0"/>
          <a:ext cx="0" cy="0"/>
          <a:chOff x="0" y="0"/>
          <a:chExt cx="0" cy="0"/>
        </a:xfrm>
      </p:grpSpPr>
      <p:sp>
        <p:nvSpPr>
          <p:cNvPr id="1037" name="Google Shape;1037;p85: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38" name="Google Shape;1038;p8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3" name="Shape 1043"/>
        <p:cNvGrpSpPr/>
        <p:nvPr/>
      </p:nvGrpSpPr>
      <p:grpSpPr>
        <a:xfrm>
          <a:off x="0" y="0"/>
          <a:ext cx="0" cy="0"/>
          <a:chOff x="0" y="0"/>
          <a:chExt cx="0" cy="0"/>
        </a:xfrm>
      </p:grpSpPr>
      <p:sp>
        <p:nvSpPr>
          <p:cNvPr id="1044" name="Google Shape;1044;p8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45" name="Google Shape;1045;p8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6" name="Shape 1066"/>
        <p:cNvGrpSpPr/>
        <p:nvPr/>
      </p:nvGrpSpPr>
      <p:grpSpPr>
        <a:xfrm>
          <a:off x="0" y="0"/>
          <a:ext cx="0" cy="0"/>
          <a:chOff x="0" y="0"/>
          <a:chExt cx="0" cy="0"/>
        </a:xfrm>
      </p:grpSpPr>
      <p:sp>
        <p:nvSpPr>
          <p:cNvPr id="1067" name="Google Shape;1067;p8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68" name="Google Shape;1068;p8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6" name="Shape 1076"/>
        <p:cNvGrpSpPr/>
        <p:nvPr/>
      </p:nvGrpSpPr>
      <p:grpSpPr>
        <a:xfrm>
          <a:off x="0" y="0"/>
          <a:ext cx="0" cy="0"/>
          <a:chOff x="0" y="0"/>
          <a:chExt cx="0" cy="0"/>
        </a:xfrm>
      </p:grpSpPr>
      <p:sp>
        <p:nvSpPr>
          <p:cNvPr id="1077" name="Google Shape;1077;p8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78" name="Google Shape;1078;p8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5" name="Shape 1085"/>
        <p:cNvGrpSpPr/>
        <p:nvPr/>
      </p:nvGrpSpPr>
      <p:grpSpPr>
        <a:xfrm>
          <a:off x="0" y="0"/>
          <a:ext cx="0" cy="0"/>
          <a:chOff x="0" y="0"/>
          <a:chExt cx="0" cy="0"/>
        </a:xfrm>
      </p:grpSpPr>
      <p:sp>
        <p:nvSpPr>
          <p:cNvPr id="1086" name="Google Shape;1086;p8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87" name="Google Shape;1087;p8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2" name="Shape 1092"/>
        <p:cNvGrpSpPr/>
        <p:nvPr/>
      </p:nvGrpSpPr>
      <p:grpSpPr>
        <a:xfrm>
          <a:off x="0" y="0"/>
          <a:ext cx="0" cy="0"/>
          <a:chOff x="0" y="0"/>
          <a:chExt cx="0" cy="0"/>
        </a:xfrm>
      </p:grpSpPr>
      <p:sp>
        <p:nvSpPr>
          <p:cNvPr id="1093" name="Google Shape;1093;p90: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094" name="Google Shape;1094;p90: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2" name="Shape 1102"/>
        <p:cNvGrpSpPr/>
        <p:nvPr/>
      </p:nvGrpSpPr>
      <p:grpSpPr>
        <a:xfrm>
          <a:off x="0" y="0"/>
          <a:ext cx="0" cy="0"/>
          <a:chOff x="0" y="0"/>
          <a:chExt cx="0" cy="0"/>
        </a:xfrm>
      </p:grpSpPr>
      <p:sp>
        <p:nvSpPr>
          <p:cNvPr id="1103" name="Google Shape;1103;p91: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04" name="Google Shape;1104;p91: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9" name="Shape 1109"/>
        <p:cNvGrpSpPr/>
        <p:nvPr/>
      </p:nvGrpSpPr>
      <p:grpSpPr>
        <a:xfrm>
          <a:off x="0" y="0"/>
          <a:ext cx="0" cy="0"/>
          <a:chOff x="0" y="0"/>
          <a:chExt cx="0" cy="0"/>
        </a:xfrm>
      </p:grpSpPr>
      <p:sp>
        <p:nvSpPr>
          <p:cNvPr id="1110" name="Google Shape;1110;p92: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11" name="Google Shape;1111;p92: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6" name="Shape 1116"/>
        <p:cNvGrpSpPr/>
        <p:nvPr/>
      </p:nvGrpSpPr>
      <p:grpSpPr>
        <a:xfrm>
          <a:off x="0" y="0"/>
          <a:ext cx="0" cy="0"/>
          <a:chOff x="0" y="0"/>
          <a:chExt cx="0" cy="0"/>
        </a:xfrm>
      </p:grpSpPr>
      <p:sp>
        <p:nvSpPr>
          <p:cNvPr id="1117" name="Google Shape;1117;p93: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18" name="Google Shape;1118;p93: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3" name="Shape 1123"/>
        <p:cNvGrpSpPr/>
        <p:nvPr/>
      </p:nvGrpSpPr>
      <p:grpSpPr>
        <a:xfrm>
          <a:off x="0" y="0"/>
          <a:ext cx="0" cy="0"/>
          <a:chOff x="0" y="0"/>
          <a:chExt cx="0" cy="0"/>
        </a:xfrm>
      </p:grpSpPr>
      <p:sp>
        <p:nvSpPr>
          <p:cNvPr id="1124" name="Google Shape;1124;p94: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25" name="Google Shape;1125;p94: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0" name="Shape 1130"/>
        <p:cNvGrpSpPr/>
        <p:nvPr/>
      </p:nvGrpSpPr>
      <p:grpSpPr>
        <a:xfrm>
          <a:off x="0" y="0"/>
          <a:ext cx="0" cy="0"/>
          <a:chOff x="0" y="0"/>
          <a:chExt cx="0" cy="0"/>
        </a:xfrm>
      </p:grpSpPr>
      <p:sp>
        <p:nvSpPr>
          <p:cNvPr id="1131" name="Google Shape;1131;p95: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2" name="Google Shape;1132;p95:notes"/>
          <p:cNvSpPr txBox="1"/>
          <p:nvPr>
            <p:ph idx="1" type="body"/>
          </p:nvPr>
        </p:nvSpPr>
        <p:spPr>
          <a:xfrm>
            <a:off x="709930" y="4861441"/>
            <a:ext cx="5679440" cy="4605576"/>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33" name="Google Shape;1133;p95:notes"/>
          <p:cNvSpPr txBox="1"/>
          <p:nvPr>
            <p:ph idx="12" type="sldNum"/>
          </p:nvPr>
        </p:nvSpPr>
        <p:spPr>
          <a:xfrm>
            <a:off x="4021294" y="9721106"/>
            <a:ext cx="3076363" cy="511731"/>
          </a:xfrm>
          <a:prstGeom prst="rect">
            <a:avLst/>
          </a:prstGeom>
          <a:noFill/>
          <a:ln>
            <a:noFill/>
          </a:ln>
        </p:spPr>
        <p:txBody>
          <a:bodyPr anchorCtr="0" anchor="b" bIns="49500" lIns="99025" spcFirstLastPara="1" rIns="99025" wrap="square" tIns="495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8" name="Shape 1138"/>
        <p:cNvGrpSpPr/>
        <p:nvPr/>
      </p:nvGrpSpPr>
      <p:grpSpPr>
        <a:xfrm>
          <a:off x="0" y="0"/>
          <a:ext cx="0" cy="0"/>
          <a:chOff x="0" y="0"/>
          <a:chExt cx="0" cy="0"/>
        </a:xfrm>
      </p:grpSpPr>
      <p:sp>
        <p:nvSpPr>
          <p:cNvPr id="1139" name="Google Shape;1139;p96: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40" name="Google Shape;1140;p96: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6" name="Shape 1146"/>
        <p:cNvGrpSpPr/>
        <p:nvPr/>
      </p:nvGrpSpPr>
      <p:grpSpPr>
        <a:xfrm>
          <a:off x="0" y="0"/>
          <a:ext cx="0" cy="0"/>
          <a:chOff x="0" y="0"/>
          <a:chExt cx="0" cy="0"/>
        </a:xfrm>
      </p:grpSpPr>
      <p:sp>
        <p:nvSpPr>
          <p:cNvPr id="1147" name="Google Shape;1147;p97: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48" name="Google Shape;1148;p97: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4" name="Shape 1154"/>
        <p:cNvGrpSpPr/>
        <p:nvPr/>
      </p:nvGrpSpPr>
      <p:grpSpPr>
        <a:xfrm>
          <a:off x="0" y="0"/>
          <a:ext cx="0" cy="0"/>
          <a:chOff x="0" y="0"/>
          <a:chExt cx="0" cy="0"/>
        </a:xfrm>
      </p:grpSpPr>
      <p:sp>
        <p:nvSpPr>
          <p:cNvPr id="1155" name="Google Shape;1155;p98: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56" name="Google Shape;1156;p98: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2" name="Shape 1162"/>
        <p:cNvGrpSpPr/>
        <p:nvPr/>
      </p:nvGrpSpPr>
      <p:grpSpPr>
        <a:xfrm>
          <a:off x="0" y="0"/>
          <a:ext cx="0" cy="0"/>
          <a:chOff x="0" y="0"/>
          <a:chExt cx="0" cy="0"/>
        </a:xfrm>
      </p:grpSpPr>
      <p:sp>
        <p:nvSpPr>
          <p:cNvPr id="1163" name="Google Shape;1163;p99:notes"/>
          <p:cNvSpPr txBox="1"/>
          <p:nvPr>
            <p:ph idx="1" type="body"/>
          </p:nvPr>
        </p:nvSpPr>
        <p:spPr>
          <a:xfrm>
            <a:off x="709930" y="4861441"/>
            <a:ext cx="5679440" cy="4605576"/>
          </a:xfrm>
          <a:prstGeom prst="rect">
            <a:avLst/>
          </a:prstGeom>
        </p:spPr>
        <p:txBody>
          <a:bodyPr anchorCtr="0" anchor="t" bIns="49500" lIns="99025" spcFirstLastPara="1" rIns="99025" wrap="square" tIns="49500">
            <a:noAutofit/>
          </a:bodyPr>
          <a:lstStyle/>
          <a:p>
            <a:pPr indent="0" lvl="0" marL="0" rtl="0" algn="l">
              <a:spcBef>
                <a:spcPts val="0"/>
              </a:spcBef>
              <a:spcAft>
                <a:spcPts val="0"/>
              </a:spcAft>
              <a:buNone/>
            </a:pPr>
            <a:r>
              <a:t/>
            </a:r>
            <a:endParaRPr/>
          </a:p>
        </p:txBody>
      </p:sp>
      <p:sp>
        <p:nvSpPr>
          <p:cNvPr id="1164" name="Google Shape;1164;p99:notes"/>
          <p:cNvSpPr/>
          <p:nvPr>
            <p:ph idx="2"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404664"/>
            <a:ext cx="8229600" cy="792088"/>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159732" y="-361764"/>
            <a:ext cx="4824536"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365D"/>
              </a:buClr>
              <a:buSzPts val="4000"/>
              <a:buFont typeface="Calibri"/>
              <a:buNone/>
              <a:defRPr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區段標題" type="secHead">
  <p:cSld name="SECTION_HEADER">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lt1"/>
              </a:buClr>
              <a:buSzPts val="4000"/>
              <a:buFont typeface="Calibri"/>
              <a:buNone/>
              <a:defRPr b="1" sz="4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33" name="Shape 33"/>
        <p:cNvGrpSpPr/>
        <p:nvPr/>
      </p:nvGrpSpPr>
      <p:grpSpPr>
        <a:xfrm>
          <a:off x="0" y="0"/>
          <a:ext cx="0" cy="0"/>
          <a:chOff x="0" y="0"/>
          <a:chExt cx="0" cy="0"/>
        </a:xfrm>
      </p:grpSpPr>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457200" y="404664"/>
            <a:ext cx="8229600" cy="792088"/>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457200" y="404664"/>
            <a:ext cx="8229600" cy="792088"/>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365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404664"/>
            <a:ext cx="8229600" cy="792088"/>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365D"/>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7365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7365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404664"/>
            <a:ext cx="8229600" cy="792088"/>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17365D"/>
              </a:buClr>
              <a:buSzPts val="4400"/>
              <a:buFont typeface="Calibri"/>
              <a:buNone/>
              <a:defRPr b="0" i="0" sz="4400" u="none" cap="none" strike="noStrike">
                <a:solidFill>
                  <a:srgbClr val="17365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340768"/>
            <a:ext cx="8229600" cy="4824536"/>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33.jpg"/><Relationship Id="rId5" Type="http://schemas.openxmlformats.org/officeDocument/2006/relationships/image" Target="../media/image37.jpg"/><Relationship Id="rId6" Type="http://schemas.openxmlformats.org/officeDocument/2006/relationships/image" Target="../media/image26.jpg"/><Relationship Id="rId7"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hyperlink" Target="http://www.youtube.com/watch?v=P9KPJlA5yds&amp;hd=1" TargetMode="External"/><Relationship Id="rId4" Type="http://schemas.openxmlformats.org/officeDocument/2006/relationships/hyperlink" Target="http://www.youtube.com/watch?v=rn_iPjGKd0M&amp;hd=1" TargetMode="External"/><Relationship Id="rId5" Type="http://schemas.openxmlformats.org/officeDocument/2006/relationships/hyperlink" Target="http://www.youtube.com/watch?v=P9KPJlA5yds" TargetMode="External"/><Relationship Id="rId6" Type="http://schemas.openxmlformats.org/officeDocument/2006/relationships/image" Target="../media/image32.jpg"/><Relationship Id="rId7" Type="http://schemas.openxmlformats.org/officeDocument/2006/relationships/image" Target="../media/image30.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7.jpg"/><Relationship Id="rId5" Type="http://schemas.openxmlformats.org/officeDocument/2006/relationships/image" Target="../media/image1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hyperlink" Target="http://www.youtube.com/watch?v=3GCPTKjf2YQ&amp;feature=relmfu&amp;hd=1" TargetMode="External"/><Relationship Id="rId4" Type="http://schemas.openxmlformats.org/officeDocument/2006/relationships/image" Target="../media/image36.jpg"/><Relationship Id="rId5" Type="http://schemas.openxmlformats.org/officeDocument/2006/relationships/hyperlink" Target="http://www.youtube.com/watch?v=sDQjlpZj8FQ&amp;hd=1" TargetMode="External"/><Relationship Id="rId6" Type="http://schemas.openxmlformats.org/officeDocument/2006/relationships/image" Target="../media/image29.jpg"/><Relationship Id="rId7" Type="http://schemas.openxmlformats.org/officeDocument/2006/relationships/hyperlink" Target="http://www.youtube.com/watch?v=IVOaAOyriM4&amp;feature=relmfu&amp;hd=1" TargetMode="External"/><Relationship Id="rId8" Type="http://schemas.openxmlformats.org/officeDocument/2006/relationships/image" Target="../media/image34.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3"/>
          <p:cNvSpPr txBox="1"/>
          <p:nvPr>
            <p:ph type="ctrTitle"/>
          </p:nvPr>
        </p:nvSpPr>
        <p:spPr>
          <a:xfrm>
            <a:off x="395536" y="1556792"/>
            <a:ext cx="8388424"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C000"/>
              </a:buClr>
              <a:buSzPts val="3959"/>
              <a:buFont typeface="Calibri"/>
              <a:buNone/>
            </a:pPr>
            <a:r>
              <a:rPr lang="en-US" sz="3959">
                <a:solidFill>
                  <a:srgbClr val="FFC000"/>
                </a:solidFill>
              </a:rPr>
              <a:t>Energy Economics and Policy Analysis:</a:t>
            </a:r>
            <a:br>
              <a:rPr lang="en-US" sz="3959">
                <a:solidFill>
                  <a:srgbClr val="FFC000"/>
                </a:solidFill>
              </a:rPr>
            </a:br>
            <a:r>
              <a:rPr lang="en-US" sz="3959">
                <a:solidFill>
                  <a:srgbClr val="FFC000"/>
                </a:solidFill>
              </a:rPr>
              <a:t> the Taiwan Experience</a:t>
            </a:r>
            <a:endParaRPr sz="3959">
              <a:solidFill>
                <a:srgbClr val="FFC000"/>
              </a:solidFill>
            </a:endParaRPr>
          </a:p>
        </p:txBody>
      </p:sp>
      <p:sp>
        <p:nvSpPr>
          <p:cNvPr id="89" name="Google Shape;89;p13"/>
          <p:cNvSpPr txBox="1"/>
          <p:nvPr>
            <p:ph idx="1" type="subTitle"/>
          </p:nvPr>
        </p:nvSpPr>
        <p:spPr>
          <a:xfrm>
            <a:off x="755576" y="3717032"/>
            <a:ext cx="7704856" cy="206308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b="1" lang="en-US">
                <a:solidFill>
                  <a:schemeClr val="lt1"/>
                </a:solidFill>
              </a:rPr>
              <a:t>HSU, JYH-YIH</a:t>
            </a:r>
            <a:endParaRPr/>
          </a:p>
          <a:p>
            <a:pPr indent="0" lvl="0" marL="0" rtl="0" algn="ctr">
              <a:spcBef>
                <a:spcPts val="400"/>
              </a:spcBef>
              <a:spcAft>
                <a:spcPts val="0"/>
              </a:spcAft>
              <a:buClr>
                <a:schemeClr val="lt1"/>
              </a:buClr>
              <a:buSzPts val="2000"/>
              <a:buNone/>
            </a:pPr>
            <a:r>
              <a:rPr lang="en-US" sz="2000">
                <a:solidFill>
                  <a:schemeClr val="lt1"/>
                </a:solidFill>
              </a:rPr>
              <a:t>DIRECTOR, CENTER FOR INDUSTRIAL DEVELOPMENT RESEARCH</a:t>
            </a:r>
            <a:endParaRPr sz="2000">
              <a:solidFill>
                <a:schemeClr val="lt1"/>
              </a:solidFill>
            </a:endParaRPr>
          </a:p>
          <a:p>
            <a:pPr indent="0" lvl="0" marL="0" rtl="0" algn="ctr">
              <a:spcBef>
                <a:spcPts val="400"/>
              </a:spcBef>
              <a:spcAft>
                <a:spcPts val="0"/>
              </a:spcAft>
              <a:buClr>
                <a:schemeClr val="lt1"/>
              </a:buClr>
              <a:buSzPts val="2000"/>
              <a:buNone/>
            </a:pPr>
            <a:r>
              <a:rPr lang="en-US" sz="2000">
                <a:solidFill>
                  <a:schemeClr val="lt1"/>
                </a:solidFill>
              </a:rPr>
              <a:t>PROFESSOR, DEPARTMENT OF MANAGEMENT INFORMATION SYSTEMS</a:t>
            </a:r>
            <a:endParaRPr sz="2000">
              <a:solidFill>
                <a:schemeClr val="lt1"/>
              </a:solidFill>
            </a:endParaRPr>
          </a:p>
          <a:p>
            <a:pPr indent="0" lvl="0" marL="0" rtl="0" algn="ctr">
              <a:spcBef>
                <a:spcPts val="400"/>
              </a:spcBef>
              <a:spcAft>
                <a:spcPts val="0"/>
              </a:spcAft>
              <a:buClr>
                <a:schemeClr val="lt1"/>
              </a:buClr>
              <a:buSzPts val="2000"/>
              <a:buNone/>
            </a:pPr>
            <a:r>
              <a:rPr lang="en-US" sz="2000">
                <a:solidFill>
                  <a:schemeClr val="lt1"/>
                </a:solidFill>
              </a:rPr>
              <a:t>PROFESSOR, DEPARTMENT OF APPLIED ECONOMICS</a:t>
            </a:r>
            <a:endParaRPr sz="2000">
              <a:solidFill>
                <a:schemeClr val="lt1"/>
              </a:solidFill>
            </a:endParaRPr>
          </a:p>
          <a:p>
            <a:pPr indent="0" lvl="0" marL="0" rtl="0" algn="ctr">
              <a:spcBef>
                <a:spcPts val="400"/>
              </a:spcBef>
              <a:spcAft>
                <a:spcPts val="0"/>
              </a:spcAft>
              <a:buClr>
                <a:schemeClr val="lt1"/>
              </a:buClr>
              <a:buSzPts val="2000"/>
              <a:buNone/>
            </a:pPr>
            <a:r>
              <a:rPr lang="en-US" sz="2000">
                <a:solidFill>
                  <a:schemeClr val="lt1"/>
                </a:solidFill>
              </a:rPr>
              <a:t>NATIONAL CHUNG HSING UNIVERSITY, TAICHUNG, TAIWAN</a:t>
            </a:r>
            <a:endParaRPr sz="2000">
              <a:solidFill>
                <a:schemeClr val="lt1"/>
              </a:solidFill>
            </a:endParaRPr>
          </a:p>
          <a:p>
            <a:pPr indent="0" lvl="0" marL="0" rtl="0" algn="ctr">
              <a:lnSpc>
                <a:spcPct val="90000"/>
              </a:lnSpc>
              <a:spcBef>
                <a:spcPts val="480"/>
              </a:spcBef>
              <a:spcAft>
                <a:spcPts val="0"/>
              </a:spcAft>
              <a:buClr>
                <a:srgbClr val="888888"/>
              </a:buClr>
              <a:buSzPts val="2400"/>
              <a:buNone/>
            </a:pPr>
            <a:r>
              <a:t/>
            </a:r>
            <a:endParaRPr b="1" sz="2400">
              <a:solidFill>
                <a:schemeClr val="lt1"/>
              </a:solidFill>
            </a:endParaRPr>
          </a:p>
        </p:txBody>
      </p:sp>
      <p:sp>
        <p:nvSpPr>
          <p:cNvPr id="90" name="Google Shape;90;p13"/>
          <p:cNvSpPr txBox="1"/>
          <p:nvPr/>
        </p:nvSpPr>
        <p:spPr>
          <a:xfrm>
            <a:off x="3995936" y="5949280"/>
            <a:ext cx="12961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2012/4/23</a:t>
            </a:r>
            <a:endParaRPr sz="1800">
              <a:solidFill>
                <a:schemeClr val="lt1"/>
              </a:solidFill>
              <a:latin typeface="Calibri"/>
              <a:ea typeface="Calibri"/>
              <a:cs typeface="Calibri"/>
              <a:sym typeface="Calibri"/>
            </a:endParaRPr>
          </a:p>
        </p:txBody>
      </p:sp>
      <p:sp>
        <p:nvSpPr>
          <p:cNvPr id="91" name="Google Shape;9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2"/>
          <p:cNvSpPr/>
          <p:nvPr/>
        </p:nvSpPr>
        <p:spPr>
          <a:xfrm>
            <a:off x="179512" y="1124744"/>
            <a:ext cx="8784976" cy="5733256"/>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FFFFFF"/>
              </a:buClr>
              <a:buSzPts val="1800"/>
              <a:buFont typeface="Calibri"/>
              <a:buChar char="•"/>
            </a:pPr>
            <a:r>
              <a:rPr b="1" i="0" lang="en-US" sz="1800" u="none" cap="none" strike="noStrike">
                <a:solidFill>
                  <a:srgbClr val="FFFFFF"/>
                </a:solidFill>
                <a:latin typeface="Calibri"/>
                <a:ea typeface="Calibri"/>
                <a:cs typeface="Calibri"/>
                <a:sym typeface="Calibri"/>
              </a:rPr>
              <a:t>1980s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Economic Liberalization and Technology-intensive Development</a:t>
            </a:r>
            <a:endParaRPr b="1" i="0" sz="1800" u="none" cap="none" strike="noStrike">
              <a:solidFill>
                <a:srgbClr val="44414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Restructuring industrial production and expanding R&amp;D spending</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Pursuing economic liberalization and internationalization</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Expanding domestic demand to improve the trade imbalance</a:t>
            </a:r>
            <a:endParaRPr b="0" i="0" sz="1800" u="none" cap="none" strike="noStrike">
              <a:solidFill>
                <a:srgbClr val="44414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rgbClr val="FFFFFF"/>
              </a:buClr>
              <a:buSzPts val="1800"/>
              <a:buFont typeface="Calibri"/>
              <a:buChar char="•"/>
            </a:pPr>
            <a:r>
              <a:rPr b="1" i="0" lang="en-US" sz="1800" u="none" cap="none" strike="noStrike">
                <a:solidFill>
                  <a:srgbClr val="FFFFFF"/>
                </a:solidFill>
                <a:latin typeface="Calibri"/>
                <a:ea typeface="Calibri"/>
                <a:cs typeface="Calibri"/>
                <a:sym typeface="Calibri"/>
              </a:rPr>
              <a:t>1990s</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Coping with Change and Setting New Priorities</a:t>
            </a:r>
            <a:endParaRPr b="1" i="0" sz="1800" u="none" cap="none" strike="noStrike">
              <a:solidFill>
                <a:srgbClr val="44414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Implementing the Six-Year National Development Plan to bolster infrastructure</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Using the BOT approach to encourage the private sector to participate in public construction</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Promoting telecommunications liberalization</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Balancing economic and social development to improve living quality</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 Taiwan into an Asia-Pacific Regional Operations Center</a:t>
            </a:r>
            <a:endParaRPr/>
          </a:p>
        </p:txBody>
      </p:sp>
      <p:sp>
        <p:nvSpPr>
          <p:cNvPr id="187" name="Google Shape;187;p22"/>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000"/>
              <a:buFont typeface="Calibri"/>
              <a:buNone/>
            </a:pPr>
            <a:r>
              <a:rPr lang="en-US" sz="4000"/>
              <a:t>Strategies of Economic Development (2/3)</a:t>
            </a:r>
            <a:endParaRPr sz="4000"/>
          </a:p>
        </p:txBody>
      </p:sp>
      <p:sp>
        <p:nvSpPr>
          <p:cNvPr id="188" name="Google Shape;188;p2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9" name="Google Shape;189;p22"/>
          <p:cNvPicPr preferRelativeResize="0"/>
          <p:nvPr/>
        </p:nvPicPr>
        <p:blipFill rotWithShape="1">
          <a:blip r:embed="rId3">
            <a:alphaModFix/>
          </a:blip>
          <a:srcRect b="0" l="0" r="0" t="0"/>
          <a:stretch/>
        </p:blipFill>
        <p:spPr>
          <a:xfrm>
            <a:off x="7859588" y="4869160"/>
            <a:ext cx="1104900" cy="1104900"/>
          </a:xfrm>
          <a:prstGeom prst="rect">
            <a:avLst/>
          </a:prstGeom>
          <a:noFill/>
          <a:ln>
            <a:noFill/>
          </a:ln>
        </p:spPr>
      </p:pic>
      <p:pic>
        <p:nvPicPr>
          <p:cNvPr id="190" name="Google Shape;190;p22"/>
          <p:cNvPicPr preferRelativeResize="0"/>
          <p:nvPr/>
        </p:nvPicPr>
        <p:blipFill rotWithShape="1">
          <a:blip r:embed="rId4">
            <a:alphaModFix/>
          </a:blip>
          <a:srcRect b="0" l="0" r="0" t="0"/>
          <a:stretch/>
        </p:blipFill>
        <p:spPr>
          <a:xfrm>
            <a:off x="7812360" y="1608336"/>
            <a:ext cx="1104900" cy="1244600"/>
          </a:xfrm>
          <a:prstGeom prst="rect">
            <a:avLst/>
          </a:prstGeom>
          <a:noFill/>
          <a:ln>
            <a:noFill/>
          </a:ln>
        </p:spPr>
      </p:pic>
      <p:sp>
        <p:nvSpPr>
          <p:cNvPr id="191" name="Google Shape;191;p22"/>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p:nvPr/>
        </p:nvSpPr>
        <p:spPr>
          <a:xfrm>
            <a:off x="179512" y="1268760"/>
            <a:ext cx="8784976" cy="544522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2000s</a:t>
            </a:r>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Industrial Renovation and Global Linkage</a:t>
            </a:r>
            <a:endParaRPr b="1" i="0" sz="1800" u="none" cap="none" strike="noStrike">
              <a:solidFill>
                <a:srgbClr val="444141"/>
              </a:solidFill>
              <a:latin typeface="Calibri"/>
              <a:ea typeface="Calibri"/>
              <a:cs typeface="Calibri"/>
              <a:sym typeface="Calibri"/>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Actively implementing the i-Taiwan 12 Projects to bolster the nation's capital stock by expanding public investment and boosting private investment.</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Promoting  industrial  remodeling  by  developing  six  major  emerging  industries  and  four  emerging  intelligent  industries, building  an  "intelligent  Taiwan,"  increasing  R&amp;D  inputs,  and  creating  industrial  innovation  corridors  and  new  high-tech industrial clusters, to raise the rate of technological progress.</a:t>
            </a:r>
            <a:endParaRPr/>
          </a:p>
          <a:p>
            <a:pPr indent="-114300" lvl="3" marL="342900" marR="0" rtl="0" algn="l">
              <a:lnSpc>
                <a:spcPct val="75000"/>
              </a:lnSpc>
              <a:spcBef>
                <a:spcPts val="18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Speeding up global connection, enhancing cross-strait and global logistics capabilities, </a:t>
            </a:r>
            <a:r>
              <a:rPr b="0" i="0" lang="en-US" sz="1800" u="none" cap="none" strike="noStrike">
                <a:solidFill>
                  <a:srgbClr val="FF0000"/>
                </a:solidFill>
                <a:latin typeface="Calibri"/>
                <a:ea typeface="Calibri"/>
                <a:cs typeface="Calibri"/>
                <a:sym typeface="Calibri"/>
              </a:rPr>
              <a:t>ECFA(Economic Cooperation Framework Agreement) </a:t>
            </a:r>
            <a:r>
              <a:rPr b="0" i="0" lang="en-US" sz="1800" u="none" cap="none" strike="noStrike">
                <a:solidFill>
                  <a:srgbClr val="444141"/>
                </a:solidFill>
                <a:latin typeface="Calibri"/>
                <a:ea typeface="Calibri"/>
                <a:cs typeface="Calibri"/>
                <a:sym typeface="Calibri"/>
              </a:rPr>
              <a:t>and bringing national economic and trade systems into line with the world, to raise Taiwan's economic efficiency</a:t>
            </a:r>
            <a:r>
              <a:rPr b="0" i="0" lang="en-US" sz="1800" u="none" cap="none" strike="noStrike">
                <a:solidFill>
                  <a:schemeClr val="dk1"/>
                </a:solidFill>
                <a:latin typeface="Calibri"/>
                <a:ea typeface="Calibri"/>
                <a:cs typeface="Calibri"/>
                <a:sym typeface="Calibri"/>
              </a:rPr>
              <a:t>.</a:t>
            </a:r>
            <a:endParaRPr/>
          </a:p>
          <a:p>
            <a:pPr indent="0" lvl="3" marL="3429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 name="Google Shape;197;p23"/>
          <p:cNvSpPr txBox="1"/>
          <p:nvPr>
            <p:ph type="title"/>
          </p:nvPr>
        </p:nvSpPr>
        <p:spPr>
          <a:xfrm>
            <a:off x="179512" y="274638"/>
            <a:ext cx="896448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000"/>
              <a:buFont typeface="Calibri"/>
              <a:buNone/>
            </a:pPr>
            <a:r>
              <a:rPr lang="en-US" sz="4000"/>
              <a:t>Strategies of Economic Development (3/3)</a:t>
            </a:r>
            <a:endParaRPr sz="4000"/>
          </a:p>
        </p:txBody>
      </p:sp>
      <p:sp>
        <p:nvSpPr>
          <p:cNvPr id="198" name="Google Shape;198;p2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9" name="Google Shape;199;p23"/>
          <p:cNvPicPr preferRelativeResize="0"/>
          <p:nvPr/>
        </p:nvPicPr>
        <p:blipFill rotWithShape="1">
          <a:blip r:embed="rId3">
            <a:alphaModFix/>
          </a:blip>
          <a:srcRect b="0" l="0" r="0" t="0"/>
          <a:stretch/>
        </p:blipFill>
        <p:spPr>
          <a:xfrm>
            <a:off x="323528" y="3717032"/>
            <a:ext cx="1104900" cy="1104900"/>
          </a:xfrm>
          <a:prstGeom prst="rect">
            <a:avLst/>
          </a:prstGeom>
          <a:noFill/>
          <a:ln>
            <a:noFill/>
          </a:ln>
        </p:spPr>
      </p:pic>
      <p:sp>
        <p:nvSpPr>
          <p:cNvPr id="200" name="Google Shape;200;p23"/>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Economic Growth Rate</a:t>
            </a:r>
            <a:endParaRPr sz="4400"/>
          </a:p>
        </p:txBody>
      </p:sp>
      <p:sp>
        <p:nvSpPr>
          <p:cNvPr id="206" name="Google Shape;206;p2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24"/>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grpSp>
        <p:nvGrpSpPr>
          <p:cNvPr id="208" name="Google Shape;208;p24"/>
          <p:cNvGrpSpPr/>
          <p:nvPr/>
        </p:nvGrpSpPr>
        <p:grpSpPr>
          <a:xfrm>
            <a:off x="114550" y="1724372"/>
            <a:ext cx="8777930" cy="4368924"/>
            <a:chOff x="114550" y="1724372"/>
            <a:chExt cx="8777930" cy="4368924"/>
          </a:xfrm>
        </p:grpSpPr>
        <p:pic>
          <p:nvPicPr>
            <p:cNvPr descr="2012-04-06 14 36 51.png" id="209" name="Google Shape;209;p24"/>
            <p:cNvPicPr preferRelativeResize="0"/>
            <p:nvPr/>
          </p:nvPicPr>
          <p:blipFill rotWithShape="1">
            <a:blip r:embed="rId3">
              <a:alphaModFix/>
            </a:blip>
            <a:srcRect b="0" l="0" r="0" t="0"/>
            <a:stretch/>
          </p:blipFill>
          <p:spPr>
            <a:xfrm>
              <a:off x="114550" y="1724372"/>
              <a:ext cx="8777930" cy="4368924"/>
            </a:xfrm>
            <a:prstGeom prst="rect">
              <a:avLst/>
            </a:prstGeom>
            <a:noFill/>
            <a:ln>
              <a:noFill/>
            </a:ln>
          </p:spPr>
        </p:pic>
        <p:sp>
          <p:nvSpPr>
            <p:cNvPr id="210" name="Google Shape;210;p24"/>
            <p:cNvSpPr/>
            <p:nvPr/>
          </p:nvSpPr>
          <p:spPr>
            <a:xfrm>
              <a:off x="1115616" y="3789040"/>
              <a:ext cx="576064" cy="1656184"/>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4"/>
            <p:cNvSpPr/>
            <p:nvPr/>
          </p:nvSpPr>
          <p:spPr>
            <a:xfrm>
              <a:off x="2339752" y="3645024"/>
              <a:ext cx="576064" cy="172819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4"/>
            <p:cNvSpPr/>
            <p:nvPr/>
          </p:nvSpPr>
          <p:spPr>
            <a:xfrm>
              <a:off x="3491880" y="3356992"/>
              <a:ext cx="648072" cy="2016224"/>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4"/>
            <p:cNvSpPr/>
            <p:nvPr/>
          </p:nvSpPr>
          <p:spPr>
            <a:xfrm>
              <a:off x="4716016" y="3861048"/>
              <a:ext cx="576064" cy="1512168"/>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4"/>
            <p:cNvSpPr/>
            <p:nvPr/>
          </p:nvSpPr>
          <p:spPr>
            <a:xfrm>
              <a:off x="5868144" y="4149080"/>
              <a:ext cx="648072" cy="122413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4"/>
            <p:cNvSpPr/>
            <p:nvPr/>
          </p:nvSpPr>
          <p:spPr>
            <a:xfrm>
              <a:off x="7020272" y="4725144"/>
              <a:ext cx="648072"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5"/>
          <p:cNvSpPr txBox="1"/>
          <p:nvPr>
            <p:ph type="title"/>
          </p:nvPr>
        </p:nvSpPr>
        <p:spPr>
          <a:xfrm>
            <a:off x="467544" y="332656"/>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29545"/>
              </a:lnSpc>
              <a:spcBef>
                <a:spcPts val="0"/>
              </a:spcBef>
              <a:spcAft>
                <a:spcPts val="0"/>
              </a:spcAft>
              <a:buClr>
                <a:srgbClr val="17365D"/>
              </a:buClr>
              <a:buSzPts val="4400"/>
              <a:buFont typeface="Calibri"/>
              <a:buNone/>
            </a:pPr>
            <a:r>
              <a:rPr lang="en-US" sz="4400"/>
              <a:t>Change in Price Indexes</a:t>
            </a:r>
            <a:endParaRPr/>
          </a:p>
        </p:txBody>
      </p:sp>
      <p:sp>
        <p:nvSpPr>
          <p:cNvPr id="221" name="Google Shape;221;p2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2" name="Google Shape;222;p25"/>
          <p:cNvSpPr/>
          <p:nvPr/>
        </p:nvSpPr>
        <p:spPr>
          <a:xfrm>
            <a:off x="827584" y="1484784"/>
            <a:ext cx="2711448" cy="278281"/>
          </a:xfrm>
          <a:prstGeom prst="rect">
            <a:avLst/>
          </a:prstGeom>
          <a:noFill/>
          <a:ln>
            <a:noFill/>
          </a:ln>
        </p:spPr>
        <p:txBody>
          <a:bodyPr anchorCtr="0" anchor="t" bIns="45700" lIns="91425" spcFirstLastPara="1" rIns="91425" wrap="square" tIns="45700">
            <a:noAutofit/>
          </a:bodyPr>
          <a:lstStyle/>
          <a:p>
            <a:pPr indent="0" lvl="0" marL="0" marR="0" rtl="0" algn="l">
              <a:lnSpc>
                <a:spcPct val="72222"/>
              </a:lnSpc>
              <a:spcBef>
                <a:spcPts val="0"/>
              </a:spcBef>
              <a:spcAft>
                <a:spcPts val="0"/>
              </a:spcAft>
              <a:buNone/>
            </a:pPr>
            <a:r>
              <a:rPr lang="en-US" sz="1800">
                <a:solidFill>
                  <a:srgbClr val="444141"/>
                </a:solidFill>
                <a:latin typeface="Calibri"/>
                <a:ea typeface="Calibri"/>
                <a:cs typeface="Calibri"/>
                <a:sym typeface="Calibri"/>
              </a:rPr>
              <a:t>Annual</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rate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of</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increase</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a:t>
            </a:r>
            <a:endParaRPr/>
          </a:p>
        </p:txBody>
      </p:sp>
      <p:grpSp>
        <p:nvGrpSpPr>
          <p:cNvPr id="223" name="Google Shape;223;p25"/>
          <p:cNvGrpSpPr/>
          <p:nvPr/>
        </p:nvGrpSpPr>
        <p:grpSpPr>
          <a:xfrm>
            <a:off x="216024" y="1285669"/>
            <a:ext cx="8892480" cy="5167667"/>
            <a:chOff x="216024" y="1285669"/>
            <a:chExt cx="8892480" cy="5167667"/>
          </a:xfrm>
        </p:grpSpPr>
        <p:grpSp>
          <p:nvGrpSpPr>
            <p:cNvPr id="224" name="Google Shape;224;p25"/>
            <p:cNvGrpSpPr/>
            <p:nvPr/>
          </p:nvGrpSpPr>
          <p:grpSpPr>
            <a:xfrm>
              <a:off x="216024" y="1285669"/>
              <a:ext cx="8892480" cy="5167667"/>
              <a:chOff x="216024" y="1285669"/>
              <a:chExt cx="8892480" cy="5167667"/>
            </a:xfrm>
          </p:grpSpPr>
          <p:pic>
            <p:nvPicPr>
              <p:cNvPr id="225" name="Google Shape;225;p25"/>
              <p:cNvPicPr preferRelativeResize="0"/>
              <p:nvPr/>
            </p:nvPicPr>
            <p:blipFill rotWithShape="1">
              <a:blip r:embed="rId3">
                <a:alphaModFix/>
              </a:blip>
              <a:srcRect b="0" l="0" r="0" t="0"/>
              <a:stretch/>
            </p:blipFill>
            <p:spPr>
              <a:xfrm>
                <a:off x="216024" y="1285669"/>
                <a:ext cx="8892480" cy="5167667"/>
              </a:xfrm>
              <a:prstGeom prst="rect">
                <a:avLst/>
              </a:prstGeom>
              <a:noFill/>
              <a:ln>
                <a:noFill/>
              </a:ln>
            </p:spPr>
          </p:pic>
          <p:sp>
            <p:nvSpPr>
              <p:cNvPr id="226" name="Google Shape;226;p25"/>
              <p:cNvSpPr/>
              <p:nvPr/>
            </p:nvSpPr>
            <p:spPr>
              <a:xfrm>
                <a:off x="755576" y="4005064"/>
                <a:ext cx="504056" cy="1728192"/>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5"/>
              <p:cNvSpPr/>
              <p:nvPr/>
            </p:nvSpPr>
            <p:spPr>
              <a:xfrm>
                <a:off x="1259632" y="4653136"/>
                <a:ext cx="432048" cy="1080120"/>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5"/>
              <p:cNvSpPr/>
              <p:nvPr/>
            </p:nvSpPr>
            <p:spPr>
              <a:xfrm>
                <a:off x="2411760" y="2420888"/>
                <a:ext cx="432048" cy="3312368"/>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5"/>
              <p:cNvSpPr/>
              <p:nvPr/>
            </p:nvSpPr>
            <p:spPr>
              <a:xfrm>
                <a:off x="2843808" y="2708920"/>
                <a:ext cx="504056" cy="302433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5"/>
              <p:cNvSpPr/>
              <p:nvPr/>
            </p:nvSpPr>
            <p:spPr>
              <a:xfrm>
                <a:off x="4067944" y="4149080"/>
                <a:ext cx="432048" cy="1584176"/>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5"/>
              <p:cNvSpPr/>
              <p:nvPr/>
            </p:nvSpPr>
            <p:spPr>
              <a:xfrm>
                <a:off x="4499992" y="5085184"/>
                <a:ext cx="504056"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5"/>
              <p:cNvSpPr/>
              <p:nvPr/>
            </p:nvSpPr>
            <p:spPr>
              <a:xfrm>
                <a:off x="5724128" y="4725144"/>
                <a:ext cx="504056" cy="1008112"/>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5"/>
              <p:cNvSpPr/>
              <p:nvPr/>
            </p:nvSpPr>
            <p:spPr>
              <a:xfrm>
                <a:off x="6228184" y="5589240"/>
                <a:ext cx="432048" cy="144016"/>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5"/>
              <p:cNvSpPr/>
              <p:nvPr/>
            </p:nvSpPr>
            <p:spPr>
              <a:xfrm>
                <a:off x="7812360" y="5085184"/>
                <a:ext cx="432048" cy="648072"/>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5"/>
              <p:cNvSpPr/>
              <p:nvPr/>
            </p:nvSpPr>
            <p:spPr>
              <a:xfrm>
                <a:off x="7308304" y="5373216"/>
                <a:ext cx="504056" cy="360040"/>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6" name="Google Shape;236;p25"/>
            <p:cNvSpPr/>
            <p:nvPr/>
          </p:nvSpPr>
          <p:spPr>
            <a:xfrm>
              <a:off x="6012160" y="1772816"/>
              <a:ext cx="360040" cy="216024"/>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5"/>
            <p:cNvSpPr/>
            <p:nvPr/>
          </p:nvSpPr>
          <p:spPr>
            <a:xfrm>
              <a:off x="6012160" y="2204864"/>
              <a:ext cx="360040" cy="216024"/>
            </a:xfrm>
            <a:prstGeom prst="rect">
              <a:avLst/>
            </a:prstGeom>
            <a:solidFill>
              <a:srgbClr val="5F49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25"/>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457200" y="548680"/>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Production Structure</a:t>
            </a:r>
            <a:endParaRPr sz="4400"/>
          </a:p>
        </p:txBody>
      </p:sp>
      <p:sp>
        <p:nvSpPr>
          <p:cNvPr id="244" name="Google Shape;244;p2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5" name="Google Shape;245;p26"/>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4-06 14 43 09.png" id="246" name="Google Shape;246;p26"/>
          <p:cNvPicPr preferRelativeResize="0"/>
          <p:nvPr>
            <p:ph idx="1" type="body"/>
          </p:nvPr>
        </p:nvPicPr>
        <p:blipFill rotWithShape="1">
          <a:blip r:embed="rId3">
            <a:alphaModFix/>
          </a:blip>
          <a:srcRect b="0" l="0" r="0" t="0"/>
          <a:stretch/>
        </p:blipFill>
        <p:spPr>
          <a:xfrm>
            <a:off x="179512" y="1124744"/>
            <a:ext cx="8640960" cy="519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800"/>
              <a:buFont typeface="Calibri"/>
              <a:buNone/>
            </a:pPr>
            <a:r>
              <a:rPr lang="en-US" sz="4800"/>
              <a:t>Trade</a:t>
            </a:r>
            <a:endParaRPr sz="4800"/>
          </a:p>
        </p:txBody>
      </p:sp>
      <p:sp>
        <p:nvSpPr>
          <p:cNvPr id="252" name="Google Shape;252;p2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3" name="Google Shape;253;p27"/>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4-06 14 43 52.png" id="254" name="Google Shape;254;p27"/>
          <p:cNvPicPr preferRelativeResize="0"/>
          <p:nvPr>
            <p:ph idx="1" type="body"/>
          </p:nvPr>
        </p:nvPicPr>
        <p:blipFill rotWithShape="1">
          <a:blip r:embed="rId3">
            <a:alphaModFix/>
          </a:blip>
          <a:srcRect b="0" l="0" r="0" t="0"/>
          <a:stretch/>
        </p:blipFill>
        <p:spPr>
          <a:xfrm>
            <a:off x="395536" y="1268760"/>
            <a:ext cx="8352928" cy="50047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Trade Partners in 2010</a:t>
            </a:r>
            <a:endParaRPr sz="4400"/>
          </a:p>
        </p:txBody>
      </p:sp>
      <p:sp>
        <p:nvSpPr>
          <p:cNvPr id="260" name="Google Shape;260;p2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61" name="Google Shape;261;p28"/>
          <p:cNvPicPr preferRelativeResize="0"/>
          <p:nvPr/>
        </p:nvPicPr>
        <p:blipFill rotWithShape="1">
          <a:blip r:embed="rId3">
            <a:alphaModFix/>
          </a:blip>
          <a:srcRect b="0" l="0" r="0" t="0"/>
          <a:stretch/>
        </p:blipFill>
        <p:spPr>
          <a:xfrm>
            <a:off x="0" y="5085184"/>
            <a:ext cx="5482491" cy="1536303"/>
          </a:xfrm>
          <a:prstGeom prst="rect">
            <a:avLst/>
          </a:prstGeom>
          <a:noFill/>
          <a:ln>
            <a:noFill/>
          </a:ln>
        </p:spPr>
      </p:pic>
      <p:pic>
        <p:nvPicPr>
          <p:cNvPr id="262" name="Google Shape;262;p28"/>
          <p:cNvPicPr preferRelativeResize="0"/>
          <p:nvPr/>
        </p:nvPicPr>
        <p:blipFill rotWithShape="1">
          <a:blip r:embed="rId4">
            <a:alphaModFix/>
          </a:blip>
          <a:srcRect b="0" l="0" r="0" t="0"/>
          <a:stretch/>
        </p:blipFill>
        <p:spPr>
          <a:xfrm>
            <a:off x="5386837" y="5157192"/>
            <a:ext cx="3757163" cy="1080120"/>
          </a:xfrm>
          <a:prstGeom prst="rect">
            <a:avLst/>
          </a:prstGeom>
          <a:noFill/>
          <a:ln>
            <a:noFill/>
          </a:ln>
        </p:spPr>
      </p:pic>
      <p:sp>
        <p:nvSpPr>
          <p:cNvPr id="263" name="Google Shape;263;p28"/>
          <p:cNvSpPr txBox="1"/>
          <p:nvPr/>
        </p:nvSpPr>
        <p:spPr>
          <a:xfrm>
            <a:off x="6084168" y="6237312"/>
            <a:ext cx="280831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4-06 14 45 00.png" id="264" name="Google Shape;264;p28"/>
          <p:cNvPicPr preferRelativeResize="0"/>
          <p:nvPr/>
        </p:nvPicPr>
        <p:blipFill rotWithShape="1">
          <a:blip r:embed="rId5">
            <a:alphaModFix/>
          </a:blip>
          <a:srcRect b="0" l="0" r="0" t="0"/>
          <a:stretch/>
        </p:blipFill>
        <p:spPr>
          <a:xfrm>
            <a:off x="2267744" y="1556792"/>
            <a:ext cx="4608512" cy="35272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Inward and Outward Foreign Direct Investment</a:t>
            </a:r>
            <a:endParaRPr sz="3600"/>
          </a:p>
        </p:txBody>
      </p:sp>
      <p:sp>
        <p:nvSpPr>
          <p:cNvPr id="270" name="Google Shape;270;p2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1" name="Google Shape;271;p29"/>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4-06 14 48 11.png" id="272" name="Google Shape;272;p29"/>
          <p:cNvPicPr preferRelativeResize="0"/>
          <p:nvPr>
            <p:ph idx="1" type="body"/>
          </p:nvPr>
        </p:nvPicPr>
        <p:blipFill rotWithShape="1">
          <a:blip r:embed="rId3">
            <a:alphaModFix/>
          </a:blip>
          <a:srcRect b="0" l="0" r="0" t="0"/>
          <a:stretch/>
        </p:blipFill>
        <p:spPr>
          <a:xfrm>
            <a:off x="99996" y="1556792"/>
            <a:ext cx="9008508" cy="48965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Science and Technology</a:t>
            </a:r>
            <a:endParaRPr sz="4400"/>
          </a:p>
        </p:txBody>
      </p:sp>
      <p:sp>
        <p:nvSpPr>
          <p:cNvPr id="278" name="Google Shape;278;p3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9" name="Google Shape;279;p30"/>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4-06 14 56 26.png" id="280" name="Google Shape;280;p30"/>
          <p:cNvPicPr preferRelativeResize="0"/>
          <p:nvPr>
            <p:ph idx="1" type="body"/>
          </p:nvPr>
        </p:nvPicPr>
        <p:blipFill rotWithShape="1">
          <a:blip r:embed="rId3">
            <a:alphaModFix/>
          </a:blip>
          <a:srcRect b="0" l="0" r="0" t="0"/>
          <a:stretch/>
        </p:blipFill>
        <p:spPr>
          <a:xfrm>
            <a:off x="127599" y="1556792"/>
            <a:ext cx="9016401" cy="46789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Infrastructural Development</a:t>
            </a:r>
            <a:endParaRPr sz="4400"/>
          </a:p>
        </p:txBody>
      </p:sp>
      <p:sp>
        <p:nvSpPr>
          <p:cNvPr id="286" name="Google Shape;286;p31"/>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7" name="Google Shape;287;p31"/>
          <p:cNvPicPr preferRelativeResize="0"/>
          <p:nvPr>
            <p:ph idx="1" type="body"/>
          </p:nvPr>
        </p:nvPicPr>
        <p:blipFill rotWithShape="1">
          <a:blip r:embed="rId3">
            <a:alphaModFix/>
          </a:blip>
          <a:srcRect b="0" l="0" r="0" t="0"/>
          <a:stretch/>
        </p:blipFill>
        <p:spPr>
          <a:xfrm>
            <a:off x="179512" y="2060848"/>
            <a:ext cx="8839524" cy="4032448"/>
          </a:xfrm>
          <a:prstGeom prst="rect">
            <a:avLst/>
          </a:prstGeom>
          <a:noFill/>
          <a:ln>
            <a:noFill/>
          </a:ln>
        </p:spPr>
      </p:pic>
      <p:sp>
        <p:nvSpPr>
          <p:cNvPr id="288" name="Google Shape;288;p31"/>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txBox="1"/>
          <p:nvPr>
            <p:ph type="title"/>
          </p:nvPr>
        </p:nvSpPr>
        <p:spPr>
          <a:xfrm>
            <a:off x="457200" y="404664"/>
            <a:ext cx="8229600" cy="7200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Outline</a:t>
            </a:r>
            <a:endParaRPr/>
          </a:p>
        </p:txBody>
      </p:sp>
      <p:sp>
        <p:nvSpPr>
          <p:cNvPr id="97" name="Google Shape;97;p14"/>
          <p:cNvSpPr txBox="1"/>
          <p:nvPr>
            <p:ph idx="1" type="body"/>
          </p:nvPr>
        </p:nvSpPr>
        <p:spPr>
          <a:xfrm>
            <a:off x="395536" y="1772816"/>
            <a:ext cx="8496944" cy="4752528"/>
          </a:xfrm>
          <a:prstGeom prst="rect">
            <a:avLst/>
          </a:prstGeom>
          <a:noFill/>
          <a:ln>
            <a:noFill/>
          </a:ln>
        </p:spPr>
        <p:txBody>
          <a:bodyPr anchorCtr="0" anchor="t" bIns="45700" lIns="91425" spcFirstLastPara="1" rIns="91425" wrap="square" tIns="45700">
            <a:noAutofit/>
          </a:bodyPr>
          <a:lstStyle/>
          <a:p>
            <a:pPr indent="-514350" lvl="0" marL="514350" rtl="0" algn="just">
              <a:spcBef>
                <a:spcPts val="0"/>
              </a:spcBef>
              <a:spcAft>
                <a:spcPts val="0"/>
              </a:spcAft>
              <a:buClr>
                <a:schemeClr val="dk1"/>
              </a:buClr>
              <a:buSzPts val="2800"/>
              <a:buNone/>
            </a:pPr>
            <a:r>
              <a:rPr lang="en-US" sz="2800"/>
              <a:t>I.    Introduction…………………………………………………………….3</a:t>
            </a:r>
            <a:endParaRPr/>
          </a:p>
          <a:p>
            <a:pPr indent="-514350" lvl="0" marL="514350" rtl="0" algn="just">
              <a:spcBef>
                <a:spcPts val="560"/>
              </a:spcBef>
              <a:spcAft>
                <a:spcPts val="0"/>
              </a:spcAft>
              <a:buClr>
                <a:schemeClr val="dk1"/>
              </a:buClr>
              <a:buSzPts val="2800"/>
              <a:buNone/>
            </a:pPr>
            <a:r>
              <a:rPr lang="en-US" sz="2800"/>
              <a:t>II.   Energy and Economic Development…………………………7</a:t>
            </a:r>
            <a:endParaRPr sz="2800"/>
          </a:p>
          <a:p>
            <a:pPr indent="-514350" lvl="0" marL="514350" rtl="0" algn="just">
              <a:spcBef>
                <a:spcPts val="560"/>
              </a:spcBef>
              <a:spcAft>
                <a:spcPts val="0"/>
              </a:spcAft>
              <a:buClr>
                <a:schemeClr val="dk1"/>
              </a:buClr>
              <a:buSzPts val="2800"/>
              <a:buNone/>
            </a:pPr>
            <a:r>
              <a:rPr lang="en-US" sz="2800"/>
              <a:t>III.  Electric Power Industry (Public Utility)………...........…29</a:t>
            </a:r>
            <a:endParaRPr sz="2800"/>
          </a:p>
          <a:p>
            <a:pPr indent="-514350" lvl="0" marL="514350" rtl="0" algn="just">
              <a:spcBef>
                <a:spcPts val="560"/>
              </a:spcBef>
              <a:spcAft>
                <a:spcPts val="0"/>
              </a:spcAft>
              <a:buClr>
                <a:schemeClr val="dk1"/>
              </a:buClr>
              <a:buSzPts val="2800"/>
              <a:buNone/>
            </a:pPr>
            <a:r>
              <a:rPr lang="en-US" sz="2800"/>
              <a:t>IV.  Energy Policy Analysis…………………………………………….55</a:t>
            </a:r>
            <a:endParaRPr sz="2800"/>
          </a:p>
          <a:p>
            <a:pPr indent="-514350" lvl="0" marL="514350" rtl="0" algn="l">
              <a:spcBef>
                <a:spcPts val="560"/>
              </a:spcBef>
              <a:spcAft>
                <a:spcPts val="0"/>
              </a:spcAft>
              <a:buClr>
                <a:schemeClr val="dk1"/>
              </a:buClr>
              <a:buSzPts val="2800"/>
              <a:buNone/>
            </a:pPr>
            <a:r>
              <a:rPr lang="en-US" sz="2800"/>
              <a:t>V.   Current Policy: From IT to ET(Energy Technology)....82</a:t>
            </a:r>
            <a:endParaRPr sz="2800"/>
          </a:p>
          <a:p>
            <a:pPr indent="-514350" lvl="0" marL="514350" rtl="0" algn="just">
              <a:spcBef>
                <a:spcPts val="560"/>
              </a:spcBef>
              <a:spcAft>
                <a:spcPts val="0"/>
              </a:spcAft>
              <a:buClr>
                <a:schemeClr val="dk1"/>
              </a:buClr>
              <a:buSzPts val="2800"/>
              <a:buNone/>
            </a:pPr>
            <a:r>
              <a:rPr lang="en-US" sz="2800"/>
              <a:t>VI.  Conclusion…………………………………………………………….89</a:t>
            </a:r>
            <a:endParaRPr/>
          </a:p>
          <a:p>
            <a:pPr indent="-514350" lvl="0" marL="514350" rtl="0" algn="just">
              <a:spcBef>
                <a:spcPts val="560"/>
              </a:spcBef>
              <a:spcAft>
                <a:spcPts val="0"/>
              </a:spcAft>
              <a:buClr>
                <a:schemeClr val="dk1"/>
              </a:buClr>
              <a:buSzPts val="2800"/>
              <a:buNone/>
            </a:pPr>
            <a:r>
              <a:t/>
            </a:r>
            <a:endParaRPr sz="2800"/>
          </a:p>
          <a:p>
            <a:pPr indent="-514350" lvl="0" marL="514350" rtl="0" algn="just">
              <a:spcBef>
                <a:spcPts val="560"/>
              </a:spcBef>
              <a:spcAft>
                <a:spcPts val="0"/>
              </a:spcAft>
              <a:buClr>
                <a:schemeClr val="dk1"/>
              </a:buClr>
              <a:buSzPts val="2800"/>
              <a:buNone/>
            </a:pPr>
            <a:r>
              <a:t/>
            </a:r>
            <a:endParaRPr sz="2800"/>
          </a:p>
        </p:txBody>
      </p:sp>
      <p:sp>
        <p:nvSpPr>
          <p:cNvPr id="98" name="Google Shape;98;p1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i-Taiwan 12 Projects (1/2)</a:t>
            </a:r>
            <a:endParaRPr sz="4400"/>
          </a:p>
        </p:txBody>
      </p:sp>
      <p:sp>
        <p:nvSpPr>
          <p:cNvPr id="294" name="Google Shape;294;p32"/>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Twelve prioritized public construction projects to regenerate Taiwan’s economic miracle.</a:t>
            </a:r>
            <a:endParaRPr/>
          </a:p>
          <a:p>
            <a:pPr indent="-342900" lvl="0" marL="342900" rtl="0" algn="l">
              <a:spcBef>
                <a:spcPts val="1800"/>
              </a:spcBef>
              <a:spcAft>
                <a:spcPts val="0"/>
              </a:spcAft>
              <a:buClr>
                <a:schemeClr val="dk1"/>
              </a:buClr>
              <a:buSzPts val="3200"/>
              <a:buChar char="•"/>
            </a:pPr>
            <a:r>
              <a:rPr lang="en-US"/>
              <a:t>Investment of </a:t>
            </a:r>
            <a:r>
              <a:rPr lang="en-US">
                <a:solidFill>
                  <a:srgbClr val="FF0000"/>
                </a:solidFill>
              </a:rPr>
              <a:t>NT$3.99 trillion </a:t>
            </a:r>
            <a:r>
              <a:rPr lang="en-US"/>
              <a:t>within eight years </a:t>
            </a:r>
            <a:r>
              <a:rPr lang="en-US">
                <a:solidFill>
                  <a:srgbClr val="FF0000"/>
                </a:solidFill>
              </a:rPr>
              <a:t>since 2008</a:t>
            </a:r>
            <a:r>
              <a:rPr lang="en-US"/>
              <a:t>.</a:t>
            </a:r>
            <a:endParaRPr/>
          </a:p>
          <a:p>
            <a:pPr indent="-342900" lvl="0" marL="342900" rtl="0" algn="l">
              <a:spcBef>
                <a:spcPts val="1800"/>
              </a:spcBef>
              <a:spcAft>
                <a:spcPts val="0"/>
              </a:spcAft>
              <a:buClr>
                <a:schemeClr val="dk1"/>
              </a:buClr>
              <a:buSzPts val="3200"/>
              <a:buChar char="•"/>
            </a:pPr>
            <a:r>
              <a:rPr lang="en-US"/>
              <a:t> Creating job opportunities for 120,000 people each year.</a:t>
            </a:r>
            <a:endParaRPr/>
          </a:p>
        </p:txBody>
      </p:sp>
      <p:sp>
        <p:nvSpPr>
          <p:cNvPr id="295" name="Google Shape;295;p3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6" name="Google Shape;296;p32"/>
          <p:cNvSpPr/>
          <p:nvPr/>
        </p:nvSpPr>
        <p:spPr>
          <a:xfrm>
            <a:off x="0" y="6488668"/>
            <a:ext cx="71642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www.cepd.gov.tw/encontent/dn.aspx?uid=7910</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i-Taiwan 12 Projects (2/2)</a:t>
            </a:r>
            <a:endParaRPr sz="4400"/>
          </a:p>
        </p:txBody>
      </p:sp>
      <p:sp>
        <p:nvSpPr>
          <p:cNvPr id="302" name="Google Shape;302;p33"/>
          <p:cNvSpPr txBox="1"/>
          <p:nvPr>
            <p:ph idx="1" type="body"/>
          </p:nvPr>
        </p:nvSpPr>
        <p:spPr>
          <a:xfrm>
            <a:off x="323528" y="1512168"/>
            <a:ext cx="8686800" cy="5373216"/>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720"/>
              <a:buChar char="•"/>
            </a:pPr>
            <a:r>
              <a:rPr lang="en-US" sz="2720"/>
              <a:t>A Fast and Convenient Islandwide Transportation Network</a:t>
            </a:r>
            <a:endParaRPr/>
          </a:p>
          <a:p>
            <a:pPr indent="-342900" lvl="0" marL="342900" rtl="0" algn="l">
              <a:lnSpc>
                <a:spcPct val="80000"/>
              </a:lnSpc>
              <a:spcBef>
                <a:spcPts val="544"/>
              </a:spcBef>
              <a:spcAft>
                <a:spcPts val="0"/>
              </a:spcAft>
              <a:buClr>
                <a:schemeClr val="dk1"/>
              </a:buClr>
              <a:buSzPts val="2720"/>
              <a:buChar char="•"/>
            </a:pPr>
            <a:r>
              <a:rPr lang="en-US" sz="2720"/>
              <a:t>Kaohsiung Free Trade Zone and Eco-Port</a:t>
            </a:r>
            <a:endParaRPr/>
          </a:p>
          <a:p>
            <a:pPr indent="-342900" lvl="0" marL="342900" rtl="0" algn="l">
              <a:lnSpc>
                <a:spcPct val="80000"/>
              </a:lnSpc>
              <a:spcBef>
                <a:spcPts val="544"/>
              </a:spcBef>
              <a:spcAft>
                <a:spcPts val="0"/>
              </a:spcAft>
              <a:buClr>
                <a:schemeClr val="dk1"/>
              </a:buClr>
              <a:buSzPts val="2720"/>
              <a:buChar char="•"/>
            </a:pPr>
            <a:r>
              <a:rPr lang="en-US" sz="2720"/>
              <a:t>Taichung Asia-Pacific Sea and Air Logistics Hub</a:t>
            </a:r>
            <a:endParaRPr/>
          </a:p>
          <a:p>
            <a:pPr indent="-342900" lvl="0" marL="342900" rtl="0" algn="l">
              <a:lnSpc>
                <a:spcPct val="80000"/>
              </a:lnSpc>
              <a:spcBef>
                <a:spcPts val="544"/>
              </a:spcBef>
              <a:spcAft>
                <a:spcPts val="0"/>
              </a:spcAft>
              <a:buClr>
                <a:schemeClr val="dk1"/>
              </a:buClr>
              <a:buSzPts val="2720"/>
              <a:buChar char="•"/>
            </a:pPr>
            <a:r>
              <a:rPr lang="en-US" sz="2720"/>
              <a:t>Taoyuan International Air City</a:t>
            </a:r>
            <a:endParaRPr/>
          </a:p>
          <a:p>
            <a:pPr indent="-342900" lvl="0" marL="342900" rtl="0" algn="l">
              <a:lnSpc>
                <a:spcPct val="80000"/>
              </a:lnSpc>
              <a:spcBef>
                <a:spcPts val="544"/>
              </a:spcBef>
              <a:spcAft>
                <a:spcPts val="0"/>
              </a:spcAft>
              <a:buClr>
                <a:schemeClr val="dk1"/>
              </a:buClr>
              <a:buSzPts val="2720"/>
              <a:buChar char="•"/>
            </a:pPr>
            <a:r>
              <a:rPr lang="en-US" sz="2720"/>
              <a:t>Intelligent Taiwan</a:t>
            </a:r>
            <a:endParaRPr/>
          </a:p>
          <a:p>
            <a:pPr indent="-342900" lvl="0" marL="342900" rtl="0" algn="l">
              <a:lnSpc>
                <a:spcPct val="80000"/>
              </a:lnSpc>
              <a:spcBef>
                <a:spcPts val="544"/>
              </a:spcBef>
              <a:spcAft>
                <a:spcPts val="0"/>
              </a:spcAft>
              <a:buClr>
                <a:schemeClr val="dk1"/>
              </a:buClr>
              <a:buSzPts val="2720"/>
              <a:buChar char="•"/>
            </a:pPr>
            <a:r>
              <a:rPr lang="en-US" sz="2720"/>
              <a:t>Industrial Innovation Corridors</a:t>
            </a:r>
            <a:endParaRPr/>
          </a:p>
          <a:p>
            <a:pPr indent="-342900" lvl="0" marL="342900" rtl="0" algn="l">
              <a:lnSpc>
                <a:spcPct val="80000"/>
              </a:lnSpc>
              <a:spcBef>
                <a:spcPts val="544"/>
              </a:spcBef>
              <a:spcAft>
                <a:spcPts val="0"/>
              </a:spcAft>
              <a:buClr>
                <a:schemeClr val="dk1"/>
              </a:buClr>
              <a:buSzPts val="2720"/>
              <a:buChar char="•"/>
            </a:pPr>
            <a:r>
              <a:rPr lang="en-US" sz="2720"/>
              <a:t>Urban and Industrial Zone Renewal</a:t>
            </a:r>
            <a:endParaRPr/>
          </a:p>
          <a:p>
            <a:pPr indent="-342900" lvl="0" marL="342900" rtl="0" algn="l">
              <a:lnSpc>
                <a:spcPct val="80000"/>
              </a:lnSpc>
              <a:spcBef>
                <a:spcPts val="544"/>
              </a:spcBef>
              <a:spcAft>
                <a:spcPts val="0"/>
              </a:spcAft>
              <a:buClr>
                <a:srgbClr val="FF0000"/>
              </a:buClr>
              <a:buSzPts val="2720"/>
              <a:buChar char="•"/>
            </a:pPr>
            <a:r>
              <a:rPr lang="en-US" sz="2720">
                <a:solidFill>
                  <a:srgbClr val="FF0000"/>
                </a:solidFill>
              </a:rPr>
              <a:t>Farm Village Regeneration</a:t>
            </a:r>
            <a:endParaRPr/>
          </a:p>
          <a:p>
            <a:pPr indent="-342900" lvl="0" marL="342900" rtl="0" algn="l">
              <a:lnSpc>
                <a:spcPct val="80000"/>
              </a:lnSpc>
              <a:spcBef>
                <a:spcPts val="544"/>
              </a:spcBef>
              <a:spcAft>
                <a:spcPts val="0"/>
              </a:spcAft>
              <a:buClr>
                <a:srgbClr val="FF0000"/>
              </a:buClr>
              <a:buSzPts val="2720"/>
              <a:buChar char="•"/>
            </a:pPr>
            <a:r>
              <a:rPr lang="en-US" sz="2720">
                <a:solidFill>
                  <a:srgbClr val="FF0000"/>
                </a:solidFill>
              </a:rPr>
              <a:t>Coastal Regeneration</a:t>
            </a:r>
            <a:endParaRPr/>
          </a:p>
          <a:p>
            <a:pPr indent="-342900" lvl="0" marL="342900" rtl="0" algn="l">
              <a:lnSpc>
                <a:spcPct val="80000"/>
              </a:lnSpc>
              <a:spcBef>
                <a:spcPts val="544"/>
              </a:spcBef>
              <a:spcAft>
                <a:spcPts val="0"/>
              </a:spcAft>
              <a:buClr>
                <a:srgbClr val="FF0000"/>
              </a:buClr>
              <a:buSzPts val="2720"/>
              <a:buChar char="•"/>
            </a:pPr>
            <a:r>
              <a:rPr lang="en-US" sz="2720">
                <a:solidFill>
                  <a:srgbClr val="FF0000"/>
                </a:solidFill>
              </a:rPr>
              <a:t>Green Forestation</a:t>
            </a:r>
            <a:endParaRPr/>
          </a:p>
          <a:p>
            <a:pPr indent="-342900" lvl="0" marL="342900" rtl="0" algn="l">
              <a:lnSpc>
                <a:spcPct val="80000"/>
              </a:lnSpc>
              <a:spcBef>
                <a:spcPts val="544"/>
              </a:spcBef>
              <a:spcAft>
                <a:spcPts val="0"/>
              </a:spcAft>
              <a:buClr>
                <a:srgbClr val="FF0000"/>
              </a:buClr>
              <a:buSzPts val="2720"/>
              <a:buChar char="•"/>
            </a:pPr>
            <a:r>
              <a:rPr lang="en-US" sz="2720">
                <a:solidFill>
                  <a:srgbClr val="FF0000"/>
                </a:solidFill>
              </a:rPr>
              <a:t>Flood Prevention and Water Management</a:t>
            </a:r>
            <a:endParaRPr/>
          </a:p>
          <a:p>
            <a:pPr indent="-342900" lvl="0" marL="342900" rtl="0" algn="l">
              <a:lnSpc>
                <a:spcPct val="80000"/>
              </a:lnSpc>
              <a:spcBef>
                <a:spcPts val="544"/>
              </a:spcBef>
              <a:spcAft>
                <a:spcPts val="0"/>
              </a:spcAft>
              <a:buClr>
                <a:schemeClr val="dk1"/>
              </a:buClr>
              <a:buSzPts val="2720"/>
              <a:buChar char="•"/>
            </a:pPr>
            <a:r>
              <a:rPr lang="en-US" sz="2720"/>
              <a:t>Sewer Construction</a:t>
            </a:r>
            <a:endParaRPr sz="2720"/>
          </a:p>
        </p:txBody>
      </p:sp>
      <p:sp>
        <p:nvSpPr>
          <p:cNvPr id="303" name="Google Shape;303;p3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4" name="Google Shape;304;p33"/>
          <p:cNvSpPr/>
          <p:nvPr/>
        </p:nvSpPr>
        <p:spPr>
          <a:xfrm>
            <a:off x="0" y="6488668"/>
            <a:ext cx="71642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www.cepd.gov.tw/encontent/dn.aspx?uid=7910</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4"/>
          <p:cNvSpPr txBox="1"/>
          <p:nvPr>
            <p:ph type="title"/>
          </p:nvPr>
        </p:nvSpPr>
        <p:spPr>
          <a:xfrm>
            <a:off x="-324544" y="620688"/>
            <a:ext cx="9468544"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3600"/>
              <a:buFont typeface="Calibri"/>
              <a:buNone/>
            </a:pPr>
            <a:r>
              <a:rPr lang="en-US" sz="3600"/>
              <a:t>Geographic Features and Natural Resources</a:t>
            </a:r>
            <a:endParaRPr sz="3600"/>
          </a:p>
        </p:txBody>
      </p:sp>
      <p:sp>
        <p:nvSpPr>
          <p:cNvPr id="310" name="Google Shape;310;p3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aiwan.jpg" id="311" name="Google Shape;311;p34"/>
          <p:cNvPicPr preferRelativeResize="0"/>
          <p:nvPr/>
        </p:nvPicPr>
        <p:blipFill rotWithShape="1">
          <a:blip r:embed="rId3">
            <a:alphaModFix/>
          </a:blip>
          <a:srcRect b="0" l="0" r="0" t="0"/>
          <a:stretch/>
        </p:blipFill>
        <p:spPr>
          <a:xfrm>
            <a:off x="4572000" y="1196752"/>
            <a:ext cx="4427984" cy="5256584"/>
          </a:xfrm>
          <a:prstGeom prst="rect">
            <a:avLst/>
          </a:prstGeom>
          <a:noFill/>
          <a:ln>
            <a:noFill/>
          </a:ln>
        </p:spPr>
      </p:pic>
      <p:sp>
        <p:nvSpPr>
          <p:cNvPr id="312" name="Google Shape;312;p34"/>
          <p:cNvSpPr txBox="1"/>
          <p:nvPr/>
        </p:nvSpPr>
        <p:spPr>
          <a:xfrm>
            <a:off x="251520" y="1556792"/>
            <a:ext cx="5123160" cy="415498"/>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b="1" lang="en-US" sz="2400">
                <a:solidFill>
                  <a:srgbClr val="444141"/>
                </a:solidFill>
                <a:latin typeface="Calibri"/>
                <a:ea typeface="Calibri"/>
                <a:cs typeface="Calibri"/>
                <a:sym typeface="Calibri"/>
              </a:rPr>
              <a:t>POPULATION</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&amp;</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NATURAL</a:t>
            </a:r>
            <a:r>
              <a:rPr lang="en-US" sz="2400">
                <a:solidFill>
                  <a:schemeClr val="dk1"/>
                </a:solidFill>
                <a:latin typeface="Calibri"/>
                <a:ea typeface="Calibri"/>
                <a:cs typeface="Calibri"/>
                <a:sym typeface="Calibri"/>
              </a:rPr>
              <a:t> </a:t>
            </a:r>
            <a:r>
              <a:rPr b="1" lang="en-US" sz="2400">
                <a:solidFill>
                  <a:srgbClr val="444141"/>
                </a:solidFill>
                <a:latin typeface="Calibri"/>
                <a:ea typeface="Calibri"/>
                <a:cs typeface="Calibri"/>
                <a:sym typeface="Calibri"/>
              </a:rPr>
              <a:t>RESOURCES</a:t>
            </a:r>
            <a:endParaRPr/>
          </a:p>
        </p:txBody>
      </p:sp>
      <p:grpSp>
        <p:nvGrpSpPr>
          <p:cNvPr id="313" name="Google Shape;313;p34"/>
          <p:cNvGrpSpPr/>
          <p:nvPr/>
        </p:nvGrpSpPr>
        <p:grpSpPr>
          <a:xfrm>
            <a:off x="395536" y="2060848"/>
            <a:ext cx="4248472" cy="969496"/>
            <a:chOff x="251520" y="2132856"/>
            <a:chExt cx="4248472" cy="969496"/>
          </a:xfrm>
        </p:grpSpPr>
        <p:sp>
          <p:nvSpPr>
            <p:cNvPr id="314" name="Google Shape;314;p34"/>
            <p:cNvSpPr txBox="1"/>
            <p:nvPr/>
          </p:nvSpPr>
          <p:spPr>
            <a:xfrm>
              <a:off x="251520" y="2132856"/>
              <a:ext cx="2541526" cy="96949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2000">
                  <a:solidFill>
                    <a:srgbClr val="444141"/>
                  </a:solidFill>
                  <a:latin typeface="Calibri"/>
                  <a:ea typeface="Calibri"/>
                  <a:cs typeface="Calibri"/>
                  <a:sym typeface="Calibri"/>
                </a:rPr>
                <a:t>TOTAL</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AREA</a:t>
              </a:r>
              <a:endParaRPr/>
            </a:p>
            <a:p>
              <a:pPr indent="0" lvl="0" marL="0" marR="0" rtl="0" algn="l">
                <a:spcBef>
                  <a:spcPts val="0"/>
                </a:spcBef>
                <a:spcAft>
                  <a:spcPts val="0"/>
                </a:spcAft>
                <a:buNone/>
              </a:pPr>
              <a:r>
                <a:rPr lang="en-US" sz="2000">
                  <a:solidFill>
                    <a:srgbClr val="444141"/>
                  </a:solidFill>
                  <a:latin typeface="Calibri"/>
                  <a:ea typeface="Calibri"/>
                  <a:cs typeface="Calibri"/>
                  <a:sym typeface="Calibri"/>
                </a:rPr>
                <a:t>TOTAL</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POPULATION</a:t>
              </a:r>
              <a:endParaRPr/>
            </a:p>
            <a:p>
              <a:pPr indent="0" lvl="0" marL="0" marR="0" rtl="0" algn="l">
                <a:spcBef>
                  <a:spcPts val="0"/>
                </a:spcBef>
                <a:spcAft>
                  <a:spcPts val="0"/>
                </a:spcAft>
                <a:buNone/>
              </a:pPr>
              <a:r>
                <a:rPr lang="en-US" sz="2000">
                  <a:solidFill>
                    <a:srgbClr val="FF0000"/>
                  </a:solidFill>
                  <a:latin typeface="Calibri"/>
                  <a:ea typeface="Calibri"/>
                  <a:cs typeface="Calibri"/>
                  <a:sym typeface="Calibri"/>
                </a:rPr>
                <a:t>POPULATION DENSITY</a:t>
              </a:r>
              <a:endParaRPr/>
            </a:p>
          </p:txBody>
        </p:sp>
        <p:sp>
          <p:nvSpPr>
            <p:cNvPr id="315" name="Google Shape;315;p34"/>
            <p:cNvSpPr txBox="1"/>
            <p:nvPr/>
          </p:nvSpPr>
          <p:spPr>
            <a:xfrm>
              <a:off x="2843808" y="2132856"/>
              <a:ext cx="1656184" cy="96949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2000">
                  <a:solidFill>
                    <a:srgbClr val="444141"/>
                  </a:solidFill>
                  <a:latin typeface="Calibri"/>
                  <a:ea typeface="Calibri"/>
                  <a:cs typeface="Calibri"/>
                  <a:sym typeface="Calibri"/>
                </a:rPr>
                <a:t>36,191  Km</a:t>
              </a:r>
              <a:r>
                <a:rPr baseline="30000" lang="en-US" sz="2000">
                  <a:solidFill>
                    <a:srgbClr val="444141"/>
                  </a:solidFill>
                  <a:latin typeface="Calibri"/>
                  <a:ea typeface="Calibri"/>
                  <a:cs typeface="Calibri"/>
                  <a:sym typeface="Calibri"/>
                </a:rPr>
                <a:t>2</a:t>
              </a:r>
              <a:endParaRPr/>
            </a:p>
            <a:p>
              <a:pPr indent="0" lvl="0" marL="0" marR="0" rtl="0" algn="l">
                <a:spcBef>
                  <a:spcPts val="0"/>
                </a:spcBef>
                <a:spcAft>
                  <a:spcPts val="0"/>
                </a:spcAft>
                <a:buNone/>
              </a:pPr>
              <a:r>
                <a:rPr lang="en-US" sz="2000">
                  <a:solidFill>
                    <a:srgbClr val="444141"/>
                  </a:solidFill>
                  <a:latin typeface="Calibri"/>
                  <a:ea typeface="Calibri"/>
                  <a:cs typeface="Calibri"/>
                  <a:sym typeface="Calibri"/>
                </a:rPr>
                <a:t>23,141,628</a:t>
              </a:r>
              <a:endParaRPr sz="2400">
                <a:solidFill>
                  <a:srgbClr val="444141"/>
                </a:solidFill>
                <a:latin typeface="Calibri"/>
                <a:ea typeface="Calibri"/>
                <a:cs typeface="Calibri"/>
                <a:sym typeface="Calibri"/>
              </a:endParaRPr>
            </a:p>
            <a:p>
              <a:pPr indent="0" lvl="0" marL="0" marR="0" rtl="0" algn="l">
                <a:spcBef>
                  <a:spcPts val="0"/>
                </a:spcBef>
                <a:spcAft>
                  <a:spcPts val="0"/>
                </a:spcAft>
                <a:buNone/>
              </a:pPr>
              <a:r>
                <a:rPr lang="en-US" sz="2000">
                  <a:solidFill>
                    <a:srgbClr val="FF0000"/>
                  </a:solidFill>
                  <a:latin typeface="Calibri"/>
                  <a:ea typeface="Calibri"/>
                  <a:cs typeface="Calibri"/>
                  <a:sym typeface="Calibri"/>
                </a:rPr>
                <a:t>639 /km</a:t>
              </a:r>
              <a:r>
                <a:rPr baseline="30000" lang="en-US" sz="2000">
                  <a:solidFill>
                    <a:srgbClr val="FF0000"/>
                  </a:solidFill>
                  <a:latin typeface="Calibri"/>
                  <a:ea typeface="Calibri"/>
                  <a:cs typeface="Calibri"/>
                  <a:sym typeface="Calibri"/>
                </a:rPr>
                <a:t>2</a:t>
              </a:r>
              <a:r>
                <a:rPr lang="en-US" sz="2000">
                  <a:solidFill>
                    <a:srgbClr val="444141"/>
                  </a:solidFill>
                  <a:latin typeface="Calibri"/>
                  <a:ea typeface="Calibri"/>
                  <a:cs typeface="Calibri"/>
                  <a:sym typeface="Calibri"/>
                </a:rPr>
                <a:t> </a:t>
              </a:r>
              <a:endParaRPr sz="2000">
                <a:solidFill>
                  <a:srgbClr val="444141"/>
                </a:solidFill>
                <a:latin typeface="Calibri"/>
                <a:ea typeface="Calibri"/>
                <a:cs typeface="Calibri"/>
                <a:sym typeface="Calibri"/>
              </a:endParaRPr>
            </a:p>
          </p:txBody>
        </p:sp>
      </p:grpSp>
      <p:sp>
        <p:nvSpPr>
          <p:cNvPr id="316" name="Google Shape;316;p34"/>
          <p:cNvSpPr/>
          <p:nvPr/>
        </p:nvSpPr>
        <p:spPr>
          <a:xfrm>
            <a:off x="1222260" y="3615486"/>
            <a:ext cx="77266" cy="77266"/>
          </a:xfrm>
          <a:custGeom>
            <a:rect b="b" l="l" r="r" t="t"/>
            <a:pathLst>
              <a:path extrusionOk="0" h="77266" w="77266">
                <a:moveTo>
                  <a:pt x="38633" y="70916"/>
                </a:moveTo>
                <a:cubicBezTo>
                  <a:pt x="56464" y="70916"/>
                  <a:pt x="70916" y="56464"/>
                  <a:pt x="70916" y="38633"/>
                </a:cubicBezTo>
                <a:cubicBezTo>
                  <a:pt x="70916" y="20802"/>
                  <a:pt x="56464" y="6350"/>
                  <a:pt x="38633" y="6350"/>
                </a:cubicBezTo>
                <a:cubicBezTo>
                  <a:pt x="20815" y="6350"/>
                  <a:pt x="6350" y="20802"/>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34"/>
          <p:cNvSpPr/>
          <p:nvPr/>
        </p:nvSpPr>
        <p:spPr>
          <a:xfrm>
            <a:off x="1222260" y="38983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34"/>
          <p:cNvSpPr/>
          <p:nvPr/>
        </p:nvSpPr>
        <p:spPr>
          <a:xfrm>
            <a:off x="1222260" y="41777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34"/>
          <p:cNvSpPr/>
          <p:nvPr/>
        </p:nvSpPr>
        <p:spPr>
          <a:xfrm>
            <a:off x="1222260" y="44571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34"/>
          <p:cNvSpPr/>
          <p:nvPr/>
        </p:nvSpPr>
        <p:spPr>
          <a:xfrm>
            <a:off x="1222260" y="4736591"/>
            <a:ext cx="77266" cy="77266"/>
          </a:xfrm>
          <a:custGeom>
            <a:rect b="b" l="l" r="r" t="t"/>
            <a:pathLst>
              <a:path extrusionOk="0" h="77266" w="77266">
                <a:moveTo>
                  <a:pt x="38633" y="70916"/>
                </a:moveTo>
                <a:cubicBezTo>
                  <a:pt x="56464" y="70916"/>
                  <a:pt x="70916" y="56464"/>
                  <a:pt x="70916" y="38633"/>
                </a:cubicBezTo>
                <a:cubicBezTo>
                  <a:pt x="70916" y="20815"/>
                  <a:pt x="56464" y="6350"/>
                  <a:pt x="38633" y="6350"/>
                </a:cubicBezTo>
                <a:cubicBezTo>
                  <a:pt x="20815" y="6350"/>
                  <a:pt x="6350" y="20815"/>
                  <a:pt x="6350" y="38633"/>
                </a:cubicBezTo>
                <a:cubicBezTo>
                  <a:pt x="6350" y="56464"/>
                  <a:pt x="20815" y="70916"/>
                  <a:pt x="38633" y="70916"/>
                </a:cubicBezTo>
              </a:path>
            </a:pathLst>
          </a:custGeom>
          <a:solidFill>
            <a:srgbClr val="000000">
              <a:alpha val="0"/>
            </a:srgbClr>
          </a:solidFill>
          <a:ln cap="flat" cmpd="sng" w="12700">
            <a:solidFill>
              <a:srgbClr val="DEE5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34"/>
          <p:cNvSpPr txBox="1"/>
          <p:nvPr/>
        </p:nvSpPr>
        <p:spPr>
          <a:xfrm>
            <a:off x="251520" y="3429000"/>
            <a:ext cx="1872208" cy="250518"/>
          </a:xfrm>
          <a:prstGeom prst="rect">
            <a:avLst/>
          </a:prstGeom>
          <a:noFill/>
          <a:ln>
            <a:noFill/>
          </a:ln>
        </p:spPr>
        <p:txBody>
          <a:bodyPr anchorCtr="0" anchor="t" bIns="45700" lIns="0" spcFirstLastPara="1" rIns="0" wrap="square" tIns="0">
            <a:noAutofit/>
          </a:bodyPr>
          <a:lstStyle/>
          <a:p>
            <a:pPr indent="0" lvl="0" marL="0" marR="0" rtl="0" algn="l">
              <a:lnSpc>
                <a:spcPct val="54166"/>
              </a:lnSpc>
              <a:spcBef>
                <a:spcPts val="0"/>
              </a:spcBef>
              <a:spcAft>
                <a:spcPts val="0"/>
              </a:spcAft>
              <a:buNone/>
            </a:pPr>
            <a:r>
              <a:rPr b="1" lang="en-US" sz="2400">
                <a:solidFill>
                  <a:srgbClr val="444141"/>
                </a:solidFill>
                <a:latin typeface="Calibri"/>
                <a:ea typeface="Calibri"/>
                <a:cs typeface="Calibri"/>
                <a:sym typeface="Calibri"/>
              </a:rPr>
              <a:t>RESERVES</a:t>
            </a:r>
            <a:endParaRPr/>
          </a:p>
        </p:txBody>
      </p:sp>
      <p:grpSp>
        <p:nvGrpSpPr>
          <p:cNvPr id="322" name="Google Shape;322;p34"/>
          <p:cNvGrpSpPr/>
          <p:nvPr/>
        </p:nvGrpSpPr>
        <p:grpSpPr>
          <a:xfrm>
            <a:off x="323528" y="3789040"/>
            <a:ext cx="4320480" cy="2138323"/>
            <a:chOff x="323528" y="3789040"/>
            <a:chExt cx="4320480" cy="2138323"/>
          </a:xfrm>
        </p:grpSpPr>
        <p:grpSp>
          <p:nvGrpSpPr>
            <p:cNvPr id="323" name="Google Shape;323;p34"/>
            <p:cNvGrpSpPr/>
            <p:nvPr/>
          </p:nvGrpSpPr>
          <p:grpSpPr>
            <a:xfrm>
              <a:off x="1180686" y="3886635"/>
              <a:ext cx="1591114" cy="1931453"/>
              <a:chOff x="1115616" y="4149080"/>
              <a:chExt cx="1591114" cy="1931453"/>
            </a:xfrm>
          </p:grpSpPr>
          <p:sp>
            <p:nvSpPr>
              <p:cNvPr id="324" name="Google Shape;324;p34"/>
              <p:cNvSpPr txBox="1"/>
              <p:nvPr/>
            </p:nvSpPr>
            <p:spPr>
              <a:xfrm>
                <a:off x="1115616" y="4149080"/>
                <a:ext cx="1584176" cy="1231106"/>
              </a:xfrm>
              <a:prstGeom prst="rect">
                <a:avLst/>
              </a:prstGeom>
              <a:noFill/>
              <a:ln>
                <a:noFill/>
              </a:ln>
            </p:spPr>
            <p:txBody>
              <a:bodyPr anchorCtr="0" anchor="t" bIns="45700" lIns="0" spcFirstLastPara="1" rIns="0" wrap="square" tIns="0">
                <a:noAutofit/>
              </a:bodyPr>
              <a:lstStyle/>
              <a:p>
                <a:pPr indent="0" lvl="0" marL="0" marR="0" rtl="0" algn="l">
                  <a:spcBef>
                    <a:spcPts val="0"/>
                  </a:spcBef>
                  <a:spcAft>
                    <a:spcPts val="0"/>
                  </a:spcAft>
                  <a:buNone/>
                </a:pPr>
                <a:r>
                  <a:rPr lang="en-US" sz="1800">
                    <a:solidFill>
                      <a:srgbClr val="444141"/>
                    </a:solidFill>
                    <a:latin typeface="Calibri"/>
                    <a:ea typeface="Calibri"/>
                    <a:cs typeface="Calibri"/>
                    <a:sym typeface="Calibri"/>
                  </a:rPr>
                  <a:t>COAL</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444141"/>
                    </a:solidFill>
                    <a:latin typeface="Calibri"/>
                    <a:ea typeface="Calibri"/>
                    <a:cs typeface="Calibri"/>
                    <a:sym typeface="Calibri"/>
                  </a:rPr>
                  <a:t>NATURAL</a:t>
                </a:r>
                <a:r>
                  <a:rPr lang="en-US" sz="1800">
                    <a:solidFill>
                      <a:schemeClr val="dk1"/>
                    </a:solidFill>
                    <a:latin typeface="Calibri"/>
                    <a:ea typeface="Calibri"/>
                    <a:cs typeface="Calibri"/>
                    <a:sym typeface="Calibri"/>
                  </a:rPr>
                  <a:t> </a:t>
                </a:r>
                <a:r>
                  <a:rPr lang="en-US" sz="1800">
                    <a:solidFill>
                      <a:srgbClr val="444141"/>
                    </a:solidFill>
                    <a:latin typeface="Calibri"/>
                    <a:ea typeface="Calibri"/>
                    <a:cs typeface="Calibri"/>
                    <a:sym typeface="Calibri"/>
                  </a:rPr>
                  <a:t>GAS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444141"/>
                    </a:solidFill>
                    <a:latin typeface="Calibri"/>
                    <a:ea typeface="Calibri"/>
                    <a:cs typeface="Calibri"/>
                    <a:sym typeface="Calibri"/>
                  </a:rPr>
                  <a:t>MARBLE</a:t>
                </a:r>
                <a:endParaRPr/>
              </a:p>
            </p:txBody>
          </p:sp>
          <p:sp>
            <p:nvSpPr>
              <p:cNvPr id="325" name="Google Shape;325;p34"/>
              <p:cNvSpPr txBox="1"/>
              <p:nvPr/>
            </p:nvSpPr>
            <p:spPr>
              <a:xfrm>
                <a:off x="1115616" y="5486841"/>
                <a:ext cx="1591114" cy="203261"/>
              </a:xfrm>
              <a:prstGeom prst="rect">
                <a:avLst/>
              </a:prstGeom>
              <a:noFill/>
              <a:ln>
                <a:noFill/>
              </a:ln>
            </p:spPr>
            <p:txBody>
              <a:bodyPr anchorCtr="0" anchor="t" bIns="45700" lIns="0" spcFirstLastPara="1" rIns="0" wrap="square" tIns="0">
                <a:noAutofit/>
              </a:bodyPr>
              <a:lstStyle/>
              <a:p>
                <a:pPr indent="0" lvl="0" marL="0" marR="0" rtl="0" algn="l">
                  <a:lnSpc>
                    <a:spcPct val="55555"/>
                  </a:lnSpc>
                  <a:spcBef>
                    <a:spcPts val="0"/>
                  </a:spcBef>
                  <a:spcAft>
                    <a:spcPts val="0"/>
                  </a:spcAft>
                  <a:buNone/>
                </a:pPr>
                <a:r>
                  <a:rPr lang="en-US" sz="1800">
                    <a:solidFill>
                      <a:srgbClr val="444141"/>
                    </a:solidFill>
                    <a:latin typeface="Calibri"/>
                    <a:ea typeface="Calibri"/>
                    <a:cs typeface="Calibri"/>
                    <a:sym typeface="Calibri"/>
                  </a:rPr>
                  <a:t>DOLOMITE</a:t>
                </a:r>
                <a:endParaRPr/>
              </a:p>
            </p:txBody>
          </p:sp>
          <p:sp>
            <p:nvSpPr>
              <p:cNvPr id="326" name="Google Shape;326;p34"/>
              <p:cNvSpPr txBox="1"/>
              <p:nvPr/>
            </p:nvSpPr>
            <p:spPr>
              <a:xfrm>
                <a:off x="1152219" y="5877272"/>
                <a:ext cx="755485" cy="203261"/>
              </a:xfrm>
              <a:prstGeom prst="rect">
                <a:avLst/>
              </a:prstGeom>
              <a:noFill/>
              <a:ln>
                <a:noFill/>
              </a:ln>
            </p:spPr>
            <p:txBody>
              <a:bodyPr anchorCtr="0" anchor="t" bIns="45700" lIns="0" spcFirstLastPara="1" rIns="0" wrap="square" tIns="0">
                <a:noAutofit/>
              </a:bodyPr>
              <a:lstStyle/>
              <a:p>
                <a:pPr indent="0" lvl="0" marL="0" marR="0" rtl="0" algn="l">
                  <a:lnSpc>
                    <a:spcPct val="55555"/>
                  </a:lnSpc>
                  <a:spcBef>
                    <a:spcPts val="0"/>
                  </a:spcBef>
                  <a:spcAft>
                    <a:spcPts val="0"/>
                  </a:spcAft>
                  <a:buNone/>
                </a:pPr>
                <a:r>
                  <a:rPr lang="en-US" sz="1800">
                    <a:solidFill>
                      <a:srgbClr val="444141"/>
                    </a:solidFill>
                    <a:latin typeface="Calibri"/>
                    <a:ea typeface="Calibri"/>
                    <a:cs typeface="Calibri"/>
                    <a:sym typeface="Calibri"/>
                  </a:rPr>
                  <a:t>FOREST</a:t>
                </a:r>
                <a:endParaRPr/>
              </a:p>
            </p:txBody>
          </p:sp>
        </p:grpSp>
        <p:grpSp>
          <p:nvGrpSpPr>
            <p:cNvPr id="327" name="Google Shape;327;p34"/>
            <p:cNvGrpSpPr/>
            <p:nvPr/>
          </p:nvGrpSpPr>
          <p:grpSpPr>
            <a:xfrm>
              <a:off x="2771800" y="3789040"/>
              <a:ext cx="1872208" cy="2029818"/>
              <a:chOff x="3275856" y="4077072"/>
              <a:chExt cx="2451844" cy="2029818"/>
            </a:xfrm>
          </p:grpSpPr>
          <p:sp>
            <p:nvSpPr>
              <p:cNvPr id="328" name="Google Shape;328;p34"/>
              <p:cNvSpPr txBox="1"/>
              <p:nvPr/>
            </p:nvSpPr>
            <p:spPr>
              <a:xfrm>
                <a:off x="3275856" y="4077072"/>
                <a:ext cx="2451844" cy="1200329"/>
              </a:xfrm>
              <a:prstGeom prst="rect">
                <a:avLst/>
              </a:prstGeom>
              <a:noFill/>
              <a:ln>
                <a:noFill/>
              </a:ln>
            </p:spPr>
            <p:txBody>
              <a:bodyPr anchorCtr="0" anchor="t" bIns="45700" lIns="0" spcFirstLastPara="1" rIns="0" wrap="square" tIns="0">
                <a:noAutofit/>
              </a:bodyPr>
              <a:lstStyle/>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103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sz="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    7  Billion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a:t>
                </a:r>
                <a:r>
                  <a:rPr lang="en-US" sz="1200">
                    <a:solidFill>
                      <a:srgbClr val="444141"/>
                    </a:solidFill>
                    <a:latin typeface="Calibri"/>
                    <a:ea typeface="Calibri"/>
                    <a:cs typeface="Calibri"/>
                    <a:sym typeface="Calibri"/>
                  </a:rPr>
                  <a:t>3</a:t>
                </a:r>
                <a:endParaRPr sz="4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2000">
                    <a:solidFill>
                      <a:srgbClr val="444141"/>
                    </a:solidFill>
                    <a:latin typeface="Calibri"/>
                    <a:ea typeface="Calibri"/>
                    <a:cs typeface="Calibri"/>
                    <a:sym typeface="Calibri"/>
                  </a:rPr>
                  <a:t>297  Billion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a:p>
            </p:txBody>
          </p:sp>
          <p:sp>
            <p:nvSpPr>
              <p:cNvPr id="329" name="Google Shape;329;p34"/>
              <p:cNvSpPr txBox="1"/>
              <p:nvPr/>
            </p:nvSpPr>
            <p:spPr>
              <a:xfrm>
                <a:off x="3275856" y="5464784"/>
                <a:ext cx="2248763" cy="210058"/>
              </a:xfrm>
              <a:prstGeom prst="rect">
                <a:avLst/>
              </a:prstGeom>
              <a:noFill/>
              <a:ln>
                <a:noFill/>
              </a:ln>
            </p:spPr>
            <p:txBody>
              <a:bodyPr anchorCtr="0" anchor="t" bIns="45700" lIns="0" spcFirstLastPara="1" rIns="0" wrap="square" tIns="0">
                <a:noAutofit/>
              </a:bodyPr>
              <a:lstStyle/>
              <a:p>
                <a:pPr indent="0" lvl="0" marL="0" marR="0" rtl="0" algn="l">
                  <a:lnSpc>
                    <a:spcPct val="50000"/>
                  </a:lnSpc>
                  <a:spcBef>
                    <a:spcPts val="0"/>
                  </a:spcBef>
                  <a:spcAft>
                    <a:spcPts val="0"/>
                  </a:spcAft>
                  <a:buNone/>
                </a:pPr>
                <a:r>
                  <a:rPr lang="en-US" sz="2000">
                    <a:solidFill>
                      <a:srgbClr val="444141"/>
                    </a:solidFill>
                    <a:latin typeface="Calibri"/>
                    <a:ea typeface="Calibri"/>
                    <a:cs typeface="Calibri"/>
                    <a:sym typeface="Calibri"/>
                  </a:rPr>
                  <a:t>110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M.T.</a:t>
                </a:r>
                <a:endParaRPr/>
              </a:p>
            </p:txBody>
          </p:sp>
          <p:sp>
            <p:nvSpPr>
              <p:cNvPr id="330" name="Google Shape;330;p34"/>
              <p:cNvSpPr txBox="1"/>
              <p:nvPr/>
            </p:nvSpPr>
            <p:spPr>
              <a:xfrm>
                <a:off x="3275856" y="5887214"/>
                <a:ext cx="2078300" cy="219676"/>
              </a:xfrm>
              <a:prstGeom prst="rect">
                <a:avLst/>
              </a:prstGeom>
              <a:noFill/>
              <a:ln>
                <a:noFill/>
              </a:ln>
            </p:spPr>
            <p:txBody>
              <a:bodyPr anchorCtr="0" anchor="t" bIns="45700" lIns="0" spcFirstLastPara="1" rIns="0" wrap="square" tIns="0">
                <a:noAutofit/>
              </a:bodyPr>
              <a:lstStyle/>
              <a:p>
                <a:pPr indent="0" lvl="0" marL="0" marR="0" rtl="0" algn="l">
                  <a:lnSpc>
                    <a:spcPct val="55000"/>
                  </a:lnSpc>
                  <a:spcBef>
                    <a:spcPts val="0"/>
                  </a:spcBef>
                  <a:spcAft>
                    <a:spcPts val="0"/>
                  </a:spcAft>
                  <a:buNone/>
                </a:pPr>
                <a:r>
                  <a:rPr lang="en-US" sz="2000">
                    <a:solidFill>
                      <a:srgbClr val="444141"/>
                    </a:solidFill>
                    <a:latin typeface="Calibri"/>
                    <a:ea typeface="Calibri"/>
                    <a:cs typeface="Calibri"/>
                    <a:sym typeface="Calibri"/>
                  </a:rPr>
                  <a:t>367  Million</a:t>
                </a:r>
                <a:r>
                  <a:rPr lang="en-US" sz="2000">
                    <a:solidFill>
                      <a:schemeClr val="dk1"/>
                    </a:solidFill>
                    <a:latin typeface="Calibri"/>
                    <a:ea typeface="Calibri"/>
                    <a:cs typeface="Calibri"/>
                    <a:sym typeface="Calibri"/>
                  </a:rPr>
                  <a:t> </a:t>
                </a:r>
                <a:r>
                  <a:rPr lang="en-US" sz="2000">
                    <a:solidFill>
                      <a:srgbClr val="444141"/>
                    </a:solidFill>
                    <a:latin typeface="Calibri"/>
                    <a:ea typeface="Calibri"/>
                    <a:cs typeface="Calibri"/>
                    <a:sym typeface="Calibri"/>
                  </a:rPr>
                  <a:t>M</a:t>
                </a:r>
                <a:r>
                  <a:rPr lang="en-US" sz="1200">
                    <a:solidFill>
                      <a:srgbClr val="444141"/>
                    </a:solidFill>
                    <a:latin typeface="Calibri"/>
                    <a:ea typeface="Calibri"/>
                    <a:cs typeface="Calibri"/>
                    <a:sym typeface="Calibri"/>
                  </a:rPr>
                  <a:t>3</a:t>
                </a:r>
                <a:endParaRPr/>
              </a:p>
            </p:txBody>
          </p:sp>
        </p:grpSp>
        <p:grpSp>
          <p:nvGrpSpPr>
            <p:cNvPr id="331" name="Google Shape;331;p34"/>
            <p:cNvGrpSpPr/>
            <p:nvPr/>
          </p:nvGrpSpPr>
          <p:grpSpPr>
            <a:xfrm>
              <a:off x="323528" y="3861048"/>
              <a:ext cx="728464" cy="2066315"/>
              <a:chOff x="323528" y="4080203"/>
              <a:chExt cx="728464" cy="2066315"/>
            </a:xfrm>
          </p:grpSpPr>
          <p:pic>
            <p:nvPicPr>
              <p:cNvPr id="332" name="Google Shape;332;p34"/>
              <p:cNvPicPr preferRelativeResize="0"/>
              <p:nvPr/>
            </p:nvPicPr>
            <p:blipFill rotWithShape="1">
              <a:blip r:embed="rId4">
                <a:alphaModFix/>
              </a:blip>
              <a:srcRect b="0" l="0" r="0" t="0"/>
              <a:stretch/>
            </p:blipFill>
            <p:spPr>
              <a:xfrm>
                <a:off x="323528" y="4080203"/>
                <a:ext cx="432048" cy="788957"/>
              </a:xfrm>
              <a:prstGeom prst="rect">
                <a:avLst/>
              </a:prstGeom>
              <a:noFill/>
              <a:ln>
                <a:noFill/>
              </a:ln>
            </p:spPr>
          </p:pic>
          <p:pic>
            <p:nvPicPr>
              <p:cNvPr id="333" name="Google Shape;333;p34"/>
              <p:cNvPicPr preferRelativeResize="0"/>
              <p:nvPr/>
            </p:nvPicPr>
            <p:blipFill rotWithShape="1">
              <a:blip r:embed="rId5">
                <a:alphaModFix/>
              </a:blip>
              <a:srcRect b="0" l="0" r="0" t="0"/>
              <a:stretch/>
            </p:blipFill>
            <p:spPr>
              <a:xfrm>
                <a:off x="323528" y="4869159"/>
                <a:ext cx="432048" cy="413263"/>
              </a:xfrm>
              <a:prstGeom prst="rect">
                <a:avLst/>
              </a:prstGeom>
              <a:noFill/>
              <a:ln>
                <a:noFill/>
              </a:ln>
            </p:spPr>
          </p:pic>
          <p:pic>
            <p:nvPicPr>
              <p:cNvPr id="334" name="Google Shape;334;p34"/>
              <p:cNvPicPr preferRelativeResize="0"/>
              <p:nvPr/>
            </p:nvPicPr>
            <p:blipFill rotWithShape="1">
              <a:blip r:embed="rId6">
                <a:alphaModFix/>
              </a:blip>
              <a:srcRect b="0" l="0" r="0" t="0"/>
              <a:stretch/>
            </p:blipFill>
            <p:spPr>
              <a:xfrm>
                <a:off x="323528" y="5301207"/>
                <a:ext cx="432048" cy="394479"/>
              </a:xfrm>
              <a:prstGeom prst="rect">
                <a:avLst/>
              </a:prstGeom>
              <a:noFill/>
              <a:ln>
                <a:noFill/>
              </a:ln>
            </p:spPr>
          </p:pic>
          <p:pic>
            <p:nvPicPr>
              <p:cNvPr id="335" name="Google Shape;335;p34"/>
              <p:cNvPicPr preferRelativeResize="0"/>
              <p:nvPr/>
            </p:nvPicPr>
            <p:blipFill rotWithShape="1">
              <a:blip r:embed="rId7">
                <a:alphaModFix/>
              </a:blip>
              <a:srcRect b="0" l="0" r="0" t="0"/>
              <a:stretch/>
            </p:blipFill>
            <p:spPr>
              <a:xfrm>
                <a:off x="323528" y="5733255"/>
                <a:ext cx="432048" cy="413263"/>
              </a:xfrm>
              <a:prstGeom prst="rect">
                <a:avLst/>
              </a:prstGeom>
              <a:noFill/>
              <a:ln>
                <a:noFill/>
              </a:ln>
            </p:spPr>
          </p:pic>
          <p:sp>
            <p:nvSpPr>
              <p:cNvPr id="336" name="Google Shape;336;p34"/>
              <p:cNvSpPr/>
              <p:nvPr/>
            </p:nvSpPr>
            <p:spPr>
              <a:xfrm>
                <a:off x="891208" y="4212704"/>
                <a:ext cx="152400" cy="152400"/>
              </a:xfrm>
              <a:custGeom>
                <a:rect b="b" l="l" r="r" t="t"/>
                <a:pathLst>
                  <a:path extrusionOk="0" h="262495" w="262496">
                    <a:moveTo>
                      <a:pt x="131254" y="262495"/>
                    </a:moveTo>
                    <a:cubicBezTo>
                      <a:pt x="203733" y="262495"/>
                      <a:pt x="262496" y="203733"/>
                      <a:pt x="262496" y="131254"/>
                    </a:cubicBezTo>
                    <a:cubicBezTo>
                      <a:pt x="262496" y="58762"/>
                      <a:pt x="203733" y="0"/>
                      <a:pt x="131254" y="0"/>
                    </a:cubicBezTo>
                    <a:cubicBezTo>
                      <a:pt x="58762" y="0"/>
                      <a:pt x="0" y="58762"/>
                      <a:pt x="0" y="131254"/>
                    </a:cubicBezTo>
                    <a:cubicBezTo>
                      <a:pt x="0" y="203733"/>
                      <a:pt x="58762" y="262495"/>
                      <a:pt x="131254" y="262495"/>
                    </a:cubicBezTo>
                  </a:path>
                </a:pathLst>
              </a:custGeom>
              <a:solidFill>
                <a:srgbClr val="D0078D"/>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37" name="Google Shape;337;p34"/>
              <p:cNvSpPr/>
              <p:nvPr/>
            </p:nvSpPr>
            <p:spPr>
              <a:xfrm>
                <a:off x="899592" y="4581128"/>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F68712"/>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38" name="Google Shape;338;p34"/>
              <p:cNvSpPr/>
              <p:nvPr/>
            </p:nvSpPr>
            <p:spPr>
              <a:xfrm>
                <a:off x="899592" y="5013176"/>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2C588C"/>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39" name="Google Shape;339;p34"/>
              <p:cNvSpPr/>
              <p:nvPr/>
            </p:nvSpPr>
            <p:spPr>
              <a:xfrm>
                <a:off x="899592" y="5436840"/>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C0DF14"/>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340" name="Google Shape;340;p34"/>
              <p:cNvSpPr/>
              <p:nvPr/>
            </p:nvSpPr>
            <p:spPr>
              <a:xfrm>
                <a:off x="899592" y="5805264"/>
                <a:ext cx="152400" cy="152400"/>
              </a:xfrm>
              <a:custGeom>
                <a:rect b="b" l="l" r="r" t="t"/>
                <a:pathLst>
                  <a:path extrusionOk="0" h="64566" w="64566">
                    <a:moveTo>
                      <a:pt x="32283" y="64566"/>
                    </a:moveTo>
                    <a:cubicBezTo>
                      <a:pt x="50114" y="64566"/>
                      <a:pt x="64566" y="50114"/>
                      <a:pt x="64566" y="32283"/>
                    </a:cubicBezTo>
                    <a:cubicBezTo>
                      <a:pt x="64566" y="14465"/>
                      <a:pt x="50114" y="0"/>
                      <a:pt x="32283" y="0"/>
                    </a:cubicBezTo>
                    <a:cubicBezTo>
                      <a:pt x="14465" y="0"/>
                      <a:pt x="0" y="14465"/>
                      <a:pt x="0" y="32283"/>
                    </a:cubicBezTo>
                    <a:cubicBezTo>
                      <a:pt x="0" y="50114"/>
                      <a:pt x="14465" y="64566"/>
                      <a:pt x="32283" y="64566"/>
                    </a:cubicBezTo>
                  </a:path>
                </a:pathLst>
              </a:custGeom>
              <a:solidFill>
                <a:srgbClr val="55BDA0"/>
              </a:solidFill>
              <a:ln cap="flat" cmpd="sng" w="12700">
                <a:solidFill>
                  <a:srgbClr val="000000">
                    <a:alpha val="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grpSp>
      <p:sp>
        <p:nvSpPr>
          <p:cNvPr id="341" name="Google Shape;341;p34"/>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457200" y="404664"/>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Energy Supply in Taiwan</a:t>
            </a:r>
            <a:endParaRPr sz="3600"/>
          </a:p>
        </p:txBody>
      </p:sp>
      <p:graphicFrame>
        <p:nvGraphicFramePr>
          <p:cNvPr id="347" name="Google Shape;347;p35"/>
          <p:cNvGraphicFramePr/>
          <p:nvPr/>
        </p:nvGraphicFramePr>
        <p:xfrm>
          <a:off x="35496" y="980728"/>
          <a:ext cx="3000000" cy="3000000"/>
        </p:xfrm>
        <a:graphic>
          <a:graphicData uri="http://schemas.openxmlformats.org/drawingml/2006/table">
            <a:tbl>
              <a:tblPr bandRow="1" firstRow="1">
                <a:noFill/>
                <a:tableStyleId>{885100E1-8A87-42FB-91A0-38445C11F71C}</a:tableStyleId>
              </a:tblPr>
              <a:tblGrid>
                <a:gridCol w="720075"/>
                <a:gridCol w="673325"/>
                <a:gridCol w="498150"/>
                <a:gridCol w="628700"/>
                <a:gridCol w="680825"/>
                <a:gridCol w="800275"/>
                <a:gridCol w="875550"/>
                <a:gridCol w="696700"/>
                <a:gridCol w="696700"/>
                <a:gridCol w="696700"/>
                <a:gridCol w="696700"/>
                <a:gridCol w="696700"/>
                <a:gridCol w="696700"/>
              </a:tblGrid>
              <a:tr h="288025">
                <a:tc>
                  <a:txBody>
                    <a:bodyPr>
                      <a:noAutofit/>
                    </a:bodyPr>
                    <a:lstStyle/>
                    <a:p>
                      <a:pPr indent="0" lvl="0" marL="0" marR="0" rtl="0" algn="l">
                        <a:spcBef>
                          <a:spcPts val="0"/>
                        </a:spcBef>
                        <a:spcAft>
                          <a:spcPts val="0"/>
                        </a:spcAft>
                        <a:buNone/>
                      </a:pPr>
                      <a:r>
                        <a:t/>
                      </a:r>
                      <a:endParaRPr sz="4000"/>
                    </a:p>
                  </a:txBody>
                  <a:tcPr marT="45725" marB="45725" marR="82300" marL="82300">
                    <a:solidFill>
                      <a:srgbClr val="E36C09"/>
                    </a:solidFill>
                  </a:tcPr>
                </a:tc>
                <a:tc gridSpan="7">
                  <a:txBody>
                    <a:bodyPr>
                      <a:noAutofit/>
                    </a:bodyPr>
                    <a:lstStyle/>
                    <a:p>
                      <a:pPr indent="0" lvl="0" marL="0" marR="0" rtl="0" algn="ctr">
                        <a:spcBef>
                          <a:spcPts val="0"/>
                        </a:spcBef>
                        <a:spcAft>
                          <a:spcPts val="0"/>
                        </a:spcAft>
                        <a:buNone/>
                      </a:pPr>
                      <a:r>
                        <a:rPr b="0" i="0" lang="en-US" sz="2000" u="none" strike="noStrike">
                          <a:latin typeface="Times New Roman"/>
                          <a:ea typeface="Times New Roman"/>
                          <a:cs typeface="Times New Roman"/>
                          <a:sym typeface="Times New Roman"/>
                        </a:rPr>
                        <a:t>Indigenous</a:t>
                      </a:r>
                      <a:endParaRPr/>
                    </a:p>
                  </a:txBody>
                  <a:tcPr marT="9525" marB="0" marR="8575" marL="8575" anchor="ctr"/>
                </a:tc>
                <a:tc hMerge="1"/>
                <a:tc hMerge="1"/>
                <a:tc hMerge="1"/>
                <a:tc hMerge="1"/>
                <a:tc hMerge="1"/>
                <a:tc hMerge="1"/>
                <a:tc gridSpan="5">
                  <a:txBody>
                    <a:bodyPr>
                      <a:noAutofit/>
                    </a:bodyPr>
                    <a:lstStyle/>
                    <a:p>
                      <a:pPr indent="0" lvl="0" marL="0" marR="0" rtl="0" algn="ctr">
                        <a:spcBef>
                          <a:spcPts val="0"/>
                        </a:spcBef>
                        <a:spcAft>
                          <a:spcPts val="0"/>
                        </a:spcAft>
                        <a:buNone/>
                      </a:pPr>
                      <a:r>
                        <a:rPr b="0" i="0" lang="en-US" sz="2000" u="none" strike="noStrike">
                          <a:latin typeface="Times New Roman"/>
                          <a:ea typeface="Times New Roman"/>
                          <a:cs typeface="Times New Roman"/>
                          <a:sym typeface="Times New Roman"/>
                        </a:rPr>
                        <a:t>Imported</a:t>
                      </a:r>
                      <a:endParaRPr/>
                    </a:p>
                  </a:txBody>
                  <a:tcPr marT="9525" marB="0" marR="8575" marL="8575" anchor="ctr">
                    <a:solidFill>
                      <a:schemeClr val="accent2"/>
                    </a:solidFill>
                  </a:tcPr>
                </a:tc>
                <a:tc hMerge="1"/>
                <a:tc hMerge="1"/>
                <a:tc hMerge="1"/>
                <a:tc hMerge="1"/>
              </a:tr>
              <a:tr h="563500">
                <a:tc>
                  <a:txBody>
                    <a:bodyPr>
                      <a:noAutofit/>
                    </a:bodyPr>
                    <a:lstStyle/>
                    <a:p>
                      <a:pPr indent="0" lvl="0" marL="0" marR="0" rtl="0" algn="ctr">
                        <a:spcBef>
                          <a:spcPts val="0"/>
                        </a:spcBef>
                        <a:spcAft>
                          <a:spcPts val="0"/>
                        </a:spcAft>
                        <a:buNone/>
                      </a:pPr>
                      <a:r>
                        <a:rPr b="0" i="0" lang="en-US" sz="1600" u="none" strike="noStrike">
                          <a:latin typeface="Times New Roman"/>
                          <a:ea typeface="Times New Roman"/>
                          <a:cs typeface="Times New Roman"/>
                          <a:sym typeface="Times New Roman"/>
                        </a:rPr>
                        <a:t>Year</a:t>
                      </a:r>
                      <a:endParaRPr/>
                    </a:p>
                  </a:txBody>
                  <a:tcPr marT="9525" marB="0" marR="8575" marL="8575" anchor="ctr">
                    <a:solidFill>
                      <a:srgbClr val="FBD4B4"/>
                    </a:solidFill>
                  </a:tcPr>
                </a:tc>
                <a:tc>
                  <a:txBody>
                    <a:bodyPr>
                      <a:noAutofit/>
                    </a:bodyPr>
                    <a:lstStyle/>
                    <a:p>
                      <a:pPr indent="0" lvl="0" marL="0" marR="0" rtl="0" algn="ctr">
                        <a:spcBef>
                          <a:spcPts val="0"/>
                        </a:spcBef>
                        <a:spcAft>
                          <a:spcPts val="0"/>
                        </a:spcAft>
                        <a:buNone/>
                      </a:pPr>
                      <a:r>
                        <a:rPr b="0" i="0" lang="en-US" sz="1200" u="none" strike="noStrike">
                          <a:latin typeface="Times New Roman"/>
                          <a:ea typeface="Times New Roman"/>
                          <a:cs typeface="Times New Roman"/>
                          <a:sym typeface="Times New Roman"/>
                        </a:rPr>
                        <a:t>Total</a:t>
                      </a:r>
                      <a:endParaRPr/>
                    </a:p>
                  </a:txBody>
                  <a:tcPr marT="9525" marB="0" marR="8575" marL="8575" anchor="ctr"/>
                </a:tc>
                <a:tc>
                  <a:txBody>
                    <a:bodyPr>
                      <a:noAutofit/>
                    </a:bodyPr>
                    <a:lstStyle/>
                    <a:p>
                      <a:pPr indent="0" lvl="0" marL="0" marR="0" rtl="0" algn="ctr">
                        <a:spcBef>
                          <a:spcPts val="0"/>
                        </a:spcBef>
                        <a:spcAft>
                          <a:spcPts val="0"/>
                        </a:spcAft>
                        <a:buNone/>
                      </a:pPr>
                      <a:r>
                        <a:rPr b="0" i="0" lang="en-US" sz="1200" u="none" strike="noStrike">
                          <a:latin typeface="Times New Roman"/>
                          <a:ea typeface="Times New Roman"/>
                          <a:cs typeface="Times New Roman"/>
                          <a:sym typeface="Times New Roman"/>
                        </a:rPr>
                        <a:t>Coal</a:t>
                      </a:r>
                      <a:endParaRPr/>
                    </a:p>
                  </a:txBody>
                  <a:tcPr marT="9525" marB="0" marR="8575" marL="8575" anchor="ctr"/>
                </a:tc>
                <a:tc>
                  <a:txBody>
                    <a:bodyPr>
                      <a:noAutofit/>
                    </a:bodyPr>
                    <a:lstStyle/>
                    <a:p>
                      <a:pPr indent="0" lvl="0" marL="0" marR="0" rtl="0" algn="ctr">
                        <a:lnSpc>
                          <a:spcPct val="100000"/>
                        </a:lnSpc>
                        <a:spcBef>
                          <a:spcPts val="0"/>
                        </a:spcBef>
                        <a:spcAft>
                          <a:spcPts val="0"/>
                        </a:spcAft>
                        <a:buClr>
                          <a:schemeClr val="dk1"/>
                        </a:buClr>
                        <a:buSzPts val="1200"/>
                        <a:buFont typeface="Times New Roman"/>
                        <a:buNone/>
                      </a:pPr>
                      <a:r>
                        <a:rPr b="0" i="0" lang="en-US" sz="1200" u="none" strike="noStrike">
                          <a:latin typeface="Times New Roman"/>
                          <a:ea typeface="Times New Roman"/>
                          <a:cs typeface="Times New Roman"/>
                          <a:sym typeface="Times New Roman"/>
                        </a:rPr>
                        <a:t>Crude Oil</a:t>
                      </a:r>
                      <a:endParaRPr b="0" i="0" sz="1200" u="none" strike="noStrike">
                        <a:latin typeface="Times New Roman"/>
                        <a:ea typeface="Times New Roman"/>
                        <a:cs typeface="Times New Roman"/>
                        <a:sym typeface="Times New Roman"/>
                      </a:endParaRPr>
                    </a:p>
                  </a:txBody>
                  <a:tcPr marT="9525" marB="0" marR="8575" marL="8575" anchor="ctr"/>
                </a:tc>
                <a:tc>
                  <a:txBody>
                    <a:bodyPr>
                      <a:noAutofit/>
                    </a:bodyPr>
                    <a:lstStyle/>
                    <a:p>
                      <a:pPr indent="0" lvl="0" marL="0" marR="0" rtl="0" algn="ctr">
                        <a:lnSpc>
                          <a:spcPct val="100000"/>
                        </a:lnSpc>
                        <a:spcBef>
                          <a:spcPts val="0"/>
                        </a:spcBef>
                        <a:spcAft>
                          <a:spcPts val="0"/>
                        </a:spcAft>
                        <a:buClr>
                          <a:schemeClr val="dk1"/>
                        </a:buClr>
                        <a:buSzPts val="1200"/>
                        <a:buFont typeface="Times New Roman"/>
                        <a:buNone/>
                      </a:pPr>
                      <a:r>
                        <a:rPr b="0" i="0" lang="en-US" sz="1200" u="none" strike="noStrike">
                          <a:latin typeface="Times New Roman"/>
                          <a:ea typeface="Times New Roman"/>
                          <a:cs typeface="Times New Roman"/>
                          <a:sym typeface="Times New Roman"/>
                        </a:rPr>
                        <a:t>Natural Gas</a:t>
                      </a:r>
                      <a:endParaRPr b="0" i="0" sz="1200" u="none" strike="noStrike">
                        <a:latin typeface="Times New Roman"/>
                        <a:ea typeface="Times New Roman"/>
                        <a:cs typeface="Times New Roman"/>
                        <a:sym typeface="Times New Roman"/>
                      </a:endParaRPr>
                    </a:p>
                  </a:txBody>
                  <a:tcPr marT="9525" marB="0" marR="8575" marL="8575" anchor="ctr"/>
                </a:tc>
                <a:tc>
                  <a:txBody>
                    <a:bodyPr>
                      <a:noAutofit/>
                    </a:bodyPr>
                    <a:lstStyle/>
                    <a:p>
                      <a:pPr indent="0" lvl="0" marL="0" marR="0" rtl="0" algn="ctr">
                        <a:lnSpc>
                          <a:spcPct val="100000"/>
                        </a:lnSpc>
                        <a:spcBef>
                          <a:spcPts val="0"/>
                        </a:spcBef>
                        <a:spcAft>
                          <a:spcPts val="0"/>
                        </a:spcAft>
                        <a:buClr>
                          <a:schemeClr val="dk1"/>
                        </a:buClr>
                        <a:buSzPts val="1200"/>
                        <a:buFont typeface="Times New Roman"/>
                        <a:buNone/>
                      </a:pPr>
                      <a:r>
                        <a:rPr b="0" i="0" lang="en-US" sz="1200" u="none" strike="noStrike">
                          <a:latin typeface="Times New Roman"/>
                          <a:ea typeface="Times New Roman"/>
                          <a:cs typeface="Times New Roman"/>
                          <a:sym typeface="Times New Roman"/>
                        </a:rPr>
                        <a:t>Conventional Hydro Power</a:t>
                      </a:r>
                      <a:endParaRPr b="0" i="0" sz="1200" u="none" strike="noStrike">
                        <a:latin typeface="Times New Roman"/>
                        <a:ea typeface="Times New Roman"/>
                        <a:cs typeface="Times New Roman"/>
                        <a:sym typeface="Times New Roman"/>
                      </a:endParaRPr>
                    </a:p>
                  </a:txBody>
                  <a:tcPr marT="9525" marB="0" marR="8575" marL="8575" anchor="ctr"/>
                </a:tc>
                <a:tc>
                  <a:txBody>
                    <a:bodyPr>
                      <a:noAutofit/>
                    </a:bodyPr>
                    <a:lstStyle/>
                    <a:p>
                      <a:pPr indent="0" lvl="0" marL="0" marR="0" rtl="0" algn="ctr">
                        <a:spcBef>
                          <a:spcPts val="0"/>
                        </a:spcBef>
                        <a:spcAft>
                          <a:spcPts val="0"/>
                        </a:spcAft>
                        <a:buNone/>
                      </a:pPr>
                      <a:r>
                        <a:rPr b="0" i="0" lang="en-US" sz="1200" u="none" strike="noStrike">
                          <a:latin typeface="Times New Roman"/>
                          <a:ea typeface="Times New Roman"/>
                          <a:cs typeface="Times New Roman"/>
                          <a:sym typeface="Times New Roman"/>
                        </a:rPr>
                        <a:t>Solar Photovoltaic&amp; Wind Power*</a:t>
                      </a:r>
                      <a:endParaRPr b="0" i="0" sz="1200" u="none" strike="noStrike">
                        <a:latin typeface="Times New Roman"/>
                        <a:ea typeface="Times New Roman"/>
                        <a:cs typeface="Times New Roman"/>
                        <a:sym typeface="Times New Roman"/>
                      </a:endParaRPr>
                    </a:p>
                  </a:txBody>
                  <a:tcPr marT="9525" marB="0" marR="8575" marL="8575" anchor="ctr"/>
                </a:tc>
                <a:tc>
                  <a:txBody>
                    <a:bodyPr>
                      <a:noAutofit/>
                    </a:bodyPr>
                    <a:lstStyle/>
                    <a:p>
                      <a:pPr indent="0" lvl="0" marL="0" marR="0" rtl="0" algn="ctr">
                        <a:spcBef>
                          <a:spcPts val="0"/>
                        </a:spcBef>
                        <a:spcAft>
                          <a:spcPts val="0"/>
                        </a:spcAft>
                        <a:buNone/>
                      </a:pPr>
                      <a:r>
                        <a:rPr b="0" i="0" lang="en-US" sz="1200" u="none" strike="noStrike">
                          <a:latin typeface="Times New Roman"/>
                          <a:ea typeface="Times New Roman"/>
                          <a:cs typeface="Times New Roman"/>
                          <a:sym typeface="Times New Roman"/>
                        </a:rPr>
                        <a:t>Solar</a:t>
                      </a:r>
                      <a:endParaRPr/>
                    </a:p>
                    <a:p>
                      <a:pPr indent="0" lvl="0" marL="0" marR="0" rtl="0" algn="ctr">
                        <a:lnSpc>
                          <a:spcPct val="100000"/>
                        </a:lnSpc>
                        <a:spcBef>
                          <a:spcPts val="0"/>
                        </a:spcBef>
                        <a:spcAft>
                          <a:spcPts val="0"/>
                        </a:spcAft>
                        <a:buClr>
                          <a:schemeClr val="dk1"/>
                        </a:buClr>
                        <a:buSzPts val="1200"/>
                        <a:buFont typeface="Times New Roman"/>
                        <a:buNone/>
                      </a:pPr>
                      <a:r>
                        <a:rPr b="0" i="0" lang="en-US" sz="1200" u="none" strike="noStrike">
                          <a:latin typeface="Times New Roman"/>
                          <a:ea typeface="Times New Roman"/>
                          <a:cs typeface="Times New Roman"/>
                          <a:sym typeface="Times New Roman"/>
                        </a:rPr>
                        <a:t>Thermal</a:t>
                      </a:r>
                      <a:endParaRPr/>
                    </a:p>
                  </a:txBody>
                  <a:tcPr marT="9525" marB="0" marR="8575" marL="8575" anchor="ctr"/>
                </a:tc>
                <a:tc>
                  <a:txBody>
                    <a:bodyPr>
                      <a:noAutofit/>
                    </a:bodyPr>
                    <a:lstStyle/>
                    <a:p>
                      <a:pPr indent="0" lvl="0" marL="0" marR="0" rtl="0" algn="ctr">
                        <a:spcBef>
                          <a:spcPts val="0"/>
                        </a:spcBef>
                        <a:spcAft>
                          <a:spcPts val="0"/>
                        </a:spcAft>
                        <a:buNone/>
                      </a:pPr>
                      <a:r>
                        <a:rPr b="0" i="0" lang="en-US" sz="1200" u="none" strike="noStrike">
                          <a:latin typeface="Times New Roman"/>
                          <a:ea typeface="Times New Roman"/>
                          <a:cs typeface="Times New Roman"/>
                          <a:sym typeface="Times New Roman"/>
                        </a:rPr>
                        <a:t>Total</a:t>
                      </a:r>
                      <a:endParaRPr/>
                    </a:p>
                  </a:txBody>
                  <a:tcPr marT="9525" marB="0" marR="8575" marL="8575" anchor="ctr">
                    <a:solidFill>
                      <a:srgbClr val="E5B8B7"/>
                    </a:solidFill>
                  </a:tcPr>
                </a:tc>
                <a:tc>
                  <a:txBody>
                    <a:bodyPr>
                      <a:noAutofit/>
                    </a:bodyPr>
                    <a:lstStyle/>
                    <a:p>
                      <a:pPr indent="0" lvl="0" marL="0" marR="0" rtl="0" algn="ctr">
                        <a:lnSpc>
                          <a:spcPct val="100000"/>
                        </a:lnSpc>
                        <a:spcBef>
                          <a:spcPts val="0"/>
                        </a:spcBef>
                        <a:spcAft>
                          <a:spcPts val="0"/>
                        </a:spcAft>
                        <a:buClr>
                          <a:schemeClr val="dk1"/>
                        </a:buClr>
                        <a:buSzPts val="1200"/>
                        <a:buFont typeface="Times New Roman"/>
                        <a:buNone/>
                      </a:pPr>
                      <a:r>
                        <a:rPr b="0" i="0" lang="en-US" sz="1200" u="none" strike="noStrike">
                          <a:latin typeface="Times New Roman"/>
                          <a:ea typeface="Times New Roman"/>
                          <a:cs typeface="Times New Roman"/>
                          <a:sym typeface="Times New Roman"/>
                        </a:rPr>
                        <a:t>Coal and Coal Products</a:t>
                      </a:r>
                      <a:endParaRPr b="0" i="0" sz="1200" u="none" strike="noStrike">
                        <a:latin typeface="Times New Roman"/>
                        <a:ea typeface="Times New Roman"/>
                        <a:cs typeface="Times New Roman"/>
                        <a:sym typeface="Times New Roman"/>
                      </a:endParaRPr>
                    </a:p>
                  </a:txBody>
                  <a:tcPr marT="9525" marB="0" marR="8575" marL="8575" anchor="ctr">
                    <a:solidFill>
                      <a:srgbClr val="E5B8B7"/>
                    </a:solidFill>
                  </a:tcPr>
                </a:tc>
                <a:tc>
                  <a:txBody>
                    <a:bodyPr>
                      <a:noAutofit/>
                    </a:bodyPr>
                    <a:lstStyle/>
                    <a:p>
                      <a:pPr indent="0" lvl="0" marL="0" marR="0" rtl="0" algn="ctr">
                        <a:lnSpc>
                          <a:spcPct val="100000"/>
                        </a:lnSpc>
                        <a:spcBef>
                          <a:spcPts val="0"/>
                        </a:spcBef>
                        <a:spcAft>
                          <a:spcPts val="0"/>
                        </a:spcAft>
                        <a:buClr>
                          <a:schemeClr val="dk1"/>
                        </a:buClr>
                        <a:buSzPts val="1200"/>
                        <a:buFont typeface="Times New Roman"/>
                        <a:buNone/>
                      </a:pPr>
                      <a:r>
                        <a:rPr b="0" i="0" lang="en-US" sz="1200" u="none" strike="noStrike">
                          <a:latin typeface="Times New Roman"/>
                          <a:ea typeface="Times New Roman"/>
                          <a:cs typeface="Times New Roman"/>
                          <a:sym typeface="Times New Roman"/>
                        </a:rPr>
                        <a:t>Crude Oil and Petroleum Products</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200" u="none" strike="noStrike">
                          <a:latin typeface="Arial"/>
                          <a:ea typeface="Arial"/>
                          <a:cs typeface="Arial"/>
                          <a:sym typeface="Arial"/>
                        </a:rPr>
                        <a:t>LNG</a:t>
                      </a:r>
                      <a:endParaRPr/>
                    </a:p>
                  </a:txBody>
                  <a:tcPr marT="9525" marB="0" marR="8575" marL="8575" anchor="ctr">
                    <a:solidFill>
                      <a:srgbClr val="E5B8B7"/>
                    </a:solidFill>
                  </a:tcPr>
                </a:tc>
                <a:tc>
                  <a:txBody>
                    <a:bodyPr>
                      <a:noAutofit/>
                    </a:bodyPr>
                    <a:lstStyle/>
                    <a:p>
                      <a:pPr indent="0" lvl="0" marL="0" marR="0" rtl="0" algn="ctr">
                        <a:lnSpc>
                          <a:spcPct val="100000"/>
                        </a:lnSpc>
                        <a:spcBef>
                          <a:spcPts val="0"/>
                        </a:spcBef>
                        <a:spcAft>
                          <a:spcPts val="0"/>
                        </a:spcAft>
                        <a:buClr>
                          <a:schemeClr val="dk1"/>
                        </a:buClr>
                        <a:buSzPts val="1200"/>
                        <a:buFont typeface="Times New Roman"/>
                        <a:buNone/>
                      </a:pPr>
                      <a:r>
                        <a:rPr b="0" i="0" lang="en-US" sz="1200" u="none" strike="noStrike">
                          <a:latin typeface="Times New Roman"/>
                          <a:ea typeface="Times New Roman"/>
                          <a:cs typeface="Times New Roman"/>
                          <a:sym typeface="Times New Roman"/>
                        </a:rPr>
                        <a:t>Nuclear Power</a:t>
                      </a:r>
                      <a:endParaRPr b="0" i="0" sz="1200" u="none" strike="noStrike">
                        <a:latin typeface="Times New Roman"/>
                        <a:ea typeface="Times New Roman"/>
                        <a:cs typeface="Times New Roman"/>
                        <a:sym typeface="Times New Roman"/>
                      </a:endParaRPr>
                    </a:p>
                  </a:txBody>
                  <a:tcPr marT="9525" marB="0" marR="8575" marL="8575" anchor="ctr">
                    <a:solidFill>
                      <a:srgbClr val="E5B8B7"/>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2001</a:t>
                      </a:r>
                      <a:endParaRPr/>
                    </a:p>
                  </a:txBody>
                  <a:tcPr marT="9525" marB="0" marR="8575" marL="8575" anchor="ctr">
                    <a:solidFill>
                      <a:srgbClr val="FEF2E8"/>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1.26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0.04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0.70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0.45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0.00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98.74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32.85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50.68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5.73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9.48  </a:t>
                      </a:r>
                      <a:endParaRPr/>
                    </a:p>
                  </a:txBody>
                  <a:tcPr marT="9525" marB="0" marR="8575" marL="8575" anchor="ctr">
                    <a:solidFill>
                      <a:srgbClr val="F7EAE9"/>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2002</a:t>
                      </a:r>
                      <a:endParaRPr/>
                    </a:p>
                  </a:txBody>
                  <a:tcPr marT="9525" marB="0" marR="8575" marL="8575" anchor="ctr">
                    <a:solidFill>
                      <a:srgbClr val="FBD4B4"/>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1.05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0.04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0.69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0.23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0.00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98.95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33.22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49.48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6.16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10.09  </a:t>
                      </a:r>
                      <a:endParaRPr/>
                    </a:p>
                  </a:txBody>
                  <a:tcPr marT="9525" marB="0" marR="8575" marL="8575" anchor="ctr">
                    <a:solidFill>
                      <a:srgbClr val="E5B8B7"/>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2003</a:t>
                      </a:r>
                      <a:endParaRPr/>
                    </a:p>
                  </a:txBody>
                  <a:tcPr marT="9525" marB="0" marR="8575" marL="8575" anchor="ctr">
                    <a:solidFill>
                      <a:srgbClr val="FEF2E8"/>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0.96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0.04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0.61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0.24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0.00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99.04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32.71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51.04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6.01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9.27  </a:t>
                      </a:r>
                      <a:endParaRPr/>
                    </a:p>
                  </a:txBody>
                  <a:tcPr marT="9525" marB="0" marR="8575" marL="8575" anchor="ctr">
                    <a:solidFill>
                      <a:srgbClr val="F7EAE9"/>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2004</a:t>
                      </a:r>
                      <a:endParaRPr/>
                    </a:p>
                  </a:txBody>
                  <a:tcPr marT="9525" marB="0" marR="8575" marL="8575" anchor="ctr">
                    <a:solidFill>
                      <a:srgbClr val="FBD4B4"/>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0.86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0.03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0.52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0.23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0.00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99.14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32.46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51.47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6.73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8.48  </a:t>
                      </a:r>
                      <a:endParaRPr/>
                    </a:p>
                  </a:txBody>
                  <a:tcPr marT="9525" marB="0" marR="8575" marL="8575" anchor="ctr">
                    <a:solidFill>
                      <a:srgbClr val="E5B8B7"/>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2005</a:t>
                      </a:r>
                      <a:endParaRPr/>
                    </a:p>
                  </a:txBody>
                  <a:tcPr marT="9525" marB="0" marR="8575" marL="8575" anchor="ctr">
                    <a:solidFill>
                      <a:srgbClr val="FEF2E8"/>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0.74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0.02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0.36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0.28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0.01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99.26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32.03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51.82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6.89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8.52  </a:t>
                      </a:r>
                      <a:endParaRPr/>
                    </a:p>
                  </a:txBody>
                  <a:tcPr marT="9525" marB="0" marR="8575" marL="8575" anchor="ctr">
                    <a:solidFill>
                      <a:srgbClr val="F7EAE9"/>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2006</a:t>
                      </a:r>
                      <a:endParaRPr/>
                    </a:p>
                  </a:txBody>
                  <a:tcPr marT="9525" marB="0" marR="8575" marL="8575" anchor="ctr">
                    <a:solidFill>
                      <a:srgbClr val="FBD4B4"/>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0.69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0.02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0.30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0.28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0.02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99.31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32.47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51.21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7.32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8.32  </a:t>
                      </a:r>
                      <a:endParaRPr/>
                    </a:p>
                  </a:txBody>
                  <a:tcPr marT="9525" marB="0" marR="8575" marL="8575" anchor="ctr">
                    <a:solidFill>
                      <a:srgbClr val="E5B8B7"/>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2007</a:t>
                      </a:r>
                      <a:endParaRPr/>
                    </a:p>
                  </a:txBody>
                  <a:tcPr marT="9525" marB="0" marR="8575" marL="8575" anchor="ctr">
                    <a:solidFill>
                      <a:srgbClr val="FEF2E8"/>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0.66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0.01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0.25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0.29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0.03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99.34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32.38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51.50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7.43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8.03  </a:t>
                      </a:r>
                      <a:endParaRPr/>
                    </a:p>
                  </a:txBody>
                  <a:tcPr marT="9525" marB="0" marR="8575" marL="8575" anchor="ctr">
                    <a:solidFill>
                      <a:srgbClr val="F7EAE9"/>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2008</a:t>
                      </a:r>
                      <a:endParaRPr/>
                    </a:p>
                  </a:txBody>
                  <a:tcPr marT="9525" marB="0" marR="8575" marL="8575" anchor="ctr">
                    <a:solidFill>
                      <a:srgbClr val="FBD4B4"/>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0.65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0.01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0.22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0.29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0.04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0.08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99.35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32.70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49.88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8.41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8.37  </a:t>
                      </a:r>
                      <a:endParaRPr/>
                    </a:p>
                  </a:txBody>
                  <a:tcPr marT="9525" marB="0" marR="8575" marL="8575" anchor="ctr">
                    <a:solidFill>
                      <a:srgbClr val="E5B8B7"/>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2009</a:t>
                      </a:r>
                      <a:endParaRPr/>
                    </a:p>
                  </a:txBody>
                  <a:tcPr marT="9525" marB="0" marR="8575" marL="8575" anchor="ctr">
                    <a:solidFill>
                      <a:srgbClr val="FEF2E8"/>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0.63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0.01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0.23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0.26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0.05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0.08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99.37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30.50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51.77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8.39  </a:t>
                      </a:r>
                      <a:endParaRPr/>
                    </a:p>
                  </a:txBody>
                  <a:tcPr marT="9525" marB="0" marR="8575" marL="8575" anchor="ctr">
                    <a:solidFill>
                      <a:srgbClr val="F7EAE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8.71  </a:t>
                      </a:r>
                      <a:endParaRPr/>
                    </a:p>
                  </a:txBody>
                  <a:tcPr marT="9525" marB="0" marR="8575" marL="8575" anchor="ctr">
                    <a:solidFill>
                      <a:srgbClr val="F7EAE9"/>
                    </a:solidFill>
                  </a:tcPr>
                </a:tc>
              </a:tr>
              <a:tr h="3317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2010</a:t>
                      </a:r>
                      <a:endParaRPr/>
                    </a:p>
                  </a:txBody>
                  <a:tcPr marT="9525" marB="0" marR="8575" marL="8575" anchor="ctr">
                    <a:solidFill>
                      <a:srgbClr val="FBD4B4"/>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0.61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0.01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0.18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0.28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0.07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0.08  </a:t>
                      </a:r>
                      <a:endParaRPr/>
                    </a:p>
                  </a:txBody>
                  <a:tcPr marT="9525" marB="0" marR="8575" marL="8575"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99.39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32.09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49.03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9.98  </a:t>
                      </a:r>
                      <a:endParaRPr/>
                    </a:p>
                  </a:txBody>
                  <a:tcPr marT="9525" marB="0" marR="8575" marL="8575" anchor="ctr">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8.28  </a:t>
                      </a:r>
                      <a:endParaRPr/>
                    </a:p>
                  </a:txBody>
                  <a:tcPr marT="9525" marB="0" marR="8575" marL="8575" anchor="ctr">
                    <a:solidFill>
                      <a:srgbClr val="E5B8B7"/>
                    </a:solidFill>
                  </a:tcPr>
                </a:tc>
              </a:tr>
            </a:tbl>
          </a:graphicData>
        </a:graphic>
      </p:graphicFrame>
      <p:sp>
        <p:nvSpPr>
          <p:cNvPr id="348" name="Google Shape;348;p3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9" name="Google Shape;349;p35"/>
          <p:cNvSpPr txBox="1"/>
          <p:nvPr/>
        </p:nvSpPr>
        <p:spPr>
          <a:xfrm>
            <a:off x="0" y="6669360"/>
            <a:ext cx="3096344"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Source: MOEA(2011), TAIWAN ENERGY STATISTICS</a:t>
            </a:r>
            <a:endParaRPr sz="1000">
              <a:solidFill>
                <a:schemeClr val="dk1"/>
              </a:solidFill>
              <a:latin typeface="Calibri"/>
              <a:ea typeface="Calibri"/>
              <a:cs typeface="Calibri"/>
              <a:sym typeface="Calibri"/>
            </a:endParaRPr>
          </a:p>
        </p:txBody>
      </p:sp>
      <p:sp>
        <p:nvSpPr>
          <p:cNvPr id="350" name="Google Shape;350;p35"/>
          <p:cNvSpPr/>
          <p:nvPr/>
        </p:nvSpPr>
        <p:spPr>
          <a:xfrm>
            <a:off x="0" y="1124744"/>
            <a:ext cx="805029"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Unit：%</a:t>
            </a:r>
            <a:endParaRPr sz="14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36"/>
          <p:cNvSpPr txBox="1"/>
          <p:nvPr>
            <p:ph type="title"/>
          </p:nvPr>
        </p:nvSpPr>
        <p:spPr>
          <a:xfrm>
            <a:off x="467544" y="346646"/>
            <a:ext cx="8229600" cy="49006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 Energy Consumption in Taiwan</a:t>
            </a:r>
            <a:endParaRPr sz="3600"/>
          </a:p>
        </p:txBody>
      </p:sp>
      <p:graphicFrame>
        <p:nvGraphicFramePr>
          <p:cNvPr id="356" name="Google Shape;356;p36"/>
          <p:cNvGraphicFramePr/>
          <p:nvPr/>
        </p:nvGraphicFramePr>
        <p:xfrm>
          <a:off x="0" y="836709"/>
          <a:ext cx="3000000" cy="3000000"/>
        </p:xfrm>
        <a:graphic>
          <a:graphicData uri="http://schemas.openxmlformats.org/drawingml/2006/table">
            <a:tbl>
              <a:tblPr bandRow="1" firstRow="1">
                <a:noFill/>
                <a:tableStyleId>{885100E1-8A87-42FB-91A0-38445C11F71C}</a:tableStyleId>
              </a:tblPr>
              <a:tblGrid>
                <a:gridCol w="609600"/>
                <a:gridCol w="722050"/>
                <a:gridCol w="497150"/>
                <a:gridCol w="726975"/>
                <a:gridCol w="492225"/>
                <a:gridCol w="731900"/>
                <a:gridCol w="487300"/>
                <a:gridCol w="736850"/>
                <a:gridCol w="648075"/>
                <a:gridCol w="576075"/>
                <a:gridCol w="504050"/>
                <a:gridCol w="673650"/>
                <a:gridCol w="518925"/>
                <a:gridCol w="823675"/>
                <a:gridCol w="395525"/>
              </a:tblGrid>
              <a:tr h="354400">
                <a:tc rowSpan="2">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Year</a:t>
                      </a:r>
                      <a:endParaRPr/>
                    </a:p>
                  </a:txBody>
                  <a:tcPr marT="9525" marB="0" marR="9525" marL="9525" anchor="ctr"/>
                </a:tc>
                <a:tc gridSpan="2">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Coal &amp; Coal</a:t>
                      </a:r>
                      <a:endParaRPr b="0" i="0" sz="1400" u="none" strike="noStrike">
                        <a:latin typeface="Times New Roman"/>
                        <a:ea typeface="Times New Roman"/>
                        <a:cs typeface="Times New Roman"/>
                        <a:sym typeface="Times New Roman"/>
                      </a:endParaRPr>
                    </a:p>
                  </a:txBody>
                  <a:tcPr marT="9525" marB="0" marR="9525" marL="9525" anchor="ctr">
                    <a:lnB cap="flat" cmpd="sng" w="38100">
                      <a:solidFill>
                        <a:schemeClr val="lt1"/>
                      </a:solidFill>
                      <a:prstDash val="solid"/>
                      <a:round/>
                      <a:headEnd len="sm" w="sm" type="none"/>
                      <a:tailEnd len="sm" w="sm" type="none"/>
                    </a:lnB>
                    <a:solidFill>
                      <a:schemeClr val="accent2"/>
                    </a:solidFill>
                  </a:tcPr>
                </a:tc>
                <a:tc hMerge="1"/>
                <a:tc gridSpan="2">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Petroleum</a:t>
                      </a:r>
                      <a:endParaRPr/>
                    </a:p>
                  </a:txBody>
                  <a:tcPr marT="9525" marB="0" marR="9525" marL="9525" anchor="ctr">
                    <a:solidFill>
                      <a:srgbClr val="E36C09"/>
                    </a:solidFill>
                  </a:tcPr>
                </a:tc>
                <a:tc hMerge="1"/>
                <a:tc gridSpan="2">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Natural Gas</a:t>
                      </a:r>
                      <a:endParaRPr/>
                    </a:p>
                  </a:txBody>
                  <a:tcPr marT="9525" marB="0" marR="9525" marL="9525" anchor="ctr">
                    <a:solidFill>
                      <a:srgbClr val="76923C"/>
                    </a:solidFill>
                  </a:tcPr>
                </a:tc>
                <a:tc hMerge="1"/>
                <a:tc gridSpan="2">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Electricity</a:t>
                      </a:r>
                      <a:endParaRPr/>
                    </a:p>
                  </a:txBody>
                  <a:tcPr marT="9525" marB="0" marR="9525" marL="9525" anchor="ctr">
                    <a:lnB cap="flat" cmpd="sng" w="38100">
                      <a:solidFill>
                        <a:schemeClr val="lt1"/>
                      </a:solidFill>
                      <a:prstDash val="solid"/>
                      <a:round/>
                      <a:headEnd len="sm" w="sm" type="none"/>
                      <a:tailEnd len="sm" w="sm" type="none"/>
                    </a:lnB>
                    <a:solidFill>
                      <a:srgbClr val="31859B"/>
                    </a:solidFill>
                  </a:tcPr>
                </a:tc>
                <a:tc hMerge="1"/>
                <a:tc gridSpan="2">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Solar Thermal</a:t>
                      </a:r>
                      <a:endParaRPr/>
                    </a:p>
                  </a:txBody>
                  <a:tcPr marT="9525" marB="0" marR="9525" marL="9525" anchor="ctr">
                    <a:lnB cap="flat" cmpd="sng" w="38100">
                      <a:solidFill>
                        <a:schemeClr val="lt1"/>
                      </a:solidFill>
                      <a:prstDash val="solid"/>
                      <a:round/>
                      <a:headEnd len="sm" w="sm" type="none"/>
                      <a:tailEnd len="sm" w="sm" type="none"/>
                    </a:lnB>
                    <a:solidFill>
                      <a:schemeClr val="accent4"/>
                    </a:solidFill>
                  </a:tcPr>
                </a:tc>
                <a:tc hMerge="1"/>
                <a:tc gridSpan="2">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Heat</a:t>
                      </a:r>
                      <a:endParaRPr sz="1400"/>
                    </a:p>
                  </a:txBody>
                  <a:tcPr marT="45725" marB="45725" marR="91450" marL="91450" anchor="ctr">
                    <a:solidFill>
                      <a:srgbClr val="595959"/>
                    </a:solidFill>
                  </a:tcPr>
                </a:tc>
                <a:tc hMerge="1"/>
                <a:tc gridSpan="2">
                  <a:txBody>
                    <a:bodyPr>
                      <a:noAutofit/>
                    </a:bodyPr>
                    <a:lstStyle/>
                    <a:p>
                      <a:pPr indent="0" lvl="0" marL="0" marR="0" rtl="0" algn="ctr">
                        <a:spcBef>
                          <a:spcPts val="0"/>
                        </a:spcBef>
                        <a:spcAft>
                          <a:spcPts val="0"/>
                        </a:spcAft>
                        <a:buNone/>
                      </a:pPr>
                      <a:r>
                        <a:rPr lang="en-US" sz="1400"/>
                        <a:t>TOTAL</a:t>
                      </a:r>
                      <a:endParaRPr sz="1400"/>
                    </a:p>
                  </a:txBody>
                  <a:tcPr marT="45725" marB="45725" marR="91450" marL="91450" anchor="ctr"/>
                </a:tc>
                <a:tc hMerge="1"/>
              </a:tr>
              <a:tr h="590650">
                <a:tc vMerge="1"/>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10</a:t>
                      </a:r>
                      <a:r>
                        <a:rPr b="0" baseline="30000" i="0" lang="en-US" sz="1400" u="none" strike="noStrike">
                          <a:latin typeface="Times New Roman"/>
                          <a:ea typeface="Times New Roman"/>
                          <a:cs typeface="Times New Roman"/>
                          <a:sym typeface="Times New Roman"/>
                        </a:rPr>
                        <a:t>3</a:t>
                      </a:r>
                      <a:r>
                        <a:rPr b="0" i="0" lang="en-US" sz="1400" u="none" strike="noStrike">
                          <a:latin typeface="Times New Roman"/>
                          <a:ea typeface="Times New Roman"/>
                          <a:cs typeface="Times New Roman"/>
                          <a:sym typeface="Times New Roman"/>
                        </a:rPr>
                        <a:t> KLOE</a:t>
                      </a:r>
                      <a:endParaRPr b="0" i="0" sz="1400" u="none" strike="noStrike">
                        <a:latin typeface="Times New Roman"/>
                        <a:ea typeface="Times New Roman"/>
                        <a:cs typeface="Times New Roman"/>
                        <a:sym typeface="Times New Roman"/>
                      </a:endParaRPr>
                    </a:p>
                  </a:txBody>
                  <a:tcPr marT="9525" marB="0" marR="9525" marL="9525" anchor="ctr">
                    <a:lnT cap="flat" cmpd="sng" w="38100">
                      <a:solidFill>
                        <a:schemeClr val="lt1"/>
                      </a:solidFill>
                      <a:prstDash val="solid"/>
                      <a:round/>
                      <a:headEnd len="sm" w="sm" type="none"/>
                      <a:tailEnd len="sm" w="sm" type="none"/>
                    </a:lnT>
                    <a:solidFill>
                      <a:srgbClr val="E5B8B7"/>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　</a:t>
                      </a:r>
                      <a:endParaRPr/>
                    </a:p>
                  </a:txBody>
                  <a:tcPr marT="9525" marB="0" marR="9525" marL="9525" anchor="ctr">
                    <a:solidFill>
                      <a:srgbClr val="E5B8B7"/>
                    </a:solidFill>
                  </a:tcPr>
                </a:tc>
                <a:tc>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10</a:t>
                      </a:r>
                      <a:r>
                        <a:rPr b="0" baseline="30000" i="0" lang="en-US" sz="1400" u="none" strike="noStrike">
                          <a:latin typeface="Times New Roman"/>
                          <a:ea typeface="Times New Roman"/>
                          <a:cs typeface="Times New Roman"/>
                          <a:sym typeface="Times New Roman"/>
                        </a:rPr>
                        <a:t>3</a:t>
                      </a:r>
                      <a:r>
                        <a:rPr b="0" i="0" lang="en-US" sz="1400" u="none" strike="noStrike">
                          <a:latin typeface="Times New Roman"/>
                          <a:ea typeface="Times New Roman"/>
                          <a:cs typeface="Times New Roman"/>
                          <a:sym typeface="Times New Roman"/>
                        </a:rPr>
                        <a:t> KLOE</a:t>
                      </a:r>
                      <a:endParaRPr/>
                    </a:p>
                  </a:txBody>
                  <a:tcPr marT="9525" marB="0" marR="9525" marL="9525" anchor="ctr">
                    <a:solidFill>
                      <a:srgbClr val="FBD4B4"/>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a:t>
                      </a:r>
                      <a:endParaRPr sz="1400"/>
                    </a:p>
                  </a:txBody>
                  <a:tcPr marT="9525" marB="0" marR="9525" marL="9525" anchor="ctr">
                    <a:solidFill>
                      <a:srgbClr val="FBD4B4"/>
                    </a:solidFill>
                  </a:tcPr>
                </a:tc>
                <a:tc>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10</a:t>
                      </a:r>
                      <a:r>
                        <a:rPr b="0" baseline="30000" i="0" lang="en-US" sz="1400" u="none" strike="noStrike">
                          <a:latin typeface="Times New Roman"/>
                          <a:ea typeface="Times New Roman"/>
                          <a:cs typeface="Times New Roman"/>
                          <a:sym typeface="Times New Roman"/>
                        </a:rPr>
                        <a:t>3</a:t>
                      </a:r>
                      <a:r>
                        <a:rPr b="0" i="0" lang="en-US" sz="1400" u="none" strike="noStrike">
                          <a:latin typeface="Times New Roman"/>
                          <a:ea typeface="Times New Roman"/>
                          <a:cs typeface="Times New Roman"/>
                          <a:sym typeface="Times New Roman"/>
                        </a:rPr>
                        <a:t> KLOE</a:t>
                      </a:r>
                      <a:endParaRPr/>
                    </a:p>
                  </a:txBody>
                  <a:tcPr marT="9525" marB="0" marR="9525" marL="9525" anchor="ctr">
                    <a:solidFill>
                      <a:srgbClr val="C2D59B"/>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a:t>
                      </a:r>
                      <a:endParaRPr sz="1400"/>
                    </a:p>
                  </a:txBody>
                  <a:tcPr marT="9525" marB="0" marR="9525" marL="9525" anchor="ctr">
                    <a:lnT cap="flat" cmpd="sng" w="38100">
                      <a:solidFill>
                        <a:schemeClr val="lt1"/>
                      </a:solidFill>
                      <a:prstDash val="solid"/>
                      <a:round/>
                      <a:headEnd len="sm" w="sm" type="none"/>
                      <a:tailEnd len="sm" w="sm" type="none"/>
                    </a:lnT>
                    <a:solidFill>
                      <a:srgbClr val="C2D59B"/>
                    </a:solidFill>
                  </a:tcPr>
                </a:tc>
                <a:tc>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10</a:t>
                      </a:r>
                      <a:r>
                        <a:rPr b="0" baseline="30000" i="0" lang="en-US" sz="1400" u="none" strike="noStrike">
                          <a:latin typeface="Times New Roman"/>
                          <a:ea typeface="Times New Roman"/>
                          <a:cs typeface="Times New Roman"/>
                          <a:sym typeface="Times New Roman"/>
                        </a:rPr>
                        <a:t>3</a:t>
                      </a:r>
                      <a:r>
                        <a:rPr b="0" i="0" lang="en-US" sz="1400" u="none" strike="noStrike">
                          <a:latin typeface="Times New Roman"/>
                          <a:ea typeface="Times New Roman"/>
                          <a:cs typeface="Times New Roman"/>
                          <a:sym typeface="Times New Roman"/>
                        </a:rPr>
                        <a:t> KLOE</a:t>
                      </a:r>
                      <a:endParaRPr/>
                    </a:p>
                  </a:txBody>
                  <a:tcPr marT="9525" marB="0" marR="9525" marL="9525" anchor="ctr">
                    <a:lnT cap="flat" cmpd="sng" w="38100">
                      <a:solidFill>
                        <a:schemeClr val="lt1"/>
                      </a:solidFill>
                      <a:prstDash val="solid"/>
                      <a:round/>
                      <a:headEnd len="sm" w="sm" type="none"/>
                      <a:tailEnd len="sm" w="sm" type="none"/>
                    </a:lnT>
                    <a:solidFill>
                      <a:srgbClr val="92CCDC"/>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a:t>
                      </a:r>
                      <a:endParaRPr sz="1400"/>
                    </a:p>
                  </a:txBody>
                  <a:tcPr marT="9525" marB="0" marR="9525" marL="9525" anchor="ctr">
                    <a:lnT cap="flat" cmpd="sng" w="38100">
                      <a:solidFill>
                        <a:schemeClr val="lt1"/>
                      </a:solidFill>
                      <a:prstDash val="solid"/>
                      <a:round/>
                      <a:headEnd len="sm" w="sm" type="none"/>
                      <a:tailEnd len="sm" w="sm" type="none"/>
                    </a:lnT>
                    <a:solidFill>
                      <a:srgbClr val="92CCDC"/>
                    </a:solidFill>
                  </a:tcPr>
                </a:tc>
                <a:tc>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10</a:t>
                      </a:r>
                      <a:r>
                        <a:rPr b="0" baseline="30000" i="0" lang="en-US" sz="1400" u="none" strike="noStrike">
                          <a:latin typeface="Times New Roman"/>
                          <a:ea typeface="Times New Roman"/>
                          <a:cs typeface="Times New Roman"/>
                          <a:sym typeface="Times New Roman"/>
                        </a:rPr>
                        <a:t>3</a:t>
                      </a:r>
                      <a:r>
                        <a:rPr b="0" i="0" lang="en-US" sz="1400" u="none" strike="noStrike">
                          <a:latin typeface="Times New Roman"/>
                          <a:ea typeface="Times New Roman"/>
                          <a:cs typeface="Times New Roman"/>
                          <a:sym typeface="Times New Roman"/>
                        </a:rPr>
                        <a:t> KLOE</a:t>
                      </a:r>
                      <a:endParaRPr/>
                    </a:p>
                  </a:txBody>
                  <a:tcPr marT="9525" marB="0" marR="9525" marL="9525" anchor="ctr">
                    <a:lnT cap="flat" cmpd="sng" w="38100">
                      <a:solidFill>
                        <a:schemeClr val="lt1"/>
                      </a:solidFill>
                      <a:prstDash val="solid"/>
                      <a:round/>
                      <a:headEnd len="sm" w="sm" type="none"/>
                      <a:tailEnd len="sm" w="sm" type="none"/>
                    </a:lnT>
                    <a:solidFill>
                      <a:srgbClr val="CCC0D9"/>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a:t>
                      </a:r>
                      <a:endParaRPr b="0" i="0" sz="1400" u="none" strike="noStrike">
                        <a:latin typeface="Times New Roman"/>
                        <a:ea typeface="Times New Roman"/>
                        <a:cs typeface="Times New Roman"/>
                        <a:sym typeface="Times New Roman"/>
                      </a:endParaRPr>
                    </a:p>
                  </a:txBody>
                  <a:tcPr marT="9525" marB="0" marR="9525" marL="9525" anchor="ctr">
                    <a:lnT cap="flat" cmpd="sng" w="38100">
                      <a:solidFill>
                        <a:schemeClr val="lt1"/>
                      </a:solidFill>
                      <a:prstDash val="solid"/>
                      <a:round/>
                      <a:headEnd len="sm" w="sm" type="none"/>
                      <a:tailEnd len="sm" w="sm" type="none"/>
                    </a:lnT>
                    <a:solidFill>
                      <a:srgbClr val="CCC0D9"/>
                    </a:solidFill>
                  </a:tcPr>
                </a:tc>
                <a:tc>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10</a:t>
                      </a:r>
                      <a:r>
                        <a:rPr b="0" baseline="30000" i="0" lang="en-US" sz="1400" u="none" strike="noStrike">
                          <a:latin typeface="Times New Roman"/>
                          <a:ea typeface="Times New Roman"/>
                          <a:cs typeface="Times New Roman"/>
                          <a:sym typeface="Times New Roman"/>
                        </a:rPr>
                        <a:t>3</a:t>
                      </a:r>
                      <a:r>
                        <a:rPr b="0" i="0" lang="en-US" sz="1400" u="none" strike="noStrike">
                          <a:latin typeface="Times New Roman"/>
                          <a:ea typeface="Times New Roman"/>
                          <a:cs typeface="Times New Roman"/>
                          <a:sym typeface="Times New Roman"/>
                        </a:rPr>
                        <a:t> KLOE</a:t>
                      </a:r>
                      <a:endParaRPr/>
                    </a:p>
                  </a:txBody>
                  <a:tcPr marT="45725" marB="45725" marR="91450" marL="91450" anchor="ctr">
                    <a:solidFill>
                      <a:srgbClr val="BFBFBF"/>
                    </a:solidFill>
                  </a:tcP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a:t>
                      </a:r>
                      <a:endParaRPr sz="1400">
                        <a:solidFill>
                          <a:schemeClr val="dk1"/>
                        </a:solidFill>
                        <a:latin typeface="Calibri"/>
                        <a:ea typeface="Calibri"/>
                        <a:cs typeface="Calibri"/>
                        <a:sym typeface="Calibri"/>
                      </a:endParaRPr>
                    </a:p>
                  </a:txBody>
                  <a:tcPr marT="45725" marB="45725" marR="91450" marL="91450" anchor="ctr">
                    <a:solidFill>
                      <a:srgbClr val="BFBFBF"/>
                    </a:solidFill>
                  </a:tcPr>
                </a:tc>
                <a:tc>
                  <a:txBody>
                    <a:bodyPr>
                      <a:noAutofit/>
                    </a:bodyPr>
                    <a:lstStyle/>
                    <a:p>
                      <a:pPr indent="0" lvl="0" marL="0" marR="0" rtl="0" algn="ctr">
                        <a:lnSpc>
                          <a:spcPct val="100000"/>
                        </a:lnSpc>
                        <a:spcBef>
                          <a:spcPts val="0"/>
                        </a:spcBef>
                        <a:spcAft>
                          <a:spcPts val="0"/>
                        </a:spcAft>
                        <a:buClr>
                          <a:schemeClr val="dk1"/>
                        </a:buClr>
                        <a:buSzPts val="1400"/>
                        <a:buFont typeface="Times New Roman"/>
                        <a:buNone/>
                      </a:pPr>
                      <a:r>
                        <a:rPr b="0" i="0" lang="en-US" sz="1400" u="none" strike="noStrike">
                          <a:latin typeface="Times New Roman"/>
                          <a:ea typeface="Times New Roman"/>
                          <a:cs typeface="Times New Roman"/>
                          <a:sym typeface="Times New Roman"/>
                        </a:rPr>
                        <a:t>10</a:t>
                      </a:r>
                      <a:r>
                        <a:rPr b="0" baseline="30000" i="0" lang="en-US" sz="1400" u="none" strike="noStrike">
                          <a:latin typeface="Times New Roman"/>
                          <a:ea typeface="Times New Roman"/>
                          <a:cs typeface="Times New Roman"/>
                          <a:sym typeface="Times New Roman"/>
                        </a:rPr>
                        <a:t>3</a:t>
                      </a:r>
                      <a:r>
                        <a:rPr b="0" i="0" lang="en-US" sz="1400" u="none" strike="noStrike">
                          <a:latin typeface="Times New Roman"/>
                          <a:ea typeface="Times New Roman"/>
                          <a:cs typeface="Times New Roman"/>
                          <a:sym typeface="Times New Roman"/>
                        </a:rPr>
                        <a:t> KLOE</a:t>
                      </a:r>
                      <a:endParaRPr/>
                    </a:p>
                  </a:txBody>
                  <a:tcPr marT="45725" marB="45725" marR="91450" marL="91450" anchor="ctr"/>
                </a:tc>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a:t>
                      </a:r>
                      <a:endParaRPr sz="1400">
                        <a:solidFill>
                          <a:schemeClr val="dk1"/>
                        </a:solidFill>
                        <a:latin typeface="Calibri"/>
                        <a:ea typeface="Calibri"/>
                        <a:cs typeface="Calibri"/>
                        <a:sym typeface="Calibri"/>
                      </a:endParaRPr>
                    </a:p>
                  </a:txBody>
                  <a:tcPr marT="45725" marB="45725" marR="91450" marL="91450"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2001</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6,713.9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6.92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40,684.6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41.92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2,261.1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2.33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47,290.0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48.72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81.1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0.08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24.7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0.03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97,055.4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2002</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7,411.4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7.37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41,744.4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41.54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2,332.1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2.32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48,897.4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48.66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84.3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0.08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28.2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0.03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100,497.9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2003</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7,553.8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7.24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43,525.0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41.70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2,172.7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2.08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50,996.3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48.86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87.9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0.08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33.8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0.03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104,369.5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2004</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7,561.3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6.95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45,678.0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42.00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2,305.6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2.12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53,088.4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48.81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92.7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0.09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34.1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0.03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108,760.0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2005</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7,426.0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6.68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45,772.2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41.17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2,300.7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2.07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55,454.7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49.88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97.5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0.09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117.3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0.11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111,168.3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2006</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7,958.0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7.00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45,537.0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40.04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2,313.7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2.03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57,662.2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50.70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102.4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0.09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165.9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0.15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113,739.3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2007</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8,764.9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7.35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48,538.3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40.72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2,416.1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2.03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59,156.7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49.63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105.5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0.09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206.8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0.17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119,188.3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2008</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8,338.0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7.21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45,979.5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39.74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2,489.9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2.15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58,619.6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50.67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109.5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0.09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162.9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0.14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115,699.4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2009</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7,681.9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6.79         </a:t>
                      </a:r>
                      <a:endParaRPr/>
                    </a:p>
                  </a:txBody>
                  <a:tcPr marT="9525" marB="0" marR="9525" marL="9525" anchor="ctr">
                    <a:solidFill>
                      <a:srgbClr val="F7EAE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46,759.2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41.35         </a:t>
                      </a:r>
                      <a:endParaRPr/>
                    </a:p>
                  </a:txBody>
                  <a:tcPr marT="9525" marB="0" marR="9525" marL="9525" anchor="ctr">
                    <a:solidFill>
                      <a:srgbClr val="FEF2E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2,494.3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2.21         </a:t>
                      </a:r>
                      <a:endParaRPr/>
                    </a:p>
                  </a:txBody>
                  <a:tcPr marT="9525" marB="0" marR="9525" marL="9525" anchor="ctr">
                    <a:solidFill>
                      <a:srgbClr val="EAF1DD"/>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55,728.7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49.29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113.2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0.10         </a:t>
                      </a:r>
                      <a:endParaRPr/>
                    </a:p>
                  </a:txBody>
                  <a:tcPr marT="9525" marB="0" marR="9525" marL="9525" anchor="ctr">
                    <a:solidFill>
                      <a:srgbClr val="E5E0E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295.8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0.26         </a:t>
                      </a:r>
                      <a:endParaRPr/>
                    </a:p>
                  </a:txBody>
                  <a:tcPr marT="9525" marB="0" marR="9525" marL="9525" anchor="ctr">
                    <a:solidFill>
                      <a:srgbClr val="D8D8D8"/>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113,073.0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r h="507625">
                <a:tc>
                  <a:txBody>
                    <a:bodyPr>
                      <a:noAutofit/>
                    </a:bodyPr>
                    <a:lstStyle/>
                    <a:p>
                      <a:pPr indent="0" lvl="0" marL="0" marR="0" rtl="0" algn="ctr">
                        <a:spcBef>
                          <a:spcPts val="0"/>
                        </a:spcBef>
                        <a:spcAft>
                          <a:spcPts val="0"/>
                        </a:spcAft>
                        <a:buNone/>
                      </a:pPr>
                      <a:r>
                        <a:rPr b="0" i="0" lang="en-US" sz="1400" u="none" strike="noStrike">
                          <a:latin typeface="Times New Roman"/>
                          <a:ea typeface="Times New Roman"/>
                          <a:cs typeface="Times New Roman"/>
                          <a:sym typeface="Times New Roman"/>
                        </a:rPr>
                        <a:t>2010</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10,019.4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8.33         </a:t>
                      </a:r>
                      <a:endParaRPr/>
                    </a:p>
                  </a:txBody>
                  <a:tcPr marT="9525" marB="0" marR="9525" marL="9525" anchor="ctr">
                    <a:solidFill>
                      <a:srgbClr val="E5B8B7"/>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48,395.8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40.23         </a:t>
                      </a:r>
                      <a:endParaRPr/>
                    </a:p>
                  </a:txBody>
                  <a:tcPr marT="9525" marB="0" marR="9525" marL="9525" anchor="ctr">
                    <a:solidFill>
                      <a:srgbClr val="FBD4B4"/>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2,965.7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2.47         </a:t>
                      </a:r>
                      <a:endParaRPr/>
                    </a:p>
                  </a:txBody>
                  <a:tcPr marT="9525" marB="0" marR="9525" marL="9525" anchor="ctr">
                    <a:solidFill>
                      <a:srgbClr val="C2D59B"/>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58,466.1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48.60         </a:t>
                      </a:r>
                      <a:endParaRPr/>
                    </a:p>
                  </a:txBody>
                  <a:tcPr marT="9525" marB="0" marR="9525" marL="9525" anchor="ctr">
                    <a:solidFill>
                      <a:srgbClr val="92CCDC"/>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114.3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0.10         </a:t>
                      </a:r>
                      <a:endParaRPr/>
                    </a:p>
                  </a:txBody>
                  <a:tcPr marT="9525" marB="0" marR="9525" marL="9525" anchor="ctr">
                    <a:solidFill>
                      <a:srgbClr val="CCC0D9"/>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346.8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0.29         </a:t>
                      </a:r>
                      <a:endParaRPr/>
                    </a:p>
                  </a:txBody>
                  <a:tcPr marT="9525" marB="0" marR="9525" marL="9525" anchor="ctr">
                    <a:solidFill>
                      <a:srgbClr val="BFBFBF"/>
                    </a:solidFill>
                  </a:tcP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 120,308.0         </a:t>
                      </a:r>
                      <a:endParaRPr/>
                    </a:p>
                  </a:txBody>
                  <a:tcPr marT="9525" marB="0" marR="9525" marL="9525" anchor="ctr"/>
                </a:tc>
                <a:tc>
                  <a:txBody>
                    <a:bodyPr>
                      <a:noAutofit/>
                    </a:bodyPr>
                    <a:lstStyle/>
                    <a:p>
                      <a:pPr indent="0" lvl="0" marL="0" marR="0" rtl="0" algn="r">
                        <a:spcBef>
                          <a:spcPts val="0"/>
                        </a:spcBef>
                        <a:spcAft>
                          <a:spcPts val="0"/>
                        </a:spcAft>
                        <a:buNone/>
                      </a:pPr>
                      <a:r>
                        <a:rPr b="0" i="0" lang="en-US" sz="1400" u="none" strike="noStrike">
                          <a:latin typeface="Times New Roman"/>
                          <a:ea typeface="Times New Roman"/>
                          <a:cs typeface="Times New Roman"/>
                          <a:sym typeface="Times New Roman"/>
                        </a:rPr>
                        <a:t>100 </a:t>
                      </a:r>
                      <a:endParaRPr b="0" i="0" sz="1400" u="none" strike="noStrike">
                        <a:latin typeface="Times New Roman"/>
                        <a:ea typeface="Times New Roman"/>
                        <a:cs typeface="Times New Roman"/>
                        <a:sym typeface="Times New Roman"/>
                      </a:endParaRPr>
                    </a:p>
                  </a:txBody>
                  <a:tcPr marT="9525" marB="0" marR="9525" marL="9525" anchor="ctr"/>
                </a:tc>
              </a:tr>
            </a:tbl>
          </a:graphicData>
        </a:graphic>
      </p:graphicFrame>
      <p:sp>
        <p:nvSpPr>
          <p:cNvPr id="357" name="Google Shape;357;p36"/>
          <p:cNvSpPr txBox="1"/>
          <p:nvPr/>
        </p:nvSpPr>
        <p:spPr>
          <a:xfrm>
            <a:off x="0" y="6695782"/>
            <a:ext cx="3096344"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Source: MOEA(2011), TAIWAN ENERGY STATISTICS</a:t>
            </a:r>
            <a:endParaRPr sz="1050">
              <a:solidFill>
                <a:schemeClr val="dk1"/>
              </a:solidFill>
              <a:latin typeface="Calibri"/>
              <a:ea typeface="Calibri"/>
              <a:cs typeface="Calibri"/>
              <a:sym typeface="Calibri"/>
            </a:endParaRPr>
          </a:p>
        </p:txBody>
      </p:sp>
      <p:sp>
        <p:nvSpPr>
          <p:cNvPr id="358" name="Google Shape;358;p3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37"/>
          <p:cNvSpPr txBox="1"/>
          <p:nvPr>
            <p:ph type="title"/>
          </p:nvPr>
        </p:nvSpPr>
        <p:spPr>
          <a:xfrm>
            <a:off x="457200" y="11663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Taiwan Energy Supply Structure</a:t>
            </a:r>
            <a:endParaRPr/>
          </a:p>
        </p:txBody>
      </p:sp>
      <p:pic>
        <p:nvPicPr>
          <p:cNvPr id="364" name="Google Shape;364;p37"/>
          <p:cNvPicPr preferRelativeResize="0"/>
          <p:nvPr/>
        </p:nvPicPr>
        <p:blipFill rotWithShape="1">
          <a:blip r:embed="rId3">
            <a:alphaModFix/>
          </a:blip>
          <a:srcRect b="0" l="0" r="0" t="0"/>
          <a:stretch/>
        </p:blipFill>
        <p:spPr>
          <a:xfrm>
            <a:off x="179512" y="1268760"/>
            <a:ext cx="8784976" cy="5400600"/>
          </a:xfrm>
          <a:prstGeom prst="rect">
            <a:avLst/>
          </a:prstGeom>
          <a:noFill/>
          <a:ln>
            <a:noFill/>
          </a:ln>
        </p:spPr>
      </p:pic>
      <p:sp>
        <p:nvSpPr>
          <p:cNvPr id="365" name="Google Shape;365;p37"/>
          <p:cNvSpPr txBox="1"/>
          <p:nvPr/>
        </p:nvSpPr>
        <p:spPr>
          <a:xfrm>
            <a:off x="0" y="6608385"/>
            <a:ext cx="766834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MOEA(2011), TAIWAN ENERGY STATISTICS</a:t>
            </a:r>
            <a:endParaRPr sz="1200">
              <a:solidFill>
                <a:schemeClr val="dk1"/>
              </a:solidFill>
              <a:latin typeface="Calibri"/>
              <a:ea typeface="Calibri"/>
              <a:cs typeface="Calibri"/>
              <a:sym typeface="Calibri"/>
            </a:endParaRPr>
          </a:p>
        </p:txBody>
      </p:sp>
      <p:sp>
        <p:nvSpPr>
          <p:cNvPr id="366" name="Google Shape;366;p3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38"/>
          <p:cNvSpPr txBox="1"/>
          <p:nvPr>
            <p:ph type="title"/>
          </p:nvPr>
        </p:nvSpPr>
        <p:spPr>
          <a:xfrm>
            <a:off x="251520" y="274638"/>
            <a:ext cx="843528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Taiwan Energy Consumption Structure</a:t>
            </a:r>
            <a:endParaRPr/>
          </a:p>
        </p:txBody>
      </p:sp>
      <p:pic>
        <p:nvPicPr>
          <p:cNvPr id="372" name="Google Shape;372;p38"/>
          <p:cNvPicPr preferRelativeResize="0"/>
          <p:nvPr/>
        </p:nvPicPr>
        <p:blipFill rotWithShape="1">
          <a:blip r:embed="rId3">
            <a:alphaModFix/>
          </a:blip>
          <a:srcRect b="0" l="0" r="0" t="0"/>
          <a:stretch/>
        </p:blipFill>
        <p:spPr>
          <a:xfrm>
            <a:off x="179512" y="1340768"/>
            <a:ext cx="8964488" cy="5257800"/>
          </a:xfrm>
          <a:prstGeom prst="rect">
            <a:avLst/>
          </a:prstGeom>
          <a:noFill/>
          <a:ln>
            <a:noFill/>
          </a:ln>
        </p:spPr>
      </p:pic>
      <p:sp>
        <p:nvSpPr>
          <p:cNvPr id="373" name="Google Shape;373;p38"/>
          <p:cNvSpPr txBox="1"/>
          <p:nvPr/>
        </p:nvSpPr>
        <p:spPr>
          <a:xfrm>
            <a:off x="0" y="6649615"/>
            <a:ext cx="766834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MOEA(2011), TAIWAN ENERGY STATISTICS</a:t>
            </a:r>
            <a:endParaRPr sz="1200">
              <a:solidFill>
                <a:schemeClr val="dk1"/>
              </a:solidFill>
              <a:latin typeface="Calibri"/>
              <a:ea typeface="Calibri"/>
              <a:cs typeface="Calibri"/>
              <a:sym typeface="Calibri"/>
            </a:endParaRPr>
          </a:p>
        </p:txBody>
      </p:sp>
      <p:sp>
        <p:nvSpPr>
          <p:cNvPr id="374" name="Google Shape;374;p3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39"/>
          <p:cNvSpPr txBox="1"/>
          <p:nvPr>
            <p:ph type="title"/>
          </p:nvPr>
        </p:nvSpPr>
        <p:spPr>
          <a:xfrm>
            <a:off x="179512" y="274638"/>
            <a:ext cx="8712968"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200"/>
              <a:buFont typeface="Calibri"/>
              <a:buNone/>
            </a:pPr>
            <a:r>
              <a:rPr lang="en-US" sz="3200"/>
              <a:t>Growth Rate of Energy Consumption and Real GDP</a:t>
            </a:r>
            <a:endParaRPr sz="3200"/>
          </a:p>
        </p:txBody>
      </p:sp>
      <p:pic>
        <p:nvPicPr>
          <p:cNvPr id="380" name="Google Shape;380;p39"/>
          <p:cNvPicPr preferRelativeResize="0"/>
          <p:nvPr/>
        </p:nvPicPr>
        <p:blipFill rotWithShape="1">
          <a:blip r:embed="rId3">
            <a:alphaModFix/>
          </a:blip>
          <a:srcRect b="0" l="0" r="0" t="0"/>
          <a:stretch/>
        </p:blipFill>
        <p:spPr>
          <a:xfrm>
            <a:off x="0" y="1412776"/>
            <a:ext cx="8964488" cy="5069160"/>
          </a:xfrm>
          <a:prstGeom prst="rect">
            <a:avLst/>
          </a:prstGeom>
          <a:noFill/>
          <a:ln>
            <a:noFill/>
          </a:ln>
        </p:spPr>
      </p:pic>
      <p:sp>
        <p:nvSpPr>
          <p:cNvPr id="381" name="Google Shape;381;p39"/>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MOEA(2011), TAIWAN ENERGY STATISTICS</a:t>
            </a:r>
            <a:endParaRPr sz="1600">
              <a:solidFill>
                <a:schemeClr val="dk1"/>
              </a:solidFill>
              <a:latin typeface="Calibri"/>
              <a:ea typeface="Calibri"/>
              <a:cs typeface="Calibri"/>
              <a:sym typeface="Calibri"/>
            </a:endParaRPr>
          </a:p>
        </p:txBody>
      </p:sp>
      <p:sp>
        <p:nvSpPr>
          <p:cNvPr id="382" name="Google Shape;382;p3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0"/>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400"/>
              <a:buFont typeface="Calibri"/>
              <a:buNone/>
            </a:pPr>
            <a:r>
              <a:rPr lang="en-US" sz="4400">
                <a:solidFill>
                  <a:schemeClr val="dk2"/>
                </a:solidFill>
              </a:rPr>
              <a:t>Sustainable Development</a:t>
            </a:r>
            <a:endParaRPr sz="4400">
              <a:solidFill>
                <a:schemeClr val="dk2"/>
              </a:solidFill>
            </a:endParaRPr>
          </a:p>
        </p:txBody>
      </p:sp>
      <p:sp>
        <p:nvSpPr>
          <p:cNvPr id="388" name="Google Shape;388;p40"/>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Sustainable development  is a pattern of resource use, that aims to meet human needs while preserving the environment so that these needs can be met not only in the present, but also for generations to come.</a:t>
            </a:r>
            <a:endParaRPr/>
          </a:p>
          <a:p>
            <a:pPr indent="-342900" lvl="0" marL="342900" rtl="0" algn="l">
              <a:spcBef>
                <a:spcPts val="3000"/>
              </a:spcBef>
              <a:spcAft>
                <a:spcPts val="0"/>
              </a:spcAft>
              <a:buClr>
                <a:schemeClr val="dk1"/>
              </a:buClr>
              <a:buSzPts val="3200"/>
              <a:buChar char="•"/>
            </a:pPr>
            <a:r>
              <a:rPr lang="en-US"/>
              <a:t>Key Question: </a:t>
            </a:r>
            <a:r>
              <a:rPr lang="en-US">
                <a:solidFill>
                  <a:srgbClr val="FF0000"/>
                </a:solidFill>
              </a:rPr>
              <a:t>Can economic development be sustainable?</a:t>
            </a:r>
            <a:endParaRPr/>
          </a:p>
          <a:p>
            <a:pPr indent="-139700" lvl="0" marL="342900" rtl="0" algn="l">
              <a:spcBef>
                <a:spcPts val="640"/>
              </a:spcBef>
              <a:spcAft>
                <a:spcPts val="0"/>
              </a:spcAft>
              <a:buClr>
                <a:schemeClr val="dk1"/>
              </a:buClr>
              <a:buSzPts val="3200"/>
              <a:buNone/>
            </a:pPr>
            <a:r>
              <a:t/>
            </a:r>
            <a:endParaRPr/>
          </a:p>
        </p:txBody>
      </p:sp>
      <p:sp>
        <p:nvSpPr>
          <p:cNvPr id="389" name="Google Shape;389;p4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5" name="Google Shape;395;p41"/>
          <p:cNvSpPr/>
          <p:nvPr/>
        </p:nvSpPr>
        <p:spPr>
          <a:xfrm>
            <a:off x="755576" y="1268760"/>
            <a:ext cx="7704856"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Calibri"/>
                <a:ea typeface="Calibri"/>
                <a:cs typeface="Calibri"/>
                <a:sym typeface="Calibri"/>
              </a:rPr>
              <a:t>III.  Electric Power Industry  </a:t>
            </a:r>
            <a:endParaRPr/>
          </a:p>
          <a:p>
            <a:pPr indent="0" lvl="0" marL="0" marR="0" rtl="0" algn="l">
              <a:spcBef>
                <a:spcPts val="0"/>
              </a:spcBef>
              <a:spcAft>
                <a:spcPts val="0"/>
              </a:spcAft>
              <a:buNone/>
            </a:pPr>
            <a:r>
              <a:rPr lang="en-US" sz="4800">
                <a:solidFill>
                  <a:schemeClr val="lt1"/>
                </a:solidFill>
                <a:latin typeface="Calibri"/>
                <a:ea typeface="Calibri"/>
                <a:cs typeface="Calibri"/>
                <a:sym typeface="Calibri"/>
              </a:rPr>
              <a:t>      (Public Utility)</a:t>
            </a:r>
            <a:endParaRPr sz="4800">
              <a:solidFill>
                <a:schemeClr val="lt1"/>
              </a:solidFill>
              <a:latin typeface="Calibri"/>
              <a:ea typeface="Calibri"/>
              <a:cs typeface="Calibri"/>
              <a:sym typeface="Calibri"/>
            </a:endParaRPr>
          </a:p>
        </p:txBody>
      </p:sp>
      <p:pic>
        <p:nvPicPr>
          <p:cNvPr descr="Unbenannt-2" id="396" name="Google Shape;396;p41"/>
          <p:cNvPicPr preferRelativeResize="0"/>
          <p:nvPr/>
        </p:nvPicPr>
        <p:blipFill rotWithShape="1">
          <a:blip r:embed="rId3">
            <a:alphaModFix/>
          </a:blip>
          <a:srcRect b="0" l="0" r="0" t="0"/>
          <a:stretch/>
        </p:blipFill>
        <p:spPr>
          <a:xfrm>
            <a:off x="7164288" y="4509120"/>
            <a:ext cx="885825" cy="137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 name="Google Shape;104;p15"/>
          <p:cNvSpPr/>
          <p:nvPr/>
        </p:nvSpPr>
        <p:spPr>
          <a:xfrm>
            <a:off x="1115616" y="1916832"/>
            <a:ext cx="419384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chemeClr val="lt1"/>
                </a:solidFill>
                <a:latin typeface="Calibri"/>
                <a:ea typeface="Calibri"/>
                <a:cs typeface="Calibri"/>
                <a:sym typeface="Calibri"/>
              </a:rPr>
              <a:t>I. Introduction</a:t>
            </a:r>
            <a:endParaRPr/>
          </a:p>
        </p:txBody>
      </p:sp>
      <p:pic>
        <p:nvPicPr>
          <p:cNvPr descr="Unbenannt-2" id="105" name="Google Shape;105;p15"/>
          <p:cNvPicPr preferRelativeResize="0"/>
          <p:nvPr/>
        </p:nvPicPr>
        <p:blipFill rotWithShape="1">
          <a:blip r:embed="rId3">
            <a:alphaModFix/>
          </a:blip>
          <a:srcRect b="0" l="0" r="0" t="0"/>
          <a:stretch/>
        </p:blipFill>
        <p:spPr>
          <a:xfrm>
            <a:off x="7164288" y="4509120"/>
            <a:ext cx="885825" cy="1371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323528" y="188640"/>
            <a:ext cx="854075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Public Utility</a:t>
            </a:r>
            <a:endParaRPr sz="4400"/>
          </a:p>
        </p:txBody>
      </p:sp>
      <p:sp>
        <p:nvSpPr>
          <p:cNvPr id="402" name="Google Shape;402;p42"/>
          <p:cNvSpPr txBox="1"/>
          <p:nvPr>
            <p:ph idx="1" type="body"/>
          </p:nvPr>
        </p:nvSpPr>
        <p:spPr>
          <a:xfrm>
            <a:off x="457200" y="1600200"/>
            <a:ext cx="8229600" cy="4781128"/>
          </a:xfrm>
          <a:prstGeom prst="rect">
            <a:avLst/>
          </a:prstGeom>
          <a:noFill/>
          <a:ln>
            <a:noFill/>
          </a:ln>
        </p:spPr>
        <p:txBody>
          <a:bodyPr anchorCtr="0" anchor="t" bIns="45700" lIns="91425" spcFirstLastPara="1" rIns="91425" wrap="square" tIns="45700">
            <a:noAutofit/>
          </a:bodyPr>
          <a:lstStyle/>
          <a:p>
            <a:pPr indent="-114300" lvl="0" marL="114300" rtl="0" algn="l">
              <a:spcBef>
                <a:spcPts val="0"/>
              </a:spcBef>
              <a:spcAft>
                <a:spcPts val="0"/>
              </a:spcAft>
              <a:buClr>
                <a:schemeClr val="dk1"/>
              </a:buClr>
              <a:buSzPts val="3200"/>
              <a:buChar char="•"/>
            </a:pPr>
            <a:r>
              <a:rPr lang="en-US"/>
              <a:t>Role and Importance of the Public Utility</a:t>
            </a:r>
            <a:endParaRPr/>
          </a:p>
          <a:p>
            <a:pPr indent="-114300" lvl="0" marL="114300" rtl="0" algn="l">
              <a:spcBef>
                <a:spcPts val="640"/>
              </a:spcBef>
              <a:spcAft>
                <a:spcPts val="0"/>
              </a:spcAft>
              <a:buClr>
                <a:schemeClr val="dk1"/>
              </a:buClr>
              <a:buSzPts val="3200"/>
              <a:buChar char="•"/>
            </a:pPr>
            <a:r>
              <a:rPr lang="en-US"/>
              <a:t>Significance of the Public Utility Policy</a:t>
            </a:r>
            <a:endParaRPr/>
          </a:p>
          <a:p>
            <a:pPr indent="-114300" lvl="0" marL="114300" rtl="0" algn="l">
              <a:spcBef>
                <a:spcPts val="640"/>
              </a:spcBef>
              <a:spcAft>
                <a:spcPts val="0"/>
              </a:spcAft>
              <a:buClr>
                <a:schemeClr val="dk1"/>
              </a:buClr>
              <a:buSzPts val="3200"/>
              <a:buChar char="•"/>
            </a:pPr>
            <a:r>
              <a:rPr lang="en-US"/>
              <a:t>Studied Scope</a:t>
            </a:r>
            <a:endParaRPr/>
          </a:p>
          <a:p>
            <a:pPr indent="-457200" lvl="1" marL="971550" rtl="0" algn="l">
              <a:spcBef>
                <a:spcPts val="560"/>
              </a:spcBef>
              <a:spcAft>
                <a:spcPts val="0"/>
              </a:spcAft>
              <a:buClr>
                <a:schemeClr val="dk1"/>
              </a:buClr>
              <a:buSzPts val="2800"/>
              <a:buChar char="–"/>
            </a:pPr>
            <a:r>
              <a:rPr lang="en-US"/>
              <a:t>The Core Value of Public Utilities</a:t>
            </a:r>
            <a:endParaRPr/>
          </a:p>
          <a:p>
            <a:pPr indent="-457200" lvl="1" marL="971550" rtl="0" algn="l">
              <a:spcBef>
                <a:spcPts val="560"/>
              </a:spcBef>
              <a:spcAft>
                <a:spcPts val="0"/>
              </a:spcAft>
              <a:buClr>
                <a:schemeClr val="dk1"/>
              </a:buClr>
              <a:buSzPts val="2800"/>
              <a:buChar char="–"/>
            </a:pPr>
            <a:r>
              <a:rPr lang="en-US"/>
              <a:t>Supply Planning of the Public Utility</a:t>
            </a:r>
            <a:endParaRPr/>
          </a:p>
          <a:p>
            <a:pPr indent="-457200" lvl="1" marL="971550" rtl="0" algn="l">
              <a:spcBef>
                <a:spcPts val="560"/>
              </a:spcBef>
              <a:spcAft>
                <a:spcPts val="0"/>
              </a:spcAft>
              <a:buClr>
                <a:schemeClr val="dk1"/>
              </a:buClr>
              <a:buSzPts val="2800"/>
              <a:buChar char="–"/>
            </a:pPr>
            <a:r>
              <a:rPr lang="en-US"/>
              <a:t>Demand Management of the Public Utility</a:t>
            </a:r>
            <a:endParaRPr/>
          </a:p>
          <a:p>
            <a:pPr indent="-457200" lvl="1" marL="971550" rtl="0" algn="l">
              <a:spcBef>
                <a:spcPts val="560"/>
              </a:spcBef>
              <a:spcAft>
                <a:spcPts val="0"/>
              </a:spcAft>
              <a:buClr>
                <a:schemeClr val="dk1"/>
              </a:buClr>
              <a:buSzPts val="2800"/>
              <a:buChar char="–"/>
            </a:pPr>
            <a:r>
              <a:rPr lang="en-US"/>
              <a:t>Utility Pricing Policy and Regulation</a:t>
            </a:r>
            <a:endParaRPr/>
          </a:p>
          <a:p>
            <a:pPr indent="-457200" lvl="1" marL="971550" rtl="0" algn="l">
              <a:spcBef>
                <a:spcPts val="560"/>
              </a:spcBef>
              <a:spcAft>
                <a:spcPts val="0"/>
              </a:spcAft>
              <a:buClr>
                <a:schemeClr val="dk1"/>
              </a:buClr>
              <a:buSzPts val="2800"/>
              <a:buChar char="–"/>
            </a:pPr>
            <a:r>
              <a:rPr lang="en-US"/>
              <a:t>Utility Deregulation Policy</a:t>
            </a:r>
            <a:endParaRPr/>
          </a:p>
          <a:p>
            <a:pPr indent="-336550" lvl="1" marL="971550" rtl="0" algn="l">
              <a:spcBef>
                <a:spcPts val="560"/>
              </a:spcBef>
              <a:spcAft>
                <a:spcPts val="0"/>
              </a:spcAft>
              <a:buClr>
                <a:schemeClr val="dk1"/>
              </a:buClr>
              <a:buSzPts val="2800"/>
              <a:buNone/>
            </a:pPr>
            <a:r>
              <a:t/>
            </a:r>
            <a:endParaRPr/>
          </a:p>
        </p:txBody>
      </p:sp>
      <p:sp>
        <p:nvSpPr>
          <p:cNvPr id="403" name="Google Shape;403;p4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3"/>
          <p:cNvSpPr txBox="1"/>
          <p:nvPr>
            <p:ph type="title"/>
          </p:nvPr>
        </p:nvSpPr>
        <p:spPr>
          <a:xfrm>
            <a:off x="0" y="214313"/>
            <a:ext cx="88423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The Core Value of Public Utilities(1/2)</a:t>
            </a:r>
            <a:endParaRPr sz="4400"/>
          </a:p>
        </p:txBody>
      </p:sp>
      <p:sp>
        <p:nvSpPr>
          <p:cNvPr id="409" name="Google Shape;409;p43"/>
          <p:cNvSpPr txBox="1"/>
          <p:nvPr>
            <p:ph idx="1" type="body"/>
          </p:nvPr>
        </p:nvSpPr>
        <p:spPr>
          <a:xfrm>
            <a:off x="457200" y="1600200"/>
            <a:ext cx="8229600" cy="4853136"/>
          </a:xfrm>
          <a:prstGeom prst="rect">
            <a:avLst/>
          </a:prstGeom>
          <a:noFill/>
          <a:ln>
            <a:noFill/>
          </a:ln>
        </p:spPr>
        <p:txBody>
          <a:bodyPr anchorCtr="0" anchor="t" bIns="45700" lIns="91425" spcFirstLastPara="1" rIns="91425" wrap="square" tIns="45700">
            <a:noAutofit/>
          </a:bodyPr>
          <a:lstStyle/>
          <a:p>
            <a:pPr indent="-514350" lvl="0" marL="571500" rtl="0" algn="l">
              <a:lnSpc>
                <a:spcPct val="90000"/>
              </a:lnSpc>
              <a:spcBef>
                <a:spcPts val="0"/>
              </a:spcBef>
              <a:spcAft>
                <a:spcPts val="0"/>
              </a:spcAft>
              <a:buClr>
                <a:schemeClr val="dk1"/>
              </a:buClr>
              <a:buSzPts val="2960"/>
              <a:buChar char="•"/>
            </a:pPr>
            <a:r>
              <a:rPr lang="en-US" sz="2960"/>
              <a:t>Option Demand /Value—a non-use value, a potential value, an external economy</a:t>
            </a:r>
            <a:endParaRPr sz="2960"/>
          </a:p>
          <a:p>
            <a:pPr indent="-514350" lvl="0" marL="571500" rtl="0" algn="l">
              <a:lnSpc>
                <a:spcPct val="90000"/>
              </a:lnSpc>
              <a:spcBef>
                <a:spcPts val="592"/>
              </a:spcBef>
              <a:spcAft>
                <a:spcPts val="0"/>
              </a:spcAft>
              <a:buClr>
                <a:schemeClr val="dk1"/>
              </a:buClr>
              <a:buSzPts val="2960"/>
              <a:buChar char="•"/>
            </a:pPr>
            <a:r>
              <a:rPr lang="en-US" sz="2960"/>
              <a:t>Anytime Option—always reliable; instantly available</a:t>
            </a:r>
            <a:endParaRPr sz="2960"/>
          </a:p>
          <a:p>
            <a:pPr indent="-514350" lvl="0" marL="571500" rtl="0" algn="l">
              <a:lnSpc>
                <a:spcPct val="90000"/>
              </a:lnSpc>
              <a:spcBef>
                <a:spcPts val="592"/>
              </a:spcBef>
              <a:spcAft>
                <a:spcPts val="0"/>
              </a:spcAft>
              <a:buClr>
                <a:schemeClr val="dk1"/>
              </a:buClr>
              <a:buSzPts val="2960"/>
              <a:buChar char="•"/>
            </a:pPr>
            <a:r>
              <a:rPr lang="en-US" sz="2960"/>
              <a:t>Anywhere Option—all those pipes/wires and meters coverage areas</a:t>
            </a:r>
            <a:endParaRPr sz="2960"/>
          </a:p>
          <a:p>
            <a:pPr indent="-514350" lvl="0" marL="571500" rtl="0" algn="l">
              <a:lnSpc>
                <a:spcPct val="90000"/>
              </a:lnSpc>
              <a:spcBef>
                <a:spcPts val="592"/>
              </a:spcBef>
              <a:spcAft>
                <a:spcPts val="0"/>
              </a:spcAft>
              <a:buClr>
                <a:schemeClr val="dk1"/>
              </a:buClr>
              <a:buSzPts val="2960"/>
              <a:buChar char="•"/>
            </a:pPr>
            <a:r>
              <a:rPr lang="en-US" sz="2960"/>
              <a:t>Any Amount Affordable—due to stable tariffs and depend on the consumer’s budget constraint, energy conservation consciousness, lifestyle and weather conditions</a:t>
            </a:r>
            <a:endParaRPr sz="2960"/>
          </a:p>
          <a:p>
            <a:pPr indent="-154940" lvl="0" marL="342900" rtl="0" algn="l">
              <a:lnSpc>
                <a:spcPct val="90000"/>
              </a:lnSpc>
              <a:spcBef>
                <a:spcPts val="592"/>
              </a:spcBef>
              <a:spcAft>
                <a:spcPts val="0"/>
              </a:spcAft>
              <a:buClr>
                <a:schemeClr val="dk1"/>
              </a:buClr>
              <a:buSzPts val="2960"/>
              <a:buNone/>
            </a:pPr>
            <a:r>
              <a:t/>
            </a:r>
            <a:endParaRPr sz="2960"/>
          </a:p>
        </p:txBody>
      </p:sp>
      <p:sp>
        <p:nvSpPr>
          <p:cNvPr id="410" name="Google Shape;410;p4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4"/>
          <p:cNvSpPr txBox="1"/>
          <p:nvPr>
            <p:ph type="title"/>
          </p:nvPr>
        </p:nvSpPr>
        <p:spPr>
          <a:xfrm>
            <a:off x="194121" y="269776"/>
            <a:ext cx="884237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The Core Value of Public Utilities(2/2)</a:t>
            </a:r>
            <a:endParaRPr sz="4400"/>
          </a:p>
        </p:txBody>
      </p:sp>
      <p:sp>
        <p:nvSpPr>
          <p:cNvPr id="416" name="Google Shape;416;p44"/>
          <p:cNvSpPr txBox="1"/>
          <p:nvPr>
            <p:ph idx="1" type="body"/>
          </p:nvPr>
        </p:nvSpPr>
        <p:spPr>
          <a:xfrm>
            <a:off x="457200" y="1600200"/>
            <a:ext cx="8229600" cy="4709120"/>
          </a:xfrm>
          <a:prstGeom prst="rect">
            <a:avLst/>
          </a:prstGeom>
          <a:noFill/>
          <a:ln>
            <a:noFill/>
          </a:ln>
        </p:spPr>
        <p:txBody>
          <a:bodyPr anchorCtr="0" anchor="t" bIns="45700" lIns="91425" spcFirstLastPara="1" rIns="91425" wrap="square" tIns="45700">
            <a:noAutofit/>
          </a:bodyPr>
          <a:lstStyle/>
          <a:p>
            <a:pPr indent="-514350" lvl="0" marL="571500" rtl="0" algn="l">
              <a:spcBef>
                <a:spcPts val="0"/>
              </a:spcBef>
              <a:spcAft>
                <a:spcPts val="0"/>
              </a:spcAft>
              <a:buClr>
                <a:schemeClr val="dk1"/>
              </a:buClr>
              <a:buSzPts val="3200"/>
              <a:buChar char="•"/>
            </a:pPr>
            <a:r>
              <a:rPr lang="en-US"/>
              <a:t>Outage Cost Very High (Reflecting the Loss of Option Demand and Option Value) </a:t>
            </a:r>
            <a:endParaRPr/>
          </a:p>
          <a:p>
            <a:pPr indent="-514350" lvl="0" marL="571500" rtl="0" algn="l">
              <a:spcBef>
                <a:spcPts val="640"/>
              </a:spcBef>
              <a:spcAft>
                <a:spcPts val="0"/>
              </a:spcAft>
              <a:buClr>
                <a:schemeClr val="dk1"/>
              </a:buClr>
              <a:buSzPts val="3200"/>
              <a:buChar char="•"/>
            </a:pPr>
            <a:r>
              <a:rPr lang="en-US"/>
              <a:t>Shadow Price (Marginal Utility) Very High During Shortage</a:t>
            </a:r>
            <a:endParaRPr/>
          </a:p>
          <a:p>
            <a:pPr indent="-514350" lvl="0" marL="571500" rtl="0" algn="l">
              <a:spcBef>
                <a:spcPts val="640"/>
              </a:spcBef>
              <a:spcAft>
                <a:spcPts val="0"/>
              </a:spcAft>
              <a:buClr>
                <a:schemeClr val="dk1"/>
              </a:buClr>
              <a:buSzPts val="3200"/>
              <a:buChar char="•"/>
            </a:pPr>
            <a:r>
              <a:rPr lang="en-US"/>
              <a:t>Shadow Price (Marginal Utility) Close/Equal to Zero When Abundant</a:t>
            </a:r>
            <a:endParaRPr/>
          </a:p>
          <a:p>
            <a:pPr indent="-514350" lvl="0" marL="571500" rtl="0" algn="l">
              <a:spcBef>
                <a:spcPts val="640"/>
              </a:spcBef>
              <a:spcAft>
                <a:spcPts val="0"/>
              </a:spcAft>
              <a:buClr>
                <a:schemeClr val="dk1"/>
              </a:buClr>
              <a:buSzPts val="3200"/>
              <a:buChar char="•"/>
            </a:pPr>
            <a:r>
              <a:rPr lang="en-US"/>
              <a:t>Marginal Cost Normally Very Low (Reserve Margin Is Very Important) </a:t>
            </a:r>
            <a:endParaRPr/>
          </a:p>
          <a:p>
            <a:pPr indent="-336550" lvl="1" marL="971550" rtl="0" algn="l">
              <a:spcBef>
                <a:spcPts val="560"/>
              </a:spcBef>
              <a:spcAft>
                <a:spcPts val="0"/>
              </a:spcAft>
              <a:buClr>
                <a:schemeClr val="dk1"/>
              </a:buClr>
              <a:buSzPts val="2800"/>
              <a:buNone/>
            </a:pPr>
            <a:r>
              <a:t/>
            </a:r>
            <a:endParaRPr/>
          </a:p>
          <a:p>
            <a:pPr indent="-139700" lvl="0" marL="342900" rtl="0" algn="l">
              <a:spcBef>
                <a:spcPts val="640"/>
              </a:spcBef>
              <a:spcAft>
                <a:spcPts val="0"/>
              </a:spcAft>
              <a:buClr>
                <a:schemeClr val="dk1"/>
              </a:buClr>
              <a:buSzPts val="3200"/>
              <a:buNone/>
            </a:pPr>
            <a:r>
              <a:t/>
            </a:r>
            <a:endParaRPr/>
          </a:p>
        </p:txBody>
      </p:sp>
      <p:sp>
        <p:nvSpPr>
          <p:cNvPr id="417" name="Google Shape;417;p4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5"/>
          <p:cNvSpPr txBox="1"/>
          <p:nvPr>
            <p:ph type="title"/>
          </p:nvPr>
        </p:nvSpPr>
        <p:spPr>
          <a:xfrm>
            <a:off x="0" y="21431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200"/>
              <a:buFont typeface="Calibri"/>
              <a:buNone/>
            </a:pPr>
            <a:r>
              <a:rPr lang="en-US" sz="4200"/>
              <a:t>Supply Planning of the Public Utility(1/5)</a:t>
            </a:r>
            <a:endParaRPr sz="4200"/>
          </a:p>
        </p:txBody>
      </p:sp>
      <p:sp>
        <p:nvSpPr>
          <p:cNvPr id="423" name="Google Shape;423;p45"/>
          <p:cNvSpPr txBox="1"/>
          <p:nvPr>
            <p:ph idx="1" type="body"/>
          </p:nvPr>
        </p:nvSpPr>
        <p:spPr>
          <a:xfrm>
            <a:off x="285750" y="1285875"/>
            <a:ext cx="8540750" cy="5311477"/>
          </a:xfrm>
          <a:prstGeom prst="rect">
            <a:avLst/>
          </a:prstGeom>
          <a:noFill/>
          <a:ln>
            <a:noFill/>
          </a:ln>
        </p:spPr>
        <p:txBody>
          <a:bodyPr anchorCtr="0" anchor="t" bIns="45700" lIns="91425" spcFirstLastPara="1" rIns="91425" wrap="square" tIns="45700">
            <a:noAutofit/>
          </a:bodyPr>
          <a:lstStyle/>
          <a:p>
            <a:pPr indent="-514350" lvl="0" marL="571500" rtl="0" algn="l">
              <a:lnSpc>
                <a:spcPct val="90000"/>
              </a:lnSpc>
              <a:spcBef>
                <a:spcPts val="0"/>
              </a:spcBef>
              <a:spcAft>
                <a:spcPts val="0"/>
              </a:spcAft>
              <a:buClr>
                <a:schemeClr val="dk1"/>
              </a:buClr>
              <a:buSzPts val="2960"/>
              <a:buChar char="•"/>
            </a:pPr>
            <a:r>
              <a:rPr b="1" lang="en-US" sz="2960"/>
              <a:t>Attributes of the Utility Supply</a:t>
            </a:r>
            <a:endParaRPr b="1" sz="2960"/>
          </a:p>
          <a:p>
            <a:pPr indent="-457200" lvl="1" marL="971550" rtl="0" algn="l">
              <a:lnSpc>
                <a:spcPct val="90000"/>
              </a:lnSpc>
              <a:spcBef>
                <a:spcPts val="518"/>
              </a:spcBef>
              <a:spcAft>
                <a:spcPts val="0"/>
              </a:spcAft>
              <a:buClr>
                <a:schemeClr val="dk1"/>
              </a:buClr>
              <a:buSzPts val="2590"/>
              <a:buChar char="–"/>
            </a:pPr>
            <a:r>
              <a:rPr lang="en-US" sz="2590"/>
              <a:t>Natural Monopoly (AC Decreases When Scale Increases), i.e. Economy of Scale</a:t>
            </a:r>
            <a:endParaRPr sz="2590"/>
          </a:p>
          <a:p>
            <a:pPr indent="-457200" lvl="1" marL="971550" rtl="0" algn="l">
              <a:lnSpc>
                <a:spcPct val="90000"/>
              </a:lnSpc>
              <a:spcBef>
                <a:spcPts val="518"/>
              </a:spcBef>
              <a:spcAft>
                <a:spcPts val="0"/>
              </a:spcAft>
              <a:buClr>
                <a:schemeClr val="dk1"/>
              </a:buClr>
              <a:buSzPts val="2590"/>
              <a:buChar char="–"/>
            </a:pPr>
            <a:r>
              <a:rPr lang="en-US" sz="2590"/>
              <a:t>Capital-Intensive (e.g. Electric Utility Alone Represents More Than 30% of the Total Capital Formation in Developing Countries)</a:t>
            </a:r>
            <a:endParaRPr sz="2590"/>
          </a:p>
          <a:p>
            <a:pPr indent="-457200" lvl="1" marL="971550" rtl="0" algn="l">
              <a:lnSpc>
                <a:spcPct val="90000"/>
              </a:lnSpc>
              <a:spcBef>
                <a:spcPts val="518"/>
              </a:spcBef>
              <a:spcAft>
                <a:spcPts val="0"/>
              </a:spcAft>
              <a:buClr>
                <a:schemeClr val="dk1"/>
              </a:buClr>
              <a:buSzPts val="2590"/>
              <a:buChar char="–"/>
            </a:pPr>
            <a:r>
              <a:rPr lang="en-US" sz="2590"/>
              <a:t>Supply Is Subject to Meet the Needs of Demand (Reserve Margin Needed)</a:t>
            </a:r>
            <a:endParaRPr sz="2590"/>
          </a:p>
          <a:p>
            <a:pPr indent="-457200" lvl="1" marL="971550" rtl="0" algn="l">
              <a:lnSpc>
                <a:spcPct val="90000"/>
              </a:lnSpc>
              <a:spcBef>
                <a:spcPts val="518"/>
              </a:spcBef>
              <a:spcAft>
                <a:spcPts val="0"/>
              </a:spcAft>
              <a:buClr>
                <a:schemeClr val="dk1"/>
              </a:buClr>
              <a:buSzPts val="2590"/>
              <a:buChar char="–"/>
            </a:pPr>
            <a:r>
              <a:rPr lang="en-US" sz="2590"/>
              <a:t>Long-term Planning with Significant Lead Time</a:t>
            </a:r>
            <a:endParaRPr sz="2590"/>
          </a:p>
          <a:p>
            <a:pPr indent="-457200" lvl="1" marL="971550" rtl="0" algn="l">
              <a:lnSpc>
                <a:spcPct val="90000"/>
              </a:lnSpc>
              <a:spcBef>
                <a:spcPts val="518"/>
              </a:spcBef>
              <a:spcAft>
                <a:spcPts val="0"/>
              </a:spcAft>
              <a:buClr>
                <a:schemeClr val="dk1"/>
              </a:buClr>
              <a:buSzPts val="2590"/>
              <a:buChar char="–"/>
            </a:pPr>
            <a:r>
              <a:rPr lang="en-US" sz="2590"/>
              <a:t>Large Land Requirement (Social Capital Assets Utilized for Piping Networks)</a:t>
            </a:r>
            <a:endParaRPr sz="2590"/>
          </a:p>
          <a:p>
            <a:pPr indent="-457200" lvl="1" marL="971550" rtl="0" algn="l">
              <a:lnSpc>
                <a:spcPct val="90000"/>
              </a:lnSpc>
              <a:spcBef>
                <a:spcPts val="518"/>
              </a:spcBef>
              <a:spcAft>
                <a:spcPts val="0"/>
              </a:spcAft>
              <a:buClr>
                <a:schemeClr val="dk1"/>
              </a:buClr>
              <a:buSzPts val="2590"/>
              <a:buChar char="–"/>
            </a:pPr>
            <a:r>
              <a:rPr lang="en-US" sz="2590"/>
              <a:t>Electric Power: Multi-inputs for Producing A Single and Homogeneous Output</a:t>
            </a:r>
            <a:endParaRPr sz="2590"/>
          </a:p>
          <a:p>
            <a:pPr indent="-154940" lvl="0" marL="342900" rtl="0" algn="l">
              <a:lnSpc>
                <a:spcPct val="90000"/>
              </a:lnSpc>
              <a:spcBef>
                <a:spcPts val="592"/>
              </a:spcBef>
              <a:spcAft>
                <a:spcPts val="0"/>
              </a:spcAft>
              <a:buClr>
                <a:schemeClr val="dk1"/>
              </a:buClr>
              <a:buSzPts val="2960"/>
              <a:buNone/>
            </a:pPr>
            <a:r>
              <a:t/>
            </a:r>
            <a:endParaRPr sz="2960"/>
          </a:p>
        </p:txBody>
      </p:sp>
      <p:sp>
        <p:nvSpPr>
          <p:cNvPr id="424" name="Google Shape;424;p4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46"/>
          <p:cNvSpPr txBox="1"/>
          <p:nvPr>
            <p:ph type="title"/>
          </p:nvPr>
        </p:nvSpPr>
        <p:spPr>
          <a:xfrm>
            <a:off x="0" y="21431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200"/>
              <a:buFont typeface="Calibri"/>
              <a:buNone/>
            </a:pPr>
            <a:r>
              <a:rPr lang="en-US" sz="4200"/>
              <a:t>Supply Planning of the Public Utility(2/5)</a:t>
            </a:r>
            <a:endParaRPr sz="4200"/>
          </a:p>
        </p:txBody>
      </p:sp>
      <p:sp>
        <p:nvSpPr>
          <p:cNvPr id="430" name="Google Shape;430;p46"/>
          <p:cNvSpPr txBox="1"/>
          <p:nvPr>
            <p:ph idx="1" type="body"/>
          </p:nvPr>
        </p:nvSpPr>
        <p:spPr>
          <a:xfrm>
            <a:off x="466403" y="1556792"/>
            <a:ext cx="8138045" cy="4498975"/>
          </a:xfrm>
          <a:prstGeom prst="rect">
            <a:avLst/>
          </a:prstGeom>
          <a:noFill/>
          <a:ln>
            <a:noFill/>
          </a:ln>
        </p:spPr>
        <p:txBody>
          <a:bodyPr anchorCtr="0" anchor="t" bIns="45700" lIns="91425" spcFirstLastPara="1" rIns="91425" wrap="square" tIns="45700">
            <a:noAutofit/>
          </a:bodyPr>
          <a:lstStyle/>
          <a:p>
            <a:pPr indent="-514350" lvl="0" marL="571500" rtl="0" algn="l">
              <a:spcBef>
                <a:spcPts val="0"/>
              </a:spcBef>
              <a:spcAft>
                <a:spcPts val="0"/>
              </a:spcAft>
              <a:buClr>
                <a:schemeClr val="dk1"/>
              </a:buClr>
              <a:buSzPts val="3200"/>
              <a:buChar char="•"/>
            </a:pPr>
            <a:r>
              <a:rPr b="1" lang="en-US"/>
              <a:t>Evaluation of the Feasibility of Supply Alternatives</a:t>
            </a:r>
            <a:endParaRPr b="1"/>
          </a:p>
          <a:p>
            <a:pPr indent="-457200" lvl="1" marL="971550" rtl="0" algn="l">
              <a:spcBef>
                <a:spcPts val="560"/>
              </a:spcBef>
              <a:spcAft>
                <a:spcPts val="0"/>
              </a:spcAft>
              <a:buClr>
                <a:schemeClr val="dk1"/>
              </a:buClr>
              <a:buSzPts val="2800"/>
              <a:buChar char="–"/>
            </a:pPr>
            <a:r>
              <a:rPr lang="en-US"/>
              <a:t>Technical Feasibility</a:t>
            </a:r>
            <a:endParaRPr/>
          </a:p>
          <a:p>
            <a:pPr indent="-457200" lvl="1" marL="971550" rtl="0" algn="l">
              <a:spcBef>
                <a:spcPts val="560"/>
              </a:spcBef>
              <a:spcAft>
                <a:spcPts val="0"/>
              </a:spcAft>
              <a:buClr>
                <a:schemeClr val="dk1"/>
              </a:buClr>
              <a:buSzPts val="2800"/>
              <a:buChar char="–"/>
            </a:pPr>
            <a:r>
              <a:rPr lang="en-US"/>
              <a:t>Economic Feasibility</a:t>
            </a:r>
            <a:endParaRPr/>
          </a:p>
          <a:p>
            <a:pPr indent="-457200" lvl="1" marL="971550" rtl="0" algn="l">
              <a:spcBef>
                <a:spcPts val="560"/>
              </a:spcBef>
              <a:spcAft>
                <a:spcPts val="0"/>
              </a:spcAft>
              <a:buClr>
                <a:schemeClr val="dk1"/>
              </a:buClr>
              <a:buSzPts val="2800"/>
              <a:buChar char="–"/>
            </a:pPr>
            <a:r>
              <a:rPr lang="en-US"/>
              <a:t>Financial Feasibility</a:t>
            </a:r>
            <a:endParaRPr/>
          </a:p>
          <a:p>
            <a:pPr indent="-457200" lvl="1" marL="971550" rtl="0" algn="l">
              <a:spcBef>
                <a:spcPts val="560"/>
              </a:spcBef>
              <a:spcAft>
                <a:spcPts val="0"/>
              </a:spcAft>
              <a:buClr>
                <a:schemeClr val="dk1"/>
              </a:buClr>
              <a:buSzPts val="2800"/>
              <a:buChar char="–"/>
            </a:pPr>
            <a:r>
              <a:rPr lang="en-US"/>
              <a:t>Environmental Feasibility</a:t>
            </a:r>
            <a:endParaRPr/>
          </a:p>
          <a:p>
            <a:pPr indent="-457200" lvl="1" marL="971550" rtl="0" algn="l">
              <a:spcBef>
                <a:spcPts val="560"/>
              </a:spcBef>
              <a:spcAft>
                <a:spcPts val="0"/>
              </a:spcAft>
              <a:buClr>
                <a:schemeClr val="dk1"/>
              </a:buClr>
              <a:buSzPts val="2800"/>
              <a:buChar char="–"/>
            </a:pPr>
            <a:r>
              <a:rPr lang="en-US"/>
              <a:t>The General Public’s Acceptance Feasibility</a:t>
            </a:r>
            <a:endParaRPr/>
          </a:p>
          <a:p>
            <a:pPr indent="-139700" lvl="0" marL="342900" rtl="0" algn="l">
              <a:spcBef>
                <a:spcPts val="640"/>
              </a:spcBef>
              <a:spcAft>
                <a:spcPts val="0"/>
              </a:spcAft>
              <a:buClr>
                <a:schemeClr val="dk1"/>
              </a:buClr>
              <a:buSzPts val="3200"/>
              <a:buNone/>
            </a:pPr>
            <a:r>
              <a:t/>
            </a:r>
            <a:endParaRPr/>
          </a:p>
        </p:txBody>
      </p:sp>
      <p:sp>
        <p:nvSpPr>
          <p:cNvPr id="431" name="Google Shape;431;p4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47"/>
          <p:cNvSpPr txBox="1"/>
          <p:nvPr>
            <p:ph type="title"/>
          </p:nvPr>
        </p:nvSpPr>
        <p:spPr>
          <a:xfrm>
            <a:off x="0" y="21431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200"/>
              <a:buFont typeface="Calibri"/>
              <a:buNone/>
            </a:pPr>
            <a:r>
              <a:rPr lang="en-US" sz="4200"/>
              <a:t>Supply Planning of the Public Utility(3/5)</a:t>
            </a:r>
            <a:endParaRPr sz="4200"/>
          </a:p>
        </p:txBody>
      </p:sp>
      <p:sp>
        <p:nvSpPr>
          <p:cNvPr id="437" name="Google Shape;437;p47"/>
          <p:cNvSpPr txBox="1"/>
          <p:nvPr>
            <p:ph idx="1" type="body"/>
          </p:nvPr>
        </p:nvSpPr>
        <p:spPr>
          <a:xfrm>
            <a:off x="323528" y="1412776"/>
            <a:ext cx="8540750" cy="4896544"/>
          </a:xfrm>
          <a:prstGeom prst="rect">
            <a:avLst/>
          </a:prstGeom>
          <a:noFill/>
          <a:ln>
            <a:noFill/>
          </a:ln>
        </p:spPr>
        <p:txBody>
          <a:bodyPr anchorCtr="0" anchor="t" bIns="45700" lIns="91425" spcFirstLastPara="1" rIns="91425" wrap="square" tIns="45700">
            <a:noAutofit/>
          </a:bodyPr>
          <a:lstStyle/>
          <a:p>
            <a:pPr indent="-514350" lvl="0" marL="571500" rtl="0" algn="l">
              <a:lnSpc>
                <a:spcPct val="80000"/>
              </a:lnSpc>
              <a:spcBef>
                <a:spcPts val="0"/>
              </a:spcBef>
              <a:spcAft>
                <a:spcPts val="0"/>
              </a:spcAft>
              <a:buClr>
                <a:schemeClr val="dk1"/>
              </a:buClr>
              <a:buSzPts val="2960"/>
              <a:buChar char="•"/>
            </a:pPr>
            <a:r>
              <a:rPr b="1" lang="en-US" sz="2960"/>
              <a:t>Key Concepts of Public Utility Economics</a:t>
            </a:r>
            <a:endParaRPr b="1" sz="2960"/>
          </a:p>
          <a:p>
            <a:pPr indent="-457200" lvl="1" marL="971550" rtl="0" algn="l">
              <a:lnSpc>
                <a:spcPct val="80000"/>
              </a:lnSpc>
              <a:spcBef>
                <a:spcPts val="518"/>
              </a:spcBef>
              <a:spcAft>
                <a:spcPts val="0"/>
              </a:spcAft>
              <a:buClr>
                <a:schemeClr val="dk1"/>
              </a:buClr>
              <a:buSzPts val="2590"/>
              <a:buChar char="–"/>
            </a:pPr>
            <a:r>
              <a:rPr lang="en-US" sz="2590"/>
              <a:t>Economic Cost vs. Accounting Cost of Supply Alternatives</a:t>
            </a:r>
            <a:endParaRPr sz="2590"/>
          </a:p>
          <a:p>
            <a:pPr indent="-457200" lvl="1" marL="971550" rtl="0" algn="l">
              <a:lnSpc>
                <a:spcPct val="80000"/>
              </a:lnSpc>
              <a:spcBef>
                <a:spcPts val="518"/>
              </a:spcBef>
              <a:spcAft>
                <a:spcPts val="0"/>
              </a:spcAft>
              <a:buClr>
                <a:schemeClr val="dk1"/>
              </a:buClr>
              <a:buSzPts val="2590"/>
              <a:buChar char="–"/>
            </a:pPr>
            <a:r>
              <a:rPr lang="en-US" sz="2590"/>
              <a:t>Economics of Single Alternative vs. Economics of the Whole System vs. Economics of the Nation</a:t>
            </a:r>
            <a:endParaRPr sz="2590"/>
          </a:p>
          <a:p>
            <a:pPr indent="-457200" lvl="1" marL="971550" rtl="0" algn="l">
              <a:lnSpc>
                <a:spcPct val="80000"/>
              </a:lnSpc>
              <a:spcBef>
                <a:spcPts val="518"/>
              </a:spcBef>
              <a:spcAft>
                <a:spcPts val="0"/>
              </a:spcAft>
              <a:buClr>
                <a:schemeClr val="dk1"/>
              </a:buClr>
              <a:buSzPts val="2590"/>
              <a:buChar char="–"/>
            </a:pPr>
            <a:r>
              <a:rPr lang="en-US" sz="2590"/>
              <a:t>Optimization (Global Optimization) vs. Simulation (Local Optimization) for Supply Alternatives</a:t>
            </a:r>
            <a:endParaRPr sz="2590"/>
          </a:p>
          <a:p>
            <a:pPr indent="-457200" lvl="1" marL="971550" rtl="0" algn="l">
              <a:lnSpc>
                <a:spcPct val="80000"/>
              </a:lnSpc>
              <a:spcBef>
                <a:spcPts val="518"/>
              </a:spcBef>
              <a:spcAft>
                <a:spcPts val="0"/>
              </a:spcAft>
              <a:buClr>
                <a:schemeClr val="dk1"/>
              </a:buClr>
              <a:buSzPts val="2590"/>
              <a:buChar char="–"/>
            </a:pPr>
            <a:r>
              <a:rPr lang="en-US" sz="2590"/>
              <a:t>NPV vs. BCA vs. IRR of Supply Alternatives</a:t>
            </a:r>
            <a:endParaRPr/>
          </a:p>
          <a:p>
            <a:pPr indent="-457200" lvl="1" marL="971550" rtl="0" algn="l">
              <a:lnSpc>
                <a:spcPct val="80000"/>
              </a:lnSpc>
              <a:spcBef>
                <a:spcPts val="518"/>
              </a:spcBef>
              <a:spcAft>
                <a:spcPts val="0"/>
              </a:spcAft>
              <a:buClr>
                <a:schemeClr val="dk1"/>
              </a:buClr>
              <a:buSzPts val="2590"/>
              <a:buChar char="–"/>
            </a:pPr>
            <a:r>
              <a:rPr lang="en-US" sz="2590"/>
              <a:t>Environmental Cost and Others External Costs (Direct/Indirect, Plant on-site/off-site, Tangible/Intangible)</a:t>
            </a:r>
            <a:endParaRPr sz="2590"/>
          </a:p>
          <a:p>
            <a:pPr indent="-457200" lvl="1" marL="971550" rtl="0" algn="l">
              <a:lnSpc>
                <a:spcPct val="80000"/>
              </a:lnSpc>
              <a:spcBef>
                <a:spcPts val="518"/>
              </a:spcBef>
              <a:spcAft>
                <a:spcPts val="0"/>
              </a:spcAft>
              <a:buClr>
                <a:schemeClr val="dk1"/>
              </a:buClr>
              <a:buSzPts val="2590"/>
              <a:buChar char="–"/>
            </a:pPr>
            <a:r>
              <a:rPr lang="en-US" sz="2590"/>
              <a:t>Benefits Should Be Also Considered</a:t>
            </a:r>
            <a:endParaRPr sz="2590"/>
          </a:p>
          <a:p>
            <a:pPr indent="-457200" lvl="1" marL="971550" rtl="0" algn="l">
              <a:lnSpc>
                <a:spcPct val="80000"/>
              </a:lnSpc>
              <a:spcBef>
                <a:spcPts val="518"/>
              </a:spcBef>
              <a:spcAft>
                <a:spcPts val="0"/>
              </a:spcAft>
              <a:buClr>
                <a:schemeClr val="dk1"/>
              </a:buClr>
              <a:buSzPts val="2590"/>
              <a:buChar char="–"/>
            </a:pPr>
            <a:r>
              <a:rPr lang="en-US" sz="2590"/>
              <a:t>Importance of Option Demand and Option Value</a:t>
            </a:r>
            <a:endParaRPr sz="2590"/>
          </a:p>
          <a:p>
            <a:pPr indent="-292735" lvl="1" marL="971550" rtl="0" algn="l">
              <a:lnSpc>
                <a:spcPct val="80000"/>
              </a:lnSpc>
              <a:spcBef>
                <a:spcPts val="518"/>
              </a:spcBef>
              <a:spcAft>
                <a:spcPts val="0"/>
              </a:spcAft>
              <a:buClr>
                <a:schemeClr val="dk1"/>
              </a:buClr>
              <a:buSzPts val="2590"/>
              <a:buNone/>
            </a:pPr>
            <a:r>
              <a:t/>
            </a:r>
            <a:endParaRPr sz="2590"/>
          </a:p>
          <a:p>
            <a:pPr indent="-154940" lvl="0" marL="342900" rtl="0" algn="l">
              <a:lnSpc>
                <a:spcPct val="80000"/>
              </a:lnSpc>
              <a:spcBef>
                <a:spcPts val="592"/>
              </a:spcBef>
              <a:spcAft>
                <a:spcPts val="0"/>
              </a:spcAft>
              <a:buClr>
                <a:schemeClr val="dk1"/>
              </a:buClr>
              <a:buSzPts val="2960"/>
              <a:buNone/>
            </a:pPr>
            <a:r>
              <a:t/>
            </a:r>
            <a:endParaRPr sz="2960"/>
          </a:p>
        </p:txBody>
      </p:sp>
      <p:sp>
        <p:nvSpPr>
          <p:cNvPr id="438" name="Google Shape;438;p4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8"/>
          <p:cNvSpPr txBox="1"/>
          <p:nvPr>
            <p:ph type="title"/>
          </p:nvPr>
        </p:nvSpPr>
        <p:spPr>
          <a:xfrm>
            <a:off x="0" y="21431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200"/>
              <a:buFont typeface="Calibri"/>
              <a:buNone/>
            </a:pPr>
            <a:r>
              <a:rPr lang="en-US" sz="4200"/>
              <a:t>Supply Planning of the Public Utility(4/5)</a:t>
            </a:r>
            <a:endParaRPr sz="4200"/>
          </a:p>
        </p:txBody>
      </p:sp>
      <p:sp>
        <p:nvSpPr>
          <p:cNvPr id="444" name="Google Shape;444;p48"/>
          <p:cNvSpPr txBox="1"/>
          <p:nvPr>
            <p:ph idx="1" type="body"/>
          </p:nvPr>
        </p:nvSpPr>
        <p:spPr>
          <a:xfrm>
            <a:off x="285750" y="1571625"/>
            <a:ext cx="8540750" cy="4498975"/>
          </a:xfrm>
          <a:prstGeom prst="rect">
            <a:avLst/>
          </a:prstGeom>
          <a:noFill/>
          <a:ln>
            <a:noFill/>
          </a:ln>
        </p:spPr>
        <p:txBody>
          <a:bodyPr anchorCtr="0" anchor="t" bIns="45700" lIns="91425" spcFirstLastPara="1" rIns="91425" wrap="square" tIns="45700">
            <a:noAutofit/>
          </a:bodyPr>
          <a:lstStyle/>
          <a:p>
            <a:pPr indent="-514350" lvl="0" marL="571500" rtl="0" algn="l">
              <a:lnSpc>
                <a:spcPct val="90000"/>
              </a:lnSpc>
              <a:spcBef>
                <a:spcPts val="0"/>
              </a:spcBef>
              <a:spcAft>
                <a:spcPts val="0"/>
              </a:spcAft>
              <a:buClr>
                <a:schemeClr val="dk1"/>
              </a:buClr>
              <a:buSzPts val="3200"/>
              <a:buChar char="•"/>
            </a:pPr>
            <a:r>
              <a:rPr b="1" lang="en-US"/>
              <a:t>Taiwan’s Experience</a:t>
            </a:r>
            <a:endParaRPr/>
          </a:p>
          <a:p>
            <a:pPr indent="-457200" lvl="1" marL="971550" rtl="0" algn="l">
              <a:lnSpc>
                <a:spcPct val="90000"/>
              </a:lnSpc>
              <a:spcBef>
                <a:spcPts val="560"/>
              </a:spcBef>
              <a:spcAft>
                <a:spcPts val="0"/>
              </a:spcAft>
              <a:buClr>
                <a:schemeClr val="dk1"/>
              </a:buClr>
              <a:buSzPts val="2800"/>
              <a:buChar char="–"/>
            </a:pPr>
            <a:r>
              <a:rPr lang="en-US"/>
              <a:t>Least-Cost(Cost-effective) Planning Approach</a:t>
            </a:r>
            <a:endParaRPr/>
          </a:p>
          <a:p>
            <a:pPr indent="-457200" lvl="1" marL="971550" rtl="0" algn="l">
              <a:lnSpc>
                <a:spcPct val="90000"/>
              </a:lnSpc>
              <a:spcBef>
                <a:spcPts val="560"/>
              </a:spcBef>
              <a:spcAft>
                <a:spcPts val="0"/>
              </a:spcAft>
              <a:buClr>
                <a:schemeClr val="dk1"/>
              </a:buClr>
              <a:buSzPts val="2800"/>
              <a:buChar char="–"/>
            </a:pPr>
            <a:r>
              <a:rPr lang="en-US"/>
              <a:t>Ad hoc Review Committee for Supply Alternatives Selection (e.g. Power Generation Alternatives)</a:t>
            </a:r>
            <a:endParaRPr/>
          </a:p>
          <a:p>
            <a:pPr indent="-457200" lvl="1" marL="971550" rtl="0" algn="l">
              <a:lnSpc>
                <a:spcPct val="90000"/>
              </a:lnSpc>
              <a:spcBef>
                <a:spcPts val="560"/>
              </a:spcBef>
              <a:spcAft>
                <a:spcPts val="0"/>
              </a:spcAft>
              <a:buClr>
                <a:schemeClr val="dk1"/>
              </a:buClr>
              <a:buSzPts val="2800"/>
              <a:buChar char="–"/>
            </a:pPr>
            <a:r>
              <a:rPr lang="en-US"/>
              <a:t>Environmental Concerns Highly Increased (e.g. Kyoto Protocol on CO2 Emission and Circulation-type of Resource Uses, and WEEE, RoHS, EUP)</a:t>
            </a:r>
            <a:endParaRPr/>
          </a:p>
          <a:p>
            <a:pPr indent="-457200" lvl="1" marL="971550" rtl="0" algn="l">
              <a:lnSpc>
                <a:spcPct val="90000"/>
              </a:lnSpc>
              <a:spcBef>
                <a:spcPts val="560"/>
              </a:spcBef>
              <a:spcAft>
                <a:spcPts val="0"/>
              </a:spcAft>
              <a:buClr>
                <a:schemeClr val="dk1"/>
              </a:buClr>
              <a:buSzPts val="2800"/>
              <a:buChar char="–"/>
            </a:pPr>
            <a:r>
              <a:rPr lang="en-US"/>
              <a:t>Nuclear, Coal-fired and Hydro Power Plants Not Easily Accepted by the Environmentalists and the General Public</a:t>
            </a:r>
            <a:endParaRPr/>
          </a:p>
          <a:p>
            <a:pPr indent="-361950" lvl="2" marL="1371600" rtl="0" algn="l">
              <a:lnSpc>
                <a:spcPct val="90000"/>
              </a:lnSpc>
              <a:spcBef>
                <a:spcPts val="480"/>
              </a:spcBef>
              <a:spcAft>
                <a:spcPts val="0"/>
              </a:spcAft>
              <a:buClr>
                <a:schemeClr val="dk1"/>
              </a:buClr>
              <a:buSzPts val="2400"/>
              <a:buNone/>
            </a:pPr>
            <a:r>
              <a:t/>
            </a:r>
            <a:endParaRPr b="1"/>
          </a:p>
          <a:p>
            <a:pPr indent="-139700" lvl="0" marL="342900" rtl="0" algn="l">
              <a:lnSpc>
                <a:spcPct val="90000"/>
              </a:lnSpc>
              <a:spcBef>
                <a:spcPts val="640"/>
              </a:spcBef>
              <a:spcAft>
                <a:spcPts val="0"/>
              </a:spcAft>
              <a:buClr>
                <a:schemeClr val="dk1"/>
              </a:buClr>
              <a:buSzPts val="3200"/>
              <a:buNone/>
            </a:pPr>
            <a:r>
              <a:t/>
            </a:r>
            <a:endParaRPr/>
          </a:p>
        </p:txBody>
      </p:sp>
      <p:sp>
        <p:nvSpPr>
          <p:cNvPr id="445" name="Google Shape;445;p4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49"/>
          <p:cNvSpPr txBox="1"/>
          <p:nvPr>
            <p:ph type="title"/>
          </p:nvPr>
        </p:nvSpPr>
        <p:spPr>
          <a:xfrm>
            <a:off x="-108520" y="214313"/>
            <a:ext cx="935831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200"/>
              <a:buFont typeface="Calibri"/>
              <a:buNone/>
            </a:pPr>
            <a:r>
              <a:rPr lang="en-US" sz="4200"/>
              <a:t>Supply Planning of the Public Utility(5/5)</a:t>
            </a:r>
            <a:endParaRPr sz="4200"/>
          </a:p>
        </p:txBody>
      </p:sp>
      <p:sp>
        <p:nvSpPr>
          <p:cNvPr id="451" name="Google Shape;451;p49"/>
          <p:cNvSpPr txBox="1"/>
          <p:nvPr>
            <p:ph idx="1" type="body"/>
          </p:nvPr>
        </p:nvSpPr>
        <p:spPr>
          <a:xfrm>
            <a:off x="285750" y="1571625"/>
            <a:ext cx="8540750" cy="4809703"/>
          </a:xfrm>
          <a:prstGeom prst="rect">
            <a:avLst/>
          </a:prstGeom>
          <a:noFill/>
          <a:ln>
            <a:noFill/>
          </a:ln>
        </p:spPr>
        <p:txBody>
          <a:bodyPr anchorCtr="0" anchor="t" bIns="45700" lIns="91425" spcFirstLastPara="1" rIns="91425" wrap="square" tIns="45700">
            <a:noAutofit/>
          </a:bodyPr>
          <a:lstStyle/>
          <a:p>
            <a:pPr indent="-514350" lvl="0" marL="571500" rtl="0" algn="l">
              <a:spcBef>
                <a:spcPts val="0"/>
              </a:spcBef>
              <a:spcAft>
                <a:spcPts val="0"/>
              </a:spcAft>
              <a:buClr>
                <a:schemeClr val="dk1"/>
              </a:buClr>
              <a:buSzPts val="3200"/>
              <a:buChar char="•"/>
            </a:pPr>
            <a:r>
              <a:rPr b="1" lang="en-US"/>
              <a:t>Taiwan’s Experience</a:t>
            </a:r>
            <a:endParaRPr/>
          </a:p>
          <a:p>
            <a:pPr indent="-457200" lvl="1" marL="971550" rtl="0" algn="l">
              <a:spcBef>
                <a:spcPts val="560"/>
              </a:spcBef>
              <a:spcAft>
                <a:spcPts val="0"/>
              </a:spcAft>
              <a:buClr>
                <a:schemeClr val="dk1"/>
              </a:buClr>
              <a:buSzPts val="2800"/>
              <a:buChar char="–"/>
            </a:pPr>
            <a:r>
              <a:rPr lang="en-US"/>
              <a:t>Renewable Power Generation Being Promoted by Laws and Government’s Measures</a:t>
            </a:r>
            <a:endParaRPr/>
          </a:p>
          <a:p>
            <a:pPr indent="-457200" lvl="1" marL="971550" rtl="0" algn="l">
              <a:spcBef>
                <a:spcPts val="560"/>
              </a:spcBef>
              <a:spcAft>
                <a:spcPts val="0"/>
              </a:spcAft>
              <a:buClr>
                <a:schemeClr val="dk1"/>
              </a:buClr>
              <a:buSzPts val="2800"/>
              <a:buChar char="–"/>
            </a:pPr>
            <a:r>
              <a:rPr lang="en-US"/>
              <a:t>LNG Power Plant Also Exists Problems, e.g. Storage Terminals and Piping Transmission</a:t>
            </a:r>
            <a:endParaRPr/>
          </a:p>
          <a:p>
            <a:pPr indent="-457200" lvl="1" marL="971550" rtl="0" algn="l">
              <a:spcBef>
                <a:spcPts val="560"/>
              </a:spcBef>
              <a:spcAft>
                <a:spcPts val="0"/>
              </a:spcAft>
              <a:buClr>
                <a:schemeClr val="dk1"/>
              </a:buClr>
              <a:buSzPts val="2800"/>
              <a:buChar char="–"/>
            </a:pPr>
            <a:r>
              <a:rPr lang="en-US"/>
              <a:t>Water Shortages Occasionally Happened and Causes Great Social and Political Concerns</a:t>
            </a:r>
            <a:endParaRPr/>
          </a:p>
          <a:p>
            <a:pPr indent="-457200" lvl="1" marL="971550" rtl="0" algn="l">
              <a:spcBef>
                <a:spcPts val="560"/>
              </a:spcBef>
              <a:spcAft>
                <a:spcPts val="0"/>
              </a:spcAft>
              <a:buClr>
                <a:schemeClr val="dk1"/>
              </a:buClr>
              <a:buSzPts val="2800"/>
              <a:buChar char="–"/>
            </a:pPr>
            <a:r>
              <a:rPr lang="en-US"/>
              <a:t>25 City Gas Utility Companies are not Enough Economy-of-Scale </a:t>
            </a:r>
            <a:endParaRPr b="1"/>
          </a:p>
          <a:p>
            <a:pPr indent="-139700" lvl="0" marL="342900" rtl="0" algn="l">
              <a:spcBef>
                <a:spcPts val="640"/>
              </a:spcBef>
              <a:spcAft>
                <a:spcPts val="0"/>
              </a:spcAft>
              <a:buClr>
                <a:schemeClr val="dk1"/>
              </a:buClr>
              <a:buSzPts val="3200"/>
              <a:buNone/>
            </a:pPr>
            <a:r>
              <a:t/>
            </a:r>
            <a:endParaRPr/>
          </a:p>
        </p:txBody>
      </p:sp>
      <p:sp>
        <p:nvSpPr>
          <p:cNvPr id="452" name="Google Shape;452;p4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50"/>
          <p:cNvSpPr txBox="1"/>
          <p:nvPr>
            <p:ph type="title"/>
          </p:nvPr>
        </p:nvSpPr>
        <p:spPr>
          <a:xfrm>
            <a:off x="0" y="50006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Demand Management of the Public Utility(1/4)</a:t>
            </a:r>
            <a:endParaRPr/>
          </a:p>
        </p:txBody>
      </p:sp>
      <p:sp>
        <p:nvSpPr>
          <p:cNvPr id="458" name="Google Shape;458;p50"/>
          <p:cNvSpPr txBox="1"/>
          <p:nvPr>
            <p:ph idx="1" type="body"/>
          </p:nvPr>
        </p:nvSpPr>
        <p:spPr>
          <a:xfrm>
            <a:off x="285750" y="1500188"/>
            <a:ext cx="8540750" cy="4498975"/>
          </a:xfrm>
          <a:prstGeom prst="rect">
            <a:avLst/>
          </a:prstGeom>
          <a:noFill/>
          <a:ln>
            <a:noFill/>
          </a:ln>
        </p:spPr>
        <p:txBody>
          <a:bodyPr anchorCtr="0" anchor="t" bIns="45700" lIns="91425" spcFirstLastPara="1" rIns="91425" wrap="square" tIns="45700">
            <a:noAutofit/>
          </a:bodyPr>
          <a:lstStyle/>
          <a:p>
            <a:pPr indent="-514350" lvl="0" marL="571500" rtl="0" algn="l">
              <a:spcBef>
                <a:spcPts val="0"/>
              </a:spcBef>
              <a:spcAft>
                <a:spcPts val="0"/>
              </a:spcAft>
              <a:buClr>
                <a:schemeClr val="dk1"/>
              </a:buClr>
              <a:buSzPts val="3200"/>
              <a:buChar char="•"/>
            </a:pPr>
            <a:r>
              <a:rPr b="1" lang="en-US"/>
              <a:t>Attributes of the Utility Demand</a:t>
            </a:r>
            <a:endParaRPr b="1"/>
          </a:p>
          <a:p>
            <a:pPr indent="-457200" lvl="1" marL="971550" rtl="0" algn="l">
              <a:spcBef>
                <a:spcPts val="560"/>
              </a:spcBef>
              <a:spcAft>
                <a:spcPts val="0"/>
              </a:spcAft>
              <a:buClr>
                <a:schemeClr val="dk1"/>
              </a:buClr>
              <a:buSzPts val="2800"/>
              <a:buChar char="–"/>
            </a:pPr>
            <a:r>
              <a:rPr lang="en-US"/>
              <a:t>Collective Consumption</a:t>
            </a:r>
            <a:endParaRPr/>
          </a:p>
          <a:p>
            <a:pPr indent="-457200" lvl="1" marL="971550" rtl="0" algn="l">
              <a:spcBef>
                <a:spcPts val="560"/>
              </a:spcBef>
              <a:spcAft>
                <a:spcPts val="0"/>
              </a:spcAft>
              <a:buClr>
                <a:schemeClr val="dk1"/>
              </a:buClr>
              <a:buSzPts val="2800"/>
              <a:buChar char="–"/>
            </a:pPr>
            <a:r>
              <a:rPr lang="en-US"/>
              <a:t>Inelasticity of Demand</a:t>
            </a:r>
            <a:endParaRPr/>
          </a:p>
          <a:p>
            <a:pPr indent="-457200" lvl="1" marL="971550" rtl="0" algn="l">
              <a:spcBef>
                <a:spcPts val="560"/>
              </a:spcBef>
              <a:spcAft>
                <a:spcPts val="0"/>
              </a:spcAft>
              <a:buClr>
                <a:schemeClr val="dk1"/>
              </a:buClr>
              <a:buSzPts val="2800"/>
              <a:buChar char="–"/>
            </a:pPr>
            <a:r>
              <a:rPr lang="en-US"/>
              <a:t>Market Segmentation by Piping (e.g. Voltages or Pressures) and Meters</a:t>
            </a:r>
            <a:endParaRPr/>
          </a:p>
          <a:p>
            <a:pPr indent="-457200" lvl="1" marL="971550" rtl="0" algn="l">
              <a:spcBef>
                <a:spcPts val="560"/>
              </a:spcBef>
              <a:spcAft>
                <a:spcPts val="0"/>
              </a:spcAft>
              <a:buClr>
                <a:schemeClr val="dk1"/>
              </a:buClr>
              <a:buSzPts val="2800"/>
              <a:buChar char="–"/>
            </a:pPr>
            <a:r>
              <a:rPr lang="en-US"/>
              <a:t>Derived Demand Normally Greater Than Final Demand (e.g. Taiwan’s Experience)</a:t>
            </a:r>
            <a:endParaRPr/>
          </a:p>
          <a:p>
            <a:pPr indent="-139700" lvl="0" marL="342900" rtl="0" algn="l">
              <a:spcBef>
                <a:spcPts val="640"/>
              </a:spcBef>
              <a:spcAft>
                <a:spcPts val="0"/>
              </a:spcAft>
              <a:buClr>
                <a:schemeClr val="dk1"/>
              </a:buClr>
              <a:buSzPts val="3200"/>
              <a:buNone/>
            </a:pPr>
            <a:r>
              <a:t/>
            </a:r>
            <a:endParaRPr/>
          </a:p>
        </p:txBody>
      </p:sp>
      <p:sp>
        <p:nvSpPr>
          <p:cNvPr id="459" name="Google Shape;459;p5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51"/>
          <p:cNvSpPr txBox="1"/>
          <p:nvPr>
            <p:ph type="title"/>
          </p:nvPr>
        </p:nvSpPr>
        <p:spPr>
          <a:xfrm>
            <a:off x="0" y="50006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Demand Management of the Public Utility(2/4)</a:t>
            </a:r>
            <a:endParaRPr/>
          </a:p>
        </p:txBody>
      </p:sp>
      <p:sp>
        <p:nvSpPr>
          <p:cNvPr id="465" name="Google Shape;465;p51"/>
          <p:cNvSpPr txBox="1"/>
          <p:nvPr>
            <p:ph idx="1" type="body"/>
          </p:nvPr>
        </p:nvSpPr>
        <p:spPr>
          <a:xfrm>
            <a:off x="395536" y="1500188"/>
            <a:ext cx="8430964" cy="4498975"/>
          </a:xfrm>
          <a:prstGeom prst="rect">
            <a:avLst/>
          </a:prstGeom>
          <a:noFill/>
          <a:ln>
            <a:noFill/>
          </a:ln>
        </p:spPr>
        <p:txBody>
          <a:bodyPr anchorCtr="0" anchor="t" bIns="45700" lIns="91425" spcFirstLastPara="1" rIns="91425" wrap="square" tIns="45700">
            <a:noAutofit/>
          </a:bodyPr>
          <a:lstStyle/>
          <a:p>
            <a:pPr indent="-514350" lvl="0" marL="571500" rtl="0" algn="l">
              <a:spcBef>
                <a:spcPts val="0"/>
              </a:spcBef>
              <a:spcAft>
                <a:spcPts val="0"/>
              </a:spcAft>
              <a:buClr>
                <a:schemeClr val="dk1"/>
              </a:buClr>
              <a:buSzPts val="3200"/>
              <a:buChar char="•"/>
            </a:pPr>
            <a:r>
              <a:rPr b="1" lang="en-US"/>
              <a:t>Economics of Outage Cost</a:t>
            </a:r>
            <a:endParaRPr b="1"/>
          </a:p>
          <a:p>
            <a:pPr indent="-457200" lvl="1" marL="971550" rtl="0" algn="l">
              <a:spcBef>
                <a:spcPts val="560"/>
              </a:spcBef>
              <a:spcAft>
                <a:spcPts val="0"/>
              </a:spcAft>
              <a:buClr>
                <a:schemeClr val="dk1"/>
              </a:buClr>
              <a:buSzPts val="2800"/>
              <a:buChar char="–"/>
            </a:pPr>
            <a:r>
              <a:rPr lang="en-US"/>
              <a:t>Importance of Outage Cost</a:t>
            </a:r>
            <a:endParaRPr/>
          </a:p>
          <a:p>
            <a:pPr indent="-457200" lvl="1" marL="971550" rtl="0" algn="l">
              <a:spcBef>
                <a:spcPts val="560"/>
              </a:spcBef>
              <a:spcAft>
                <a:spcPts val="0"/>
              </a:spcAft>
              <a:buClr>
                <a:schemeClr val="dk1"/>
              </a:buClr>
              <a:buSzPts val="2800"/>
              <a:buChar char="–"/>
            </a:pPr>
            <a:r>
              <a:rPr lang="en-US"/>
              <a:t>Economic Meanings of Outage Cost (Social Cost, Shadow Price and WTP)</a:t>
            </a:r>
            <a:endParaRPr/>
          </a:p>
          <a:p>
            <a:pPr indent="-457200" lvl="1" marL="971550" rtl="0" algn="l">
              <a:spcBef>
                <a:spcPts val="560"/>
              </a:spcBef>
              <a:spcAft>
                <a:spcPts val="0"/>
              </a:spcAft>
              <a:buClr>
                <a:schemeClr val="dk1"/>
              </a:buClr>
              <a:buSzPts val="2800"/>
              <a:buChar char="–"/>
            </a:pPr>
            <a:r>
              <a:rPr lang="en-US"/>
              <a:t>TC (Total Cost) = SC (Supply Cost) + OC (Outage Cost)</a:t>
            </a:r>
            <a:endParaRPr/>
          </a:p>
          <a:p>
            <a:pPr indent="-457200" lvl="1" marL="971550" rtl="0" algn="l">
              <a:spcBef>
                <a:spcPts val="560"/>
              </a:spcBef>
              <a:spcAft>
                <a:spcPts val="0"/>
              </a:spcAft>
              <a:buClr>
                <a:schemeClr val="dk1"/>
              </a:buClr>
              <a:buSzPts val="2800"/>
              <a:buChar char="–"/>
            </a:pPr>
            <a:r>
              <a:rPr lang="en-US"/>
              <a:t>Diagram of the Above Equation</a:t>
            </a:r>
            <a:endParaRPr/>
          </a:p>
          <a:p>
            <a:pPr indent="-457200" lvl="1" marL="971550" rtl="0" algn="l">
              <a:spcBef>
                <a:spcPts val="560"/>
              </a:spcBef>
              <a:spcAft>
                <a:spcPts val="0"/>
              </a:spcAft>
              <a:buClr>
                <a:schemeClr val="dk1"/>
              </a:buClr>
              <a:buSzPts val="2800"/>
              <a:buChar char="–"/>
            </a:pPr>
            <a:r>
              <a:rPr lang="en-US"/>
              <a:t>Types of Outage Cost</a:t>
            </a:r>
            <a:endParaRPr/>
          </a:p>
          <a:p>
            <a:pPr indent="-139700" lvl="0" marL="342900" rtl="0" algn="l">
              <a:spcBef>
                <a:spcPts val="640"/>
              </a:spcBef>
              <a:spcAft>
                <a:spcPts val="0"/>
              </a:spcAft>
              <a:buClr>
                <a:schemeClr val="dk1"/>
              </a:buClr>
              <a:buSzPts val="3200"/>
              <a:buNone/>
            </a:pPr>
            <a:r>
              <a:t/>
            </a:r>
            <a:endParaRPr/>
          </a:p>
        </p:txBody>
      </p:sp>
      <p:sp>
        <p:nvSpPr>
          <p:cNvPr id="466" name="Google Shape;466;p51"/>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467544" y="692696"/>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400"/>
              <a:buFont typeface="Calibri"/>
              <a:buNone/>
            </a:pPr>
            <a:r>
              <a:rPr lang="en-US" sz="4400"/>
              <a:t>The Role of Energy</a:t>
            </a:r>
            <a:endParaRPr/>
          </a:p>
        </p:txBody>
      </p:sp>
      <p:sp>
        <p:nvSpPr>
          <p:cNvPr id="111" name="Google Shape;111;p16"/>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chemeClr val="dk1"/>
              </a:buClr>
              <a:buSzPts val="3200"/>
              <a:buChar char="•"/>
            </a:pPr>
            <a:r>
              <a:rPr lang="en-US"/>
              <a:t>Major Resource of Industrial and Residential Activities </a:t>
            </a:r>
            <a:endParaRPr/>
          </a:p>
          <a:p>
            <a:pPr indent="-273050" lvl="0" marL="273050" rtl="0" algn="l">
              <a:lnSpc>
                <a:spcPct val="90000"/>
              </a:lnSpc>
              <a:spcBef>
                <a:spcPts val="3600"/>
              </a:spcBef>
              <a:spcAft>
                <a:spcPts val="0"/>
              </a:spcAft>
              <a:buClr>
                <a:schemeClr val="dk1"/>
              </a:buClr>
              <a:buSzPts val="3200"/>
              <a:buChar char="•"/>
            </a:pPr>
            <a:r>
              <a:rPr lang="en-US"/>
              <a:t>Largest Commodities in Trade for the Modern Economies</a:t>
            </a:r>
            <a:endParaRPr/>
          </a:p>
          <a:p>
            <a:pPr indent="-273050" lvl="0" marL="273050" rtl="0" algn="l">
              <a:lnSpc>
                <a:spcPct val="90000"/>
              </a:lnSpc>
              <a:spcBef>
                <a:spcPts val="3600"/>
              </a:spcBef>
              <a:spcAft>
                <a:spcPts val="0"/>
              </a:spcAft>
              <a:buClr>
                <a:schemeClr val="dk1"/>
              </a:buClr>
              <a:buSzPts val="3200"/>
              <a:buChar char="•"/>
            </a:pPr>
            <a:r>
              <a:rPr lang="en-US"/>
              <a:t>Main Sources of Environmental Pollution</a:t>
            </a:r>
            <a:endParaRPr/>
          </a:p>
          <a:p>
            <a:pPr indent="-69850" lvl="1" marL="273050" rtl="0" algn="l">
              <a:lnSpc>
                <a:spcPct val="90000"/>
              </a:lnSpc>
              <a:spcBef>
                <a:spcPts val="640"/>
              </a:spcBef>
              <a:spcAft>
                <a:spcPts val="0"/>
              </a:spcAft>
              <a:buClr>
                <a:schemeClr val="dk1"/>
              </a:buClr>
              <a:buSzPts val="3200"/>
              <a:buFont typeface="Arial"/>
              <a:buNone/>
            </a:pPr>
            <a:r>
              <a:t/>
            </a:r>
            <a:endParaRPr sz="3200"/>
          </a:p>
          <a:p>
            <a:pPr indent="-69850" lvl="1" marL="273050" rtl="0" algn="l">
              <a:lnSpc>
                <a:spcPct val="90000"/>
              </a:lnSpc>
              <a:spcBef>
                <a:spcPts val="640"/>
              </a:spcBef>
              <a:spcAft>
                <a:spcPts val="0"/>
              </a:spcAft>
              <a:buClr>
                <a:schemeClr val="dk1"/>
              </a:buClr>
              <a:buSzPts val="3200"/>
              <a:buFont typeface="Arial"/>
              <a:buNone/>
            </a:pPr>
            <a:r>
              <a:t/>
            </a:r>
            <a:endParaRPr sz="3200"/>
          </a:p>
        </p:txBody>
      </p:sp>
      <p:sp>
        <p:nvSpPr>
          <p:cNvPr id="112" name="Google Shape;112;p1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3" name="Google Shape;113;p16"/>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52"/>
          <p:cNvSpPr txBox="1"/>
          <p:nvPr>
            <p:ph type="title"/>
          </p:nvPr>
        </p:nvSpPr>
        <p:spPr>
          <a:xfrm>
            <a:off x="0" y="500063"/>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Demand Management of the Public Utility(3/4)</a:t>
            </a:r>
            <a:endParaRPr sz="3600"/>
          </a:p>
        </p:txBody>
      </p:sp>
      <p:sp>
        <p:nvSpPr>
          <p:cNvPr id="472" name="Google Shape;472;p52"/>
          <p:cNvSpPr txBox="1"/>
          <p:nvPr>
            <p:ph idx="1" type="body"/>
          </p:nvPr>
        </p:nvSpPr>
        <p:spPr>
          <a:xfrm>
            <a:off x="285750" y="1500188"/>
            <a:ext cx="8540750" cy="4881140"/>
          </a:xfrm>
          <a:prstGeom prst="rect">
            <a:avLst/>
          </a:prstGeom>
          <a:noFill/>
          <a:ln>
            <a:noFill/>
          </a:ln>
        </p:spPr>
        <p:txBody>
          <a:bodyPr anchorCtr="0" anchor="t" bIns="45700" lIns="91425" spcFirstLastPara="1" rIns="91425" wrap="square" tIns="45700">
            <a:noAutofit/>
          </a:bodyPr>
          <a:lstStyle/>
          <a:p>
            <a:pPr indent="-514350" lvl="0" marL="571500" rtl="0" algn="l">
              <a:lnSpc>
                <a:spcPct val="90000"/>
              </a:lnSpc>
              <a:spcBef>
                <a:spcPts val="0"/>
              </a:spcBef>
              <a:spcAft>
                <a:spcPts val="0"/>
              </a:spcAft>
              <a:buClr>
                <a:schemeClr val="dk1"/>
              </a:buClr>
              <a:buSzPts val="2960"/>
              <a:buChar char="•"/>
            </a:pPr>
            <a:r>
              <a:rPr b="1" lang="en-US" sz="2960"/>
              <a:t>Demand-Side Management (DSM)</a:t>
            </a:r>
            <a:endParaRPr b="1" sz="2960"/>
          </a:p>
          <a:p>
            <a:pPr indent="-285750" lvl="1" marL="742950" rtl="0" algn="l">
              <a:lnSpc>
                <a:spcPct val="90000"/>
              </a:lnSpc>
              <a:spcBef>
                <a:spcPts val="518"/>
              </a:spcBef>
              <a:spcAft>
                <a:spcPts val="0"/>
              </a:spcAft>
              <a:buClr>
                <a:schemeClr val="dk1"/>
              </a:buClr>
              <a:buSzPts val="2590"/>
              <a:buChar char="–"/>
            </a:pPr>
            <a:r>
              <a:rPr lang="en-US" sz="2590"/>
              <a:t>Economic Meaning of DSM (Industries, Processes, End-uses; Households, Activities, End-uses)</a:t>
            </a:r>
            <a:endParaRPr sz="2590"/>
          </a:p>
          <a:p>
            <a:pPr indent="-285750" lvl="1" marL="742950" rtl="0" algn="l">
              <a:lnSpc>
                <a:spcPct val="90000"/>
              </a:lnSpc>
              <a:spcBef>
                <a:spcPts val="518"/>
              </a:spcBef>
              <a:spcAft>
                <a:spcPts val="0"/>
              </a:spcAft>
              <a:buClr>
                <a:schemeClr val="dk1"/>
              </a:buClr>
              <a:buSzPts val="2590"/>
              <a:buChar char="–"/>
            </a:pPr>
            <a:r>
              <a:rPr lang="en-US" sz="2590"/>
              <a:t>Objectives of DSM</a:t>
            </a:r>
            <a:endParaRPr sz="2590"/>
          </a:p>
          <a:p>
            <a:pPr indent="-285750" lvl="1" marL="742950" rtl="0" algn="l">
              <a:lnSpc>
                <a:spcPct val="90000"/>
              </a:lnSpc>
              <a:spcBef>
                <a:spcPts val="518"/>
              </a:spcBef>
              <a:spcAft>
                <a:spcPts val="0"/>
              </a:spcAft>
              <a:buClr>
                <a:schemeClr val="dk1"/>
              </a:buClr>
              <a:buSzPts val="2590"/>
              <a:buChar char="–"/>
            </a:pPr>
            <a:r>
              <a:rPr lang="en-US" sz="2590"/>
              <a:t>Alternatives of DSM (e.g. Electric Power TOU Rate, Seasonal Rate, Interruptible/Curtailable Rate, Direct Rebate, Commercial Advertisement, Education, ESCo. etc.)</a:t>
            </a:r>
            <a:endParaRPr sz="2590"/>
          </a:p>
          <a:p>
            <a:pPr indent="-285750" lvl="1" marL="742950" rtl="0" algn="l">
              <a:lnSpc>
                <a:spcPct val="90000"/>
              </a:lnSpc>
              <a:spcBef>
                <a:spcPts val="518"/>
              </a:spcBef>
              <a:spcAft>
                <a:spcPts val="0"/>
              </a:spcAft>
              <a:buClr>
                <a:schemeClr val="dk1"/>
              </a:buClr>
              <a:buSzPts val="2590"/>
              <a:buChar char="–"/>
            </a:pPr>
            <a:r>
              <a:rPr lang="en-US" sz="2590"/>
              <a:t>Evaluation/Selection of DSM Alternatives</a:t>
            </a:r>
            <a:endParaRPr sz="2590"/>
          </a:p>
          <a:p>
            <a:pPr indent="-285750" lvl="1" marL="742950" rtl="0" algn="l">
              <a:lnSpc>
                <a:spcPct val="90000"/>
              </a:lnSpc>
              <a:spcBef>
                <a:spcPts val="518"/>
              </a:spcBef>
              <a:spcAft>
                <a:spcPts val="0"/>
              </a:spcAft>
              <a:buClr>
                <a:schemeClr val="dk1"/>
              </a:buClr>
              <a:buSzPts val="2590"/>
              <a:buChar char="–"/>
            </a:pPr>
            <a:r>
              <a:rPr lang="en-US" sz="2590"/>
              <a:t>Enforcement of DSM</a:t>
            </a:r>
            <a:endParaRPr sz="2590"/>
          </a:p>
          <a:p>
            <a:pPr indent="-285750" lvl="1" marL="742950" rtl="0" algn="l">
              <a:lnSpc>
                <a:spcPct val="90000"/>
              </a:lnSpc>
              <a:spcBef>
                <a:spcPts val="518"/>
              </a:spcBef>
              <a:spcAft>
                <a:spcPts val="0"/>
              </a:spcAft>
              <a:buClr>
                <a:schemeClr val="dk1"/>
              </a:buClr>
              <a:buSzPts val="2590"/>
              <a:buChar char="–"/>
            </a:pPr>
            <a:r>
              <a:rPr lang="en-US" sz="2590"/>
              <a:t>Evaluation/Adjustment of DSM Program</a:t>
            </a:r>
            <a:endParaRPr sz="2590"/>
          </a:p>
          <a:p>
            <a:pPr indent="-154940" lvl="0" marL="342900" rtl="0" algn="l">
              <a:lnSpc>
                <a:spcPct val="90000"/>
              </a:lnSpc>
              <a:spcBef>
                <a:spcPts val="592"/>
              </a:spcBef>
              <a:spcAft>
                <a:spcPts val="0"/>
              </a:spcAft>
              <a:buClr>
                <a:schemeClr val="dk1"/>
              </a:buClr>
              <a:buSzPts val="2960"/>
              <a:buNone/>
            </a:pPr>
            <a:r>
              <a:t/>
            </a:r>
            <a:endParaRPr sz="2960"/>
          </a:p>
        </p:txBody>
      </p:sp>
      <p:sp>
        <p:nvSpPr>
          <p:cNvPr id="473" name="Google Shape;473;p5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53"/>
          <p:cNvSpPr txBox="1"/>
          <p:nvPr>
            <p:ph type="title"/>
          </p:nvPr>
        </p:nvSpPr>
        <p:spPr>
          <a:xfrm>
            <a:off x="0" y="500063"/>
            <a:ext cx="9144000" cy="912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Demand Management of the Public Utility(4/4)</a:t>
            </a:r>
            <a:endParaRPr sz="3600"/>
          </a:p>
        </p:txBody>
      </p:sp>
      <p:sp>
        <p:nvSpPr>
          <p:cNvPr id="479" name="Google Shape;479;p53"/>
          <p:cNvSpPr txBox="1"/>
          <p:nvPr>
            <p:ph idx="1" type="body"/>
          </p:nvPr>
        </p:nvSpPr>
        <p:spPr>
          <a:xfrm>
            <a:off x="285750" y="1500188"/>
            <a:ext cx="8540750" cy="4953148"/>
          </a:xfrm>
          <a:prstGeom prst="rect">
            <a:avLst/>
          </a:prstGeom>
          <a:noFill/>
          <a:ln>
            <a:noFill/>
          </a:ln>
        </p:spPr>
        <p:txBody>
          <a:bodyPr anchorCtr="0" anchor="t" bIns="45700" lIns="91425" spcFirstLastPara="1" rIns="91425" wrap="square" tIns="45700">
            <a:noAutofit/>
          </a:bodyPr>
          <a:lstStyle/>
          <a:p>
            <a:pPr indent="-514350" lvl="0" marL="571500" rtl="0" algn="l">
              <a:lnSpc>
                <a:spcPct val="90000"/>
              </a:lnSpc>
              <a:spcBef>
                <a:spcPts val="0"/>
              </a:spcBef>
              <a:spcAft>
                <a:spcPts val="0"/>
              </a:spcAft>
              <a:buClr>
                <a:schemeClr val="dk1"/>
              </a:buClr>
              <a:buSzPts val="2960"/>
              <a:buChar char="•"/>
            </a:pPr>
            <a:r>
              <a:rPr b="1" lang="en-US" sz="2960"/>
              <a:t>Taiwan’s Experience</a:t>
            </a:r>
            <a:endParaRPr b="1" sz="2960"/>
          </a:p>
          <a:p>
            <a:pPr indent="-457200" lvl="1" marL="971550" rtl="0" algn="l">
              <a:lnSpc>
                <a:spcPct val="90000"/>
              </a:lnSpc>
              <a:spcBef>
                <a:spcPts val="518"/>
              </a:spcBef>
              <a:spcAft>
                <a:spcPts val="0"/>
              </a:spcAft>
              <a:buClr>
                <a:schemeClr val="dk1"/>
              </a:buClr>
              <a:buSzPts val="2590"/>
              <a:buChar char="–"/>
            </a:pPr>
            <a:r>
              <a:rPr lang="en-US" sz="2590"/>
              <a:t>TOU Electric tariff</a:t>
            </a:r>
            <a:endParaRPr sz="2590"/>
          </a:p>
          <a:p>
            <a:pPr indent="-457200" lvl="1" marL="971550" rtl="0" algn="l">
              <a:lnSpc>
                <a:spcPct val="90000"/>
              </a:lnSpc>
              <a:spcBef>
                <a:spcPts val="518"/>
              </a:spcBef>
              <a:spcAft>
                <a:spcPts val="0"/>
              </a:spcAft>
              <a:buClr>
                <a:schemeClr val="dk1"/>
              </a:buClr>
              <a:buSzPts val="2590"/>
              <a:buChar char="–"/>
            </a:pPr>
            <a:r>
              <a:rPr lang="en-US" sz="2590"/>
              <a:t>Seasonal Electric tariff</a:t>
            </a:r>
            <a:endParaRPr sz="2590"/>
          </a:p>
          <a:p>
            <a:pPr indent="-457200" lvl="1" marL="971550" rtl="0" algn="l">
              <a:lnSpc>
                <a:spcPct val="90000"/>
              </a:lnSpc>
              <a:spcBef>
                <a:spcPts val="518"/>
              </a:spcBef>
              <a:spcAft>
                <a:spcPts val="0"/>
              </a:spcAft>
              <a:buClr>
                <a:srgbClr val="FF0000"/>
              </a:buClr>
              <a:buSzPts val="2590"/>
              <a:buChar char="–"/>
            </a:pPr>
            <a:r>
              <a:rPr lang="en-US" sz="2590">
                <a:solidFill>
                  <a:srgbClr val="FF0000"/>
                </a:solidFill>
              </a:rPr>
              <a:t>7 Types of Interruptible/Curtailable Electric Rate</a:t>
            </a:r>
            <a:endParaRPr sz="2590">
              <a:solidFill>
                <a:srgbClr val="FF0000"/>
              </a:solidFill>
            </a:endParaRPr>
          </a:p>
          <a:p>
            <a:pPr indent="-457200" lvl="1" marL="971550" rtl="0" algn="l">
              <a:lnSpc>
                <a:spcPct val="90000"/>
              </a:lnSpc>
              <a:spcBef>
                <a:spcPts val="518"/>
              </a:spcBef>
              <a:spcAft>
                <a:spcPts val="0"/>
              </a:spcAft>
              <a:buClr>
                <a:schemeClr val="dk1"/>
              </a:buClr>
              <a:buSzPts val="2590"/>
              <a:buChar char="–"/>
            </a:pPr>
            <a:r>
              <a:rPr lang="en-US" sz="2590"/>
              <a:t>Air-Conditioning Ice-Cooling Storages and Heat Pumps</a:t>
            </a:r>
            <a:endParaRPr sz="2590"/>
          </a:p>
          <a:p>
            <a:pPr indent="-457200" lvl="1" marL="971550" rtl="0" algn="l">
              <a:lnSpc>
                <a:spcPct val="90000"/>
              </a:lnSpc>
              <a:spcBef>
                <a:spcPts val="518"/>
              </a:spcBef>
              <a:spcAft>
                <a:spcPts val="0"/>
              </a:spcAft>
              <a:buClr>
                <a:schemeClr val="dk1"/>
              </a:buClr>
              <a:buSzPts val="2590"/>
              <a:buChar char="–"/>
            </a:pPr>
            <a:r>
              <a:rPr lang="en-US" sz="2590"/>
              <a:t>Significant Amount of Cogeneration (16.3% in 2010)</a:t>
            </a:r>
            <a:endParaRPr sz="2590"/>
          </a:p>
          <a:p>
            <a:pPr indent="-457200" lvl="1" marL="971550" rtl="0" algn="l">
              <a:lnSpc>
                <a:spcPct val="90000"/>
              </a:lnSpc>
              <a:spcBef>
                <a:spcPts val="518"/>
              </a:spcBef>
              <a:spcAft>
                <a:spcPts val="0"/>
              </a:spcAft>
              <a:buClr>
                <a:schemeClr val="dk1"/>
              </a:buClr>
              <a:buSzPts val="2590"/>
              <a:buChar char="–"/>
            </a:pPr>
            <a:r>
              <a:rPr lang="en-US" sz="2590"/>
              <a:t>Fuel Cells under Promotion</a:t>
            </a:r>
            <a:endParaRPr sz="2590"/>
          </a:p>
          <a:p>
            <a:pPr indent="-457200" lvl="1" marL="971550" rtl="0" algn="l">
              <a:lnSpc>
                <a:spcPct val="90000"/>
              </a:lnSpc>
              <a:spcBef>
                <a:spcPts val="518"/>
              </a:spcBef>
              <a:spcAft>
                <a:spcPts val="0"/>
              </a:spcAft>
              <a:buClr>
                <a:schemeClr val="dk1"/>
              </a:buClr>
              <a:buSzPts val="2590"/>
              <a:buChar char="–"/>
            </a:pPr>
            <a:r>
              <a:rPr lang="en-US" sz="2590"/>
              <a:t>ESco Being Encouraged </a:t>
            </a:r>
            <a:endParaRPr sz="2590"/>
          </a:p>
          <a:p>
            <a:pPr indent="-457200" lvl="1" marL="971550" rtl="0" algn="l">
              <a:lnSpc>
                <a:spcPct val="90000"/>
              </a:lnSpc>
              <a:spcBef>
                <a:spcPts val="518"/>
              </a:spcBef>
              <a:spcAft>
                <a:spcPts val="0"/>
              </a:spcAft>
              <a:buClr>
                <a:schemeClr val="dk1"/>
              </a:buClr>
              <a:buSzPts val="2590"/>
              <a:buChar char="–"/>
            </a:pPr>
            <a:r>
              <a:rPr lang="en-US" sz="2590"/>
              <a:t>Education and Promotion on Energy/Water Conservation, e.g. Conservation Ideas/Pictures/Figures Printed on the Electricity and Water Bi-Monthly Bills</a:t>
            </a:r>
            <a:endParaRPr sz="2590"/>
          </a:p>
        </p:txBody>
      </p:sp>
      <p:sp>
        <p:nvSpPr>
          <p:cNvPr id="480" name="Google Shape;480;p5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1" name="Google Shape;481;p53"/>
          <p:cNvSpPr/>
          <p:nvPr/>
        </p:nvSpPr>
        <p:spPr>
          <a:xfrm>
            <a:off x="0" y="6608385"/>
            <a:ext cx="277556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www.tri.org.tw/ele/page/03.html</a:t>
            </a:r>
            <a:endParaRPr sz="12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54"/>
          <p:cNvSpPr txBox="1"/>
          <p:nvPr>
            <p:ph type="title"/>
          </p:nvPr>
        </p:nvSpPr>
        <p:spPr>
          <a:xfrm>
            <a:off x="0" y="476672"/>
            <a:ext cx="9144000" cy="86409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Calibri"/>
              <a:buNone/>
            </a:pPr>
            <a:r>
              <a:rPr lang="en-US" sz="3600">
                <a:solidFill>
                  <a:schemeClr val="dk2"/>
                </a:solidFill>
              </a:rPr>
              <a:t>7 Types of Interruptible/Curtailable Electric(1/2)</a:t>
            </a:r>
            <a:endParaRPr sz="3600">
              <a:solidFill>
                <a:schemeClr val="dk2"/>
              </a:solidFill>
            </a:endParaRPr>
          </a:p>
        </p:txBody>
      </p:sp>
      <p:sp>
        <p:nvSpPr>
          <p:cNvPr id="487" name="Google Shape;487;p54"/>
          <p:cNvSpPr txBox="1"/>
          <p:nvPr>
            <p:ph idx="1" type="body"/>
          </p:nvPr>
        </p:nvSpPr>
        <p:spPr>
          <a:xfrm>
            <a:off x="457200" y="1412776"/>
            <a:ext cx="8435280" cy="5445224"/>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310"/>
              <a:buChar char="•"/>
            </a:pPr>
            <a:r>
              <a:rPr lang="en-US" sz="2310"/>
              <a:t>Scheduled Load Reduction Program (A)</a:t>
            </a:r>
            <a:endParaRPr/>
          </a:p>
          <a:p>
            <a:pPr indent="-285750" lvl="1" marL="742950" rtl="0" algn="l">
              <a:lnSpc>
                <a:spcPct val="80000"/>
              </a:lnSpc>
              <a:spcBef>
                <a:spcPts val="392"/>
              </a:spcBef>
              <a:spcAft>
                <a:spcPts val="0"/>
              </a:spcAft>
              <a:buClr>
                <a:schemeClr val="dk1"/>
              </a:buClr>
              <a:buSzPts val="1960"/>
              <a:buChar char="–"/>
            </a:pPr>
            <a:r>
              <a:rPr lang="en-US" sz="1960"/>
              <a:t>From May to December, 1 weekday per week, 10:00 a.m. ~ 5:00 p.m., totally 7 interruptible hours per chosen interruptible day.</a:t>
            </a:r>
            <a:endParaRPr/>
          </a:p>
          <a:p>
            <a:pPr indent="-285750" lvl="1" marL="742950" rtl="0" algn="l">
              <a:lnSpc>
                <a:spcPct val="80000"/>
              </a:lnSpc>
              <a:spcBef>
                <a:spcPts val="392"/>
              </a:spcBef>
              <a:spcAft>
                <a:spcPts val="0"/>
              </a:spcAft>
              <a:buClr>
                <a:schemeClr val="dk1"/>
              </a:buClr>
              <a:buSzPts val="1960"/>
              <a:buChar char="–"/>
            </a:pPr>
            <a:r>
              <a:rPr lang="en-US" sz="1960"/>
              <a:t>20% discount on demand charges for contracted reduction load.</a:t>
            </a:r>
            <a:endParaRPr/>
          </a:p>
          <a:p>
            <a:pPr indent="-342900" lvl="0" marL="342900" rtl="0" algn="l">
              <a:lnSpc>
                <a:spcPct val="80000"/>
              </a:lnSpc>
              <a:spcBef>
                <a:spcPts val="462"/>
              </a:spcBef>
              <a:spcAft>
                <a:spcPts val="0"/>
              </a:spcAft>
              <a:buClr>
                <a:schemeClr val="dk1"/>
              </a:buClr>
              <a:buSzPts val="2310"/>
              <a:buChar char="•"/>
            </a:pPr>
            <a:r>
              <a:rPr lang="en-US" sz="2310"/>
              <a:t>Scheduled Load Reduction Program (B)</a:t>
            </a:r>
            <a:endParaRPr/>
          </a:p>
          <a:p>
            <a:pPr indent="-285750" lvl="1" marL="742950" rtl="0" algn="l">
              <a:lnSpc>
                <a:spcPct val="80000"/>
              </a:lnSpc>
              <a:spcBef>
                <a:spcPts val="392"/>
              </a:spcBef>
              <a:spcAft>
                <a:spcPts val="0"/>
              </a:spcAft>
              <a:buClr>
                <a:schemeClr val="dk1"/>
              </a:buClr>
              <a:buSzPts val="1960"/>
              <a:buChar char="–"/>
            </a:pPr>
            <a:r>
              <a:rPr lang="en-US" sz="1960"/>
              <a:t>Free to choose from May to October. 10:00 a.m. ~ 12:00 a.m. and 1:00 p.m. ~ 5:00 p.m., totally 6 interruptible hours per day.</a:t>
            </a:r>
            <a:endParaRPr/>
          </a:p>
          <a:p>
            <a:pPr indent="-285750" lvl="1" marL="742950" rtl="0" algn="l">
              <a:lnSpc>
                <a:spcPct val="80000"/>
              </a:lnSpc>
              <a:spcBef>
                <a:spcPts val="392"/>
              </a:spcBef>
              <a:spcAft>
                <a:spcPts val="0"/>
              </a:spcAft>
              <a:buClr>
                <a:schemeClr val="dk1"/>
              </a:buClr>
              <a:buSzPts val="1960"/>
              <a:buChar char="–"/>
            </a:pPr>
            <a:r>
              <a:rPr lang="en-US" sz="1960"/>
              <a:t>10%~ 75% discount on yearly demand charges for the contracted reduction</a:t>
            </a:r>
            <a:endParaRPr/>
          </a:p>
          <a:p>
            <a:pPr indent="-342900" lvl="0" marL="342900" rtl="0" algn="l">
              <a:lnSpc>
                <a:spcPct val="80000"/>
              </a:lnSpc>
              <a:spcBef>
                <a:spcPts val="462"/>
              </a:spcBef>
              <a:spcAft>
                <a:spcPts val="0"/>
              </a:spcAft>
              <a:buClr>
                <a:schemeClr val="dk1"/>
              </a:buClr>
              <a:buSzPts val="2310"/>
              <a:buChar char="•"/>
            </a:pPr>
            <a:r>
              <a:rPr lang="en-US" sz="2310"/>
              <a:t>Scheduled Load Reduction Program (C)</a:t>
            </a:r>
            <a:endParaRPr/>
          </a:p>
          <a:p>
            <a:pPr indent="-285750" lvl="1" marL="742950" rtl="0" algn="l">
              <a:lnSpc>
                <a:spcPct val="80000"/>
              </a:lnSpc>
              <a:spcBef>
                <a:spcPts val="392"/>
              </a:spcBef>
              <a:spcAft>
                <a:spcPts val="0"/>
              </a:spcAft>
              <a:buClr>
                <a:schemeClr val="dk1"/>
              </a:buClr>
              <a:buSzPts val="1960"/>
              <a:buChar char="–"/>
            </a:pPr>
            <a:r>
              <a:rPr lang="en-US" sz="1960"/>
              <a:t>Free to choose from July to October. 8 day per month, 10:00 a.m. ~ 5:00 p.m., totally 7 interruptible hours per chosen interruptible day.</a:t>
            </a:r>
            <a:endParaRPr/>
          </a:p>
          <a:p>
            <a:pPr indent="-285750" lvl="1" marL="742950" rtl="0" algn="l">
              <a:lnSpc>
                <a:spcPct val="80000"/>
              </a:lnSpc>
              <a:spcBef>
                <a:spcPts val="392"/>
              </a:spcBef>
              <a:spcAft>
                <a:spcPts val="0"/>
              </a:spcAft>
              <a:buClr>
                <a:schemeClr val="dk1"/>
              </a:buClr>
              <a:buSzPts val="1960"/>
              <a:buChar char="–"/>
            </a:pPr>
            <a:r>
              <a:rPr lang="en-US" sz="1960"/>
              <a:t>40% discount on demand charges for contracted reduction load.</a:t>
            </a:r>
            <a:endParaRPr/>
          </a:p>
          <a:p>
            <a:pPr indent="-342900" lvl="0" marL="342900" rtl="0" algn="l">
              <a:lnSpc>
                <a:spcPct val="80000"/>
              </a:lnSpc>
              <a:spcBef>
                <a:spcPts val="462"/>
              </a:spcBef>
              <a:spcAft>
                <a:spcPts val="0"/>
              </a:spcAft>
              <a:buClr>
                <a:schemeClr val="dk1"/>
              </a:buClr>
              <a:buSzPts val="2310"/>
              <a:buChar char="•"/>
            </a:pPr>
            <a:r>
              <a:rPr lang="en-US" sz="2310"/>
              <a:t>Scheduled Load Reduction Program (D)</a:t>
            </a:r>
            <a:endParaRPr/>
          </a:p>
          <a:p>
            <a:pPr indent="-285750" lvl="1" marL="742950" rtl="0" algn="l">
              <a:lnSpc>
                <a:spcPct val="80000"/>
              </a:lnSpc>
              <a:spcBef>
                <a:spcPts val="392"/>
              </a:spcBef>
              <a:spcAft>
                <a:spcPts val="0"/>
              </a:spcAft>
              <a:buClr>
                <a:schemeClr val="dk1"/>
              </a:buClr>
              <a:buSzPts val="1960"/>
              <a:buChar char="–"/>
            </a:pPr>
            <a:r>
              <a:rPr lang="en-US" sz="1960"/>
              <a:t>Free to choose from August to September . Free to choose form 1:00 p.m. ~ 3:00 p.m. per weekday.</a:t>
            </a:r>
            <a:endParaRPr/>
          </a:p>
          <a:p>
            <a:pPr indent="-285750" lvl="1" marL="742950" rtl="0" algn="l">
              <a:lnSpc>
                <a:spcPct val="80000"/>
              </a:lnSpc>
              <a:spcBef>
                <a:spcPts val="392"/>
              </a:spcBef>
              <a:spcAft>
                <a:spcPts val="0"/>
              </a:spcAft>
              <a:buClr>
                <a:schemeClr val="dk1"/>
              </a:buClr>
              <a:buSzPts val="1960"/>
              <a:buChar char="–"/>
            </a:pPr>
            <a:r>
              <a:rPr lang="en-US" sz="1960"/>
              <a:t>30% ~50% per interrupted billing month discount on demand charges for the contracted reduction load.</a:t>
            </a:r>
            <a:endParaRPr/>
          </a:p>
          <a:p>
            <a:pPr indent="-200660" lvl="0" marL="342900" rtl="0" algn="l">
              <a:lnSpc>
                <a:spcPct val="80000"/>
              </a:lnSpc>
              <a:spcBef>
                <a:spcPts val="448"/>
              </a:spcBef>
              <a:spcAft>
                <a:spcPts val="0"/>
              </a:spcAft>
              <a:buClr>
                <a:schemeClr val="dk1"/>
              </a:buClr>
              <a:buSzPts val="2240"/>
              <a:buNone/>
            </a:pPr>
            <a:r>
              <a:t/>
            </a:r>
            <a:endParaRPr sz="2240"/>
          </a:p>
          <a:p>
            <a:pPr indent="-200660" lvl="0" marL="342900" rtl="0" algn="l">
              <a:lnSpc>
                <a:spcPct val="80000"/>
              </a:lnSpc>
              <a:spcBef>
                <a:spcPts val="448"/>
              </a:spcBef>
              <a:spcAft>
                <a:spcPts val="0"/>
              </a:spcAft>
              <a:buClr>
                <a:schemeClr val="dk1"/>
              </a:buClr>
              <a:buSzPts val="2240"/>
              <a:buNone/>
            </a:pPr>
            <a:r>
              <a:t/>
            </a:r>
            <a:endParaRPr sz="2240"/>
          </a:p>
        </p:txBody>
      </p:sp>
      <p:sp>
        <p:nvSpPr>
          <p:cNvPr id="488" name="Google Shape;488;p5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55"/>
          <p:cNvSpPr txBox="1"/>
          <p:nvPr>
            <p:ph idx="1" type="body"/>
          </p:nvPr>
        </p:nvSpPr>
        <p:spPr>
          <a:xfrm>
            <a:off x="457200" y="1412776"/>
            <a:ext cx="8229600" cy="5184576"/>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480"/>
              <a:buChar char="•"/>
            </a:pPr>
            <a:r>
              <a:rPr lang="en-US" sz="2480"/>
              <a:t>Forced Load Curtailment Program (E)</a:t>
            </a:r>
            <a:endParaRPr/>
          </a:p>
          <a:p>
            <a:pPr indent="-285750" lvl="1" marL="742950" rtl="0" algn="l">
              <a:lnSpc>
                <a:spcPct val="80000"/>
              </a:lnSpc>
              <a:spcBef>
                <a:spcPts val="434"/>
              </a:spcBef>
              <a:spcAft>
                <a:spcPts val="0"/>
              </a:spcAft>
              <a:buClr>
                <a:schemeClr val="dk1"/>
              </a:buClr>
              <a:buSzPts val="2170"/>
              <a:buChar char="–"/>
            </a:pPr>
            <a:r>
              <a:rPr lang="en-US" sz="2170"/>
              <a:t>Interrupt load demand accordingly on receipt of TPC’s 2-hour advance notice.</a:t>
            </a:r>
            <a:endParaRPr/>
          </a:p>
          <a:p>
            <a:pPr indent="-285750" lvl="1" marL="742950" rtl="0" algn="l">
              <a:lnSpc>
                <a:spcPct val="80000"/>
              </a:lnSpc>
              <a:spcBef>
                <a:spcPts val="434"/>
              </a:spcBef>
              <a:spcAft>
                <a:spcPts val="0"/>
              </a:spcAft>
              <a:buClr>
                <a:schemeClr val="dk1"/>
              </a:buClr>
              <a:buSzPts val="2170"/>
              <a:buChar char="–"/>
            </a:pPr>
            <a:r>
              <a:rPr lang="en-US" sz="2170"/>
              <a:t>Rate discount on demand charges for contracted curtailment load is 20%~40% per request.</a:t>
            </a:r>
            <a:endParaRPr/>
          </a:p>
          <a:p>
            <a:pPr indent="-342900" lvl="0" marL="342900" rtl="0" algn="l">
              <a:lnSpc>
                <a:spcPct val="80000"/>
              </a:lnSpc>
              <a:spcBef>
                <a:spcPts val="496"/>
              </a:spcBef>
              <a:spcAft>
                <a:spcPts val="0"/>
              </a:spcAft>
              <a:buClr>
                <a:schemeClr val="dk1"/>
              </a:buClr>
              <a:buSzPts val="2480"/>
              <a:buChar char="•"/>
            </a:pPr>
            <a:r>
              <a:rPr lang="en-US" sz="2480"/>
              <a:t>Forced Load Curtailment Program (F)</a:t>
            </a:r>
            <a:endParaRPr/>
          </a:p>
          <a:p>
            <a:pPr indent="-285750" lvl="1" marL="742950" rtl="0" algn="l">
              <a:lnSpc>
                <a:spcPct val="80000"/>
              </a:lnSpc>
              <a:spcBef>
                <a:spcPts val="434"/>
              </a:spcBef>
              <a:spcAft>
                <a:spcPts val="0"/>
              </a:spcAft>
              <a:buClr>
                <a:schemeClr val="dk1"/>
              </a:buClr>
              <a:buSzPts val="2170"/>
              <a:buChar char="–"/>
            </a:pPr>
            <a:r>
              <a:rPr lang="en-US" sz="2170"/>
              <a:t>July to June of next year, , Interrupt load demand accordingly on receipt of TPC’s request, extent of 25 requests/250 hours per contract year.</a:t>
            </a:r>
            <a:endParaRPr/>
          </a:p>
          <a:p>
            <a:pPr indent="-285750" lvl="1" marL="742950" rtl="0" algn="l">
              <a:lnSpc>
                <a:spcPct val="80000"/>
              </a:lnSpc>
              <a:spcBef>
                <a:spcPts val="434"/>
              </a:spcBef>
              <a:spcAft>
                <a:spcPts val="0"/>
              </a:spcAft>
              <a:buClr>
                <a:schemeClr val="dk1"/>
              </a:buClr>
              <a:buSzPts val="2170"/>
              <a:buChar char="–"/>
            </a:pPr>
            <a:r>
              <a:rPr lang="en-US" sz="2170"/>
              <a:t>Rate discount on demand charges for contracted curtailment load is 20%~55% per request.</a:t>
            </a:r>
            <a:endParaRPr/>
          </a:p>
          <a:p>
            <a:pPr indent="-342900" lvl="0" marL="342900" rtl="0" algn="l">
              <a:lnSpc>
                <a:spcPct val="80000"/>
              </a:lnSpc>
              <a:spcBef>
                <a:spcPts val="496"/>
              </a:spcBef>
              <a:spcAft>
                <a:spcPts val="0"/>
              </a:spcAft>
              <a:buClr>
                <a:schemeClr val="dk1"/>
              </a:buClr>
              <a:buSzPts val="2480"/>
              <a:buChar char="•"/>
            </a:pPr>
            <a:r>
              <a:rPr lang="en-US" sz="2480"/>
              <a:t>Forced Load Curtailment Program (G)</a:t>
            </a:r>
            <a:endParaRPr/>
          </a:p>
          <a:p>
            <a:pPr indent="-285750" lvl="1" marL="742950" rtl="0" algn="l">
              <a:lnSpc>
                <a:spcPct val="80000"/>
              </a:lnSpc>
              <a:spcBef>
                <a:spcPts val="434"/>
              </a:spcBef>
              <a:spcAft>
                <a:spcPts val="0"/>
              </a:spcAft>
              <a:buClr>
                <a:schemeClr val="dk1"/>
              </a:buClr>
              <a:buSzPts val="2170"/>
              <a:buChar char="–"/>
            </a:pPr>
            <a:r>
              <a:rPr lang="en-US" sz="2170"/>
              <a:t>July to June of next year, Interrupt load demand accordingly on receipt of TPC’s request, extent of 40 requests per contract year.</a:t>
            </a:r>
            <a:endParaRPr/>
          </a:p>
          <a:p>
            <a:pPr indent="-285750" lvl="1" marL="742950" rtl="0" algn="l">
              <a:lnSpc>
                <a:spcPct val="80000"/>
              </a:lnSpc>
              <a:spcBef>
                <a:spcPts val="434"/>
              </a:spcBef>
              <a:spcAft>
                <a:spcPts val="0"/>
              </a:spcAft>
              <a:buClr>
                <a:schemeClr val="dk1"/>
              </a:buClr>
              <a:buSzPts val="2170"/>
              <a:buChar char="–"/>
            </a:pPr>
            <a:r>
              <a:rPr lang="en-US" sz="2170"/>
              <a:t>Rate discount on demand charges for contracted curtailment load is 10% per request.</a:t>
            </a:r>
            <a:endParaRPr/>
          </a:p>
        </p:txBody>
      </p:sp>
      <p:sp>
        <p:nvSpPr>
          <p:cNvPr id="494" name="Google Shape;494;p5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5" name="Google Shape;495;p55"/>
          <p:cNvSpPr txBox="1"/>
          <p:nvPr/>
        </p:nvSpPr>
        <p:spPr>
          <a:xfrm>
            <a:off x="0" y="476672"/>
            <a:ext cx="9144000" cy="80047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00"/>
              <a:buFont typeface="Calibri"/>
              <a:buNone/>
            </a:pPr>
            <a:r>
              <a:rPr b="0" i="0" lang="en-US" sz="3600" u="none" cap="none" strike="noStrike">
                <a:solidFill>
                  <a:schemeClr val="dk2"/>
                </a:solidFill>
                <a:latin typeface="Calibri"/>
                <a:ea typeface="Calibri"/>
                <a:cs typeface="Calibri"/>
                <a:sym typeface="Calibri"/>
              </a:rPr>
              <a:t>7 Types of Interruptible/Curtailable Electric(2/2)</a:t>
            </a:r>
            <a:endParaRPr b="0" i="0" sz="3600" u="none" cap="none" strike="noStrike">
              <a:solidFill>
                <a:schemeClr val="dk2"/>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56"/>
          <p:cNvSpPr txBox="1"/>
          <p:nvPr>
            <p:ph idx="1" type="body"/>
          </p:nvPr>
        </p:nvSpPr>
        <p:spPr>
          <a:xfrm>
            <a:off x="285750" y="1500188"/>
            <a:ext cx="8540750" cy="44989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Char char="•"/>
            </a:pPr>
            <a:r>
              <a:rPr b="1" lang="en-US"/>
              <a:t>Impacts and Principles of Utility Pricing</a:t>
            </a:r>
            <a:endParaRPr b="1"/>
          </a:p>
          <a:p>
            <a:pPr indent="-514350" lvl="1" marL="971550" rtl="0" algn="l">
              <a:spcBef>
                <a:spcPts val="560"/>
              </a:spcBef>
              <a:spcAft>
                <a:spcPts val="0"/>
              </a:spcAft>
              <a:buClr>
                <a:schemeClr val="dk1"/>
              </a:buClr>
              <a:buSzPts val="2800"/>
              <a:buChar char="–"/>
            </a:pPr>
            <a:r>
              <a:rPr lang="en-US"/>
              <a:t>Impacts of Utility Pricing on Social-Economic Development</a:t>
            </a:r>
            <a:endParaRPr/>
          </a:p>
          <a:p>
            <a:pPr indent="-457200" lvl="2" marL="1371600" rtl="0" algn="l">
              <a:spcBef>
                <a:spcPts val="480"/>
              </a:spcBef>
              <a:spcAft>
                <a:spcPts val="0"/>
              </a:spcAft>
              <a:buClr>
                <a:schemeClr val="dk1"/>
              </a:buClr>
              <a:buSzPts val="2400"/>
              <a:buChar char="•"/>
            </a:pPr>
            <a:r>
              <a:rPr lang="en-US"/>
              <a:t>Welfare of the general public</a:t>
            </a:r>
            <a:endParaRPr/>
          </a:p>
          <a:p>
            <a:pPr indent="-457200" lvl="2" marL="1371600" rtl="0" algn="l">
              <a:spcBef>
                <a:spcPts val="480"/>
              </a:spcBef>
              <a:spcAft>
                <a:spcPts val="0"/>
              </a:spcAft>
              <a:buClr>
                <a:schemeClr val="dk1"/>
              </a:buClr>
              <a:buSzPts val="2400"/>
              <a:buChar char="•"/>
            </a:pPr>
            <a:r>
              <a:rPr lang="en-US"/>
              <a:t>The development of Rural Areas</a:t>
            </a:r>
            <a:endParaRPr/>
          </a:p>
          <a:p>
            <a:pPr indent="-457200" lvl="2" marL="1371600" rtl="0" algn="l">
              <a:spcBef>
                <a:spcPts val="480"/>
              </a:spcBef>
              <a:spcAft>
                <a:spcPts val="0"/>
              </a:spcAft>
              <a:buClr>
                <a:schemeClr val="dk1"/>
              </a:buClr>
              <a:buSzPts val="2400"/>
              <a:buChar char="•"/>
            </a:pPr>
            <a:r>
              <a:rPr lang="en-US"/>
              <a:t>The competitiveness of Industries</a:t>
            </a:r>
            <a:endParaRPr/>
          </a:p>
          <a:p>
            <a:pPr indent="-457200" lvl="2" marL="1371600" rtl="0" algn="l">
              <a:spcBef>
                <a:spcPts val="480"/>
              </a:spcBef>
              <a:spcAft>
                <a:spcPts val="0"/>
              </a:spcAft>
              <a:buClr>
                <a:schemeClr val="dk1"/>
              </a:buClr>
              <a:buSzPts val="2400"/>
              <a:buChar char="•"/>
            </a:pPr>
            <a:r>
              <a:rPr lang="en-US"/>
              <a:t>The fiscal situation of governments for those state-owned utilities.</a:t>
            </a:r>
            <a:endParaRPr/>
          </a:p>
          <a:p>
            <a:pPr indent="-139700" lvl="0" marL="342900" rtl="0" algn="l">
              <a:spcBef>
                <a:spcPts val="640"/>
              </a:spcBef>
              <a:spcAft>
                <a:spcPts val="0"/>
              </a:spcAft>
              <a:buClr>
                <a:schemeClr val="dk1"/>
              </a:buClr>
              <a:buSzPts val="3200"/>
              <a:buNone/>
            </a:pPr>
            <a:r>
              <a:t/>
            </a:r>
            <a:endParaRPr/>
          </a:p>
        </p:txBody>
      </p:sp>
      <p:sp>
        <p:nvSpPr>
          <p:cNvPr id="501" name="Google Shape;501;p5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2" name="Google Shape;502;p56"/>
          <p:cNvSpPr txBox="1"/>
          <p:nvPr>
            <p:ph type="title"/>
          </p:nvPr>
        </p:nvSpPr>
        <p:spPr>
          <a:xfrm>
            <a:off x="0" y="476672"/>
            <a:ext cx="9144000" cy="86409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959"/>
              <a:buFont typeface="Calibri"/>
              <a:buNone/>
            </a:pPr>
            <a:r>
              <a:rPr lang="en-US" sz="3959"/>
              <a:t>Utility Pricing Policy and Regulation (1/8) </a:t>
            </a:r>
            <a:endParaRPr sz="3959"/>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57"/>
          <p:cNvSpPr txBox="1"/>
          <p:nvPr>
            <p:ph idx="1" type="body"/>
          </p:nvPr>
        </p:nvSpPr>
        <p:spPr>
          <a:xfrm>
            <a:off x="285750" y="1500188"/>
            <a:ext cx="8540750" cy="5097164"/>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600"/>
              <a:buChar char="•"/>
            </a:pPr>
            <a:r>
              <a:rPr b="1" lang="en-US" sz="3600"/>
              <a:t>Impacts and Principles of Utility Pricing</a:t>
            </a:r>
            <a:endParaRPr b="1" sz="3600"/>
          </a:p>
          <a:p>
            <a:pPr indent="-514350" lvl="1" marL="971550" rtl="0" algn="l">
              <a:spcBef>
                <a:spcPts val="640"/>
              </a:spcBef>
              <a:spcAft>
                <a:spcPts val="0"/>
              </a:spcAft>
              <a:buClr>
                <a:schemeClr val="dk1"/>
              </a:buClr>
              <a:buSzPts val="3200"/>
              <a:buChar char="–"/>
            </a:pPr>
            <a:r>
              <a:rPr lang="en-US" sz="3200"/>
              <a:t>Principles for Setting Utility Tariffs</a:t>
            </a:r>
            <a:endParaRPr sz="3200"/>
          </a:p>
          <a:p>
            <a:pPr indent="-457200" lvl="2" marL="1371600" rtl="0" algn="l">
              <a:spcBef>
                <a:spcPts val="560"/>
              </a:spcBef>
              <a:spcAft>
                <a:spcPts val="0"/>
              </a:spcAft>
              <a:buClr>
                <a:schemeClr val="dk1"/>
              </a:buClr>
              <a:buSzPts val="2800"/>
              <a:buChar char="•"/>
            </a:pPr>
            <a:r>
              <a:rPr lang="en-US" sz="2800"/>
              <a:t>Economic efficiency</a:t>
            </a:r>
            <a:endParaRPr sz="2800"/>
          </a:p>
          <a:p>
            <a:pPr indent="-457200" lvl="2" marL="1371600" rtl="0" algn="l">
              <a:spcBef>
                <a:spcPts val="560"/>
              </a:spcBef>
              <a:spcAft>
                <a:spcPts val="0"/>
              </a:spcAft>
              <a:buClr>
                <a:schemeClr val="dk1"/>
              </a:buClr>
              <a:buSzPts val="2800"/>
              <a:buChar char="•"/>
            </a:pPr>
            <a:r>
              <a:rPr lang="en-US" sz="2800"/>
              <a:t>Fairness among consumer groups</a:t>
            </a:r>
            <a:endParaRPr sz="2800"/>
          </a:p>
          <a:p>
            <a:pPr indent="-457200" lvl="2" marL="1371600" rtl="0" algn="l">
              <a:spcBef>
                <a:spcPts val="560"/>
              </a:spcBef>
              <a:spcAft>
                <a:spcPts val="0"/>
              </a:spcAft>
              <a:buClr>
                <a:schemeClr val="dk1"/>
              </a:buClr>
              <a:buSzPts val="2800"/>
              <a:buChar char="•"/>
            </a:pPr>
            <a:r>
              <a:rPr lang="en-US" sz="2800"/>
              <a:t>Fair rate of return for the utility</a:t>
            </a:r>
            <a:endParaRPr sz="2800"/>
          </a:p>
          <a:p>
            <a:pPr indent="-457200" lvl="2" marL="1371600" rtl="0" algn="l">
              <a:spcBef>
                <a:spcPts val="560"/>
              </a:spcBef>
              <a:spcAft>
                <a:spcPts val="0"/>
              </a:spcAft>
              <a:buClr>
                <a:schemeClr val="dk1"/>
              </a:buClr>
              <a:buSzPts val="2800"/>
              <a:buChar char="•"/>
            </a:pPr>
            <a:r>
              <a:rPr lang="en-US" sz="2800"/>
              <a:t>Other social-economic objectives (e.g. discount rates for military, rural or power plant-site consumers).</a:t>
            </a:r>
            <a:endParaRPr sz="2800"/>
          </a:p>
          <a:p>
            <a:pPr indent="-285750" lvl="0" marL="514350" rtl="0" algn="l">
              <a:spcBef>
                <a:spcPts val="720"/>
              </a:spcBef>
              <a:spcAft>
                <a:spcPts val="0"/>
              </a:spcAft>
              <a:buClr>
                <a:schemeClr val="dk1"/>
              </a:buClr>
              <a:buSzPts val="3600"/>
              <a:buNone/>
            </a:pPr>
            <a:r>
              <a:t/>
            </a:r>
            <a:endParaRPr sz="3600"/>
          </a:p>
        </p:txBody>
      </p:sp>
      <p:sp>
        <p:nvSpPr>
          <p:cNvPr id="508" name="Google Shape;508;p5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9" name="Google Shape;509;p57"/>
          <p:cNvSpPr txBox="1"/>
          <p:nvPr>
            <p:ph type="title"/>
          </p:nvPr>
        </p:nvSpPr>
        <p:spPr>
          <a:xfrm>
            <a:off x="0" y="714375"/>
            <a:ext cx="9144000" cy="628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Utility Pricing Policy and Regulation (2/8)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58"/>
          <p:cNvSpPr txBox="1"/>
          <p:nvPr>
            <p:ph idx="1" type="body"/>
          </p:nvPr>
        </p:nvSpPr>
        <p:spPr>
          <a:xfrm>
            <a:off x="285750" y="1500188"/>
            <a:ext cx="8540750" cy="44989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3200"/>
              <a:buChar char="•"/>
            </a:pPr>
            <a:r>
              <a:rPr b="1" lang="en-US"/>
              <a:t>Pricing Models of a Natural Monopolist</a:t>
            </a:r>
            <a:endParaRPr b="1"/>
          </a:p>
          <a:p>
            <a:pPr indent="-457200" lvl="1" marL="971550" rtl="0" algn="l">
              <a:lnSpc>
                <a:spcPct val="90000"/>
              </a:lnSpc>
              <a:spcBef>
                <a:spcPts val="560"/>
              </a:spcBef>
              <a:spcAft>
                <a:spcPts val="0"/>
              </a:spcAft>
              <a:buClr>
                <a:schemeClr val="dk1"/>
              </a:buClr>
              <a:buSzPts val="2800"/>
              <a:buChar char="–"/>
            </a:pPr>
            <a:r>
              <a:rPr lang="en-US"/>
              <a:t>MC = MR (Profit max)       P</a:t>
            </a:r>
            <a:r>
              <a:rPr lang="en-US" sz="1800"/>
              <a:t>c</a:t>
            </a:r>
            <a:endParaRPr/>
          </a:p>
          <a:p>
            <a:pPr indent="-457200" lvl="1" marL="971550" rtl="0" algn="l">
              <a:lnSpc>
                <a:spcPct val="90000"/>
              </a:lnSpc>
              <a:spcBef>
                <a:spcPts val="560"/>
              </a:spcBef>
              <a:spcAft>
                <a:spcPts val="0"/>
              </a:spcAft>
              <a:buClr>
                <a:schemeClr val="dk1"/>
              </a:buClr>
              <a:buSzPts val="2800"/>
              <a:buChar char="–"/>
            </a:pPr>
            <a:r>
              <a:rPr lang="en-US"/>
              <a:t>MC = P (welfare max)       P</a:t>
            </a:r>
            <a:r>
              <a:rPr lang="en-US" sz="1800"/>
              <a:t>a</a:t>
            </a:r>
            <a:endParaRPr/>
          </a:p>
          <a:p>
            <a:pPr indent="-457200" lvl="1" marL="971550" rtl="0" algn="l">
              <a:lnSpc>
                <a:spcPct val="90000"/>
              </a:lnSpc>
              <a:spcBef>
                <a:spcPts val="560"/>
              </a:spcBef>
              <a:spcAft>
                <a:spcPts val="0"/>
              </a:spcAft>
              <a:buClr>
                <a:schemeClr val="dk1"/>
              </a:buClr>
              <a:buSzPts val="2800"/>
              <a:buChar char="–"/>
            </a:pPr>
            <a:r>
              <a:rPr lang="en-US"/>
              <a:t>AC = P (fair return)            P</a:t>
            </a:r>
            <a:r>
              <a:rPr lang="en-US" sz="1800"/>
              <a:t>b</a:t>
            </a:r>
            <a:endParaRPr/>
          </a:p>
          <a:p>
            <a:pPr indent="-457200" lvl="1" marL="971550" rtl="0" algn="l">
              <a:lnSpc>
                <a:spcPct val="90000"/>
              </a:lnSpc>
              <a:spcBef>
                <a:spcPts val="560"/>
              </a:spcBef>
              <a:spcAft>
                <a:spcPts val="0"/>
              </a:spcAft>
              <a:buClr>
                <a:schemeClr val="dk1"/>
              </a:buClr>
              <a:buSzPts val="2800"/>
              <a:buChar char="–"/>
            </a:pPr>
            <a:r>
              <a:rPr lang="en-US"/>
              <a:t>Second Best Pricing (Ramsey pricing)(Cost-plus Pricing)</a:t>
            </a:r>
            <a:endParaRPr/>
          </a:p>
          <a:p>
            <a:pPr indent="-457200" lvl="1" marL="971550" rtl="0" algn="l">
              <a:lnSpc>
                <a:spcPct val="90000"/>
              </a:lnSpc>
              <a:spcBef>
                <a:spcPts val="560"/>
              </a:spcBef>
              <a:spcAft>
                <a:spcPts val="0"/>
              </a:spcAft>
              <a:buClr>
                <a:schemeClr val="dk1"/>
              </a:buClr>
              <a:buSzPts val="2800"/>
              <a:buChar char="–"/>
            </a:pPr>
            <a:r>
              <a:rPr lang="en-US"/>
              <a:t>“Price-cap” Method</a:t>
            </a:r>
            <a:endParaRPr/>
          </a:p>
          <a:p>
            <a:pPr indent="-457200" lvl="1" marL="971550" rtl="0" algn="l">
              <a:lnSpc>
                <a:spcPct val="90000"/>
              </a:lnSpc>
              <a:spcBef>
                <a:spcPts val="560"/>
              </a:spcBef>
              <a:spcAft>
                <a:spcPts val="0"/>
              </a:spcAft>
              <a:buClr>
                <a:schemeClr val="dk1"/>
              </a:buClr>
              <a:buSzPts val="2800"/>
              <a:buChar char="–"/>
            </a:pPr>
            <a:r>
              <a:rPr lang="en-US"/>
              <a:t>Most Utility Policies Adopt “Cost-plus” Regulatory Scheme</a:t>
            </a:r>
            <a:endParaRPr/>
          </a:p>
          <a:p>
            <a:pPr indent="-139700" lvl="0" marL="342900" rtl="0" algn="l">
              <a:lnSpc>
                <a:spcPct val="90000"/>
              </a:lnSpc>
              <a:spcBef>
                <a:spcPts val="640"/>
              </a:spcBef>
              <a:spcAft>
                <a:spcPts val="0"/>
              </a:spcAft>
              <a:buClr>
                <a:schemeClr val="dk1"/>
              </a:buClr>
              <a:buSzPts val="3200"/>
              <a:buNone/>
            </a:pPr>
            <a:r>
              <a:t/>
            </a:r>
            <a:endParaRPr/>
          </a:p>
        </p:txBody>
      </p:sp>
      <p:sp>
        <p:nvSpPr>
          <p:cNvPr id="515" name="Google Shape;515;p5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6" name="Google Shape;516;p58"/>
          <p:cNvSpPr txBox="1"/>
          <p:nvPr>
            <p:ph type="title"/>
          </p:nvPr>
        </p:nvSpPr>
        <p:spPr>
          <a:xfrm>
            <a:off x="251520" y="476672"/>
            <a:ext cx="8540750" cy="628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Utility Pricing Policy and Regulation (3/8) </a:t>
            </a:r>
            <a:endParaRPr/>
          </a:p>
        </p:txBody>
      </p:sp>
      <p:cxnSp>
        <p:nvCxnSpPr>
          <p:cNvPr id="517" name="Google Shape;517;p58"/>
          <p:cNvCxnSpPr/>
          <p:nvPr/>
        </p:nvCxnSpPr>
        <p:spPr>
          <a:xfrm>
            <a:off x="4499992" y="2204864"/>
            <a:ext cx="432048"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518" name="Google Shape;518;p58"/>
          <p:cNvCxnSpPr/>
          <p:nvPr/>
        </p:nvCxnSpPr>
        <p:spPr>
          <a:xfrm>
            <a:off x="4499992" y="2708920"/>
            <a:ext cx="432048"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519" name="Google Shape;519;p58"/>
          <p:cNvCxnSpPr/>
          <p:nvPr/>
        </p:nvCxnSpPr>
        <p:spPr>
          <a:xfrm>
            <a:off x="4067944" y="3212976"/>
            <a:ext cx="792088"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59"/>
          <p:cNvSpPr txBox="1"/>
          <p:nvPr>
            <p:ph type="title"/>
          </p:nvPr>
        </p:nvSpPr>
        <p:spPr>
          <a:xfrm>
            <a:off x="323528" y="620688"/>
            <a:ext cx="864096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Utility Pricing Policy and Regulation (4/8) </a:t>
            </a:r>
            <a:endParaRPr/>
          </a:p>
        </p:txBody>
      </p:sp>
      <p:sp>
        <p:nvSpPr>
          <p:cNvPr id="525" name="Google Shape;525;p5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526" name="Google Shape;526;p59"/>
          <p:cNvCxnSpPr/>
          <p:nvPr/>
        </p:nvCxnSpPr>
        <p:spPr>
          <a:xfrm rot="10800000">
            <a:off x="755576" y="1916832"/>
            <a:ext cx="0" cy="4032448"/>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527" name="Google Shape;527;p59"/>
          <p:cNvCxnSpPr/>
          <p:nvPr/>
        </p:nvCxnSpPr>
        <p:spPr>
          <a:xfrm>
            <a:off x="755576" y="5949280"/>
            <a:ext cx="6768752" cy="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47"/>
              </a:srgbClr>
            </a:outerShdw>
          </a:effectLst>
        </p:spPr>
      </p:cxnSp>
      <p:sp>
        <p:nvSpPr>
          <p:cNvPr id="528" name="Google Shape;528;p59"/>
          <p:cNvSpPr txBox="1"/>
          <p:nvPr/>
        </p:nvSpPr>
        <p:spPr>
          <a:xfrm>
            <a:off x="395536" y="1556792"/>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cxnSp>
        <p:nvCxnSpPr>
          <p:cNvPr id="529" name="Google Shape;529;p59"/>
          <p:cNvCxnSpPr/>
          <p:nvPr/>
        </p:nvCxnSpPr>
        <p:spPr>
          <a:xfrm>
            <a:off x="755576" y="2348880"/>
            <a:ext cx="5832648" cy="360040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cxnSp>
        <p:nvCxnSpPr>
          <p:cNvPr id="530" name="Google Shape;530;p59"/>
          <p:cNvCxnSpPr/>
          <p:nvPr/>
        </p:nvCxnSpPr>
        <p:spPr>
          <a:xfrm>
            <a:off x="755576" y="2348880"/>
            <a:ext cx="2808312" cy="3600400"/>
          </a:xfrm>
          <a:prstGeom prst="straightConnector1">
            <a:avLst/>
          </a:prstGeom>
          <a:noFill/>
          <a:ln cap="flat" cmpd="sng" w="25400">
            <a:solidFill>
              <a:srgbClr val="5F497A"/>
            </a:solidFill>
            <a:prstDash val="solid"/>
            <a:round/>
            <a:headEnd len="sm" w="sm" type="none"/>
            <a:tailEnd len="sm" w="sm" type="none"/>
          </a:ln>
          <a:effectLst>
            <a:outerShdw blurRad="40000" rotWithShape="0" dir="5400000" dist="20000">
              <a:srgbClr val="000000">
                <a:alpha val="37647"/>
              </a:srgbClr>
            </a:outerShdw>
          </a:effectLst>
        </p:spPr>
      </p:cxnSp>
      <p:cxnSp>
        <p:nvCxnSpPr>
          <p:cNvPr id="531" name="Google Shape;531;p59"/>
          <p:cNvCxnSpPr/>
          <p:nvPr/>
        </p:nvCxnSpPr>
        <p:spPr>
          <a:xfrm>
            <a:off x="755576" y="5157192"/>
            <a:ext cx="5976664" cy="0"/>
          </a:xfrm>
          <a:prstGeom prst="straightConnector1">
            <a:avLst/>
          </a:prstGeom>
          <a:noFill/>
          <a:ln cap="flat" cmpd="sng" w="2540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cxnSp>
        <p:nvCxnSpPr>
          <p:cNvPr id="532" name="Google Shape;532;p59"/>
          <p:cNvCxnSpPr/>
          <p:nvPr/>
        </p:nvCxnSpPr>
        <p:spPr>
          <a:xfrm rot="10800000">
            <a:off x="4139952" y="4437112"/>
            <a:ext cx="0" cy="1512168"/>
          </a:xfrm>
          <a:prstGeom prst="straightConnector1">
            <a:avLst/>
          </a:prstGeom>
          <a:noFill/>
          <a:ln cap="flat" cmpd="sng" w="28575">
            <a:solidFill>
              <a:schemeClr val="dk2"/>
            </a:solidFill>
            <a:prstDash val="dash"/>
            <a:round/>
            <a:headEnd len="sm" w="sm" type="none"/>
            <a:tailEnd len="sm" w="sm" type="none"/>
          </a:ln>
        </p:spPr>
      </p:cxnSp>
      <p:cxnSp>
        <p:nvCxnSpPr>
          <p:cNvPr id="533" name="Google Shape;533;p59"/>
          <p:cNvCxnSpPr/>
          <p:nvPr/>
        </p:nvCxnSpPr>
        <p:spPr>
          <a:xfrm rot="10800000">
            <a:off x="2915816" y="3717032"/>
            <a:ext cx="0" cy="2232248"/>
          </a:xfrm>
          <a:prstGeom prst="straightConnector1">
            <a:avLst/>
          </a:prstGeom>
          <a:noFill/>
          <a:ln cap="flat" cmpd="sng" w="28575">
            <a:solidFill>
              <a:schemeClr val="dk2"/>
            </a:solidFill>
            <a:prstDash val="dash"/>
            <a:round/>
            <a:headEnd len="sm" w="sm" type="none"/>
            <a:tailEnd len="sm" w="sm" type="none"/>
          </a:ln>
        </p:spPr>
      </p:cxnSp>
      <p:cxnSp>
        <p:nvCxnSpPr>
          <p:cNvPr id="534" name="Google Shape;534;p59"/>
          <p:cNvCxnSpPr/>
          <p:nvPr/>
        </p:nvCxnSpPr>
        <p:spPr>
          <a:xfrm>
            <a:off x="755576" y="3645024"/>
            <a:ext cx="2160240" cy="0"/>
          </a:xfrm>
          <a:prstGeom prst="straightConnector1">
            <a:avLst/>
          </a:prstGeom>
          <a:noFill/>
          <a:ln cap="flat" cmpd="sng" w="28575">
            <a:solidFill>
              <a:schemeClr val="dk2"/>
            </a:solidFill>
            <a:prstDash val="dash"/>
            <a:round/>
            <a:headEnd len="sm" w="sm" type="none"/>
            <a:tailEnd len="sm" w="sm" type="none"/>
          </a:ln>
        </p:spPr>
      </p:cxnSp>
      <p:cxnSp>
        <p:nvCxnSpPr>
          <p:cNvPr id="535" name="Google Shape;535;p59"/>
          <p:cNvCxnSpPr/>
          <p:nvPr/>
        </p:nvCxnSpPr>
        <p:spPr>
          <a:xfrm>
            <a:off x="755576" y="4509120"/>
            <a:ext cx="4536504" cy="0"/>
          </a:xfrm>
          <a:prstGeom prst="straightConnector1">
            <a:avLst/>
          </a:prstGeom>
          <a:noFill/>
          <a:ln cap="flat" cmpd="sng" w="28575">
            <a:solidFill>
              <a:schemeClr val="dk2"/>
            </a:solidFill>
            <a:prstDash val="dash"/>
            <a:round/>
            <a:headEnd len="sm" w="sm" type="none"/>
            <a:tailEnd len="sm" w="sm" type="none"/>
          </a:ln>
        </p:spPr>
      </p:cxnSp>
      <p:sp>
        <p:nvSpPr>
          <p:cNvPr id="536" name="Google Shape;536;p59"/>
          <p:cNvSpPr/>
          <p:nvPr/>
        </p:nvSpPr>
        <p:spPr>
          <a:xfrm rot="10800000">
            <a:off x="683567" y="-243408"/>
            <a:ext cx="9361040" cy="4752528"/>
          </a:xfrm>
          <a:prstGeom prst="arc">
            <a:avLst>
              <a:gd fmla="val 15510123" name="adj1"/>
              <a:gd fmla="val 21349521" name="adj2"/>
            </a:avLst>
          </a:prstGeom>
          <a:noFill/>
          <a:ln cap="flat" cmpd="sng" w="25400">
            <a:solidFill>
              <a:srgbClr val="00B05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537" name="Google Shape;537;p59"/>
          <p:cNvCxnSpPr/>
          <p:nvPr/>
        </p:nvCxnSpPr>
        <p:spPr>
          <a:xfrm rot="10800000">
            <a:off x="5292080" y="4509120"/>
            <a:ext cx="0" cy="1440160"/>
          </a:xfrm>
          <a:prstGeom prst="straightConnector1">
            <a:avLst/>
          </a:prstGeom>
          <a:noFill/>
          <a:ln cap="flat" cmpd="sng" w="28575">
            <a:solidFill>
              <a:schemeClr val="dk2"/>
            </a:solidFill>
            <a:prstDash val="dash"/>
            <a:round/>
            <a:headEnd len="sm" w="sm" type="none"/>
            <a:tailEnd len="sm" w="sm" type="none"/>
          </a:ln>
        </p:spPr>
      </p:cxnSp>
      <p:cxnSp>
        <p:nvCxnSpPr>
          <p:cNvPr id="538" name="Google Shape;538;p59"/>
          <p:cNvCxnSpPr/>
          <p:nvPr/>
        </p:nvCxnSpPr>
        <p:spPr>
          <a:xfrm>
            <a:off x="755576" y="4365104"/>
            <a:ext cx="3312368" cy="0"/>
          </a:xfrm>
          <a:prstGeom prst="straightConnector1">
            <a:avLst/>
          </a:prstGeom>
          <a:noFill/>
          <a:ln cap="flat" cmpd="sng" w="28575">
            <a:solidFill>
              <a:schemeClr val="dk2"/>
            </a:solidFill>
            <a:prstDash val="dash"/>
            <a:round/>
            <a:headEnd len="sm" w="sm" type="none"/>
            <a:tailEnd len="sm" w="sm" type="none"/>
          </a:ln>
        </p:spPr>
      </p:cxnSp>
      <p:sp>
        <p:nvSpPr>
          <p:cNvPr id="539" name="Google Shape;539;p59"/>
          <p:cNvSpPr/>
          <p:nvPr/>
        </p:nvSpPr>
        <p:spPr>
          <a:xfrm>
            <a:off x="2843808" y="3573016"/>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59"/>
          <p:cNvSpPr/>
          <p:nvPr/>
        </p:nvSpPr>
        <p:spPr>
          <a:xfrm rot="10800000">
            <a:off x="4067944" y="4293096"/>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59"/>
          <p:cNvSpPr/>
          <p:nvPr/>
        </p:nvSpPr>
        <p:spPr>
          <a:xfrm rot="10800000">
            <a:off x="5220072" y="4437112"/>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59"/>
          <p:cNvSpPr/>
          <p:nvPr/>
        </p:nvSpPr>
        <p:spPr>
          <a:xfrm rot="10800000">
            <a:off x="5220072" y="5085184"/>
            <a:ext cx="144016" cy="14401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59"/>
          <p:cNvSpPr txBox="1"/>
          <p:nvPr/>
        </p:nvSpPr>
        <p:spPr>
          <a:xfrm>
            <a:off x="7452320" y="5847655"/>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endParaRPr sz="2400">
              <a:solidFill>
                <a:schemeClr val="dk1"/>
              </a:solidFill>
              <a:latin typeface="Calibri"/>
              <a:ea typeface="Calibri"/>
              <a:cs typeface="Calibri"/>
              <a:sym typeface="Calibri"/>
            </a:endParaRPr>
          </a:p>
        </p:txBody>
      </p:sp>
      <p:sp>
        <p:nvSpPr>
          <p:cNvPr id="544" name="Google Shape;544;p59"/>
          <p:cNvSpPr txBox="1"/>
          <p:nvPr/>
        </p:nvSpPr>
        <p:spPr>
          <a:xfrm>
            <a:off x="5076056" y="4005064"/>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endParaRPr sz="2400">
              <a:solidFill>
                <a:schemeClr val="dk1"/>
              </a:solidFill>
              <a:latin typeface="Calibri"/>
              <a:ea typeface="Calibri"/>
              <a:cs typeface="Calibri"/>
              <a:sym typeface="Calibri"/>
            </a:endParaRPr>
          </a:p>
        </p:txBody>
      </p:sp>
      <p:sp>
        <p:nvSpPr>
          <p:cNvPr id="545" name="Google Shape;545;p59"/>
          <p:cNvSpPr txBox="1"/>
          <p:nvPr/>
        </p:nvSpPr>
        <p:spPr>
          <a:xfrm>
            <a:off x="5364088" y="4653136"/>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a:t>
            </a:r>
            <a:endParaRPr sz="2400">
              <a:solidFill>
                <a:schemeClr val="dk1"/>
              </a:solidFill>
              <a:latin typeface="Calibri"/>
              <a:ea typeface="Calibri"/>
              <a:cs typeface="Calibri"/>
              <a:sym typeface="Calibri"/>
            </a:endParaRPr>
          </a:p>
        </p:txBody>
      </p:sp>
      <p:sp>
        <p:nvSpPr>
          <p:cNvPr id="546" name="Google Shape;546;p59"/>
          <p:cNvSpPr txBox="1"/>
          <p:nvPr/>
        </p:nvSpPr>
        <p:spPr>
          <a:xfrm>
            <a:off x="4067944" y="3789040"/>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a:t>
            </a:r>
            <a:endParaRPr sz="2400">
              <a:solidFill>
                <a:schemeClr val="dk1"/>
              </a:solidFill>
              <a:latin typeface="Calibri"/>
              <a:ea typeface="Calibri"/>
              <a:cs typeface="Calibri"/>
              <a:sym typeface="Calibri"/>
            </a:endParaRPr>
          </a:p>
        </p:txBody>
      </p:sp>
      <p:sp>
        <p:nvSpPr>
          <p:cNvPr id="547" name="Google Shape;547;p59"/>
          <p:cNvSpPr txBox="1"/>
          <p:nvPr/>
        </p:nvSpPr>
        <p:spPr>
          <a:xfrm>
            <a:off x="4139952" y="4653136"/>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a:t>
            </a:r>
            <a:endParaRPr sz="2400">
              <a:solidFill>
                <a:schemeClr val="dk1"/>
              </a:solidFill>
              <a:latin typeface="Calibri"/>
              <a:ea typeface="Calibri"/>
              <a:cs typeface="Calibri"/>
              <a:sym typeface="Calibri"/>
            </a:endParaRPr>
          </a:p>
        </p:txBody>
      </p:sp>
      <p:sp>
        <p:nvSpPr>
          <p:cNvPr id="548" name="Google Shape;548;p59"/>
          <p:cNvSpPr txBox="1"/>
          <p:nvPr/>
        </p:nvSpPr>
        <p:spPr>
          <a:xfrm>
            <a:off x="2987824" y="3212976"/>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a:t>
            </a:r>
            <a:endParaRPr sz="2400">
              <a:solidFill>
                <a:schemeClr val="dk1"/>
              </a:solidFill>
              <a:latin typeface="Calibri"/>
              <a:ea typeface="Calibri"/>
              <a:cs typeface="Calibri"/>
              <a:sym typeface="Calibri"/>
            </a:endParaRPr>
          </a:p>
        </p:txBody>
      </p:sp>
      <p:sp>
        <p:nvSpPr>
          <p:cNvPr id="549" name="Google Shape;549;p59"/>
          <p:cNvSpPr txBox="1"/>
          <p:nvPr/>
        </p:nvSpPr>
        <p:spPr>
          <a:xfrm>
            <a:off x="6804248" y="4869160"/>
            <a:ext cx="72008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74806"/>
                </a:solidFill>
                <a:latin typeface="Calibri"/>
                <a:ea typeface="Calibri"/>
                <a:cs typeface="Calibri"/>
                <a:sym typeface="Calibri"/>
              </a:rPr>
              <a:t>MC</a:t>
            </a:r>
            <a:endParaRPr sz="2400">
              <a:solidFill>
                <a:srgbClr val="974806"/>
              </a:solidFill>
              <a:latin typeface="Calibri"/>
              <a:ea typeface="Calibri"/>
              <a:cs typeface="Calibri"/>
              <a:sym typeface="Calibri"/>
            </a:endParaRPr>
          </a:p>
        </p:txBody>
      </p:sp>
      <p:sp>
        <p:nvSpPr>
          <p:cNvPr id="550" name="Google Shape;550;p59"/>
          <p:cNvSpPr txBox="1"/>
          <p:nvPr/>
        </p:nvSpPr>
        <p:spPr>
          <a:xfrm>
            <a:off x="6588224" y="5517232"/>
            <a:ext cx="79208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53734"/>
                </a:solidFill>
                <a:latin typeface="Calibri"/>
                <a:ea typeface="Calibri"/>
                <a:cs typeface="Calibri"/>
                <a:sym typeface="Calibri"/>
              </a:rPr>
              <a:t>AR</a:t>
            </a:r>
            <a:endParaRPr sz="2400">
              <a:solidFill>
                <a:srgbClr val="953734"/>
              </a:solidFill>
              <a:latin typeface="Calibri"/>
              <a:ea typeface="Calibri"/>
              <a:cs typeface="Calibri"/>
              <a:sym typeface="Calibri"/>
            </a:endParaRPr>
          </a:p>
        </p:txBody>
      </p:sp>
      <p:sp>
        <p:nvSpPr>
          <p:cNvPr id="551" name="Google Shape;551;p59"/>
          <p:cNvSpPr txBox="1"/>
          <p:nvPr/>
        </p:nvSpPr>
        <p:spPr>
          <a:xfrm>
            <a:off x="3491880" y="5559623"/>
            <a:ext cx="79208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3F3151"/>
                </a:solidFill>
                <a:latin typeface="Calibri"/>
                <a:ea typeface="Calibri"/>
                <a:cs typeface="Calibri"/>
                <a:sym typeface="Calibri"/>
              </a:rPr>
              <a:t>MR</a:t>
            </a:r>
            <a:endParaRPr sz="2400">
              <a:solidFill>
                <a:srgbClr val="3F3151"/>
              </a:solidFill>
              <a:latin typeface="Calibri"/>
              <a:ea typeface="Calibri"/>
              <a:cs typeface="Calibri"/>
              <a:sym typeface="Calibri"/>
            </a:endParaRPr>
          </a:p>
        </p:txBody>
      </p:sp>
      <p:sp>
        <p:nvSpPr>
          <p:cNvPr id="552" name="Google Shape;552;p59"/>
          <p:cNvSpPr txBox="1"/>
          <p:nvPr/>
        </p:nvSpPr>
        <p:spPr>
          <a:xfrm>
            <a:off x="395536" y="4293096"/>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sp>
        <p:nvSpPr>
          <p:cNvPr id="553" name="Google Shape;553;p59"/>
          <p:cNvSpPr txBox="1"/>
          <p:nvPr/>
        </p:nvSpPr>
        <p:spPr>
          <a:xfrm>
            <a:off x="323528" y="3356992"/>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lang="en-US" sz="1800">
                <a:solidFill>
                  <a:schemeClr val="dk1"/>
                </a:solidFill>
                <a:latin typeface="Calibri"/>
                <a:ea typeface="Calibri"/>
                <a:cs typeface="Calibri"/>
                <a:sym typeface="Calibri"/>
              </a:rPr>
              <a:t>c</a:t>
            </a:r>
            <a:endParaRPr sz="2400">
              <a:solidFill>
                <a:schemeClr val="dk1"/>
              </a:solidFill>
              <a:latin typeface="Calibri"/>
              <a:ea typeface="Calibri"/>
              <a:cs typeface="Calibri"/>
              <a:sym typeface="Calibri"/>
            </a:endParaRPr>
          </a:p>
        </p:txBody>
      </p:sp>
      <p:sp>
        <p:nvSpPr>
          <p:cNvPr id="554" name="Google Shape;554;p59"/>
          <p:cNvSpPr txBox="1"/>
          <p:nvPr/>
        </p:nvSpPr>
        <p:spPr>
          <a:xfrm>
            <a:off x="323528" y="3933056"/>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lang="en-US" sz="1600">
                <a:solidFill>
                  <a:schemeClr val="dk1"/>
                </a:solidFill>
                <a:latin typeface="Calibri"/>
                <a:ea typeface="Calibri"/>
                <a:cs typeface="Calibri"/>
                <a:sym typeface="Calibri"/>
              </a:rPr>
              <a:t>b</a:t>
            </a:r>
            <a:endParaRPr sz="2400">
              <a:solidFill>
                <a:schemeClr val="dk1"/>
              </a:solidFill>
              <a:latin typeface="Calibri"/>
              <a:ea typeface="Calibri"/>
              <a:cs typeface="Calibri"/>
              <a:sym typeface="Calibri"/>
            </a:endParaRPr>
          </a:p>
        </p:txBody>
      </p:sp>
      <p:sp>
        <p:nvSpPr>
          <p:cNvPr id="555" name="Google Shape;555;p59"/>
          <p:cNvSpPr txBox="1"/>
          <p:nvPr/>
        </p:nvSpPr>
        <p:spPr>
          <a:xfrm>
            <a:off x="323528" y="4911551"/>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lang="en-US" sz="1600">
                <a:solidFill>
                  <a:schemeClr val="dk1"/>
                </a:solidFill>
                <a:latin typeface="Calibri"/>
                <a:ea typeface="Calibri"/>
                <a:cs typeface="Calibri"/>
                <a:sym typeface="Calibri"/>
              </a:rPr>
              <a:t>a</a:t>
            </a:r>
            <a:endParaRPr sz="2400">
              <a:solidFill>
                <a:schemeClr val="dk1"/>
              </a:solidFill>
              <a:latin typeface="Calibri"/>
              <a:ea typeface="Calibri"/>
              <a:cs typeface="Calibri"/>
              <a:sym typeface="Calibri"/>
            </a:endParaRPr>
          </a:p>
        </p:txBody>
      </p:sp>
      <p:sp>
        <p:nvSpPr>
          <p:cNvPr id="556" name="Google Shape;556;p59"/>
          <p:cNvSpPr txBox="1"/>
          <p:nvPr/>
        </p:nvSpPr>
        <p:spPr>
          <a:xfrm>
            <a:off x="5076056" y="5919663"/>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r>
              <a:rPr lang="en-US" sz="1800">
                <a:solidFill>
                  <a:schemeClr val="dk1"/>
                </a:solidFill>
                <a:latin typeface="Calibri"/>
                <a:ea typeface="Calibri"/>
                <a:cs typeface="Calibri"/>
                <a:sym typeface="Calibri"/>
              </a:rPr>
              <a:t>a</a:t>
            </a:r>
            <a:endParaRPr sz="2400">
              <a:solidFill>
                <a:schemeClr val="dk1"/>
              </a:solidFill>
              <a:latin typeface="Calibri"/>
              <a:ea typeface="Calibri"/>
              <a:cs typeface="Calibri"/>
              <a:sym typeface="Calibri"/>
            </a:endParaRPr>
          </a:p>
        </p:txBody>
      </p:sp>
      <p:sp>
        <p:nvSpPr>
          <p:cNvPr id="557" name="Google Shape;557;p59"/>
          <p:cNvSpPr txBox="1"/>
          <p:nvPr/>
        </p:nvSpPr>
        <p:spPr>
          <a:xfrm>
            <a:off x="3923928" y="5949280"/>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r>
              <a:rPr lang="en-US" sz="1800">
                <a:solidFill>
                  <a:schemeClr val="dk1"/>
                </a:solidFill>
                <a:latin typeface="Calibri"/>
                <a:ea typeface="Calibri"/>
                <a:cs typeface="Calibri"/>
                <a:sym typeface="Calibri"/>
              </a:rPr>
              <a:t>b</a:t>
            </a:r>
            <a:endParaRPr sz="2400">
              <a:solidFill>
                <a:schemeClr val="dk1"/>
              </a:solidFill>
              <a:latin typeface="Calibri"/>
              <a:ea typeface="Calibri"/>
              <a:cs typeface="Calibri"/>
              <a:sym typeface="Calibri"/>
            </a:endParaRPr>
          </a:p>
        </p:txBody>
      </p:sp>
      <p:sp>
        <p:nvSpPr>
          <p:cNvPr id="558" name="Google Shape;558;p59"/>
          <p:cNvSpPr txBox="1"/>
          <p:nvPr/>
        </p:nvSpPr>
        <p:spPr>
          <a:xfrm>
            <a:off x="2699792" y="5949280"/>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r>
              <a:rPr lang="en-US" sz="1800">
                <a:solidFill>
                  <a:schemeClr val="dk1"/>
                </a:solidFill>
                <a:latin typeface="Calibri"/>
                <a:ea typeface="Calibri"/>
                <a:cs typeface="Calibri"/>
                <a:sym typeface="Calibri"/>
              </a:rPr>
              <a:t>c</a:t>
            </a:r>
            <a:endParaRPr sz="2400">
              <a:solidFill>
                <a:schemeClr val="dk1"/>
              </a:solidFill>
              <a:latin typeface="Calibri"/>
              <a:ea typeface="Calibri"/>
              <a:cs typeface="Calibri"/>
              <a:sym typeface="Calibri"/>
            </a:endParaRPr>
          </a:p>
        </p:txBody>
      </p:sp>
      <p:sp>
        <p:nvSpPr>
          <p:cNvPr id="559" name="Google Shape;559;p59"/>
          <p:cNvSpPr txBox="1"/>
          <p:nvPr/>
        </p:nvSpPr>
        <p:spPr>
          <a:xfrm>
            <a:off x="323528" y="2132856"/>
            <a:ext cx="5040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r>
              <a:rPr lang="en-US" sz="1800">
                <a:solidFill>
                  <a:schemeClr val="dk1"/>
                </a:solidFill>
                <a:latin typeface="Calibri"/>
                <a:ea typeface="Calibri"/>
                <a:cs typeface="Calibri"/>
                <a:sym typeface="Calibri"/>
              </a:rPr>
              <a:t>d</a:t>
            </a:r>
            <a:endParaRPr sz="2400">
              <a:solidFill>
                <a:schemeClr val="dk1"/>
              </a:solidFill>
              <a:latin typeface="Calibri"/>
              <a:ea typeface="Calibri"/>
              <a:cs typeface="Calibri"/>
              <a:sym typeface="Calibri"/>
            </a:endParaRPr>
          </a:p>
        </p:txBody>
      </p:sp>
      <p:sp>
        <p:nvSpPr>
          <p:cNvPr id="560" name="Google Shape;560;p59"/>
          <p:cNvSpPr txBox="1"/>
          <p:nvPr/>
        </p:nvSpPr>
        <p:spPr>
          <a:xfrm>
            <a:off x="5940152" y="4221088"/>
            <a:ext cx="79208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4F6128"/>
                </a:solidFill>
                <a:latin typeface="Calibri"/>
                <a:ea typeface="Calibri"/>
                <a:cs typeface="Calibri"/>
                <a:sym typeface="Calibri"/>
              </a:rPr>
              <a:t>AC</a:t>
            </a:r>
            <a:endParaRPr sz="2400">
              <a:solidFill>
                <a:srgbClr val="4F6128"/>
              </a:solidFill>
              <a:latin typeface="Calibri"/>
              <a:ea typeface="Calibri"/>
              <a:cs typeface="Calibri"/>
              <a:sym typeface="Calibri"/>
            </a:endParaRPr>
          </a:p>
        </p:txBody>
      </p:sp>
      <p:sp>
        <p:nvSpPr>
          <p:cNvPr id="561" name="Google Shape;561;p59"/>
          <p:cNvSpPr txBox="1"/>
          <p:nvPr/>
        </p:nvSpPr>
        <p:spPr>
          <a:xfrm>
            <a:off x="5220072" y="1700808"/>
            <a:ext cx="3384376"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3F3151"/>
                </a:solidFill>
                <a:latin typeface="Calibri"/>
                <a:ea typeface="Calibri"/>
                <a:cs typeface="Calibri"/>
                <a:sym typeface="Calibri"/>
              </a:rPr>
              <a:t>MR: Marginal Revenue</a:t>
            </a:r>
            <a:endParaRPr/>
          </a:p>
          <a:p>
            <a:pPr indent="0" lvl="0" marL="0" marR="0" rtl="0" algn="l">
              <a:spcBef>
                <a:spcPts val="0"/>
              </a:spcBef>
              <a:spcAft>
                <a:spcPts val="0"/>
              </a:spcAft>
              <a:buNone/>
            </a:pPr>
            <a:r>
              <a:rPr lang="en-US" sz="2400">
                <a:solidFill>
                  <a:srgbClr val="953734"/>
                </a:solidFill>
                <a:latin typeface="Calibri"/>
                <a:ea typeface="Calibri"/>
                <a:cs typeface="Calibri"/>
                <a:sym typeface="Calibri"/>
              </a:rPr>
              <a:t>AR: Average Revenue</a:t>
            </a:r>
            <a:endParaRPr/>
          </a:p>
          <a:p>
            <a:pPr indent="0" lvl="0" marL="0" marR="0" rtl="0" algn="l">
              <a:spcBef>
                <a:spcPts val="0"/>
              </a:spcBef>
              <a:spcAft>
                <a:spcPts val="0"/>
              </a:spcAft>
              <a:buNone/>
            </a:pPr>
            <a:r>
              <a:rPr lang="en-US" sz="2400">
                <a:solidFill>
                  <a:srgbClr val="974806"/>
                </a:solidFill>
                <a:latin typeface="Calibri"/>
                <a:ea typeface="Calibri"/>
                <a:cs typeface="Calibri"/>
                <a:sym typeface="Calibri"/>
              </a:rPr>
              <a:t>MC: Marginal Cost</a:t>
            </a:r>
            <a:endParaRPr/>
          </a:p>
          <a:p>
            <a:pPr indent="0" lvl="0" marL="0" marR="0" rtl="0" algn="l">
              <a:spcBef>
                <a:spcPts val="0"/>
              </a:spcBef>
              <a:spcAft>
                <a:spcPts val="0"/>
              </a:spcAft>
              <a:buNone/>
            </a:pPr>
            <a:r>
              <a:rPr lang="en-US" sz="2400">
                <a:solidFill>
                  <a:srgbClr val="4F6128"/>
                </a:solidFill>
                <a:latin typeface="Calibri"/>
                <a:ea typeface="Calibri"/>
                <a:cs typeface="Calibri"/>
                <a:sym typeface="Calibri"/>
              </a:rPr>
              <a:t>AC: Average Cost</a:t>
            </a:r>
            <a:endParaRPr sz="2400">
              <a:solidFill>
                <a:srgbClr val="4F612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60"/>
          <p:cNvSpPr txBox="1"/>
          <p:nvPr>
            <p:ph idx="1" type="body"/>
          </p:nvPr>
        </p:nvSpPr>
        <p:spPr>
          <a:xfrm>
            <a:off x="285750" y="1500188"/>
            <a:ext cx="8540750" cy="44989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Char char="•"/>
            </a:pPr>
            <a:r>
              <a:rPr b="1" lang="en-US"/>
              <a:t>Problems of Cost-Plus Pricing</a:t>
            </a:r>
            <a:endParaRPr/>
          </a:p>
          <a:p>
            <a:pPr indent="-514350" lvl="1" marL="914400" rtl="0" algn="l">
              <a:spcBef>
                <a:spcPts val="560"/>
              </a:spcBef>
              <a:spcAft>
                <a:spcPts val="0"/>
              </a:spcAft>
              <a:buClr>
                <a:schemeClr val="dk1"/>
              </a:buClr>
              <a:buSzPts val="2800"/>
              <a:buChar char="–"/>
            </a:pPr>
            <a:r>
              <a:rPr lang="en-US"/>
              <a:t>Allocative Inefficiency (MC not equal to P)</a:t>
            </a:r>
            <a:endParaRPr/>
          </a:p>
          <a:p>
            <a:pPr indent="-514350" lvl="1" marL="914400" rtl="0" algn="l">
              <a:spcBef>
                <a:spcPts val="560"/>
              </a:spcBef>
              <a:spcAft>
                <a:spcPts val="0"/>
              </a:spcAft>
              <a:buClr>
                <a:schemeClr val="dk1"/>
              </a:buClr>
              <a:buSzPts val="2800"/>
              <a:buChar char="–"/>
            </a:pPr>
            <a:r>
              <a:rPr lang="en-US"/>
              <a:t>Technical Inefficiency (eg. A-J Effect)</a:t>
            </a:r>
            <a:endParaRPr/>
          </a:p>
          <a:p>
            <a:pPr indent="-514350" lvl="1" marL="914400" rtl="0" algn="l">
              <a:spcBef>
                <a:spcPts val="560"/>
              </a:spcBef>
              <a:spcAft>
                <a:spcPts val="0"/>
              </a:spcAft>
              <a:buClr>
                <a:schemeClr val="dk1"/>
              </a:buClr>
              <a:buSzPts val="2800"/>
              <a:buChar char="–"/>
            </a:pPr>
            <a:r>
              <a:rPr lang="en-US"/>
              <a:t>X-inefficiency</a:t>
            </a:r>
            <a:endParaRPr/>
          </a:p>
          <a:p>
            <a:pPr indent="-514350" lvl="1" marL="914400" rtl="0" algn="l">
              <a:spcBef>
                <a:spcPts val="560"/>
              </a:spcBef>
              <a:spcAft>
                <a:spcPts val="0"/>
              </a:spcAft>
              <a:buClr>
                <a:schemeClr val="dk1"/>
              </a:buClr>
              <a:buSzPts val="2800"/>
              <a:buChar char="–"/>
            </a:pPr>
            <a:r>
              <a:rPr lang="en-US"/>
              <a:t>Moral Hazard</a:t>
            </a:r>
            <a:endParaRPr/>
          </a:p>
          <a:p>
            <a:pPr indent="-514350" lvl="1" marL="914400" rtl="0" algn="l">
              <a:spcBef>
                <a:spcPts val="560"/>
              </a:spcBef>
              <a:spcAft>
                <a:spcPts val="0"/>
              </a:spcAft>
              <a:buClr>
                <a:schemeClr val="dk1"/>
              </a:buClr>
              <a:buSzPts val="2800"/>
              <a:buChar char="–"/>
            </a:pPr>
            <a:r>
              <a:rPr lang="en-US"/>
              <a:t>Adverse Selection</a:t>
            </a:r>
            <a:endParaRPr/>
          </a:p>
          <a:p>
            <a:pPr indent="-514350" lvl="1" marL="914400" rtl="0" algn="l">
              <a:spcBef>
                <a:spcPts val="560"/>
              </a:spcBef>
              <a:spcAft>
                <a:spcPts val="0"/>
              </a:spcAft>
              <a:buClr>
                <a:schemeClr val="dk1"/>
              </a:buClr>
              <a:buSzPts val="2800"/>
              <a:buChar char="–"/>
            </a:pPr>
            <a:r>
              <a:rPr lang="en-US"/>
              <a:t>Incentive Compatibility Needed</a:t>
            </a:r>
            <a:endParaRPr/>
          </a:p>
          <a:p>
            <a:pPr indent="-139700" lvl="0" marL="342900" rtl="0" algn="l">
              <a:spcBef>
                <a:spcPts val="640"/>
              </a:spcBef>
              <a:spcAft>
                <a:spcPts val="0"/>
              </a:spcAft>
              <a:buClr>
                <a:schemeClr val="dk1"/>
              </a:buClr>
              <a:buSzPts val="3200"/>
              <a:buNone/>
            </a:pPr>
            <a:r>
              <a:t/>
            </a:r>
            <a:endParaRPr/>
          </a:p>
        </p:txBody>
      </p:sp>
      <p:sp>
        <p:nvSpPr>
          <p:cNvPr id="567" name="Google Shape;567;p6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68" name="Google Shape;568;p60"/>
          <p:cNvSpPr txBox="1"/>
          <p:nvPr>
            <p:ph type="title"/>
          </p:nvPr>
        </p:nvSpPr>
        <p:spPr>
          <a:xfrm>
            <a:off x="0" y="692696"/>
            <a:ext cx="9144000" cy="628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Utility Pricing Policy and Regulation (5/8)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61"/>
          <p:cNvSpPr txBox="1"/>
          <p:nvPr>
            <p:ph idx="1" type="body"/>
          </p:nvPr>
        </p:nvSpPr>
        <p:spPr>
          <a:xfrm>
            <a:off x="285750" y="1196752"/>
            <a:ext cx="8858250" cy="5328592"/>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Char char="•"/>
            </a:pPr>
            <a:r>
              <a:rPr b="1" lang="en-US"/>
              <a:t>Utility Tariffs in Practice</a:t>
            </a:r>
            <a:endParaRPr b="1"/>
          </a:p>
          <a:p>
            <a:pPr indent="-457200" lvl="1" marL="971550" rtl="0" algn="l">
              <a:spcBef>
                <a:spcPts val="600"/>
              </a:spcBef>
              <a:spcAft>
                <a:spcPts val="0"/>
              </a:spcAft>
              <a:buClr>
                <a:schemeClr val="dk1"/>
              </a:buClr>
              <a:buSzPts val="2800"/>
              <a:buChar char="–"/>
            </a:pPr>
            <a:r>
              <a:rPr lang="en-US"/>
              <a:t>  </a:t>
            </a:r>
            <a:r>
              <a:rPr lang="en-US" sz="3200"/>
              <a:t>Industrial Users </a:t>
            </a:r>
            <a:endParaRPr/>
          </a:p>
          <a:p>
            <a:pPr indent="-457200" lvl="2" marL="1371600" rtl="0" algn="l">
              <a:spcBef>
                <a:spcPts val="600"/>
              </a:spcBef>
              <a:spcAft>
                <a:spcPts val="0"/>
              </a:spcAft>
              <a:buClr>
                <a:schemeClr val="dk1"/>
              </a:buClr>
              <a:buSzPts val="2400"/>
              <a:buChar char="•"/>
            </a:pPr>
            <a:r>
              <a:rPr lang="en-US"/>
              <a:t>Two-Part Tariff</a:t>
            </a:r>
            <a:endParaRPr/>
          </a:p>
          <a:p>
            <a:pPr indent="-457200" lvl="3" marL="1828800" rtl="0" algn="l">
              <a:spcBef>
                <a:spcPts val="600"/>
              </a:spcBef>
              <a:spcAft>
                <a:spcPts val="0"/>
              </a:spcAft>
              <a:buClr>
                <a:schemeClr val="dk1"/>
              </a:buClr>
              <a:buSzPts val="2300"/>
              <a:buChar char="–"/>
            </a:pPr>
            <a:r>
              <a:rPr lang="en-US" sz="2300"/>
              <a:t>Capacity charge (and customer charge)</a:t>
            </a:r>
            <a:endParaRPr sz="2300"/>
          </a:p>
          <a:p>
            <a:pPr indent="-457200" lvl="3" marL="1828800" rtl="0" algn="l">
              <a:spcBef>
                <a:spcPts val="600"/>
              </a:spcBef>
              <a:spcAft>
                <a:spcPts val="0"/>
              </a:spcAft>
              <a:buClr>
                <a:schemeClr val="dk1"/>
              </a:buClr>
              <a:buSzPts val="2300"/>
              <a:buChar char="–"/>
            </a:pPr>
            <a:r>
              <a:rPr lang="en-US" sz="2300"/>
              <a:t>Energy charge</a:t>
            </a:r>
            <a:endParaRPr sz="2300"/>
          </a:p>
          <a:p>
            <a:pPr indent="-457200" lvl="3" marL="1828800" rtl="0" algn="l">
              <a:spcBef>
                <a:spcPts val="600"/>
              </a:spcBef>
              <a:spcAft>
                <a:spcPts val="0"/>
              </a:spcAft>
              <a:buClr>
                <a:schemeClr val="dk1"/>
              </a:buClr>
              <a:buSzPts val="2300"/>
              <a:buChar char="–"/>
            </a:pPr>
            <a:r>
              <a:rPr lang="en-US" sz="2300"/>
              <a:t>Peak-load vs. off peak-load pricing (time of use; TOU)</a:t>
            </a:r>
            <a:endParaRPr sz="2300"/>
          </a:p>
          <a:p>
            <a:pPr indent="-457200" lvl="2" marL="1371600" rtl="0" algn="l">
              <a:spcBef>
                <a:spcPts val="600"/>
              </a:spcBef>
              <a:spcAft>
                <a:spcPts val="0"/>
              </a:spcAft>
              <a:buClr>
                <a:schemeClr val="dk1"/>
              </a:buClr>
              <a:buSzPts val="2400"/>
              <a:buChar char="•"/>
            </a:pPr>
            <a:r>
              <a:rPr lang="en-US"/>
              <a:t>Residential Users</a:t>
            </a:r>
            <a:endParaRPr/>
          </a:p>
          <a:p>
            <a:pPr indent="-457200" lvl="3" marL="1828800" rtl="0" algn="l">
              <a:spcBef>
                <a:spcPts val="600"/>
              </a:spcBef>
              <a:spcAft>
                <a:spcPts val="0"/>
              </a:spcAft>
              <a:buClr>
                <a:schemeClr val="dk1"/>
              </a:buClr>
              <a:buSzPts val="2300"/>
              <a:buChar char="–"/>
            </a:pPr>
            <a:r>
              <a:rPr lang="en-US" sz="2300"/>
              <a:t>Single charge/Energy charge</a:t>
            </a:r>
            <a:endParaRPr sz="2300"/>
          </a:p>
          <a:p>
            <a:pPr indent="-457200" lvl="3" marL="1828800" rtl="0" algn="l">
              <a:spcBef>
                <a:spcPts val="600"/>
              </a:spcBef>
              <a:spcAft>
                <a:spcPts val="0"/>
              </a:spcAft>
              <a:buClr>
                <a:schemeClr val="dk1"/>
              </a:buClr>
              <a:buSzPts val="2300"/>
              <a:buChar char="–"/>
            </a:pPr>
            <a:r>
              <a:rPr lang="en-US" sz="2300"/>
              <a:t>Accumulated increasing block rates (for conservation and “distributive justice” of the low income groups)</a:t>
            </a:r>
            <a:endParaRPr sz="2300"/>
          </a:p>
          <a:p>
            <a:pPr indent="-457200" lvl="2" marL="1371600" rtl="0" algn="l">
              <a:spcBef>
                <a:spcPts val="600"/>
              </a:spcBef>
              <a:spcAft>
                <a:spcPts val="0"/>
              </a:spcAft>
              <a:buClr>
                <a:schemeClr val="dk1"/>
              </a:buClr>
              <a:buSzPts val="2400"/>
              <a:buChar char="•"/>
            </a:pPr>
            <a:r>
              <a:rPr lang="en-US"/>
              <a:t>Interruptible and curtailable rates for specific users</a:t>
            </a:r>
            <a:endParaRPr/>
          </a:p>
          <a:p>
            <a:pPr indent="-114300" lvl="0" marL="342900" rtl="0" algn="l">
              <a:spcBef>
                <a:spcPts val="600"/>
              </a:spcBef>
              <a:spcAft>
                <a:spcPts val="0"/>
              </a:spcAft>
              <a:buClr>
                <a:schemeClr val="dk1"/>
              </a:buClr>
              <a:buSzPts val="3600"/>
              <a:buNone/>
            </a:pPr>
            <a:r>
              <a:t/>
            </a:r>
            <a:endParaRPr sz="3600"/>
          </a:p>
        </p:txBody>
      </p:sp>
      <p:sp>
        <p:nvSpPr>
          <p:cNvPr id="574" name="Google Shape;574;p61"/>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5" name="Google Shape;575;p61"/>
          <p:cNvSpPr txBox="1"/>
          <p:nvPr>
            <p:ph type="title"/>
          </p:nvPr>
        </p:nvSpPr>
        <p:spPr>
          <a:xfrm>
            <a:off x="0" y="548680"/>
            <a:ext cx="9144000" cy="628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Utility Pricing Policy and Regulation (6/8)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400"/>
              <a:buFont typeface="Calibri"/>
              <a:buNone/>
            </a:pPr>
            <a:r>
              <a:rPr lang="en-US" sz="4400"/>
              <a:t>Trend of Temperature Anomaly</a:t>
            </a:r>
            <a:endParaRPr sz="4400"/>
          </a:p>
        </p:txBody>
      </p:sp>
      <p:pic>
        <p:nvPicPr>
          <p:cNvPr descr="2" id="119" name="Google Shape;119;p17"/>
          <p:cNvPicPr preferRelativeResize="0"/>
          <p:nvPr>
            <p:ph idx="1" type="body"/>
          </p:nvPr>
        </p:nvPicPr>
        <p:blipFill rotWithShape="1">
          <a:blip r:embed="rId3">
            <a:alphaModFix/>
          </a:blip>
          <a:srcRect b="0" l="0" r="0" t="0"/>
          <a:stretch/>
        </p:blipFill>
        <p:spPr>
          <a:xfrm>
            <a:off x="107212" y="1700808"/>
            <a:ext cx="8802832" cy="4392488"/>
          </a:xfrm>
          <a:prstGeom prst="rect">
            <a:avLst/>
          </a:prstGeom>
          <a:noFill/>
          <a:ln>
            <a:noFill/>
          </a:ln>
        </p:spPr>
      </p:pic>
      <p:sp>
        <p:nvSpPr>
          <p:cNvPr id="120" name="Google Shape;120;p1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1" name="Google Shape;121;p17"/>
          <p:cNvSpPr txBox="1"/>
          <p:nvPr/>
        </p:nvSpPr>
        <p:spPr>
          <a:xfrm>
            <a:off x="-36512" y="6525344"/>
            <a:ext cx="7924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Source：Intergovernmental Panel on Climate Change，IPCC</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62"/>
          <p:cNvSpPr txBox="1"/>
          <p:nvPr>
            <p:ph idx="1" type="body"/>
          </p:nvPr>
        </p:nvSpPr>
        <p:spPr>
          <a:xfrm>
            <a:off x="285750" y="1500188"/>
            <a:ext cx="8540750" cy="449897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Char char="•"/>
            </a:pPr>
            <a:r>
              <a:rPr b="1" lang="en-US"/>
              <a:t>Taiwan Experience</a:t>
            </a:r>
            <a:endParaRPr b="1"/>
          </a:p>
          <a:p>
            <a:pPr indent="-514350" lvl="1" marL="971550" rtl="0" algn="l">
              <a:spcBef>
                <a:spcPts val="560"/>
              </a:spcBef>
              <a:spcAft>
                <a:spcPts val="0"/>
              </a:spcAft>
              <a:buClr>
                <a:schemeClr val="dk1"/>
              </a:buClr>
              <a:buSzPts val="2800"/>
              <a:buChar char="–"/>
            </a:pPr>
            <a:r>
              <a:rPr lang="en-US"/>
              <a:t>  Cost-plus Regulation</a:t>
            </a:r>
            <a:endParaRPr/>
          </a:p>
          <a:p>
            <a:pPr indent="-457200" lvl="2" marL="1371600" rtl="0" algn="l">
              <a:spcBef>
                <a:spcPts val="480"/>
              </a:spcBef>
              <a:spcAft>
                <a:spcPts val="0"/>
              </a:spcAft>
              <a:buClr>
                <a:schemeClr val="dk1"/>
              </a:buClr>
              <a:buSzPts val="2400"/>
              <a:buChar char="•"/>
            </a:pPr>
            <a:r>
              <a:rPr lang="en-US"/>
              <a:t>Administrative control and implemented measures by MOEA</a:t>
            </a:r>
            <a:endParaRPr/>
          </a:p>
          <a:p>
            <a:pPr indent="-457200" lvl="2" marL="1371600" rtl="0" algn="l">
              <a:spcBef>
                <a:spcPts val="480"/>
              </a:spcBef>
              <a:spcAft>
                <a:spcPts val="0"/>
              </a:spcAft>
              <a:buClr>
                <a:schemeClr val="dk1"/>
              </a:buClr>
              <a:buSzPts val="2400"/>
              <a:buChar char="•"/>
            </a:pPr>
            <a:r>
              <a:rPr lang="en-US"/>
              <a:t>“Prudent review” procedures</a:t>
            </a:r>
            <a:endParaRPr/>
          </a:p>
          <a:p>
            <a:pPr indent="-457200" lvl="2" marL="1371600" rtl="0" algn="l">
              <a:spcBef>
                <a:spcPts val="480"/>
              </a:spcBef>
              <a:spcAft>
                <a:spcPts val="0"/>
              </a:spcAft>
              <a:buClr>
                <a:schemeClr val="dk1"/>
              </a:buClr>
              <a:buSzPts val="2400"/>
              <a:buChar char="•"/>
            </a:pPr>
            <a:r>
              <a:rPr lang="en-US"/>
              <a:t>“Used and useful” accounting principle</a:t>
            </a:r>
            <a:endParaRPr/>
          </a:p>
          <a:p>
            <a:pPr indent="-457200" lvl="2" marL="1371600" rtl="0" algn="l">
              <a:spcBef>
                <a:spcPts val="480"/>
              </a:spcBef>
              <a:spcAft>
                <a:spcPts val="0"/>
              </a:spcAft>
              <a:buClr>
                <a:schemeClr val="dk1"/>
              </a:buClr>
              <a:buSzPts val="2400"/>
              <a:buChar char="•"/>
            </a:pPr>
            <a:r>
              <a:rPr lang="en-US"/>
              <a:t>Accumulated increasing block rates of electric utility supply</a:t>
            </a:r>
            <a:endParaRPr/>
          </a:p>
          <a:p>
            <a:pPr indent="-139700" lvl="0" marL="342900" rtl="0" algn="l">
              <a:spcBef>
                <a:spcPts val="640"/>
              </a:spcBef>
              <a:spcAft>
                <a:spcPts val="0"/>
              </a:spcAft>
              <a:buClr>
                <a:schemeClr val="dk1"/>
              </a:buClr>
              <a:buSzPts val="3200"/>
              <a:buNone/>
            </a:pPr>
            <a:r>
              <a:t/>
            </a:r>
            <a:endParaRPr/>
          </a:p>
        </p:txBody>
      </p:sp>
      <p:sp>
        <p:nvSpPr>
          <p:cNvPr id="581" name="Google Shape;581;p6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2" name="Google Shape;582;p62"/>
          <p:cNvSpPr txBox="1"/>
          <p:nvPr>
            <p:ph type="title"/>
          </p:nvPr>
        </p:nvSpPr>
        <p:spPr>
          <a:xfrm>
            <a:off x="0" y="714375"/>
            <a:ext cx="9144000" cy="628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Utility Pricing Policy and Regulation (7/8)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63"/>
          <p:cNvSpPr txBox="1"/>
          <p:nvPr>
            <p:ph idx="1" type="body"/>
          </p:nvPr>
        </p:nvSpPr>
        <p:spPr>
          <a:xfrm>
            <a:off x="285750" y="1500188"/>
            <a:ext cx="8540750" cy="4498975"/>
          </a:xfrm>
          <a:prstGeom prst="rect">
            <a:avLst/>
          </a:prstGeom>
          <a:noFill/>
          <a:ln>
            <a:noFill/>
          </a:ln>
        </p:spPr>
        <p:txBody>
          <a:bodyPr anchorCtr="0" anchor="t" bIns="45700" lIns="91425" spcFirstLastPara="1" rIns="91425" wrap="square" tIns="45700">
            <a:noAutofit/>
          </a:bodyPr>
          <a:lstStyle/>
          <a:p>
            <a:pPr indent="-514350" lvl="0" marL="571500" rtl="0" algn="l">
              <a:spcBef>
                <a:spcPts val="0"/>
              </a:spcBef>
              <a:spcAft>
                <a:spcPts val="0"/>
              </a:spcAft>
              <a:buClr>
                <a:schemeClr val="dk1"/>
              </a:buClr>
              <a:buSzPts val="3200"/>
              <a:buChar char="•"/>
            </a:pPr>
            <a:r>
              <a:rPr lang="en-US"/>
              <a:t>Examples of Electric Utility Policy</a:t>
            </a:r>
            <a:endParaRPr/>
          </a:p>
          <a:p>
            <a:pPr indent="-457200" lvl="1" marL="971550" rtl="0" algn="l">
              <a:spcBef>
                <a:spcPts val="560"/>
              </a:spcBef>
              <a:spcAft>
                <a:spcPts val="0"/>
              </a:spcAft>
              <a:buClr>
                <a:schemeClr val="dk1"/>
              </a:buClr>
              <a:buSzPts val="2800"/>
              <a:buChar char="–"/>
            </a:pPr>
            <a:r>
              <a:rPr lang="en-US"/>
              <a:t>IPP</a:t>
            </a:r>
            <a:endParaRPr/>
          </a:p>
          <a:p>
            <a:pPr indent="-457200" lvl="1" marL="971550" rtl="0" algn="l">
              <a:spcBef>
                <a:spcPts val="560"/>
              </a:spcBef>
              <a:spcAft>
                <a:spcPts val="0"/>
              </a:spcAft>
              <a:buClr>
                <a:schemeClr val="dk1"/>
              </a:buClr>
              <a:buSzPts val="2800"/>
              <a:buChar char="–"/>
            </a:pPr>
            <a:r>
              <a:rPr lang="en-US"/>
              <a:t>Cogeneration </a:t>
            </a:r>
            <a:endParaRPr/>
          </a:p>
          <a:p>
            <a:pPr indent="-457200" lvl="1" marL="971550" rtl="0" algn="l">
              <a:spcBef>
                <a:spcPts val="560"/>
              </a:spcBef>
              <a:spcAft>
                <a:spcPts val="0"/>
              </a:spcAft>
              <a:buClr>
                <a:schemeClr val="dk1"/>
              </a:buClr>
              <a:buSzPts val="2800"/>
              <a:buChar char="–"/>
            </a:pPr>
            <a:r>
              <a:rPr lang="en-US"/>
              <a:t>Renewable power generation</a:t>
            </a:r>
            <a:endParaRPr/>
          </a:p>
          <a:p>
            <a:pPr indent="-457200" lvl="1" marL="971550" rtl="0" algn="l">
              <a:spcBef>
                <a:spcPts val="560"/>
              </a:spcBef>
              <a:spcAft>
                <a:spcPts val="0"/>
              </a:spcAft>
              <a:buClr>
                <a:schemeClr val="dk1"/>
              </a:buClr>
              <a:buSzPts val="2800"/>
              <a:buChar char="–"/>
            </a:pPr>
            <a:r>
              <a:rPr lang="en-US"/>
              <a:t>Deregulation: ISO, PX, and three majors markets, including whole sale generation power market, transmission congestion management market, ancillary services (12 kinds) market.</a:t>
            </a:r>
            <a:endParaRPr/>
          </a:p>
          <a:p>
            <a:pPr indent="-139700" lvl="0" marL="342900" rtl="0" algn="l">
              <a:spcBef>
                <a:spcPts val="640"/>
              </a:spcBef>
              <a:spcAft>
                <a:spcPts val="0"/>
              </a:spcAft>
              <a:buClr>
                <a:schemeClr val="dk1"/>
              </a:buClr>
              <a:buSzPts val="3200"/>
              <a:buNone/>
            </a:pPr>
            <a:r>
              <a:t/>
            </a:r>
            <a:endParaRPr/>
          </a:p>
        </p:txBody>
      </p:sp>
      <p:sp>
        <p:nvSpPr>
          <p:cNvPr id="588" name="Google Shape;588;p6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89" name="Google Shape;589;p63"/>
          <p:cNvSpPr txBox="1"/>
          <p:nvPr>
            <p:ph type="title"/>
          </p:nvPr>
        </p:nvSpPr>
        <p:spPr>
          <a:xfrm>
            <a:off x="0" y="714375"/>
            <a:ext cx="9144000" cy="628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Utility Pricing Policy and Regulation (8/8)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64"/>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Utility Deregulation Policy(1/3)</a:t>
            </a:r>
            <a:endParaRPr sz="4400"/>
          </a:p>
        </p:txBody>
      </p:sp>
      <p:sp>
        <p:nvSpPr>
          <p:cNvPr id="595" name="Google Shape;595;p64"/>
          <p:cNvSpPr txBox="1"/>
          <p:nvPr>
            <p:ph idx="1" type="body"/>
          </p:nvPr>
        </p:nvSpPr>
        <p:spPr>
          <a:xfrm>
            <a:off x="457200" y="1600200"/>
            <a:ext cx="8229600" cy="4925144"/>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Char char="•"/>
            </a:pPr>
            <a:r>
              <a:rPr b="1" lang="en-US"/>
              <a:t>Problems of Regulation </a:t>
            </a:r>
            <a:endParaRPr b="1"/>
          </a:p>
          <a:p>
            <a:pPr indent="-514350" lvl="1" marL="971550" rtl="0" algn="l">
              <a:spcBef>
                <a:spcPts val="560"/>
              </a:spcBef>
              <a:spcAft>
                <a:spcPts val="0"/>
              </a:spcAft>
              <a:buClr>
                <a:schemeClr val="dk1"/>
              </a:buClr>
              <a:buSzPts val="2800"/>
              <a:buChar char="–"/>
            </a:pPr>
            <a:r>
              <a:rPr lang="en-US"/>
              <a:t>Regulation Deprivation </a:t>
            </a:r>
            <a:endParaRPr/>
          </a:p>
          <a:p>
            <a:pPr indent="-514350" lvl="1" marL="971550" rtl="0" algn="l">
              <a:spcBef>
                <a:spcPts val="560"/>
              </a:spcBef>
              <a:spcAft>
                <a:spcPts val="0"/>
              </a:spcAft>
              <a:buClr>
                <a:schemeClr val="dk1"/>
              </a:buClr>
              <a:buSzPts val="2800"/>
              <a:buChar char="–"/>
            </a:pPr>
            <a:r>
              <a:rPr lang="en-US"/>
              <a:t>Regulation Captive</a:t>
            </a:r>
            <a:endParaRPr/>
          </a:p>
          <a:p>
            <a:pPr indent="-514350" lvl="1" marL="971550" rtl="0" algn="l">
              <a:spcBef>
                <a:spcPts val="560"/>
              </a:spcBef>
              <a:spcAft>
                <a:spcPts val="0"/>
              </a:spcAft>
              <a:buClr>
                <a:schemeClr val="dk1"/>
              </a:buClr>
              <a:buSzPts val="2800"/>
              <a:buChar char="–"/>
            </a:pPr>
            <a:r>
              <a:rPr lang="en-US"/>
              <a:t>Regulation Misleading</a:t>
            </a:r>
            <a:endParaRPr/>
          </a:p>
          <a:p>
            <a:pPr indent="-457200" lvl="2" marL="1371600" rtl="0" algn="l">
              <a:spcBef>
                <a:spcPts val="480"/>
              </a:spcBef>
              <a:spcAft>
                <a:spcPts val="0"/>
              </a:spcAft>
              <a:buClr>
                <a:schemeClr val="dk1"/>
              </a:buClr>
              <a:buSzPts val="2400"/>
              <a:buChar char="•"/>
            </a:pPr>
            <a:r>
              <a:rPr lang="en-US"/>
              <a:t>Due to the long “lead-time” with unforeseeable future and causing over-supply or under-supply of the utility capacity</a:t>
            </a:r>
            <a:endParaRPr/>
          </a:p>
          <a:p>
            <a:pPr indent="-457200" lvl="2" marL="1371600" rtl="0" algn="l">
              <a:spcBef>
                <a:spcPts val="480"/>
              </a:spcBef>
              <a:spcAft>
                <a:spcPts val="0"/>
              </a:spcAft>
              <a:buClr>
                <a:schemeClr val="dk1"/>
              </a:buClr>
              <a:buSzPts val="2400"/>
              <a:buChar char="•"/>
            </a:pPr>
            <a:r>
              <a:rPr lang="en-US"/>
              <a:t>Due to the political or non-professional intervenes </a:t>
            </a:r>
            <a:endParaRPr/>
          </a:p>
          <a:p>
            <a:pPr indent="-514350" lvl="1" marL="971550" rtl="0" algn="l">
              <a:spcBef>
                <a:spcPts val="560"/>
              </a:spcBef>
              <a:spcAft>
                <a:spcPts val="0"/>
              </a:spcAft>
              <a:buClr>
                <a:schemeClr val="dk1"/>
              </a:buClr>
              <a:buSzPts val="2800"/>
              <a:buChar char="–"/>
            </a:pPr>
            <a:r>
              <a:rPr lang="en-US"/>
              <a:t>  Captive Customers Shouldering All Investment Risks and Costs</a:t>
            </a:r>
            <a:endParaRPr/>
          </a:p>
          <a:p>
            <a:pPr indent="-139700" lvl="0" marL="342900" rtl="0" algn="l">
              <a:spcBef>
                <a:spcPts val="640"/>
              </a:spcBef>
              <a:spcAft>
                <a:spcPts val="0"/>
              </a:spcAft>
              <a:buClr>
                <a:schemeClr val="dk1"/>
              </a:buClr>
              <a:buSzPts val="3200"/>
              <a:buNone/>
            </a:pPr>
            <a:r>
              <a:t/>
            </a:r>
            <a:endParaRPr/>
          </a:p>
        </p:txBody>
      </p:sp>
      <p:sp>
        <p:nvSpPr>
          <p:cNvPr id="596" name="Google Shape;596;p6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65"/>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Utility Deregulation Policy(2/3)</a:t>
            </a:r>
            <a:endParaRPr sz="4400"/>
          </a:p>
        </p:txBody>
      </p:sp>
      <p:sp>
        <p:nvSpPr>
          <p:cNvPr id="602" name="Google Shape;602;p65"/>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Char char="•"/>
            </a:pPr>
            <a:r>
              <a:rPr b="1" lang="en-US"/>
              <a:t>“Digital Revolution” Accelerating the Pace of Deregulation </a:t>
            </a:r>
            <a:endParaRPr b="1"/>
          </a:p>
          <a:p>
            <a:pPr indent="-514350" lvl="1" marL="971550" rtl="0" algn="l">
              <a:spcBef>
                <a:spcPts val="560"/>
              </a:spcBef>
              <a:spcAft>
                <a:spcPts val="0"/>
              </a:spcAft>
              <a:buClr>
                <a:schemeClr val="dk1"/>
              </a:buClr>
              <a:buSzPts val="2800"/>
              <a:buChar char="–"/>
            </a:pPr>
            <a:r>
              <a:rPr lang="en-US"/>
              <a:t> Internal and External Information/Transaction Cost Down Significantly </a:t>
            </a:r>
            <a:endParaRPr/>
          </a:p>
          <a:p>
            <a:pPr indent="-514350" lvl="1" marL="971550" rtl="0" algn="l">
              <a:spcBef>
                <a:spcPts val="560"/>
              </a:spcBef>
              <a:spcAft>
                <a:spcPts val="0"/>
              </a:spcAft>
              <a:buClr>
                <a:schemeClr val="dk1"/>
              </a:buClr>
              <a:buSzPts val="2800"/>
              <a:buChar char="–"/>
            </a:pPr>
            <a:r>
              <a:rPr lang="en-US"/>
              <a:t>“Unbundling” the Value-Chain of the Utility Supply Industry</a:t>
            </a:r>
            <a:endParaRPr/>
          </a:p>
          <a:p>
            <a:pPr indent="-514350" lvl="1" marL="971550" rtl="0" algn="l">
              <a:spcBef>
                <a:spcPts val="560"/>
              </a:spcBef>
              <a:spcAft>
                <a:spcPts val="0"/>
              </a:spcAft>
              <a:buClr>
                <a:schemeClr val="dk1"/>
              </a:buClr>
              <a:buSzPts val="2800"/>
              <a:buChar char="–"/>
            </a:pPr>
            <a:r>
              <a:rPr lang="en-US"/>
              <a:t>Segmenting the Market Components between Contestable Ones and Monopoly Ones </a:t>
            </a:r>
            <a:endParaRPr/>
          </a:p>
          <a:p>
            <a:pPr indent="-139700" lvl="0" marL="342900" rtl="0" algn="l">
              <a:spcBef>
                <a:spcPts val="640"/>
              </a:spcBef>
              <a:spcAft>
                <a:spcPts val="0"/>
              </a:spcAft>
              <a:buClr>
                <a:schemeClr val="dk1"/>
              </a:buClr>
              <a:buSzPts val="3200"/>
              <a:buNone/>
            </a:pPr>
            <a:r>
              <a:t/>
            </a:r>
            <a:endParaRPr/>
          </a:p>
        </p:txBody>
      </p:sp>
      <p:sp>
        <p:nvSpPr>
          <p:cNvPr id="603" name="Google Shape;603;p6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66"/>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Utility Deregulation Policy(3/3)</a:t>
            </a:r>
            <a:endParaRPr sz="4400"/>
          </a:p>
        </p:txBody>
      </p:sp>
      <p:sp>
        <p:nvSpPr>
          <p:cNvPr id="609" name="Google Shape;609;p66"/>
          <p:cNvSpPr txBox="1"/>
          <p:nvPr>
            <p:ph idx="1" type="body"/>
          </p:nvPr>
        </p:nvSpPr>
        <p:spPr>
          <a:xfrm>
            <a:off x="457200" y="1600200"/>
            <a:ext cx="8229600" cy="4925144"/>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Char char="•"/>
            </a:pPr>
            <a:r>
              <a:rPr b="1" lang="en-US"/>
              <a:t>“Digital Revolution” Accelerating the Pace of Deregulation </a:t>
            </a:r>
            <a:endParaRPr b="1"/>
          </a:p>
          <a:p>
            <a:pPr indent="-514350" lvl="1" marL="971550" rtl="0" algn="l">
              <a:spcBef>
                <a:spcPts val="560"/>
              </a:spcBef>
              <a:spcAft>
                <a:spcPts val="0"/>
              </a:spcAft>
              <a:buClr>
                <a:schemeClr val="dk1"/>
              </a:buClr>
              <a:buSzPts val="2800"/>
              <a:buChar char="–"/>
            </a:pPr>
            <a:r>
              <a:rPr lang="en-US"/>
              <a:t>Competition Mechanism for the Market Components with Contestability Attribute(No More Price and Quantity Regulation, and Focusing on “Fair Trade” Regulation)</a:t>
            </a:r>
            <a:endParaRPr/>
          </a:p>
          <a:p>
            <a:pPr indent="-514350" lvl="1" marL="971550" rtl="0" algn="l">
              <a:spcBef>
                <a:spcPts val="560"/>
              </a:spcBef>
              <a:spcAft>
                <a:spcPts val="0"/>
              </a:spcAft>
              <a:buClr>
                <a:schemeClr val="dk1"/>
              </a:buClr>
              <a:buSzPts val="2800"/>
              <a:buChar char="–"/>
            </a:pPr>
            <a:r>
              <a:rPr lang="en-US"/>
              <a:t>Government’s Price and Quantity Regulation on the Market Components with Natural Monopoly Attribute(the Network of Transmission and Distribution) </a:t>
            </a:r>
            <a:endParaRPr/>
          </a:p>
          <a:p>
            <a:pPr indent="-139700" lvl="0" marL="342900" rtl="0" algn="l">
              <a:spcBef>
                <a:spcPts val="640"/>
              </a:spcBef>
              <a:spcAft>
                <a:spcPts val="0"/>
              </a:spcAft>
              <a:buClr>
                <a:schemeClr val="dk1"/>
              </a:buClr>
              <a:buSzPts val="3200"/>
              <a:buNone/>
            </a:pPr>
            <a:r>
              <a:t/>
            </a:r>
            <a:endParaRPr/>
          </a:p>
        </p:txBody>
      </p:sp>
      <p:sp>
        <p:nvSpPr>
          <p:cNvPr id="610" name="Google Shape;610;p6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Google Shape;615;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6" name="Google Shape;616;p67"/>
          <p:cNvSpPr/>
          <p:nvPr/>
        </p:nvSpPr>
        <p:spPr>
          <a:xfrm>
            <a:off x="755576" y="1340768"/>
            <a:ext cx="770485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Calibri"/>
                <a:ea typeface="Calibri"/>
                <a:cs typeface="Calibri"/>
                <a:sym typeface="Calibri"/>
              </a:rPr>
              <a:t>IV.  Energy Policy Analysis</a:t>
            </a:r>
            <a:endParaRPr sz="4800">
              <a:solidFill>
                <a:schemeClr val="lt1"/>
              </a:solidFill>
              <a:latin typeface="Calibri"/>
              <a:ea typeface="Calibri"/>
              <a:cs typeface="Calibri"/>
              <a:sym typeface="Calibri"/>
            </a:endParaRPr>
          </a:p>
        </p:txBody>
      </p:sp>
      <p:pic>
        <p:nvPicPr>
          <p:cNvPr descr="Unbenannt-2" id="617" name="Google Shape;617;p67"/>
          <p:cNvPicPr preferRelativeResize="0"/>
          <p:nvPr/>
        </p:nvPicPr>
        <p:blipFill rotWithShape="1">
          <a:blip r:embed="rId3">
            <a:alphaModFix/>
          </a:blip>
          <a:srcRect b="0" l="0" r="0" t="0"/>
          <a:stretch/>
        </p:blipFill>
        <p:spPr>
          <a:xfrm>
            <a:off x="7164288" y="4509120"/>
            <a:ext cx="885825" cy="1371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p68"/>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Concept of Market Failure</a:t>
            </a:r>
            <a:endParaRPr sz="4400"/>
          </a:p>
        </p:txBody>
      </p:sp>
      <p:sp>
        <p:nvSpPr>
          <p:cNvPr id="623" name="Google Shape;623;p68"/>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Public goods</a:t>
            </a:r>
            <a:endParaRPr/>
          </a:p>
          <a:p>
            <a:pPr indent="-342900" lvl="0" marL="342900" rtl="0" algn="l">
              <a:spcBef>
                <a:spcPts val="640"/>
              </a:spcBef>
              <a:spcAft>
                <a:spcPts val="0"/>
              </a:spcAft>
              <a:buClr>
                <a:schemeClr val="dk1"/>
              </a:buClr>
              <a:buSzPts val="3200"/>
              <a:buChar char="•"/>
            </a:pPr>
            <a:r>
              <a:rPr lang="en-US"/>
              <a:t>Natural monopoly</a:t>
            </a:r>
            <a:endParaRPr/>
          </a:p>
          <a:p>
            <a:pPr indent="-342900" lvl="0" marL="342900" rtl="0" algn="l">
              <a:spcBef>
                <a:spcPts val="640"/>
              </a:spcBef>
              <a:spcAft>
                <a:spcPts val="0"/>
              </a:spcAft>
              <a:buClr>
                <a:schemeClr val="dk1"/>
              </a:buClr>
              <a:buSzPts val="3200"/>
              <a:buChar char="•"/>
            </a:pPr>
            <a:r>
              <a:rPr lang="en-US"/>
              <a:t>Externalities</a:t>
            </a:r>
            <a:endParaRPr/>
          </a:p>
          <a:p>
            <a:pPr indent="-342900" lvl="0" marL="342900" rtl="0" algn="l">
              <a:spcBef>
                <a:spcPts val="640"/>
              </a:spcBef>
              <a:spcAft>
                <a:spcPts val="0"/>
              </a:spcAft>
              <a:buClr>
                <a:schemeClr val="dk1"/>
              </a:buClr>
              <a:buSzPts val="3200"/>
              <a:buChar char="•"/>
            </a:pPr>
            <a:r>
              <a:rPr lang="en-US"/>
              <a:t>Bounded rationality</a:t>
            </a:r>
            <a:endParaRPr/>
          </a:p>
          <a:p>
            <a:pPr indent="-342900" lvl="0" marL="342900" rtl="0" algn="l">
              <a:spcBef>
                <a:spcPts val="640"/>
              </a:spcBef>
              <a:spcAft>
                <a:spcPts val="0"/>
              </a:spcAft>
              <a:buClr>
                <a:schemeClr val="dk1"/>
              </a:buClr>
              <a:buSzPts val="3200"/>
              <a:buChar char="•"/>
            </a:pPr>
            <a:r>
              <a:rPr lang="en-US"/>
              <a:t>Information asymmetry</a:t>
            </a:r>
            <a:endParaRPr/>
          </a:p>
          <a:p>
            <a:pPr indent="-139700" lvl="0" marL="342900" rtl="0" algn="l">
              <a:spcBef>
                <a:spcPts val="640"/>
              </a:spcBef>
              <a:spcAft>
                <a:spcPts val="0"/>
              </a:spcAft>
              <a:buClr>
                <a:schemeClr val="dk1"/>
              </a:buClr>
              <a:buSzPts val="3200"/>
              <a:buNone/>
            </a:pPr>
            <a:r>
              <a:t/>
            </a:r>
            <a:endParaRPr/>
          </a:p>
        </p:txBody>
      </p:sp>
      <p:sp>
        <p:nvSpPr>
          <p:cNvPr id="624" name="Google Shape;624;p6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69"/>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800"/>
              <a:buFont typeface="Calibri"/>
              <a:buNone/>
            </a:pPr>
            <a:r>
              <a:rPr lang="en-US" sz="4800"/>
              <a:t>Public  Goods</a:t>
            </a:r>
            <a:endParaRPr sz="4800"/>
          </a:p>
        </p:txBody>
      </p:sp>
      <p:sp>
        <p:nvSpPr>
          <p:cNvPr id="630" name="Google Shape;630;p69"/>
          <p:cNvSpPr txBox="1"/>
          <p:nvPr>
            <p:ph idx="1" type="body"/>
          </p:nvPr>
        </p:nvSpPr>
        <p:spPr>
          <a:xfrm>
            <a:off x="457200" y="1628800"/>
            <a:ext cx="8507288" cy="468052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Public good is a good that is</a:t>
            </a:r>
            <a:r>
              <a:rPr lang="en-US" sz="2960">
                <a:solidFill>
                  <a:srgbClr val="FF0000"/>
                </a:solidFill>
              </a:rPr>
              <a:t> non-rival</a:t>
            </a:r>
            <a:r>
              <a:rPr lang="en-US" sz="2960"/>
              <a:t> and </a:t>
            </a:r>
            <a:endParaRPr/>
          </a:p>
          <a:p>
            <a:pPr indent="-342900" lvl="0" marL="342900" rtl="0" algn="l">
              <a:lnSpc>
                <a:spcPct val="90000"/>
              </a:lnSpc>
              <a:spcBef>
                <a:spcPts val="600"/>
              </a:spcBef>
              <a:spcAft>
                <a:spcPts val="0"/>
              </a:spcAft>
              <a:buClr>
                <a:schemeClr val="dk1"/>
              </a:buClr>
              <a:buSzPts val="2960"/>
              <a:buNone/>
            </a:pPr>
            <a:r>
              <a:rPr lang="en-US" sz="2960"/>
              <a:t>    </a:t>
            </a:r>
            <a:r>
              <a:rPr lang="en-US" sz="2960">
                <a:solidFill>
                  <a:srgbClr val="FF0000"/>
                </a:solidFill>
              </a:rPr>
              <a:t>non-excludable</a:t>
            </a:r>
            <a:endParaRPr sz="2960"/>
          </a:p>
          <a:p>
            <a:pPr indent="-342900" lvl="0" marL="342900" rtl="0" algn="l">
              <a:lnSpc>
                <a:spcPct val="90000"/>
              </a:lnSpc>
              <a:spcBef>
                <a:spcPts val="1800"/>
              </a:spcBef>
              <a:spcAft>
                <a:spcPts val="0"/>
              </a:spcAft>
              <a:buClr>
                <a:schemeClr val="dk1"/>
              </a:buClr>
              <a:buSzPts val="2960"/>
              <a:buChar char="•"/>
            </a:pPr>
            <a:r>
              <a:rPr lang="en-US" sz="2960"/>
              <a:t>Non-rivalry means that consumption of the good by one individual does not reduce availability of the good for consumption by others</a:t>
            </a:r>
            <a:endParaRPr/>
          </a:p>
          <a:p>
            <a:pPr indent="-342900" lvl="0" marL="342900" rtl="0" algn="l">
              <a:lnSpc>
                <a:spcPct val="90000"/>
              </a:lnSpc>
              <a:spcBef>
                <a:spcPts val="1800"/>
              </a:spcBef>
              <a:spcAft>
                <a:spcPts val="0"/>
              </a:spcAft>
              <a:buClr>
                <a:schemeClr val="dk1"/>
              </a:buClr>
              <a:buSzPts val="2960"/>
              <a:buChar char="•"/>
            </a:pPr>
            <a:r>
              <a:rPr lang="en-US" sz="2960"/>
              <a:t>Non-excludability that no one can be effectively excluded from using the good.</a:t>
            </a:r>
            <a:endParaRPr/>
          </a:p>
          <a:p>
            <a:pPr indent="-342900" lvl="0" marL="342900" rtl="0" algn="l">
              <a:lnSpc>
                <a:spcPct val="90000"/>
              </a:lnSpc>
              <a:spcBef>
                <a:spcPts val="1800"/>
              </a:spcBef>
              <a:spcAft>
                <a:spcPts val="0"/>
              </a:spcAft>
              <a:buClr>
                <a:schemeClr val="dk1"/>
              </a:buClr>
              <a:buSzPts val="2960"/>
              <a:buChar char="•"/>
            </a:pPr>
            <a:r>
              <a:rPr lang="en-US" sz="2960"/>
              <a:t>Examples: national defense, air, sunshine, wind (Also termed environmental goods)</a:t>
            </a:r>
            <a:endParaRPr sz="2960"/>
          </a:p>
        </p:txBody>
      </p:sp>
      <p:sp>
        <p:nvSpPr>
          <p:cNvPr id="631" name="Google Shape;631;p6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70"/>
          <p:cNvSpPr txBox="1"/>
          <p:nvPr>
            <p:ph type="title"/>
          </p:nvPr>
        </p:nvSpPr>
        <p:spPr>
          <a:xfrm>
            <a:off x="457200" y="274638"/>
            <a:ext cx="843528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chemeClr val="dk2"/>
              </a:buClr>
              <a:buSzPts val="4400"/>
              <a:buFont typeface="Calibri"/>
              <a:buNone/>
            </a:pPr>
            <a:r>
              <a:rPr lang="en-US" sz="4400">
                <a:solidFill>
                  <a:schemeClr val="dk2"/>
                </a:solidFill>
              </a:rPr>
              <a:t>“Externality” of Energy Utilization</a:t>
            </a:r>
            <a:endParaRPr sz="4400">
              <a:solidFill>
                <a:schemeClr val="dk2"/>
              </a:solidFill>
            </a:endParaRPr>
          </a:p>
        </p:txBody>
      </p:sp>
      <p:sp>
        <p:nvSpPr>
          <p:cNvPr id="637" name="Google Shape;637;p70"/>
          <p:cNvSpPr txBox="1"/>
          <p:nvPr>
            <p:ph idx="1" type="body"/>
          </p:nvPr>
        </p:nvSpPr>
        <p:spPr>
          <a:xfrm>
            <a:off x="323528" y="1340768"/>
            <a:ext cx="8640960" cy="511256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problem of externality is rooted from ” The Law of Thermodynamics”</a:t>
            </a:r>
            <a:endParaRPr/>
          </a:p>
          <a:p>
            <a:pPr indent="-285750" lvl="1" marL="742950" rtl="0" algn="l">
              <a:spcBef>
                <a:spcPts val="1200"/>
              </a:spcBef>
              <a:spcAft>
                <a:spcPts val="0"/>
              </a:spcAft>
              <a:buClr>
                <a:schemeClr val="dk1"/>
              </a:buClr>
              <a:buSzPts val="3200"/>
              <a:buNone/>
            </a:pPr>
            <a:r>
              <a:rPr lang="en-US" sz="3200"/>
              <a:t>(1) </a:t>
            </a:r>
            <a:r>
              <a:rPr b="1" lang="en-US" sz="3200"/>
              <a:t>The First Law of Thermodynamics</a:t>
            </a:r>
            <a:endParaRPr/>
          </a:p>
          <a:p>
            <a:pPr indent="-228600" lvl="2" marL="1143000" rtl="0" algn="l">
              <a:spcBef>
                <a:spcPts val="1200"/>
              </a:spcBef>
              <a:spcAft>
                <a:spcPts val="0"/>
              </a:spcAft>
              <a:buClr>
                <a:schemeClr val="dk1"/>
              </a:buClr>
              <a:buSzPts val="2800"/>
              <a:buChar char="•"/>
            </a:pPr>
            <a:r>
              <a:rPr lang="en-US" sz="2800"/>
              <a:t>The Law states that energy cannot be created or destroyed; rather, the amount of energy lost in a steady state process cannot be greater than the amount of energy gained.</a:t>
            </a:r>
            <a:endParaRPr/>
          </a:p>
          <a:p>
            <a:pPr indent="-285750" lvl="1" marL="742950" rtl="0" algn="l">
              <a:spcBef>
                <a:spcPts val="1200"/>
              </a:spcBef>
              <a:spcAft>
                <a:spcPts val="0"/>
              </a:spcAft>
              <a:buClr>
                <a:schemeClr val="dk1"/>
              </a:buClr>
              <a:buSzPts val="3200"/>
              <a:buNone/>
            </a:pPr>
            <a:r>
              <a:rPr lang="en-US" sz="3200"/>
              <a:t>(2) </a:t>
            </a:r>
            <a:r>
              <a:rPr b="1" lang="en-US" sz="3200"/>
              <a:t>The Second Law of Thermodynamics</a:t>
            </a:r>
            <a:endParaRPr/>
          </a:p>
          <a:p>
            <a:pPr indent="-228600" lvl="2" marL="1143000" rtl="0" algn="l">
              <a:spcBef>
                <a:spcPts val="1200"/>
              </a:spcBef>
              <a:spcAft>
                <a:spcPts val="0"/>
              </a:spcAft>
              <a:buClr>
                <a:schemeClr val="dk1"/>
              </a:buClr>
              <a:buSzPts val="2800"/>
              <a:buChar char="•"/>
            </a:pPr>
            <a:r>
              <a:rPr lang="en-US" sz="2800"/>
              <a:t>Energy systems have a tendency to increase their entropy rather than decrease it. </a:t>
            </a:r>
            <a:endParaRPr/>
          </a:p>
        </p:txBody>
      </p:sp>
      <p:sp>
        <p:nvSpPr>
          <p:cNvPr id="638" name="Google Shape;638;p7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39" name="Google Shape;639;p70"/>
          <p:cNvSpPr/>
          <p:nvPr/>
        </p:nvSpPr>
        <p:spPr>
          <a:xfrm>
            <a:off x="0" y="6577607"/>
            <a:ext cx="802838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for Sustainable Energy Development.</a:t>
            </a:r>
            <a:endParaRPr sz="14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grpSp>
        <p:nvGrpSpPr>
          <p:cNvPr id="644" name="Google Shape;644;p71"/>
          <p:cNvGrpSpPr/>
          <p:nvPr/>
        </p:nvGrpSpPr>
        <p:grpSpPr>
          <a:xfrm>
            <a:off x="0" y="0"/>
            <a:ext cx="9143999" cy="6857999"/>
            <a:chOff x="179511" y="105793"/>
            <a:chExt cx="8849453" cy="5965825"/>
          </a:xfrm>
        </p:grpSpPr>
        <p:pic>
          <p:nvPicPr>
            <p:cNvPr descr="Trading schemes" id="645" name="Google Shape;645;p71"/>
            <p:cNvPicPr preferRelativeResize="0"/>
            <p:nvPr/>
          </p:nvPicPr>
          <p:blipFill rotWithShape="1">
            <a:blip r:embed="rId3">
              <a:alphaModFix/>
            </a:blip>
            <a:srcRect b="0" l="0" r="0" t="0"/>
            <a:stretch/>
          </p:blipFill>
          <p:spPr>
            <a:xfrm>
              <a:off x="179511" y="105793"/>
              <a:ext cx="8849453" cy="5965825"/>
            </a:xfrm>
            <a:prstGeom prst="rect">
              <a:avLst/>
            </a:prstGeom>
            <a:noFill/>
            <a:ln>
              <a:noFill/>
            </a:ln>
          </p:spPr>
        </p:pic>
        <p:sp>
          <p:nvSpPr>
            <p:cNvPr id="646" name="Google Shape;646;p71"/>
            <p:cNvSpPr txBox="1"/>
            <p:nvPr/>
          </p:nvSpPr>
          <p:spPr>
            <a:xfrm>
              <a:off x="8137525" y="4202113"/>
              <a:ext cx="787400" cy="2540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Calibri"/>
                  <a:ea typeface="Calibri"/>
                  <a:cs typeface="Calibri"/>
                  <a:sym typeface="Calibri"/>
                </a:rPr>
                <a:t>NZETS</a:t>
              </a:r>
              <a:endParaRPr/>
            </a:p>
          </p:txBody>
        </p:sp>
        <p:sp>
          <p:nvSpPr>
            <p:cNvPr id="647" name="Google Shape;647;p71"/>
            <p:cNvSpPr/>
            <p:nvPr/>
          </p:nvSpPr>
          <p:spPr>
            <a:xfrm>
              <a:off x="8032750" y="4040188"/>
              <a:ext cx="173038" cy="138112"/>
            </a:xfrm>
            <a:prstGeom prst="ellipse">
              <a:avLst/>
            </a:prstGeom>
            <a:solidFill>
              <a:srgbClr val="FF99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648" name="Google Shape;648;p71"/>
            <p:cNvCxnSpPr/>
            <p:nvPr/>
          </p:nvCxnSpPr>
          <p:spPr>
            <a:xfrm>
              <a:off x="8194675" y="4086225"/>
              <a:ext cx="266700" cy="115888"/>
            </a:xfrm>
            <a:prstGeom prst="straightConnector1">
              <a:avLst/>
            </a:prstGeom>
            <a:noFill/>
            <a:ln cap="flat" cmpd="sng" w="9525">
              <a:solidFill>
                <a:schemeClr val="dk1"/>
              </a:solidFill>
              <a:prstDash val="solid"/>
              <a:round/>
              <a:headEnd len="med" w="med" type="triangle"/>
              <a:tailEnd len="med" w="med" type="none"/>
            </a:ln>
          </p:spPr>
        </p:cxnSp>
      </p:grpSp>
      <p:sp>
        <p:nvSpPr>
          <p:cNvPr id="649" name="Google Shape;649;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50" name="Google Shape;650;p71"/>
          <p:cNvSpPr txBox="1"/>
          <p:nvPr/>
        </p:nvSpPr>
        <p:spPr>
          <a:xfrm>
            <a:off x="2640013" y="233363"/>
            <a:ext cx="184150" cy="549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000">
              <a:solidFill>
                <a:schemeClr val="lt1"/>
              </a:solidFill>
              <a:latin typeface="Calibri"/>
              <a:ea typeface="Calibri"/>
              <a:cs typeface="Calibri"/>
              <a:sym typeface="Calibri"/>
            </a:endParaRPr>
          </a:p>
        </p:txBody>
      </p:sp>
      <p:sp>
        <p:nvSpPr>
          <p:cNvPr id="651" name="Google Shape;651;p71"/>
          <p:cNvSpPr/>
          <p:nvPr/>
        </p:nvSpPr>
        <p:spPr>
          <a:xfrm>
            <a:off x="0" y="0"/>
            <a:ext cx="9144000" cy="6858000"/>
          </a:xfrm>
          <a:prstGeom prst="rect">
            <a:avLst/>
          </a:prstGeom>
          <a:noFill/>
          <a:ln cap="flat" cmpd="sng" w="9525">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71"/>
          <p:cNvSpPr/>
          <p:nvPr/>
        </p:nvSpPr>
        <p:spPr>
          <a:xfrm>
            <a:off x="2819400" y="5270971"/>
            <a:ext cx="5511800" cy="8223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400">
                <a:solidFill>
                  <a:schemeClr val="dk1"/>
                </a:solidFill>
                <a:latin typeface="Calibri"/>
                <a:ea typeface="Calibri"/>
                <a:cs typeface="Calibri"/>
                <a:sym typeface="Calibri"/>
              </a:rPr>
              <a:t>“Carbon would become the world’s</a:t>
            </a:r>
            <a:endParaRPr/>
          </a:p>
          <a:p>
            <a:pPr indent="0" lvl="0" marL="0" marR="0" rtl="0" algn="ctr">
              <a:spcBef>
                <a:spcPts val="0"/>
              </a:spcBef>
              <a:spcAft>
                <a:spcPts val="0"/>
              </a:spcAft>
              <a:buNone/>
            </a:pPr>
            <a:r>
              <a:rPr b="1" i="1" lang="en-US" sz="2400">
                <a:solidFill>
                  <a:schemeClr val="dk1"/>
                </a:solidFill>
                <a:latin typeface="Calibri"/>
                <a:ea typeface="Calibri"/>
                <a:cs typeface="Calibri"/>
                <a:sym typeface="Calibri"/>
              </a:rPr>
              <a:t>  biggest market.”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400"/>
              <a:buFont typeface="Calibri"/>
              <a:buNone/>
            </a:pPr>
            <a:r>
              <a:rPr lang="en-US" sz="4400"/>
              <a:t>Energy and Global Warming</a:t>
            </a:r>
            <a:endParaRPr sz="4400"/>
          </a:p>
        </p:txBody>
      </p:sp>
      <p:sp>
        <p:nvSpPr>
          <p:cNvPr id="127" name="Google Shape;127;p1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28" name="Google Shape;128;p18"/>
          <p:cNvGrpSpPr/>
          <p:nvPr/>
        </p:nvGrpSpPr>
        <p:grpSpPr>
          <a:xfrm>
            <a:off x="179512" y="1302717"/>
            <a:ext cx="8784976" cy="5092925"/>
            <a:chOff x="0" y="33957"/>
            <a:chExt cx="8784976" cy="5092925"/>
          </a:xfrm>
        </p:grpSpPr>
        <p:sp>
          <p:nvSpPr>
            <p:cNvPr id="129" name="Google Shape;129;p18"/>
            <p:cNvSpPr/>
            <p:nvPr/>
          </p:nvSpPr>
          <p:spPr>
            <a:xfrm>
              <a:off x="0" y="33957"/>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nvSpPr>
          <p:spPr>
            <a:xfrm>
              <a:off x="0" y="33957"/>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1. Fossil Fuels</a:t>
              </a:r>
              <a:endParaRPr sz="3200">
                <a:solidFill>
                  <a:schemeClr val="lt1"/>
                </a:solidFill>
                <a:latin typeface="Calibri"/>
                <a:ea typeface="Calibri"/>
                <a:cs typeface="Calibri"/>
                <a:sym typeface="Calibri"/>
              </a:endParaRPr>
            </a:p>
          </p:txBody>
        </p:sp>
        <p:sp>
          <p:nvSpPr>
            <p:cNvPr id="131" name="Google Shape;131;p18"/>
            <p:cNvSpPr/>
            <p:nvPr/>
          </p:nvSpPr>
          <p:spPr>
            <a:xfrm>
              <a:off x="0" y="678402"/>
              <a:ext cx="8784976" cy="7617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nvSpPr>
          <p:spPr>
            <a:xfrm>
              <a:off x="0" y="678402"/>
              <a:ext cx="8784976" cy="761760"/>
            </a:xfrm>
            <a:prstGeom prst="rect">
              <a:avLst/>
            </a:prstGeom>
            <a:noFill/>
            <a:ln>
              <a:noFill/>
            </a:ln>
          </p:spPr>
          <p:txBody>
            <a:bodyPr anchorCtr="0" anchor="t" bIns="30475" lIns="27890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Coal, petroleum and natural gas.</a:t>
              </a:r>
              <a:endParaRPr b="0" i="0" sz="2400" u="none" cap="none" strike="noStrike">
                <a:solidFill>
                  <a:schemeClr val="dk1"/>
                </a:solidFill>
                <a:latin typeface="Calibri"/>
                <a:ea typeface="Calibri"/>
                <a:cs typeface="Calibri"/>
                <a:sym typeface="Calibri"/>
              </a:endParaRPr>
            </a:p>
          </p:txBody>
        </p:sp>
        <p:sp>
          <p:nvSpPr>
            <p:cNvPr id="133" name="Google Shape;133;p18"/>
            <p:cNvSpPr/>
            <p:nvPr/>
          </p:nvSpPr>
          <p:spPr>
            <a:xfrm>
              <a:off x="0" y="1152129"/>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txBox="1"/>
            <p:nvPr/>
          </p:nvSpPr>
          <p:spPr>
            <a:xfrm>
              <a:off x="0" y="1152129"/>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2. Renewable Energy</a:t>
              </a:r>
              <a:endParaRPr sz="3200">
                <a:solidFill>
                  <a:schemeClr val="lt1"/>
                </a:solidFill>
                <a:latin typeface="Calibri"/>
                <a:ea typeface="Calibri"/>
                <a:cs typeface="Calibri"/>
                <a:sym typeface="Calibri"/>
              </a:endParaRPr>
            </a:p>
          </p:txBody>
        </p:sp>
        <p:sp>
          <p:nvSpPr>
            <p:cNvPr id="135" name="Google Shape;135;p18"/>
            <p:cNvSpPr/>
            <p:nvPr/>
          </p:nvSpPr>
          <p:spPr>
            <a:xfrm>
              <a:off x="0" y="1758518"/>
              <a:ext cx="8784976" cy="7617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txBox="1"/>
            <p:nvPr/>
          </p:nvSpPr>
          <p:spPr>
            <a:xfrm>
              <a:off x="0" y="1758518"/>
              <a:ext cx="8784976" cy="761760"/>
            </a:xfrm>
            <a:prstGeom prst="rect">
              <a:avLst/>
            </a:prstGeom>
            <a:noFill/>
            <a:ln>
              <a:noFill/>
            </a:ln>
          </p:spPr>
          <p:txBody>
            <a:bodyPr anchorCtr="0" anchor="t" bIns="30475" lIns="27890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solar, wind, ocean, hydropower, biomass, geothermal, and biofuels</a:t>
              </a:r>
              <a:r>
                <a:rPr b="0" i="0" lang="en-US" sz="2400" u="none" cap="none" strike="noStrike">
                  <a:solidFill>
                    <a:schemeClr val="dk1"/>
                  </a:solidFill>
                  <a:latin typeface="Calibri"/>
                  <a:ea typeface="Calibri"/>
                  <a:cs typeface="Calibri"/>
                  <a:sym typeface="Calibri"/>
                </a:rPr>
                <a:t> </a:t>
              </a:r>
              <a:endParaRPr/>
            </a:p>
          </p:txBody>
        </p:sp>
        <p:sp>
          <p:nvSpPr>
            <p:cNvPr id="137" name="Google Shape;137;p18"/>
            <p:cNvSpPr/>
            <p:nvPr/>
          </p:nvSpPr>
          <p:spPr>
            <a:xfrm>
              <a:off x="0" y="2448274"/>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txBox="1"/>
            <p:nvPr/>
          </p:nvSpPr>
          <p:spPr>
            <a:xfrm>
              <a:off x="0" y="2448274"/>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3. Nuclear Energy</a:t>
              </a:r>
              <a:endParaRPr sz="3200">
                <a:solidFill>
                  <a:schemeClr val="lt1"/>
                </a:solidFill>
                <a:latin typeface="Calibri"/>
                <a:ea typeface="Calibri"/>
                <a:cs typeface="Calibri"/>
                <a:sym typeface="Calibri"/>
              </a:endParaRPr>
            </a:p>
          </p:txBody>
        </p:sp>
        <p:sp>
          <p:nvSpPr>
            <p:cNvPr id="139" name="Google Shape;139;p18"/>
            <p:cNvSpPr/>
            <p:nvPr/>
          </p:nvSpPr>
          <p:spPr>
            <a:xfrm>
              <a:off x="0" y="3240364"/>
              <a:ext cx="8784976" cy="58202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txBox="1"/>
            <p:nvPr/>
          </p:nvSpPr>
          <p:spPr>
            <a:xfrm>
              <a:off x="0" y="3240364"/>
              <a:ext cx="8784976" cy="582022"/>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None/>
              </a:pPr>
              <a:r>
                <a:rPr b="1" lang="en-US" sz="3200">
                  <a:solidFill>
                    <a:schemeClr val="lt1"/>
                  </a:solidFill>
                  <a:latin typeface="Calibri"/>
                  <a:ea typeface="Calibri"/>
                  <a:cs typeface="Calibri"/>
                  <a:sym typeface="Calibri"/>
                </a:rPr>
                <a:t>4. Electricity vs. Fossil Fuels</a:t>
              </a:r>
              <a:endParaRPr/>
            </a:p>
          </p:txBody>
        </p:sp>
        <p:sp>
          <p:nvSpPr>
            <p:cNvPr id="141" name="Google Shape;141;p18"/>
            <p:cNvSpPr/>
            <p:nvPr/>
          </p:nvSpPr>
          <p:spPr>
            <a:xfrm>
              <a:off x="0" y="3960437"/>
              <a:ext cx="8784976" cy="1166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nvSpPr>
          <p:spPr>
            <a:xfrm>
              <a:off x="0" y="3960437"/>
              <a:ext cx="8784976" cy="1166445"/>
            </a:xfrm>
            <a:prstGeom prst="rect">
              <a:avLst/>
            </a:prstGeom>
            <a:noFill/>
            <a:ln>
              <a:noFill/>
            </a:ln>
          </p:spPr>
          <p:txBody>
            <a:bodyPr anchorCtr="0" anchor="t" bIns="30475" lIns="278900" spcFirstLastPara="1" rIns="170675" wrap="square" tIns="3047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secondary energy</a:t>
              </a:r>
              <a:endParaRPr/>
            </a:p>
            <a:p>
              <a:pPr indent="-228600" lvl="1" marL="2286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multi-inputs, single output</a:t>
              </a:r>
              <a:endParaRPr/>
            </a:p>
            <a:p>
              <a:pPr indent="-228600" lvl="1" marL="228600" marR="0" rtl="0" algn="l">
                <a:lnSpc>
                  <a:spcPct val="90000"/>
                </a:lnSpc>
                <a:spcBef>
                  <a:spcPts val="480"/>
                </a:spcBef>
                <a:spcAft>
                  <a:spcPts val="0"/>
                </a:spcAft>
                <a:buClr>
                  <a:srgbClr val="FF0000"/>
                </a:buClr>
                <a:buSzPts val="2400"/>
                <a:buFont typeface="Arial"/>
                <a:buChar char="•"/>
              </a:pPr>
              <a:r>
                <a:rPr b="0" i="0" lang="en-US" sz="2400" u="none" cap="none" strike="noStrike">
                  <a:solidFill>
                    <a:srgbClr val="FF0000"/>
                  </a:solidFill>
                  <a:latin typeface="Arial"/>
                  <a:ea typeface="Arial"/>
                  <a:cs typeface="Arial"/>
                  <a:sym typeface="Arial"/>
                </a:rPr>
                <a:t>electricity is the key energy for sustainable development</a:t>
              </a:r>
              <a:endParaRPr/>
            </a:p>
          </p:txBody>
        </p:sp>
      </p:grpSp>
      <p:sp>
        <p:nvSpPr>
          <p:cNvPr id="143" name="Google Shape;143;p18"/>
          <p:cNvSpPr/>
          <p:nvPr/>
        </p:nvSpPr>
        <p:spPr>
          <a:xfrm>
            <a:off x="0" y="6546830"/>
            <a:ext cx="802838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Policy for Sustainable Energy Development.</a:t>
            </a:r>
            <a:endParaRPr sz="16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72"/>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Comparison of Four Policy Tools</a:t>
            </a:r>
            <a:endParaRPr sz="4400"/>
          </a:p>
        </p:txBody>
      </p:sp>
      <p:sp>
        <p:nvSpPr>
          <p:cNvPr id="658" name="Google Shape;658;p72"/>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Methods for Internalizing environmental externalities:</a:t>
            </a:r>
            <a:endParaRPr/>
          </a:p>
          <a:p>
            <a:pPr indent="-514350" lvl="1" marL="971550" rtl="0" algn="l">
              <a:spcBef>
                <a:spcPts val="560"/>
              </a:spcBef>
              <a:spcAft>
                <a:spcPts val="0"/>
              </a:spcAft>
              <a:buClr>
                <a:schemeClr val="dk1"/>
              </a:buClr>
              <a:buSzPts val="2800"/>
              <a:buFont typeface="Calibri"/>
              <a:buAutoNum type="arabicPeriod"/>
            </a:pPr>
            <a:r>
              <a:rPr lang="en-US"/>
              <a:t>Liability laws in general</a:t>
            </a:r>
            <a:endParaRPr/>
          </a:p>
          <a:p>
            <a:pPr indent="-514350" lvl="1" marL="971550" rtl="0" algn="l">
              <a:spcBef>
                <a:spcPts val="560"/>
              </a:spcBef>
              <a:spcAft>
                <a:spcPts val="0"/>
              </a:spcAft>
              <a:buClr>
                <a:schemeClr val="dk1"/>
              </a:buClr>
              <a:buSzPts val="2800"/>
              <a:buFont typeface="Calibri"/>
              <a:buAutoNum type="arabicPeriod"/>
            </a:pPr>
            <a:r>
              <a:rPr lang="en-US"/>
              <a:t>Emission trade based on Coase theorem</a:t>
            </a:r>
            <a:endParaRPr/>
          </a:p>
          <a:p>
            <a:pPr indent="-514350" lvl="1" marL="971550" rtl="0" algn="l">
              <a:spcBef>
                <a:spcPts val="560"/>
              </a:spcBef>
              <a:spcAft>
                <a:spcPts val="0"/>
              </a:spcAft>
              <a:buClr>
                <a:schemeClr val="dk1"/>
              </a:buClr>
              <a:buSzPts val="2800"/>
              <a:buFont typeface="Calibri"/>
              <a:buAutoNum type="arabicPeriod"/>
            </a:pPr>
            <a:r>
              <a:rPr lang="en-US"/>
              <a:t>Emission Standard</a:t>
            </a:r>
            <a:endParaRPr/>
          </a:p>
          <a:p>
            <a:pPr indent="-514350" lvl="1" marL="971550" rtl="0" algn="l">
              <a:spcBef>
                <a:spcPts val="560"/>
              </a:spcBef>
              <a:spcAft>
                <a:spcPts val="0"/>
              </a:spcAft>
              <a:buClr>
                <a:schemeClr val="dk1"/>
              </a:buClr>
              <a:buSzPts val="2800"/>
              <a:buFont typeface="Calibri"/>
              <a:buAutoNum type="arabicPeriod"/>
            </a:pPr>
            <a:r>
              <a:rPr lang="en-US"/>
              <a:t>Taxation based on Pigouvian tax</a:t>
            </a:r>
            <a:endParaRPr/>
          </a:p>
          <a:p>
            <a:pPr indent="-311150" lvl="0" marL="571500" rtl="0" algn="l">
              <a:spcBef>
                <a:spcPts val="640"/>
              </a:spcBef>
              <a:spcAft>
                <a:spcPts val="0"/>
              </a:spcAft>
              <a:buClr>
                <a:schemeClr val="dk1"/>
              </a:buClr>
              <a:buSzPts val="3200"/>
              <a:buFont typeface="Calibri"/>
              <a:buNone/>
            </a:pPr>
            <a:r>
              <a:t/>
            </a:r>
            <a:endParaRPr/>
          </a:p>
        </p:txBody>
      </p:sp>
      <p:sp>
        <p:nvSpPr>
          <p:cNvPr id="659" name="Google Shape;659;p7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60" name="Google Shape;660;p72"/>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73"/>
          <p:cNvSpPr/>
          <p:nvPr/>
        </p:nvSpPr>
        <p:spPr>
          <a:xfrm>
            <a:off x="2771775" y="4941888"/>
            <a:ext cx="1058863" cy="704850"/>
          </a:xfrm>
          <a:custGeom>
            <a:rect b="b" l="l" r="r" t="t"/>
            <a:pathLst>
              <a:path extrusionOk="0" h="705395" w="1058091">
                <a:moveTo>
                  <a:pt x="0" y="0"/>
                </a:moveTo>
                <a:lnTo>
                  <a:pt x="13062" y="705395"/>
                </a:lnTo>
                <a:lnTo>
                  <a:pt x="431074" y="613955"/>
                </a:lnTo>
                <a:lnTo>
                  <a:pt x="1058091" y="418012"/>
                </a:lnTo>
                <a:lnTo>
                  <a:pt x="796834" y="339635"/>
                </a:lnTo>
                <a:lnTo>
                  <a:pt x="535577" y="222069"/>
                </a:lnTo>
                <a:lnTo>
                  <a:pt x="261257" y="104503"/>
                </a:lnTo>
                <a:lnTo>
                  <a:pt x="0" y="0"/>
                </a:lnTo>
                <a:close/>
              </a:path>
            </a:pathLst>
          </a:custGeom>
          <a:solidFill>
            <a:srgbClr val="D99593">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6" name="Google Shape;666;p73"/>
          <p:cNvSpPr/>
          <p:nvPr/>
        </p:nvSpPr>
        <p:spPr>
          <a:xfrm>
            <a:off x="4135438" y="4868863"/>
            <a:ext cx="1228725" cy="889000"/>
          </a:xfrm>
          <a:custGeom>
            <a:rect b="b" l="l" r="r" t="t"/>
            <a:pathLst>
              <a:path extrusionOk="0" h="888274" w="1227909">
                <a:moveTo>
                  <a:pt x="1214846" y="0"/>
                </a:moveTo>
                <a:lnTo>
                  <a:pt x="1227909" y="888274"/>
                </a:lnTo>
                <a:lnTo>
                  <a:pt x="0" y="483326"/>
                </a:lnTo>
                <a:lnTo>
                  <a:pt x="378823" y="365760"/>
                </a:lnTo>
                <a:lnTo>
                  <a:pt x="653143" y="274320"/>
                </a:lnTo>
                <a:lnTo>
                  <a:pt x="966651" y="143692"/>
                </a:lnTo>
                <a:lnTo>
                  <a:pt x="1214846" y="0"/>
                </a:lnTo>
                <a:close/>
              </a:path>
            </a:pathLst>
          </a:cu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73"/>
          <p:cNvSpPr txBox="1"/>
          <p:nvPr>
            <p:ph type="title"/>
          </p:nvPr>
        </p:nvSpPr>
        <p:spPr>
          <a:xfrm>
            <a:off x="179388" y="404663"/>
            <a:ext cx="8785225" cy="92724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200"/>
              <a:buFont typeface="Calibri"/>
              <a:buNone/>
            </a:pPr>
            <a:r>
              <a:rPr lang="en-US" sz="3200"/>
              <a:t>Balancing Marginal Control Cost(MCC) and Marginal Damage Cost(MDC) by Liability Laws</a:t>
            </a:r>
            <a:endParaRPr sz="3200"/>
          </a:p>
        </p:txBody>
      </p:sp>
      <p:sp>
        <p:nvSpPr>
          <p:cNvPr id="668" name="Google Shape;668;p73"/>
          <p:cNvSpPr txBox="1"/>
          <p:nvPr/>
        </p:nvSpPr>
        <p:spPr>
          <a:xfrm>
            <a:off x="179388" y="1341438"/>
            <a:ext cx="8748712" cy="954087"/>
          </a:xfrm>
          <a:prstGeom prst="rect">
            <a:avLst/>
          </a:prstGeom>
          <a:noFill/>
          <a:ln>
            <a:noFill/>
          </a:ln>
        </p:spPr>
        <p:txBody>
          <a:bodyPr anchorCtr="0" anchor="t" bIns="45700" lIns="91425" spcFirstLastPara="1" rIns="91425" wrap="square" tIns="45700">
            <a:noAutofit/>
          </a:bodyPr>
          <a:lstStyle/>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Assuming “</a:t>
            </a:r>
            <a:r>
              <a:rPr lang="en-US" sz="2800">
                <a:solidFill>
                  <a:srgbClr val="FF0000"/>
                </a:solidFill>
                <a:latin typeface="Calibri"/>
                <a:ea typeface="Calibri"/>
                <a:cs typeface="Calibri"/>
                <a:sym typeface="Calibri"/>
              </a:rPr>
              <a:t>Polluter-pays principle</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 Assuming </a:t>
            </a:r>
            <a:r>
              <a:rPr lang="en-US" sz="2800">
                <a:solidFill>
                  <a:srgbClr val="FF0000"/>
                </a:solidFill>
                <a:latin typeface="Calibri"/>
                <a:ea typeface="Calibri"/>
                <a:cs typeface="Calibri"/>
                <a:sym typeface="Calibri"/>
              </a:rPr>
              <a:t>full and accurate information </a:t>
            </a:r>
            <a:r>
              <a:rPr lang="en-US" sz="2800">
                <a:solidFill>
                  <a:schemeClr val="dk1"/>
                </a:solidFill>
                <a:latin typeface="Calibri"/>
                <a:ea typeface="Calibri"/>
                <a:cs typeface="Calibri"/>
                <a:sym typeface="Calibri"/>
              </a:rPr>
              <a:t>on MDS and MCC.</a:t>
            </a:r>
            <a:endParaRPr sz="2800">
              <a:solidFill>
                <a:schemeClr val="dk1"/>
              </a:solidFill>
              <a:latin typeface="Calibri"/>
              <a:ea typeface="Calibri"/>
              <a:cs typeface="Calibri"/>
              <a:sym typeface="Calibri"/>
            </a:endParaRPr>
          </a:p>
        </p:txBody>
      </p:sp>
      <p:grpSp>
        <p:nvGrpSpPr>
          <p:cNvPr id="669" name="Google Shape;669;p73"/>
          <p:cNvGrpSpPr/>
          <p:nvPr/>
        </p:nvGrpSpPr>
        <p:grpSpPr>
          <a:xfrm>
            <a:off x="468313" y="2133600"/>
            <a:ext cx="8493965" cy="4391025"/>
            <a:chOff x="395536" y="2204864"/>
            <a:chExt cx="7472968" cy="4392488"/>
          </a:xfrm>
        </p:grpSpPr>
        <p:grpSp>
          <p:nvGrpSpPr>
            <p:cNvPr id="670" name="Google Shape;670;p73"/>
            <p:cNvGrpSpPr/>
            <p:nvPr/>
          </p:nvGrpSpPr>
          <p:grpSpPr>
            <a:xfrm>
              <a:off x="395536" y="2204864"/>
              <a:ext cx="7472968" cy="4392488"/>
              <a:chOff x="899592" y="2204864"/>
              <a:chExt cx="7648720" cy="4392488"/>
            </a:xfrm>
          </p:grpSpPr>
          <p:grpSp>
            <p:nvGrpSpPr>
              <p:cNvPr id="671" name="Google Shape;671;p73"/>
              <p:cNvGrpSpPr/>
              <p:nvPr/>
            </p:nvGrpSpPr>
            <p:grpSpPr>
              <a:xfrm>
                <a:off x="899592" y="2204864"/>
                <a:ext cx="7648720" cy="4392488"/>
                <a:chOff x="1080120" y="2319263"/>
                <a:chExt cx="7578220" cy="4206081"/>
              </a:xfrm>
            </p:grpSpPr>
            <p:cxnSp>
              <p:nvCxnSpPr>
                <p:cNvPr id="672" name="Google Shape;672;p73"/>
                <p:cNvCxnSpPr/>
                <p:nvPr/>
              </p:nvCxnSpPr>
              <p:spPr>
                <a:xfrm rot="5400000">
                  <a:off x="3851278" y="5733093"/>
                  <a:ext cx="72078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673" name="Google Shape;673;p73"/>
                <p:cNvCxnSpPr/>
                <p:nvPr/>
              </p:nvCxnSpPr>
              <p:spPr>
                <a:xfrm rot="5400000">
                  <a:off x="4859074" y="5517162"/>
                  <a:ext cx="1152643"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grpSp>
              <p:nvGrpSpPr>
                <p:cNvPr id="674" name="Google Shape;674;p73"/>
                <p:cNvGrpSpPr/>
                <p:nvPr/>
              </p:nvGrpSpPr>
              <p:grpSpPr>
                <a:xfrm>
                  <a:off x="1080120" y="2319263"/>
                  <a:ext cx="7578220" cy="4206081"/>
                  <a:chOff x="1259632" y="2276872"/>
                  <a:chExt cx="7578220" cy="4206081"/>
                </a:xfrm>
              </p:grpSpPr>
              <p:sp>
                <p:nvSpPr>
                  <p:cNvPr id="675" name="Google Shape;675;p73"/>
                  <p:cNvSpPr/>
                  <p:nvPr/>
                </p:nvSpPr>
                <p:spPr>
                  <a:xfrm>
                    <a:off x="2051371" y="2780203"/>
                    <a:ext cx="4753270" cy="324047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676" name="Google Shape;676;p73"/>
                  <p:cNvCxnSpPr/>
                  <p:nvPr/>
                </p:nvCxnSpPr>
                <p:spPr>
                  <a:xfrm>
                    <a:off x="1691618" y="6020679"/>
                    <a:ext cx="6049231" cy="1521"/>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677" name="Google Shape;677;p73"/>
                  <p:cNvCxnSpPr/>
                  <p:nvPr/>
                </p:nvCxnSpPr>
                <p:spPr>
                  <a:xfrm rot="-5400000">
                    <a:off x="-73788" y="4256793"/>
                    <a:ext cx="3529398" cy="1416"/>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678" name="Google Shape;678;p73"/>
                  <p:cNvSpPr txBox="1"/>
                  <p:nvPr/>
                </p:nvSpPr>
                <p:spPr>
                  <a:xfrm>
                    <a:off x="6462770" y="2345134"/>
                    <a:ext cx="1655714" cy="4622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679" name="Google Shape;679;p73"/>
                  <p:cNvSpPr txBox="1"/>
                  <p:nvPr/>
                </p:nvSpPr>
                <p:spPr>
                  <a:xfrm>
                    <a:off x="1979138" y="2348342"/>
                    <a:ext cx="3776940" cy="442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 (Marginal control cost)</a:t>
                    </a:r>
                    <a:endParaRPr baseline="-25000" sz="2400">
                      <a:solidFill>
                        <a:srgbClr val="E36C09"/>
                      </a:solidFill>
                      <a:latin typeface="Calibri"/>
                      <a:ea typeface="Calibri"/>
                      <a:cs typeface="Calibri"/>
                      <a:sym typeface="Calibri"/>
                    </a:endParaRPr>
                  </a:p>
                </p:txBody>
              </p:sp>
              <p:sp>
                <p:nvSpPr>
                  <p:cNvPr id="680" name="Google Shape;680;p73"/>
                  <p:cNvSpPr txBox="1"/>
                  <p:nvPr/>
                </p:nvSpPr>
                <p:spPr>
                  <a:xfrm>
                    <a:off x="658822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681" name="Google Shape;681;p73"/>
                  <p:cNvSpPr txBox="1"/>
                  <p:nvPr/>
                </p:nvSpPr>
                <p:spPr>
                  <a:xfrm>
                    <a:off x="1259632" y="22768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682" name="Google Shape;682;p73"/>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683" name="Google Shape;683;p73"/>
                  <p:cNvSpPr/>
                  <p:nvPr/>
                </p:nvSpPr>
                <p:spPr>
                  <a:xfrm flipH="1">
                    <a:off x="1735526" y="2853194"/>
                    <a:ext cx="5141350" cy="316748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684" name="Google Shape;684;p73"/>
                  <p:cNvCxnSpPr/>
                  <p:nvPr/>
                </p:nvCxnSpPr>
                <p:spPr>
                  <a:xfrm rot="5400000">
                    <a:off x="5688494" y="4904532"/>
                    <a:ext cx="223229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685" name="Google Shape;685;p73"/>
                  <p:cNvCxnSpPr/>
                  <p:nvPr/>
                </p:nvCxnSpPr>
                <p:spPr>
                  <a:xfrm flipH="1">
                    <a:off x="1708659" y="3793612"/>
                    <a:ext cx="5095983" cy="1212"/>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686" name="Google Shape;686;p73"/>
                  <p:cNvSpPr txBox="1"/>
                  <p:nvPr/>
                </p:nvSpPr>
                <p:spPr>
                  <a:xfrm>
                    <a:off x="1259632" y="368741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t>
                    </a:r>
                    <a:endParaRPr baseline="-25000" sz="2400">
                      <a:solidFill>
                        <a:schemeClr val="dk1"/>
                      </a:solidFill>
                      <a:latin typeface="Calibri"/>
                      <a:ea typeface="Calibri"/>
                      <a:cs typeface="Calibri"/>
                      <a:sym typeface="Calibri"/>
                    </a:endParaRPr>
                  </a:p>
                </p:txBody>
              </p:sp>
              <p:sp>
                <p:nvSpPr>
                  <p:cNvPr id="687" name="Google Shape;687;p73"/>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688" name="Google Shape;688;p73"/>
                  <p:cNvSpPr txBox="1"/>
                  <p:nvPr/>
                </p:nvSpPr>
                <p:spPr>
                  <a:xfrm>
                    <a:off x="5364088"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j</a:t>
                    </a:r>
                    <a:endParaRPr baseline="-25000" sz="2400">
                      <a:solidFill>
                        <a:schemeClr val="dk1"/>
                      </a:solidFill>
                      <a:latin typeface="Calibri"/>
                      <a:ea typeface="Calibri"/>
                      <a:cs typeface="Calibri"/>
                      <a:sym typeface="Calibri"/>
                    </a:endParaRPr>
                  </a:p>
                </p:txBody>
              </p:sp>
              <p:sp>
                <p:nvSpPr>
                  <p:cNvPr id="689" name="Google Shape;689;p73"/>
                  <p:cNvSpPr txBox="1"/>
                  <p:nvPr/>
                </p:nvSpPr>
                <p:spPr>
                  <a:xfrm>
                    <a:off x="6895831" y="3586963"/>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endParaRPr baseline="-25000" sz="2400">
                      <a:solidFill>
                        <a:schemeClr val="dk1"/>
                      </a:solidFill>
                      <a:latin typeface="Calibri"/>
                      <a:ea typeface="Calibri"/>
                      <a:cs typeface="Calibri"/>
                      <a:sym typeface="Calibri"/>
                    </a:endParaRPr>
                  </a:p>
                </p:txBody>
              </p:sp>
              <p:sp>
                <p:nvSpPr>
                  <p:cNvPr id="690" name="Google Shape;690;p73"/>
                  <p:cNvSpPr txBox="1"/>
                  <p:nvPr/>
                </p:nvSpPr>
                <p:spPr>
                  <a:xfrm>
                    <a:off x="4252110" y="4828101"/>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baseline="-25000" sz="2400">
                      <a:solidFill>
                        <a:schemeClr val="dk1"/>
                      </a:solidFill>
                      <a:latin typeface="Calibri"/>
                      <a:ea typeface="Calibri"/>
                      <a:cs typeface="Calibri"/>
                      <a:sym typeface="Calibri"/>
                    </a:endParaRPr>
                  </a:p>
                </p:txBody>
              </p:sp>
              <p:sp>
                <p:nvSpPr>
                  <p:cNvPr id="691" name="Google Shape;691;p73"/>
                  <p:cNvSpPr txBox="1"/>
                  <p:nvPr/>
                </p:nvSpPr>
                <p:spPr>
                  <a:xfrm>
                    <a:off x="7362196" y="6000816"/>
                    <a:ext cx="147565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692" name="Google Shape;692;p73"/>
                <p:cNvSpPr/>
                <p:nvPr/>
              </p:nvSpPr>
              <p:spPr>
                <a:xfrm>
                  <a:off x="4139436" y="5301232"/>
                  <a:ext cx="144468" cy="14446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93" name="Google Shape;693;p73"/>
              <p:cNvSpPr txBox="1"/>
              <p:nvPr/>
            </p:nvSpPr>
            <p:spPr>
              <a:xfrm>
                <a:off x="5144045" y="4407495"/>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R</a:t>
                </a:r>
                <a:endParaRPr baseline="-25000" sz="2400">
                  <a:solidFill>
                    <a:schemeClr val="dk1"/>
                  </a:solidFill>
                  <a:latin typeface="Calibri"/>
                  <a:ea typeface="Calibri"/>
                  <a:cs typeface="Calibri"/>
                  <a:sym typeface="Calibri"/>
                </a:endParaRPr>
              </a:p>
            </p:txBody>
          </p:sp>
        </p:grpSp>
        <p:sp>
          <p:nvSpPr>
            <p:cNvPr id="694" name="Google Shape;694;p73"/>
            <p:cNvSpPr txBox="1"/>
            <p:nvPr/>
          </p:nvSpPr>
          <p:spPr>
            <a:xfrm>
              <a:off x="2483768" y="4509120"/>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U</a:t>
              </a:r>
              <a:endParaRPr baseline="-25000" sz="2400">
                <a:solidFill>
                  <a:schemeClr val="dk1"/>
                </a:solidFill>
                <a:latin typeface="Calibri"/>
                <a:ea typeface="Calibri"/>
                <a:cs typeface="Calibri"/>
                <a:sym typeface="Calibri"/>
              </a:endParaRPr>
            </a:p>
          </p:txBody>
        </p:sp>
        <p:cxnSp>
          <p:nvCxnSpPr>
            <p:cNvPr id="695" name="Google Shape;695;p73"/>
            <p:cNvCxnSpPr/>
            <p:nvPr/>
          </p:nvCxnSpPr>
          <p:spPr>
            <a:xfrm rot="5400000">
              <a:off x="1846207" y="5578632"/>
              <a:ext cx="113226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696" name="Google Shape;696;p73"/>
            <p:cNvSpPr txBox="1"/>
            <p:nvPr/>
          </p:nvSpPr>
          <p:spPr>
            <a:xfrm>
              <a:off x="2267744" y="6093296"/>
              <a:ext cx="5814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f</a:t>
              </a:r>
              <a:endParaRPr baseline="-25000" sz="2400">
                <a:solidFill>
                  <a:schemeClr val="dk1"/>
                </a:solidFill>
                <a:latin typeface="Calibri"/>
                <a:ea typeface="Calibri"/>
                <a:cs typeface="Calibri"/>
                <a:sym typeface="Calibri"/>
              </a:endParaRPr>
            </a:p>
          </p:txBody>
        </p:sp>
        <p:sp>
          <p:nvSpPr>
            <p:cNvPr id="697" name="Google Shape;697;p73"/>
            <p:cNvSpPr txBox="1"/>
            <p:nvPr/>
          </p:nvSpPr>
          <p:spPr>
            <a:xfrm>
              <a:off x="1979712" y="5229200"/>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V</a:t>
              </a:r>
              <a:endParaRPr baseline="-25000" sz="2400">
                <a:solidFill>
                  <a:schemeClr val="dk1"/>
                </a:solidFill>
                <a:latin typeface="Calibri"/>
                <a:ea typeface="Calibri"/>
                <a:cs typeface="Calibri"/>
                <a:sym typeface="Calibri"/>
              </a:endParaRPr>
            </a:p>
          </p:txBody>
        </p:sp>
        <p:sp>
          <p:nvSpPr>
            <p:cNvPr id="698" name="Google Shape;698;p73"/>
            <p:cNvSpPr txBox="1"/>
            <p:nvPr/>
          </p:nvSpPr>
          <p:spPr>
            <a:xfrm>
              <a:off x="4716016" y="5373216"/>
              <a:ext cx="43606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Z</a:t>
              </a:r>
              <a:endParaRPr baseline="-25000" sz="2400">
                <a:solidFill>
                  <a:schemeClr val="dk1"/>
                </a:solidFill>
                <a:latin typeface="Calibri"/>
                <a:ea typeface="Calibri"/>
                <a:cs typeface="Calibri"/>
                <a:sym typeface="Calibri"/>
              </a:endParaRPr>
            </a:p>
          </p:txBody>
        </p:sp>
      </p:grpSp>
      <p:sp>
        <p:nvSpPr>
          <p:cNvPr id="699" name="Google Shape;699;p73"/>
          <p:cNvSpPr txBox="1"/>
          <p:nvPr/>
        </p:nvSpPr>
        <p:spPr>
          <a:xfrm>
            <a:off x="2411413" y="3860800"/>
            <a:ext cx="2592387"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Dead-Weight-Loss from over control</a:t>
            </a:r>
            <a:endParaRPr sz="2000">
              <a:solidFill>
                <a:schemeClr val="dk1"/>
              </a:solidFill>
              <a:latin typeface="Calibri"/>
              <a:ea typeface="Calibri"/>
              <a:cs typeface="Calibri"/>
              <a:sym typeface="Calibri"/>
            </a:endParaRPr>
          </a:p>
        </p:txBody>
      </p:sp>
      <p:sp>
        <p:nvSpPr>
          <p:cNvPr id="700" name="Google Shape;700;p73"/>
          <p:cNvSpPr txBox="1"/>
          <p:nvPr/>
        </p:nvSpPr>
        <p:spPr>
          <a:xfrm>
            <a:off x="6156325" y="4724400"/>
            <a:ext cx="2411413"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DWL from Over pollution</a:t>
            </a:r>
            <a:endParaRPr sz="2000">
              <a:solidFill>
                <a:schemeClr val="dk1"/>
              </a:solidFill>
              <a:latin typeface="Calibri"/>
              <a:ea typeface="Calibri"/>
              <a:cs typeface="Calibri"/>
              <a:sym typeface="Calibri"/>
            </a:endParaRPr>
          </a:p>
        </p:txBody>
      </p:sp>
      <p:cxnSp>
        <p:nvCxnSpPr>
          <p:cNvPr id="701" name="Google Shape;701;p73"/>
          <p:cNvCxnSpPr/>
          <p:nvPr/>
        </p:nvCxnSpPr>
        <p:spPr>
          <a:xfrm rot="-5400000">
            <a:off x="3059907" y="4725193"/>
            <a:ext cx="647700" cy="360363"/>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02" name="Google Shape;702;p73"/>
          <p:cNvCxnSpPr/>
          <p:nvPr/>
        </p:nvCxnSpPr>
        <p:spPr>
          <a:xfrm flipH="1" rot="10800000">
            <a:off x="5076825" y="5157788"/>
            <a:ext cx="1008063" cy="287337"/>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
        <p:nvSpPr>
          <p:cNvPr id="703" name="Google Shape;703;p7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04" name="Google Shape;704;p73"/>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Google Shape;709;p74"/>
          <p:cNvSpPr txBox="1"/>
          <p:nvPr>
            <p:ph type="title"/>
          </p:nvPr>
        </p:nvSpPr>
        <p:spPr>
          <a:xfrm>
            <a:off x="0" y="274638"/>
            <a:ext cx="8686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Disadvantages of Liability Laws</a:t>
            </a:r>
            <a:endParaRPr sz="4400"/>
          </a:p>
        </p:txBody>
      </p:sp>
      <p:sp>
        <p:nvSpPr>
          <p:cNvPr id="710" name="Google Shape;710;p74"/>
          <p:cNvSpPr txBox="1"/>
          <p:nvPr>
            <p:ph idx="1" type="body"/>
          </p:nvPr>
        </p:nvSpPr>
        <p:spPr>
          <a:xfrm>
            <a:off x="457200" y="1412875"/>
            <a:ext cx="8507413" cy="518447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Legal process in general is expensive and prolong.</a:t>
            </a:r>
            <a:endParaRPr/>
          </a:p>
          <a:p>
            <a:pPr indent="-342900" lvl="0" marL="342900" rtl="0" algn="l">
              <a:lnSpc>
                <a:spcPct val="90000"/>
              </a:lnSpc>
              <a:spcBef>
                <a:spcPts val="1800"/>
              </a:spcBef>
              <a:spcAft>
                <a:spcPts val="0"/>
              </a:spcAft>
              <a:buClr>
                <a:schemeClr val="dk1"/>
              </a:buClr>
              <a:buSzPts val="2960"/>
              <a:buChar char="•"/>
            </a:pPr>
            <a:r>
              <a:rPr lang="en-US" sz="2960"/>
              <a:t>It is unfair to those victims who pursue liability laws without legal resources.</a:t>
            </a:r>
            <a:endParaRPr/>
          </a:p>
          <a:p>
            <a:pPr indent="-342900" lvl="0" marL="342900" rtl="0" algn="l">
              <a:lnSpc>
                <a:spcPct val="90000"/>
              </a:lnSpc>
              <a:spcBef>
                <a:spcPts val="1800"/>
              </a:spcBef>
              <a:spcAft>
                <a:spcPts val="0"/>
              </a:spcAft>
              <a:buClr>
                <a:schemeClr val="dk1"/>
              </a:buClr>
              <a:buSzPts val="2960"/>
              <a:buChar char="•"/>
            </a:pPr>
            <a:r>
              <a:rPr lang="en-US" sz="2960"/>
              <a:t>Transaction cost could be very high, including identify the cause and effect. Particularly, when there are multiple pollution sources and/or polluters. －transaction cost is one of the social costs.</a:t>
            </a:r>
            <a:endParaRPr/>
          </a:p>
          <a:p>
            <a:pPr indent="-342900" lvl="0" marL="342900" rtl="0" algn="l">
              <a:lnSpc>
                <a:spcPct val="90000"/>
              </a:lnSpc>
              <a:spcBef>
                <a:spcPts val="1800"/>
              </a:spcBef>
              <a:spcAft>
                <a:spcPts val="0"/>
              </a:spcAft>
              <a:buClr>
                <a:schemeClr val="dk1"/>
              </a:buClr>
              <a:buSzPts val="2960"/>
              <a:buChar char="•"/>
            </a:pPr>
            <a:r>
              <a:rPr lang="en-US" sz="2960"/>
              <a:t>What about garbage throwing, illegal spitting or smoking??And why these cases can work??</a:t>
            </a:r>
            <a:endParaRPr/>
          </a:p>
          <a:p>
            <a:pPr indent="-154940" lvl="0" marL="342900" rtl="0" algn="l">
              <a:lnSpc>
                <a:spcPct val="90000"/>
              </a:lnSpc>
              <a:spcBef>
                <a:spcPts val="592"/>
              </a:spcBef>
              <a:spcAft>
                <a:spcPts val="0"/>
              </a:spcAft>
              <a:buClr>
                <a:schemeClr val="dk1"/>
              </a:buClr>
              <a:buSzPts val="2960"/>
              <a:buNone/>
            </a:pPr>
            <a:r>
              <a:t/>
            </a:r>
            <a:endParaRPr sz="2960"/>
          </a:p>
        </p:txBody>
      </p:sp>
      <p:sp>
        <p:nvSpPr>
          <p:cNvPr id="711" name="Google Shape;711;p7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2" name="Google Shape;712;p74"/>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75"/>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800"/>
              <a:buFont typeface="Calibri"/>
              <a:buNone/>
            </a:pPr>
            <a:r>
              <a:rPr lang="en-US" sz="4800"/>
              <a:t>Coase Theorem(1/2)</a:t>
            </a:r>
            <a:endParaRPr sz="4800"/>
          </a:p>
        </p:txBody>
      </p:sp>
      <p:sp>
        <p:nvSpPr>
          <p:cNvPr id="718" name="Google Shape;718;p75"/>
          <p:cNvSpPr txBox="1"/>
          <p:nvPr>
            <p:ph idx="1" type="body"/>
          </p:nvPr>
        </p:nvSpPr>
        <p:spPr>
          <a:xfrm>
            <a:off x="457200" y="1600200"/>
            <a:ext cx="8435975"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Ronald Harry Coase (1910)  describes the economic efficiency of an economic allocation or outcome in the presence of externalities. </a:t>
            </a:r>
            <a:endParaRPr/>
          </a:p>
          <a:p>
            <a:pPr indent="-342900" lvl="0" marL="342900" rtl="0" algn="l">
              <a:lnSpc>
                <a:spcPct val="90000"/>
              </a:lnSpc>
              <a:spcBef>
                <a:spcPts val="2400"/>
              </a:spcBef>
              <a:spcAft>
                <a:spcPts val="0"/>
              </a:spcAft>
              <a:buClr>
                <a:schemeClr val="dk1"/>
              </a:buClr>
              <a:buSzPts val="3200"/>
              <a:buChar char="•"/>
            </a:pPr>
            <a:r>
              <a:rPr lang="en-US"/>
              <a:t>The theorem states that if trade in an externality is possible and there are </a:t>
            </a:r>
            <a:r>
              <a:rPr lang="en-US">
                <a:solidFill>
                  <a:srgbClr val="FF0000"/>
                </a:solidFill>
              </a:rPr>
              <a:t>no transaction costs</a:t>
            </a:r>
            <a:r>
              <a:rPr lang="en-US"/>
              <a:t>, bargaining will lead to an efficient outcome regardless of the initial allocation of property rights.</a:t>
            </a:r>
            <a:endParaRPr/>
          </a:p>
          <a:p>
            <a:pPr indent="-139700" lvl="0" marL="342900" rtl="0" algn="l">
              <a:lnSpc>
                <a:spcPct val="90000"/>
              </a:lnSpc>
              <a:spcBef>
                <a:spcPts val="640"/>
              </a:spcBef>
              <a:spcAft>
                <a:spcPts val="0"/>
              </a:spcAft>
              <a:buClr>
                <a:schemeClr val="dk1"/>
              </a:buClr>
              <a:buSzPts val="3200"/>
              <a:buNone/>
            </a:pPr>
            <a:r>
              <a:t/>
            </a:r>
            <a:endParaRPr/>
          </a:p>
        </p:txBody>
      </p:sp>
      <p:sp>
        <p:nvSpPr>
          <p:cNvPr id="719" name="Google Shape;719;p7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76"/>
          <p:cNvSpPr txBox="1"/>
          <p:nvPr>
            <p:ph type="title"/>
          </p:nvPr>
        </p:nvSpPr>
        <p:spPr>
          <a:xfrm>
            <a:off x="457200" y="260474"/>
            <a:ext cx="8229600" cy="93627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a:t>Coase Theorem(2/2)</a:t>
            </a:r>
            <a:endParaRPr/>
          </a:p>
        </p:txBody>
      </p:sp>
      <p:sp>
        <p:nvSpPr>
          <p:cNvPr id="725" name="Google Shape;725;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726" name="Google Shape;726;p76"/>
          <p:cNvGrpSpPr/>
          <p:nvPr/>
        </p:nvGrpSpPr>
        <p:grpSpPr>
          <a:xfrm>
            <a:off x="611189" y="2636911"/>
            <a:ext cx="7993260" cy="3887713"/>
            <a:chOff x="899592" y="1412776"/>
            <a:chExt cx="6840760" cy="4854153"/>
          </a:xfrm>
        </p:grpSpPr>
        <p:sp>
          <p:nvSpPr>
            <p:cNvPr id="727" name="Google Shape;727;p76"/>
            <p:cNvSpPr/>
            <p:nvPr/>
          </p:nvSpPr>
          <p:spPr>
            <a:xfrm>
              <a:off x="1332502" y="2573709"/>
              <a:ext cx="5891738" cy="2944055"/>
            </a:xfrm>
            <a:custGeom>
              <a:rect b="b" l="l" r="r" t="t"/>
              <a:pathLst>
                <a:path extrusionOk="0" h="3200400" w="5891349">
                  <a:moveTo>
                    <a:pt x="0" y="0"/>
                  </a:moveTo>
                  <a:cubicBezTo>
                    <a:pt x="567146" y="726077"/>
                    <a:pt x="1134292" y="1452154"/>
                    <a:pt x="2116183" y="1985554"/>
                  </a:cubicBezTo>
                  <a:cubicBezTo>
                    <a:pt x="3098074" y="2518954"/>
                    <a:pt x="4494711" y="2859677"/>
                    <a:pt x="5891349" y="3200400"/>
                  </a:cubicBezTo>
                </a:path>
              </a:pathLst>
            </a:custGeom>
            <a:noFill/>
            <a:ln cap="flat" cmpd="sng" w="5715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728" name="Google Shape;728;p76"/>
            <p:cNvGrpSpPr/>
            <p:nvPr/>
          </p:nvGrpSpPr>
          <p:grpSpPr>
            <a:xfrm>
              <a:off x="899592" y="1412776"/>
              <a:ext cx="6840760" cy="4854153"/>
              <a:chOff x="899592" y="1412776"/>
              <a:chExt cx="6840760" cy="4854153"/>
            </a:xfrm>
          </p:grpSpPr>
          <p:grpSp>
            <p:nvGrpSpPr>
              <p:cNvPr id="729" name="Google Shape;729;p76"/>
              <p:cNvGrpSpPr/>
              <p:nvPr/>
            </p:nvGrpSpPr>
            <p:grpSpPr>
              <a:xfrm>
                <a:off x="899592" y="1412776"/>
                <a:ext cx="6840760" cy="4854153"/>
                <a:chOff x="899592" y="1412776"/>
                <a:chExt cx="6840760" cy="4854153"/>
              </a:xfrm>
            </p:grpSpPr>
            <p:cxnSp>
              <p:nvCxnSpPr>
                <p:cNvPr id="730" name="Google Shape;730;p76"/>
                <p:cNvCxnSpPr/>
                <p:nvPr/>
              </p:nvCxnSpPr>
              <p:spPr>
                <a:xfrm rot="5400000">
                  <a:off x="3924407" y="5084228"/>
                  <a:ext cx="718328" cy="0"/>
                </a:xfrm>
                <a:prstGeom prst="straightConnector1">
                  <a:avLst/>
                </a:prstGeom>
                <a:noFill/>
                <a:ln cap="flat" cmpd="sng" w="2857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cxnSp>
              <p:nvCxnSpPr>
                <p:cNvPr id="731" name="Google Shape;731;p76"/>
                <p:cNvCxnSpPr/>
                <p:nvPr/>
              </p:nvCxnSpPr>
              <p:spPr>
                <a:xfrm>
                  <a:off x="1404004" y="4725064"/>
                  <a:ext cx="5831936" cy="0"/>
                </a:xfrm>
                <a:prstGeom prst="straightConnector1">
                  <a:avLst/>
                </a:prstGeom>
                <a:noFill/>
                <a:ln cap="flat" cmpd="sng" w="28575">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cxnSp>
              <p:nvCxnSpPr>
                <p:cNvPr id="732" name="Google Shape;732;p76"/>
                <p:cNvCxnSpPr/>
                <p:nvPr/>
              </p:nvCxnSpPr>
              <p:spPr>
                <a:xfrm rot="-5400000">
                  <a:off x="-648340" y="3535621"/>
                  <a:ext cx="3961685" cy="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33" name="Google Shape;733;p76"/>
                <p:cNvCxnSpPr/>
                <p:nvPr/>
              </p:nvCxnSpPr>
              <p:spPr>
                <a:xfrm rot="-5400000">
                  <a:off x="5255748" y="3536272"/>
                  <a:ext cx="3961685" cy="13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734" name="Google Shape;734;p76"/>
                <p:cNvSpPr/>
                <p:nvPr/>
              </p:nvSpPr>
              <p:spPr>
                <a:xfrm>
                  <a:off x="1345502" y="2599105"/>
                  <a:ext cx="5891738" cy="2918660"/>
                </a:xfrm>
                <a:custGeom>
                  <a:rect b="b" l="l" r="r" t="t"/>
                  <a:pathLst>
                    <a:path extrusionOk="0" h="3187337" w="5891349">
                      <a:moveTo>
                        <a:pt x="5891349" y="0"/>
                      </a:moveTo>
                      <a:cubicBezTo>
                        <a:pt x="5356860" y="681445"/>
                        <a:pt x="4822371" y="1362891"/>
                        <a:pt x="3840480" y="1894114"/>
                      </a:cubicBezTo>
                      <a:cubicBezTo>
                        <a:pt x="2858589" y="2425337"/>
                        <a:pt x="1429294" y="2806337"/>
                        <a:pt x="0" y="3187337"/>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76"/>
                <p:cNvSpPr/>
                <p:nvPr/>
              </p:nvSpPr>
              <p:spPr>
                <a:xfrm>
                  <a:off x="4212069" y="4649479"/>
                  <a:ext cx="138874" cy="14814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76"/>
                <p:cNvSpPr txBox="1"/>
                <p:nvPr/>
              </p:nvSpPr>
              <p:spPr>
                <a:xfrm>
                  <a:off x="3537353" y="3569573"/>
                  <a:ext cx="1367632" cy="83079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Social Optimal</a:t>
                  </a:r>
                  <a:endParaRPr sz="2400">
                    <a:solidFill>
                      <a:srgbClr val="366092"/>
                    </a:solidFill>
                    <a:latin typeface="Calibri"/>
                    <a:ea typeface="Calibri"/>
                    <a:cs typeface="Calibri"/>
                    <a:sym typeface="Calibri"/>
                  </a:endParaRPr>
                </a:p>
              </p:txBody>
            </p:sp>
            <p:sp>
              <p:nvSpPr>
                <p:cNvPr id="737" name="Google Shape;737;p76"/>
                <p:cNvSpPr txBox="1"/>
                <p:nvPr/>
              </p:nvSpPr>
              <p:spPr>
                <a:xfrm>
                  <a:off x="1259632" y="1556792"/>
                  <a:ext cx="158417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7030A0"/>
                      </a:solidFill>
                      <a:latin typeface="Calibri"/>
                      <a:ea typeface="Calibri"/>
                      <a:cs typeface="Calibri"/>
                      <a:sym typeface="Calibri"/>
                    </a:rPr>
                    <a:t>Marginal Benefit to A</a:t>
                  </a:r>
                  <a:endParaRPr sz="2400">
                    <a:solidFill>
                      <a:srgbClr val="7030A0"/>
                    </a:solidFill>
                    <a:latin typeface="Calibri"/>
                    <a:ea typeface="Calibri"/>
                    <a:cs typeface="Calibri"/>
                    <a:sym typeface="Calibri"/>
                  </a:endParaRPr>
                </a:p>
              </p:txBody>
            </p:sp>
            <p:sp>
              <p:nvSpPr>
                <p:cNvPr id="738" name="Google Shape;738;p76"/>
                <p:cNvSpPr txBox="1"/>
                <p:nvPr/>
              </p:nvSpPr>
              <p:spPr>
                <a:xfrm>
                  <a:off x="5652503" y="1701196"/>
                  <a:ext cx="1583437" cy="1200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E36C09"/>
                      </a:solidFill>
                      <a:latin typeface="Calibri"/>
                      <a:ea typeface="Calibri"/>
                      <a:cs typeface="Calibri"/>
                      <a:sym typeface="Calibri"/>
                    </a:rPr>
                    <a:t>Marginal Damage to B</a:t>
                  </a:r>
                  <a:endParaRPr sz="2400">
                    <a:solidFill>
                      <a:srgbClr val="E36C09"/>
                    </a:solidFill>
                    <a:latin typeface="Calibri"/>
                    <a:ea typeface="Calibri"/>
                    <a:cs typeface="Calibri"/>
                    <a:sym typeface="Calibri"/>
                  </a:endParaRPr>
                </a:p>
              </p:txBody>
            </p:sp>
            <p:sp>
              <p:nvSpPr>
                <p:cNvPr id="739" name="Google Shape;739;p76"/>
                <p:cNvSpPr txBox="1"/>
                <p:nvPr/>
              </p:nvSpPr>
              <p:spPr>
                <a:xfrm>
                  <a:off x="971600" y="1412776"/>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sp>
              <p:nvSpPr>
                <p:cNvPr id="740" name="Google Shape;740;p76"/>
                <p:cNvSpPr txBox="1"/>
                <p:nvPr/>
              </p:nvSpPr>
              <p:spPr>
                <a:xfrm>
                  <a:off x="7308304" y="148478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sz="2400">
                    <a:solidFill>
                      <a:schemeClr val="dk1"/>
                    </a:solidFill>
                    <a:latin typeface="Calibri"/>
                    <a:ea typeface="Calibri"/>
                    <a:cs typeface="Calibri"/>
                    <a:sym typeface="Calibri"/>
                  </a:endParaRPr>
                </a:p>
              </p:txBody>
            </p:sp>
            <p:sp>
              <p:nvSpPr>
                <p:cNvPr id="741" name="Google Shape;741;p76"/>
                <p:cNvSpPr txBox="1"/>
                <p:nvPr/>
              </p:nvSpPr>
              <p:spPr>
                <a:xfrm>
                  <a:off x="899592" y="5589240"/>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Q</a:t>
                  </a:r>
                  <a:endParaRPr sz="2400">
                    <a:solidFill>
                      <a:schemeClr val="dk1"/>
                    </a:solidFill>
                    <a:latin typeface="Calibri"/>
                    <a:ea typeface="Calibri"/>
                    <a:cs typeface="Calibri"/>
                    <a:sym typeface="Calibri"/>
                  </a:endParaRPr>
                </a:p>
              </p:txBody>
            </p:sp>
            <p:cxnSp>
              <p:nvCxnSpPr>
                <p:cNvPr id="742" name="Google Shape;742;p76"/>
                <p:cNvCxnSpPr/>
                <p:nvPr/>
              </p:nvCxnSpPr>
              <p:spPr>
                <a:xfrm rot="10800000">
                  <a:off x="4499376" y="5804370"/>
                  <a:ext cx="2736564" cy="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cxnSp>
              <p:nvCxnSpPr>
                <p:cNvPr id="743" name="Google Shape;743;p76"/>
                <p:cNvCxnSpPr/>
                <p:nvPr/>
              </p:nvCxnSpPr>
              <p:spPr>
                <a:xfrm>
                  <a:off x="1331202" y="5804370"/>
                  <a:ext cx="2809365" cy="0"/>
                </a:xfrm>
                <a:prstGeom prst="straightConnector1">
                  <a:avLst/>
                </a:prstGeom>
                <a:noFill/>
                <a:ln cap="flat" cmpd="sng" w="25400">
                  <a:solidFill>
                    <a:schemeClr val="accent2"/>
                  </a:solidFill>
                  <a:prstDash val="dash"/>
                  <a:round/>
                  <a:headEnd len="sm" w="sm" type="none"/>
                  <a:tailEnd len="med" w="med" type="stealth"/>
                </a:ln>
                <a:effectLst>
                  <a:outerShdw blurRad="40000" rotWithShape="0" dir="5400000" dist="20000">
                    <a:srgbClr val="000000">
                      <a:alpha val="37647"/>
                    </a:srgbClr>
                  </a:outerShdw>
                </a:effectLst>
              </p:spPr>
            </p:cxnSp>
            <p:sp>
              <p:nvSpPr>
                <p:cNvPr id="744" name="Google Shape;744;p76"/>
                <p:cNvSpPr txBox="1"/>
                <p:nvPr/>
              </p:nvSpPr>
              <p:spPr>
                <a:xfrm>
                  <a:off x="4067944" y="5589240"/>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a:t>
                  </a:r>
                  <a:endParaRPr sz="2400">
                    <a:solidFill>
                      <a:schemeClr val="dk1"/>
                    </a:solidFill>
                    <a:latin typeface="Calibri"/>
                    <a:ea typeface="Calibri"/>
                    <a:cs typeface="Calibri"/>
                    <a:sym typeface="Calibri"/>
                  </a:endParaRPr>
                </a:p>
              </p:txBody>
            </p:sp>
            <p:sp>
              <p:nvSpPr>
                <p:cNvPr id="745" name="Google Shape;745;p76"/>
                <p:cNvSpPr txBox="1"/>
                <p:nvPr/>
              </p:nvSpPr>
              <p:spPr>
                <a:xfrm>
                  <a:off x="1835614" y="5804370"/>
                  <a:ext cx="2087849" cy="462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53734"/>
                      </a:solidFill>
                      <a:latin typeface="Calibri"/>
                      <a:ea typeface="Calibri"/>
                      <a:cs typeface="Calibri"/>
                      <a:sym typeface="Calibri"/>
                    </a:rPr>
                    <a:t>B’s action</a:t>
                  </a:r>
                  <a:endParaRPr sz="2400">
                    <a:solidFill>
                      <a:srgbClr val="953734"/>
                    </a:solidFill>
                    <a:latin typeface="Calibri"/>
                    <a:ea typeface="Calibri"/>
                    <a:cs typeface="Calibri"/>
                    <a:sym typeface="Calibri"/>
                  </a:endParaRPr>
                </a:p>
              </p:txBody>
            </p:sp>
            <p:sp>
              <p:nvSpPr>
                <p:cNvPr id="746" name="Google Shape;746;p76"/>
                <p:cNvSpPr txBox="1"/>
                <p:nvPr/>
              </p:nvSpPr>
              <p:spPr>
                <a:xfrm>
                  <a:off x="5436698" y="5775347"/>
                  <a:ext cx="2087849" cy="4625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953734"/>
                      </a:solidFill>
                      <a:latin typeface="Calibri"/>
                      <a:ea typeface="Calibri"/>
                      <a:cs typeface="Calibri"/>
                      <a:sym typeface="Calibri"/>
                    </a:rPr>
                    <a:t>A’s action</a:t>
                  </a:r>
                  <a:endParaRPr sz="2400">
                    <a:solidFill>
                      <a:srgbClr val="953734"/>
                    </a:solidFill>
                    <a:latin typeface="Calibri"/>
                    <a:ea typeface="Calibri"/>
                    <a:cs typeface="Calibri"/>
                    <a:sym typeface="Calibri"/>
                  </a:endParaRPr>
                </a:p>
              </p:txBody>
            </p:sp>
            <p:sp>
              <p:nvSpPr>
                <p:cNvPr id="747" name="Google Shape;747;p76"/>
                <p:cNvSpPr txBox="1"/>
                <p:nvPr/>
              </p:nvSpPr>
              <p:spPr>
                <a:xfrm>
                  <a:off x="899592" y="5229345"/>
                  <a:ext cx="431610" cy="460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B</a:t>
                  </a:r>
                  <a:endParaRPr sz="2400">
                    <a:solidFill>
                      <a:srgbClr val="366092"/>
                    </a:solidFill>
                    <a:latin typeface="Calibri"/>
                    <a:ea typeface="Calibri"/>
                    <a:cs typeface="Calibri"/>
                    <a:sym typeface="Calibri"/>
                  </a:endParaRPr>
                </a:p>
              </p:txBody>
            </p:sp>
            <p:sp>
              <p:nvSpPr>
                <p:cNvPr id="748" name="Google Shape;748;p76"/>
                <p:cNvSpPr txBox="1"/>
                <p:nvPr/>
              </p:nvSpPr>
              <p:spPr>
                <a:xfrm>
                  <a:off x="7235940" y="5271066"/>
                  <a:ext cx="432910" cy="46255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66092"/>
                      </a:solidFill>
                      <a:latin typeface="Calibri"/>
                      <a:ea typeface="Calibri"/>
                      <a:cs typeface="Calibri"/>
                      <a:sym typeface="Calibri"/>
                    </a:rPr>
                    <a:t>A</a:t>
                  </a:r>
                  <a:endParaRPr sz="2400">
                    <a:solidFill>
                      <a:srgbClr val="366092"/>
                    </a:solidFill>
                    <a:latin typeface="Calibri"/>
                    <a:ea typeface="Calibri"/>
                    <a:cs typeface="Calibri"/>
                    <a:sym typeface="Calibri"/>
                  </a:endParaRPr>
                </a:p>
              </p:txBody>
            </p:sp>
          </p:grpSp>
          <p:cxnSp>
            <p:nvCxnSpPr>
              <p:cNvPr id="749" name="Google Shape;749;p76"/>
              <p:cNvCxnSpPr/>
              <p:nvPr/>
            </p:nvCxnSpPr>
            <p:spPr>
              <a:xfrm>
                <a:off x="1331202" y="5517765"/>
                <a:ext cx="5904738"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750" name="Google Shape;750;p76"/>
              <p:cNvSpPr/>
              <p:nvPr/>
            </p:nvSpPr>
            <p:spPr>
              <a:xfrm>
                <a:off x="7164438" y="5445206"/>
                <a:ext cx="144304" cy="14330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1" name="Google Shape;751;p76"/>
              <p:cNvSpPr/>
              <p:nvPr/>
            </p:nvSpPr>
            <p:spPr>
              <a:xfrm>
                <a:off x="1259700" y="5445206"/>
                <a:ext cx="144304" cy="143302"/>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752" name="Google Shape;752;p76"/>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
        <p:nvSpPr>
          <p:cNvPr id="753" name="Google Shape;753;p76"/>
          <p:cNvSpPr txBox="1"/>
          <p:nvPr/>
        </p:nvSpPr>
        <p:spPr>
          <a:xfrm>
            <a:off x="539552" y="1124744"/>
            <a:ext cx="8712200" cy="1938992"/>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Property rights </a:t>
            </a:r>
            <a:r>
              <a:rPr lang="en-US" sz="2400">
                <a:solidFill>
                  <a:schemeClr val="dk1"/>
                </a:solidFill>
                <a:latin typeface="Calibri"/>
                <a:ea typeface="Calibri"/>
                <a:cs typeface="Calibri"/>
                <a:sym typeface="Calibri"/>
              </a:rPr>
              <a:t>assigned for A(factory) or B(resident).</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Transparent and full information </a:t>
            </a:r>
            <a:r>
              <a:rPr lang="en-US" sz="2400">
                <a:solidFill>
                  <a:schemeClr val="dk1"/>
                </a:solidFill>
                <a:latin typeface="Calibri"/>
                <a:ea typeface="Calibri"/>
                <a:cs typeface="Calibri"/>
                <a:sym typeface="Calibri"/>
              </a:rPr>
              <a:t>of polluter (factory) and victim(resident).</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Transaction cost =0</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7" name="Shape 757"/>
        <p:cNvGrpSpPr/>
        <p:nvPr/>
      </p:nvGrpSpPr>
      <p:grpSpPr>
        <a:xfrm>
          <a:off x="0" y="0"/>
          <a:ext cx="0" cy="0"/>
          <a:chOff x="0" y="0"/>
          <a:chExt cx="0" cy="0"/>
        </a:xfrm>
      </p:grpSpPr>
      <p:sp>
        <p:nvSpPr>
          <p:cNvPr id="758" name="Google Shape;758;p77"/>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Disadvantages of Coase Theorem</a:t>
            </a:r>
            <a:endParaRPr sz="4400"/>
          </a:p>
        </p:txBody>
      </p:sp>
      <p:sp>
        <p:nvSpPr>
          <p:cNvPr id="759" name="Google Shape;759;p77"/>
          <p:cNvSpPr txBox="1"/>
          <p:nvPr>
            <p:ph idx="1" type="body"/>
          </p:nvPr>
        </p:nvSpPr>
        <p:spPr>
          <a:xfrm>
            <a:off x="395288" y="1600200"/>
            <a:ext cx="8497887" cy="478112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Asymmetric information on polluters and victims.</a:t>
            </a:r>
            <a:endParaRPr/>
          </a:p>
          <a:p>
            <a:pPr indent="-342900" lvl="0" marL="342900" rtl="0" algn="l">
              <a:lnSpc>
                <a:spcPct val="90000"/>
              </a:lnSpc>
              <a:spcBef>
                <a:spcPts val="1800"/>
              </a:spcBef>
              <a:spcAft>
                <a:spcPts val="0"/>
              </a:spcAft>
              <a:buClr>
                <a:schemeClr val="dk1"/>
              </a:buClr>
              <a:buSzPts val="2960"/>
              <a:buChar char="•"/>
            </a:pPr>
            <a:r>
              <a:rPr lang="en-US" sz="2960"/>
              <a:t>Property rights assignment could be a problem.</a:t>
            </a:r>
            <a:endParaRPr/>
          </a:p>
          <a:p>
            <a:pPr indent="-342900" lvl="0" marL="342900" rtl="0" algn="l">
              <a:lnSpc>
                <a:spcPct val="90000"/>
              </a:lnSpc>
              <a:spcBef>
                <a:spcPts val="1800"/>
              </a:spcBef>
              <a:spcAft>
                <a:spcPts val="0"/>
              </a:spcAft>
              <a:buClr>
                <a:schemeClr val="dk1"/>
              </a:buClr>
              <a:buSzPts val="2960"/>
              <a:buChar char="•"/>
            </a:pPr>
            <a:r>
              <a:rPr lang="en-US" sz="2960"/>
              <a:t>Property rights and income distribution issue.</a:t>
            </a:r>
            <a:endParaRPr/>
          </a:p>
          <a:p>
            <a:pPr indent="-342900" lvl="0" marL="342900" rtl="0" algn="l">
              <a:lnSpc>
                <a:spcPct val="90000"/>
              </a:lnSpc>
              <a:spcBef>
                <a:spcPts val="1800"/>
              </a:spcBef>
              <a:spcAft>
                <a:spcPts val="0"/>
              </a:spcAft>
              <a:buClr>
                <a:schemeClr val="dk1"/>
              </a:buClr>
              <a:buSzPts val="2960"/>
              <a:buChar char="•"/>
            </a:pPr>
            <a:r>
              <a:rPr lang="en-US" sz="2960"/>
              <a:t>The “only” optimal equilibrium may not be optimal (eg. The optimal pollution level may cause actual disaster of one party/side.)</a:t>
            </a:r>
            <a:endParaRPr/>
          </a:p>
          <a:p>
            <a:pPr indent="-342900" lvl="0" marL="342900" rtl="0" algn="l">
              <a:lnSpc>
                <a:spcPct val="90000"/>
              </a:lnSpc>
              <a:spcBef>
                <a:spcPts val="1800"/>
              </a:spcBef>
              <a:spcAft>
                <a:spcPts val="0"/>
              </a:spcAft>
              <a:buClr>
                <a:schemeClr val="dk1"/>
              </a:buClr>
              <a:buSzPts val="2960"/>
              <a:buChar char="•"/>
            </a:pPr>
            <a:r>
              <a:rPr lang="en-US" sz="2960"/>
              <a:t>International pollutions such as acid rain, global warming and ozone depletion could be more complicated.</a:t>
            </a:r>
            <a:endParaRPr sz="2960"/>
          </a:p>
        </p:txBody>
      </p:sp>
      <p:sp>
        <p:nvSpPr>
          <p:cNvPr id="760" name="Google Shape;760;p7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1" name="Google Shape;761;p77"/>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78"/>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400"/>
              <a:buFont typeface="Calibri"/>
              <a:buNone/>
            </a:pPr>
            <a:r>
              <a:rPr lang="en-US" sz="4400"/>
              <a:t>Emission Trade System</a:t>
            </a:r>
            <a:endParaRPr b="1" sz="4400"/>
          </a:p>
        </p:txBody>
      </p:sp>
      <p:sp>
        <p:nvSpPr>
          <p:cNvPr id="767" name="Google Shape;767;p78"/>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60363" lvl="0" marL="360363" rtl="0" algn="l">
              <a:spcBef>
                <a:spcPts val="0"/>
              </a:spcBef>
              <a:spcAft>
                <a:spcPts val="0"/>
              </a:spcAft>
              <a:buClr>
                <a:schemeClr val="dk1"/>
              </a:buClr>
              <a:buSzPts val="3200"/>
              <a:buChar char="•"/>
            </a:pPr>
            <a:r>
              <a:rPr lang="en-US"/>
              <a:t>Relatively Less Participants</a:t>
            </a:r>
            <a:endParaRPr/>
          </a:p>
          <a:p>
            <a:pPr indent="-360363" lvl="0" marL="360363" rtl="0" algn="l">
              <a:spcBef>
                <a:spcPts val="1200"/>
              </a:spcBef>
              <a:spcAft>
                <a:spcPts val="0"/>
              </a:spcAft>
              <a:buClr>
                <a:schemeClr val="dk1"/>
              </a:buClr>
              <a:buSzPts val="3200"/>
              <a:buChar char="•"/>
            </a:pPr>
            <a:r>
              <a:rPr lang="en-US"/>
              <a:t>Universal Price (Buy &amp; Sale) Across  Nations</a:t>
            </a:r>
            <a:endParaRPr/>
          </a:p>
          <a:p>
            <a:pPr indent="-360363" lvl="0" marL="360363" rtl="0" algn="l">
              <a:spcBef>
                <a:spcPts val="1200"/>
              </a:spcBef>
              <a:spcAft>
                <a:spcPts val="0"/>
              </a:spcAft>
              <a:buClr>
                <a:schemeClr val="dk1"/>
              </a:buClr>
              <a:buSzPts val="3200"/>
              <a:buChar char="•"/>
            </a:pPr>
            <a:r>
              <a:rPr lang="en-US"/>
              <a:t>Carbon Price May Vary and Uncertain</a:t>
            </a:r>
            <a:endParaRPr/>
          </a:p>
          <a:p>
            <a:pPr indent="-360363" lvl="1" marL="360363" rtl="0" algn="l">
              <a:spcBef>
                <a:spcPts val="1200"/>
              </a:spcBef>
              <a:spcAft>
                <a:spcPts val="0"/>
              </a:spcAft>
              <a:buClr>
                <a:schemeClr val="dk1"/>
              </a:buClr>
              <a:buSzPts val="3200"/>
              <a:buFont typeface="Arial"/>
              <a:buChar char="•"/>
            </a:pPr>
            <a:r>
              <a:rPr lang="en-US" sz="3200"/>
              <a:t>Conformable with the principle of cap set by Kyoto Protocol.</a:t>
            </a:r>
            <a:endParaRPr/>
          </a:p>
          <a:p>
            <a:pPr indent="-360363" lvl="1" marL="360363" rtl="0" algn="l">
              <a:spcBef>
                <a:spcPts val="1200"/>
              </a:spcBef>
              <a:spcAft>
                <a:spcPts val="0"/>
              </a:spcAft>
              <a:buClr>
                <a:schemeClr val="dk1"/>
              </a:buClr>
              <a:buSzPts val="3200"/>
              <a:buFont typeface="Arial"/>
              <a:buChar char="•"/>
            </a:pPr>
            <a:r>
              <a:rPr b="1" lang="en-US" sz="3200"/>
              <a:t>Base on the Caose theorem</a:t>
            </a:r>
            <a:endParaRPr b="1" sz="3600"/>
          </a:p>
          <a:p>
            <a:pPr indent="-360363" lvl="0" marL="360363" rtl="0" algn="l">
              <a:spcBef>
                <a:spcPts val="720"/>
              </a:spcBef>
              <a:spcAft>
                <a:spcPts val="0"/>
              </a:spcAft>
              <a:buClr>
                <a:schemeClr val="dk1"/>
              </a:buClr>
              <a:buSzPts val="3600"/>
              <a:buFont typeface="Noto Sans Symbols"/>
              <a:buNone/>
            </a:pPr>
            <a:r>
              <a:rPr b="1" lang="en-US" sz="3600"/>
              <a:t>   </a:t>
            </a:r>
            <a:endParaRPr sz="3600"/>
          </a:p>
        </p:txBody>
      </p:sp>
      <p:sp>
        <p:nvSpPr>
          <p:cNvPr id="768" name="Google Shape;768;p7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69" name="Google Shape;769;p78"/>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3" name="Shape 773"/>
        <p:cNvGrpSpPr/>
        <p:nvPr/>
      </p:nvGrpSpPr>
      <p:grpSpPr>
        <a:xfrm>
          <a:off x="0" y="0"/>
          <a:ext cx="0" cy="0"/>
          <a:chOff x="0" y="0"/>
          <a:chExt cx="0" cy="0"/>
        </a:xfrm>
      </p:grpSpPr>
      <p:sp>
        <p:nvSpPr>
          <p:cNvPr id="774" name="Google Shape;774;p79"/>
          <p:cNvSpPr txBox="1"/>
          <p:nvPr>
            <p:ph type="title"/>
          </p:nvPr>
        </p:nvSpPr>
        <p:spPr>
          <a:xfrm>
            <a:off x="0" y="274638"/>
            <a:ext cx="896461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Emission Standard as a Policy Tool </a:t>
            </a:r>
            <a:endParaRPr sz="4400"/>
          </a:p>
        </p:txBody>
      </p:sp>
      <p:sp>
        <p:nvSpPr>
          <p:cNvPr id="775" name="Google Shape;775;p79"/>
          <p:cNvSpPr txBox="1"/>
          <p:nvPr>
            <p:ph idx="1" type="body"/>
          </p:nvPr>
        </p:nvSpPr>
        <p:spPr>
          <a:xfrm>
            <a:off x="457200" y="1600200"/>
            <a:ext cx="836295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Emission standard has various types:</a:t>
            </a:r>
            <a:endParaRPr/>
          </a:p>
          <a:p>
            <a:pPr indent="-514350" lvl="1" marL="971550" rtl="0" algn="l">
              <a:spcBef>
                <a:spcPts val="600"/>
              </a:spcBef>
              <a:spcAft>
                <a:spcPts val="0"/>
              </a:spcAft>
              <a:buClr>
                <a:schemeClr val="dk1"/>
              </a:buClr>
              <a:buSzPts val="2800"/>
              <a:buFont typeface="Calibri"/>
              <a:buAutoNum type="arabicPeriod"/>
            </a:pPr>
            <a:r>
              <a:rPr lang="en-US"/>
              <a:t>Within per unit of time</a:t>
            </a:r>
            <a:endParaRPr/>
          </a:p>
          <a:p>
            <a:pPr indent="-514350" lvl="1" marL="971550" rtl="0" algn="l">
              <a:spcBef>
                <a:spcPts val="600"/>
              </a:spcBef>
              <a:spcAft>
                <a:spcPts val="0"/>
              </a:spcAft>
              <a:buClr>
                <a:schemeClr val="dk1"/>
              </a:buClr>
              <a:buSzPts val="2800"/>
              <a:buFont typeface="Calibri"/>
              <a:buAutoNum type="arabicPeriod"/>
            </a:pPr>
            <a:r>
              <a:rPr lang="en-US"/>
              <a:t>Air and/or water quality level control</a:t>
            </a:r>
            <a:endParaRPr/>
          </a:p>
          <a:p>
            <a:pPr indent="-514350" lvl="2" marL="1371600" rtl="0" algn="l">
              <a:spcBef>
                <a:spcPts val="600"/>
              </a:spcBef>
              <a:spcAft>
                <a:spcPts val="0"/>
              </a:spcAft>
              <a:buClr>
                <a:schemeClr val="dk1"/>
              </a:buClr>
              <a:buSzPts val="2400"/>
              <a:buFont typeface="Calibri"/>
              <a:buChar char="–"/>
            </a:pPr>
            <a:r>
              <a:rPr lang="en-US"/>
              <a:t> (eg. CO</a:t>
            </a:r>
            <a:r>
              <a:rPr lang="en-US" sz="1400"/>
              <a:t>2</a:t>
            </a:r>
            <a:r>
              <a:rPr lang="en-US"/>
              <a:t> concentration: 450ppm)</a:t>
            </a:r>
            <a:endParaRPr/>
          </a:p>
          <a:p>
            <a:pPr indent="-514350" lvl="1" marL="971550" rtl="0" algn="l">
              <a:spcBef>
                <a:spcPts val="600"/>
              </a:spcBef>
              <a:spcAft>
                <a:spcPts val="0"/>
              </a:spcAft>
              <a:buClr>
                <a:schemeClr val="dk1"/>
              </a:buClr>
              <a:buSzPts val="2800"/>
              <a:buFont typeface="Calibri"/>
              <a:buAutoNum type="arabicPeriod"/>
            </a:pPr>
            <a:r>
              <a:rPr lang="en-US"/>
              <a:t>Technical standards for emission discharge</a:t>
            </a:r>
            <a:endParaRPr/>
          </a:p>
          <a:p>
            <a:pPr indent="-342900" lvl="1" marL="342900" rtl="0" algn="l">
              <a:spcBef>
                <a:spcPts val="1200"/>
              </a:spcBef>
              <a:spcAft>
                <a:spcPts val="0"/>
              </a:spcAft>
              <a:buClr>
                <a:schemeClr val="dk1"/>
              </a:buClr>
              <a:buSzPts val="3200"/>
              <a:buFont typeface="Arial"/>
              <a:buChar char="•"/>
            </a:pPr>
            <a:r>
              <a:rPr lang="en-US" sz="3200"/>
              <a:t>This is also termed as “</a:t>
            </a:r>
            <a:r>
              <a:rPr lang="en-US" sz="3200">
                <a:solidFill>
                  <a:srgbClr val="FF0000"/>
                </a:solidFill>
              </a:rPr>
              <a:t>command and control</a:t>
            </a:r>
            <a:r>
              <a:rPr lang="en-US" sz="3200"/>
              <a:t>“ regulation.</a:t>
            </a:r>
            <a:endParaRPr/>
          </a:p>
          <a:p>
            <a:pPr indent="-285750" lvl="1" marL="742950" rtl="0" algn="l">
              <a:spcBef>
                <a:spcPts val="560"/>
              </a:spcBef>
              <a:spcAft>
                <a:spcPts val="0"/>
              </a:spcAft>
              <a:buClr>
                <a:schemeClr val="dk1"/>
              </a:buClr>
              <a:buSzPts val="2800"/>
              <a:buFont typeface="Arial"/>
              <a:buNone/>
            </a:pPr>
            <a:r>
              <a:t/>
            </a:r>
            <a:endParaRPr/>
          </a:p>
        </p:txBody>
      </p:sp>
      <p:sp>
        <p:nvSpPr>
          <p:cNvPr id="776" name="Google Shape;776;p7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77" name="Google Shape;777;p79"/>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1" name="Shape 781"/>
        <p:cNvGrpSpPr/>
        <p:nvPr/>
      </p:nvGrpSpPr>
      <p:grpSpPr>
        <a:xfrm>
          <a:off x="0" y="0"/>
          <a:ext cx="0" cy="0"/>
          <a:chOff x="0" y="0"/>
          <a:chExt cx="0" cy="0"/>
        </a:xfrm>
      </p:grpSpPr>
      <p:sp>
        <p:nvSpPr>
          <p:cNvPr id="782" name="Google Shape;782;p80"/>
          <p:cNvSpPr txBox="1"/>
          <p:nvPr>
            <p:ph type="title"/>
          </p:nvPr>
        </p:nvSpPr>
        <p:spPr>
          <a:xfrm>
            <a:off x="179388" y="274638"/>
            <a:ext cx="883126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Emission Standard as a Policy Tool</a:t>
            </a:r>
            <a:endParaRPr sz="4400"/>
          </a:p>
        </p:txBody>
      </p:sp>
      <p:grpSp>
        <p:nvGrpSpPr>
          <p:cNvPr id="783" name="Google Shape;783;p80"/>
          <p:cNvGrpSpPr/>
          <p:nvPr/>
        </p:nvGrpSpPr>
        <p:grpSpPr>
          <a:xfrm>
            <a:off x="1042988" y="2565400"/>
            <a:ext cx="6481763" cy="4060825"/>
            <a:chOff x="1043608" y="1772816"/>
            <a:chExt cx="6480720" cy="5107231"/>
          </a:xfrm>
        </p:grpSpPr>
        <p:grpSp>
          <p:nvGrpSpPr>
            <p:cNvPr id="784" name="Google Shape;784;p80"/>
            <p:cNvGrpSpPr/>
            <p:nvPr/>
          </p:nvGrpSpPr>
          <p:grpSpPr>
            <a:xfrm>
              <a:off x="1043608" y="1772816"/>
              <a:ext cx="6480720" cy="4756915"/>
              <a:chOff x="1259632" y="1844824"/>
              <a:chExt cx="6480720" cy="4756915"/>
            </a:xfrm>
          </p:grpSpPr>
          <p:grpSp>
            <p:nvGrpSpPr>
              <p:cNvPr id="785" name="Google Shape;785;p80"/>
              <p:cNvGrpSpPr/>
              <p:nvPr/>
            </p:nvGrpSpPr>
            <p:grpSpPr>
              <a:xfrm>
                <a:off x="1259632" y="1844824"/>
                <a:ext cx="6480720" cy="4756915"/>
                <a:chOff x="1259632" y="1844824"/>
                <a:chExt cx="6480720" cy="4756915"/>
              </a:xfrm>
            </p:grpSpPr>
            <p:sp>
              <p:nvSpPr>
                <p:cNvPr id="786" name="Google Shape;786;p80"/>
                <p:cNvSpPr/>
                <p:nvPr/>
              </p:nvSpPr>
              <p:spPr>
                <a:xfrm>
                  <a:off x="2051667" y="2419837"/>
                  <a:ext cx="4464920" cy="360181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787" name="Google Shape;787;p80"/>
                <p:cNvCxnSpPr/>
                <p:nvPr/>
              </p:nvCxnSpPr>
              <p:spPr>
                <a:xfrm>
                  <a:off x="1691363" y="6021653"/>
                  <a:ext cx="6048989" cy="199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788" name="Google Shape;788;p80"/>
                <p:cNvCxnSpPr/>
                <p:nvPr/>
              </p:nvCxnSpPr>
              <p:spPr>
                <a:xfrm rot="-5400000">
                  <a:off x="-325969" y="4006318"/>
                  <a:ext cx="4033076"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789" name="Google Shape;789;p80"/>
                <p:cNvSpPr txBox="1"/>
                <p:nvPr/>
              </p:nvSpPr>
              <p:spPr>
                <a:xfrm>
                  <a:off x="6588012" y="1988577"/>
                  <a:ext cx="1007901" cy="461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790" name="Google Shape;790;p80"/>
                <p:cNvSpPr txBox="1"/>
                <p:nvPr/>
              </p:nvSpPr>
              <p:spPr>
                <a:xfrm>
                  <a:off x="1835801" y="1988577"/>
                  <a:ext cx="792036" cy="461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791" name="Google Shape;791;p80"/>
                <p:cNvSpPr txBox="1"/>
                <p:nvPr/>
              </p:nvSpPr>
              <p:spPr>
                <a:xfrm>
                  <a:off x="6228184" y="5445224"/>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792" name="Google Shape;792;p80"/>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793" name="Google Shape;793;p80"/>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794" name="Google Shape;794;p80"/>
                <p:cNvSpPr/>
                <p:nvPr/>
              </p:nvSpPr>
              <p:spPr>
                <a:xfrm flipH="1">
                  <a:off x="1735805" y="2419837"/>
                  <a:ext cx="5141085" cy="3601816"/>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795" name="Google Shape;795;p80"/>
                <p:cNvCxnSpPr/>
                <p:nvPr/>
              </p:nvCxnSpPr>
              <p:spPr>
                <a:xfrm rot="5400000">
                  <a:off x="3922951" y="5661272"/>
                  <a:ext cx="72076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796" name="Google Shape;796;p80"/>
                <p:cNvCxnSpPr/>
                <p:nvPr/>
              </p:nvCxnSpPr>
              <p:spPr>
                <a:xfrm rot="5400000">
                  <a:off x="5003650" y="5373766"/>
                  <a:ext cx="129577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797" name="Google Shape;797;p80"/>
                <p:cNvCxnSpPr/>
                <p:nvPr/>
              </p:nvCxnSpPr>
              <p:spPr>
                <a:xfrm rot="5400000">
                  <a:off x="2592057" y="5409704"/>
                  <a:ext cx="1223898"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798" name="Google Shape;798;p80"/>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799" name="Google Shape;799;p80"/>
                <p:cNvSpPr txBox="1"/>
                <p:nvPr/>
              </p:nvSpPr>
              <p:spPr>
                <a:xfrm>
                  <a:off x="5364088" y="6021288"/>
                  <a:ext cx="792088"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75</a:t>
                  </a:r>
                  <a:endParaRPr baseline="-25000" sz="2400">
                    <a:solidFill>
                      <a:schemeClr val="dk1"/>
                    </a:solidFill>
                    <a:latin typeface="Calibri"/>
                    <a:ea typeface="Calibri"/>
                    <a:cs typeface="Calibri"/>
                    <a:sym typeface="Calibri"/>
                  </a:endParaRPr>
                </a:p>
              </p:txBody>
            </p:sp>
            <p:sp>
              <p:nvSpPr>
                <p:cNvPr id="800" name="Google Shape;800;p80"/>
                <p:cNvSpPr txBox="1"/>
                <p:nvPr/>
              </p:nvSpPr>
              <p:spPr>
                <a:xfrm>
                  <a:off x="4139952" y="476753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a:t>
                  </a:r>
                  <a:endParaRPr baseline="-25000" sz="2400">
                    <a:solidFill>
                      <a:schemeClr val="dk1"/>
                    </a:solidFill>
                    <a:latin typeface="Calibri"/>
                    <a:ea typeface="Calibri"/>
                    <a:cs typeface="Calibri"/>
                    <a:sym typeface="Calibri"/>
                  </a:endParaRPr>
                </a:p>
              </p:txBody>
            </p:sp>
            <p:sp>
              <p:nvSpPr>
                <p:cNvPr id="801" name="Google Shape;801;p80"/>
                <p:cNvSpPr txBox="1"/>
                <p:nvPr/>
              </p:nvSpPr>
              <p:spPr>
                <a:xfrm>
                  <a:off x="2915816" y="6021288"/>
                  <a:ext cx="648072"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25</a:t>
                  </a:r>
                  <a:endParaRPr baseline="-25000" sz="2400">
                    <a:solidFill>
                      <a:schemeClr val="dk1"/>
                    </a:solidFill>
                    <a:latin typeface="Calibri"/>
                    <a:ea typeface="Calibri"/>
                    <a:cs typeface="Calibri"/>
                    <a:sym typeface="Calibri"/>
                  </a:endParaRPr>
                </a:p>
              </p:txBody>
            </p:sp>
            <p:sp>
              <p:nvSpPr>
                <p:cNvPr id="802" name="Google Shape;802;p80"/>
                <p:cNvSpPr/>
                <p:nvPr/>
              </p:nvSpPr>
              <p:spPr>
                <a:xfrm>
                  <a:off x="4211907" y="5229014"/>
                  <a:ext cx="144439" cy="14574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3" name="Google Shape;803;p80"/>
                <p:cNvSpPr txBox="1"/>
                <p:nvPr/>
              </p:nvSpPr>
              <p:spPr>
                <a:xfrm>
                  <a:off x="6228184" y="6021288"/>
                  <a:ext cx="648072"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grpSp>
          <p:sp>
            <p:nvSpPr>
              <p:cNvPr id="804" name="Google Shape;804;p80"/>
              <p:cNvSpPr/>
              <p:nvPr/>
            </p:nvSpPr>
            <p:spPr>
              <a:xfrm>
                <a:off x="6443574" y="5949776"/>
                <a:ext cx="144439" cy="143753"/>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05" name="Google Shape;805;p80"/>
            <p:cNvSpPr txBox="1"/>
            <p:nvPr/>
          </p:nvSpPr>
          <p:spPr>
            <a:xfrm>
              <a:off x="3851920" y="6299596"/>
              <a:ext cx="792088" cy="58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50</a:t>
              </a:r>
              <a:endParaRPr baseline="-25000" sz="2400">
                <a:solidFill>
                  <a:schemeClr val="dk1"/>
                </a:solidFill>
                <a:latin typeface="Calibri"/>
                <a:ea typeface="Calibri"/>
                <a:cs typeface="Calibri"/>
                <a:sym typeface="Calibri"/>
              </a:endParaRPr>
            </a:p>
          </p:txBody>
        </p:sp>
      </p:grpSp>
      <p:grpSp>
        <p:nvGrpSpPr>
          <p:cNvPr id="806" name="Google Shape;806;p80"/>
          <p:cNvGrpSpPr/>
          <p:nvPr/>
        </p:nvGrpSpPr>
        <p:grpSpPr>
          <a:xfrm>
            <a:off x="539750" y="1341438"/>
            <a:ext cx="8208963" cy="1200150"/>
            <a:chOff x="539552" y="1196752"/>
            <a:chExt cx="8208912" cy="1200329"/>
          </a:xfrm>
        </p:grpSpPr>
        <p:sp>
          <p:nvSpPr>
            <p:cNvPr id="807" name="Google Shape;807;p80"/>
            <p:cNvSpPr txBox="1"/>
            <p:nvPr/>
          </p:nvSpPr>
          <p:spPr>
            <a:xfrm>
              <a:off x="539552" y="1196752"/>
              <a:ext cx="8208912" cy="1200329"/>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Adjusting process </a:t>
              </a:r>
              <a:r>
                <a:rPr lang="en-US" sz="2400">
                  <a:solidFill>
                    <a:schemeClr val="dk1"/>
                  </a:solidFill>
                  <a:latin typeface="Calibri"/>
                  <a:ea typeface="Calibri"/>
                  <a:cs typeface="Calibri"/>
                  <a:sym typeface="Calibri"/>
                </a:rPr>
                <a:t>for seeking optimal emission standard level:</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from 75     25     50 </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relationship between </a:t>
              </a:r>
              <a:r>
                <a:rPr lang="en-US" sz="2400">
                  <a:solidFill>
                    <a:srgbClr val="FF0000"/>
                  </a:solidFill>
                  <a:latin typeface="Calibri"/>
                  <a:ea typeface="Calibri"/>
                  <a:cs typeface="Calibri"/>
                  <a:sym typeface="Calibri"/>
                </a:rPr>
                <a:t>mitigation and adaptation</a:t>
              </a:r>
              <a:r>
                <a:rPr lang="en-US" sz="2400">
                  <a:solidFill>
                    <a:schemeClr val="dk1"/>
                  </a:solidFill>
                  <a:latin typeface="Calibri"/>
                  <a:ea typeface="Calibri"/>
                  <a:cs typeface="Calibri"/>
                  <a:sym typeface="Calibri"/>
                </a:rPr>
                <a:t>.</a:t>
              </a:r>
              <a:endParaRPr baseline="-25000" sz="2400">
                <a:solidFill>
                  <a:schemeClr val="dk1"/>
                </a:solidFill>
                <a:latin typeface="Calibri"/>
                <a:ea typeface="Calibri"/>
                <a:cs typeface="Calibri"/>
                <a:sym typeface="Calibri"/>
              </a:endParaRPr>
            </a:p>
          </p:txBody>
        </p:sp>
        <p:cxnSp>
          <p:nvCxnSpPr>
            <p:cNvPr id="808" name="Google Shape;808;p80"/>
            <p:cNvCxnSpPr/>
            <p:nvPr/>
          </p:nvCxnSpPr>
          <p:spPr>
            <a:xfrm>
              <a:off x="1763507" y="1773100"/>
              <a:ext cx="288923"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09" name="Google Shape;809;p80"/>
            <p:cNvCxnSpPr/>
            <p:nvPr/>
          </p:nvCxnSpPr>
          <p:spPr>
            <a:xfrm>
              <a:off x="2411203" y="1773100"/>
              <a:ext cx="288923" cy="158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grpSp>
      <p:sp>
        <p:nvSpPr>
          <p:cNvPr id="810" name="Google Shape;810;p80"/>
          <p:cNvSpPr txBox="1"/>
          <p:nvPr/>
        </p:nvSpPr>
        <p:spPr>
          <a:xfrm>
            <a:off x="7164388" y="5949950"/>
            <a:ext cx="1592262" cy="4810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sp>
        <p:nvSpPr>
          <p:cNvPr id="811" name="Google Shape;811;p8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12" name="Google Shape;812;p80"/>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81"/>
          <p:cNvSpPr/>
          <p:nvPr/>
        </p:nvSpPr>
        <p:spPr>
          <a:xfrm>
            <a:off x="3924300" y="4203700"/>
            <a:ext cx="901700" cy="954088"/>
          </a:xfrm>
          <a:custGeom>
            <a:rect b="b" l="l" r="r" t="t"/>
            <a:pathLst>
              <a:path extrusionOk="0" h="953588" w="901337">
                <a:moveTo>
                  <a:pt x="875211" y="0"/>
                </a:moveTo>
                <a:lnTo>
                  <a:pt x="901337" y="953588"/>
                </a:lnTo>
                <a:lnTo>
                  <a:pt x="0" y="849085"/>
                </a:lnTo>
                <a:lnTo>
                  <a:pt x="182880" y="744583"/>
                </a:lnTo>
                <a:lnTo>
                  <a:pt x="339634" y="640080"/>
                </a:lnTo>
                <a:lnTo>
                  <a:pt x="496388" y="509451"/>
                </a:lnTo>
                <a:lnTo>
                  <a:pt x="640080" y="326571"/>
                </a:lnTo>
                <a:lnTo>
                  <a:pt x="875211" y="0"/>
                </a:lnTo>
                <a:close/>
              </a:path>
            </a:pathLst>
          </a:custGeom>
          <a:solidFill>
            <a:srgbClr val="F2DA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8" name="Google Shape;818;p81"/>
          <p:cNvSpPr txBox="1"/>
          <p:nvPr>
            <p:ph type="title"/>
          </p:nvPr>
        </p:nvSpPr>
        <p:spPr>
          <a:xfrm>
            <a:off x="0" y="19776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Cost-effectiveness of Emission Standards</a:t>
            </a:r>
            <a:endParaRPr/>
          </a:p>
        </p:txBody>
      </p:sp>
      <p:sp>
        <p:nvSpPr>
          <p:cNvPr id="819" name="Google Shape;819;p81"/>
          <p:cNvSpPr txBox="1"/>
          <p:nvPr/>
        </p:nvSpPr>
        <p:spPr>
          <a:xfrm flipH="1" rot="10800000">
            <a:off x="7164388" y="6135688"/>
            <a:ext cx="4318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820" name="Google Shape;820;p81"/>
          <p:cNvSpPr txBox="1"/>
          <p:nvPr/>
        </p:nvSpPr>
        <p:spPr>
          <a:xfrm>
            <a:off x="468313" y="1076325"/>
            <a:ext cx="8207375" cy="12001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case  of </a:t>
            </a:r>
            <a:r>
              <a:rPr lang="en-US" sz="2400">
                <a:solidFill>
                  <a:srgbClr val="FF0000"/>
                </a:solidFill>
                <a:latin typeface="Calibri"/>
                <a:ea typeface="Calibri"/>
                <a:cs typeface="Calibri"/>
                <a:sym typeface="Calibri"/>
              </a:rPr>
              <a:t>multiple polluters(MCC</a:t>
            </a:r>
            <a:r>
              <a:rPr lang="en-US" sz="1400">
                <a:solidFill>
                  <a:srgbClr val="FF0000"/>
                </a:solidFill>
                <a:latin typeface="Calibri"/>
                <a:ea typeface="Calibri"/>
                <a:cs typeface="Calibri"/>
                <a:sym typeface="Calibri"/>
              </a:rPr>
              <a:t>1</a:t>
            </a:r>
            <a:r>
              <a:rPr lang="en-US" sz="2400">
                <a:solidFill>
                  <a:srgbClr val="FF0000"/>
                </a:solidFill>
                <a:latin typeface="Calibri"/>
                <a:ea typeface="Calibri"/>
                <a:cs typeface="Calibri"/>
                <a:sym typeface="Calibri"/>
              </a:rPr>
              <a:t> and MCC</a:t>
            </a:r>
            <a:r>
              <a:rPr lang="en-US" sz="1400">
                <a:solidFill>
                  <a:srgbClr val="FF0000"/>
                </a:solidFill>
                <a:latin typeface="Calibri"/>
                <a:ea typeface="Calibri"/>
                <a:cs typeface="Calibri"/>
                <a:sym typeface="Calibri"/>
              </a:rPr>
              <a:t>2</a:t>
            </a:r>
            <a:r>
              <a:rPr lang="en-US" sz="2400">
                <a:solidFill>
                  <a:srgbClr val="FF0000"/>
                </a:solidFill>
                <a:latin typeface="Calibri"/>
                <a:ea typeface="Calibri"/>
                <a:cs typeface="Calibri"/>
                <a:sym typeface="Calibri"/>
              </a:rPr>
              <a:t>).</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Cost-effectiveness of emission standards are polluter 1 at 75,</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polluter 2 at 125.</a:t>
            </a:r>
            <a:endParaRPr baseline="-25000" sz="2400">
              <a:solidFill>
                <a:schemeClr val="dk1"/>
              </a:solidFill>
              <a:latin typeface="Calibri"/>
              <a:ea typeface="Calibri"/>
              <a:cs typeface="Calibri"/>
              <a:sym typeface="Calibri"/>
            </a:endParaRPr>
          </a:p>
        </p:txBody>
      </p:sp>
      <p:sp>
        <p:nvSpPr>
          <p:cNvPr id="821" name="Google Shape;821;p81"/>
          <p:cNvSpPr txBox="1"/>
          <p:nvPr/>
        </p:nvSpPr>
        <p:spPr>
          <a:xfrm>
            <a:off x="5219700" y="3789363"/>
            <a:ext cx="3024188" cy="8302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Dead-Weight-Loss of emission standard 100</a:t>
            </a:r>
            <a:endParaRPr baseline="-25000" sz="2400">
              <a:solidFill>
                <a:schemeClr val="dk1"/>
              </a:solidFill>
              <a:latin typeface="Calibri"/>
              <a:ea typeface="Calibri"/>
              <a:cs typeface="Calibri"/>
              <a:sym typeface="Calibri"/>
            </a:endParaRPr>
          </a:p>
        </p:txBody>
      </p:sp>
      <p:grpSp>
        <p:nvGrpSpPr>
          <p:cNvPr id="822" name="Google Shape;822;p81"/>
          <p:cNvGrpSpPr/>
          <p:nvPr/>
        </p:nvGrpSpPr>
        <p:grpSpPr>
          <a:xfrm>
            <a:off x="1187450" y="2174875"/>
            <a:ext cx="8216900" cy="4422775"/>
            <a:chOff x="1259632" y="1844824"/>
            <a:chExt cx="8217176" cy="4422105"/>
          </a:xfrm>
        </p:grpSpPr>
        <p:cxnSp>
          <p:nvCxnSpPr>
            <p:cNvPr id="823" name="Google Shape;823;p81"/>
            <p:cNvCxnSpPr/>
            <p:nvPr/>
          </p:nvCxnSpPr>
          <p:spPr>
            <a:xfrm>
              <a:off x="1691447" y="5157435"/>
              <a:ext cx="6624861"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24" name="Google Shape;824;p81"/>
            <p:cNvCxnSpPr/>
            <p:nvPr/>
          </p:nvCxnSpPr>
          <p:spPr>
            <a:xfrm rot="-5400000">
              <a:off x="107362" y="3573350"/>
              <a:ext cx="3168170" cy="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825" name="Google Shape;825;p81"/>
            <p:cNvSpPr txBox="1"/>
            <p:nvPr/>
          </p:nvSpPr>
          <p:spPr>
            <a:xfrm>
              <a:off x="5220578" y="1989265"/>
              <a:ext cx="1655818" cy="4618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MCC</a:t>
              </a:r>
              <a:r>
                <a:rPr baseline="-25000" lang="en-US" sz="2400">
                  <a:solidFill>
                    <a:srgbClr val="5F497A"/>
                  </a:solidFill>
                  <a:latin typeface="Calibri"/>
                  <a:ea typeface="Calibri"/>
                  <a:cs typeface="Calibri"/>
                  <a:sym typeface="Calibri"/>
                </a:rPr>
                <a:t>2</a:t>
              </a:r>
              <a:endParaRPr baseline="-25000" sz="2400">
                <a:solidFill>
                  <a:srgbClr val="5F497A"/>
                </a:solidFill>
                <a:latin typeface="Calibri"/>
                <a:ea typeface="Calibri"/>
                <a:cs typeface="Calibri"/>
                <a:sym typeface="Calibri"/>
              </a:endParaRPr>
            </a:p>
          </p:txBody>
        </p:sp>
        <p:sp>
          <p:nvSpPr>
            <p:cNvPr id="826" name="Google Shape;826;p81"/>
            <p:cNvSpPr txBox="1"/>
            <p:nvPr/>
          </p:nvSpPr>
          <p:spPr>
            <a:xfrm>
              <a:off x="2051822" y="2060691"/>
              <a:ext cx="1655818" cy="46189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1</a:t>
              </a:r>
              <a:endParaRPr baseline="-25000" sz="2400">
                <a:solidFill>
                  <a:srgbClr val="E36C09"/>
                </a:solidFill>
                <a:latin typeface="Calibri"/>
                <a:ea typeface="Calibri"/>
                <a:cs typeface="Calibri"/>
                <a:sym typeface="Calibri"/>
              </a:endParaRPr>
            </a:p>
          </p:txBody>
        </p:sp>
        <p:sp>
          <p:nvSpPr>
            <p:cNvPr id="827" name="Google Shape;827;p81"/>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828" name="Google Shape;828;p81"/>
            <p:cNvSpPr txBox="1"/>
            <p:nvPr/>
          </p:nvSpPr>
          <p:spPr>
            <a:xfrm>
              <a:off x="1547664" y="5127575"/>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cxnSp>
          <p:nvCxnSpPr>
            <p:cNvPr id="829" name="Google Shape;829;p81"/>
            <p:cNvCxnSpPr/>
            <p:nvPr/>
          </p:nvCxnSpPr>
          <p:spPr>
            <a:xfrm rot="5400000">
              <a:off x="3707679" y="4941568"/>
              <a:ext cx="431735"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830" name="Google Shape;830;p81"/>
            <p:cNvCxnSpPr/>
            <p:nvPr/>
          </p:nvCxnSpPr>
          <p:spPr>
            <a:xfrm rot="5400000">
              <a:off x="4211807" y="4509039"/>
              <a:ext cx="1296792"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831" name="Google Shape;831;p81"/>
            <p:cNvSpPr txBox="1"/>
            <p:nvPr/>
          </p:nvSpPr>
          <p:spPr>
            <a:xfrm>
              <a:off x="3635896" y="5157192"/>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75</a:t>
              </a:r>
              <a:endParaRPr baseline="-25000" sz="2400">
                <a:solidFill>
                  <a:schemeClr val="dk1"/>
                </a:solidFill>
                <a:latin typeface="Calibri"/>
                <a:ea typeface="Calibri"/>
                <a:cs typeface="Calibri"/>
                <a:sym typeface="Calibri"/>
              </a:endParaRPr>
            </a:p>
          </p:txBody>
        </p:sp>
        <p:sp>
          <p:nvSpPr>
            <p:cNvPr id="832" name="Google Shape;832;p81"/>
            <p:cNvSpPr txBox="1"/>
            <p:nvPr/>
          </p:nvSpPr>
          <p:spPr>
            <a:xfrm>
              <a:off x="3563888" y="479715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K</a:t>
              </a:r>
              <a:endParaRPr baseline="-25000" sz="2400">
                <a:solidFill>
                  <a:schemeClr val="dk1"/>
                </a:solidFill>
                <a:latin typeface="Calibri"/>
                <a:ea typeface="Calibri"/>
                <a:cs typeface="Calibri"/>
                <a:sym typeface="Calibri"/>
              </a:endParaRPr>
            </a:p>
          </p:txBody>
        </p:sp>
        <p:sp>
          <p:nvSpPr>
            <p:cNvPr id="833" name="Google Shape;833;p81"/>
            <p:cNvSpPr txBox="1"/>
            <p:nvPr/>
          </p:nvSpPr>
          <p:spPr>
            <a:xfrm>
              <a:off x="4572000" y="5157192"/>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sp>
          <p:nvSpPr>
            <p:cNvPr id="834" name="Google Shape;834;p81"/>
            <p:cNvSpPr txBox="1"/>
            <p:nvPr/>
          </p:nvSpPr>
          <p:spPr>
            <a:xfrm>
              <a:off x="7308304" y="5157192"/>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200</a:t>
              </a:r>
              <a:endParaRPr baseline="-25000" sz="2400">
                <a:solidFill>
                  <a:schemeClr val="dk1"/>
                </a:solidFill>
                <a:latin typeface="Calibri"/>
                <a:ea typeface="Calibri"/>
                <a:cs typeface="Calibri"/>
                <a:sym typeface="Calibri"/>
              </a:endParaRPr>
            </a:p>
          </p:txBody>
        </p:sp>
        <p:sp>
          <p:nvSpPr>
            <p:cNvPr id="835" name="Google Shape;835;p81"/>
            <p:cNvSpPr/>
            <p:nvPr/>
          </p:nvSpPr>
          <p:spPr>
            <a:xfrm>
              <a:off x="1927992" y="2222592"/>
              <a:ext cx="5597713" cy="2912622"/>
            </a:xfrm>
            <a:custGeom>
              <a:rect b="b" l="l" r="r" t="t"/>
              <a:pathLst>
                <a:path extrusionOk="0" h="2912013" w="5598941">
                  <a:moveTo>
                    <a:pt x="0" y="0"/>
                  </a:moveTo>
                  <a:cubicBezTo>
                    <a:pt x="23446" y="347003"/>
                    <a:pt x="46892" y="694006"/>
                    <a:pt x="140677" y="1012874"/>
                  </a:cubicBezTo>
                  <a:cubicBezTo>
                    <a:pt x="234462" y="1331742"/>
                    <a:pt x="332936" y="1685779"/>
                    <a:pt x="562708" y="1913207"/>
                  </a:cubicBezTo>
                  <a:cubicBezTo>
                    <a:pt x="792480" y="2140635"/>
                    <a:pt x="1118382" y="2262554"/>
                    <a:pt x="1519311" y="2377440"/>
                  </a:cubicBezTo>
                  <a:cubicBezTo>
                    <a:pt x="1920240" y="2492326"/>
                    <a:pt x="2288345" y="2513428"/>
                    <a:pt x="2968283" y="2602523"/>
                  </a:cubicBezTo>
                  <a:cubicBezTo>
                    <a:pt x="3648221" y="2691619"/>
                    <a:pt x="4623581" y="2801816"/>
                    <a:pt x="5598941" y="2912013"/>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81"/>
            <p:cNvSpPr/>
            <p:nvPr/>
          </p:nvSpPr>
          <p:spPr>
            <a:xfrm>
              <a:off x="1716847" y="2306717"/>
              <a:ext cx="3487855" cy="2855479"/>
            </a:xfrm>
            <a:custGeom>
              <a:rect b="b" l="l" r="r" t="t"/>
              <a:pathLst>
                <a:path extrusionOk="0" h="2855741" w="3488788">
                  <a:moveTo>
                    <a:pt x="0" y="2855741"/>
                  </a:moveTo>
                  <a:lnTo>
                    <a:pt x="745588" y="2827606"/>
                  </a:lnTo>
                  <a:cubicBezTo>
                    <a:pt x="1022253" y="2785403"/>
                    <a:pt x="1413803" y="2670517"/>
                    <a:pt x="1659988" y="2602523"/>
                  </a:cubicBezTo>
                  <a:cubicBezTo>
                    <a:pt x="1906173" y="2534529"/>
                    <a:pt x="2039816" y="2511083"/>
                    <a:pt x="2222696" y="2419643"/>
                  </a:cubicBezTo>
                  <a:cubicBezTo>
                    <a:pt x="2405576" y="2328203"/>
                    <a:pt x="2607213" y="2201594"/>
                    <a:pt x="2757268" y="2053883"/>
                  </a:cubicBezTo>
                  <a:cubicBezTo>
                    <a:pt x="2907323" y="1906172"/>
                    <a:pt x="3022210" y="1742049"/>
                    <a:pt x="3123028" y="1533378"/>
                  </a:cubicBezTo>
                  <a:cubicBezTo>
                    <a:pt x="3223846" y="1324707"/>
                    <a:pt x="3301219" y="1057421"/>
                    <a:pt x="3362179" y="801858"/>
                  </a:cubicBezTo>
                  <a:cubicBezTo>
                    <a:pt x="3423139" y="546295"/>
                    <a:pt x="3455963" y="273147"/>
                    <a:pt x="3488788" y="0"/>
                  </a:cubicBezTo>
                </a:path>
              </a:pathLst>
            </a:custGeom>
            <a:no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81"/>
            <p:cNvSpPr txBox="1"/>
            <p:nvPr/>
          </p:nvSpPr>
          <p:spPr>
            <a:xfrm>
              <a:off x="4220344" y="4759151"/>
              <a:ext cx="423664" cy="4700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L</a:t>
              </a:r>
              <a:endParaRPr baseline="-25000" sz="2400">
                <a:solidFill>
                  <a:schemeClr val="dk1"/>
                </a:solidFill>
                <a:latin typeface="Calibri"/>
                <a:ea typeface="Calibri"/>
                <a:cs typeface="Calibri"/>
                <a:sym typeface="Calibri"/>
              </a:endParaRPr>
            </a:p>
          </p:txBody>
        </p:sp>
        <p:sp>
          <p:nvSpPr>
            <p:cNvPr id="838" name="Google Shape;838;p81"/>
            <p:cNvSpPr txBox="1"/>
            <p:nvPr/>
          </p:nvSpPr>
          <p:spPr>
            <a:xfrm>
              <a:off x="4427984" y="4293096"/>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N</a:t>
              </a:r>
              <a:endParaRPr baseline="-25000" sz="2400">
                <a:solidFill>
                  <a:schemeClr val="dk1"/>
                </a:solidFill>
                <a:latin typeface="Calibri"/>
                <a:ea typeface="Calibri"/>
                <a:cs typeface="Calibri"/>
                <a:sym typeface="Calibri"/>
              </a:endParaRPr>
            </a:p>
          </p:txBody>
        </p:sp>
        <p:sp>
          <p:nvSpPr>
            <p:cNvPr id="839" name="Google Shape;839;p81"/>
            <p:cNvSpPr txBox="1"/>
            <p:nvPr/>
          </p:nvSpPr>
          <p:spPr>
            <a:xfrm>
              <a:off x="4860032" y="4797152"/>
              <a:ext cx="432048" cy="4700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M</a:t>
              </a:r>
              <a:endParaRPr baseline="-25000" sz="2400">
                <a:solidFill>
                  <a:schemeClr val="dk1"/>
                </a:solidFill>
                <a:latin typeface="Calibri"/>
                <a:ea typeface="Calibri"/>
                <a:cs typeface="Calibri"/>
                <a:sym typeface="Calibri"/>
              </a:endParaRPr>
            </a:p>
          </p:txBody>
        </p:sp>
        <p:cxnSp>
          <p:nvCxnSpPr>
            <p:cNvPr id="840" name="Google Shape;840;p81"/>
            <p:cNvCxnSpPr/>
            <p:nvPr/>
          </p:nvCxnSpPr>
          <p:spPr>
            <a:xfrm rot="10800000">
              <a:off x="1404100" y="5805037"/>
              <a:ext cx="6120018"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41" name="Google Shape;841;p81"/>
            <p:cNvCxnSpPr/>
            <p:nvPr/>
          </p:nvCxnSpPr>
          <p:spPr>
            <a:xfrm rot="5400000">
              <a:off x="7416184" y="5697103"/>
              <a:ext cx="215867"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842" name="Google Shape;842;p81"/>
            <p:cNvCxnSpPr/>
            <p:nvPr/>
          </p:nvCxnSpPr>
          <p:spPr>
            <a:xfrm rot="5400000">
              <a:off x="1547799" y="5661390"/>
              <a:ext cx="287294"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843" name="Google Shape;843;p81"/>
            <p:cNvCxnSpPr/>
            <p:nvPr/>
          </p:nvCxnSpPr>
          <p:spPr>
            <a:xfrm rot="5400000">
              <a:off x="3815613" y="5697103"/>
              <a:ext cx="215867" cy="0"/>
            </a:xfrm>
            <a:prstGeom prst="straightConnector1">
              <a:avLst/>
            </a:prstGeom>
            <a:noFill/>
            <a:ln cap="flat" cmpd="sng" w="25400">
              <a:solidFill>
                <a:schemeClr val="dk1"/>
              </a:solidFill>
              <a:prstDash val="dash"/>
              <a:round/>
              <a:headEnd len="sm" w="sm" type="none"/>
              <a:tailEnd len="sm" w="sm" type="none"/>
            </a:ln>
            <a:effectLst>
              <a:outerShdw blurRad="40000" rotWithShape="0" dir="5400000" dist="20000">
                <a:srgbClr val="000000">
                  <a:alpha val="37647"/>
                </a:srgbClr>
              </a:outerShdw>
            </a:effectLst>
          </p:spPr>
        </p:cxnSp>
        <p:cxnSp>
          <p:nvCxnSpPr>
            <p:cNvPr id="844" name="Google Shape;844;p81"/>
            <p:cNvCxnSpPr/>
            <p:nvPr/>
          </p:nvCxnSpPr>
          <p:spPr>
            <a:xfrm rot="5400000">
              <a:off x="4752269" y="5697103"/>
              <a:ext cx="215867" cy="0"/>
            </a:xfrm>
            <a:prstGeom prst="straightConnector1">
              <a:avLst/>
            </a:prstGeom>
            <a:noFill/>
            <a:ln cap="flat" cmpd="sng" w="25400">
              <a:solidFill>
                <a:schemeClr val="dk1"/>
              </a:solidFill>
              <a:prstDash val="dash"/>
              <a:round/>
              <a:headEnd len="sm" w="sm" type="none"/>
              <a:tailEnd len="sm" w="sm" type="none"/>
            </a:ln>
            <a:effectLst>
              <a:outerShdw blurRad="40000" rotWithShape="0" dir="5400000" dist="20000">
                <a:srgbClr val="000000">
                  <a:alpha val="37647"/>
                </a:srgbClr>
              </a:outerShdw>
            </a:effectLst>
          </p:spPr>
        </p:cxnSp>
        <p:sp>
          <p:nvSpPr>
            <p:cNvPr id="845" name="Google Shape;845;p81"/>
            <p:cNvSpPr txBox="1"/>
            <p:nvPr/>
          </p:nvSpPr>
          <p:spPr>
            <a:xfrm>
              <a:off x="4572000"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100</a:t>
              </a:r>
              <a:endParaRPr baseline="-25000" sz="2400">
                <a:solidFill>
                  <a:schemeClr val="dk1"/>
                </a:solidFill>
                <a:latin typeface="Calibri"/>
                <a:ea typeface="Calibri"/>
                <a:cs typeface="Calibri"/>
                <a:sym typeface="Calibri"/>
              </a:endParaRPr>
            </a:p>
          </p:txBody>
        </p:sp>
        <p:sp>
          <p:nvSpPr>
            <p:cNvPr id="846" name="Google Shape;846;p81"/>
            <p:cNvSpPr txBox="1"/>
            <p:nvPr/>
          </p:nvSpPr>
          <p:spPr>
            <a:xfrm>
              <a:off x="3635896"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125</a:t>
              </a:r>
              <a:endParaRPr baseline="-25000" sz="2400">
                <a:solidFill>
                  <a:schemeClr val="dk1"/>
                </a:solidFill>
                <a:latin typeface="Calibri"/>
                <a:ea typeface="Calibri"/>
                <a:cs typeface="Calibri"/>
                <a:sym typeface="Calibri"/>
              </a:endParaRPr>
            </a:p>
          </p:txBody>
        </p:sp>
        <p:sp>
          <p:nvSpPr>
            <p:cNvPr id="847" name="Google Shape;847;p81"/>
            <p:cNvSpPr txBox="1"/>
            <p:nvPr/>
          </p:nvSpPr>
          <p:spPr>
            <a:xfrm>
              <a:off x="1331640" y="5805264"/>
              <a:ext cx="6480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200</a:t>
              </a:r>
              <a:endParaRPr baseline="-25000" sz="2400">
                <a:solidFill>
                  <a:schemeClr val="dk1"/>
                </a:solidFill>
                <a:latin typeface="Calibri"/>
                <a:ea typeface="Calibri"/>
                <a:cs typeface="Calibri"/>
                <a:sym typeface="Calibri"/>
              </a:endParaRPr>
            </a:p>
          </p:txBody>
        </p:sp>
        <p:sp>
          <p:nvSpPr>
            <p:cNvPr id="848" name="Google Shape;848;p81"/>
            <p:cNvSpPr txBox="1"/>
            <p:nvPr/>
          </p:nvSpPr>
          <p:spPr>
            <a:xfrm>
              <a:off x="7884368" y="5157192"/>
              <a:ext cx="15924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Polluter1</a:t>
              </a:r>
              <a:endParaRPr baseline="-25000" sz="2400">
                <a:solidFill>
                  <a:schemeClr val="dk1"/>
                </a:solidFill>
                <a:latin typeface="Calibri"/>
                <a:ea typeface="Calibri"/>
                <a:cs typeface="Calibri"/>
                <a:sym typeface="Calibri"/>
              </a:endParaRPr>
            </a:p>
          </p:txBody>
        </p:sp>
        <p:sp>
          <p:nvSpPr>
            <p:cNvPr id="849" name="Google Shape;849;p81"/>
            <p:cNvSpPr txBox="1"/>
            <p:nvPr/>
          </p:nvSpPr>
          <p:spPr>
            <a:xfrm>
              <a:off x="7623568" y="5618857"/>
              <a:ext cx="15924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Polluter2</a:t>
              </a:r>
              <a:endParaRPr baseline="-25000" sz="2400">
                <a:solidFill>
                  <a:schemeClr val="dk1"/>
                </a:solidFill>
                <a:latin typeface="Calibri"/>
                <a:ea typeface="Calibri"/>
                <a:cs typeface="Calibri"/>
                <a:sym typeface="Calibri"/>
              </a:endParaRPr>
            </a:p>
          </p:txBody>
        </p:sp>
        <p:cxnSp>
          <p:nvCxnSpPr>
            <p:cNvPr id="850" name="Google Shape;850;p81"/>
            <p:cNvCxnSpPr>
              <a:endCxn id="821" idx="1"/>
            </p:cNvCxnSpPr>
            <p:nvPr/>
          </p:nvCxnSpPr>
          <p:spPr>
            <a:xfrm flipH="1" rot="10800000">
              <a:off x="4787118" y="3874135"/>
              <a:ext cx="504900" cy="376200"/>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grpSp>
      <p:sp>
        <p:nvSpPr>
          <p:cNvPr id="851" name="Google Shape;851;p81"/>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52" name="Google Shape;852;p81"/>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9" name="Google Shape;149;p19"/>
          <p:cNvSpPr/>
          <p:nvPr/>
        </p:nvSpPr>
        <p:spPr>
          <a:xfrm>
            <a:off x="755576" y="1268760"/>
            <a:ext cx="7704856"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Calibri"/>
                <a:ea typeface="Calibri"/>
                <a:cs typeface="Calibri"/>
                <a:sym typeface="Calibri"/>
              </a:rPr>
              <a:t>II. Energy and </a:t>
            </a:r>
            <a:br>
              <a:rPr lang="en-US" sz="4800">
                <a:solidFill>
                  <a:schemeClr val="lt1"/>
                </a:solidFill>
                <a:latin typeface="Calibri"/>
                <a:ea typeface="Calibri"/>
                <a:cs typeface="Calibri"/>
                <a:sym typeface="Calibri"/>
              </a:rPr>
            </a:br>
            <a:r>
              <a:rPr lang="en-US" sz="4800">
                <a:solidFill>
                  <a:schemeClr val="lt1"/>
                </a:solidFill>
                <a:latin typeface="Calibri"/>
                <a:ea typeface="Calibri"/>
                <a:cs typeface="Calibri"/>
                <a:sym typeface="Calibri"/>
              </a:rPr>
              <a:t>Economic Development</a:t>
            </a:r>
            <a:endParaRPr sz="4800">
              <a:solidFill>
                <a:schemeClr val="lt1"/>
              </a:solidFill>
              <a:latin typeface="Calibri"/>
              <a:ea typeface="Calibri"/>
              <a:cs typeface="Calibri"/>
              <a:sym typeface="Calibri"/>
            </a:endParaRPr>
          </a:p>
        </p:txBody>
      </p:sp>
      <p:pic>
        <p:nvPicPr>
          <p:cNvPr descr="Unbenannt-2" id="150" name="Google Shape;150;p19"/>
          <p:cNvPicPr preferRelativeResize="0"/>
          <p:nvPr/>
        </p:nvPicPr>
        <p:blipFill rotWithShape="1">
          <a:blip r:embed="rId3">
            <a:alphaModFix/>
          </a:blip>
          <a:srcRect b="0" l="0" r="0" t="0"/>
          <a:stretch/>
        </p:blipFill>
        <p:spPr>
          <a:xfrm>
            <a:off x="7164288" y="4509120"/>
            <a:ext cx="885825" cy="13716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82"/>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Disadvantages of Emission Standards</a:t>
            </a:r>
            <a:endParaRPr sz="4400"/>
          </a:p>
        </p:txBody>
      </p:sp>
      <p:sp>
        <p:nvSpPr>
          <p:cNvPr id="858" name="Google Shape;858;p82"/>
          <p:cNvSpPr txBox="1"/>
          <p:nvPr>
            <p:ph idx="1" type="body"/>
          </p:nvPr>
        </p:nvSpPr>
        <p:spPr>
          <a:xfrm>
            <a:off x="457200" y="1600200"/>
            <a:ext cx="8435975" cy="48531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960"/>
              <a:buChar char="•"/>
            </a:pPr>
            <a:r>
              <a:rPr lang="en-US" sz="2960"/>
              <a:t>It violates the spirit of ”free market”.</a:t>
            </a:r>
            <a:endParaRPr/>
          </a:p>
          <a:p>
            <a:pPr indent="-342900" lvl="0" marL="342900" rtl="0" algn="l">
              <a:spcBef>
                <a:spcPts val="1800"/>
              </a:spcBef>
              <a:spcAft>
                <a:spcPts val="0"/>
              </a:spcAft>
              <a:buClr>
                <a:schemeClr val="dk1"/>
              </a:buClr>
              <a:buSzPts val="2960"/>
              <a:buChar char="•"/>
            </a:pPr>
            <a:r>
              <a:rPr lang="en-US" sz="2960"/>
              <a:t>Administrative cost could be very high, which is </a:t>
            </a:r>
            <a:r>
              <a:rPr lang="en-US" sz="2960">
                <a:solidFill>
                  <a:srgbClr val="FF0000"/>
                </a:solidFill>
              </a:rPr>
              <a:t>social opportunity cost</a:t>
            </a:r>
            <a:r>
              <a:rPr lang="en-US" sz="2960"/>
              <a:t>. It represents some kind of “government failure”.</a:t>
            </a:r>
            <a:endParaRPr/>
          </a:p>
          <a:p>
            <a:pPr indent="-342900" lvl="0" marL="342900" rtl="0" algn="l">
              <a:spcBef>
                <a:spcPts val="1800"/>
              </a:spcBef>
              <a:spcAft>
                <a:spcPts val="0"/>
              </a:spcAft>
              <a:buClr>
                <a:schemeClr val="dk1"/>
              </a:buClr>
              <a:buSzPts val="2960"/>
              <a:buChar char="•"/>
            </a:pPr>
            <a:r>
              <a:rPr lang="en-US" sz="2960"/>
              <a:t>Collusion might exist(bias for setting market entry barrier).</a:t>
            </a:r>
            <a:endParaRPr/>
          </a:p>
          <a:p>
            <a:pPr indent="-342900" lvl="0" marL="342900" rtl="0" algn="l">
              <a:spcBef>
                <a:spcPts val="1800"/>
              </a:spcBef>
              <a:spcAft>
                <a:spcPts val="0"/>
              </a:spcAft>
              <a:buClr>
                <a:schemeClr val="dk1"/>
              </a:buClr>
              <a:buSzPts val="2960"/>
              <a:buChar char="•"/>
            </a:pPr>
            <a:r>
              <a:rPr lang="en-US" sz="2960"/>
              <a:t>Setting emission standard optimal level is difficult.</a:t>
            </a:r>
            <a:endParaRPr/>
          </a:p>
          <a:p>
            <a:pPr indent="-342900" lvl="0" marL="342900" rtl="0" algn="l">
              <a:spcBef>
                <a:spcPts val="1800"/>
              </a:spcBef>
              <a:spcAft>
                <a:spcPts val="0"/>
              </a:spcAft>
              <a:buClr>
                <a:schemeClr val="dk1"/>
              </a:buClr>
              <a:buSzPts val="2960"/>
              <a:buChar char="•"/>
            </a:pPr>
            <a:r>
              <a:rPr lang="en-US" sz="2960"/>
              <a:t>It neglects “</a:t>
            </a:r>
            <a:r>
              <a:rPr lang="en-US" sz="2960">
                <a:solidFill>
                  <a:srgbClr val="FF0000"/>
                </a:solidFill>
              </a:rPr>
              <a:t>economic efficiency</a:t>
            </a:r>
            <a:r>
              <a:rPr lang="en-US" sz="2960"/>
              <a:t>”.</a:t>
            </a:r>
            <a:endParaRPr sz="2960"/>
          </a:p>
        </p:txBody>
      </p:sp>
      <p:sp>
        <p:nvSpPr>
          <p:cNvPr id="859" name="Google Shape;859;p8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60" name="Google Shape;860;p82"/>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sp>
        <p:nvSpPr>
          <p:cNvPr id="865" name="Google Shape;865;p83"/>
          <p:cNvSpPr/>
          <p:nvPr/>
        </p:nvSpPr>
        <p:spPr>
          <a:xfrm>
            <a:off x="3749675" y="5126038"/>
            <a:ext cx="1854200" cy="966787"/>
          </a:xfrm>
          <a:custGeom>
            <a:rect b="b" l="l" r="r" t="t"/>
            <a:pathLst>
              <a:path extrusionOk="0" h="966651" w="1854926">
                <a:moveTo>
                  <a:pt x="0" y="0"/>
                </a:moveTo>
                <a:lnTo>
                  <a:pt x="13063" y="496388"/>
                </a:lnTo>
                <a:lnTo>
                  <a:pt x="692331" y="692331"/>
                </a:lnTo>
                <a:lnTo>
                  <a:pt x="1854926" y="966651"/>
                </a:lnTo>
                <a:lnTo>
                  <a:pt x="1541417" y="822960"/>
                </a:lnTo>
                <a:lnTo>
                  <a:pt x="1149531" y="653143"/>
                </a:lnTo>
                <a:lnTo>
                  <a:pt x="679269" y="418011"/>
                </a:lnTo>
                <a:lnTo>
                  <a:pt x="326571" y="209006"/>
                </a:lnTo>
                <a:lnTo>
                  <a:pt x="0" y="0"/>
                </a:lnTo>
                <a:close/>
              </a:path>
            </a:pathLst>
          </a:custGeom>
          <a:solidFill>
            <a:srgbClr val="E5B8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p83"/>
          <p:cNvSpPr/>
          <p:nvPr/>
        </p:nvSpPr>
        <p:spPr>
          <a:xfrm>
            <a:off x="3160713" y="5480050"/>
            <a:ext cx="588962" cy="612775"/>
          </a:xfrm>
          <a:custGeom>
            <a:rect b="b" l="l" r="r" t="t"/>
            <a:pathLst>
              <a:path extrusionOk="0" h="613954" w="587829">
                <a:moveTo>
                  <a:pt x="0" y="0"/>
                </a:moveTo>
                <a:lnTo>
                  <a:pt x="0" y="613954"/>
                </a:lnTo>
                <a:lnTo>
                  <a:pt x="587829" y="613954"/>
                </a:lnTo>
                <a:lnTo>
                  <a:pt x="587829" y="169817"/>
                </a:lnTo>
                <a:lnTo>
                  <a:pt x="261258" y="91440"/>
                </a:lnTo>
                <a:lnTo>
                  <a:pt x="0" y="0"/>
                </a:lnTo>
                <a:close/>
              </a:path>
            </a:pathLst>
          </a:custGeom>
          <a:solidFill>
            <a:srgbClr val="B7CC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67" name="Google Shape;867;p83"/>
          <p:cNvGrpSpPr/>
          <p:nvPr/>
        </p:nvGrpSpPr>
        <p:grpSpPr>
          <a:xfrm>
            <a:off x="381000" y="2276475"/>
            <a:ext cx="7575550" cy="4248150"/>
            <a:chOff x="1259632" y="1844824"/>
            <a:chExt cx="7575841" cy="4680520"/>
          </a:xfrm>
        </p:grpSpPr>
        <p:grpSp>
          <p:nvGrpSpPr>
            <p:cNvPr id="868" name="Google Shape;868;p83"/>
            <p:cNvGrpSpPr/>
            <p:nvPr/>
          </p:nvGrpSpPr>
          <p:grpSpPr>
            <a:xfrm>
              <a:off x="1259632" y="1844824"/>
              <a:ext cx="7575841" cy="4680520"/>
              <a:chOff x="1259632" y="1844824"/>
              <a:chExt cx="7575841" cy="4680520"/>
            </a:xfrm>
          </p:grpSpPr>
          <p:cxnSp>
            <p:nvCxnSpPr>
              <p:cNvPr id="869" name="Google Shape;869;p83"/>
              <p:cNvCxnSpPr/>
              <p:nvPr/>
            </p:nvCxnSpPr>
            <p:spPr>
              <a:xfrm>
                <a:off x="1691449" y="6021611"/>
                <a:ext cx="6048607" cy="175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870" name="Google Shape;870;p83"/>
              <p:cNvCxnSpPr/>
              <p:nvPr/>
            </p:nvCxnSpPr>
            <p:spPr>
              <a:xfrm rot="-5400000">
                <a:off x="-325152" y="4005011"/>
                <a:ext cx="4031613" cy="15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871" name="Google Shape;871;p83"/>
              <p:cNvSpPr/>
              <p:nvPr/>
            </p:nvSpPr>
            <p:spPr>
              <a:xfrm>
                <a:off x="1702562" y="2180646"/>
                <a:ext cx="4135596" cy="3812980"/>
              </a:xfrm>
              <a:custGeom>
                <a:rect b="b" l="l" r="r" t="t"/>
                <a:pathLst>
                  <a:path extrusionOk="0" h="3812345" w="4135901">
                    <a:moveTo>
                      <a:pt x="0" y="3812345"/>
                    </a:moveTo>
                    <a:cubicBezTo>
                      <a:pt x="770206" y="3702148"/>
                      <a:pt x="1540412" y="3591951"/>
                      <a:pt x="2124221" y="3319976"/>
                    </a:cubicBezTo>
                    <a:cubicBezTo>
                      <a:pt x="2708030" y="3048001"/>
                      <a:pt x="3167575" y="2733822"/>
                      <a:pt x="3502855" y="2180493"/>
                    </a:cubicBezTo>
                    <a:cubicBezTo>
                      <a:pt x="3838135" y="1627164"/>
                      <a:pt x="3987018" y="813582"/>
                      <a:pt x="4135901" y="0"/>
                    </a:cubicBezTo>
                  </a:path>
                </a:pathLst>
              </a:custGeom>
              <a:no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83"/>
              <p:cNvSpPr/>
              <p:nvPr/>
            </p:nvSpPr>
            <p:spPr>
              <a:xfrm>
                <a:off x="1856555" y="3446975"/>
                <a:ext cx="4586464" cy="2546651"/>
              </a:xfrm>
              <a:custGeom>
                <a:rect b="b" l="l" r="r" t="t"/>
                <a:pathLst>
                  <a:path extrusionOk="0" h="2546252" w="4586068">
                    <a:moveTo>
                      <a:pt x="0" y="0"/>
                    </a:moveTo>
                    <a:cubicBezTo>
                      <a:pt x="175846" y="345831"/>
                      <a:pt x="351693" y="691662"/>
                      <a:pt x="675250" y="998806"/>
                    </a:cubicBezTo>
                    <a:cubicBezTo>
                      <a:pt x="998807" y="1305950"/>
                      <a:pt x="1289539" y="1584959"/>
                      <a:pt x="1941342" y="1842867"/>
                    </a:cubicBezTo>
                    <a:cubicBezTo>
                      <a:pt x="2593145" y="2100775"/>
                      <a:pt x="3589606" y="2323513"/>
                      <a:pt x="4586068" y="2546252"/>
                    </a:cubicBezTo>
                  </a:path>
                </a:pathLst>
              </a:custGeom>
              <a:noFill/>
              <a:ln cap="flat" cmpd="sng" w="25400">
                <a:solidFill>
                  <a:schemeClr val="accent6"/>
                </a:solidFill>
                <a:prstDash val="dash"/>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83"/>
              <p:cNvSpPr/>
              <p:nvPr/>
            </p:nvSpPr>
            <p:spPr>
              <a:xfrm>
                <a:off x="3059926" y="2565442"/>
                <a:ext cx="3481522" cy="3442176"/>
              </a:xfrm>
              <a:custGeom>
                <a:rect b="b" l="l" r="r" t="t"/>
                <a:pathLst>
                  <a:path extrusionOk="0" h="3362179" w="3390314">
                    <a:moveTo>
                      <a:pt x="0" y="0"/>
                    </a:moveTo>
                    <a:cubicBezTo>
                      <a:pt x="130126" y="414997"/>
                      <a:pt x="260253" y="829994"/>
                      <a:pt x="436099" y="1167619"/>
                    </a:cubicBezTo>
                    <a:cubicBezTo>
                      <a:pt x="611945" y="1505244"/>
                      <a:pt x="820616" y="1786597"/>
                      <a:pt x="1055077" y="2025748"/>
                    </a:cubicBezTo>
                    <a:cubicBezTo>
                      <a:pt x="1289538" y="2264899"/>
                      <a:pt x="1606062" y="2447778"/>
                      <a:pt x="1842868" y="2602523"/>
                    </a:cubicBezTo>
                    <a:cubicBezTo>
                      <a:pt x="2079674" y="2757268"/>
                      <a:pt x="2218006" y="2827607"/>
                      <a:pt x="2475914" y="2954216"/>
                    </a:cubicBezTo>
                    <a:cubicBezTo>
                      <a:pt x="2733822" y="3080825"/>
                      <a:pt x="3062068" y="3221502"/>
                      <a:pt x="3390314" y="336217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83"/>
              <p:cNvSpPr txBox="1"/>
              <p:nvPr/>
            </p:nvSpPr>
            <p:spPr>
              <a:xfrm>
                <a:off x="5939762" y="2061709"/>
                <a:ext cx="1655827" cy="4600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r>
                  <a:rPr baseline="-25000" lang="en-US" sz="2400">
                    <a:solidFill>
                      <a:srgbClr val="5F497A"/>
                    </a:solidFill>
                    <a:latin typeface="Calibri"/>
                    <a:ea typeface="Calibri"/>
                    <a:cs typeface="Calibri"/>
                    <a:sym typeface="Calibri"/>
                  </a:rPr>
                  <a:t>0</a:t>
                </a:r>
                <a:endParaRPr baseline="-25000" sz="2400">
                  <a:solidFill>
                    <a:srgbClr val="5F497A"/>
                  </a:solidFill>
                  <a:latin typeface="Calibri"/>
                  <a:ea typeface="Calibri"/>
                  <a:cs typeface="Calibri"/>
                  <a:sym typeface="Calibri"/>
                </a:endParaRPr>
              </a:p>
            </p:txBody>
          </p:sp>
          <p:sp>
            <p:nvSpPr>
              <p:cNvPr id="875" name="Google Shape;875;p83"/>
              <p:cNvSpPr txBox="1"/>
              <p:nvPr/>
            </p:nvSpPr>
            <p:spPr>
              <a:xfrm>
                <a:off x="3204395" y="2276846"/>
                <a:ext cx="1655826" cy="4617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0</a:t>
                </a:r>
                <a:endParaRPr baseline="-25000" sz="2400">
                  <a:solidFill>
                    <a:srgbClr val="E36C09"/>
                  </a:solidFill>
                  <a:latin typeface="Calibri"/>
                  <a:ea typeface="Calibri"/>
                  <a:cs typeface="Calibri"/>
                  <a:sym typeface="Calibri"/>
                </a:endParaRPr>
              </a:p>
            </p:txBody>
          </p:sp>
          <p:sp>
            <p:nvSpPr>
              <p:cNvPr id="876" name="Google Shape;876;p83"/>
              <p:cNvSpPr txBox="1"/>
              <p:nvPr/>
            </p:nvSpPr>
            <p:spPr>
              <a:xfrm>
                <a:off x="1764476" y="2967729"/>
                <a:ext cx="1655827" cy="5089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r>
                  <a:rPr baseline="-25000" lang="en-US" sz="2400">
                    <a:solidFill>
                      <a:srgbClr val="E36C09"/>
                    </a:solidFill>
                    <a:latin typeface="Calibri"/>
                    <a:ea typeface="Calibri"/>
                    <a:cs typeface="Calibri"/>
                    <a:sym typeface="Calibri"/>
                  </a:rPr>
                  <a:t>0</a:t>
                </a:r>
                <a:r>
                  <a:rPr lang="en-US" sz="2400">
                    <a:solidFill>
                      <a:srgbClr val="E36C09"/>
                    </a:solidFill>
                    <a:latin typeface="Calibri"/>
                    <a:ea typeface="Calibri"/>
                    <a:cs typeface="Calibri"/>
                    <a:sym typeface="Calibri"/>
                  </a:rPr>
                  <a:t>’</a:t>
                </a:r>
                <a:endParaRPr baseline="-25000" sz="2400">
                  <a:solidFill>
                    <a:srgbClr val="E36C09"/>
                  </a:solidFill>
                  <a:latin typeface="Calibri"/>
                  <a:ea typeface="Calibri"/>
                  <a:cs typeface="Calibri"/>
                  <a:sym typeface="Calibri"/>
                </a:endParaRPr>
              </a:p>
            </p:txBody>
          </p:sp>
          <p:sp>
            <p:nvSpPr>
              <p:cNvPr id="877" name="Google Shape;877;p83"/>
              <p:cNvSpPr txBox="1"/>
              <p:nvPr/>
            </p:nvSpPr>
            <p:spPr>
              <a:xfrm>
                <a:off x="3779912"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n</a:t>
                </a:r>
                <a:endParaRPr baseline="-25000" sz="2400">
                  <a:solidFill>
                    <a:schemeClr val="dk1"/>
                  </a:solidFill>
                  <a:latin typeface="Calibri"/>
                  <a:ea typeface="Calibri"/>
                  <a:cs typeface="Calibri"/>
                  <a:sym typeface="Calibri"/>
                </a:endParaRPr>
              </a:p>
            </p:txBody>
          </p:sp>
          <p:sp>
            <p:nvSpPr>
              <p:cNvPr id="878" name="Google Shape;878;p83"/>
              <p:cNvSpPr txBox="1"/>
              <p:nvPr/>
            </p:nvSpPr>
            <p:spPr>
              <a:xfrm>
                <a:off x="4355976"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879" name="Google Shape;879;p83"/>
              <p:cNvSpPr txBox="1"/>
              <p:nvPr/>
            </p:nvSpPr>
            <p:spPr>
              <a:xfrm>
                <a:off x="6300192" y="6063679"/>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30000" lang="en-US" sz="2400">
                    <a:solidFill>
                      <a:schemeClr val="dk1"/>
                    </a:solidFill>
                    <a:latin typeface="Calibri"/>
                    <a:ea typeface="Calibri"/>
                    <a:cs typeface="Calibri"/>
                    <a:sym typeface="Calibri"/>
                  </a:rPr>
                  <a:t>*</a:t>
                </a:r>
                <a:endParaRPr baseline="30000" sz="2400">
                  <a:solidFill>
                    <a:schemeClr val="dk1"/>
                  </a:solidFill>
                  <a:latin typeface="Calibri"/>
                  <a:ea typeface="Calibri"/>
                  <a:cs typeface="Calibri"/>
                  <a:sym typeface="Calibri"/>
                </a:endParaRPr>
              </a:p>
            </p:txBody>
          </p:sp>
          <p:sp>
            <p:nvSpPr>
              <p:cNvPr id="880" name="Google Shape;880;p83"/>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881" name="Google Shape;881;p83"/>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882" name="Google Shape;882;p83"/>
              <p:cNvSpPr txBox="1"/>
              <p:nvPr/>
            </p:nvSpPr>
            <p:spPr>
              <a:xfrm>
                <a:off x="4139952" y="551723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a:t>
                </a:r>
                <a:endParaRPr baseline="-25000" sz="2400">
                  <a:solidFill>
                    <a:schemeClr val="dk1"/>
                  </a:solidFill>
                  <a:latin typeface="Calibri"/>
                  <a:ea typeface="Calibri"/>
                  <a:cs typeface="Calibri"/>
                  <a:sym typeface="Calibri"/>
                </a:endParaRPr>
              </a:p>
            </p:txBody>
          </p:sp>
          <p:sp>
            <p:nvSpPr>
              <p:cNvPr id="883" name="Google Shape;883;p83"/>
              <p:cNvSpPr txBox="1"/>
              <p:nvPr/>
            </p:nvSpPr>
            <p:spPr>
              <a:xfrm>
                <a:off x="4788024" y="5229200"/>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a:t>
                </a:r>
                <a:endParaRPr baseline="-25000" sz="2400">
                  <a:solidFill>
                    <a:schemeClr val="dk1"/>
                  </a:solidFill>
                  <a:latin typeface="Calibri"/>
                  <a:ea typeface="Calibri"/>
                  <a:cs typeface="Calibri"/>
                  <a:sym typeface="Calibri"/>
                </a:endParaRPr>
              </a:p>
            </p:txBody>
          </p:sp>
          <p:sp>
            <p:nvSpPr>
              <p:cNvPr id="884" name="Google Shape;884;p83"/>
              <p:cNvSpPr txBox="1"/>
              <p:nvPr/>
            </p:nvSpPr>
            <p:spPr>
              <a:xfrm>
                <a:off x="4716016" y="5631631"/>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B</a:t>
                </a:r>
                <a:endParaRPr baseline="-25000" sz="2400">
                  <a:solidFill>
                    <a:schemeClr val="dk1"/>
                  </a:solidFill>
                  <a:latin typeface="Calibri"/>
                  <a:ea typeface="Calibri"/>
                  <a:cs typeface="Calibri"/>
                  <a:sym typeface="Calibri"/>
                </a:endParaRPr>
              </a:p>
            </p:txBody>
          </p:sp>
          <p:sp>
            <p:nvSpPr>
              <p:cNvPr id="885" name="Google Shape;885;p83"/>
              <p:cNvSpPr txBox="1"/>
              <p:nvPr/>
            </p:nvSpPr>
            <p:spPr>
              <a:xfrm>
                <a:off x="7380312" y="6021288"/>
                <a:ext cx="1455161" cy="482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cxnSp>
          <p:nvCxnSpPr>
            <p:cNvPr id="886" name="Google Shape;886;p83"/>
            <p:cNvCxnSpPr/>
            <p:nvPr/>
          </p:nvCxnSpPr>
          <p:spPr>
            <a:xfrm rot="5400000">
              <a:off x="3771708" y="5711003"/>
              <a:ext cx="606928" cy="14288"/>
            </a:xfrm>
            <a:prstGeom prst="straightConnector1">
              <a:avLst/>
            </a:prstGeom>
            <a:noFill/>
            <a:ln cap="flat" cmpd="sng" w="28575">
              <a:solidFill>
                <a:schemeClr val="accent1"/>
              </a:solidFill>
              <a:prstDash val="dash"/>
              <a:round/>
              <a:headEnd len="sm" w="sm" type="none"/>
              <a:tailEnd len="sm" w="sm" type="none"/>
            </a:ln>
          </p:spPr>
        </p:cxnSp>
        <p:cxnSp>
          <p:nvCxnSpPr>
            <p:cNvPr id="887" name="Google Shape;887;p83"/>
            <p:cNvCxnSpPr/>
            <p:nvPr/>
          </p:nvCxnSpPr>
          <p:spPr>
            <a:xfrm rot="5400000">
              <a:off x="4176435" y="5553734"/>
              <a:ext cx="935754" cy="0"/>
            </a:xfrm>
            <a:prstGeom prst="straightConnector1">
              <a:avLst/>
            </a:prstGeom>
            <a:noFill/>
            <a:ln cap="flat" cmpd="sng" w="25400">
              <a:solidFill>
                <a:schemeClr val="accent1"/>
              </a:solidFill>
              <a:prstDash val="dash"/>
              <a:round/>
              <a:headEnd len="sm" w="sm" type="none"/>
              <a:tailEnd len="sm" w="sm" type="none"/>
            </a:ln>
            <a:effectLst>
              <a:outerShdw blurRad="40000" rotWithShape="0" dir="5400000" dist="20000">
                <a:srgbClr val="000000">
                  <a:alpha val="37647"/>
                </a:srgbClr>
              </a:outerShdw>
            </a:effectLst>
          </p:spPr>
        </p:cxnSp>
        <p:sp>
          <p:nvSpPr>
            <p:cNvPr id="888" name="Google Shape;888;p83"/>
            <p:cNvSpPr/>
            <p:nvPr/>
          </p:nvSpPr>
          <p:spPr>
            <a:xfrm>
              <a:off x="6444606" y="5949899"/>
              <a:ext cx="142880" cy="1434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89" name="Google Shape;889;p83"/>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Incentives for Technology Improvement</a:t>
            </a:r>
            <a:endParaRPr/>
          </a:p>
        </p:txBody>
      </p:sp>
      <p:sp>
        <p:nvSpPr>
          <p:cNvPr id="890" name="Google Shape;890;p83"/>
          <p:cNvSpPr txBox="1"/>
          <p:nvPr/>
        </p:nvSpPr>
        <p:spPr>
          <a:xfrm>
            <a:off x="5795963" y="3141663"/>
            <a:ext cx="3203575" cy="15684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t>
            </a:r>
            <a:r>
              <a:rPr lang="en-US" sz="2400">
                <a:solidFill>
                  <a:srgbClr val="FF0000"/>
                </a:solidFill>
                <a:latin typeface="Calibri"/>
                <a:ea typeface="Calibri"/>
                <a:cs typeface="Calibri"/>
                <a:sym typeface="Calibri"/>
              </a:rPr>
              <a:t>Comparison between A and D </a:t>
            </a:r>
            <a:r>
              <a:rPr lang="en-US" sz="2400">
                <a:solidFill>
                  <a:schemeClr val="dk1"/>
                </a:solidFill>
                <a:latin typeface="Calibri"/>
                <a:ea typeface="Calibri"/>
                <a:cs typeface="Calibri"/>
                <a:sym typeface="Calibri"/>
              </a:rPr>
              <a:t>determines whether the total MCC increases or decreases.</a:t>
            </a:r>
            <a:endParaRPr baseline="-25000" sz="2400">
              <a:solidFill>
                <a:schemeClr val="dk1"/>
              </a:solidFill>
              <a:latin typeface="Calibri"/>
              <a:ea typeface="Calibri"/>
              <a:cs typeface="Calibri"/>
              <a:sym typeface="Calibri"/>
            </a:endParaRPr>
          </a:p>
        </p:txBody>
      </p:sp>
      <p:sp>
        <p:nvSpPr>
          <p:cNvPr id="891" name="Google Shape;891;p83"/>
          <p:cNvSpPr txBox="1"/>
          <p:nvPr/>
        </p:nvSpPr>
        <p:spPr>
          <a:xfrm>
            <a:off x="250825" y="1268413"/>
            <a:ext cx="8785225" cy="1878012"/>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Polluter in general will seek for technology improvement(from MCC</a:t>
            </a:r>
            <a:r>
              <a:rPr lang="en-US" sz="1400">
                <a:solidFill>
                  <a:schemeClr val="dk1"/>
                </a:solidFill>
                <a:latin typeface="Calibri"/>
                <a:ea typeface="Calibri"/>
                <a:cs typeface="Calibri"/>
                <a:sym typeface="Calibri"/>
              </a:rPr>
              <a:t>0</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to MCC</a:t>
            </a:r>
            <a:r>
              <a:rPr lang="en-US" sz="1400">
                <a:solidFill>
                  <a:schemeClr val="dk1"/>
                </a:solidFill>
                <a:latin typeface="Calibri"/>
                <a:ea typeface="Calibri"/>
                <a:cs typeface="Calibri"/>
                <a:sym typeface="Calibri"/>
              </a:rPr>
              <a:t>1</a:t>
            </a:r>
            <a:r>
              <a:rPr lang="en-US" sz="2400">
                <a:solidFill>
                  <a:schemeClr val="dk1"/>
                </a:solidFill>
                <a:latin typeface="Calibri"/>
                <a:ea typeface="Calibri"/>
                <a:cs typeface="Calibri"/>
                <a:sym typeface="Calibri"/>
              </a:rPr>
              <a:t>).</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Original total MCC</a:t>
            </a:r>
            <a:r>
              <a:rPr lang="en-US" sz="1600">
                <a:solidFill>
                  <a:schemeClr val="dk1"/>
                </a:solidFill>
                <a:latin typeface="Calibri"/>
                <a:ea typeface="Calibri"/>
                <a:cs typeface="Calibri"/>
                <a:sym typeface="Calibri"/>
              </a:rPr>
              <a:t>0 </a:t>
            </a:r>
            <a:r>
              <a:rPr lang="en-US" sz="2400">
                <a:solidFill>
                  <a:schemeClr val="dk1"/>
                </a:solidFill>
                <a:latin typeface="Calibri"/>
                <a:ea typeface="Calibri"/>
                <a:cs typeface="Calibri"/>
                <a:sym typeface="Calibri"/>
              </a:rPr>
              <a:t>is A+B; now total MCC</a:t>
            </a:r>
            <a:r>
              <a:rPr baseline="-25000" lang="en-US" sz="2400">
                <a:solidFill>
                  <a:schemeClr val="dk1"/>
                </a:solidFill>
                <a:latin typeface="Calibri"/>
                <a:ea typeface="Calibri"/>
                <a:cs typeface="Calibri"/>
                <a:sym typeface="Calibri"/>
              </a:rPr>
              <a:t>0</a:t>
            </a:r>
            <a:r>
              <a:rPr lang="en-US" sz="2400">
                <a:solidFill>
                  <a:schemeClr val="dk1"/>
                </a:solidFill>
                <a:latin typeface="Calibri"/>
                <a:ea typeface="Calibri"/>
                <a:cs typeface="Calibri"/>
                <a:sym typeface="Calibri"/>
              </a:rPr>
              <a:t>’ is D+B.</a:t>
            </a:r>
            <a:endParaRPr baseline="-25000"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baseline="-25000" sz="2400">
              <a:solidFill>
                <a:schemeClr val="dk1"/>
              </a:solidFill>
              <a:latin typeface="Calibri"/>
              <a:ea typeface="Calibri"/>
              <a:cs typeface="Calibri"/>
              <a:sym typeface="Calibri"/>
            </a:endParaRPr>
          </a:p>
        </p:txBody>
      </p:sp>
      <p:cxnSp>
        <p:nvCxnSpPr>
          <p:cNvPr id="892" name="Google Shape;892;p83"/>
          <p:cNvCxnSpPr/>
          <p:nvPr/>
        </p:nvCxnSpPr>
        <p:spPr>
          <a:xfrm flipH="1">
            <a:off x="1619250" y="3860800"/>
            <a:ext cx="720725" cy="504825"/>
          </a:xfrm>
          <a:prstGeom prst="straightConnector1">
            <a:avLst/>
          </a:prstGeom>
          <a:noFill/>
          <a:ln cap="flat" cmpd="sng" w="25400">
            <a:solidFill>
              <a:schemeClr val="accent2"/>
            </a:solidFill>
            <a:prstDash val="solid"/>
            <a:round/>
            <a:headEnd len="sm" w="sm" type="none"/>
            <a:tailEnd len="med" w="med" type="stealth"/>
          </a:ln>
          <a:effectLst>
            <a:outerShdw blurRad="40000" rotWithShape="0" dir="5400000" dist="20000">
              <a:srgbClr val="000000">
                <a:alpha val="37647"/>
              </a:srgbClr>
            </a:outerShdw>
          </a:effectLst>
        </p:spPr>
      </p:cxnSp>
      <p:sp>
        <p:nvSpPr>
          <p:cNvPr id="893" name="Google Shape;893;p8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94" name="Google Shape;894;p83"/>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8" name="Shape 898"/>
        <p:cNvGrpSpPr/>
        <p:nvPr/>
      </p:nvGrpSpPr>
      <p:grpSpPr>
        <a:xfrm>
          <a:off x="0" y="0"/>
          <a:ext cx="0" cy="0"/>
          <a:chOff x="0" y="0"/>
          <a:chExt cx="0" cy="0"/>
        </a:xfrm>
      </p:grpSpPr>
      <p:sp>
        <p:nvSpPr>
          <p:cNvPr id="899" name="Google Shape;899;p84"/>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Pigouvian Tax</a:t>
            </a:r>
            <a:endParaRPr sz="4400"/>
          </a:p>
        </p:txBody>
      </p:sp>
      <p:sp>
        <p:nvSpPr>
          <p:cNvPr id="900" name="Google Shape;900;p8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901" name="Google Shape;901;p84"/>
          <p:cNvGrpSpPr/>
          <p:nvPr/>
        </p:nvGrpSpPr>
        <p:grpSpPr>
          <a:xfrm>
            <a:off x="755650" y="2781300"/>
            <a:ext cx="7864475" cy="3533775"/>
            <a:chOff x="755577" y="1628800"/>
            <a:chExt cx="7863872" cy="4686093"/>
          </a:xfrm>
        </p:grpSpPr>
        <p:cxnSp>
          <p:nvCxnSpPr>
            <p:cNvPr id="902" name="Google Shape;902;p84"/>
            <p:cNvCxnSpPr/>
            <p:nvPr/>
          </p:nvCxnSpPr>
          <p:spPr>
            <a:xfrm rot="10800000">
              <a:off x="1271475" y="5013902"/>
              <a:ext cx="5892348" cy="0"/>
            </a:xfrm>
            <a:prstGeom prst="straightConnector1">
              <a:avLst/>
            </a:prstGeom>
            <a:noFill/>
            <a:ln cap="flat" cmpd="sng" w="38100">
              <a:solidFill>
                <a:srgbClr val="17365D"/>
              </a:solidFill>
              <a:prstDash val="solid"/>
              <a:round/>
              <a:headEnd len="sm" w="sm" type="none"/>
              <a:tailEnd len="sm" w="sm" type="none"/>
            </a:ln>
            <a:effectLst>
              <a:outerShdw blurRad="40000" rotWithShape="0" dir="5400000" dist="20000">
                <a:srgbClr val="000000">
                  <a:alpha val="37647"/>
                </a:srgbClr>
              </a:outerShdw>
            </a:effectLst>
          </p:spPr>
        </p:cxnSp>
        <p:grpSp>
          <p:nvGrpSpPr>
            <p:cNvPr id="903" name="Google Shape;903;p84"/>
            <p:cNvGrpSpPr/>
            <p:nvPr/>
          </p:nvGrpSpPr>
          <p:grpSpPr>
            <a:xfrm>
              <a:off x="755577" y="1628800"/>
              <a:ext cx="7416231" cy="4539084"/>
              <a:chOff x="1259632" y="1844824"/>
              <a:chExt cx="6480199" cy="4638129"/>
            </a:xfrm>
          </p:grpSpPr>
          <p:grpSp>
            <p:nvGrpSpPr>
              <p:cNvPr id="904" name="Google Shape;904;p84"/>
              <p:cNvGrpSpPr/>
              <p:nvPr/>
            </p:nvGrpSpPr>
            <p:grpSpPr>
              <a:xfrm>
                <a:off x="1259632" y="1844824"/>
                <a:ext cx="6480199" cy="4638129"/>
                <a:chOff x="1259632" y="1844824"/>
                <a:chExt cx="6480199" cy="4638129"/>
              </a:xfrm>
            </p:grpSpPr>
            <p:sp>
              <p:nvSpPr>
                <p:cNvPr id="905" name="Google Shape;905;p84"/>
                <p:cNvSpPr/>
                <p:nvPr/>
              </p:nvSpPr>
              <p:spPr>
                <a:xfrm>
                  <a:off x="2051626" y="2419168"/>
                  <a:ext cx="4464846" cy="3600939"/>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06" name="Google Shape;906;p84"/>
                <p:cNvCxnSpPr/>
                <p:nvPr/>
              </p:nvCxnSpPr>
              <p:spPr>
                <a:xfrm>
                  <a:off x="1690998" y="6020107"/>
                  <a:ext cx="6048833" cy="215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07" name="Google Shape;907;p84"/>
                <p:cNvCxnSpPr/>
                <p:nvPr/>
              </p:nvCxnSpPr>
              <p:spPr>
                <a:xfrm rot="-5400000">
                  <a:off x="-326350" y="4004909"/>
                  <a:ext cx="4033309" cy="13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908" name="Google Shape;908;p84"/>
                <p:cNvSpPr txBox="1"/>
                <p:nvPr/>
              </p:nvSpPr>
              <p:spPr>
                <a:xfrm>
                  <a:off x="1835249" y="1988948"/>
                  <a:ext cx="791993" cy="4624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909" name="Google Shape;909;p84"/>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910" name="Google Shape;910;p84"/>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cxnSp>
              <p:nvCxnSpPr>
                <p:cNvPr id="911" name="Google Shape;911;p84"/>
                <p:cNvCxnSpPr/>
                <p:nvPr/>
              </p:nvCxnSpPr>
              <p:spPr>
                <a:xfrm rot="5400000">
                  <a:off x="3924121" y="5660874"/>
                  <a:ext cx="718467"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912" name="Google Shape;912;p84"/>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913" name="Google Shape;913;p84"/>
                <p:cNvSpPr txBox="1"/>
                <p:nvPr/>
              </p:nvSpPr>
              <p:spPr>
                <a:xfrm>
                  <a:off x="4139952" y="4576707"/>
                  <a:ext cx="432048" cy="471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sz="2400">
                    <a:solidFill>
                      <a:schemeClr val="dk1"/>
                    </a:solidFill>
                    <a:latin typeface="Calibri"/>
                    <a:ea typeface="Calibri"/>
                    <a:cs typeface="Calibri"/>
                    <a:sym typeface="Calibri"/>
                  </a:endParaRPr>
                </a:p>
              </p:txBody>
            </p:sp>
            <p:sp>
              <p:nvSpPr>
                <p:cNvPr id="914" name="Google Shape;914;p84"/>
                <p:cNvSpPr/>
                <p:nvPr/>
              </p:nvSpPr>
              <p:spPr>
                <a:xfrm>
                  <a:off x="4211230" y="5161818"/>
                  <a:ext cx="131768" cy="210808"/>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15" name="Google Shape;915;p84"/>
              <p:cNvSpPr/>
              <p:nvPr/>
            </p:nvSpPr>
            <p:spPr>
              <a:xfrm>
                <a:off x="6444346" y="5949120"/>
                <a:ext cx="142864" cy="144124"/>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16" name="Google Shape;916;p84"/>
            <p:cNvSpPr txBox="1"/>
            <p:nvPr/>
          </p:nvSpPr>
          <p:spPr>
            <a:xfrm>
              <a:off x="827584" y="4797152"/>
              <a:ext cx="659273" cy="4763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endParaRPr baseline="-25000" sz="2400">
                <a:solidFill>
                  <a:schemeClr val="dk1"/>
                </a:solidFill>
                <a:latin typeface="Calibri"/>
                <a:ea typeface="Calibri"/>
                <a:cs typeface="Calibri"/>
                <a:sym typeface="Calibri"/>
              </a:endParaRPr>
            </a:p>
          </p:txBody>
        </p:sp>
        <p:sp>
          <p:nvSpPr>
            <p:cNvPr id="917" name="Google Shape;917;p84"/>
            <p:cNvSpPr txBox="1"/>
            <p:nvPr/>
          </p:nvSpPr>
          <p:spPr>
            <a:xfrm>
              <a:off x="7164288" y="5877272"/>
              <a:ext cx="1455161" cy="4376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918" name="Google Shape;918;p84"/>
          <p:cNvSpPr txBox="1"/>
          <p:nvPr/>
        </p:nvSpPr>
        <p:spPr>
          <a:xfrm>
            <a:off x="6516688" y="5949950"/>
            <a:ext cx="658812" cy="460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endParaRPr baseline="-25000" sz="2400">
              <a:solidFill>
                <a:schemeClr val="dk1"/>
              </a:solidFill>
              <a:latin typeface="Calibri"/>
              <a:ea typeface="Calibri"/>
              <a:cs typeface="Calibri"/>
              <a:sym typeface="Calibri"/>
            </a:endParaRPr>
          </a:p>
        </p:txBody>
      </p:sp>
      <p:sp>
        <p:nvSpPr>
          <p:cNvPr id="919" name="Google Shape;919;p84"/>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
        <p:nvSpPr>
          <p:cNvPr id="920" name="Google Shape;920;p84"/>
          <p:cNvSpPr/>
          <p:nvPr/>
        </p:nvSpPr>
        <p:spPr>
          <a:xfrm>
            <a:off x="395288" y="1412875"/>
            <a:ext cx="8497887" cy="1200150"/>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From Arthur Cecil Pigou (1877 – 1959)</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Pigovian tax is a tax levied on a market activity that generates negative externalities.</a:t>
            </a:r>
            <a:endParaRPr sz="24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4" name="Shape 924"/>
        <p:cNvGrpSpPr/>
        <p:nvPr/>
      </p:nvGrpSpPr>
      <p:grpSpPr>
        <a:xfrm>
          <a:off x="0" y="0"/>
          <a:ext cx="0" cy="0"/>
          <a:chOff x="0" y="0"/>
          <a:chExt cx="0" cy="0"/>
        </a:xfrm>
      </p:grpSpPr>
      <p:sp>
        <p:nvSpPr>
          <p:cNvPr id="925" name="Google Shape;925;p85"/>
          <p:cNvSpPr txBox="1"/>
          <p:nvPr>
            <p:ph type="title"/>
          </p:nvPr>
        </p:nvSpPr>
        <p:spPr>
          <a:xfrm>
            <a:off x="179388" y="274638"/>
            <a:ext cx="874871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Optimal Level of Pigouvian Tax </a:t>
            </a:r>
            <a:endParaRPr sz="4400"/>
          </a:p>
        </p:txBody>
      </p:sp>
      <p:sp>
        <p:nvSpPr>
          <p:cNvPr id="926" name="Google Shape;926;p8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927" name="Google Shape;927;p85"/>
          <p:cNvGrpSpPr/>
          <p:nvPr/>
        </p:nvGrpSpPr>
        <p:grpSpPr>
          <a:xfrm>
            <a:off x="755650" y="1628775"/>
            <a:ext cx="7864475" cy="4686300"/>
            <a:chOff x="755576" y="1628800"/>
            <a:chExt cx="7863873" cy="4686093"/>
          </a:xfrm>
        </p:grpSpPr>
        <p:grpSp>
          <p:nvGrpSpPr>
            <p:cNvPr id="928" name="Google Shape;928;p85"/>
            <p:cNvGrpSpPr/>
            <p:nvPr/>
          </p:nvGrpSpPr>
          <p:grpSpPr>
            <a:xfrm>
              <a:off x="755576" y="1628800"/>
              <a:ext cx="7416233" cy="4539084"/>
              <a:chOff x="1259632" y="1844824"/>
              <a:chExt cx="6480203" cy="4638129"/>
            </a:xfrm>
          </p:grpSpPr>
          <p:grpSp>
            <p:nvGrpSpPr>
              <p:cNvPr id="929" name="Google Shape;929;p85"/>
              <p:cNvGrpSpPr/>
              <p:nvPr/>
            </p:nvGrpSpPr>
            <p:grpSpPr>
              <a:xfrm>
                <a:off x="1259632" y="1844824"/>
                <a:ext cx="6480203" cy="4638129"/>
                <a:chOff x="1259632" y="1844824"/>
                <a:chExt cx="6480203" cy="4638129"/>
              </a:xfrm>
            </p:grpSpPr>
            <p:sp>
              <p:nvSpPr>
                <p:cNvPr id="930" name="Google Shape;930;p85"/>
                <p:cNvSpPr/>
                <p:nvPr/>
              </p:nvSpPr>
              <p:spPr>
                <a:xfrm>
                  <a:off x="2051626" y="2419036"/>
                  <a:ext cx="4464848" cy="3600991"/>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31" name="Google Shape;931;p85"/>
                <p:cNvCxnSpPr/>
                <p:nvPr/>
              </p:nvCxnSpPr>
              <p:spPr>
                <a:xfrm>
                  <a:off x="1690999" y="6020028"/>
                  <a:ext cx="6048836" cy="1623"/>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cxnSp>
              <p:nvCxnSpPr>
                <p:cNvPr id="932" name="Google Shape;932;p85"/>
                <p:cNvCxnSpPr/>
                <p:nvPr/>
              </p:nvCxnSpPr>
              <p:spPr>
                <a:xfrm rot="-5400000">
                  <a:off x="-325926" y="4004726"/>
                  <a:ext cx="4032462" cy="1387"/>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7647"/>
                    </a:srgbClr>
                  </a:outerShdw>
                </a:effectLst>
              </p:spPr>
            </p:cxnSp>
            <p:sp>
              <p:nvSpPr>
                <p:cNvPr id="933" name="Google Shape;933;p85"/>
                <p:cNvSpPr txBox="1"/>
                <p:nvPr/>
              </p:nvSpPr>
              <p:spPr>
                <a:xfrm>
                  <a:off x="6587214" y="1989189"/>
                  <a:ext cx="1008370" cy="4606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5F497A"/>
                      </a:solidFill>
                      <a:latin typeface="Calibri"/>
                      <a:ea typeface="Calibri"/>
                      <a:cs typeface="Calibri"/>
                      <a:sym typeface="Calibri"/>
                    </a:rPr>
                    <a:t>MDC</a:t>
                  </a:r>
                  <a:endParaRPr baseline="-25000" sz="2400">
                    <a:solidFill>
                      <a:srgbClr val="5F497A"/>
                    </a:solidFill>
                    <a:latin typeface="Calibri"/>
                    <a:ea typeface="Calibri"/>
                    <a:cs typeface="Calibri"/>
                    <a:sym typeface="Calibri"/>
                  </a:endParaRPr>
                </a:p>
              </p:txBody>
            </p:sp>
            <p:sp>
              <p:nvSpPr>
                <p:cNvPr id="934" name="Google Shape;934;p85"/>
                <p:cNvSpPr txBox="1"/>
                <p:nvPr/>
              </p:nvSpPr>
              <p:spPr>
                <a:xfrm>
                  <a:off x="1835250" y="1989189"/>
                  <a:ext cx="791994" cy="4606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E36C09"/>
                      </a:solidFill>
                      <a:latin typeface="Calibri"/>
                      <a:ea typeface="Calibri"/>
                      <a:cs typeface="Calibri"/>
                      <a:sym typeface="Calibri"/>
                    </a:rPr>
                    <a:t>MCC</a:t>
                  </a:r>
                  <a:endParaRPr baseline="-25000" sz="2400">
                    <a:solidFill>
                      <a:srgbClr val="E36C09"/>
                    </a:solidFill>
                    <a:latin typeface="Calibri"/>
                    <a:ea typeface="Calibri"/>
                    <a:cs typeface="Calibri"/>
                    <a:sym typeface="Calibri"/>
                  </a:endParaRPr>
                </a:p>
              </p:txBody>
            </p:sp>
            <p:sp>
              <p:nvSpPr>
                <p:cNvPr id="935" name="Google Shape;935;p85"/>
                <p:cNvSpPr txBox="1"/>
                <p:nvPr/>
              </p:nvSpPr>
              <p:spPr>
                <a:xfrm>
                  <a:off x="1259632" y="1844824"/>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t>
                  </a:r>
                  <a:endParaRPr baseline="-25000" sz="2400">
                    <a:solidFill>
                      <a:schemeClr val="dk1"/>
                    </a:solidFill>
                    <a:latin typeface="Calibri"/>
                    <a:ea typeface="Calibri"/>
                    <a:cs typeface="Calibri"/>
                    <a:sym typeface="Calibri"/>
                  </a:endParaRPr>
                </a:p>
              </p:txBody>
            </p:sp>
            <p:sp>
              <p:nvSpPr>
                <p:cNvPr id="936" name="Google Shape;936;p85"/>
                <p:cNvSpPr txBox="1"/>
                <p:nvPr/>
              </p:nvSpPr>
              <p:spPr>
                <a:xfrm>
                  <a:off x="1331640" y="5877272"/>
                  <a:ext cx="43204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0</a:t>
                  </a:r>
                  <a:endParaRPr baseline="-25000" sz="2400">
                    <a:solidFill>
                      <a:schemeClr val="dk1"/>
                    </a:solidFill>
                    <a:latin typeface="Calibri"/>
                    <a:ea typeface="Calibri"/>
                    <a:cs typeface="Calibri"/>
                    <a:sym typeface="Calibri"/>
                  </a:endParaRPr>
                </a:p>
              </p:txBody>
            </p:sp>
            <p:sp>
              <p:nvSpPr>
                <p:cNvPr id="937" name="Google Shape;937;p85"/>
                <p:cNvSpPr/>
                <p:nvPr/>
              </p:nvSpPr>
              <p:spPr>
                <a:xfrm flipH="1">
                  <a:off x="1735384" y="2420659"/>
                  <a:ext cx="5140332" cy="3599369"/>
                </a:xfrm>
                <a:custGeom>
                  <a:rect b="b" l="l" r="r" t="t"/>
                  <a:pathLst>
                    <a:path extrusionOk="0" h="3601329" w="4487594">
                      <a:moveTo>
                        <a:pt x="0" y="0"/>
                      </a:moveTo>
                      <a:cubicBezTo>
                        <a:pt x="5861" y="467751"/>
                        <a:pt x="11723" y="935502"/>
                        <a:pt x="140677" y="1280160"/>
                      </a:cubicBezTo>
                      <a:cubicBezTo>
                        <a:pt x="269631" y="1624818"/>
                        <a:pt x="532228" y="1852246"/>
                        <a:pt x="773723" y="2067951"/>
                      </a:cubicBezTo>
                      <a:cubicBezTo>
                        <a:pt x="1015218" y="2283656"/>
                        <a:pt x="1312984" y="2429022"/>
                        <a:pt x="1589649" y="2574388"/>
                      </a:cubicBezTo>
                      <a:cubicBezTo>
                        <a:pt x="1866314" y="2719754"/>
                        <a:pt x="1950720" y="2768991"/>
                        <a:pt x="2433711" y="2940148"/>
                      </a:cubicBezTo>
                      <a:cubicBezTo>
                        <a:pt x="2916702" y="3111305"/>
                        <a:pt x="3702148" y="3356317"/>
                        <a:pt x="4487594" y="3601329"/>
                      </a:cubicBezTo>
                    </a:path>
                  </a:pathLst>
                </a:custGeom>
                <a:noFill/>
                <a:ln cap="flat" cmpd="sng" w="38100">
                  <a:solidFill>
                    <a:srgbClr val="5F497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38" name="Google Shape;938;p85"/>
                <p:cNvCxnSpPr/>
                <p:nvPr/>
              </p:nvCxnSpPr>
              <p:spPr>
                <a:xfrm rot="5400000">
                  <a:off x="3924069" y="5660740"/>
                  <a:ext cx="718576"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939" name="Google Shape;939;p85"/>
                <p:cNvSpPr txBox="1"/>
                <p:nvPr/>
              </p:nvSpPr>
              <p:spPr>
                <a:xfrm>
                  <a:off x="4067944" y="6021288"/>
                  <a:ext cx="57606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W</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940" name="Google Shape;940;p85"/>
                <p:cNvSpPr txBox="1"/>
                <p:nvPr/>
              </p:nvSpPr>
              <p:spPr>
                <a:xfrm>
                  <a:off x="4139952" y="4767535"/>
                  <a:ext cx="432048" cy="471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t>
                  </a:r>
                  <a:endParaRPr sz="2400">
                    <a:solidFill>
                      <a:schemeClr val="dk1"/>
                    </a:solidFill>
                    <a:latin typeface="Calibri"/>
                    <a:ea typeface="Calibri"/>
                    <a:cs typeface="Calibri"/>
                    <a:sym typeface="Calibri"/>
                  </a:endParaRPr>
                </a:p>
              </p:txBody>
            </p:sp>
            <p:sp>
              <p:nvSpPr>
                <p:cNvPr id="941" name="Google Shape;941;p85"/>
                <p:cNvSpPr/>
                <p:nvPr/>
              </p:nvSpPr>
              <p:spPr>
                <a:xfrm>
                  <a:off x="4211231" y="5228458"/>
                  <a:ext cx="144251" cy="14436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42" name="Google Shape;942;p85"/>
              <p:cNvSpPr/>
              <p:nvPr/>
            </p:nvSpPr>
            <p:spPr>
              <a:xfrm>
                <a:off x="6444349" y="5948657"/>
                <a:ext cx="142864" cy="14436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943" name="Google Shape;943;p85"/>
            <p:cNvCxnSpPr/>
            <p:nvPr/>
          </p:nvCxnSpPr>
          <p:spPr>
            <a:xfrm rot="10800000">
              <a:off x="1271475" y="5013201"/>
              <a:ext cx="2950936" cy="0"/>
            </a:xfrm>
            <a:prstGeom prst="straightConnector1">
              <a:avLst/>
            </a:prstGeom>
            <a:noFill/>
            <a:ln cap="flat" cmpd="sng" w="3810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944" name="Google Shape;944;p85"/>
            <p:cNvSpPr txBox="1"/>
            <p:nvPr/>
          </p:nvSpPr>
          <p:spPr>
            <a:xfrm>
              <a:off x="899592" y="4797152"/>
              <a:ext cx="65927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a:t>
              </a:r>
              <a:r>
                <a:rPr baseline="-25000" lang="en-US" sz="2400">
                  <a:solidFill>
                    <a:schemeClr val="dk1"/>
                  </a:solidFill>
                  <a:latin typeface="Calibri"/>
                  <a:ea typeface="Calibri"/>
                  <a:cs typeface="Calibri"/>
                  <a:sym typeface="Calibri"/>
                </a:rPr>
                <a:t>e</a:t>
              </a:r>
              <a:endParaRPr baseline="-25000" sz="2400">
                <a:solidFill>
                  <a:schemeClr val="dk1"/>
                </a:solidFill>
                <a:latin typeface="Calibri"/>
                <a:ea typeface="Calibri"/>
                <a:cs typeface="Calibri"/>
                <a:sym typeface="Calibri"/>
              </a:endParaRPr>
            </a:p>
          </p:txBody>
        </p:sp>
        <p:sp>
          <p:nvSpPr>
            <p:cNvPr id="945" name="Google Shape;945;p85"/>
            <p:cNvSpPr txBox="1"/>
            <p:nvPr/>
          </p:nvSpPr>
          <p:spPr>
            <a:xfrm>
              <a:off x="7164288" y="5877272"/>
              <a:ext cx="1455161" cy="4376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Pollutant</a:t>
              </a:r>
              <a:endParaRPr baseline="-25000" sz="2400">
                <a:solidFill>
                  <a:schemeClr val="dk1"/>
                </a:solidFill>
                <a:latin typeface="Calibri"/>
                <a:ea typeface="Calibri"/>
                <a:cs typeface="Calibri"/>
                <a:sym typeface="Calibri"/>
              </a:endParaRPr>
            </a:p>
          </p:txBody>
        </p:sp>
      </p:grpSp>
      <p:sp>
        <p:nvSpPr>
          <p:cNvPr id="946" name="Google Shape;946;p85"/>
          <p:cNvSpPr/>
          <p:nvPr/>
        </p:nvSpPr>
        <p:spPr>
          <a:xfrm>
            <a:off x="52388" y="6488113"/>
            <a:ext cx="7167562"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Ahmed M. Hussen(2009), Principles of Environmental Economics</a:t>
            </a:r>
            <a:endParaRPr sz="1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0" name="Shape 950"/>
        <p:cNvGrpSpPr/>
        <p:nvPr/>
      </p:nvGrpSpPr>
      <p:grpSpPr>
        <a:xfrm>
          <a:off x="0" y="0"/>
          <a:ext cx="0" cy="0"/>
          <a:chOff x="0" y="0"/>
          <a:chExt cx="0" cy="0"/>
        </a:xfrm>
      </p:grpSpPr>
      <p:sp>
        <p:nvSpPr>
          <p:cNvPr id="951" name="Google Shape;951;p86"/>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20725" lvl="0" marL="720725" rtl="0" algn="ctr">
              <a:lnSpc>
                <a:spcPct val="90000"/>
              </a:lnSpc>
              <a:spcBef>
                <a:spcPts val="0"/>
              </a:spcBef>
              <a:spcAft>
                <a:spcPts val="0"/>
              </a:spcAft>
              <a:buClr>
                <a:srgbClr val="17365D"/>
              </a:buClr>
              <a:buSzPts val="4400"/>
              <a:buFont typeface="Calibri"/>
              <a:buNone/>
            </a:pPr>
            <a:r>
              <a:rPr lang="en-US" sz="4400"/>
              <a:t>Energy/Carbon Tax (1/2)</a:t>
            </a:r>
            <a:endParaRPr/>
          </a:p>
        </p:txBody>
      </p:sp>
      <p:sp>
        <p:nvSpPr>
          <p:cNvPr id="952" name="Google Shape;952;p86"/>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720725" lvl="0" marL="720725" rtl="0" algn="l">
              <a:lnSpc>
                <a:spcPct val="90000"/>
              </a:lnSpc>
              <a:spcBef>
                <a:spcPts val="0"/>
              </a:spcBef>
              <a:spcAft>
                <a:spcPts val="0"/>
              </a:spcAft>
              <a:buClr>
                <a:schemeClr val="dk1"/>
              </a:buClr>
              <a:buSzPts val="3200"/>
              <a:buChar char="•"/>
            </a:pPr>
            <a:r>
              <a:rPr lang="en-US"/>
              <a:t>Covers Most Walks of Society</a:t>
            </a:r>
            <a:endParaRPr/>
          </a:p>
          <a:p>
            <a:pPr indent="-720725" lvl="0" marL="720725" rtl="0" algn="l">
              <a:lnSpc>
                <a:spcPct val="90000"/>
              </a:lnSpc>
              <a:spcBef>
                <a:spcPts val="1800"/>
              </a:spcBef>
              <a:spcAft>
                <a:spcPts val="0"/>
              </a:spcAft>
              <a:buClr>
                <a:schemeClr val="dk1"/>
              </a:buClr>
              <a:buSzPts val="3200"/>
              <a:buChar char="•"/>
            </a:pPr>
            <a:r>
              <a:rPr lang="en-US"/>
              <a:t>Different Tax Level for Different Countries (e.g. Exchange Rate, Tax Level, Money Purchasing Power)</a:t>
            </a:r>
            <a:endParaRPr/>
          </a:p>
          <a:p>
            <a:pPr indent="-720725" lvl="0" marL="720725" rtl="0" algn="l">
              <a:lnSpc>
                <a:spcPct val="90000"/>
              </a:lnSpc>
              <a:spcBef>
                <a:spcPts val="1800"/>
              </a:spcBef>
              <a:spcAft>
                <a:spcPts val="0"/>
              </a:spcAft>
              <a:buClr>
                <a:schemeClr val="dk1"/>
              </a:buClr>
              <a:buSzPts val="3200"/>
              <a:buChar char="•"/>
            </a:pPr>
            <a:r>
              <a:rPr lang="en-US"/>
              <a:t>Maybe Against Distributed Equity</a:t>
            </a:r>
            <a:endParaRPr/>
          </a:p>
          <a:p>
            <a:pPr indent="-720725" lvl="0" marL="720725" rtl="0" algn="l">
              <a:lnSpc>
                <a:spcPct val="90000"/>
              </a:lnSpc>
              <a:spcBef>
                <a:spcPts val="1800"/>
              </a:spcBef>
              <a:spcAft>
                <a:spcPts val="0"/>
              </a:spcAft>
              <a:buClr>
                <a:schemeClr val="dk1"/>
              </a:buClr>
              <a:buSzPts val="3200"/>
              <a:buChar char="•"/>
            </a:pPr>
            <a:r>
              <a:rPr lang="en-US"/>
              <a:t>Carbon Pricing Is Certain in Short-Run</a:t>
            </a:r>
            <a:endParaRPr/>
          </a:p>
          <a:p>
            <a:pPr indent="-720725" lvl="1" marL="720725" rtl="0" algn="l">
              <a:lnSpc>
                <a:spcPct val="90000"/>
              </a:lnSpc>
              <a:spcBef>
                <a:spcPts val="1800"/>
              </a:spcBef>
              <a:spcAft>
                <a:spcPts val="0"/>
              </a:spcAft>
              <a:buClr>
                <a:srgbClr val="FF0000"/>
              </a:buClr>
              <a:buSzPts val="3200"/>
              <a:buFont typeface="Arial"/>
              <a:buChar char="•"/>
            </a:pPr>
            <a:r>
              <a:rPr lang="en-US" sz="3200">
                <a:solidFill>
                  <a:srgbClr val="FF0000"/>
                </a:solidFill>
              </a:rPr>
              <a:t>Base on Pigouvian tax</a:t>
            </a:r>
            <a:r>
              <a:rPr lang="en-US" sz="3200"/>
              <a:t>  </a:t>
            </a:r>
            <a:endParaRPr/>
          </a:p>
        </p:txBody>
      </p:sp>
      <p:sp>
        <p:nvSpPr>
          <p:cNvPr id="953" name="Google Shape;953;p8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4" name="Google Shape;954;p86"/>
          <p:cNvSpPr/>
          <p:nvPr/>
        </p:nvSpPr>
        <p:spPr>
          <a:xfrm>
            <a:off x="215900" y="333375"/>
            <a:ext cx="8893175" cy="719138"/>
          </a:xfrm>
          <a:prstGeom prst="rect">
            <a:avLst/>
          </a:prstGeom>
          <a:noFill/>
          <a:ln>
            <a:noFill/>
          </a:ln>
        </p:spPr>
        <p:txBody>
          <a:bodyPr anchorCtr="0" anchor="b" bIns="45700" lIns="91425" spcFirstLastPara="1" rIns="91425" wrap="square" tIns="45700">
            <a:noAutofit/>
          </a:bodyPr>
          <a:lstStyle/>
          <a:p>
            <a:pPr indent="0" lvl="0" marL="0" marR="0" rtl="0" algn="l">
              <a:lnSpc>
                <a:spcPct val="65000"/>
              </a:lnSpc>
              <a:spcBef>
                <a:spcPts val="0"/>
              </a:spcBef>
              <a:spcAft>
                <a:spcPts val="0"/>
              </a:spcAft>
              <a:buClr>
                <a:schemeClr val="dk1"/>
              </a:buClr>
              <a:buSzPts val="6800"/>
              <a:buFont typeface="Noto Sans Symbols"/>
              <a:buNone/>
            </a:pPr>
            <a:r>
              <a:t/>
            </a:r>
            <a:endParaRPr sz="6800">
              <a:solidFill>
                <a:schemeClr val="dk2"/>
              </a:solidFill>
              <a:latin typeface="Times New Roman"/>
              <a:ea typeface="Times New Roman"/>
              <a:cs typeface="Times New Roman"/>
              <a:sym typeface="Times New Roman"/>
            </a:endParaRPr>
          </a:p>
        </p:txBody>
      </p:sp>
      <p:sp>
        <p:nvSpPr>
          <p:cNvPr id="955" name="Google Shape;955;p86"/>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9" name="Shape 959"/>
        <p:cNvGrpSpPr/>
        <p:nvPr/>
      </p:nvGrpSpPr>
      <p:grpSpPr>
        <a:xfrm>
          <a:off x="0" y="0"/>
          <a:ext cx="0" cy="0"/>
          <a:chOff x="0" y="0"/>
          <a:chExt cx="0" cy="0"/>
        </a:xfrm>
      </p:grpSpPr>
      <p:sp>
        <p:nvSpPr>
          <p:cNvPr id="960" name="Google Shape;960;p87"/>
          <p:cNvSpPr txBox="1"/>
          <p:nvPr>
            <p:ph type="title"/>
          </p:nvPr>
        </p:nvSpPr>
        <p:spPr>
          <a:xfrm>
            <a:off x="304800" y="430560"/>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Energy/Carbon Tax(2/2)</a:t>
            </a:r>
            <a:endParaRPr b="1" sz="4400"/>
          </a:p>
        </p:txBody>
      </p:sp>
      <p:sp>
        <p:nvSpPr>
          <p:cNvPr id="961" name="Google Shape;961;p87"/>
          <p:cNvSpPr/>
          <p:nvPr/>
        </p:nvSpPr>
        <p:spPr>
          <a:xfrm>
            <a:off x="331911" y="1412776"/>
            <a:ext cx="8670034" cy="59989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600">
                <a:solidFill>
                  <a:schemeClr val="lt1"/>
                </a:solidFill>
                <a:latin typeface="Calibri"/>
                <a:ea typeface="Calibri"/>
                <a:cs typeface="Calibri"/>
                <a:sym typeface="Calibri"/>
              </a:rPr>
              <a:t>Advantage</a:t>
            </a:r>
            <a:endParaRPr sz="3600">
              <a:solidFill>
                <a:schemeClr val="lt1"/>
              </a:solidFill>
              <a:latin typeface="Calibri"/>
              <a:ea typeface="Calibri"/>
              <a:cs typeface="Calibri"/>
              <a:sym typeface="Calibri"/>
            </a:endParaRPr>
          </a:p>
        </p:txBody>
      </p:sp>
      <p:sp>
        <p:nvSpPr>
          <p:cNvPr id="962" name="Google Shape;962;p87"/>
          <p:cNvSpPr/>
          <p:nvPr/>
        </p:nvSpPr>
        <p:spPr>
          <a:xfrm>
            <a:off x="331911" y="2169037"/>
            <a:ext cx="8670034" cy="599899"/>
          </a:xfrm>
          <a:prstGeom prst="rect">
            <a:avLst/>
          </a:prstGeom>
          <a:noFill/>
          <a:ln>
            <a:noFill/>
          </a:ln>
        </p:spPr>
        <p:txBody>
          <a:bodyPr anchorCtr="0" anchor="t"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Double dividends.</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Encouraging energy saving industry.</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Adjusting Long-term industrial structure.</a:t>
            </a:r>
            <a:endParaRPr b="0" i="0" sz="2800" u="none" cap="none" strike="noStrike">
              <a:solidFill>
                <a:schemeClr val="dk1"/>
              </a:solidFill>
              <a:latin typeface="Calibri"/>
              <a:ea typeface="Calibri"/>
              <a:cs typeface="Calibri"/>
              <a:sym typeface="Calibri"/>
            </a:endParaRPr>
          </a:p>
        </p:txBody>
      </p:sp>
      <p:sp>
        <p:nvSpPr>
          <p:cNvPr id="963" name="Google Shape;963;p87"/>
          <p:cNvSpPr/>
          <p:nvPr/>
        </p:nvSpPr>
        <p:spPr>
          <a:xfrm>
            <a:off x="323528" y="2925298"/>
            <a:ext cx="8686800" cy="543557"/>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US" sz="3600">
                <a:solidFill>
                  <a:schemeClr val="lt1"/>
                </a:solidFill>
                <a:latin typeface="Calibri"/>
                <a:ea typeface="Calibri"/>
                <a:cs typeface="Calibri"/>
                <a:sym typeface="Calibri"/>
              </a:rPr>
              <a:t>Disadvantage</a:t>
            </a:r>
            <a:endParaRPr sz="3600">
              <a:solidFill>
                <a:schemeClr val="lt1"/>
              </a:solidFill>
              <a:latin typeface="Calibri"/>
              <a:ea typeface="Calibri"/>
              <a:cs typeface="Calibri"/>
              <a:sym typeface="Calibri"/>
            </a:endParaRPr>
          </a:p>
        </p:txBody>
      </p:sp>
      <p:sp>
        <p:nvSpPr>
          <p:cNvPr id="964" name="Google Shape;964;p87"/>
          <p:cNvSpPr/>
          <p:nvPr/>
        </p:nvSpPr>
        <p:spPr>
          <a:xfrm>
            <a:off x="323528" y="3625217"/>
            <a:ext cx="8686800" cy="543557"/>
          </a:xfrm>
          <a:prstGeom prst="rect">
            <a:avLst/>
          </a:prstGeom>
          <a:noFill/>
          <a:ln>
            <a:noFill/>
          </a:ln>
        </p:spPr>
        <p:txBody>
          <a:bodyPr anchorCtr="0" anchor="t"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Difficult to adjust for short-term industrial structure.</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May influence the affordability of low-income households.</a:t>
            </a:r>
            <a:endParaRPr b="0" i="0" sz="2800" u="none" cap="none" strike="noStrike">
              <a:solidFill>
                <a:schemeClr val="dk1"/>
              </a:solidFill>
              <a:latin typeface="Calibri"/>
              <a:ea typeface="Calibri"/>
              <a:cs typeface="Calibri"/>
              <a:sym typeface="Calibri"/>
            </a:endParaRPr>
          </a:p>
          <a:p>
            <a:pPr indent="-177800" lvl="1" marL="114300" marR="0" rtl="0" algn="l">
              <a:lnSpc>
                <a:spcPct val="75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Difficult to set the optimal tax rate and to meet the cap by Kyoto Protocol.</a:t>
            </a:r>
            <a:endParaRPr b="0" i="0" sz="2800" u="none" cap="none" strike="noStrike">
              <a:solidFill>
                <a:schemeClr val="dk1"/>
              </a:solidFill>
              <a:latin typeface="Calibri"/>
              <a:ea typeface="Calibri"/>
              <a:cs typeface="Calibri"/>
              <a:sym typeface="Calibri"/>
            </a:endParaRPr>
          </a:p>
        </p:txBody>
      </p:sp>
      <p:sp>
        <p:nvSpPr>
          <p:cNvPr id="965" name="Google Shape;965;p8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66" name="Google Shape;966;p87"/>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(2010), “The promotion and impact of Energy/Carbon tax  ”.</a:t>
            </a:r>
            <a:endParaRPr sz="1800">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0" name="Shape 970"/>
        <p:cNvGrpSpPr/>
        <p:nvPr/>
      </p:nvGrpSpPr>
      <p:grpSpPr>
        <a:xfrm>
          <a:off x="0" y="0"/>
          <a:ext cx="0" cy="0"/>
          <a:chOff x="0" y="0"/>
          <a:chExt cx="0" cy="0"/>
        </a:xfrm>
      </p:grpSpPr>
      <p:sp>
        <p:nvSpPr>
          <p:cNvPr id="971" name="Google Shape;971;p88"/>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Green Tax Reform</a:t>
            </a:r>
            <a:endParaRPr sz="4400"/>
          </a:p>
        </p:txBody>
      </p:sp>
      <p:sp>
        <p:nvSpPr>
          <p:cNvPr id="972" name="Google Shape;972;p88"/>
          <p:cNvSpPr txBox="1"/>
          <p:nvPr>
            <p:ph idx="1" type="body"/>
          </p:nvPr>
        </p:nvSpPr>
        <p:spPr>
          <a:xfrm>
            <a:off x="457200" y="1628800"/>
            <a:ext cx="8435975" cy="460809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Implementing Energy/Carbon tax.</a:t>
            </a:r>
            <a:endParaRPr/>
          </a:p>
          <a:p>
            <a:pPr indent="-342900" lvl="0" marL="342900" rtl="0" algn="l">
              <a:lnSpc>
                <a:spcPct val="80000"/>
              </a:lnSpc>
              <a:spcBef>
                <a:spcPts val="1800"/>
              </a:spcBef>
              <a:spcAft>
                <a:spcPts val="0"/>
              </a:spcAft>
              <a:buClr>
                <a:schemeClr val="dk1"/>
              </a:buClr>
              <a:buSzPts val="2960"/>
              <a:buChar char="•"/>
            </a:pPr>
            <a:r>
              <a:rPr lang="en-US" sz="2960"/>
              <a:t>Replacing fuel tax and vehicle license tax.</a:t>
            </a:r>
            <a:endParaRPr/>
          </a:p>
          <a:p>
            <a:pPr indent="-342900" lvl="0" marL="342900" rtl="0" algn="l">
              <a:lnSpc>
                <a:spcPct val="80000"/>
              </a:lnSpc>
              <a:spcBef>
                <a:spcPts val="1800"/>
              </a:spcBef>
              <a:spcAft>
                <a:spcPts val="0"/>
              </a:spcAft>
              <a:buClr>
                <a:schemeClr val="dk1"/>
              </a:buClr>
              <a:buSzPts val="2960"/>
              <a:buChar char="•"/>
            </a:pPr>
            <a:r>
              <a:rPr lang="en-US" sz="2960"/>
              <a:t>Reducing Income tax rate.</a:t>
            </a:r>
            <a:endParaRPr/>
          </a:p>
          <a:p>
            <a:pPr indent="-342900" lvl="0" marL="342900" rtl="0" algn="l">
              <a:lnSpc>
                <a:spcPct val="80000"/>
              </a:lnSpc>
              <a:spcBef>
                <a:spcPts val="1800"/>
              </a:spcBef>
              <a:spcAft>
                <a:spcPts val="0"/>
              </a:spcAft>
              <a:buClr>
                <a:schemeClr val="dk1"/>
              </a:buClr>
              <a:buSzPts val="2960"/>
              <a:buChar char="•"/>
            </a:pPr>
            <a:r>
              <a:rPr lang="en-US" sz="2960"/>
              <a:t>Utilizing energy/carbon tax to encourage R &amp; D, project investment of reducing carbon emissions and carbon reduction.</a:t>
            </a:r>
            <a:endParaRPr/>
          </a:p>
          <a:p>
            <a:pPr indent="-342900" lvl="0" marL="342900" rtl="0" algn="l">
              <a:lnSpc>
                <a:spcPct val="80000"/>
              </a:lnSpc>
              <a:spcBef>
                <a:spcPts val="1800"/>
              </a:spcBef>
              <a:spcAft>
                <a:spcPts val="0"/>
              </a:spcAft>
              <a:buClr>
                <a:schemeClr val="dk1"/>
              </a:buClr>
              <a:buSzPts val="2960"/>
              <a:buChar char="•"/>
            </a:pPr>
            <a:r>
              <a:rPr lang="en-US" sz="2960"/>
              <a:t>Subsiding public transportation and low-income households with energy saving projects.</a:t>
            </a:r>
            <a:endParaRPr/>
          </a:p>
          <a:p>
            <a:pPr indent="-342900" lvl="0" marL="342900" rtl="0" algn="l">
              <a:lnSpc>
                <a:spcPct val="80000"/>
              </a:lnSpc>
              <a:spcBef>
                <a:spcPts val="1800"/>
              </a:spcBef>
              <a:spcAft>
                <a:spcPts val="0"/>
              </a:spcAft>
              <a:buClr>
                <a:schemeClr val="dk1"/>
              </a:buClr>
              <a:buSzPts val="2960"/>
              <a:buChar char="•"/>
            </a:pPr>
            <a:r>
              <a:rPr lang="en-US" sz="2960"/>
              <a:t>Double-dividends effects.</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a:p>
          <a:p>
            <a:pPr indent="-154940" lvl="0" marL="342900" rtl="0" algn="l">
              <a:lnSpc>
                <a:spcPct val="80000"/>
              </a:lnSpc>
              <a:spcBef>
                <a:spcPts val="1800"/>
              </a:spcBef>
              <a:spcAft>
                <a:spcPts val="0"/>
              </a:spcAft>
              <a:buClr>
                <a:schemeClr val="dk1"/>
              </a:buClr>
              <a:buSzPts val="2960"/>
              <a:buNone/>
            </a:pPr>
            <a:r>
              <a:t/>
            </a:r>
            <a:endParaRPr sz="2960" u="sng"/>
          </a:p>
          <a:p>
            <a:pPr indent="-154940" lvl="0" marL="342900" rtl="0" algn="l">
              <a:lnSpc>
                <a:spcPct val="80000"/>
              </a:lnSpc>
              <a:spcBef>
                <a:spcPts val="1800"/>
              </a:spcBef>
              <a:spcAft>
                <a:spcPts val="0"/>
              </a:spcAft>
              <a:buClr>
                <a:schemeClr val="dk1"/>
              </a:buClr>
              <a:buSzPts val="2960"/>
              <a:buNone/>
            </a:pPr>
            <a:r>
              <a:t/>
            </a:r>
            <a:endParaRPr sz="2960"/>
          </a:p>
        </p:txBody>
      </p:sp>
      <p:sp>
        <p:nvSpPr>
          <p:cNvPr id="973" name="Google Shape;973;p8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74" name="Google Shape;974;p88"/>
          <p:cNvSpPr txBox="1"/>
          <p:nvPr/>
        </p:nvSpPr>
        <p:spPr>
          <a:xfrm>
            <a:off x="34924" y="6505575"/>
            <a:ext cx="784944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Hsu, Jyh-Yih (2009), “Policy Towards a Low-carbon Sociality”</a:t>
            </a:r>
            <a:endParaRPr sz="140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8" name="Shape 978"/>
        <p:cNvGrpSpPr/>
        <p:nvPr/>
      </p:nvGrpSpPr>
      <p:grpSpPr>
        <a:xfrm>
          <a:off x="0" y="0"/>
          <a:ext cx="0" cy="0"/>
          <a:chOff x="0" y="0"/>
          <a:chExt cx="0" cy="0"/>
        </a:xfrm>
      </p:grpSpPr>
      <p:sp>
        <p:nvSpPr>
          <p:cNvPr id="979" name="Google Shape;979;p89"/>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400"/>
              <a:buFont typeface="Calibri"/>
              <a:buNone/>
            </a:pPr>
            <a:r>
              <a:rPr lang="en-US" sz="4400"/>
              <a:t>Other Policy Tools</a:t>
            </a:r>
            <a:endParaRPr sz="4400"/>
          </a:p>
        </p:txBody>
      </p:sp>
      <p:sp>
        <p:nvSpPr>
          <p:cNvPr id="980" name="Google Shape;980;p89"/>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FF0000"/>
              </a:buClr>
              <a:buSzPts val="3200"/>
              <a:buChar char="•"/>
            </a:pPr>
            <a:r>
              <a:rPr lang="en-US">
                <a:solidFill>
                  <a:srgbClr val="FF0000"/>
                </a:solidFill>
              </a:rPr>
              <a:t>RDD&amp;D</a:t>
            </a:r>
            <a:r>
              <a:rPr lang="en-US"/>
              <a:t>(Research, Development, Demonstration and Deployment)</a:t>
            </a:r>
            <a:endParaRPr/>
          </a:p>
          <a:p>
            <a:pPr indent="-273050" lvl="0" marL="273050" rtl="0" algn="l">
              <a:spcBef>
                <a:spcPts val="640"/>
              </a:spcBef>
              <a:spcAft>
                <a:spcPts val="0"/>
              </a:spcAft>
              <a:buClr>
                <a:schemeClr val="dk1"/>
              </a:buClr>
              <a:buSzPts val="3200"/>
              <a:buChar char="•"/>
            </a:pPr>
            <a:r>
              <a:rPr lang="en-US"/>
              <a:t>Education &amp; Dissemination</a:t>
            </a:r>
            <a:endParaRPr/>
          </a:p>
          <a:p>
            <a:pPr indent="-273050" lvl="0" marL="273050" rtl="0" algn="l">
              <a:spcBef>
                <a:spcPts val="640"/>
              </a:spcBef>
              <a:spcAft>
                <a:spcPts val="0"/>
              </a:spcAft>
              <a:buClr>
                <a:schemeClr val="dk1"/>
              </a:buClr>
              <a:buSzPts val="3200"/>
              <a:buChar char="•"/>
            </a:pPr>
            <a:r>
              <a:rPr lang="en-US"/>
              <a:t>Information Disclosure</a:t>
            </a:r>
            <a:endParaRPr/>
          </a:p>
          <a:p>
            <a:pPr indent="-273050" lvl="0" marL="273050" rtl="0" algn="l">
              <a:spcBef>
                <a:spcPts val="640"/>
              </a:spcBef>
              <a:spcAft>
                <a:spcPts val="0"/>
              </a:spcAft>
              <a:buClr>
                <a:schemeClr val="dk1"/>
              </a:buClr>
              <a:buSzPts val="3200"/>
              <a:buChar char="•"/>
            </a:pPr>
            <a:r>
              <a:rPr lang="en-US"/>
              <a:t>Direct Investment and Operation by Government</a:t>
            </a:r>
            <a:endParaRPr/>
          </a:p>
          <a:p>
            <a:pPr indent="-69850" lvl="0" marL="273050" rtl="0" algn="l">
              <a:spcBef>
                <a:spcPts val="640"/>
              </a:spcBef>
              <a:spcAft>
                <a:spcPts val="0"/>
              </a:spcAft>
              <a:buClr>
                <a:schemeClr val="dk1"/>
              </a:buClr>
              <a:buSzPts val="3200"/>
              <a:buNone/>
            </a:pPr>
            <a:r>
              <a:t/>
            </a:r>
            <a:endParaRPr/>
          </a:p>
          <a:p>
            <a:pPr indent="-69850" lvl="0" marL="273050" rtl="0" algn="l">
              <a:spcBef>
                <a:spcPts val="640"/>
              </a:spcBef>
              <a:spcAft>
                <a:spcPts val="0"/>
              </a:spcAft>
              <a:buClr>
                <a:schemeClr val="dk1"/>
              </a:buClr>
              <a:buSzPts val="3200"/>
              <a:buNone/>
            </a:pPr>
            <a:r>
              <a:t/>
            </a:r>
            <a:endParaRPr/>
          </a:p>
        </p:txBody>
      </p:sp>
      <p:sp>
        <p:nvSpPr>
          <p:cNvPr id="981" name="Google Shape;981;p8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2" name="Google Shape;982;p89"/>
          <p:cNvSpPr/>
          <p:nvPr/>
        </p:nvSpPr>
        <p:spPr>
          <a:xfrm>
            <a:off x="0" y="6488668"/>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Hsu, Jyh-Yih (2009), Policy for Sustainable Energy Development.</a:t>
            </a:r>
            <a:endParaRPr sz="1800">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6" name="Shape 986"/>
        <p:cNvGrpSpPr/>
        <p:nvPr/>
      </p:nvGrpSpPr>
      <p:grpSpPr>
        <a:xfrm>
          <a:off x="0" y="0"/>
          <a:ext cx="0" cy="0"/>
          <a:chOff x="0" y="0"/>
          <a:chExt cx="0" cy="0"/>
        </a:xfrm>
      </p:grpSpPr>
      <p:sp>
        <p:nvSpPr>
          <p:cNvPr id="987" name="Google Shape;987;p90"/>
          <p:cNvSpPr txBox="1"/>
          <p:nvPr>
            <p:ph type="title"/>
          </p:nvPr>
        </p:nvSpPr>
        <p:spPr>
          <a:xfrm>
            <a:off x="107504" y="274638"/>
            <a:ext cx="8964488"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500"/>
              <a:buFont typeface="Calibri"/>
              <a:buNone/>
            </a:pPr>
            <a:r>
              <a:rPr lang="en-US" sz="3500">
                <a:solidFill>
                  <a:srgbClr val="17365D"/>
                </a:solidFill>
              </a:rPr>
              <a:t>Framework of Taiwan’s Sustainable Energy Policy </a:t>
            </a:r>
            <a:endParaRPr sz="3500">
              <a:solidFill>
                <a:srgbClr val="17365D"/>
              </a:solidFill>
            </a:endParaRPr>
          </a:p>
        </p:txBody>
      </p:sp>
      <p:sp>
        <p:nvSpPr>
          <p:cNvPr id="988" name="Google Shape;988;p90"/>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June 2008</a:t>
            </a:r>
            <a:endParaRPr/>
          </a:p>
          <a:p>
            <a:pPr indent="-342900" lvl="0" marL="342900" rtl="0" algn="l">
              <a:spcBef>
                <a:spcPts val="560"/>
              </a:spcBef>
              <a:spcAft>
                <a:spcPts val="0"/>
              </a:spcAft>
              <a:buClr>
                <a:schemeClr val="dk1"/>
              </a:buClr>
              <a:buSzPts val="2800"/>
              <a:buChar char="•"/>
            </a:pPr>
            <a:r>
              <a:rPr lang="en-US" sz="2800"/>
              <a:t>Objective</a:t>
            </a:r>
            <a:endParaRPr/>
          </a:p>
          <a:p>
            <a:pPr indent="-285750" lvl="1" marL="742950" rtl="0" algn="l">
              <a:spcBef>
                <a:spcPts val="480"/>
              </a:spcBef>
              <a:spcAft>
                <a:spcPts val="0"/>
              </a:spcAft>
              <a:buClr>
                <a:schemeClr val="dk1"/>
              </a:buClr>
              <a:buSzPts val="2400"/>
              <a:buChar char="–"/>
            </a:pPr>
            <a:r>
              <a:rPr lang="en-US" sz="2400"/>
              <a:t>Win-Win-Win Solution for Energy, Environment and Economy </a:t>
            </a:r>
            <a:endParaRPr/>
          </a:p>
          <a:p>
            <a:pPr indent="-342900" lvl="0" marL="342900" rtl="0" algn="l">
              <a:spcBef>
                <a:spcPts val="560"/>
              </a:spcBef>
              <a:spcAft>
                <a:spcPts val="0"/>
              </a:spcAft>
              <a:buClr>
                <a:schemeClr val="dk1"/>
              </a:buClr>
              <a:buSzPts val="2800"/>
              <a:buChar char="•"/>
            </a:pPr>
            <a:r>
              <a:rPr lang="en-US" sz="2800"/>
              <a:t>Target </a:t>
            </a:r>
            <a:endParaRPr sz="2800"/>
          </a:p>
          <a:p>
            <a:pPr indent="-285750" lvl="1" marL="742950" rtl="0" algn="l">
              <a:spcBef>
                <a:spcPts val="480"/>
              </a:spcBef>
              <a:spcAft>
                <a:spcPts val="0"/>
              </a:spcAft>
              <a:buClr>
                <a:schemeClr val="dk1"/>
              </a:buClr>
              <a:buSzPts val="2400"/>
              <a:buChar char="–"/>
            </a:pPr>
            <a:r>
              <a:rPr lang="en-US" sz="2400"/>
              <a:t>Improving energy efficiency </a:t>
            </a:r>
            <a:endParaRPr/>
          </a:p>
          <a:p>
            <a:pPr indent="-285750" lvl="1" marL="742950" rtl="0" algn="l">
              <a:spcBef>
                <a:spcPts val="480"/>
              </a:spcBef>
              <a:spcAft>
                <a:spcPts val="0"/>
              </a:spcAft>
              <a:buClr>
                <a:schemeClr val="dk1"/>
              </a:buClr>
              <a:buSzPts val="2400"/>
              <a:buChar char="–"/>
            </a:pPr>
            <a:r>
              <a:rPr lang="en-US" sz="2400"/>
              <a:t>Developing clean energy </a:t>
            </a:r>
            <a:endParaRPr/>
          </a:p>
          <a:p>
            <a:pPr indent="-285750" lvl="1" marL="742950" rtl="0" algn="l">
              <a:spcBef>
                <a:spcPts val="480"/>
              </a:spcBef>
              <a:spcAft>
                <a:spcPts val="0"/>
              </a:spcAft>
              <a:buClr>
                <a:schemeClr val="dk1"/>
              </a:buClr>
              <a:buSzPts val="2400"/>
              <a:buChar char="–"/>
            </a:pPr>
            <a:r>
              <a:rPr lang="en-US" sz="2400"/>
              <a:t>Securing stable energy supply </a:t>
            </a:r>
            <a:endParaRPr/>
          </a:p>
          <a:p>
            <a:pPr indent="-165100" lvl="0" marL="342900" rtl="0" algn="l">
              <a:spcBef>
                <a:spcPts val="560"/>
              </a:spcBef>
              <a:spcAft>
                <a:spcPts val="0"/>
              </a:spcAft>
              <a:buClr>
                <a:schemeClr val="dk1"/>
              </a:buClr>
              <a:buSzPts val="2800"/>
              <a:buNone/>
            </a:pPr>
            <a:r>
              <a:t/>
            </a:r>
            <a:endParaRPr b="1" sz="2800"/>
          </a:p>
          <a:p>
            <a:pPr indent="-165100" lvl="0" marL="342900" rtl="0" algn="l">
              <a:spcBef>
                <a:spcPts val="560"/>
              </a:spcBef>
              <a:spcAft>
                <a:spcPts val="0"/>
              </a:spcAft>
              <a:buClr>
                <a:schemeClr val="dk1"/>
              </a:buClr>
              <a:buSzPts val="2800"/>
              <a:buNone/>
            </a:pPr>
            <a:r>
              <a:t/>
            </a:r>
            <a:endParaRPr sz="2800"/>
          </a:p>
        </p:txBody>
      </p:sp>
      <p:sp>
        <p:nvSpPr>
          <p:cNvPr id="989" name="Google Shape;989;p9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90" name="Google Shape;990;p90"/>
          <p:cNvSpPr/>
          <p:nvPr/>
        </p:nvSpPr>
        <p:spPr>
          <a:xfrm>
            <a:off x="0" y="6516052"/>
            <a:ext cx="80283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MOEA website</a:t>
            </a: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4" name="Shape 994"/>
        <p:cNvGrpSpPr/>
        <p:nvPr/>
      </p:nvGrpSpPr>
      <p:grpSpPr>
        <a:xfrm>
          <a:off x="0" y="0"/>
          <a:ext cx="0" cy="0"/>
          <a:chOff x="0" y="0"/>
          <a:chExt cx="0" cy="0"/>
        </a:xfrm>
      </p:grpSpPr>
      <p:sp>
        <p:nvSpPr>
          <p:cNvPr id="995" name="Google Shape;995;p91"/>
          <p:cNvSpPr txBox="1"/>
          <p:nvPr>
            <p:ph type="title"/>
          </p:nvPr>
        </p:nvSpPr>
        <p:spPr>
          <a:xfrm>
            <a:off x="179512" y="274638"/>
            <a:ext cx="8712968"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400"/>
              <a:buFont typeface="Calibri"/>
              <a:buNone/>
            </a:pPr>
            <a:r>
              <a:rPr lang="en-US" sz="4400"/>
              <a:t>Taiwan National Energy Conference</a:t>
            </a:r>
            <a:endParaRPr/>
          </a:p>
        </p:txBody>
      </p:sp>
      <p:sp>
        <p:nvSpPr>
          <p:cNvPr id="996" name="Google Shape;996;p91"/>
          <p:cNvSpPr txBox="1"/>
          <p:nvPr>
            <p:ph idx="1" type="body"/>
          </p:nvPr>
        </p:nvSpPr>
        <p:spPr>
          <a:xfrm>
            <a:off x="457200" y="1628800"/>
            <a:ext cx="8229600" cy="475252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chemeClr val="dk1"/>
              </a:buClr>
              <a:buSzPts val="2800"/>
              <a:buChar char="•"/>
            </a:pPr>
            <a:r>
              <a:rPr lang="en-US" sz="2800"/>
              <a:t>Held in April 2009 </a:t>
            </a:r>
            <a:endParaRPr/>
          </a:p>
          <a:p>
            <a:pPr indent="-273050" lvl="0" marL="273050" rtl="0" algn="l">
              <a:spcBef>
                <a:spcPts val="1200"/>
              </a:spcBef>
              <a:spcAft>
                <a:spcPts val="0"/>
              </a:spcAft>
              <a:buClr>
                <a:schemeClr val="dk1"/>
              </a:buClr>
              <a:buSzPts val="2800"/>
              <a:buChar char="•"/>
            </a:pPr>
            <a:r>
              <a:rPr lang="en-US" sz="2800"/>
              <a:t>CO</a:t>
            </a:r>
            <a:r>
              <a:rPr lang="en-US" sz="1600"/>
              <a:t>2  </a:t>
            </a:r>
            <a:r>
              <a:rPr lang="en-US" sz="2800"/>
              <a:t>Reduction Target: 2016-2020 Emission Level Equivalent to 2008 Base.</a:t>
            </a:r>
            <a:endParaRPr sz="2000"/>
          </a:p>
          <a:p>
            <a:pPr indent="-273050" lvl="0" marL="273050" rtl="0" algn="l">
              <a:spcBef>
                <a:spcPts val="1200"/>
              </a:spcBef>
              <a:spcAft>
                <a:spcPts val="0"/>
              </a:spcAft>
              <a:buClr>
                <a:schemeClr val="dk1"/>
              </a:buClr>
              <a:buSzPts val="2800"/>
              <a:buChar char="•"/>
            </a:pPr>
            <a:r>
              <a:rPr lang="en-US" sz="2800"/>
              <a:t>New Government Targets </a:t>
            </a:r>
            <a:r>
              <a:rPr lang="en-US" sz="2000"/>
              <a:t>(2008/5)</a:t>
            </a:r>
            <a:r>
              <a:rPr lang="en-US" sz="2800"/>
              <a:t> </a:t>
            </a:r>
            <a:endParaRPr/>
          </a:p>
          <a:p>
            <a:pPr indent="-273050" lvl="1" marL="673100" rtl="0" algn="l">
              <a:spcBef>
                <a:spcPts val="1200"/>
              </a:spcBef>
              <a:spcAft>
                <a:spcPts val="0"/>
              </a:spcAft>
              <a:buClr>
                <a:schemeClr val="dk1"/>
              </a:buClr>
              <a:buSzPts val="2000"/>
              <a:buChar char="–"/>
            </a:pPr>
            <a:r>
              <a:rPr lang="en-US" sz="2000"/>
              <a:t>2025 Emission Level Equivalent to 2000 Base</a:t>
            </a:r>
            <a:endParaRPr/>
          </a:p>
          <a:p>
            <a:pPr indent="-273050" lvl="1" marL="673100" rtl="0" algn="l">
              <a:spcBef>
                <a:spcPts val="1200"/>
              </a:spcBef>
              <a:spcAft>
                <a:spcPts val="0"/>
              </a:spcAft>
              <a:buClr>
                <a:schemeClr val="dk1"/>
              </a:buClr>
              <a:buSzPts val="2000"/>
              <a:buChar char="–"/>
            </a:pPr>
            <a:r>
              <a:rPr lang="en-US" sz="2000"/>
              <a:t>2025 55% Low-Carbon Energy Supply</a:t>
            </a:r>
            <a:endParaRPr/>
          </a:p>
          <a:p>
            <a:pPr indent="-273050" lvl="1" marL="673100" rtl="0" algn="l">
              <a:spcBef>
                <a:spcPts val="1200"/>
              </a:spcBef>
              <a:spcAft>
                <a:spcPts val="0"/>
              </a:spcAft>
              <a:buClr>
                <a:schemeClr val="dk1"/>
              </a:buClr>
              <a:buSzPts val="2000"/>
              <a:buChar char="–"/>
            </a:pPr>
            <a:r>
              <a:rPr lang="en-US" sz="2000"/>
              <a:t>2050 Equivalent to 50% 2000 Base</a:t>
            </a:r>
            <a:endParaRPr/>
          </a:p>
          <a:p>
            <a:pPr indent="-273050" lvl="0" marL="273050" rtl="0" algn="l">
              <a:spcBef>
                <a:spcPts val="1200"/>
              </a:spcBef>
              <a:spcAft>
                <a:spcPts val="0"/>
              </a:spcAft>
              <a:buClr>
                <a:schemeClr val="dk1"/>
              </a:buClr>
              <a:buSzPts val="2800"/>
              <a:buChar char="•"/>
            </a:pPr>
            <a:r>
              <a:rPr lang="en-US" sz="2800"/>
              <a:t>Implementing Energy Tax, Carbon Tax, Green Tax Reform, ETS </a:t>
            </a:r>
            <a:r>
              <a:rPr lang="en-US" sz="2000"/>
              <a:t>(Emission Trade System)</a:t>
            </a:r>
            <a:endParaRPr/>
          </a:p>
        </p:txBody>
      </p:sp>
      <p:sp>
        <p:nvSpPr>
          <p:cNvPr id="997" name="Google Shape;997;p91"/>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98" name="Google Shape;998;p91"/>
          <p:cNvSpPr/>
          <p:nvPr/>
        </p:nvSpPr>
        <p:spPr>
          <a:xfrm>
            <a:off x="0" y="6525344"/>
            <a:ext cx="571265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Hsu, Jyh-Yih (2009), TOWARDS A LOW-CARBON ECONOMY</a:t>
            </a:r>
            <a:endParaRPr sz="1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000"/>
              <a:buFont typeface="Calibri"/>
              <a:buNone/>
            </a:pPr>
            <a:r>
              <a:rPr lang="en-US"/>
              <a:t>Taiwan‘s Economic Development Indicators</a:t>
            </a:r>
            <a:endParaRPr/>
          </a:p>
        </p:txBody>
      </p:sp>
      <p:sp>
        <p:nvSpPr>
          <p:cNvPr id="156" name="Google Shape;156;p2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7" name="Google Shape;157;p20"/>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pic>
        <p:nvPicPr>
          <p:cNvPr descr="2012-04-06 14 34 59.png" id="158" name="Google Shape;158;p20"/>
          <p:cNvPicPr preferRelativeResize="0"/>
          <p:nvPr/>
        </p:nvPicPr>
        <p:blipFill rotWithShape="1">
          <a:blip r:embed="rId3">
            <a:alphaModFix/>
          </a:blip>
          <a:srcRect b="0" l="0" r="0" t="0"/>
          <a:stretch/>
        </p:blipFill>
        <p:spPr>
          <a:xfrm>
            <a:off x="107504" y="1700808"/>
            <a:ext cx="8964488" cy="453650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Google Shape;1003;p92"/>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800"/>
              <a:buFont typeface="Calibri"/>
              <a:buNone/>
            </a:pPr>
            <a:r>
              <a:rPr lang="en-US" sz="4800"/>
              <a:t>Related laws</a:t>
            </a:r>
            <a:endParaRPr sz="4800"/>
          </a:p>
        </p:txBody>
      </p:sp>
      <p:sp>
        <p:nvSpPr>
          <p:cNvPr id="1004" name="Google Shape;1004;p92"/>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2009 July </a:t>
            </a:r>
            <a:endParaRPr/>
          </a:p>
          <a:p>
            <a:pPr indent="-285750" lvl="1" marL="742950" rtl="0" algn="l">
              <a:spcBef>
                <a:spcPts val="1800"/>
              </a:spcBef>
              <a:spcAft>
                <a:spcPts val="0"/>
              </a:spcAft>
              <a:buClr>
                <a:schemeClr val="dk1"/>
              </a:buClr>
              <a:buSzPts val="2800"/>
              <a:buChar char="–"/>
            </a:pPr>
            <a:r>
              <a:rPr lang="en-US"/>
              <a:t>“Act For the Renewable Energy Development”</a:t>
            </a:r>
            <a:endParaRPr/>
          </a:p>
          <a:p>
            <a:pPr indent="-285750" lvl="1" marL="742950" rtl="0" algn="l">
              <a:spcBef>
                <a:spcPts val="1800"/>
              </a:spcBef>
              <a:spcAft>
                <a:spcPts val="0"/>
              </a:spcAft>
              <a:buClr>
                <a:schemeClr val="dk1"/>
              </a:buClr>
              <a:buSzPts val="2800"/>
              <a:buChar char="–"/>
            </a:pPr>
            <a:r>
              <a:rPr lang="en-US"/>
              <a:t>“Energy Management Law(updated)”</a:t>
            </a:r>
            <a:endParaRPr/>
          </a:p>
          <a:p>
            <a:pPr indent="-342900" lvl="0" marL="342900" rtl="0" algn="l">
              <a:spcBef>
                <a:spcPts val="1800"/>
              </a:spcBef>
              <a:spcAft>
                <a:spcPts val="0"/>
              </a:spcAft>
              <a:buClr>
                <a:schemeClr val="dk1"/>
              </a:buClr>
              <a:buSzPts val="3200"/>
              <a:buChar char="•"/>
            </a:pPr>
            <a:r>
              <a:rPr lang="en-US"/>
              <a:t>“Act for Mitigating Greenhouse Gas Emission” is currently under drafting.</a:t>
            </a:r>
            <a:endParaRPr/>
          </a:p>
          <a:p>
            <a:pPr indent="-139700" lvl="0" marL="342900" rtl="0" algn="l">
              <a:spcBef>
                <a:spcPts val="1800"/>
              </a:spcBef>
              <a:spcAft>
                <a:spcPts val="0"/>
              </a:spcAft>
              <a:buClr>
                <a:schemeClr val="dk1"/>
              </a:buClr>
              <a:buSzPts val="3200"/>
              <a:buNone/>
            </a:pPr>
            <a:r>
              <a:t/>
            </a:r>
            <a:endParaRPr/>
          </a:p>
        </p:txBody>
      </p:sp>
      <p:sp>
        <p:nvSpPr>
          <p:cNvPr id="1005" name="Google Shape;1005;p9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06" name="Google Shape;1006;p92"/>
          <p:cNvSpPr/>
          <p:nvPr/>
        </p:nvSpPr>
        <p:spPr>
          <a:xfrm>
            <a:off x="0" y="6525344"/>
            <a:ext cx="279037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Executive Yuan website</a:t>
            </a:r>
            <a:endParaRPr sz="160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0" name="Shape 1010"/>
        <p:cNvGrpSpPr/>
        <p:nvPr/>
      </p:nvGrpSpPr>
      <p:grpSpPr>
        <a:xfrm>
          <a:off x="0" y="0"/>
          <a:ext cx="0" cy="0"/>
          <a:chOff x="0" y="0"/>
          <a:chExt cx="0" cy="0"/>
        </a:xfrm>
      </p:grpSpPr>
      <p:sp>
        <p:nvSpPr>
          <p:cNvPr id="1011" name="Google Shape;1011;p93"/>
          <p:cNvSpPr txBox="1"/>
          <p:nvPr>
            <p:ph type="title"/>
          </p:nvPr>
        </p:nvSpPr>
        <p:spPr>
          <a:xfrm>
            <a:off x="251520" y="413792"/>
            <a:ext cx="8748464"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000"/>
              <a:buFont typeface="Calibri"/>
              <a:buNone/>
            </a:pPr>
            <a:r>
              <a:rPr lang="en-US"/>
              <a:t>Energy Saving and Carbon Reduction Committee, Executive Yuan </a:t>
            </a:r>
            <a:endParaRPr/>
          </a:p>
        </p:txBody>
      </p:sp>
      <p:sp>
        <p:nvSpPr>
          <p:cNvPr id="1012" name="Google Shape;1012;p93"/>
          <p:cNvSpPr txBox="1"/>
          <p:nvPr>
            <p:ph idx="1" type="body"/>
          </p:nvPr>
        </p:nvSpPr>
        <p:spPr>
          <a:xfrm>
            <a:off x="457200" y="1556792"/>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Established in January 2010</a:t>
            </a:r>
            <a:endParaRPr/>
          </a:p>
          <a:p>
            <a:pPr indent="-342900" lvl="0" marL="342900" rtl="0" algn="l">
              <a:spcBef>
                <a:spcPts val="1800"/>
              </a:spcBef>
              <a:spcAft>
                <a:spcPts val="0"/>
              </a:spcAft>
              <a:buClr>
                <a:schemeClr val="dk1"/>
              </a:buClr>
              <a:buSzPts val="3200"/>
              <a:buChar char="•"/>
            </a:pPr>
            <a:r>
              <a:rPr lang="en-US"/>
              <a:t>Responding to 《Copenhagen Accord》</a:t>
            </a:r>
            <a:endParaRPr/>
          </a:p>
          <a:p>
            <a:pPr indent="-342900" lvl="0" marL="342900" rtl="0" algn="l">
              <a:spcBef>
                <a:spcPts val="1800"/>
              </a:spcBef>
              <a:spcAft>
                <a:spcPts val="0"/>
              </a:spcAft>
              <a:buClr>
                <a:schemeClr val="dk1"/>
              </a:buClr>
              <a:buSzPts val="3200"/>
              <a:buNone/>
            </a:pPr>
            <a:r>
              <a:rPr lang="en-US"/>
              <a:t>    December 2009</a:t>
            </a:r>
            <a:endParaRPr/>
          </a:p>
          <a:p>
            <a:pPr indent="-285750" lvl="1" marL="742950" rtl="0" algn="l">
              <a:spcBef>
                <a:spcPts val="1800"/>
              </a:spcBef>
              <a:spcAft>
                <a:spcPts val="0"/>
              </a:spcAft>
              <a:buClr>
                <a:schemeClr val="dk1"/>
              </a:buClr>
              <a:buSzPts val="2800"/>
              <a:buChar char="–"/>
            </a:pPr>
            <a:r>
              <a:rPr lang="en-US"/>
              <a:t>For national energy policy planning</a:t>
            </a:r>
            <a:endParaRPr/>
          </a:p>
          <a:p>
            <a:pPr indent="-285750" lvl="1" marL="742950" rtl="0" algn="l">
              <a:spcBef>
                <a:spcPts val="1800"/>
              </a:spcBef>
              <a:spcAft>
                <a:spcPts val="0"/>
              </a:spcAft>
              <a:buClr>
                <a:schemeClr val="dk1"/>
              </a:buClr>
              <a:buSzPts val="2800"/>
              <a:buChar char="–"/>
            </a:pPr>
            <a:r>
              <a:rPr lang="en-US"/>
              <a:t>Regular follow-up supervision and evaluation of national energy policy</a:t>
            </a:r>
            <a:endParaRPr/>
          </a:p>
          <a:p>
            <a:pPr indent="-139700" lvl="0" marL="342900" rtl="0" algn="l">
              <a:spcBef>
                <a:spcPts val="1800"/>
              </a:spcBef>
              <a:spcAft>
                <a:spcPts val="0"/>
              </a:spcAft>
              <a:buClr>
                <a:schemeClr val="dk1"/>
              </a:buClr>
              <a:buSzPts val="3200"/>
              <a:buNone/>
            </a:pPr>
            <a:r>
              <a:t/>
            </a:r>
            <a:endParaRPr/>
          </a:p>
        </p:txBody>
      </p:sp>
      <p:sp>
        <p:nvSpPr>
          <p:cNvPr id="1013" name="Google Shape;1013;p9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14" name="Google Shape;1014;p93"/>
          <p:cNvSpPr/>
          <p:nvPr/>
        </p:nvSpPr>
        <p:spPr>
          <a:xfrm>
            <a:off x="0" y="6525344"/>
            <a:ext cx="279037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Executive Yuan website</a:t>
            </a:r>
            <a:endParaRPr sz="16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8" name="Shape 1018"/>
        <p:cNvGrpSpPr/>
        <p:nvPr/>
      </p:nvGrpSpPr>
      <p:grpSpPr>
        <a:xfrm>
          <a:off x="0" y="0"/>
          <a:ext cx="0" cy="0"/>
          <a:chOff x="0" y="0"/>
          <a:chExt cx="0" cy="0"/>
        </a:xfrm>
      </p:grpSpPr>
      <p:sp>
        <p:nvSpPr>
          <p:cNvPr id="1019" name="Google Shape;1019;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20" name="Google Shape;1020;p94"/>
          <p:cNvSpPr/>
          <p:nvPr/>
        </p:nvSpPr>
        <p:spPr>
          <a:xfrm>
            <a:off x="467544" y="1412776"/>
            <a:ext cx="8352928"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lt1"/>
                </a:solidFill>
                <a:latin typeface="Calibri"/>
                <a:ea typeface="Calibri"/>
                <a:cs typeface="Calibri"/>
                <a:sym typeface="Calibri"/>
              </a:rPr>
              <a:t>V.   Current Policy: From IT to ET(Energy Technology)</a:t>
            </a:r>
            <a:endParaRPr sz="4400">
              <a:solidFill>
                <a:schemeClr val="lt1"/>
              </a:solidFill>
              <a:latin typeface="Calibri"/>
              <a:ea typeface="Calibri"/>
              <a:cs typeface="Calibri"/>
              <a:sym typeface="Calibri"/>
            </a:endParaRPr>
          </a:p>
        </p:txBody>
      </p:sp>
      <p:pic>
        <p:nvPicPr>
          <p:cNvPr descr="Unbenannt-2" id="1021" name="Google Shape;1021;p94"/>
          <p:cNvPicPr preferRelativeResize="0"/>
          <p:nvPr/>
        </p:nvPicPr>
        <p:blipFill rotWithShape="1">
          <a:blip r:embed="rId3">
            <a:alphaModFix/>
          </a:blip>
          <a:srcRect b="0" l="0" r="0" t="0"/>
          <a:stretch/>
        </p:blipFill>
        <p:spPr>
          <a:xfrm>
            <a:off x="7164288" y="4509120"/>
            <a:ext cx="885825" cy="13716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95"/>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800"/>
              <a:buFont typeface="Calibri"/>
              <a:buNone/>
            </a:pPr>
            <a:r>
              <a:rPr lang="en-US" sz="4800"/>
              <a:t>From IT to ET</a:t>
            </a:r>
            <a:endParaRPr sz="4800"/>
          </a:p>
        </p:txBody>
      </p:sp>
      <p:sp>
        <p:nvSpPr>
          <p:cNvPr id="1027" name="Google Shape;1027;p95"/>
          <p:cNvSpPr txBox="1"/>
          <p:nvPr>
            <p:ph idx="1" type="body"/>
          </p:nvPr>
        </p:nvSpPr>
        <p:spPr>
          <a:xfrm>
            <a:off x="457200" y="1412776"/>
            <a:ext cx="8435280" cy="525658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From IT(Information Technology) to ET(Energy Technology)</a:t>
            </a:r>
            <a:endParaRPr/>
          </a:p>
          <a:p>
            <a:pPr indent="-342900" lvl="0" marL="342900" rtl="0" algn="l">
              <a:lnSpc>
                <a:spcPct val="90000"/>
              </a:lnSpc>
              <a:spcBef>
                <a:spcPts val="592"/>
              </a:spcBef>
              <a:spcAft>
                <a:spcPts val="0"/>
              </a:spcAft>
              <a:buClr>
                <a:schemeClr val="dk1"/>
              </a:buClr>
              <a:buSzPts val="2960"/>
              <a:buChar char="•"/>
            </a:pPr>
            <a:r>
              <a:rPr lang="en-US" sz="2960"/>
              <a:t>It combines excellent location of Taiwan, and the market of mainland China and Southeast Asia, this will enable Taiwan to export new energy technology. </a:t>
            </a:r>
            <a:endParaRPr/>
          </a:p>
          <a:p>
            <a:pPr indent="-342900" lvl="0" marL="342900" rtl="0" algn="l">
              <a:lnSpc>
                <a:spcPct val="90000"/>
              </a:lnSpc>
              <a:spcBef>
                <a:spcPts val="592"/>
              </a:spcBef>
              <a:spcAft>
                <a:spcPts val="0"/>
              </a:spcAft>
              <a:buClr>
                <a:schemeClr val="dk1"/>
              </a:buClr>
              <a:buSzPts val="2960"/>
              <a:buChar char="•"/>
            </a:pPr>
            <a:r>
              <a:rPr lang="en-US" sz="2960"/>
              <a:t>It Including green battery, green power, renewable energy, Green IT, Energy Information Communication Technology, ESCO(Energy Service Company), smart grid and other related products or services.</a:t>
            </a:r>
            <a:endParaRPr/>
          </a:p>
          <a:p>
            <a:pPr indent="-154940" lvl="0" marL="342900" rtl="0" algn="l">
              <a:lnSpc>
                <a:spcPct val="90000"/>
              </a:lnSpc>
              <a:spcBef>
                <a:spcPts val="592"/>
              </a:spcBef>
              <a:spcAft>
                <a:spcPts val="0"/>
              </a:spcAft>
              <a:buClr>
                <a:schemeClr val="dk1"/>
              </a:buClr>
              <a:buSzPts val="2960"/>
              <a:buNone/>
            </a:pPr>
            <a:r>
              <a:t/>
            </a:r>
            <a:endParaRPr sz="2960"/>
          </a:p>
        </p:txBody>
      </p:sp>
      <p:sp>
        <p:nvSpPr>
          <p:cNvPr id="1028" name="Google Shape;1028;p9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2" name="Shape 1032"/>
        <p:cNvGrpSpPr/>
        <p:nvPr/>
      </p:nvGrpSpPr>
      <p:grpSpPr>
        <a:xfrm>
          <a:off x="0" y="0"/>
          <a:ext cx="0" cy="0"/>
          <a:chOff x="0" y="0"/>
          <a:chExt cx="0" cy="0"/>
        </a:xfrm>
      </p:grpSpPr>
      <p:sp>
        <p:nvSpPr>
          <p:cNvPr id="1033" name="Google Shape;1033;p96"/>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Definition of Green IT (Green Computing)</a:t>
            </a:r>
            <a:endParaRPr/>
          </a:p>
        </p:txBody>
      </p:sp>
      <p:sp>
        <p:nvSpPr>
          <p:cNvPr id="1034" name="Google Shape;1034;p96"/>
          <p:cNvSpPr txBox="1"/>
          <p:nvPr>
            <p:ph idx="1" type="body"/>
          </p:nvPr>
        </p:nvSpPr>
        <p:spPr>
          <a:xfrm>
            <a:off x="457200" y="1484784"/>
            <a:ext cx="8229600" cy="48245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Refers to environmentally sustainable computing of IT.</a:t>
            </a:r>
            <a:endParaRPr/>
          </a:p>
          <a:p>
            <a:pPr indent="-342900" lvl="0" marL="342900" rtl="0" algn="l">
              <a:spcBef>
                <a:spcPts val="1200"/>
              </a:spcBef>
              <a:spcAft>
                <a:spcPts val="0"/>
              </a:spcAft>
              <a:buClr>
                <a:schemeClr val="dk1"/>
              </a:buClr>
              <a:buSzPts val="3200"/>
              <a:buChar char="•"/>
            </a:pPr>
            <a:r>
              <a:rPr lang="en-US"/>
              <a:t>Make the entire IT lifecycle greener along the following four complementary paths:</a:t>
            </a:r>
            <a:endParaRPr/>
          </a:p>
          <a:p>
            <a:pPr indent="-285750" lvl="1" marL="742950" rtl="0" algn="l">
              <a:lnSpc>
                <a:spcPct val="90000"/>
              </a:lnSpc>
              <a:spcBef>
                <a:spcPts val="1200"/>
              </a:spcBef>
              <a:spcAft>
                <a:spcPts val="0"/>
              </a:spcAft>
              <a:buClr>
                <a:schemeClr val="dk1"/>
              </a:buClr>
              <a:buSzPts val="2600"/>
              <a:buChar char="–"/>
            </a:pPr>
            <a:r>
              <a:rPr lang="en-US" sz="2600"/>
              <a:t>Green Use</a:t>
            </a:r>
            <a:endParaRPr/>
          </a:p>
          <a:p>
            <a:pPr indent="-285750" lvl="1" marL="742950" rtl="0" algn="l">
              <a:lnSpc>
                <a:spcPct val="90000"/>
              </a:lnSpc>
              <a:spcBef>
                <a:spcPts val="1200"/>
              </a:spcBef>
              <a:spcAft>
                <a:spcPts val="0"/>
              </a:spcAft>
              <a:buClr>
                <a:schemeClr val="dk1"/>
              </a:buClr>
              <a:buSzPts val="2600"/>
              <a:buChar char="–"/>
            </a:pPr>
            <a:r>
              <a:rPr lang="en-US" sz="2600"/>
              <a:t>Green Disposal</a:t>
            </a:r>
            <a:endParaRPr/>
          </a:p>
          <a:p>
            <a:pPr indent="-285750" lvl="1" marL="742950" rtl="0" algn="l">
              <a:lnSpc>
                <a:spcPct val="90000"/>
              </a:lnSpc>
              <a:spcBef>
                <a:spcPts val="1200"/>
              </a:spcBef>
              <a:spcAft>
                <a:spcPts val="0"/>
              </a:spcAft>
              <a:buClr>
                <a:schemeClr val="dk1"/>
              </a:buClr>
              <a:buSzPts val="2600"/>
              <a:buChar char="–"/>
            </a:pPr>
            <a:r>
              <a:rPr lang="en-US" sz="2600"/>
              <a:t>Green Design</a:t>
            </a:r>
            <a:endParaRPr/>
          </a:p>
          <a:p>
            <a:pPr indent="-285750" lvl="1" marL="742950" rtl="0" algn="l">
              <a:lnSpc>
                <a:spcPct val="90000"/>
              </a:lnSpc>
              <a:spcBef>
                <a:spcPts val="1200"/>
              </a:spcBef>
              <a:spcAft>
                <a:spcPts val="0"/>
              </a:spcAft>
              <a:buClr>
                <a:schemeClr val="dk1"/>
              </a:buClr>
              <a:buSzPts val="2600"/>
              <a:buChar char="–"/>
            </a:pPr>
            <a:r>
              <a:rPr lang="en-US" sz="2600"/>
              <a:t>Green Manufacturing</a:t>
            </a:r>
            <a:endParaRPr/>
          </a:p>
          <a:p>
            <a:pPr indent="-139700" lvl="0" marL="342900" rtl="0" algn="l">
              <a:spcBef>
                <a:spcPts val="1200"/>
              </a:spcBef>
              <a:spcAft>
                <a:spcPts val="0"/>
              </a:spcAft>
              <a:buClr>
                <a:schemeClr val="dk1"/>
              </a:buClr>
              <a:buSzPts val="3200"/>
              <a:buNone/>
            </a:pPr>
            <a:r>
              <a:t/>
            </a:r>
            <a:endParaRPr/>
          </a:p>
          <a:p>
            <a:pPr indent="-139700" lvl="0" marL="342900" rtl="0" algn="l">
              <a:spcBef>
                <a:spcPts val="1200"/>
              </a:spcBef>
              <a:spcAft>
                <a:spcPts val="0"/>
              </a:spcAft>
              <a:buClr>
                <a:schemeClr val="dk1"/>
              </a:buClr>
              <a:buSzPts val="3200"/>
              <a:buNone/>
            </a:pPr>
            <a:r>
              <a:t/>
            </a:r>
            <a:endParaRPr/>
          </a:p>
        </p:txBody>
      </p:sp>
      <p:sp>
        <p:nvSpPr>
          <p:cNvPr id="1035" name="Google Shape;1035;p9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9" name="Shape 1039"/>
        <p:cNvGrpSpPr/>
        <p:nvPr/>
      </p:nvGrpSpPr>
      <p:grpSpPr>
        <a:xfrm>
          <a:off x="0" y="0"/>
          <a:ext cx="0" cy="0"/>
          <a:chOff x="0" y="0"/>
          <a:chExt cx="0" cy="0"/>
        </a:xfrm>
      </p:grpSpPr>
      <p:sp>
        <p:nvSpPr>
          <p:cNvPr id="1040" name="Google Shape;1040;p97"/>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Two Dimensions of Green IT</a:t>
            </a:r>
            <a:endParaRPr/>
          </a:p>
        </p:txBody>
      </p:sp>
      <p:sp>
        <p:nvSpPr>
          <p:cNvPr id="1041" name="Google Shape;1041;p97"/>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Green </a:t>
            </a:r>
            <a:r>
              <a:rPr lang="en-US">
                <a:solidFill>
                  <a:srgbClr val="FF0000"/>
                </a:solidFill>
              </a:rPr>
              <a:t>of IT</a:t>
            </a:r>
            <a:endParaRPr/>
          </a:p>
          <a:p>
            <a:pPr indent="-285750" lvl="1" marL="742950" rtl="0" algn="l">
              <a:spcBef>
                <a:spcPts val="560"/>
              </a:spcBef>
              <a:spcAft>
                <a:spcPts val="0"/>
              </a:spcAft>
              <a:buClr>
                <a:schemeClr val="dk1"/>
              </a:buClr>
              <a:buSzPts val="2800"/>
              <a:buChar char="–"/>
            </a:pPr>
            <a:r>
              <a:rPr lang="en-US"/>
              <a:t>how can we reduce energy consumption when we use IT products or technique</a:t>
            </a:r>
            <a:endParaRPr/>
          </a:p>
          <a:p>
            <a:pPr indent="-342900" lvl="0" marL="342900" rtl="0" algn="l">
              <a:spcBef>
                <a:spcPts val="1800"/>
              </a:spcBef>
              <a:spcAft>
                <a:spcPts val="0"/>
              </a:spcAft>
              <a:buClr>
                <a:schemeClr val="dk1"/>
              </a:buClr>
              <a:buSzPts val="3200"/>
              <a:buChar char="•"/>
            </a:pPr>
            <a:r>
              <a:rPr lang="en-US"/>
              <a:t>Green </a:t>
            </a:r>
            <a:r>
              <a:rPr lang="en-US">
                <a:solidFill>
                  <a:srgbClr val="FF0000"/>
                </a:solidFill>
              </a:rPr>
              <a:t>by IT</a:t>
            </a:r>
            <a:endParaRPr/>
          </a:p>
          <a:p>
            <a:pPr indent="-285750" lvl="1" marL="742950" rtl="0" algn="l">
              <a:spcBef>
                <a:spcPts val="560"/>
              </a:spcBef>
              <a:spcAft>
                <a:spcPts val="0"/>
              </a:spcAft>
              <a:buClr>
                <a:schemeClr val="dk1"/>
              </a:buClr>
              <a:buSzPts val="2800"/>
              <a:buChar char="–"/>
            </a:pPr>
            <a:r>
              <a:rPr lang="en-US"/>
              <a:t>how can we reduce energy consumption by using IT products or technique</a:t>
            </a:r>
            <a:endParaRPr/>
          </a:p>
        </p:txBody>
      </p:sp>
      <p:sp>
        <p:nvSpPr>
          <p:cNvPr id="1042" name="Google Shape;1042;p9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6" name="Shape 1046"/>
        <p:cNvGrpSpPr/>
        <p:nvPr/>
      </p:nvGrpSpPr>
      <p:grpSpPr>
        <a:xfrm>
          <a:off x="0" y="0"/>
          <a:ext cx="0" cy="0"/>
          <a:chOff x="0" y="0"/>
          <a:chExt cx="0" cy="0"/>
        </a:xfrm>
      </p:grpSpPr>
      <p:sp>
        <p:nvSpPr>
          <p:cNvPr id="1047" name="Google Shape;1047;p98"/>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Applications of Green IT</a:t>
            </a:r>
            <a:endParaRPr/>
          </a:p>
        </p:txBody>
      </p:sp>
      <p:sp>
        <p:nvSpPr>
          <p:cNvPr id="1048" name="Google Shape;1048;p9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9" name="Google Shape;1049;p98"/>
          <p:cNvSpPr/>
          <p:nvPr/>
        </p:nvSpPr>
        <p:spPr>
          <a:xfrm>
            <a:off x="3683000" y="3400425"/>
            <a:ext cx="1973263" cy="1065213"/>
          </a:xfrm>
          <a:prstGeom prst="ellipse">
            <a:avLst/>
          </a:prstGeom>
          <a:solidFill>
            <a:schemeClr val="accent3"/>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FFFFFF"/>
                </a:solidFill>
                <a:latin typeface="Calibri"/>
                <a:ea typeface="Calibri"/>
                <a:cs typeface="Calibri"/>
                <a:sym typeface="Calibri"/>
              </a:rPr>
              <a:t>Green IT</a:t>
            </a:r>
            <a:endParaRPr/>
          </a:p>
        </p:txBody>
      </p:sp>
      <p:sp>
        <p:nvSpPr>
          <p:cNvPr id="1050" name="Google Shape;1050;p98"/>
          <p:cNvSpPr/>
          <p:nvPr/>
        </p:nvSpPr>
        <p:spPr>
          <a:xfrm>
            <a:off x="3683177" y="5317090"/>
            <a:ext cx="2137128" cy="106466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Smart  Transportation</a:t>
            </a:r>
            <a:endParaRPr/>
          </a:p>
        </p:txBody>
      </p:sp>
      <p:sp>
        <p:nvSpPr>
          <p:cNvPr id="1051" name="Google Shape;1051;p98"/>
          <p:cNvSpPr/>
          <p:nvPr/>
        </p:nvSpPr>
        <p:spPr>
          <a:xfrm>
            <a:off x="6560080" y="4607316"/>
            <a:ext cx="1972733" cy="106466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Intelligent</a:t>
            </a:r>
            <a:endParaRPr/>
          </a:p>
          <a:p>
            <a:pPr indent="0" lvl="0" marL="0" marR="0" rtl="0" algn="ctr">
              <a:spcBef>
                <a:spcPts val="0"/>
              </a:spcBef>
              <a:spcAft>
                <a:spcPts val="0"/>
              </a:spcAft>
              <a:buNone/>
            </a:pPr>
            <a:r>
              <a:rPr b="1" lang="en-US" sz="2400">
                <a:solidFill>
                  <a:srgbClr val="FFFFFF"/>
                </a:solidFill>
                <a:latin typeface="Calibri"/>
                <a:ea typeface="Calibri"/>
                <a:cs typeface="Calibri"/>
                <a:sym typeface="Calibri"/>
              </a:rPr>
              <a:t>City</a:t>
            </a:r>
            <a:endParaRPr/>
          </a:p>
        </p:txBody>
      </p:sp>
      <p:sp>
        <p:nvSpPr>
          <p:cNvPr id="1052" name="Google Shape;1052;p98"/>
          <p:cNvSpPr/>
          <p:nvPr/>
        </p:nvSpPr>
        <p:spPr>
          <a:xfrm>
            <a:off x="6395685" y="2336041"/>
            <a:ext cx="1972733" cy="106466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Smart Grid</a:t>
            </a:r>
            <a:endParaRPr/>
          </a:p>
        </p:txBody>
      </p:sp>
      <p:sp>
        <p:nvSpPr>
          <p:cNvPr id="1053" name="Google Shape;1053;p98"/>
          <p:cNvSpPr/>
          <p:nvPr/>
        </p:nvSpPr>
        <p:spPr>
          <a:xfrm>
            <a:off x="3683177" y="1484313"/>
            <a:ext cx="1972733" cy="106466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Smart Building</a:t>
            </a:r>
            <a:endParaRPr/>
          </a:p>
        </p:txBody>
      </p:sp>
      <p:sp>
        <p:nvSpPr>
          <p:cNvPr id="1054" name="Google Shape;1054;p98"/>
          <p:cNvSpPr/>
          <p:nvPr/>
        </p:nvSpPr>
        <p:spPr>
          <a:xfrm>
            <a:off x="395288" y="2132856"/>
            <a:ext cx="2465917" cy="1196867"/>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Service Virtualization by IT</a:t>
            </a:r>
            <a:endParaRPr/>
          </a:p>
        </p:txBody>
      </p:sp>
      <p:sp>
        <p:nvSpPr>
          <p:cNvPr id="1055" name="Google Shape;1055;p98"/>
          <p:cNvSpPr/>
          <p:nvPr/>
        </p:nvSpPr>
        <p:spPr>
          <a:xfrm>
            <a:off x="970669" y="4536339"/>
            <a:ext cx="1890537" cy="106465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Smart Working</a:t>
            </a:r>
            <a:endParaRPr/>
          </a:p>
        </p:txBody>
      </p:sp>
      <p:sp>
        <p:nvSpPr>
          <p:cNvPr id="1056" name="Google Shape;1056;p98"/>
          <p:cNvSpPr/>
          <p:nvPr/>
        </p:nvSpPr>
        <p:spPr>
          <a:xfrm rot="1727739">
            <a:off x="5694362" y="4159250"/>
            <a:ext cx="657225" cy="284163"/>
          </a:xfrm>
          <a:prstGeom prst="right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7" name="Google Shape;1057;p98"/>
          <p:cNvSpPr/>
          <p:nvPr/>
        </p:nvSpPr>
        <p:spPr>
          <a:xfrm rot="5400000">
            <a:off x="4385634" y="4726831"/>
            <a:ext cx="567819" cy="328789"/>
          </a:xfrm>
          <a:prstGeom prst="right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98"/>
          <p:cNvSpPr txBox="1"/>
          <p:nvPr/>
        </p:nvSpPr>
        <p:spPr>
          <a:xfrm>
            <a:off x="4587337" y="4607310"/>
            <a:ext cx="164395" cy="48562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59" name="Google Shape;1059;p98"/>
          <p:cNvSpPr/>
          <p:nvPr/>
        </p:nvSpPr>
        <p:spPr>
          <a:xfrm rot="8811842">
            <a:off x="2967148" y="4194070"/>
            <a:ext cx="657578" cy="283909"/>
          </a:xfrm>
          <a:prstGeom prst="right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98"/>
          <p:cNvSpPr txBox="1"/>
          <p:nvPr/>
        </p:nvSpPr>
        <p:spPr>
          <a:xfrm rot="-1988158">
            <a:off x="3032331" y="4245628"/>
            <a:ext cx="586601" cy="1419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1" name="Google Shape;1061;p98"/>
          <p:cNvSpPr/>
          <p:nvPr/>
        </p:nvSpPr>
        <p:spPr>
          <a:xfrm rot="-8740842">
            <a:off x="3060304" y="3181460"/>
            <a:ext cx="657578" cy="283909"/>
          </a:xfrm>
          <a:prstGeom prst="right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98"/>
          <p:cNvSpPr txBox="1"/>
          <p:nvPr/>
        </p:nvSpPr>
        <p:spPr>
          <a:xfrm rot="2059158">
            <a:off x="3125099" y="3272436"/>
            <a:ext cx="586601" cy="1419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3" name="Google Shape;1063;p98"/>
          <p:cNvSpPr/>
          <p:nvPr/>
        </p:nvSpPr>
        <p:spPr>
          <a:xfrm rot="-5400000">
            <a:off x="4385634" y="2810443"/>
            <a:ext cx="567819" cy="328789"/>
          </a:xfrm>
          <a:prstGeom prst="right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98"/>
          <p:cNvSpPr txBox="1"/>
          <p:nvPr/>
        </p:nvSpPr>
        <p:spPr>
          <a:xfrm>
            <a:off x="4587337" y="2773107"/>
            <a:ext cx="164395" cy="48562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5" name="Google Shape;1065;p98"/>
          <p:cNvSpPr/>
          <p:nvPr/>
        </p:nvSpPr>
        <p:spPr>
          <a:xfrm rot="-2291115">
            <a:off x="5605463" y="3262313"/>
            <a:ext cx="657225" cy="284162"/>
          </a:xfrm>
          <a:prstGeom prst="right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9" name="Shape 1069"/>
        <p:cNvGrpSpPr/>
        <p:nvPr/>
      </p:nvGrpSpPr>
      <p:grpSpPr>
        <a:xfrm>
          <a:off x="0" y="0"/>
          <a:ext cx="0" cy="0"/>
          <a:chOff x="0" y="0"/>
          <a:chExt cx="0" cy="0"/>
        </a:xfrm>
      </p:grpSpPr>
      <p:sp>
        <p:nvSpPr>
          <p:cNvPr id="1070" name="Google Shape;1070;p99"/>
          <p:cNvSpPr txBox="1"/>
          <p:nvPr>
            <p:ph type="title"/>
          </p:nvPr>
        </p:nvSpPr>
        <p:spPr>
          <a:xfrm>
            <a:off x="179512" y="274638"/>
            <a:ext cx="8964488" cy="11381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Related Examples of Green IT (1/2)</a:t>
            </a:r>
            <a:endParaRPr sz="4400">
              <a:solidFill>
                <a:schemeClr val="accent4"/>
              </a:solidFill>
            </a:endParaRPr>
          </a:p>
        </p:txBody>
      </p:sp>
      <p:sp>
        <p:nvSpPr>
          <p:cNvPr id="1071" name="Google Shape;1071;p99"/>
          <p:cNvSpPr txBox="1"/>
          <p:nvPr>
            <p:ph idx="1" type="body"/>
          </p:nvPr>
        </p:nvSpPr>
        <p:spPr>
          <a:xfrm>
            <a:off x="468313" y="2349500"/>
            <a:ext cx="4319587" cy="3733800"/>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chemeClr val="dk1"/>
              </a:buClr>
              <a:buSzPts val="2800"/>
              <a:buChar char="–"/>
            </a:pPr>
            <a:r>
              <a:rPr lang="en-US"/>
              <a:t>Design conception</a:t>
            </a:r>
            <a:endParaRPr/>
          </a:p>
          <a:p>
            <a:pPr indent="-228600" lvl="2" marL="1143000" rtl="0" algn="l">
              <a:spcBef>
                <a:spcPts val="480"/>
              </a:spcBef>
              <a:spcAft>
                <a:spcPts val="0"/>
              </a:spcAft>
              <a:buClr>
                <a:schemeClr val="dk1"/>
              </a:buClr>
              <a:buSzPts val="2400"/>
              <a:buChar char="•"/>
            </a:pPr>
            <a:r>
              <a:rPr lang="en-US"/>
              <a:t>Reduce a large number of idle machines lead to land waste and power consumption </a:t>
            </a:r>
            <a:endParaRPr/>
          </a:p>
          <a:p>
            <a:pPr indent="-228600" lvl="2" marL="1143000" rtl="0" algn="l">
              <a:spcBef>
                <a:spcPts val="480"/>
              </a:spcBef>
              <a:spcAft>
                <a:spcPts val="0"/>
              </a:spcAft>
              <a:buClr>
                <a:schemeClr val="dk1"/>
              </a:buClr>
              <a:buSzPts val="2400"/>
              <a:buChar char="•"/>
            </a:pPr>
            <a:r>
              <a:rPr lang="en-US"/>
              <a:t>Server, generator and cooling equipment have proper design</a:t>
            </a:r>
            <a:endParaRPr/>
          </a:p>
          <a:p>
            <a:pPr indent="-139700" lvl="0" marL="342900" rtl="0" algn="l">
              <a:spcBef>
                <a:spcPts val="640"/>
              </a:spcBef>
              <a:spcAft>
                <a:spcPts val="0"/>
              </a:spcAft>
              <a:buClr>
                <a:schemeClr val="dk1"/>
              </a:buClr>
              <a:buSzPts val="3200"/>
              <a:buNone/>
            </a:pPr>
            <a:r>
              <a:t/>
            </a:r>
            <a:endParaRPr/>
          </a:p>
        </p:txBody>
      </p:sp>
      <p:sp>
        <p:nvSpPr>
          <p:cNvPr id="1072" name="Google Shape;1072;p9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BM.jpg" id="1073" name="Google Shape;1073;p99"/>
          <p:cNvPicPr preferRelativeResize="0"/>
          <p:nvPr/>
        </p:nvPicPr>
        <p:blipFill rotWithShape="1">
          <a:blip r:embed="rId3">
            <a:alphaModFix/>
          </a:blip>
          <a:srcRect b="0" l="0" r="0" t="0"/>
          <a:stretch/>
        </p:blipFill>
        <p:spPr>
          <a:xfrm>
            <a:off x="5076056" y="2060848"/>
            <a:ext cx="3481387" cy="2492375"/>
          </a:xfrm>
          <a:prstGeom prst="rect">
            <a:avLst/>
          </a:prstGeom>
          <a:noFill/>
          <a:ln>
            <a:noFill/>
          </a:ln>
        </p:spPr>
      </p:pic>
      <p:sp>
        <p:nvSpPr>
          <p:cNvPr id="1074" name="Google Shape;1074;p99"/>
          <p:cNvSpPr/>
          <p:nvPr/>
        </p:nvSpPr>
        <p:spPr>
          <a:xfrm>
            <a:off x="611188" y="1700213"/>
            <a:ext cx="3722558" cy="58477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Green Data Center </a:t>
            </a:r>
            <a:endParaRPr/>
          </a:p>
        </p:txBody>
      </p:sp>
      <p:sp>
        <p:nvSpPr>
          <p:cNvPr id="1075" name="Google Shape;1075;p99"/>
          <p:cNvSpPr/>
          <p:nvPr/>
        </p:nvSpPr>
        <p:spPr>
          <a:xfrm>
            <a:off x="5004048" y="4797152"/>
            <a:ext cx="3816424"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The green data center of IBM: The ventilation equipment at the end of passageway pumped hot air out of the room.</a:t>
            </a:r>
            <a:endParaRPr sz="2000">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9" name="Shape 1079"/>
        <p:cNvGrpSpPr/>
        <p:nvPr/>
      </p:nvGrpSpPr>
      <p:grpSpPr>
        <a:xfrm>
          <a:off x="0" y="0"/>
          <a:ext cx="0" cy="0"/>
          <a:chOff x="0" y="0"/>
          <a:chExt cx="0" cy="0"/>
        </a:xfrm>
      </p:grpSpPr>
      <p:sp>
        <p:nvSpPr>
          <p:cNvPr id="1080" name="Google Shape;1080;p100"/>
          <p:cNvSpPr txBox="1"/>
          <p:nvPr>
            <p:ph type="title"/>
          </p:nvPr>
        </p:nvSpPr>
        <p:spPr>
          <a:xfrm>
            <a:off x="179512" y="260648"/>
            <a:ext cx="8712968"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400"/>
              <a:buFont typeface="Calibri"/>
              <a:buNone/>
            </a:pPr>
            <a:r>
              <a:rPr lang="en-US" sz="4400"/>
              <a:t>Related Examples of Green IT (2/2)</a:t>
            </a:r>
            <a:endParaRPr sz="4400"/>
          </a:p>
        </p:txBody>
      </p:sp>
      <p:sp>
        <p:nvSpPr>
          <p:cNvPr id="1081" name="Google Shape;1081;p100"/>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u="sng">
                <a:solidFill>
                  <a:schemeClr val="hlink"/>
                </a:solidFill>
                <a:hlinkClick r:id="rId3"/>
              </a:rPr>
              <a:t>BMW augmented reality</a:t>
            </a:r>
            <a:endParaRPr/>
          </a:p>
          <a:p>
            <a:pPr indent="-342900" lvl="0" marL="342900" rtl="0" algn="l">
              <a:spcBef>
                <a:spcPts val="640"/>
              </a:spcBef>
              <a:spcAft>
                <a:spcPts val="0"/>
              </a:spcAft>
              <a:buClr>
                <a:schemeClr val="dk1"/>
              </a:buClr>
              <a:buSzPts val="3200"/>
              <a:buChar char="•"/>
            </a:pPr>
            <a:r>
              <a:rPr lang="en-US" u="sng">
                <a:solidFill>
                  <a:schemeClr val="hlink"/>
                </a:solidFill>
                <a:hlinkClick r:id="rId4"/>
              </a:rPr>
              <a:t>Clothing augmented reality </a:t>
            </a:r>
            <a:endParaRPr/>
          </a:p>
          <a:p>
            <a:pPr indent="-139700" lvl="0" marL="342900" rtl="0" algn="l">
              <a:spcBef>
                <a:spcPts val="640"/>
              </a:spcBef>
              <a:spcAft>
                <a:spcPts val="0"/>
              </a:spcAft>
              <a:buClr>
                <a:schemeClr val="dk1"/>
              </a:buClr>
              <a:buSzPts val="3200"/>
              <a:buNone/>
            </a:pPr>
            <a:r>
              <a:t/>
            </a:r>
            <a:endParaRPr/>
          </a:p>
        </p:txBody>
      </p:sp>
      <p:sp>
        <p:nvSpPr>
          <p:cNvPr id="1082" name="Google Shape;1082;p10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MW.jpg" id="1083" name="Google Shape;1083;p100">
            <a:hlinkClick r:id="rId5"/>
          </p:cNvPr>
          <p:cNvPicPr preferRelativeResize="0"/>
          <p:nvPr/>
        </p:nvPicPr>
        <p:blipFill rotWithShape="1">
          <a:blip r:embed="rId6">
            <a:alphaModFix/>
          </a:blip>
          <a:srcRect b="0" l="0" r="0" t="0"/>
          <a:stretch/>
        </p:blipFill>
        <p:spPr>
          <a:xfrm>
            <a:off x="323850" y="3284538"/>
            <a:ext cx="4065588" cy="2341562"/>
          </a:xfrm>
          <a:prstGeom prst="rect">
            <a:avLst/>
          </a:prstGeom>
          <a:noFill/>
          <a:ln>
            <a:noFill/>
          </a:ln>
        </p:spPr>
      </p:pic>
      <p:pic>
        <p:nvPicPr>
          <p:cNvPr descr="clothing.jpg" id="1084" name="Google Shape;1084;p100"/>
          <p:cNvPicPr preferRelativeResize="0"/>
          <p:nvPr/>
        </p:nvPicPr>
        <p:blipFill rotWithShape="1">
          <a:blip r:embed="rId7">
            <a:alphaModFix/>
          </a:blip>
          <a:srcRect b="0" l="0" r="0" t="0"/>
          <a:stretch/>
        </p:blipFill>
        <p:spPr>
          <a:xfrm>
            <a:off x="4643438" y="3213100"/>
            <a:ext cx="3960812" cy="238283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8" name="Shape 1088"/>
        <p:cNvGrpSpPr/>
        <p:nvPr/>
      </p:nvGrpSpPr>
      <p:grpSpPr>
        <a:xfrm>
          <a:off x="0" y="0"/>
          <a:ext cx="0" cy="0"/>
          <a:chOff x="0" y="0"/>
          <a:chExt cx="0" cy="0"/>
        </a:xfrm>
      </p:grpSpPr>
      <p:sp>
        <p:nvSpPr>
          <p:cNvPr id="1089" name="Google Shape;1089;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90" name="Google Shape;1090;p101"/>
          <p:cNvSpPr/>
          <p:nvPr/>
        </p:nvSpPr>
        <p:spPr>
          <a:xfrm>
            <a:off x="755576" y="1484784"/>
            <a:ext cx="770485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chemeClr val="lt1"/>
                </a:solidFill>
                <a:latin typeface="Calibri"/>
                <a:ea typeface="Calibri"/>
                <a:cs typeface="Calibri"/>
                <a:sym typeface="Calibri"/>
              </a:rPr>
              <a:t>VI.  Conclusion</a:t>
            </a:r>
            <a:endParaRPr sz="5400">
              <a:solidFill>
                <a:schemeClr val="lt1"/>
              </a:solidFill>
              <a:latin typeface="Calibri"/>
              <a:ea typeface="Calibri"/>
              <a:cs typeface="Calibri"/>
              <a:sym typeface="Calibri"/>
            </a:endParaRPr>
          </a:p>
        </p:txBody>
      </p:sp>
      <p:pic>
        <p:nvPicPr>
          <p:cNvPr descr="Unbenannt-2" id="1091" name="Google Shape;1091;p101"/>
          <p:cNvPicPr preferRelativeResize="0"/>
          <p:nvPr/>
        </p:nvPicPr>
        <p:blipFill rotWithShape="1">
          <a:blip r:embed="rId3">
            <a:alphaModFix/>
          </a:blip>
          <a:srcRect b="0" l="0" r="0" t="0"/>
          <a:stretch/>
        </p:blipFill>
        <p:spPr>
          <a:xfrm>
            <a:off x="7164288" y="4509120"/>
            <a:ext cx="885825" cy="137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grpSp>
        <p:nvGrpSpPr>
          <p:cNvPr id="163" name="Google Shape;163;p21"/>
          <p:cNvGrpSpPr/>
          <p:nvPr/>
        </p:nvGrpSpPr>
        <p:grpSpPr>
          <a:xfrm>
            <a:off x="-71499" y="-1773901"/>
            <a:ext cx="9035985" cy="11146178"/>
            <a:chOff x="-251011" y="-3042661"/>
            <a:chExt cx="9035985" cy="11146178"/>
          </a:xfrm>
        </p:grpSpPr>
        <p:sp>
          <p:nvSpPr>
            <p:cNvPr id="164" name="Google Shape;164;p21"/>
            <p:cNvSpPr/>
            <p:nvPr/>
          </p:nvSpPr>
          <p:spPr>
            <a:xfrm rot="5400000">
              <a:off x="-251011" y="324209"/>
              <a:ext cx="1673408" cy="1171386"/>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txBox="1"/>
            <p:nvPr/>
          </p:nvSpPr>
          <p:spPr>
            <a:xfrm rot="10800000">
              <a:off x="-251011" y="324209"/>
              <a:ext cx="1673408" cy="11713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3200">
                  <a:solidFill>
                    <a:srgbClr val="FFFFFF"/>
                  </a:solidFill>
                  <a:latin typeface="Calibri"/>
                  <a:ea typeface="Calibri"/>
                  <a:cs typeface="Calibri"/>
                  <a:sym typeface="Calibri"/>
                </a:rPr>
                <a:t>1950s</a:t>
              </a:r>
              <a:endParaRPr sz="3200">
                <a:solidFill>
                  <a:schemeClr val="lt1"/>
                </a:solidFill>
                <a:latin typeface="Calibri"/>
                <a:ea typeface="Calibri"/>
                <a:cs typeface="Calibri"/>
                <a:sym typeface="Calibri"/>
              </a:endParaRPr>
            </a:p>
          </p:txBody>
        </p:sp>
        <p:sp>
          <p:nvSpPr>
            <p:cNvPr id="166" name="Google Shape;166;p21"/>
            <p:cNvSpPr/>
            <p:nvPr/>
          </p:nvSpPr>
          <p:spPr>
            <a:xfrm rot="5400000">
              <a:off x="4232997" y="-3042661"/>
              <a:ext cx="1490366" cy="7613589"/>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txBox="1"/>
            <p:nvPr/>
          </p:nvSpPr>
          <p:spPr>
            <a:xfrm rot="10800000">
              <a:off x="4232997" y="-3042661"/>
              <a:ext cx="1490366" cy="7613589"/>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In</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Pursuit</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of</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Stability</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Self-sufficiency</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Implementing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land-reform</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program,</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stimulating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agricultural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production,</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promoting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economic</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stability</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labor-intensive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import-substituting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to</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reduce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the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trade</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deficit</a:t>
              </a:r>
              <a:endParaRPr b="0" i="0" sz="1300" u="none" cap="none" strike="noStrike">
                <a:solidFill>
                  <a:srgbClr val="444141"/>
                </a:solidFill>
                <a:latin typeface="Calibri"/>
                <a:ea typeface="Calibri"/>
                <a:cs typeface="Calibri"/>
                <a:sym typeface="Calibri"/>
              </a:endParaRPr>
            </a:p>
          </p:txBody>
        </p:sp>
        <p:sp>
          <p:nvSpPr>
            <p:cNvPr id="168" name="Google Shape;168;p21"/>
            <p:cNvSpPr/>
            <p:nvPr/>
          </p:nvSpPr>
          <p:spPr>
            <a:xfrm rot="5400000">
              <a:off x="-251011" y="2051204"/>
              <a:ext cx="1673408" cy="1171386"/>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txBox="1"/>
            <p:nvPr/>
          </p:nvSpPr>
          <p:spPr>
            <a:xfrm rot="10800000">
              <a:off x="-251011" y="2051204"/>
              <a:ext cx="1673408" cy="11713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3200">
                  <a:solidFill>
                    <a:srgbClr val="FFFFFF"/>
                  </a:solidFill>
                  <a:latin typeface="Calibri"/>
                  <a:ea typeface="Calibri"/>
                  <a:cs typeface="Calibri"/>
                  <a:sym typeface="Calibri"/>
                </a:rPr>
                <a:t>1960s</a:t>
              </a:r>
              <a:endParaRPr sz="3200">
                <a:solidFill>
                  <a:schemeClr val="lt1"/>
                </a:solidFill>
                <a:latin typeface="Calibri"/>
                <a:ea typeface="Calibri"/>
                <a:cs typeface="Calibri"/>
                <a:sym typeface="Calibri"/>
              </a:endParaRPr>
            </a:p>
          </p:txBody>
        </p:sp>
        <p:sp>
          <p:nvSpPr>
            <p:cNvPr id="170" name="Google Shape;170;p21"/>
            <p:cNvSpPr/>
            <p:nvPr/>
          </p:nvSpPr>
          <p:spPr>
            <a:xfrm rot="5400000">
              <a:off x="4176670" y="-1276509"/>
              <a:ext cx="1603020" cy="7613589"/>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txBox="1"/>
            <p:nvPr/>
          </p:nvSpPr>
          <p:spPr>
            <a:xfrm rot="10800000">
              <a:off x="4176670" y="-1276509"/>
              <a:ext cx="1603020" cy="7613589"/>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Expanding</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Exports</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of</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Light</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Industry</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Encouraging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saving,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investment,</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exports</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Introducing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new</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agricultural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products</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Establishing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export-oriented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export-processing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zones</a:t>
              </a:r>
              <a:endParaRPr/>
            </a:p>
          </p:txBody>
        </p:sp>
        <p:sp>
          <p:nvSpPr>
            <p:cNvPr id="172" name="Google Shape;172;p21"/>
            <p:cNvSpPr/>
            <p:nvPr/>
          </p:nvSpPr>
          <p:spPr>
            <a:xfrm rot="5400000">
              <a:off x="-251011" y="3779405"/>
              <a:ext cx="1673408" cy="1171386"/>
            </a:xfrm>
            <a:prstGeom prst="chevron">
              <a:avLst>
                <a:gd fmla="val 50000" name="adj"/>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txBox="1"/>
            <p:nvPr/>
          </p:nvSpPr>
          <p:spPr>
            <a:xfrm rot="10800000">
              <a:off x="-251011" y="3779405"/>
              <a:ext cx="1673408" cy="117138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1" lang="en-US" sz="3200">
                  <a:solidFill>
                    <a:srgbClr val="FFFFFF"/>
                  </a:solidFill>
                  <a:latin typeface="Calibri"/>
                  <a:ea typeface="Calibri"/>
                  <a:cs typeface="Calibri"/>
                  <a:sym typeface="Calibri"/>
                </a:rPr>
                <a:t>1970s</a:t>
              </a:r>
              <a:endParaRPr sz="3200">
                <a:solidFill>
                  <a:schemeClr val="lt1"/>
                </a:solidFill>
                <a:latin typeface="Calibri"/>
                <a:ea typeface="Calibri"/>
                <a:cs typeface="Calibri"/>
                <a:sym typeface="Calibri"/>
              </a:endParaRPr>
            </a:p>
          </p:txBody>
        </p:sp>
        <p:sp>
          <p:nvSpPr>
            <p:cNvPr id="174" name="Google Shape;174;p21"/>
            <p:cNvSpPr/>
            <p:nvPr/>
          </p:nvSpPr>
          <p:spPr>
            <a:xfrm rot="5400000">
              <a:off x="4176670" y="489928"/>
              <a:ext cx="1603020" cy="7613589"/>
            </a:xfrm>
            <a:prstGeom prst="round2SameRect">
              <a:avLst>
                <a:gd fmla="val 16667" name="adj1"/>
                <a:gd fmla="val 0" name="adj2"/>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nvSpPr>
          <p:spPr>
            <a:xfrm rot="10800000">
              <a:off x="4176670" y="489928"/>
              <a:ext cx="1603020" cy="7613589"/>
            </a:xfrm>
            <a:prstGeom prst="rect">
              <a:avLst/>
            </a:prstGeom>
            <a:noFill/>
            <a:ln>
              <a:noFill/>
            </a:ln>
          </p:spPr>
          <p:txBody>
            <a:bodyPr anchorCtr="0" anchor="ctr" bIns="11425" lIns="128000" spcFirstLastPara="1" rIns="936000" wrap="square" tIns="11425">
              <a:noAutofit/>
            </a:bodyPr>
            <a:lstStyle/>
            <a:p>
              <a:pPr indent="-171450" lvl="1" marL="171450" marR="0" rtl="0" algn="l">
                <a:lnSpc>
                  <a:spcPct val="90000"/>
                </a:lnSpc>
                <a:spcBef>
                  <a:spcPts val="0"/>
                </a:spcBef>
                <a:spcAft>
                  <a:spcPts val="0"/>
                </a:spcAft>
                <a:buClr>
                  <a:srgbClr val="444141"/>
                </a:buClr>
                <a:buSzPts val="1800"/>
                <a:buFont typeface="Calibri"/>
                <a:buChar char="•"/>
              </a:pPr>
              <a:r>
                <a:rPr b="1"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Basic</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Heavy</a:t>
              </a:r>
              <a:r>
                <a:rPr b="0" i="0" lang="en-US" sz="1800" u="none" cap="none" strike="noStrike">
                  <a:solidFill>
                    <a:schemeClr val="dk1"/>
                  </a:solidFill>
                  <a:latin typeface="Calibri"/>
                  <a:ea typeface="Calibri"/>
                  <a:cs typeface="Calibri"/>
                  <a:sym typeface="Calibri"/>
                </a:rPr>
                <a:t> </a:t>
              </a:r>
              <a:r>
                <a:rPr b="1" i="0" lang="en-US" sz="1800" u="none" cap="none" strike="noStrike">
                  <a:solidFill>
                    <a:srgbClr val="444141"/>
                  </a:solidFill>
                  <a:latin typeface="Calibri"/>
                  <a:ea typeface="Calibri"/>
                  <a:cs typeface="Calibri"/>
                  <a:sym typeface="Calibri"/>
                </a:rPr>
                <a:t>Industries</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Improving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infrastructural</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facilities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eliminating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transport</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bottlenecks</a:t>
              </a:r>
              <a:endParaRPr b="0" i="0" sz="1800" u="none" cap="none" strike="noStrike">
                <a:solidFill>
                  <a:schemeClr val="dk1"/>
                </a:solidFill>
                <a:latin typeface="Calibri"/>
                <a:ea typeface="Calibri"/>
                <a:cs typeface="Calibri"/>
                <a:sym typeface="Calibri"/>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Establishing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intermediate-goods</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endParaRPr/>
            </a:p>
            <a:p>
              <a:pPr indent="-171450" lvl="2" marL="342900" marR="0" rtl="0" algn="l">
                <a:lnSpc>
                  <a:spcPct val="90000"/>
                </a:lnSpc>
                <a:spcBef>
                  <a:spcPts val="270"/>
                </a:spcBef>
                <a:spcAft>
                  <a:spcPts val="0"/>
                </a:spcAft>
                <a:buClr>
                  <a:srgbClr val="444141"/>
                </a:buClr>
                <a:buSzPts val="1800"/>
                <a:buFont typeface="Calibri"/>
                <a:buChar char="•"/>
              </a:pPr>
              <a:r>
                <a:rPr b="0" i="0" lang="en-US" sz="1800" u="none" cap="none" strike="noStrike">
                  <a:solidFill>
                    <a:srgbClr val="444141"/>
                  </a:solidFill>
                  <a:latin typeface="Calibri"/>
                  <a:ea typeface="Calibri"/>
                  <a:cs typeface="Calibri"/>
                  <a:sym typeface="Calibri"/>
                </a:rPr>
                <a:t>Developing</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basic</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and</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heavy</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444141"/>
                  </a:solidFill>
                  <a:latin typeface="Calibri"/>
                  <a:ea typeface="Calibri"/>
                  <a:cs typeface="Calibri"/>
                  <a:sym typeface="Calibri"/>
                </a:rPr>
                <a:t>industries</a:t>
              </a:r>
              <a:endParaRPr/>
            </a:p>
          </p:txBody>
        </p:sp>
      </p:grpSp>
      <p:sp>
        <p:nvSpPr>
          <p:cNvPr id="176" name="Google Shape;176;p21"/>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17365D"/>
              </a:buClr>
              <a:buSzPts val="4000"/>
              <a:buFont typeface="Calibri"/>
              <a:buNone/>
            </a:pPr>
            <a:r>
              <a:rPr lang="en-US" sz="4000"/>
              <a:t>Strategies of Economic Development (1/3)</a:t>
            </a:r>
            <a:endParaRPr sz="4000"/>
          </a:p>
        </p:txBody>
      </p:sp>
      <p:sp>
        <p:nvSpPr>
          <p:cNvPr id="177" name="Google Shape;177;p21"/>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8" name="Google Shape;178;p21"/>
          <p:cNvPicPr preferRelativeResize="0"/>
          <p:nvPr/>
        </p:nvPicPr>
        <p:blipFill rotWithShape="1">
          <a:blip r:embed="rId3">
            <a:alphaModFix/>
          </a:blip>
          <a:srcRect b="0" l="0" r="0" t="0"/>
          <a:stretch/>
        </p:blipFill>
        <p:spPr>
          <a:xfrm>
            <a:off x="7596336" y="1340768"/>
            <a:ext cx="1296144" cy="1296144"/>
          </a:xfrm>
          <a:prstGeom prst="rect">
            <a:avLst/>
          </a:prstGeom>
          <a:noFill/>
          <a:ln>
            <a:noFill/>
          </a:ln>
        </p:spPr>
      </p:pic>
      <p:pic>
        <p:nvPicPr>
          <p:cNvPr id="179" name="Google Shape;179;p21"/>
          <p:cNvPicPr preferRelativeResize="0"/>
          <p:nvPr/>
        </p:nvPicPr>
        <p:blipFill rotWithShape="1">
          <a:blip r:embed="rId4">
            <a:alphaModFix/>
          </a:blip>
          <a:srcRect b="0" l="0" r="0" t="0"/>
          <a:stretch/>
        </p:blipFill>
        <p:spPr>
          <a:xfrm>
            <a:off x="7596336" y="3140968"/>
            <a:ext cx="1296144" cy="1296144"/>
          </a:xfrm>
          <a:prstGeom prst="rect">
            <a:avLst/>
          </a:prstGeom>
          <a:noFill/>
          <a:ln>
            <a:noFill/>
          </a:ln>
        </p:spPr>
      </p:pic>
      <p:pic>
        <p:nvPicPr>
          <p:cNvPr id="180" name="Google Shape;180;p21"/>
          <p:cNvPicPr preferRelativeResize="0"/>
          <p:nvPr/>
        </p:nvPicPr>
        <p:blipFill rotWithShape="1">
          <a:blip r:embed="rId5">
            <a:alphaModFix/>
          </a:blip>
          <a:srcRect b="0" l="0" r="0" t="0"/>
          <a:stretch/>
        </p:blipFill>
        <p:spPr>
          <a:xfrm>
            <a:off x="7596336" y="4941168"/>
            <a:ext cx="1296144" cy="1296144"/>
          </a:xfrm>
          <a:prstGeom prst="rect">
            <a:avLst/>
          </a:prstGeom>
          <a:noFill/>
          <a:ln>
            <a:noFill/>
          </a:ln>
        </p:spPr>
      </p:pic>
      <p:sp>
        <p:nvSpPr>
          <p:cNvPr id="181" name="Google Shape;181;p21"/>
          <p:cNvSpPr txBox="1"/>
          <p:nvPr/>
        </p:nvSpPr>
        <p:spPr>
          <a:xfrm>
            <a:off x="0" y="6546830"/>
            <a:ext cx="766834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Source: CEPD(2011), Economic Development, R.O.C. (Taiwan)</a:t>
            </a:r>
            <a:endParaRPr sz="16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5" name="Shape 1095"/>
        <p:cNvGrpSpPr/>
        <p:nvPr/>
      </p:nvGrpSpPr>
      <p:grpSpPr>
        <a:xfrm>
          <a:off x="0" y="0"/>
          <a:ext cx="0" cy="0"/>
          <a:chOff x="0" y="0"/>
          <a:chExt cx="0" cy="0"/>
        </a:xfrm>
      </p:grpSpPr>
      <p:sp>
        <p:nvSpPr>
          <p:cNvPr id="1096" name="Google Shape;1096;p102"/>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F243E"/>
              </a:buClr>
              <a:buSzPts val="4000"/>
              <a:buFont typeface="Calibri"/>
              <a:buNone/>
            </a:pPr>
            <a:r>
              <a:rPr lang="en-US">
                <a:solidFill>
                  <a:srgbClr val="0F243E"/>
                </a:solidFill>
              </a:rPr>
              <a:t>Conclusion</a:t>
            </a:r>
            <a:r>
              <a:rPr lang="en-US">
                <a:solidFill>
                  <a:schemeClr val="dk1"/>
                </a:solidFill>
              </a:rPr>
              <a:t> </a:t>
            </a:r>
            <a:r>
              <a:rPr lang="en-US">
                <a:solidFill>
                  <a:srgbClr val="0F243E"/>
                </a:solidFill>
              </a:rPr>
              <a:t>(1/4)</a:t>
            </a:r>
            <a:endParaRPr>
              <a:solidFill>
                <a:srgbClr val="0F243E"/>
              </a:solidFill>
            </a:endParaRPr>
          </a:p>
        </p:txBody>
      </p:sp>
      <p:sp>
        <p:nvSpPr>
          <p:cNvPr id="1097" name="Google Shape;1097;p102"/>
          <p:cNvSpPr txBox="1"/>
          <p:nvPr>
            <p:ph idx="1" type="body"/>
          </p:nvPr>
        </p:nvSpPr>
        <p:spPr>
          <a:xfrm>
            <a:off x="457200" y="1556793"/>
            <a:ext cx="8229600" cy="360039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Is there a </a:t>
            </a:r>
            <a:r>
              <a:rPr lang="en-US">
                <a:solidFill>
                  <a:srgbClr val="FF0000"/>
                </a:solidFill>
              </a:rPr>
              <a:t>“win-win game/strategy” </a:t>
            </a:r>
            <a:r>
              <a:rPr lang="en-US"/>
              <a:t>for economic growth and sustainable development?</a:t>
            </a:r>
            <a:endParaRPr/>
          </a:p>
          <a:p>
            <a:pPr indent="-342900" lvl="0" marL="342900" rtl="0" algn="l">
              <a:lnSpc>
                <a:spcPct val="90000"/>
              </a:lnSpc>
              <a:spcBef>
                <a:spcPts val="1200"/>
              </a:spcBef>
              <a:spcAft>
                <a:spcPts val="0"/>
              </a:spcAft>
              <a:buClr>
                <a:schemeClr val="dk1"/>
              </a:buClr>
              <a:buSzPts val="3200"/>
              <a:buChar char="•"/>
            </a:pPr>
            <a:r>
              <a:rPr lang="en-US"/>
              <a:t>The answer to  this question: Taiwan should go for </a:t>
            </a:r>
            <a:r>
              <a:rPr lang="en-US">
                <a:solidFill>
                  <a:srgbClr val="FF0000"/>
                </a:solidFill>
              </a:rPr>
              <a:t>green energy/economy</a:t>
            </a:r>
            <a:endParaRPr/>
          </a:p>
          <a:p>
            <a:pPr indent="-342900" lvl="0" marL="342900" rtl="0" algn="l">
              <a:lnSpc>
                <a:spcPct val="90000"/>
              </a:lnSpc>
              <a:spcBef>
                <a:spcPts val="1200"/>
              </a:spcBef>
              <a:spcAft>
                <a:spcPts val="0"/>
              </a:spcAft>
              <a:buClr>
                <a:schemeClr val="dk1"/>
              </a:buClr>
              <a:buSzPts val="3200"/>
              <a:buChar char="•"/>
            </a:pPr>
            <a:r>
              <a:rPr lang="en-US"/>
              <a:t>Thomas Friedman : </a:t>
            </a:r>
            <a:r>
              <a:rPr lang="en-US">
                <a:solidFill>
                  <a:srgbClr val="FF0000"/>
                </a:solidFill>
              </a:rPr>
              <a:t>Taiwan From IT to ET</a:t>
            </a:r>
            <a:r>
              <a:rPr lang="en-US"/>
              <a:t>(Energy Technology) </a:t>
            </a:r>
            <a:endParaRPr/>
          </a:p>
          <a:p>
            <a:pPr indent="-139700" lvl="0" marL="342900" rtl="0" algn="l">
              <a:lnSpc>
                <a:spcPct val="90000"/>
              </a:lnSpc>
              <a:spcBef>
                <a:spcPts val="1800"/>
              </a:spcBef>
              <a:spcAft>
                <a:spcPts val="0"/>
              </a:spcAft>
              <a:buClr>
                <a:schemeClr val="dk1"/>
              </a:buClr>
              <a:buSzPts val="3200"/>
              <a:buNone/>
            </a:pPr>
            <a:r>
              <a:t/>
            </a:r>
            <a:endParaRPr/>
          </a:p>
          <a:p>
            <a:pPr indent="-139700" lvl="0" marL="342900" rtl="0" algn="l">
              <a:lnSpc>
                <a:spcPct val="90000"/>
              </a:lnSpc>
              <a:spcBef>
                <a:spcPts val="1800"/>
              </a:spcBef>
              <a:spcAft>
                <a:spcPts val="0"/>
              </a:spcAft>
              <a:buClr>
                <a:schemeClr val="dk1"/>
              </a:buClr>
              <a:buSzPts val="3200"/>
              <a:buNone/>
            </a:pPr>
            <a:r>
              <a:t/>
            </a:r>
            <a:endParaRPr/>
          </a:p>
          <a:p>
            <a:pPr indent="-139700" lvl="0" marL="342900" rtl="0" algn="l">
              <a:lnSpc>
                <a:spcPct val="90000"/>
              </a:lnSpc>
              <a:spcBef>
                <a:spcPts val="1800"/>
              </a:spcBef>
              <a:spcAft>
                <a:spcPts val="0"/>
              </a:spcAft>
              <a:buClr>
                <a:schemeClr val="dk1"/>
              </a:buClr>
              <a:buSzPts val="3200"/>
              <a:buNone/>
            </a:pPr>
            <a:r>
              <a:t/>
            </a:r>
            <a:endParaRPr/>
          </a:p>
        </p:txBody>
      </p:sp>
      <p:sp>
        <p:nvSpPr>
          <p:cNvPr id="1098" name="Google Shape;1098;p102"/>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台灣大革命.jpg" id="1099" name="Google Shape;1099;p102">
            <a:hlinkClick r:id="rId3"/>
          </p:cNvPr>
          <p:cNvPicPr preferRelativeResize="0"/>
          <p:nvPr/>
        </p:nvPicPr>
        <p:blipFill rotWithShape="1">
          <a:blip r:embed="rId4">
            <a:alphaModFix/>
          </a:blip>
          <a:srcRect b="0" l="0" r="0" t="0"/>
          <a:stretch/>
        </p:blipFill>
        <p:spPr>
          <a:xfrm>
            <a:off x="683568" y="5157192"/>
            <a:ext cx="2520280" cy="999753"/>
          </a:xfrm>
          <a:prstGeom prst="rect">
            <a:avLst/>
          </a:prstGeom>
          <a:noFill/>
          <a:ln>
            <a:noFill/>
          </a:ln>
        </p:spPr>
      </p:pic>
      <p:pic>
        <p:nvPicPr>
          <p:cNvPr descr="cooperation.jpg" id="1100" name="Google Shape;1100;p102">
            <a:hlinkClick r:id="rId5"/>
          </p:cNvPr>
          <p:cNvPicPr preferRelativeResize="0"/>
          <p:nvPr/>
        </p:nvPicPr>
        <p:blipFill rotWithShape="1">
          <a:blip r:embed="rId6">
            <a:alphaModFix/>
          </a:blip>
          <a:srcRect b="0" l="0" r="0" t="0"/>
          <a:stretch/>
        </p:blipFill>
        <p:spPr>
          <a:xfrm>
            <a:off x="3419872" y="5157192"/>
            <a:ext cx="2607156" cy="1014040"/>
          </a:xfrm>
          <a:prstGeom prst="rect">
            <a:avLst/>
          </a:prstGeom>
          <a:noFill/>
          <a:ln>
            <a:noFill/>
          </a:ln>
        </p:spPr>
      </p:pic>
      <p:pic>
        <p:nvPicPr>
          <p:cNvPr descr="new.jpg" id="1101" name="Google Shape;1101;p102">
            <a:hlinkClick r:id="rId7"/>
          </p:cNvPr>
          <p:cNvPicPr preferRelativeResize="0"/>
          <p:nvPr/>
        </p:nvPicPr>
        <p:blipFill rotWithShape="1">
          <a:blip r:embed="rId8">
            <a:alphaModFix/>
          </a:blip>
          <a:srcRect b="0" l="0" r="0" t="0"/>
          <a:stretch/>
        </p:blipFill>
        <p:spPr>
          <a:xfrm>
            <a:off x="6228184" y="5157192"/>
            <a:ext cx="2643562" cy="980702"/>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5" name="Shape 1105"/>
        <p:cNvGrpSpPr/>
        <p:nvPr/>
      </p:nvGrpSpPr>
      <p:grpSpPr>
        <a:xfrm>
          <a:off x="0" y="0"/>
          <a:ext cx="0" cy="0"/>
          <a:chOff x="0" y="0"/>
          <a:chExt cx="0" cy="0"/>
        </a:xfrm>
      </p:grpSpPr>
      <p:sp>
        <p:nvSpPr>
          <p:cNvPr id="1106" name="Google Shape;1106;p103"/>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lang="en-US">
                <a:solidFill>
                  <a:srgbClr val="0F243E"/>
                </a:solidFill>
              </a:rPr>
              <a:t>Conclusion (2/4)</a:t>
            </a:r>
            <a:endParaRPr>
              <a:solidFill>
                <a:srgbClr val="0F243E"/>
              </a:solidFill>
            </a:endParaRPr>
          </a:p>
        </p:txBody>
      </p:sp>
      <p:sp>
        <p:nvSpPr>
          <p:cNvPr id="1107" name="Google Shape;1107;p103"/>
          <p:cNvSpPr txBox="1"/>
          <p:nvPr>
            <p:ph idx="1" type="body"/>
          </p:nvPr>
        </p:nvSpPr>
        <p:spPr>
          <a:xfrm>
            <a:off x="179512" y="1556792"/>
            <a:ext cx="8964488" cy="4968552"/>
          </a:xfrm>
          <a:prstGeom prst="rect">
            <a:avLst/>
          </a:prstGeom>
          <a:noFill/>
          <a:ln>
            <a:noFill/>
          </a:ln>
        </p:spPr>
        <p:txBody>
          <a:bodyPr anchorCtr="0" anchor="t" bIns="45700" lIns="91425" spcFirstLastPara="1" rIns="91425" wrap="square" tIns="45700">
            <a:noAutofit/>
          </a:bodyPr>
          <a:lstStyle/>
          <a:p>
            <a:pPr indent="-360000" lvl="0" marL="609600" rtl="0" algn="l">
              <a:spcBef>
                <a:spcPts val="0"/>
              </a:spcBef>
              <a:spcAft>
                <a:spcPts val="0"/>
              </a:spcAft>
              <a:buClr>
                <a:srgbClr val="FF0000"/>
              </a:buClr>
              <a:buSzPts val="3200"/>
              <a:buChar char="•"/>
            </a:pPr>
            <a:r>
              <a:rPr lang="en-US">
                <a:solidFill>
                  <a:srgbClr val="FF0000"/>
                </a:solidFill>
              </a:rPr>
              <a:t>Sustainability</a:t>
            </a:r>
            <a:r>
              <a:rPr lang="en-US"/>
              <a:t> means to minimize environmental/ecological impacts when pursuing economic development</a:t>
            </a:r>
            <a:endParaRPr/>
          </a:p>
          <a:p>
            <a:pPr indent="-360000" lvl="0" marL="609600" rtl="0" algn="l">
              <a:spcBef>
                <a:spcPts val="1200"/>
              </a:spcBef>
              <a:spcAft>
                <a:spcPts val="0"/>
              </a:spcAft>
              <a:buClr>
                <a:schemeClr val="dk1"/>
              </a:buClr>
              <a:buSzPts val="3200"/>
              <a:buChar char="•"/>
            </a:pPr>
            <a:r>
              <a:rPr lang="en-US"/>
              <a:t>The importance of </a:t>
            </a:r>
            <a:r>
              <a:rPr lang="en-US">
                <a:solidFill>
                  <a:srgbClr val="FF0000"/>
                </a:solidFill>
              </a:rPr>
              <a:t>Mitigation Policy vs. Adaptation Policy</a:t>
            </a:r>
            <a:endParaRPr/>
          </a:p>
          <a:p>
            <a:pPr indent="-360000" lvl="0" marL="609600" rtl="0" algn="l">
              <a:spcBef>
                <a:spcPts val="1200"/>
              </a:spcBef>
              <a:spcAft>
                <a:spcPts val="0"/>
              </a:spcAft>
              <a:buClr>
                <a:srgbClr val="FF0000"/>
              </a:buClr>
              <a:buSzPts val="3200"/>
              <a:buChar char="•"/>
            </a:pPr>
            <a:r>
              <a:rPr lang="en-US">
                <a:solidFill>
                  <a:srgbClr val="FF0000"/>
                </a:solidFill>
              </a:rPr>
              <a:t>Technology Breaking Through </a:t>
            </a:r>
            <a:r>
              <a:rPr lang="en-US"/>
              <a:t>Is Needed (e.g., Biotech, Biomimics, Nanotech)</a:t>
            </a:r>
            <a:endParaRPr/>
          </a:p>
          <a:p>
            <a:pPr indent="-360000" lvl="0" marL="609600" rtl="0" algn="l">
              <a:spcBef>
                <a:spcPts val="1200"/>
              </a:spcBef>
              <a:spcAft>
                <a:spcPts val="0"/>
              </a:spcAft>
              <a:buClr>
                <a:schemeClr val="dk1"/>
              </a:buClr>
              <a:buSzPts val="3200"/>
              <a:buChar char="•"/>
            </a:pPr>
            <a:r>
              <a:rPr lang="en-US"/>
              <a:t>Taiwan industry upgrading for </a:t>
            </a:r>
            <a:r>
              <a:rPr lang="en-US">
                <a:solidFill>
                  <a:srgbClr val="FF0000"/>
                </a:solidFill>
              </a:rPr>
              <a:t>KBE (Knowledge-Based Economy)</a:t>
            </a:r>
            <a:endParaRPr/>
          </a:p>
        </p:txBody>
      </p:sp>
      <p:sp>
        <p:nvSpPr>
          <p:cNvPr id="1108" name="Google Shape;1108;p103"/>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2" name="Shape 1112"/>
        <p:cNvGrpSpPr/>
        <p:nvPr/>
      </p:nvGrpSpPr>
      <p:grpSpPr>
        <a:xfrm>
          <a:off x="0" y="0"/>
          <a:ext cx="0" cy="0"/>
          <a:chOff x="0" y="0"/>
          <a:chExt cx="0" cy="0"/>
        </a:xfrm>
      </p:grpSpPr>
      <p:sp>
        <p:nvSpPr>
          <p:cNvPr id="1113" name="Google Shape;1113;p104"/>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lang="en-US">
                <a:solidFill>
                  <a:srgbClr val="0F243E"/>
                </a:solidFill>
              </a:rPr>
              <a:t>Conclusion(3/4)</a:t>
            </a:r>
            <a:endParaRPr>
              <a:solidFill>
                <a:srgbClr val="0F243E"/>
              </a:solidFill>
            </a:endParaRPr>
          </a:p>
        </p:txBody>
      </p:sp>
      <p:sp>
        <p:nvSpPr>
          <p:cNvPr id="1114" name="Google Shape;1114;p104"/>
          <p:cNvSpPr txBox="1"/>
          <p:nvPr>
            <p:ph idx="1" type="body"/>
          </p:nvPr>
        </p:nvSpPr>
        <p:spPr>
          <a:xfrm>
            <a:off x="323528" y="1484784"/>
            <a:ext cx="8640960" cy="5112568"/>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Clr>
                <a:srgbClr val="FF0000"/>
              </a:buClr>
              <a:buSzPts val="3200"/>
              <a:buChar char="•"/>
            </a:pPr>
            <a:r>
              <a:rPr lang="en-US">
                <a:solidFill>
                  <a:srgbClr val="FF0000"/>
                </a:solidFill>
              </a:rPr>
              <a:t>Life Style (eg. USA style) Adjustment</a:t>
            </a:r>
            <a:r>
              <a:rPr lang="en-US"/>
              <a:t> Is Needed</a:t>
            </a:r>
            <a:endParaRPr/>
          </a:p>
          <a:p>
            <a:pPr indent="-273050" lvl="0" marL="273050" rtl="0" algn="l">
              <a:spcBef>
                <a:spcPts val="1800"/>
              </a:spcBef>
              <a:spcAft>
                <a:spcPts val="0"/>
              </a:spcAft>
              <a:buClr>
                <a:schemeClr val="dk1"/>
              </a:buClr>
              <a:buSzPts val="3200"/>
              <a:buChar char="•"/>
            </a:pPr>
            <a:r>
              <a:rPr lang="en-US"/>
              <a:t>Supply Chain of Food Consumption: Local and Vegetable</a:t>
            </a:r>
            <a:endParaRPr/>
          </a:p>
          <a:p>
            <a:pPr indent="-273050" lvl="1" marL="273050" rtl="0" algn="l">
              <a:lnSpc>
                <a:spcPct val="120000"/>
              </a:lnSpc>
              <a:spcBef>
                <a:spcPts val="1800"/>
              </a:spcBef>
              <a:spcAft>
                <a:spcPts val="0"/>
              </a:spcAft>
              <a:buClr>
                <a:schemeClr val="dk1"/>
              </a:buClr>
              <a:buSzPts val="3200"/>
              <a:buFont typeface="Arial"/>
              <a:buChar char="•"/>
            </a:pPr>
            <a:r>
              <a:rPr lang="en-US" sz="3200"/>
              <a:t>4”Rs”: </a:t>
            </a:r>
            <a:r>
              <a:rPr lang="en-US" sz="3200">
                <a:solidFill>
                  <a:srgbClr val="FF0000"/>
                </a:solidFill>
              </a:rPr>
              <a:t>Renewable, Reduce, Reuse, Recycle.</a:t>
            </a:r>
            <a:endParaRPr/>
          </a:p>
          <a:p>
            <a:pPr indent="-273050" lvl="0" marL="273050" rtl="0" algn="l">
              <a:spcBef>
                <a:spcPts val="1800"/>
              </a:spcBef>
              <a:spcAft>
                <a:spcPts val="0"/>
              </a:spcAft>
              <a:buClr>
                <a:srgbClr val="FF0000"/>
              </a:buClr>
              <a:buSzPts val="3200"/>
              <a:buChar char="•"/>
            </a:pPr>
            <a:r>
              <a:rPr lang="en-US">
                <a:solidFill>
                  <a:srgbClr val="FF0000"/>
                </a:solidFill>
              </a:rPr>
              <a:t>International Institution </a:t>
            </a:r>
            <a:r>
              <a:rPr lang="en-US"/>
              <a:t>for Regulation and Implementation</a:t>
            </a:r>
            <a:endParaRPr/>
          </a:p>
          <a:p>
            <a:pPr indent="0" lvl="0" marL="273050" rtl="0" algn="l">
              <a:spcBef>
                <a:spcPts val="900"/>
              </a:spcBef>
              <a:spcAft>
                <a:spcPts val="0"/>
              </a:spcAft>
              <a:buClr>
                <a:schemeClr val="dk1"/>
              </a:buClr>
              <a:buSzPts val="4500"/>
              <a:buNone/>
            </a:pPr>
            <a:r>
              <a:t/>
            </a:r>
            <a:endParaRPr sz="4500"/>
          </a:p>
          <a:p>
            <a:pPr indent="-88900" lvl="0" marL="342900" rtl="0" algn="l">
              <a:spcBef>
                <a:spcPts val="800"/>
              </a:spcBef>
              <a:spcAft>
                <a:spcPts val="0"/>
              </a:spcAft>
              <a:buClr>
                <a:schemeClr val="dk1"/>
              </a:buClr>
              <a:buSzPts val="4000"/>
              <a:buNone/>
            </a:pPr>
            <a:r>
              <a:t/>
            </a:r>
            <a:endParaRPr sz="4000"/>
          </a:p>
        </p:txBody>
      </p:sp>
      <p:sp>
        <p:nvSpPr>
          <p:cNvPr id="1115" name="Google Shape;1115;p104"/>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9" name="Shape 1119"/>
        <p:cNvGrpSpPr/>
        <p:nvPr/>
      </p:nvGrpSpPr>
      <p:grpSpPr>
        <a:xfrm>
          <a:off x="0" y="0"/>
          <a:ext cx="0" cy="0"/>
          <a:chOff x="0" y="0"/>
          <a:chExt cx="0" cy="0"/>
        </a:xfrm>
      </p:grpSpPr>
      <p:sp>
        <p:nvSpPr>
          <p:cNvPr id="1120" name="Google Shape;1120;p105"/>
          <p:cNvSpPr txBox="1"/>
          <p:nvPr>
            <p:ph type="title"/>
          </p:nvPr>
        </p:nvSpPr>
        <p:spPr>
          <a:xfrm>
            <a:off x="457200" y="620688"/>
            <a:ext cx="8229600" cy="504056"/>
          </a:xfrm>
          <a:prstGeom prst="rect">
            <a:avLst/>
          </a:prstGeom>
          <a:noFill/>
          <a:ln>
            <a:noFill/>
          </a:ln>
        </p:spPr>
        <p:txBody>
          <a:bodyPr anchorCtr="0" anchor="ctr" bIns="45700" lIns="91425" spcFirstLastPara="1" rIns="91425" wrap="square" tIns="45700">
            <a:noAutofit/>
          </a:bodyPr>
          <a:lstStyle/>
          <a:p>
            <a:pPr indent="-762000" lvl="0" marL="762000" rtl="0" algn="ctr">
              <a:lnSpc>
                <a:spcPct val="90000"/>
              </a:lnSpc>
              <a:spcBef>
                <a:spcPts val="0"/>
              </a:spcBef>
              <a:spcAft>
                <a:spcPts val="0"/>
              </a:spcAft>
              <a:buClr>
                <a:srgbClr val="0F243E"/>
              </a:buClr>
              <a:buSzPts val="4000"/>
              <a:buFont typeface="Calibri"/>
              <a:buNone/>
            </a:pPr>
            <a:r>
              <a:rPr lang="en-US">
                <a:solidFill>
                  <a:srgbClr val="0F243E"/>
                </a:solidFill>
              </a:rPr>
              <a:t>Conclusion(4/4)</a:t>
            </a:r>
            <a:endParaRPr>
              <a:solidFill>
                <a:srgbClr val="0F243E"/>
              </a:solidFill>
            </a:endParaRPr>
          </a:p>
        </p:txBody>
      </p:sp>
      <p:sp>
        <p:nvSpPr>
          <p:cNvPr id="1121" name="Google Shape;1121;p105"/>
          <p:cNvSpPr txBox="1"/>
          <p:nvPr>
            <p:ph idx="1" type="body"/>
          </p:nvPr>
        </p:nvSpPr>
        <p:spPr>
          <a:xfrm>
            <a:off x="457200" y="1412776"/>
            <a:ext cx="8229600" cy="4752528"/>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Clr>
                <a:srgbClr val="FF0000"/>
              </a:buClr>
              <a:buSzPts val="3200"/>
              <a:buChar char="•"/>
            </a:pPr>
            <a:r>
              <a:rPr lang="en-US">
                <a:solidFill>
                  <a:srgbClr val="FF0000"/>
                </a:solidFill>
              </a:rPr>
              <a:t>Green GDP, Green IT, Smart grid, AMI(Advanced Metering Infrastructure), RTP(Real-Time Pricing) and nuclear safety </a:t>
            </a:r>
            <a:r>
              <a:rPr lang="en-US"/>
              <a:t>are important issues to be handled by relevant policies</a:t>
            </a:r>
            <a:endParaRPr/>
          </a:p>
          <a:p>
            <a:pPr indent="-273050" lvl="0" marL="273050" rtl="0" algn="l">
              <a:lnSpc>
                <a:spcPct val="90000"/>
              </a:lnSpc>
              <a:spcBef>
                <a:spcPts val="2400"/>
              </a:spcBef>
              <a:spcAft>
                <a:spcPts val="0"/>
              </a:spcAft>
              <a:buClr>
                <a:srgbClr val="FF0000"/>
              </a:buClr>
              <a:buSzPts val="3200"/>
              <a:buChar char="•"/>
            </a:pPr>
            <a:r>
              <a:rPr lang="en-US">
                <a:solidFill>
                  <a:srgbClr val="FF0000"/>
                </a:solidFill>
              </a:rPr>
              <a:t>Incentive mechanism </a:t>
            </a:r>
            <a:r>
              <a:rPr lang="en-US"/>
              <a:t>and  </a:t>
            </a:r>
            <a:r>
              <a:rPr lang="en-US">
                <a:solidFill>
                  <a:srgbClr val="FF0000"/>
                </a:solidFill>
              </a:rPr>
              <a:t>institutional innovation </a:t>
            </a:r>
            <a:r>
              <a:rPr lang="en-US"/>
              <a:t>are the cores of government policy for handling the issues of environmental externality</a:t>
            </a:r>
            <a:endParaRPr/>
          </a:p>
          <a:p>
            <a:pPr indent="-139700" lvl="0" marL="342900" rtl="0" algn="l">
              <a:lnSpc>
                <a:spcPct val="90000"/>
              </a:lnSpc>
              <a:spcBef>
                <a:spcPts val="2400"/>
              </a:spcBef>
              <a:spcAft>
                <a:spcPts val="0"/>
              </a:spcAft>
              <a:buClr>
                <a:schemeClr val="dk1"/>
              </a:buClr>
              <a:buSzPts val="3200"/>
              <a:buNone/>
            </a:pPr>
            <a:r>
              <a:t/>
            </a:r>
            <a:endParaRPr/>
          </a:p>
        </p:txBody>
      </p:sp>
      <p:sp>
        <p:nvSpPr>
          <p:cNvPr id="1122" name="Google Shape;1122;p105"/>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6" name="Shape 1126"/>
        <p:cNvGrpSpPr/>
        <p:nvPr/>
      </p:nvGrpSpPr>
      <p:grpSpPr>
        <a:xfrm>
          <a:off x="0" y="0"/>
          <a:ext cx="0" cy="0"/>
          <a:chOff x="0" y="0"/>
          <a:chExt cx="0" cy="0"/>
        </a:xfrm>
      </p:grpSpPr>
      <p:sp>
        <p:nvSpPr>
          <p:cNvPr id="1127" name="Google Shape;1127;p106"/>
          <p:cNvSpPr txBox="1"/>
          <p:nvPr>
            <p:ph type="title"/>
          </p:nvPr>
        </p:nvSpPr>
        <p:spPr>
          <a:xfrm>
            <a:off x="0" y="341784"/>
            <a:ext cx="939653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Future Perspectives of the Energy Policy(1/2)</a:t>
            </a:r>
            <a:endParaRPr sz="3600"/>
          </a:p>
        </p:txBody>
      </p:sp>
      <p:sp>
        <p:nvSpPr>
          <p:cNvPr id="1128" name="Google Shape;1128;p106"/>
          <p:cNvSpPr txBox="1"/>
          <p:nvPr>
            <p:ph idx="1" type="body"/>
          </p:nvPr>
        </p:nvSpPr>
        <p:spPr>
          <a:xfrm>
            <a:off x="457200" y="1600200"/>
            <a:ext cx="8229600" cy="4853136"/>
          </a:xfrm>
          <a:prstGeom prst="rect">
            <a:avLst/>
          </a:prstGeom>
          <a:noFill/>
          <a:ln>
            <a:noFill/>
          </a:ln>
        </p:spPr>
        <p:txBody>
          <a:bodyPr anchorCtr="0" anchor="t" bIns="45700" lIns="91425" spcFirstLastPara="1" rIns="91425" wrap="square" tIns="45700">
            <a:noAutofit/>
          </a:bodyPr>
          <a:lstStyle/>
          <a:p>
            <a:pPr indent="-514350" lvl="0" marL="571500" rtl="0" algn="l">
              <a:lnSpc>
                <a:spcPct val="90000"/>
              </a:lnSpc>
              <a:spcBef>
                <a:spcPts val="0"/>
              </a:spcBef>
              <a:spcAft>
                <a:spcPts val="0"/>
              </a:spcAft>
              <a:buClr>
                <a:schemeClr val="dk1"/>
              </a:buClr>
              <a:buSzPts val="2960"/>
              <a:buChar char="•"/>
            </a:pPr>
            <a:r>
              <a:rPr lang="en-US" sz="2960"/>
              <a:t>The Trend of Market Liberalization Policy Is the Mainstream: Every Economy Is Pursuing Economic Efficiency   </a:t>
            </a:r>
            <a:endParaRPr sz="2960"/>
          </a:p>
          <a:p>
            <a:pPr indent="-514350" lvl="0" marL="571500" rtl="0" algn="l">
              <a:lnSpc>
                <a:spcPct val="90000"/>
              </a:lnSpc>
              <a:spcBef>
                <a:spcPts val="592"/>
              </a:spcBef>
              <a:spcAft>
                <a:spcPts val="0"/>
              </a:spcAft>
              <a:buClr>
                <a:schemeClr val="dk1"/>
              </a:buClr>
              <a:buSzPts val="2960"/>
              <a:buChar char="•"/>
            </a:pPr>
            <a:r>
              <a:rPr lang="en-US" sz="2960"/>
              <a:t>From Supply-oriented to DSM in Regulated Market</a:t>
            </a:r>
            <a:endParaRPr sz="2960"/>
          </a:p>
          <a:p>
            <a:pPr indent="-514350" lvl="0" marL="571500" rtl="0" algn="l">
              <a:lnSpc>
                <a:spcPct val="90000"/>
              </a:lnSpc>
              <a:spcBef>
                <a:spcPts val="592"/>
              </a:spcBef>
              <a:spcAft>
                <a:spcPts val="0"/>
              </a:spcAft>
              <a:buClr>
                <a:schemeClr val="dk1"/>
              </a:buClr>
              <a:buSzPts val="2960"/>
              <a:buChar char="•"/>
            </a:pPr>
            <a:r>
              <a:rPr lang="en-US" sz="2960"/>
              <a:t>From Supply-oriented to Demand Response in Deregulated Market</a:t>
            </a:r>
            <a:endParaRPr sz="2960"/>
          </a:p>
          <a:p>
            <a:pPr indent="-514350" lvl="0" marL="571500" rtl="0" algn="l">
              <a:lnSpc>
                <a:spcPct val="90000"/>
              </a:lnSpc>
              <a:spcBef>
                <a:spcPts val="592"/>
              </a:spcBef>
              <a:spcAft>
                <a:spcPts val="0"/>
              </a:spcAft>
              <a:buClr>
                <a:schemeClr val="dk1"/>
              </a:buClr>
              <a:buSzPts val="2960"/>
              <a:buChar char="•"/>
            </a:pPr>
            <a:r>
              <a:rPr lang="en-US" sz="2960"/>
              <a:t>From State-owned to Privatization</a:t>
            </a:r>
            <a:endParaRPr sz="2960"/>
          </a:p>
          <a:p>
            <a:pPr indent="-514350" lvl="0" marL="571500" rtl="0" algn="l">
              <a:lnSpc>
                <a:spcPct val="90000"/>
              </a:lnSpc>
              <a:spcBef>
                <a:spcPts val="592"/>
              </a:spcBef>
              <a:spcAft>
                <a:spcPts val="0"/>
              </a:spcAft>
              <a:buClr>
                <a:schemeClr val="dk1"/>
              </a:buClr>
              <a:buSzPts val="2960"/>
              <a:buChar char="•"/>
            </a:pPr>
            <a:r>
              <a:rPr lang="en-US" sz="2960"/>
              <a:t>From Economy-of-Scale to Economy-of-Scope</a:t>
            </a:r>
            <a:endParaRPr/>
          </a:p>
          <a:p>
            <a:pPr indent="-514350" lvl="0" marL="571500" rtl="0" algn="l">
              <a:lnSpc>
                <a:spcPct val="90000"/>
              </a:lnSpc>
              <a:spcBef>
                <a:spcPts val="592"/>
              </a:spcBef>
              <a:spcAft>
                <a:spcPts val="0"/>
              </a:spcAft>
              <a:buClr>
                <a:schemeClr val="dk1"/>
              </a:buClr>
              <a:buSzPts val="2960"/>
              <a:buChar char="•"/>
            </a:pPr>
            <a:r>
              <a:rPr lang="en-US" sz="2960"/>
              <a:t>From Capital-intensive to Knowledge-Intensive </a:t>
            </a:r>
            <a:endParaRPr sz="2960"/>
          </a:p>
          <a:p>
            <a:pPr indent="-349885" lvl="1" marL="971550" rtl="0" algn="l">
              <a:lnSpc>
                <a:spcPct val="90000"/>
              </a:lnSpc>
              <a:spcBef>
                <a:spcPts val="518"/>
              </a:spcBef>
              <a:spcAft>
                <a:spcPts val="0"/>
              </a:spcAft>
              <a:buClr>
                <a:schemeClr val="dk1"/>
              </a:buClr>
              <a:buSzPts val="2590"/>
              <a:buNone/>
            </a:pPr>
            <a:r>
              <a:t/>
            </a:r>
            <a:endParaRPr sz="2590"/>
          </a:p>
          <a:p>
            <a:pPr indent="-154940" lvl="0" marL="342900" rtl="0" algn="l">
              <a:lnSpc>
                <a:spcPct val="90000"/>
              </a:lnSpc>
              <a:spcBef>
                <a:spcPts val="592"/>
              </a:spcBef>
              <a:spcAft>
                <a:spcPts val="0"/>
              </a:spcAft>
              <a:buClr>
                <a:schemeClr val="dk1"/>
              </a:buClr>
              <a:buSzPts val="2960"/>
              <a:buNone/>
            </a:pPr>
            <a:r>
              <a:t/>
            </a:r>
            <a:endParaRPr sz="2960"/>
          </a:p>
        </p:txBody>
      </p:sp>
      <p:sp>
        <p:nvSpPr>
          <p:cNvPr id="1129" name="Google Shape;1129;p106"/>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4" name="Shape 1134"/>
        <p:cNvGrpSpPr/>
        <p:nvPr/>
      </p:nvGrpSpPr>
      <p:grpSpPr>
        <a:xfrm>
          <a:off x="0" y="0"/>
          <a:ext cx="0" cy="0"/>
          <a:chOff x="0" y="0"/>
          <a:chExt cx="0" cy="0"/>
        </a:xfrm>
      </p:grpSpPr>
      <p:sp>
        <p:nvSpPr>
          <p:cNvPr id="1135" name="Google Shape;1135;p107"/>
          <p:cNvSpPr txBox="1"/>
          <p:nvPr>
            <p:ph type="title"/>
          </p:nvPr>
        </p:nvSpPr>
        <p:spPr>
          <a:xfrm>
            <a:off x="301625" y="228600"/>
            <a:ext cx="862806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alibri"/>
              <a:buNone/>
            </a:pPr>
            <a:r>
              <a:rPr lang="en-US" sz="3600"/>
              <a:t>Future Perspectives of the Energy Policy(2/2)</a:t>
            </a:r>
            <a:endParaRPr sz="3600"/>
          </a:p>
        </p:txBody>
      </p:sp>
      <p:sp>
        <p:nvSpPr>
          <p:cNvPr id="1136" name="Google Shape;1136;p107"/>
          <p:cNvSpPr txBox="1"/>
          <p:nvPr>
            <p:ph idx="1" type="body"/>
          </p:nvPr>
        </p:nvSpPr>
        <p:spPr>
          <a:xfrm>
            <a:off x="285750" y="1357313"/>
            <a:ext cx="8715375" cy="5500687"/>
          </a:xfrm>
          <a:prstGeom prst="rect">
            <a:avLst/>
          </a:prstGeom>
          <a:noFill/>
          <a:ln>
            <a:noFill/>
          </a:ln>
        </p:spPr>
        <p:txBody>
          <a:bodyPr anchorCtr="0" anchor="t" bIns="45700" lIns="91425" spcFirstLastPara="1" rIns="91425" wrap="square" tIns="45700">
            <a:noAutofit/>
          </a:bodyPr>
          <a:lstStyle/>
          <a:p>
            <a:pPr indent="-514350" lvl="0" marL="571500" rtl="0" algn="l">
              <a:lnSpc>
                <a:spcPct val="80000"/>
              </a:lnSpc>
              <a:spcBef>
                <a:spcPts val="0"/>
              </a:spcBef>
              <a:spcAft>
                <a:spcPts val="0"/>
              </a:spcAft>
              <a:buClr>
                <a:schemeClr val="dk1"/>
              </a:buClr>
              <a:buSzPts val="2960"/>
              <a:buChar char="•"/>
            </a:pPr>
            <a:r>
              <a:rPr lang="en-US" sz="2960"/>
              <a:t>The Rise of Soft-path Resolution(e.g. Renewable Energy) for Environmental Protection</a:t>
            </a:r>
            <a:endParaRPr/>
          </a:p>
          <a:p>
            <a:pPr indent="-514350" lvl="0" marL="571500" rtl="0" algn="l">
              <a:lnSpc>
                <a:spcPct val="80000"/>
              </a:lnSpc>
              <a:spcBef>
                <a:spcPts val="592"/>
              </a:spcBef>
              <a:spcAft>
                <a:spcPts val="0"/>
              </a:spcAft>
              <a:buClr>
                <a:schemeClr val="dk1"/>
              </a:buClr>
              <a:buSzPts val="2960"/>
              <a:buChar char="•"/>
            </a:pPr>
            <a:r>
              <a:rPr lang="en-US" sz="2960"/>
              <a:t>The Circulation-type of Resource Uses Due to International Environmental Protocols/Directives(</a:t>
            </a:r>
            <a:r>
              <a:rPr lang="en-US" sz="2960">
                <a:solidFill>
                  <a:srgbClr val="FF0000"/>
                </a:solidFill>
              </a:rPr>
              <a:t>Kyoto Protocol, WEEE, RoHS, EUP, ISO 50001</a:t>
            </a:r>
            <a:r>
              <a:rPr lang="en-US" sz="2960"/>
              <a:t>)</a:t>
            </a:r>
            <a:endParaRPr sz="2960"/>
          </a:p>
          <a:p>
            <a:pPr indent="-514350" lvl="0" marL="571500" rtl="0" algn="l">
              <a:lnSpc>
                <a:spcPct val="80000"/>
              </a:lnSpc>
              <a:spcBef>
                <a:spcPts val="592"/>
              </a:spcBef>
              <a:spcAft>
                <a:spcPts val="0"/>
              </a:spcAft>
              <a:buClr>
                <a:schemeClr val="dk1"/>
              </a:buClr>
              <a:buSzPts val="2960"/>
              <a:buChar char="•"/>
            </a:pPr>
            <a:r>
              <a:rPr lang="en-US" sz="2960"/>
              <a:t>The Rise of Distributive Utilities and Multi-Utilities for More Option Demand/Value</a:t>
            </a:r>
            <a:endParaRPr sz="2960"/>
          </a:p>
          <a:p>
            <a:pPr indent="-514350" lvl="0" marL="571500" rtl="0" algn="l">
              <a:lnSpc>
                <a:spcPct val="80000"/>
              </a:lnSpc>
              <a:spcBef>
                <a:spcPts val="592"/>
              </a:spcBef>
              <a:spcAft>
                <a:spcPts val="0"/>
              </a:spcAft>
              <a:buClr>
                <a:schemeClr val="dk1"/>
              </a:buClr>
              <a:buSzPts val="2960"/>
              <a:buChar char="•"/>
            </a:pPr>
            <a:r>
              <a:rPr lang="en-US" sz="2960"/>
              <a:t>The Need of A Better Integrated Policy Planning, Enforcement and Evaluation(e.g. SCM &amp;CRM Implementation, </a:t>
            </a:r>
            <a:r>
              <a:rPr lang="en-US" sz="2960">
                <a:solidFill>
                  <a:srgbClr val="FF0000"/>
                </a:solidFill>
              </a:rPr>
              <a:t>ex ante and ex post BCA</a:t>
            </a:r>
            <a:r>
              <a:rPr lang="en-US" sz="2960"/>
              <a:t>, and the General Public Communication) for More Satisfaction of the Consumers</a:t>
            </a:r>
            <a:endParaRPr sz="2960"/>
          </a:p>
          <a:p>
            <a:pPr indent="-154940" lvl="0" marL="342900" rtl="0" algn="l">
              <a:lnSpc>
                <a:spcPct val="80000"/>
              </a:lnSpc>
              <a:spcBef>
                <a:spcPts val="592"/>
              </a:spcBef>
              <a:spcAft>
                <a:spcPts val="0"/>
              </a:spcAft>
              <a:buClr>
                <a:schemeClr val="dk1"/>
              </a:buClr>
              <a:buSzPts val="2960"/>
              <a:buNone/>
            </a:pPr>
            <a:r>
              <a:t/>
            </a:r>
            <a:endParaRPr sz="2960"/>
          </a:p>
        </p:txBody>
      </p:sp>
      <p:sp>
        <p:nvSpPr>
          <p:cNvPr id="1137" name="Google Shape;1137;p107"/>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1" name="Shape 1141"/>
        <p:cNvGrpSpPr/>
        <p:nvPr/>
      </p:nvGrpSpPr>
      <p:grpSpPr>
        <a:xfrm>
          <a:off x="0" y="0"/>
          <a:ext cx="0" cy="0"/>
          <a:chOff x="0" y="0"/>
          <a:chExt cx="0" cy="0"/>
        </a:xfrm>
      </p:grpSpPr>
      <p:sp>
        <p:nvSpPr>
          <p:cNvPr id="1142" name="Google Shape;1142;p108"/>
          <p:cNvSpPr txBox="1"/>
          <p:nvPr>
            <p:ph type="title"/>
          </p:nvPr>
        </p:nvSpPr>
        <p:spPr>
          <a:xfrm>
            <a:off x="457200" y="260648"/>
            <a:ext cx="8229600" cy="93610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Summary of Relevant Policies(1/3)</a:t>
            </a:r>
            <a:endParaRPr/>
          </a:p>
        </p:txBody>
      </p:sp>
      <p:graphicFrame>
        <p:nvGraphicFramePr>
          <p:cNvPr id="1143" name="Google Shape;1143;p108"/>
          <p:cNvGraphicFramePr/>
          <p:nvPr/>
        </p:nvGraphicFramePr>
        <p:xfrm>
          <a:off x="0" y="1115576"/>
          <a:ext cx="3000000" cy="3000000"/>
        </p:xfrm>
        <a:graphic>
          <a:graphicData uri="http://schemas.openxmlformats.org/drawingml/2006/table">
            <a:tbl>
              <a:tblPr bandRow="1" firstRow="1">
                <a:noFill/>
                <a:tableStyleId>{DEB338A5-A4C6-4A08-9FF1-F7692A6D72B3}</a:tableStyleId>
              </a:tblPr>
              <a:tblGrid>
                <a:gridCol w="1475650"/>
                <a:gridCol w="1800200"/>
                <a:gridCol w="1800200"/>
                <a:gridCol w="3240350"/>
                <a:gridCol w="827575"/>
              </a:tblGrid>
              <a:tr h="628900">
                <a:tc>
                  <a:txBody>
                    <a:bodyPr>
                      <a:noAutofit/>
                    </a:bodyPr>
                    <a:lstStyle/>
                    <a:p>
                      <a:pPr indent="0" lvl="0" marL="0" marR="0" rtl="0" algn="ctr">
                        <a:spcBef>
                          <a:spcPts val="0"/>
                        </a:spcBef>
                        <a:spcAft>
                          <a:spcPts val="0"/>
                        </a:spcAft>
                        <a:buNone/>
                      </a:pPr>
                      <a:r>
                        <a:rPr lang="en-US" sz="2000"/>
                        <a:t>Policy</a:t>
                      </a:r>
                      <a:r>
                        <a:rPr lang="en-US" sz="2000"/>
                        <a:t> Tools</a:t>
                      </a:r>
                      <a:endParaRPr sz="2000"/>
                    </a:p>
                  </a:txBody>
                  <a:tcPr marT="45725" marB="45725" marR="91450" marL="91450" anchor="ctr"/>
                </a:tc>
                <a:tc>
                  <a:txBody>
                    <a:bodyPr>
                      <a:noAutofit/>
                    </a:bodyPr>
                    <a:lstStyle/>
                    <a:p>
                      <a:pPr indent="0" lvl="0" marL="0" marR="0" rtl="0" algn="ctr">
                        <a:spcBef>
                          <a:spcPts val="0"/>
                        </a:spcBef>
                        <a:spcAft>
                          <a:spcPts val="0"/>
                        </a:spcAft>
                        <a:buNone/>
                      </a:pPr>
                      <a:r>
                        <a:rPr lang="en-US" sz="2000"/>
                        <a:t>Practices</a:t>
                      </a:r>
                      <a:endParaRPr sz="2000"/>
                    </a:p>
                  </a:txBody>
                  <a:tcPr marT="45725" marB="45725" marR="91450" marL="91450" anchor="ctr">
                    <a:solidFill>
                      <a:schemeClr val="accent2"/>
                    </a:solidFill>
                  </a:tcPr>
                </a:tc>
                <a:tc>
                  <a:txBody>
                    <a:bodyPr>
                      <a:noAutofit/>
                    </a:bodyPr>
                    <a:lstStyle/>
                    <a:p>
                      <a:pPr indent="0" lvl="0" marL="0" marR="0" rtl="0" algn="ctr">
                        <a:spcBef>
                          <a:spcPts val="0"/>
                        </a:spcBef>
                        <a:spcAft>
                          <a:spcPts val="0"/>
                        </a:spcAft>
                        <a:buNone/>
                      </a:pPr>
                      <a:r>
                        <a:rPr lang="en-US" sz="2000"/>
                        <a:t>Targeted</a:t>
                      </a:r>
                      <a:r>
                        <a:rPr lang="en-US" sz="2000"/>
                        <a:t> Objects</a:t>
                      </a:r>
                      <a:endParaRPr sz="2000"/>
                    </a:p>
                  </a:txBody>
                  <a:tcPr marT="45725" marB="45725" marR="91450" marL="91450" anchor="ctr">
                    <a:solidFill>
                      <a:schemeClr val="accent6"/>
                    </a:solidFill>
                  </a:tcPr>
                </a:tc>
                <a:tc>
                  <a:txBody>
                    <a:bodyPr>
                      <a:noAutofit/>
                    </a:bodyPr>
                    <a:lstStyle/>
                    <a:p>
                      <a:pPr indent="0" lvl="0" marL="0" marR="0" rtl="0" algn="ctr">
                        <a:spcBef>
                          <a:spcPts val="0"/>
                        </a:spcBef>
                        <a:spcAft>
                          <a:spcPts val="0"/>
                        </a:spcAft>
                        <a:buNone/>
                      </a:pPr>
                      <a:r>
                        <a:rPr lang="en-US" sz="2000"/>
                        <a:t>Features</a:t>
                      </a:r>
                      <a:endParaRPr sz="2000"/>
                    </a:p>
                  </a:txBody>
                  <a:tcPr marT="45725" marB="45725" marR="91450" marL="91450" anchor="ctr">
                    <a:solidFill>
                      <a:schemeClr val="accent4"/>
                    </a:solidFill>
                  </a:tcPr>
                </a:tc>
                <a:tc>
                  <a:txBody>
                    <a:bodyPr>
                      <a:noAutofit/>
                    </a:bodyPr>
                    <a:lstStyle/>
                    <a:p>
                      <a:pPr indent="0" lvl="0" marL="0" marR="0" rtl="0" algn="ctr">
                        <a:spcBef>
                          <a:spcPts val="0"/>
                        </a:spcBef>
                        <a:spcAft>
                          <a:spcPts val="0"/>
                        </a:spcAft>
                        <a:buNone/>
                      </a:pPr>
                      <a:r>
                        <a:rPr lang="en-US" sz="2000"/>
                        <a:t>Effect</a:t>
                      </a:r>
                      <a:endParaRPr sz="2000"/>
                    </a:p>
                  </a:txBody>
                  <a:tcPr marT="45725" marB="45725" marR="91450" marL="91450" anchor="ctr">
                    <a:solidFill>
                      <a:schemeClr val="accent3"/>
                    </a:solidFill>
                  </a:tcPr>
                </a:tc>
              </a:tr>
              <a:tr h="1947475">
                <a:tc rowSpan="2">
                  <a:txBody>
                    <a:bodyPr>
                      <a:noAutofit/>
                    </a:bodyPr>
                    <a:lstStyle/>
                    <a:p>
                      <a:pPr indent="0" lvl="0" marL="0" marR="0" rtl="0" algn="ctr">
                        <a:spcBef>
                          <a:spcPts val="0"/>
                        </a:spcBef>
                        <a:spcAft>
                          <a:spcPts val="0"/>
                        </a:spcAft>
                        <a:buNone/>
                      </a:pPr>
                      <a:r>
                        <a:rPr lang="en-US" sz="1800"/>
                        <a:t>Direct Intervention</a:t>
                      </a:r>
                      <a:endParaRPr b="0" i="0" sz="1800">
                        <a:solidFill>
                          <a:schemeClr val="dk1"/>
                        </a:solidFill>
                        <a:latin typeface="Calibri"/>
                        <a:ea typeface="Calibri"/>
                        <a:cs typeface="Calibri"/>
                        <a:sym typeface="Calibri"/>
                      </a:endParaRPr>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a:t>State-own enterprise </a:t>
                      </a:r>
                      <a:endParaRPr/>
                    </a:p>
                    <a:p>
                      <a:pPr indent="-114300" lvl="0" marL="0" marR="0" rtl="0" algn="l">
                        <a:spcBef>
                          <a:spcPts val="0"/>
                        </a:spcBef>
                        <a:spcAft>
                          <a:spcPts val="0"/>
                        </a:spcAft>
                        <a:buClr>
                          <a:schemeClr val="dk1"/>
                        </a:buClr>
                        <a:buSzPts val="1800"/>
                        <a:buFont typeface="Arial"/>
                        <a:buChar char="•"/>
                      </a:pPr>
                      <a:r>
                        <a:rPr lang="en-US" sz="1800"/>
                        <a:t>Price control</a:t>
                      </a:r>
                      <a:endParaRPr/>
                    </a:p>
                    <a:p>
                      <a:pPr indent="-114300" lvl="0" marL="0" marR="0" rtl="0" algn="l">
                        <a:spcBef>
                          <a:spcPts val="0"/>
                        </a:spcBef>
                        <a:spcAft>
                          <a:spcPts val="0"/>
                        </a:spcAft>
                        <a:buClr>
                          <a:schemeClr val="dk1"/>
                        </a:buClr>
                        <a:buSzPts val="1800"/>
                        <a:buFont typeface="Arial"/>
                        <a:buChar char="•"/>
                      </a:pPr>
                      <a:r>
                        <a:rPr lang="en-US" sz="1800"/>
                        <a:t>Quantity</a:t>
                      </a:r>
                      <a:r>
                        <a:rPr lang="en-US" sz="1800"/>
                        <a:t> control</a:t>
                      </a:r>
                      <a:endParaRPr sz="1800"/>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 Industries with</a:t>
                      </a:r>
                      <a:endParaRPr/>
                    </a:p>
                    <a:p>
                      <a:pPr indent="0" lvl="0" marL="0" marR="0" rtl="0" algn="l">
                        <a:spcBef>
                          <a:spcPts val="0"/>
                        </a:spcBef>
                        <a:spcAft>
                          <a:spcPts val="0"/>
                        </a:spcAft>
                        <a:buClr>
                          <a:schemeClr val="dk1"/>
                        </a:buClr>
                        <a:buSzPts val="1800"/>
                        <a:buFont typeface="Arial"/>
                        <a:buNone/>
                      </a:pPr>
                      <a:r>
                        <a:rPr lang="en-US" sz="1800"/>
                        <a:t>natural monopoly attribute</a:t>
                      </a:r>
                      <a:endParaRPr sz="1800"/>
                    </a:p>
                  </a:txBody>
                  <a:tcPr marT="45725" marB="45725" marR="91450" marL="91450" anchor="ctr">
                    <a:solidFill>
                      <a:srgbClr val="FBD4B4"/>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Avoiding private monopoly or  monopoly</a:t>
                      </a:r>
                      <a:r>
                        <a:rPr lang="en-US" sz="1800"/>
                        <a:t> </a:t>
                      </a:r>
                      <a:r>
                        <a:rPr lang="en-US" sz="1800"/>
                        <a:t>of key</a:t>
                      </a:r>
                      <a:r>
                        <a:rPr lang="en-US" sz="1800"/>
                        <a:t> </a:t>
                      </a:r>
                      <a:r>
                        <a:rPr lang="en-US" sz="1800"/>
                        <a:t>resources </a:t>
                      </a:r>
                      <a:endParaRPr/>
                    </a:p>
                    <a:p>
                      <a:pPr indent="-114300" lvl="0" marL="0" marR="0" rtl="0" algn="l">
                        <a:spcBef>
                          <a:spcPts val="0"/>
                        </a:spcBef>
                        <a:spcAft>
                          <a:spcPts val="0"/>
                        </a:spcAft>
                        <a:buClr>
                          <a:schemeClr val="dk1"/>
                        </a:buClr>
                        <a:buSzPts val="1800"/>
                        <a:buFont typeface="Arial"/>
                        <a:buChar char="•"/>
                      </a:pPr>
                      <a:r>
                        <a:rPr lang="en-US" sz="1800"/>
                        <a:t>Lack of market competition and incentives</a:t>
                      </a:r>
                      <a:endParaRPr/>
                    </a:p>
                    <a:p>
                      <a:pPr indent="-114300" lvl="0" marL="0" marR="0" rtl="0" algn="l">
                        <a:spcBef>
                          <a:spcPts val="0"/>
                        </a:spcBef>
                        <a:spcAft>
                          <a:spcPts val="0"/>
                        </a:spcAft>
                        <a:buClr>
                          <a:schemeClr val="dk1"/>
                        </a:buClr>
                        <a:buSzPts val="1800"/>
                        <a:buFont typeface="Arial"/>
                        <a:buChar char="•"/>
                      </a:pPr>
                      <a:r>
                        <a:rPr lang="en-US" sz="1800"/>
                        <a:t>Against</a:t>
                      </a:r>
                      <a:r>
                        <a:rPr lang="en-US" sz="1800"/>
                        <a:t> free-market  spirit</a:t>
                      </a:r>
                      <a:endParaRPr sz="1800"/>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a:t>High</a:t>
                      </a:r>
                      <a:endParaRPr sz="1800"/>
                    </a:p>
                  </a:txBody>
                  <a:tcPr marT="45725" marB="45725" marR="91450" marL="91450" anchor="ctr">
                    <a:solidFill>
                      <a:srgbClr val="C2D59B"/>
                    </a:solidFill>
                  </a:tcPr>
                </a:tc>
              </a:tr>
              <a:tr h="1311925">
                <a:tc vMerge="1"/>
                <a:tc>
                  <a:txBody>
                    <a:bodyPr>
                      <a:noAutofit/>
                    </a:bodyPr>
                    <a:lstStyle/>
                    <a:p>
                      <a:pPr indent="-114300" lvl="0" marL="0" marR="0" rtl="0" algn="l">
                        <a:spcBef>
                          <a:spcPts val="0"/>
                        </a:spcBef>
                        <a:spcAft>
                          <a:spcPts val="0"/>
                        </a:spcAft>
                        <a:buClr>
                          <a:schemeClr val="dk1"/>
                        </a:buClr>
                        <a:buSzPts val="1800"/>
                        <a:buFont typeface="Arial"/>
                        <a:buChar char="•"/>
                      </a:pPr>
                      <a:r>
                        <a:rPr lang="en-US" sz="1800"/>
                        <a:t>Emission standards</a:t>
                      </a:r>
                      <a:endParaRPr sz="1800"/>
                    </a:p>
                  </a:txBody>
                  <a:tcPr marT="45725" marB="45725" marR="91450" marL="91450" anchor="ctr">
                    <a:solidFill>
                      <a:srgbClr val="F7EAE9"/>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Firms</a:t>
                      </a:r>
                      <a:r>
                        <a:rPr lang="en-US" sz="1800"/>
                        <a:t> with substantial  </a:t>
                      </a:r>
                      <a:r>
                        <a:rPr lang="en-US" sz="1800"/>
                        <a:t>pollutant</a:t>
                      </a:r>
                      <a:endParaRPr sz="1800"/>
                    </a:p>
                  </a:txBody>
                  <a:tcPr marT="45725" marB="45725" marR="91450" marL="91450" anchor="ctr">
                    <a:solidFill>
                      <a:srgbClr val="FEF2E8"/>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Easily applicable</a:t>
                      </a:r>
                      <a:r>
                        <a:rPr lang="en-US" sz="1800"/>
                        <a:t>.</a:t>
                      </a:r>
                      <a:endParaRPr/>
                    </a:p>
                    <a:p>
                      <a:pPr indent="-114300" lvl="0" marL="0" marR="0" rtl="0" algn="l">
                        <a:spcBef>
                          <a:spcPts val="0"/>
                        </a:spcBef>
                        <a:spcAft>
                          <a:spcPts val="0"/>
                        </a:spcAft>
                        <a:buClr>
                          <a:schemeClr val="dk1"/>
                        </a:buClr>
                        <a:buSzPts val="1800"/>
                        <a:buFont typeface="Arial"/>
                        <a:buChar char="•"/>
                      </a:pPr>
                      <a:r>
                        <a:rPr lang="en-US" sz="1800"/>
                        <a:t>Lack of incentives for R &amp; D and technology improvements</a:t>
                      </a:r>
                      <a:endParaRPr/>
                    </a:p>
                    <a:p>
                      <a:pPr indent="-114300" lvl="0" marL="0" marR="0" rtl="0" algn="l">
                        <a:spcBef>
                          <a:spcPts val="0"/>
                        </a:spcBef>
                        <a:spcAft>
                          <a:spcPts val="0"/>
                        </a:spcAft>
                        <a:buClr>
                          <a:schemeClr val="dk1"/>
                        </a:buClr>
                        <a:buSzPts val="1800"/>
                        <a:buFont typeface="Arial"/>
                        <a:buChar char="•"/>
                      </a:pPr>
                      <a:r>
                        <a:rPr lang="en-US" sz="1800"/>
                        <a:t>Government monitor needed</a:t>
                      </a:r>
                      <a:endParaRPr sz="1800"/>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a:t>High</a:t>
                      </a:r>
                      <a:endParaRPr/>
                    </a:p>
                  </a:txBody>
                  <a:tcPr marT="45725" marB="45725" marR="91450" marL="91450" anchor="ctr">
                    <a:solidFill>
                      <a:srgbClr val="EAF1DD"/>
                    </a:solidFill>
                  </a:tcPr>
                </a:tc>
              </a:tr>
              <a:tr h="1573950">
                <a:tc>
                  <a:txBody>
                    <a:bodyPr>
                      <a:noAutofit/>
                    </a:bodyPr>
                    <a:lstStyle/>
                    <a:p>
                      <a:pPr indent="0" lvl="0" marL="0" marR="0" rtl="0" algn="ctr">
                        <a:spcBef>
                          <a:spcPts val="0"/>
                        </a:spcBef>
                        <a:spcAft>
                          <a:spcPts val="0"/>
                        </a:spcAft>
                        <a:buNone/>
                      </a:pPr>
                      <a:r>
                        <a:rPr lang="en-US" sz="1800"/>
                        <a:t>Education</a:t>
                      </a:r>
                      <a:endParaRPr/>
                    </a:p>
                    <a:p>
                      <a:pPr indent="0" lvl="0" marL="0" marR="0" rtl="0" algn="ctr">
                        <a:spcBef>
                          <a:spcPts val="0"/>
                        </a:spcBef>
                        <a:spcAft>
                          <a:spcPts val="0"/>
                        </a:spcAft>
                        <a:buNone/>
                      </a:pPr>
                      <a:r>
                        <a:rPr lang="en-US" sz="1800"/>
                        <a:t>and</a:t>
                      </a:r>
                      <a:endParaRPr/>
                    </a:p>
                    <a:p>
                      <a:pPr indent="0" lvl="0" marL="0" marR="0" rtl="0" algn="ctr">
                        <a:spcBef>
                          <a:spcPts val="0"/>
                        </a:spcBef>
                        <a:spcAft>
                          <a:spcPts val="0"/>
                        </a:spcAft>
                        <a:buNone/>
                      </a:pPr>
                      <a:r>
                        <a:rPr lang="en-US" sz="1800"/>
                        <a:t>Information</a:t>
                      </a:r>
                      <a:endParaRPr/>
                    </a:p>
                    <a:p>
                      <a:pPr indent="0" lvl="0" marL="0" marR="0" rtl="0" algn="ctr">
                        <a:spcBef>
                          <a:spcPts val="0"/>
                        </a:spcBef>
                        <a:spcAft>
                          <a:spcPts val="0"/>
                        </a:spcAft>
                        <a:buNone/>
                      </a:pPr>
                      <a:r>
                        <a:rPr lang="en-US" sz="1800"/>
                        <a:t>Disclosure</a:t>
                      </a:r>
                      <a:endParaRPr sz="1800"/>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a:t>Polluter-pays principle</a:t>
                      </a:r>
                      <a:endParaRPr/>
                    </a:p>
                    <a:p>
                      <a:pPr indent="-114300" lvl="0" marL="0" marR="0" rtl="0" algn="l">
                        <a:spcBef>
                          <a:spcPts val="0"/>
                        </a:spcBef>
                        <a:spcAft>
                          <a:spcPts val="0"/>
                        </a:spcAft>
                        <a:buClr>
                          <a:schemeClr val="dk1"/>
                        </a:buClr>
                        <a:buSzPts val="1800"/>
                        <a:buFont typeface="Arial"/>
                        <a:buChar char="•"/>
                      </a:pPr>
                      <a:r>
                        <a:rPr lang="en-US" sz="1800"/>
                        <a:t>Environmental education</a:t>
                      </a:r>
                      <a:endParaRPr/>
                    </a:p>
                    <a:p>
                      <a:pPr indent="-114300" lvl="0" marL="0" marR="0" rtl="0" algn="l">
                        <a:spcBef>
                          <a:spcPts val="0"/>
                        </a:spcBef>
                        <a:spcAft>
                          <a:spcPts val="0"/>
                        </a:spcAft>
                        <a:buClr>
                          <a:schemeClr val="dk1"/>
                        </a:buClr>
                        <a:buSzPts val="1800"/>
                        <a:buFont typeface="Arial"/>
                        <a:buChar char="•"/>
                      </a:pPr>
                      <a:r>
                        <a:rPr lang="en-US" sz="1800"/>
                        <a:t>Pollution information</a:t>
                      </a:r>
                      <a:r>
                        <a:rPr lang="en-US" sz="1800"/>
                        <a:t> d</a:t>
                      </a:r>
                      <a:r>
                        <a:rPr lang="en-US" sz="1800"/>
                        <a:t>isclosure</a:t>
                      </a:r>
                      <a:endParaRPr sz="1800"/>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All</a:t>
                      </a:r>
                      <a:r>
                        <a:rPr lang="en-US" sz="1800"/>
                        <a:t> citizen</a:t>
                      </a:r>
                      <a:endParaRPr sz="1800"/>
                    </a:p>
                    <a:p>
                      <a:pPr indent="-114300" lvl="0" marL="0" marR="0" rtl="0" algn="l">
                        <a:spcBef>
                          <a:spcPts val="0"/>
                        </a:spcBef>
                        <a:spcAft>
                          <a:spcPts val="0"/>
                        </a:spcAft>
                        <a:buClr>
                          <a:schemeClr val="dk1"/>
                        </a:buClr>
                        <a:buSzPts val="1800"/>
                        <a:buFont typeface="Arial"/>
                        <a:buChar char="•"/>
                      </a:pPr>
                      <a:r>
                        <a:rPr lang="en-US" sz="1800"/>
                        <a:t>Professional</a:t>
                      </a:r>
                      <a:r>
                        <a:rPr lang="en-US" sz="1800"/>
                        <a:t> personnel</a:t>
                      </a:r>
                      <a:endParaRPr sz="1800"/>
                    </a:p>
                  </a:txBody>
                  <a:tcPr marT="45725" marB="45725" marR="91450" marL="91450" anchor="ctr">
                    <a:solidFill>
                      <a:srgbClr val="FBD4B4"/>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a:t>Enhancing environmental</a:t>
                      </a:r>
                      <a:r>
                        <a:rPr lang="en-US" sz="1800"/>
                        <a:t> awareness/knowledge</a:t>
                      </a:r>
                      <a:endParaRPr sz="1800"/>
                    </a:p>
                    <a:p>
                      <a:pPr indent="-114300" lvl="0" marL="0" marR="0" rtl="0" algn="l">
                        <a:spcBef>
                          <a:spcPts val="0"/>
                        </a:spcBef>
                        <a:spcAft>
                          <a:spcPts val="0"/>
                        </a:spcAft>
                        <a:buClr>
                          <a:schemeClr val="dk1"/>
                        </a:buClr>
                        <a:buSzPts val="1800"/>
                        <a:buFont typeface="Arial"/>
                        <a:buChar char="•"/>
                      </a:pPr>
                      <a:r>
                        <a:rPr lang="en-US" sz="1800"/>
                        <a:t>Long-term</a:t>
                      </a:r>
                      <a:r>
                        <a:rPr lang="en-US" sz="1800"/>
                        <a:t> effect</a:t>
                      </a:r>
                      <a:endParaRPr sz="1800"/>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a:t>Low</a:t>
                      </a:r>
                      <a:endParaRPr/>
                    </a:p>
                  </a:txBody>
                  <a:tcPr marT="45725" marB="45725" marR="91450" marL="91450" anchor="ctr">
                    <a:solidFill>
                      <a:srgbClr val="C2D59B"/>
                    </a:solidFill>
                  </a:tcPr>
                </a:tc>
              </a:tr>
            </a:tbl>
          </a:graphicData>
        </a:graphic>
      </p:graphicFrame>
      <p:sp>
        <p:nvSpPr>
          <p:cNvPr id="1144" name="Google Shape;1144;p108"/>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45" name="Google Shape;1145;p108"/>
          <p:cNvSpPr txBox="1"/>
          <p:nvPr/>
        </p:nvSpPr>
        <p:spPr>
          <a:xfrm>
            <a:off x="3779912" y="6608385"/>
            <a:ext cx="5364088"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Source  :Jyh-Yih Hsu (1998)Review and Outlooks of Environmental-Economic Issues.</a:t>
            </a:r>
            <a:endParaRPr sz="1200">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9" name="Shape 1149"/>
        <p:cNvGrpSpPr/>
        <p:nvPr/>
      </p:nvGrpSpPr>
      <p:grpSpPr>
        <a:xfrm>
          <a:off x="0" y="0"/>
          <a:ext cx="0" cy="0"/>
          <a:chOff x="0" y="0"/>
          <a:chExt cx="0" cy="0"/>
        </a:xfrm>
      </p:grpSpPr>
      <p:sp>
        <p:nvSpPr>
          <p:cNvPr id="1150" name="Google Shape;1150;p109"/>
          <p:cNvSpPr txBox="1"/>
          <p:nvPr>
            <p:ph type="title"/>
          </p:nvPr>
        </p:nvSpPr>
        <p:spPr>
          <a:xfrm>
            <a:off x="457200" y="188640"/>
            <a:ext cx="8229600" cy="93610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Summary of Relevant Policies(2/3)</a:t>
            </a:r>
            <a:endParaRPr/>
          </a:p>
        </p:txBody>
      </p:sp>
      <p:graphicFrame>
        <p:nvGraphicFramePr>
          <p:cNvPr id="1151" name="Google Shape;1151;p109"/>
          <p:cNvGraphicFramePr/>
          <p:nvPr/>
        </p:nvGraphicFramePr>
        <p:xfrm>
          <a:off x="1" y="980728"/>
          <a:ext cx="3000000" cy="3000000"/>
        </p:xfrm>
        <a:graphic>
          <a:graphicData uri="http://schemas.openxmlformats.org/drawingml/2006/table">
            <a:tbl>
              <a:tblPr bandRow="1" firstRow="1">
                <a:noFill/>
                <a:tableStyleId>{DEB338A5-A4C6-4A08-9FF1-F7692A6D72B3}</a:tableStyleId>
              </a:tblPr>
              <a:tblGrid>
                <a:gridCol w="1043600"/>
                <a:gridCol w="1368150"/>
                <a:gridCol w="1152125"/>
                <a:gridCol w="4680525"/>
                <a:gridCol w="899600"/>
              </a:tblGrid>
              <a:tr h="724200">
                <a:tc>
                  <a:txBody>
                    <a:bodyPr>
                      <a:noAutofit/>
                    </a:bodyPr>
                    <a:lstStyle/>
                    <a:p>
                      <a:pPr indent="0" lvl="0" marL="0" marR="0" rtl="0" algn="ctr">
                        <a:spcBef>
                          <a:spcPts val="0"/>
                        </a:spcBef>
                        <a:spcAft>
                          <a:spcPts val="0"/>
                        </a:spcAft>
                        <a:buNone/>
                      </a:pPr>
                      <a:r>
                        <a:rPr lang="en-US" sz="2000"/>
                        <a:t>Policy</a:t>
                      </a:r>
                      <a:r>
                        <a:rPr lang="en-US" sz="2000"/>
                        <a:t> Tools</a:t>
                      </a:r>
                      <a:endParaRPr sz="2000"/>
                    </a:p>
                  </a:txBody>
                  <a:tcPr marT="45725" marB="45725" marR="91450" marL="91450" anchor="ctr"/>
                </a:tc>
                <a:tc>
                  <a:txBody>
                    <a:bodyPr>
                      <a:noAutofit/>
                    </a:bodyPr>
                    <a:lstStyle/>
                    <a:p>
                      <a:pPr indent="0" lvl="0" marL="0" marR="0" rtl="0" algn="ctr">
                        <a:spcBef>
                          <a:spcPts val="0"/>
                        </a:spcBef>
                        <a:spcAft>
                          <a:spcPts val="0"/>
                        </a:spcAft>
                        <a:buNone/>
                      </a:pPr>
                      <a:r>
                        <a:rPr lang="en-US" sz="2000"/>
                        <a:t>Practice</a:t>
                      </a:r>
                      <a:endParaRPr sz="2000"/>
                    </a:p>
                  </a:txBody>
                  <a:tcPr marT="45725" marB="45725" marR="91450" marL="91450" anchor="ctr">
                    <a:solidFill>
                      <a:schemeClr val="accent2"/>
                    </a:solidFill>
                  </a:tcPr>
                </a:tc>
                <a:tc>
                  <a:txBody>
                    <a:bodyPr>
                      <a:noAutofit/>
                    </a:bodyPr>
                    <a:lstStyle/>
                    <a:p>
                      <a:pPr indent="0" lvl="0" marL="0" marR="0" rtl="0" algn="ctr">
                        <a:spcBef>
                          <a:spcPts val="0"/>
                        </a:spcBef>
                        <a:spcAft>
                          <a:spcPts val="0"/>
                        </a:spcAft>
                        <a:buNone/>
                      </a:pPr>
                      <a:r>
                        <a:rPr lang="en-US" sz="2000"/>
                        <a:t>Targeted</a:t>
                      </a:r>
                      <a:r>
                        <a:rPr lang="en-US" sz="2000"/>
                        <a:t> Objects</a:t>
                      </a:r>
                      <a:endParaRPr sz="2000"/>
                    </a:p>
                  </a:txBody>
                  <a:tcPr marT="45725" marB="45725" marR="91450" marL="91450" anchor="ctr">
                    <a:solidFill>
                      <a:schemeClr val="accent6"/>
                    </a:solidFill>
                  </a:tcPr>
                </a:tc>
                <a:tc>
                  <a:txBody>
                    <a:bodyPr>
                      <a:noAutofit/>
                    </a:bodyPr>
                    <a:lstStyle/>
                    <a:p>
                      <a:pPr indent="0" lvl="0" marL="0" marR="0" rtl="0" algn="ctr">
                        <a:spcBef>
                          <a:spcPts val="0"/>
                        </a:spcBef>
                        <a:spcAft>
                          <a:spcPts val="0"/>
                        </a:spcAft>
                        <a:buNone/>
                      </a:pPr>
                      <a:r>
                        <a:rPr lang="en-US" sz="2000"/>
                        <a:t>Features</a:t>
                      </a:r>
                      <a:endParaRPr sz="2000"/>
                    </a:p>
                  </a:txBody>
                  <a:tcPr marT="45725" marB="45725" marR="91450" marL="91450" anchor="ctr">
                    <a:solidFill>
                      <a:schemeClr val="accent4"/>
                    </a:solidFill>
                  </a:tcPr>
                </a:tc>
                <a:tc>
                  <a:txBody>
                    <a:bodyPr>
                      <a:noAutofit/>
                    </a:bodyPr>
                    <a:lstStyle/>
                    <a:p>
                      <a:pPr indent="0" lvl="0" marL="0" marR="0" rtl="0" algn="ctr">
                        <a:spcBef>
                          <a:spcPts val="0"/>
                        </a:spcBef>
                        <a:spcAft>
                          <a:spcPts val="0"/>
                        </a:spcAft>
                        <a:buNone/>
                      </a:pPr>
                      <a:r>
                        <a:rPr lang="en-US" sz="2000"/>
                        <a:t>Effect</a:t>
                      </a:r>
                      <a:endParaRPr sz="2000"/>
                    </a:p>
                  </a:txBody>
                  <a:tcPr marT="45725" marB="45725" marR="91450" marL="91450" anchor="ctr">
                    <a:solidFill>
                      <a:schemeClr val="accent3"/>
                    </a:solidFill>
                  </a:tcPr>
                </a:tc>
              </a:tr>
              <a:tr h="1102025">
                <a:tc rowSpan="4">
                  <a:txBody>
                    <a:bodyPr>
                      <a:noAutofit/>
                    </a:bodyPr>
                    <a:lstStyle/>
                    <a:p>
                      <a:pPr indent="0" lvl="0" marL="0" marR="0" rtl="0" algn="ctr">
                        <a:spcBef>
                          <a:spcPts val="0"/>
                        </a:spcBef>
                        <a:spcAft>
                          <a:spcPts val="0"/>
                        </a:spcAft>
                        <a:buNone/>
                      </a:pPr>
                      <a:r>
                        <a:rPr lang="en-US" sz="1800"/>
                        <a:t>Incentive system</a:t>
                      </a:r>
                      <a:endParaRPr b="0" sz="1800"/>
                    </a:p>
                  </a:txBody>
                  <a:tcPr marT="45725" marB="45725" marR="91450" marL="91450" anchor="ctr"/>
                </a:tc>
                <a:tc>
                  <a:txBody>
                    <a:bodyPr>
                      <a:noAutofit/>
                    </a:bodyPr>
                    <a:lstStyle/>
                    <a:p>
                      <a:pPr indent="0" lvl="0" marL="0" marR="0" rtl="0" algn="ctr">
                        <a:spcBef>
                          <a:spcPts val="0"/>
                        </a:spcBef>
                        <a:spcAft>
                          <a:spcPts val="0"/>
                        </a:spcAft>
                        <a:buNone/>
                      </a:pPr>
                      <a:r>
                        <a:rPr lang="en-US" sz="1800"/>
                        <a:t>Levying tax</a:t>
                      </a:r>
                      <a:endParaRPr sz="1800"/>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Firms</a:t>
                      </a:r>
                      <a:endParaRPr/>
                    </a:p>
                    <a:p>
                      <a:pPr indent="-114300" lvl="0" marL="0" marR="0" rtl="0" algn="l">
                        <a:spcBef>
                          <a:spcPts val="0"/>
                        </a:spcBef>
                        <a:spcAft>
                          <a:spcPts val="0"/>
                        </a:spcAft>
                        <a:buClr>
                          <a:schemeClr val="dk1"/>
                        </a:buClr>
                        <a:buSzPts val="1800"/>
                        <a:buFont typeface="Arial"/>
                        <a:buChar char="•"/>
                      </a:pPr>
                      <a:r>
                        <a:rPr lang="en-US" sz="1800"/>
                        <a:t>Emitters</a:t>
                      </a:r>
                      <a:endParaRPr sz="1800"/>
                    </a:p>
                  </a:txBody>
                  <a:tcPr marT="45725" marB="45725" marR="91450" marL="91450" anchor="ctr">
                    <a:solidFill>
                      <a:srgbClr val="FBD4B4"/>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a:t>May</a:t>
                      </a:r>
                      <a:r>
                        <a:rPr lang="en-US" sz="1600"/>
                        <a:t> </a:t>
                      </a:r>
                      <a:r>
                        <a:rPr lang="en-US" sz="1600"/>
                        <a:t>cause prevailing objection easily.</a:t>
                      </a:r>
                      <a:endParaRPr/>
                    </a:p>
                    <a:p>
                      <a:pPr indent="-101600" lvl="0" marL="0" marR="0" rtl="0" algn="l">
                        <a:spcBef>
                          <a:spcPts val="0"/>
                        </a:spcBef>
                        <a:spcAft>
                          <a:spcPts val="0"/>
                        </a:spcAft>
                        <a:buClr>
                          <a:schemeClr val="dk1"/>
                        </a:buClr>
                        <a:buSzPts val="1600"/>
                        <a:buFont typeface="Arial"/>
                        <a:buChar char="•"/>
                      </a:pPr>
                      <a:r>
                        <a:rPr lang="en-US" sz="1600"/>
                        <a:t>No</a:t>
                      </a:r>
                      <a:r>
                        <a:rPr lang="en-US" sz="1600"/>
                        <a:t> guarantee </a:t>
                      </a:r>
                      <a:r>
                        <a:rPr lang="en-US" sz="1600"/>
                        <a:t>to achieve the level of pollutant reduction standards</a:t>
                      </a:r>
                      <a:endParaRPr/>
                    </a:p>
                    <a:p>
                      <a:pPr indent="-101600" lvl="0" marL="0" marR="0" rtl="0" algn="l">
                        <a:spcBef>
                          <a:spcPts val="0"/>
                        </a:spcBef>
                        <a:spcAft>
                          <a:spcPts val="0"/>
                        </a:spcAft>
                        <a:buClr>
                          <a:schemeClr val="dk1"/>
                        </a:buClr>
                        <a:buSzPts val="1600"/>
                        <a:buFont typeface="Arial"/>
                        <a:buChar char="•"/>
                      </a:pPr>
                      <a:r>
                        <a:rPr lang="en-US" sz="1600"/>
                        <a:t>Difficulty for</a:t>
                      </a:r>
                      <a:r>
                        <a:rPr lang="en-US" sz="1600"/>
                        <a:t> setting optimal tax</a:t>
                      </a:r>
                      <a:endParaRPr sz="1600">
                        <a:solidFill>
                          <a:schemeClr val="dk1"/>
                        </a:solidFill>
                      </a:endParaRPr>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a:t>Medium</a:t>
                      </a:r>
                      <a:endParaRPr sz="1800"/>
                    </a:p>
                  </a:txBody>
                  <a:tcPr marT="45725" marB="45725" marR="91450" marL="91450" anchor="ctr">
                    <a:solidFill>
                      <a:srgbClr val="D6E3BC"/>
                    </a:solidFill>
                  </a:tcPr>
                </a:tc>
              </a:tr>
              <a:tr h="1353925">
                <a:tc vMerge="1"/>
                <a:tc>
                  <a:txBody>
                    <a:bodyPr>
                      <a:noAutofit/>
                    </a:bodyPr>
                    <a:lstStyle/>
                    <a:p>
                      <a:pPr indent="0" lvl="0" marL="0" marR="0" rtl="0" algn="ctr">
                        <a:lnSpc>
                          <a:spcPct val="100000"/>
                        </a:lnSpc>
                        <a:spcBef>
                          <a:spcPts val="0"/>
                        </a:spcBef>
                        <a:spcAft>
                          <a:spcPts val="0"/>
                        </a:spcAft>
                        <a:buClr>
                          <a:schemeClr val="dk1"/>
                        </a:buClr>
                        <a:buSzPts val="1800"/>
                        <a:buFont typeface="Calibri"/>
                        <a:buNone/>
                      </a:pPr>
                      <a:r>
                        <a:rPr lang="en-US" sz="1800"/>
                        <a:t>Financial incentives </a:t>
                      </a:r>
                      <a:r>
                        <a:rPr lang="en-US" sz="1800">
                          <a:solidFill>
                            <a:schemeClr val="dk1"/>
                          </a:solidFill>
                          <a:latin typeface="Calibri"/>
                          <a:ea typeface="Calibri"/>
                          <a:cs typeface="Calibri"/>
                          <a:sym typeface="Calibri"/>
                        </a:rPr>
                        <a:t>scheme</a:t>
                      </a:r>
                      <a:endParaRPr sz="1800">
                        <a:solidFill>
                          <a:schemeClr val="dk1"/>
                        </a:solidFill>
                        <a:latin typeface="Calibri"/>
                        <a:ea typeface="Calibri"/>
                        <a:cs typeface="Calibri"/>
                        <a:sym typeface="Calibri"/>
                      </a:endParaRPr>
                    </a:p>
                  </a:txBody>
                  <a:tcPr marT="45725" marB="45725" marR="91450" marL="91450" anchor="ctr">
                    <a:solidFill>
                      <a:srgbClr val="F7EAE9"/>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a:t>Specific industries</a:t>
                      </a:r>
                      <a:endParaRPr/>
                    </a:p>
                    <a:p>
                      <a:pPr indent="-114300" lvl="0" marL="0" marR="0" rtl="0" algn="l">
                        <a:lnSpc>
                          <a:spcPct val="100000"/>
                        </a:lnSpc>
                        <a:spcBef>
                          <a:spcPts val="0"/>
                        </a:spcBef>
                        <a:spcAft>
                          <a:spcPts val="0"/>
                        </a:spcAft>
                        <a:buClr>
                          <a:schemeClr val="dk1"/>
                        </a:buClr>
                        <a:buSzPts val="1800"/>
                        <a:buFont typeface="Arial"/>
                        <a:buChar char="•"/>
                      </a:pPr>
                      <a:r>
                        <a:rPr lang="en-US" sz="1800"/>
                        <a:t>Specific firms</a:t>
                      </a:r>
                      <a:endParaRPr sz="1800">
                        <a:solidFill>
                          <a:schemeClr val="dk1"/>
                        </a:solidFill>
                        <a:latin typeface="Calibri"/>
                        <a:ea typeface="Calibri"/>
                        <a:cs typeface="Calibri"/>
                        <a:sym typeface="Calibri"/>
                      </a:endParaRPr>
                    </a:p>
                  </a:txBody>
                  <a:tcPr marT="45725" marB="45725" marR="91450" marL="91450" anchor="ctr">
                    <a:solidFill>
                      <a:srgbClr val="FEF2E8"/>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a:t> Ex-Ante award incentives</a:t>
                      </a:r>
                      <a:endParaRPr/>
                    </a:p>
                    <a:p>
                      <a:pPr indent="-101600" lvl="0" marL="0" marR="0" rtl="0" algn="l">
                        <a:spcBef>
                          <a:spcPts val="0"/>
                        </a:spcBef>
                        <a:spcAft>
                          <a:spcPts val="0"/>
                        </a:spcAft>
                        <a:buClr>
                          <a:schemeClr val="dk1"/>
                        </a:buClr>
                        <a:buSzPts val="1600"/>
                        <a:buFont typeface="Arial"/>
                        <a:buChar char="•"/>
                      </a:pPr>
                      <a:r>
                        <a:rPr lang="en-US" sz="1600"/>
                        <a:t>Government needs to shoulder the  private</a:t>
                      </a:r>
                      <a:r>
                        <a:rPr lang="en-US" sz="1600"/>
                        <a:t> </a:t>
                      </a:r>
                      <a:r>
                        <a:rPr lang="en-US" sz="1600"/>
                        <a:t>investment risk in advance </a:t>
                      </a:r>
                      <a:endParaRPr/>
                    </a:p>
                    <a:p>
                      <a:pPr indent="-101600" lvl="0" marL="0" marR="0" rtl="0" algn="l">
                        <a:spcBef>
                          <a:spcPts val="0"/>
                        </a:spcBef>
                        <a:spcAft>
                          <a:spcPts val="0"/>
                        </a:spcAft>
                        <a:buClr>
                          <a:schemeClr val="dk1"/>
                        </a:buClr>
                        <a:buSzPts val="1600"/>
                        <a:buFont typeface="Arial"/>
                        <a:buChar char="•"/>
                      </a:pPr>
                      <a:r>
                        <a:rPr lang="en-US" sz="1600"/>
                        <a:t>Crowding-out effect of  governmental funds</a:t>
                      </a:r>
                      <a:endParaRPr/>
                    </a:p>
                    <a:p>
                      <a:pPr indent="-101600" lvl="0" marL="0" marR="0" rtl="0" algn="l">
                        <a:spcBef>
                          <a:spcPts val="0"/>
                        </a:spcBef>
                        <a:spcAft>
                          <a:spcPts val="0"/>
                        </a:spcAft>
                        <a:buClr>
                          <a:schemeClr val="dk1"/>
                        </a:buClr>
                        <a:buSzPts val="1600"/>
                        <a:buFont typeface="Arial"/>
                        <a:buChar char="•"/>
                      </a:pPr>
                      <a:r>
                        <a:rPr lang="en-US" sz="1600"/>
                        <a:t>Favorable</a:t>
                      </a:r>
                      <a:r>
                        <a:rPr lang="en-US" sz="1600"/>
                        <a:t> rate for investment loan</a:t>
                      </a:r>
                      <a:endParaRPr sz="1600"/>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a:t>Low</a:t>
                      </a:r>
                      <a:endParaRPr sz="1800"/>
                    </a:p>
                  </a:txBody>
                  <a:tcPr marT="45725" marB="45725" marR="91450" marL="91450" anchor="ctr">
                    <a:solidFill>
                      <a:srgbClr val="EAF1DD"/>
                    </a:solidFill>
                  </a:tcPr>
                </a:tc>
              </a:tr>
              <a:tr h="1102025">
                <a:tc vMerge="1"/>
                <a:tc>
                  <a:txBody>
                    <a:bodyPr>
                      <a:noAutofit/>
                    </a:bodyPr>
                    <a:lstStyle/>
                    <a:p>
                      <a:pPr indent="0" lvl="0" marL="0" marR="0" rtl="0" algn="ctr">
                        <a:spcBef>
                          <a:spcPts val="0"/>
                        </a:spcBef>
                        <a:spcAft>
                          <a:spcPts val="0"/>
                        </a:spcAft>
                        <a:buNone/>
                      </a:pPr>
                      <a:r>
                        <a:rPr lang="en-US" sz="1800"/>
                        <a:t>Tax incentives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scheme</a:t>
                      </a:r>
                      <a:endParaRPr sz="1800">
                        <a:solidFill>
                          <a:schemeClr val="dk1"/>
                        </a:solidFill>
                        <a:latin typeface="Calibri"/>
                        <a:ea typeface="Calibri"/>
                        <a:cs typeface="Calibri"/>
                        <a:sym typeface="Calibri"/>
                      </a:endParaRPr>
                    </a:p>
                  </a:txBody>
                  <a:tcPr marT="45725" marB="45725" marR="91450" marL="91450" anchor="ctr">
                    <a:solidFill>
                      <a:srgbClr val="E5B8B7"/>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a:t>Specific industries</a:t>
                      </a:r>
                      <a:endParaRPr sz="1800">
                        <a:solidFill>
                          <a:schemeClr val="dk1"/>
                        </a:solidFill>
                        <a:latin typeface="Calibri"/>
                        <a:ea typeface="Calibri"/>
                        <a:cs typeface="Calibri"/>
                        <a:sym typeface="Calibri"/>
                      </a:endParaRPr>
                    </a:p>
                  </a:txBody>
                  <a:tcPr marT="45725" marB="45725" marR="91450" marL="91450" anchor="ctr">
                    <a:solidFill>
                      <a:srgbClr val="FBD4B4"/>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a:t>Ex-post award incentives</a:t>
                      </a:r>
                      <a:endParaRPr/>
                    </a:p>
                    <a:p>
                      <a:pPr indent="-101600" lvl="0" marL="0" marR="0" rtl="0" algn="l">
                        <a:spcBef>
                          <a:spcPts val="0"/>
                        </a:spcBef>
                        <a:spcAft>
                          <a:spcPts val="0"/>
                        </a:spcAft>
                        <a:buClr>
                          <a:schemeClr val="dk1"/>
                        </a:buClr>
                        <a:buSzPts val="1600"/>
                        <a:buFont typeface="Arial"/>
                        <a:buChar char="•"/>
                      </a:pPr>
                      <a:r>
                        <a:rPr lang="en-US" sz="1600"/>
                        <a:t>Tax deduction</a:t>
                      </a:r>
                      <a:endParaRPr/>
                    </a:p>
                    <a:p>
                      <a:pPr indent="-101600" lvl="0" marL="0" marR="0" rtl="0" algn="l">
                        <a:spcBef>
                          <a:spcPts val="0"/>
                        </a:spcBef>
                        <a:spcAft>
                          <a:spcPts val="0"/>
                        </a:spcAft>
                        <a:buClr>
                          <a:schemeClr val="dk1"/>
                        </a:buClr>
                        <a:buSzPts val="1600"/>
                        <a:buFont typeface="Arial"/>
                        <a:buChar char="•"/>
                      </a:pPr>
                      <a:r>
                        <a:rPr lang="en-US" sz="1600"/>
                        <a:t>Accelerating</a:t>
                      </a:r>
                      <a:r>
                        <a:rPr lang="en-US" sz="1600"/>
                        <a:t> discount rate for investment</a:t>
                      </a:r>
                      <a:endParaRPr sz="1600"/>
                    </a:p>
                    <a:p>
                      <a:pPr indent="-101600" lvl="0" marL="0" marR="0" rtl="0" algn="l">
                        <a:spcBef>
                          <a:spcPts val="0"/>
                        </a:spcBef>
                        <a:spcAft>
                          <a:spcPts val="0"/>
                        </a:spcAft>
                        <a:buClr>
                          <a:schemeClr val="dk1"/>
                        </a:buClr>
                        <a:buSzPts val="1600"/>
                        <a:buFont typeface="Arial"/>
                        <a:buChar char="•"/>
                      </a:pPr>
                      <a:r>
                        <a:rPr lang="en-US" sz="1600"/>
                        <a:t>No c</a:t>
                      </a:r>
                      <a:r>
                        <a:rPr lang="en-US" sz="1600"/>
                        <a:t>rowding-out effects of capital funds</a:t>
                      </a:r>
                      <a:endParaRPr sz="1600"/>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a:t>Low</a:t>
                      </a:r>
                      <a:endParaRPr sz="1800"/>
                    </a:p>
                  </a:txBody>
                  <a:tcPr marT="45725" marB="45725" marR="91450" marL="91450" anchor="ctr">
                    <a:solidFill>
                      <a:srgbClr val="D6E3BC"/>
                    </a:solidFill>
                  </a:tcPr>
                </a:tc>
              </a:tr>
              <a:tr h="1523100">
                <a:tc vMerge="1"/>
                <a:tc>
                  <a:txBody>
                    <a:bodyPr>
                      <a:noAutofit/>
                    </a:bodyPr>
                    <a:lstStyle/>
                    <a:p>
                      <a:pPr indent="0" lvl="0" marL="0" marR="0" rtl="0" algn="ctr">
                        <a:spcBef>
                          <a:spcPts val="0"/>
                        </a:spcBef>
                        <a:spcAft>
                          <a:spcPts val="0"/>
                        </a:spcAft>
                        <a:buNone/>
                      </a:pPr>
                      <a:r>
                        <a:rPr lang="en-US" sz="1800"/>
                        <a:t>Transferable emission permits</a:t>
                      </a:r>
                      <a:endParaRPr sz="1800"/>
                    </a:p>
                  </a:txBody>
                  <a:tcPr marT="45725" marB="45725" marR="91450" marL="91450" anchor="ctr">
                    <a:solidFill>
                      <a:srgbClr val="F7EAE9"/>
                    </a:solidFill>
                  </a:tcPr>
                </a:tc>
                <a:tc>
                  <a:txBody>
                    <a:bodyPr>
                      <a:noAutofit/>
                    </a:bodyPr>
                    <a:lstStyle/>
                    <a:p>
                      <a:pPr indent="-114300" lvl="0" marL="0" marR="0" rtl="0" algn="l">
                        <a:lnSpc>
                          <a:spcPct val="100000"/>
                        </a:lnSpc>
                        <a:spcBef>
                          <a:spcPts val="0"/>
                        </a:spcBef>
                        <a:spcAft>
                          <a:spcPts val="0"/>
                        </a:spcAft>
                        <a:buClr>
                          <a:schemeClr val="dk1"/>
                        </a:buClr>
                        <a:buSzPts val="1800"/>
                        <a:buFont typeface="Arial"/>
                        <a:buChar char="•"/>
                      </a:pPr>
                      <a:r>
                        <a:rPr lang="en-US" sz="1800"/>
                        <a:t>Specific industries</a:t>
                      </a:r>
                      <a:endParaRPr sz="1800">
                        <a:solidFill>
                          <a:schemeClr val="dk1"/>
                        </a:solidFill>
                        <a:latin typeface="Calibri"/>
                        <a:ea typeface="Calibri"/>
                        <a:cs typeface="Calibri"/>
                        <a:sym typeface="Calibri"/>
                      </a:endParaRPr>
                    </a:p>
                  </a:txBody>
                  <a:tcPr marT="45725" marB="45725" marR="91450" marL="91450" anchor="ctr">
                    <a:solidFill>
                      <a:srgbClr val="FEF2E8"/>
                    </a:solidFill>
                  </a:tcPr>
                </a:tc>
                <a:tc>
                  <a:txBody>
                    <a:bodyPr>
                      <a:noAutofit/>
                    </a:bodyPr>
                    <a:lstStyle/>
                    <a:p>
                      <a:pPr indent="-101600" lvl="0" marL="0" marR="0" rtl="0" algn="l">
                        <a:spcBef>
                          <a:spcPts val="0"/>
                        </a:spcBef>
                        <a:spcAft>
                          <a:spcPts val="0"/>
                        </a:spcAft>
                        <a:buClr>
                          <a:schemeClr val="dk1"/>
                        </a:buClr>
                        <a:buSzPts val="1600"/>
                        <a:buFont typeface="Arial"/>
                        <a:buChar char="•"/>
                      </a:pPr>
                      <a:r>
                        <a:rPr lang="en-US" sz="1600"/>
                        <a:t>Reflecting emission</a:t>
                      </a:r>
                      <a:r>
                        <a:rPr lang="en-US" sz="1600"/>
                        <a:t> cost on the price of</a:t>
                      </a:r>
                      <a:r>
                        <a:rPr lang="en-US" sz="1600"/>
                        <a:t> pollution warrants</a:t>
                      </a:r>
                      <a:endParaRPr/>
                    </a:p>
                    <a:p>
                      <a:pPr indent="-101600" lvl="0" marL="0" marR="0" rtl="0" algn="l">
                        <a:spcBef>
                          <a:spcPts val="0"/>
                        </a:spcBef>
                        <a:spcAft>
                          <a:spcPts val="0"/>
                        </a:spcAft>
                        <a:buClr>
                          <a:schemeClr val="dk1"/>
                        </a:buClr>
                        <a:buSzPts val="1600"/>
                        <a:buFont typeface="Arial"/>
                        <a:buChar char="•"/>
                      </a:pPr>
                      <a:r>
                        <a:rPr lang="en-US" sz="1600"/>
                        <a:t>Minimizing</a:t>
                      </a:r>
                      <a:r>
                        <a:rPr lang="en-US" sz="1600"/>
                        <a:t> </a:t>
                      </a:r>
                      <a:r>
                        <a:rPr lang="en-US" sz="1600"/>
                        <a:t>the emission cost through market mechanism </a:t>
                      </a:r>
                      <a:endParaRPr/>
                    </a:p>
                    <a:p>
                      <a:pPr indent="-101600" lvl="0" marL="0" marR="0" rtl="0" algn="l">
                        <a:spcBef>
                          <a:spcPts val="0"/>
                        </a:spcBef>
                        <a:spcAft>
                          <a:spcPts val="0"/>
                        </a:spcAft>
                        <a:buClr>
                          <a:schemeClr val="dk1"/>
                        </a:buClr>
                        <a:buSzPts val="1600"/>
                        <a:buFont typeface="Arial"/>
                        <a:buChar char="•"/>
                      </a:pPr>
                      <a:r>
                        <a:rPr lang="en-US" sz="1600"/>
                        <a:t>Difficulty for setting the permission quotas to firms.</a:t>
                      </a:r>
                      <a:endParaRPr sz="1600"/>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a:t>High</a:t>
                      </a:r>
                      <a:endParaRPr sz="1800"/>
                    </a:p>
                  </a:txBody>
                  <a:tcPr marT="45725" marB="45725" marR="91450" marL="91450" anchor="ctr">
                    <a:solidFill>
                      <a:srgbClr val="EAF1DD"/>
                    </a:solidFill>
                  </a:tcPr>
                </a:tc>
              </a:tr>
            </a:tbl>
          </a:graphicData>
        </a:graphic>
      </p:graphicFrame>
      <p:sp>
        <p:nvSpPr>
          <p:cNvPr id="1152" name="Google Shape;1152;p109"/>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53" name="Google Shape;1153;p109"/>
          <p:cNvSpPr txBox="1"/>
          <p:nvPr/>
        </p:nvSpPr>
        <p:spPr>
          <a:xfrm>
            <a:off x="0" y="6577607"/>
            <a:ext cx="702027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:Jyh-Yih Hsu (1998)Review and Outlooks of Environmental-Economic Issues.</a:t>
            </a:r>
            <a:endParaRPr sz="1400">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7" name="Shape 1157"/>
        <p:cNvGrpSpPr/>
        <p:nvPr/>
      </p:nvGrpSpPr>
      <p:grpSpPr>
        <a:xfrm>
          <a:off x="0" y="0"/>
          <a:ext cx="0" cy="0"/>
          <a:chOff x="0" y="0"/>
          <a:chExt cx="0" cy="0"/>
        </a:xfrm>
      </p:grpSpPr>
      <p:sp>
        <p:nvSpPr>
          <p:cNvPr id="1158" name="Google Shape;1158;p110"/>
          <p:cNvSpPr txBox="1"/>
          <p:nvPr>
            <p:ph type="title"/>
          </p:nvPr>
        </p:nvSpPr>
        <p:spPr>
          <a:xfrm>
            <a:off x="179512" y="274638"/>
            <a:ext cx="889248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4000"/>
              <a:buFont typeface="Calibri"/>
              <a:buNone/>
            </a:pPr>
            <a:r>
              <a:rPr lang="en-US"/>
              <a:t>Summary of Relevant Policies(3/3)</a:t>
            </a:r>
            <a:endParaRPr/>
          </a:p>
        </p:txBody>
      </p:sp>
      <p:graphicFrame>
        <p:nvGraphicFramePr>
          <p:cNvPr id="1159" name="Google Shape;1159;p110"/>
          <p:cNvGraphicFramePr/>
          <p:nvPr/>
        </p:nvGraphicFramePr>
        <p:xfrm>
          <a:off x="1" y="1484784"/>
          <a:ext cx="3000000" cy="3000000"/>
        </p:xfrm>
        <a:graphic>
          <a:graphicData uri="http://schemas.openxmlformats.org/drawingml/2006/table">
            <a:tbl>
              <a:tblPr bandRow="1" firstRow="1">
                <a:noFill/>
                <a:tableStyleId>{885100E1-8A87-42FB-91A0-38445C11F71C}</a:tableStyleId>
              </a:tblPr>
              <a:tblGrid>
                <a:gridCol w="1403650"/>
                <a:gridCol w="2232250"/>
                <a:gridCol w="1872200"/>
                <a:gridCol w="2592300"/>
                <a:gridCol w="1043600"/>
              </a:tblGrid>
              <a:tr h="789475">
                <a:tc>
                  <a:txBody>
                    <a:bodyPr>
                      <a:noAutofit/>
                    </a:bodyPr>
                    <a:lstStyle/>
                    <a:p>
                      <a:pPr indent="0" lvl="0" marL="0" marR="0" rtl="0" algn="ctr">
                        <a:spcBef>
                          <a:spcPts val="0"/>
                        </a:spcBef>
                        <a:spcAft>
                          <a:spcPts val="0"/>
                        </a:spcAft>
                        <a:buNone/>
                      </a:pPr>
                      <a:r>
                        <a:rPr lang="en-US" sz="2000"/>
                        <a:t>Policy</a:t>
                      </a:r>
                      <a:r>
                        <a:rPr lang="en-US" sz="2000"/>
                        <a:t> Tools</a:t>
                      </a:r>
                      <a:endParaRPr sz="2000"/>
                    </a:p>
                  </a:txBody>
                  <a:tcPr marT="45725" marB="45725" marR="91450" marL="91450" anchor="ctr"/>
                </a:tc>
                <a:tc>
                  <a:txBody>
                    <a:bodyPr>
                      <a:noAutofit/>
                    </a:bodyPr>
                    <a:lstStyle/>
                    <a:p>
                      <a:pPr indent="0" lvl="0" marL="0" marR="0" rtl="0" algn="ctr">
                        <a:spcBef>
                          <a:spcPts val="0"/>
                        </a:spcBef>
                        <a:spcAft>
                          <a:spcPts val="0"/>
                        </a:spcAft>
                        <a:buNone/>
                      </a:pPr>
                      <a:r>
                        <a:rPr lang="en-US" sz="2000"/>
                        <a:t>Practice</a:t>
                      </a:r>
                      <a:endParaRPr sz="2000"/>
                    </a:p>
                  </a:txBody>
                  <a:tcPr marT="45725" marB="45725" marR="91450" marL="91450" anchor="ctr">
                    <a:solidFill>
                      <a:schemeClr val="accent2"/>
                    </a:solidFill>
                  </a:tcPr>
                </a:tc>
                <a:tc>
                  <a:txBody>
                    <a:bodyPr>
                      <a:noAutofit/>
                    </a:bodyPr>
                    <a:lstStyle/>
                    <a:p>
                      <a:pPr indent="0" lvl="0" marL="0" marR="0" rtl="0" algn="ctr">
                        <a:spcBef>
                          <a:spcPts val="0"/>
                        </a:spcBef>
                        <a:spcAft>
                          <a:spcPts val="0"/>
                        </a:spcAft>
                        <a:buNone/>
                      </a:pPr>
                      <a:r>
                        <a:rPr lang="en-US" sz="2000"/>
                        <a:t>Targeted</a:t>
                      </a:r>
                      <a:r>
                        <a:rPr lang="en-US" sz="2000"/>
                        <a:t> Objects</a:t>
                      </a:r>
                      <a:endParaRPr sz="2000"/>
                    </a:p>
                  </a:txBody>
                  <a:tcPr marT="45725" marB="45725" marR="91450" marL="91450" anchor="ctr">
                    <a:solidFill>
                      <a:schemeClr val="accent6"/>
                    </a:solidFill>
                  </a:tcPr>
                </a:tc>
                <a:tc>
                  <a:txBody>
                    <a:bodyPr>
                      <a:noAutofit/>
                    </a:bodyPr>
                    <a:lstStyle/>
                    <a:p>
                      <a:pPr indent="0" lvl="0" marL="0" marR="0" rtl="0" algn="ctr">
                        <a:spcBef>
                          <a:spcPts val="0"/>
                        </a:spcBef>
                        <a:spcAft>
                          <a:spcPts val="0"/>
                        </a:spcAft>
                        <a:buNone/>
                      </a:pPr>
                      <a:r>
                        <a:rPr lang="en-US" sz="2000"/>
                        <a:t>Features</a:t>
                      </a:r>
                      <a:endParaRPr sz="2000"/>
                    </a:p>
                  </a:txBody>
                  <a:tcPr marT="45725" marB="45725" marR="91450" marL="91450" anchor="ctr">
                    <a:solidFill>
                      <a:schemeClr val="accent4"/>
                    </a:solidFill>
                  </a:tcPr>
                </a:tc>
                <a:tc>
                  <a:txBody>
                    <a:bodyPr>
                      <a:noAutofit/>
                    </a:bodyPr>
                    <a:lstStyle/>
                    <a:p>
                      <a:pPr indent="0" lvl="0" marL="0" marR="0" rtl="0" algn="ctr">
                        <a:spcBef>
                          <a:spcPts val="0"/>
                        </a:spcBef>
                        <a:spcAft>
                          <a:spcPts val="0"/>
                        </a:spcAft>
                        <a:buNone/>
                      </a:pPr>
                      <a:r>
                        <a:rPr lang="en-US" sz="2000"/>
                        <a:t>Effect</a:t>
                      </a:r>
                      <a:endParaRPr sz="2000"/>
                    </a:p>
                  </a:txBody>
                  <a:tcPr marT="45725" marB="45725" marR="91450" marL="91450" anchor="ctr">
                    <a:solidFill>
                      <a:schemeClr val="accent3"/>
                    </a:solidFill>
                  </a:tcPr>
                </a:tc>
              </a:tr>
              <a:tr h="2894725">
                <a:tc>
                  <a:txBody>
                    <a:bodyPr>
                      <a:noAutofit/>
                    </a:bodyPr>
                    <a:lstStyle/>
                    <a:p>
                      <a:pPr indent="0" lvl="0" marL="0" marR="0" rtl="0" algn="ctr">
                        <a:spcBef>
                          <a:spcPts val="0"/>
                        </a:spcBef>
                        <a:spcAft>
                          <a:spcPts val="0"/>
                        </a:spcAft>
                        <a:buNone/>
                      </a:pPr>
                      <a:r>
                        <a:rPr lang="en-US" sz="1800"/>
                        <a:t>RDD&amp;D</a:t>
                      </a:r>
                      <a:endParaRPr sz="1800"/>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a:t>Existing/new  control technology RDD&amp;D</a:t>
                      </a:r>
                      <a:endParaRPr/>
                    </a:p>
                    <a:p>
                      <a:pPr indent="-114300" lvl="0" marL="0" marR="0" rtl="0" algn="l">
                        <a:spcBef>
                          <a:spcPts val="0"/>
                        </a:spcBef>
                        <a:spcAft>
                          <a:spcPts val="0"/>
                        </a:spcAft>
                        <a:buClr>
                          <a:schemeClr val="dk1"/>
                        </a:buClr>
                        <a:buSzPts val="1800"/>
                        <a:buFont typeface="Arial"/>
                        <a:buChar char="•"/>
                      </a:pPr>
                      <a:r>
                        <a:rPr lang="en-US" sz="1800"/>
                        <a:t>Training</a:t>
                      </a:r>
                      <a:endParaRPr/>
                    </a:p>
                    <a:p>
                      <a:pPr indent="-114300" lvl="0" marL="0" marR="0" rtl="0" algn="l">
                        <a:spcBef>
                          <a:spcPts val="0"/>
                        </a:spcBef>
                        <a:spcAft>
                          <a:spcPts val="0"/>
                        </a:spcAft>
                        <a:buClr>
                          <a:schemeClr val="dk1"/>
                        </a:buClr>
                        <a:buSzPts val="1800"/>
                        <a:buFont typeface="Arial"/>
                        <a:buChar char="•"/>
                      </a:pPr>
                      <a:r>
                        <a:rPr lang="en-US" sz="1800"/>
                        <a:t>Patent protection</a:t>
                      </a:r>
                      <a:endParaRPr/>
                    </a:p>
                    <a:p>
                      <a:pPr indent="-114300" lvl="0" marL="0" marR="0" rtl="0" algn="l">
                        <a:spcBef>
                          <a:spcPts val="0"/>
                        </a:spcBef>
                        <a:spcAft>
                          <a:spcPts val="0"/>
                        </a:spcAft>
                        <a:buClr>
                          <a:schemeClr val="dk1"/>
                        </a:buClr>
                        <a:buSzPts val="1800"/>
                        <a:buFont typeface="Arial"/>
                        <a:buChar char="•"/>
                      </a:pPr>
                      <a:r>
                        <a:rPr lang="en-US" sz="1800"/>
                        <a:t>Commissioned research project</a:t>
                      </a:r>
                      <a:endParaRPr/>
                    </a:p>
                    <a:p>
                      <a:pPr indent="-114300" lvl="0" marL="0" marR="0" rtl="0" algn="l">
                        <a:spcBef>
                          <a:spcPts val="0"/>
                        </a:spcBef>
                        <a:spcAft>
                          <a:spcPts val="0"/>
                        </a:spcAft>
                        <a:buClr>
                          <a:schemeClr val="dk1"/>
                        </a:buClr>
                        <a:buSzPts val="1800"/>
                        <a:buFont typeface="Arial"/>
                        <a:buChar char="•"/>
                      </a:pPr>
                      <a:r>
                        <a:rPr lang="en-US" sz="1800"/>
                        <a:t>Joint collaboration</a:t>
                      </a:r>
                      <a:endParaRPr sz="1800"/>
                    </a:p>
                  </a:txBody>
                  <a:tcPr marT="45725" marB="45725" marR="91450" marL="91450" anchor="ctr">
                    <a:solidFill>
                      <a:srgbClr val="E5B8B7"/>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Knowledge</a:t>
                      </a:r>
                      <a:r>
                        <a:rPr lang="en-US" sz="1800"/>
                        <a:t> intensive </a:t>
                      </a:r>
                      <a:r>
                        <a:rPr lang="en-US" sz="1800"/>
                        <a:t>industry/sector </a:t>
                      </a:r>
                      <a:endParaRPr/>
                    </a:p>
                    <a:p>
                      <a:pPr indent="-114300" lvl="0" marL="0" marR="0" rtl="0" algn="l">
                        <a:spcBef>
                          <a:spcPts val="0"/>
                        </a:spcBef>
                        <a:spcAft>
                          <a:spcPts val="0"/>
                        </a:spcAft>
                        <a:buClr>
                          <a:schemeClr val="dk1"/>
                        </a:buClr>
                        <a:buSzPts val="1800"/>
                        <a:buFont typeface="Arial"/>
                        <a:buChar char="•"/>
                      </a:pPr>
                      <a:r>
                        <a:rPr lang="en-US" sz="1800"/>
                        <a:t>R &amp; D personnel</a:t>
                      </a:r>
                      <a:endParaRPr sz="1800"/>
                    </a:p>
                  </a:txBody>
                  <a:tcPr marT="45725" marB="45725" marR="91450" marL="91450" anchor="ctr">
                    <a:solidFill>
                      <a:srgbClr val="FBD4B4"/>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Needing </a:t>
                      </a:r>
                      <a:r>
                        <a:rPr lang="en-US" sz="1800"/>
                        <a:t>sufficient</a:t>
                      </a:r>
                      <a:r>
                        <a:rPr lang="en-US" sz="1800"/>
                        <a:t> </a:t>
                      </a:r>
                      <a:r>
                        <a:rPr lang="en-US" sz="1800"/>
                        <a:t>funds and manpower</a:t>
                      </a:r>
                      <a:endParaRPr/>
                    </a:p>
                    <a:p>
                      <a:pPr indent="-114300" lvl="0" marL="0" marR="0" rtl="0" algn="l">
                        <a:spcBef>
                          <a:spcPts val="0"/>
                        </a:spcBef>
                        <a:spcAft>
                          <a:spcPts val="0"/>
                        </a:spcAft>
                        <a:buClr>
                          <a:schemeClr val="dk1"/>
                        </a:buClr>
                        <a:buSzPts val="1800"/>
                        <a:buFont typeface="Arial"/>
                        <a:buChar char="•"/>
                      </a:pPr>
                      <a:r>
                        <a:rPr lang="en-US" sz="1800"/>
                        <a:t>Difficulty for </a:t>
                      </a:r>
                      <a:r>
                        <a:rPr lang="en-US" sz="1800"/>
                        <a:t>short term effect</a:t>
                      </a:r>
                      <a:endParaRPr sz="1800"/>
                    </a:p>
                  </a:txBody>
                  <a:tcPr marT="45725" marB="45725" marR="91450" marL="91450" anchor="ctr">
                    <a:solidFill>
                      <a:srgbClr val="CCC0D9"/>
                    </a:solidFill>
                  </a:tcPr>
                </a:tc>
                <a:tc>
                  <a:txBody>
                    <a:bodyPr>
                      <a:noAutofit/>
                    </a:bodyPr>
                    <a:lstStyle/>
                    <a:p>
                      <a:pPr indent="0" lvl="0" marL="0" marR="0" rtl="0" algn="ctr">
                        <a:spcBef>
                          <a:spcPts val="0"/>
                        </a:spcBef>
                        <a:spcAft>
                          <a:spcPts val="0"/>
                        </a:spcAft>
                        <a:buNone/>
                      </a:pPr>
                      <a:r>
                        <a:rPr lang="en-US" sz="1800"/>
                        <a:t>Medium</a:t>
                      </a:r>
                      <a:endParaRPr sz="1800"/>
                    </a:p>
                  </a:txBody>
                  <a:tcPr marT="45725" marB="45725" marR="91450" marL="91450" anchor="ctr">
                    <a:solidFill>
                      <a:srgbClr val="C2D59B"/>
                    </a:solidFill>
                  </a:tcPr>
                </a:tc>
              </a:tr>
              <a:tr h="1140350">
                <a:tc>
                  <a:txBody>
                    <a:bodyPr>
                      <a:noAutofit/>
                    </a:bodyPr>
                    <a:lstStyle/>
                    <a:p>
                      <a:pPr indent="0" lvl="0" marL="0" marR="0" rtl="0" algn="ctr">
                        <a:spcBef>
                          <a:spcPts val="0"/>
                        </a:spcBef>
                        <a:spcAft>
                          <a:spcPts val="0"/>
                        </a:spcAft>
                        <a:buNone/>
                      </a:pPr>
                      <a:r>
                        <a:rPr lang="en-US" sz="1800"/>
                        <a:t>Rulemaking</a:t>
                      </a:r>
                      <a:endParaRPr sz="1800"/>
                    </a:p>
                  </a:txBody>
                  <a:tcPr marT="45725" marB="45725" marR="91450" marL="91450" anchor="ctr"/>
                </a:tc>
                <a:tc>
                  <a:txBody>
                    <a:bodyPr>
                      <a:noAutofit/>
                    </a:bodyPr>
                    <a:lstStyle/>
                    <a:p>
                      <a:pPr indent="-114300" lvl="0" marL="0" marR="0" rtl="0" algn="l">
                        <a:spcBef>
                          <a:spcPts val="0"/>
                        </a:spcBef>
                        <a:spcAft>
                          <a:spcPts val="0"/>
                        </a:spcAft>
                        <a:buClr>
                          <a:schemeClr val="dk1"/>
                        </a:buClr>
                        <a:buSzPts val="1800"/>
                        <a:buFont typeface="Arial"/>
                        <a:buChar char="•"/>
                      </a:pPr>
                      <a:r>
                        <a:rPr lang="en-US" sz="1800"/>
                        <a:t>Developing regulatory measures</a:t>
                      </a:r>
                      <a:endParaRPr/>
                    </a:p>
                    <a:p>
                      <a:pPr indent="-114300" lvl="0" marL="0" marR="0" rtl="0" algn="l">
                        <a:spcBef>
                          <a:spcPts val="0"/>
                        </a:spcBef>
                        <a:spcAft>
                          <a:spcPts val="0"/>
                        </a:spcAft>
                        <a:buClr>
                          <a:schemeClr val="dk1"/>
                        </a:buClr>
                        <a:buSzPts val="1800"/>
                        <a:buFont typeface="Arial"/>
                        <a:buChar char="•"/>
                      </a:pPr>
                      <a:r>
                        <a:rPr lang="en-US" sz="1800"/>
                        <a:t>Modifying existed regulations</a:t>
                      </a:r>
                      <a:endParaRPr sz="1800"/>
                    </a:p>
                  </a:txBody>
                  <a:tcPr marT="45725" marB="45725" marR="91450" marL="91450" anchor="ctr">
                    <a:solidFill>
                      <a:srgbClr val="F7EAE9"/>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Policy and law</a:t>
                      </a:r>
                      <a:endParaRPr sz="1800"/>
                    </a:p>
                  </a:txBody>
                  <a:tcPr marT="45725" marB="45725" marR="91450" marL="91450" anchor="ctr">
                    <a:solidFill>
                      <a:srgbClr val="FEF2E8"/>
                    </a:solidFill>
                  </a:tcPr>
                </a:tc>
                <a:tc>
                  <a:txBody>
                    <a:bodyPr>
                      <a:noAutofit/>
                    </a:bodyPr>
                    <a:lstStyle/>
                    <a:p>
                      <a:pPr indent="-114300" lvl="0" marL="0" marR="0" rtl="0" algn="l">
                        <a:spcBef>
                          <a:spcPts val="0"/>
                        </a:spcBef>
                        <a:spcAft>
                          <a:spcPts val="0"/>
                        </a:spcAft>
                        <a:buClr>
                          <a:schemeClr val="dk1"/>
                        </a:buClr>
                        <a:buSzPts val="1800"/>
                        <a:buFont typeface="Arial"/>
                        <a:buChar char="•"/>
                      </a:pPr>
                      <a:r>
                        <a:rPr lang="en-US" sz="1800"/>
                        <a:t>Lengthy legislative process </a:t>
                      </a:r>
                      <a:endParaRPr/>
                    </a:p>
                    <a:p>
                      <a:pPr indent="-114300" lvl="0" marL="0" marR="0" rtl="0" algn="l">
                        <a:spcBef>
                          <a:spcPts val="0"/>
                        </a:spcBef>
                        <a:spcAft>
                          <a:spcPts val="0"/>
                        </a:spcAft>
                        <a:buClr>
                          <a:schemeClr val="dk1"/>
                        </a:buClr>
                        <a:buSzPts val="1800"/>
                        <a:buFont typeface="Arial"/>
                        <a:buChar char="•"/>
                      </a:pPr>
                      <a:r>
                        <a:rPr lang="en-US" sz="1800"/>
                        <a:t>Lobby</a:t>
                      </a:r>
                      <a:r>
                        <a:rPr lang="en-US" sz="1800"/>
                        <a:t> group</a:t>
                      </a:r>
                      <a:endParaRPr sz="1800"/>
                    </a:p>
                  </a:txBody>
                  <a:tcPr marT="45725" marB="45725" marR="91450" marL="91450" anchor="ctr">
                    <a:solidFill>
                      <a:srgbClr val="E5E0EC"/>
                    </a:solidFill>
                  </a:tcPr>
                </a:tc>
                <a:tc>
                  <a:txBody>
                    <a:bodyPr>
                      <a:noAutofit/>
                    </a:bodyPr>
                    <a:lstStyle/>
                    <a:p>
                      <a:pPr indent="0" lvl="0" marL="0" marR="0" rtl="0" algn="ctr">
                        <a:spcBef>
                          <a:spcPts val="0"/>
                        </a:spcBef>
                        <a:spcAft>
                          <a:spcPts val="0"/>
                        </a:spcAft>
                        <a:buNone/>
                      </a:pPr>
                      <a:r>
                        <a:rPr lang="en-US" sz="1800"/>
                        <a:t>High</a:t>
                      </a:r>
                      <a:endParaRPr sz="1800"/>
                    </a:p>
                  </a:txBody>
                  <a:tcPr marT="45725" marB="45725" marR="91450" marL="91450" anchor="ctr">
                    <a:solidFill>
                      <a:srgbClr val="EAF1DD"/>
                    </a:solidFill>
                  </a:tcPr>
                </a:tc>
              </a:tr>
            </a:tbl>
          </a:graphicData>
        </a:graphic>
      </p:graphicFrame>
      <p:sp>
        <p:nvSpPr>
          <p:cNvPr id="1160" name="Google Shape;1160;p110"/>
          <p:cNvSpPr txBox="1"/>
          <p:nvPr>
            <p:ph idx="12" type="sldNum"/>
          </p:nvPr>
        </p:nvSpPr>
        <p:spPr>
          <a:xfrm>
            <a:off x="70104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61" name="Google Shape;1161;p110"/>
          <p:cNvSpPr txBox="1"/>
          <p:nvPr/>
        </p:nvSpPr>
        <p:spPr>
          <a:xfrm>
            <a:off x="0" y="6525344"/>
            <a:ext cx="702027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Source  :Jyh-Yih Hsu (1998)Review and Outlooks of Environmental-Economic Issues.</a:t>
            </a:r>
            <a:endParaRPr sz="140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5" name="Shape 1165"/>
        <p:cNvGrpSpPr/>
        <p:nvPr/>
      </p:nvGrpSpPr>
      <p:grpSpPr>
        <a:xfrm>
          <a:off x="0" y="0"/>
          <a:ext cx="0" cy="0"/>
          <a:chOff x="0" y="0"/>
          <a:chExt cx="0" cy="0"/>
        </a:xfrm>
      </p:grpSpPr>
      <p:sp>
        <p:nvSpPr>
          <p:cNvPr id="1166" name="Google Shape;1166;p111"/>
          <p:cNvSpPr txBox="1"/>
          <p:nvPr/>
        </p:nvSpPr>
        <p:spPr>
          <a:xfrm>
            <a:off x="539552" y="1988840"/>
            <a:ext cx="835292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FFC000"/>
                </a:solidFill>
                <a:latin typeface="Calibri"/>
                <a:ea typeface="Calibri"/>
                <a:cs typeface="Calibri"/>
                <a:sym typeface="Calibri"/>
              </a:rPr>
              <a:t>Thank You for your attention</a:t>
            </a:r>
            <a:endParaRPr sz="5400">
              <a:solidFill>
                <a:srgbClr val="FFC000"/>
              </a:solidFill>
              <a:latin typeface="Calibri"/>
              <a:ea typeface="Calibri"/>
              <a:cs typeface="Calibri"/>
              <a:sym typeface="Calibri"/>
            </a:endParaRPr>
          </a:p>
        </p:txBody>
      </p:sp>
      <p:sp>
        <p:nvSpPr>
          <p:cNvPr id="1167" name="Google Shape;1167;p1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Unbenannt-2" id="1168" name="Google Shape;1168;p111"/>
          <p:cNvPicPr preferRelativeResize="0"/>
          <p:nvPr/>
        </p:nvPicPr>
        <p:blipFill rotWithShape="1">
          <a:blip r:embed="rId3">
            <a:alphaModFix/>
          </a:blip>
          <a:srcRect b="0" l="0" r="0" t="0"/>
          <a:stretch/>
        </p:blipFill>
        <p:spPr>
          <a:xfrm>
            <a:off x="7164288" y="4509120"/>
            <a:ext cx="885825" cy="137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