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autoCompressPictures="0" embedTrueTypeFonts="1" strictFirstAndLastChars="0" saveSubsetFonts="1">
  <p:sldMasterIdLst>
    <p:sldMasterId id="2147483659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</p:sldIdLst>
  <p:sldSz cy="6858000" cx="9144000"/>
  <p:notesSz cx="6858000" cy="9144000"/>
  <p:embeddedFontLst>
    <p:embeddedFont>
      <p:font typeface="Overlock"/>
      <p:regular r:id="rId23"/>
      <p:bold r:id="rId24"/>
      <p:italic r:id="rId25"/>
      <p:boldItalic r:id="rId26"/>
    </p:embeddedFont>
    <p:embeddedFont>
      <p:font typeface="Candara"/>
      <p:regular r:id="rId27"/>
      <p:bold r:id="rId28"/>
      <p:italic r:id="rId29"/>
      <p:boldItalic r:id="rId30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/>
</file>

<file path=ppt/tableStyles.xml><?xml version="1.0" encoding="utf-8"?>
<a:tblStyleLst xmlns:a="http://schemas.openxmlformats.org/drawingml/2006/main" xmlns:r="http://schemas.openxmlformats.org/officeDocument/2006/relationships" def="{85AD904B-F8EB-4837-A15E-E3E1A684C553}">
  <a:tblStyle styleId="{85AD904B-F8EB-4837-A15E-E3E1A684C553}" styleName="Table_0">
    <a:wholeTbl>
      <a:tcTxStyle b="off" i="off">
        <a:font>
          <a:latin typeface="Candara"/>
          <a:ea typeface="Candara"/>
          <a:cs typeface="Candara"/>
        </a:font>
        <a:schemeClr val="dk1"/>
      </a:tcTxStyle>
      <a:tcStyle>
        <a:tcBdr>
          <a:left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insideV>
        </a:tcBdr>
        <a:fill>
          <a:solidFill>
            <a:srgbClr val="E7F2FF"/>
          </a:solidFill>
        </a:fill>
      </a:tcStyle>
    </a:wholeTbl>
    <a:band1H>
      <a:tcTxStyle/>
      <a:tcStyle>
        <a:fill>
          <a:solidFill>
            <a:srgbClr val="CCE5FE"/>
          </a:solidFill>
        </a:fill>
      </a:tcStyle>
    </a:band1H>
    <a:band2H>
      <a:tcTxStyle/>
    </a:band2H>
    <a:band1V>
      <a:tcTxStyle/>
      <a:tcStyle>
        <a:fill>
          <a:solidFill>
            <a:srgbClr val="CCE5FE"/>
          </a:solidFill>
        </a:fill>
      </a:tcStyle>
    </a:band1V>
    <a:band2V>
      <a:tcTxStyle/>
    </a:band2V>
    <a:lastCol>
      <a:tcTxStyle b="on" i="off">
        <a:font>
          <a:latin typeface="Candara"/>
          <a:ea typeface="Candara"/>
          <a:cs typeface="Candara"/>
        </a:font>
        <a:schemeClr val="lt1"/>
      </a:tcTxStyle>
      <a:tcStyle>
        <a:fill>
          <a:solidFill>
            <a:schemeClr val="accent1"/>
          </a:solidFill>
        </a:fill>
      </a:tcStyle>
    </a:lastCol>
    <a:firstCol>
      <a:tcTxStyle b="on" i="off">
        <a:font>
          <a:latin typeface="Candara"/>
          <a:ea typeface="Candara"/>
          <a:cs typeface="Candara"/>
        </a:font>
        <a:schemeClr val="lt1"/>
      </a:tcTxStyle>
      <a:tcStyle>
        <a:fill>
          <a:solidFill>
            <a:schemeClr val="accent1"/>
          </a:solidFill>
        </a:fill>
      </a:tcStyle>
    </a:firstCol>
    <a:lastRow>
      <a:tcTxStyle b="on" i="off">
        <a:font>
          <a:latin typeface="Candara"/>
          <a:ea typeface="Candara"/>
          <a:cs typeface="Candara"/>
        </a:font>
        <a:schemeClr val="lt1"/>
      </a:tcTxStyle>
      <a:tcStyle>
        <a:tcBdr>
          <a:top>
            <a:ln cap="flat" cmpd="sng" w="381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top>
        </a:tcBdr>
        <a:fill>
          <a:solidFill>
            <a:schemeClr val="accent1"/>
          </a:solidFill>
        </a:fill>
      </a:tcStyle>
    </a:lastRow>
    <a:seCell>
      <a:tcTxStyle/>
    </a:seCell>
    <a:swCell>
      <a:tcTxStyle/>
    </a:swCell>
    <a:firstRow>
      <a:tcTxStyle b="on" i="off">
        <a:font>
          <a:latin typeface="Candara"/>
          <a:ea typeface="Candara"/>
          <a:cs typeface="Candara"/>
        </a:font>
        <a:schemeClr val="lt1"/>
      </a:tcTxStyle>
      <a:tcStyle>
        <a:tcBdr>
          <a:bottom>
            <a:ln cap="flat" cmpd="sng" w="381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bottom>
        </a:tcBdr>
        <a:fill>
          <a:solidFill>
            <a:schemeClr val="accent1"/>
          </a:solidFill>
        </a:fill>
      </a:tcStyle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4.xml"/><Relationship Id="rId22" Type="http://schemas.openxmlformats.org/officeDocument/2006/relationships/slide" Target="slides/slide16.xml"/><Relationship Id="rId21" Type="http://schemas.openxmlformats.org/officeDocument/2006/relationships/slide" Target="slides/slide15.xml"/><Relationship Id="rId24" Type="http://schemas.openxmlformats.org/officeDocument/2006/relationships/font" Target="fonts/Overlock-bold.fntdata"/><Relationship Id="rId23" Type="http://schemas.openxmlformats.org/officeDocument/2006/relationships/font" Target="fonts/Overlock-regular.fntdata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9" Type="http://schemas.openxmlformats.org/officeDocument/2006/relationships/slide" Target="slides/slide3.xml"/><Relationship Id="rId26" Type="http://schemas.openxmlformats.org/officeDocument/2006/relationships/font" Target="fonts/Overlock-boldItalic.fntdata"/><Relationship Id="rId25" Type="http://schemas.openxmlformats.org/officeDocument/2006/relationships/font" Target="fonts/Overlock-italic.fntdata"/><Relationship Id="rId28" Type="http://schemas.openxmlformats.org/officeDocument/2006/relationships/font" Target="fonts/Candara-bold.fntdata"/><Relationship Id="rId27" Type="http://schemas.openxmlformats.org/officeDocument/2006/relationships/font" Target="fonts/Candara-regular.fntdata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29" Type="http://schemas.openxmlformats.org/officeDocument/2006/relationships/font" Target="fonts/Candara-italic.fntdata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30" Type="http://schemas.openxmlformats.org/officeDocument/2006/relationships/font" Target="fonts/Candara-boldItalic.fntdata"/><Relationship Id="rId11" Type="http://schemas.openxmlformats.org/officeDocument/2006/relationships/slide" Target="slides/slide5.xml"/><Relationship Id="rId10" Type="http://schemas.openxmlformats.org/officeDocument/2006/relationships/slide" Target="slides/slide4.xml"/><Relationship Id="rId13" Type="http://schemas.openxmlformats.org/officeDocument/2006/relationships/slide" Target="slides/slide7.xml"/><Relationship Id="rId12" Type="http://schemas.openxmlformats.org/officeDocument/2006/relationships/slide" Target="slides/slide6.xml"/><Relationship Id="rId15" Type="http://schemas.openxmlformats.org/officeDocument/2006/relationships/slide" Target="slides/slide9.xml"/><Relationship Id="rId14" Type="http://schemas.openxmlformats.org/officeDocument/2006/relationships/slide" Target="slides/slide8.xml"/><Relationship Id="rId17" Type="http://schemas.openxmlformats.org/officeDocument/2006/relationships/slide" Target="slides/slide11.xml"/><Relationship Id="rId16" Type="http://schemas.openxmlformats.org/officeDocument/2006/relationships/slide" Target="slides/slide10.xml"/><Relationship Id="rId19" Type="http://schemas.openxmlformats.org/officeDocument/2006/relationships/slide" Target="slides/slide13.xml"/><Relationship Id="rId18" Type="http://schemas.openxmlformats.org/officeDocument/2006/relationships/slide" Target="slides/slide1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/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33" name="Google Shape;133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4" name="Google Shape;134;p1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03" name="Shape 2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Google Shape;204;p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5" name="Google Shape;205;p10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11" name="Shape 2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Google Shape;212;p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3" name="Google Shape;213;p1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19" name="Shape 2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" name="Google Shape;220;p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1" name="Google Shape;221;p12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27" name="Shape 2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Google Shape;228;p1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9" name="Google Shape;229;p13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35" name="Shape 2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7" name="Google Shape;237;p14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42" name="Shape 2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" name="Google Shape;243;p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4" name="Google Shape;244;p15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49" name="Shape 2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" name="Google Shape;250;p1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1" name="Google Shape;251;p16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40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2" name="Google Shape;142;p2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47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9" name="Google Shape;149;p3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54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6" name="Google Shape;156;p4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6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3" name="Google Shape;163;p5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69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Google Shape;170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1" name="Google Shape;171;p6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76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Google Shape;177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8" name="Google Shape;178;p7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84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Google Shape;185;p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6" name="Google Shape;186;p8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91" name="Shape 1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Google Shape;192;p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3" name="Google Shape;193;p9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標題投影片" showMasterSp="0" type="title">
  <p:cSld name="TITLE">
    <p:spTree>
      <p:nvGrpSpPr>
        <p:cNvPr id="22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2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fmla="val 1272" name="adj"/>
            </a:avLst>
          </a:prstGeom>
          <a:gradFill>
            <a:gsLst>
              <a:gs pos="0">
                <a:srgbClr val="0293E0"/>
              </a:gs>
              <a:gs pos="100000">
                <a:srgbClr val="81D2FE"/>
              </a:gs>
            </a:gsLst>
            <a:lin ang="540000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ndara"/>
              <a:ea typeface="Candara"/>
              <a:cs typeface="Candara"/>
              <a:sym typeface="Candara"/>
            </a:endParaRPr>
          </a:p>
        </p:txBody>
      </p:sp>
      <p:grpSp>
        <p:nvGrpSpPr>
          <p:cNvPr id="24" name="Google Shape;24;p2"/>
          <p:cNvGrpSpPr/>
          <p:nvPr/>
        </p:nvGrpSpPr>
        <p:grpSpPr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25" name="Google Shape;25;p2"/>
            <p:cNvSpPr/>
            <p:nvPr/>
          </p:nvSpPr>
          <p:spPr>
            <a:xfrm>
              <a:off x="4810125" y="4500563"/>
              <a:ext cx="4295775" cy="1016000"/>
            </a:xfrm>
            <a:custGeom>
              <a:rect b="b" l="l" r="r" t="t"/>
              <a:pathLst>
                <a:path extrusionOk="0" h="640" w="2706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lt2">
                <a:alpha val="28627"/>
              </a:schemeClr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endParaRPr>
            </a:p>
          </p:txBody>
        </p:sp>
        <p:sp>
          <p:nvSpPr>
            <p:cNvPr id="26" name="Google Shape;26;p2"/>
            <p:cNvSpPr/>
            <p:nvPr/>
          </p:nvSpPr>
          <p:spPr>
            <a:xfrm>
              <a:off x="-309563" y="4318000"/>
              <a:ext cx="8280401" cy="1209675"/>
            </a:xfrm>
            <a:custGeom>
              <a:rect b="b" l="l" r="r" t="t"/>
              <a:pathLst>
                <a:path extrusionOk="0" h="762" w="5216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lt2">
                <a:alpha val="40000"/>
              </a:schemeClr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endParaRPr>
            </a:p>
          </p:txBody>
        </p:sp>
        <p:sp>
          <p:nvSpPr>
            <p:cNvPr id="27" name="Google Shape;27;p2"/>
            <p:cNvSpPr/>
            <p:nvPr/>
          </p:nvSpPr>
          <p:spPr>
            <a:xfrm>
              <a:off x="3175" y="4335463"/>
              <a:ext cx="8166100" cy="1101725"/>
            </a:xfrm>
            <a:custGeom>
              <a:rect b="b" l="l" r="r" t="t"/>
              <a:pathLst>
                <a:path extrusionOk="0" h="694" w="514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cap="flat" cmpd="sng" w="9525">
              <a:solidFill>
                <a:srgbClr val="FFFFFF"/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endParaRPr>
            </a:p>
          </p:txBody>
        </p:sp>
        <p:sp>
          <p:nvSpPr>
            <p:cNvPr id="28" name="Google Shape;28;p2"/>
            <p:cNvSpPr/>
            <p:nvPr/>
          </p:nvSpPr>
          <p:spPr>
            <a:xfrm>
              <a:off x="4156075" y="4316413"/>
              <a:ext cx="4940300" cy="927100"/>
            </a:xfrm>
            <a:custGeom>
              <a:rect b="b" l="l" r="r" t="t"/>
              <a:pathLst>
                <a:path extrusionOk="0" h="584" w="3112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cap="flat" cmpd="sng" w="9525">
              <a:solidFill>
                <a:srgbClr val="FFFFFF"/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endParaRPr>
            </a:p>
          </p:txBody>
        </p:sp>
        <p:sp>
          <p:nvSpPr>
            <p:cNvPr id="29" name="Google Shape;29;p2"/>
            <p:cNvSpPr/>
            <p:nvPr/>
          </p:nvSpPr>
          <p:spPr>
            <a:xfrm>
              <a:off x="-3905250" y="4294188"/>
              <a:ext cx="13011150" cy="1892300"/>
            </a:xfrm>
            <a:custGeom>
              <a:rect b="b" l="l" r="r" t="t"/>
              <a:pathLst>
                <a:path extrusionOk="0" h="1192" w="8196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endParaRPr>
            </a:p>
          </p:txBody>
        </p:sp>
      </p:grpSp>
      <p:sp>
        <p:nvSpPr>
          <p:cNvPr id="30" name="Google Shape;30;p2"/>
          <p:cNvSpPr txBox="1"/>
          <p:nvPr>
            <p:ph type="ctrTitle"/>
          </p:nvPr>
        </p:nvSpPr>
        <p:spPr>
          <a:xfrm>
            <a:off x="685800" y="1600200"/>
            <a:ext cx="7772400" cy="178010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/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400"/>
              <a:buFont typeface="Candara"/>
              <a:buNone/>
              <a:defRPr sz="4400">
                <a:solidFill>
                  <a:srgbClr val="FFFFFF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2"/>
          <p:cNvSpPr txBox="1"/>
          <p:nvPr>
            <p:ph idx="1" type="subTitle"/>
          </p:nvPr>
        </p:nvSpPr>
        <p:spPr>
          <a:xfrm>
            <a:off x="1371600" y="3556001"/>
            <a:ext cx="6400800" cy="1473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lvl="0" algn="ctr">
              <a:spcBef>
                <a:spcPts val="400"/>
              </a:spcBef>
              <a:spcAft>
                <a:spcPts val="0"/>
              </a:spcAft>
              <a:buSzPts val="2000"/>
              <a:buNone/>
              <a:defRPr sz="2000">
                <a:solidFill>
                  <a:srgbClr val="FFFFFF"/>
                </a:solidFill>
              </a:defRPr>
            </a:lvl1pPr>
            <a:lvl2pPr lvl="1" algn="ctr">
              <a:spcBef>
                <a:spcPts val="440"/>
              </a:spcBef>
              <a:spcAft>
                <a:spcPts val="0"/>
              </a:spcAft>
              <a:buSzPts val="22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400"/>
              </a:spcBef>
              <a:spcAft>
                <a:spcPts val="0"/>
              </a:spcAft>
              <a:buSzPts val="20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360"/>
              </a:spcBef>
              <a:spcAft>
                <a:spcPts val="0"/>
              </a:spcAft>
              <a:buSzPts val="18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320"/>
              </a:spcBef>
              <a:spcAft>
                <a:spcPts val="0"/>
              </a:spcAft>
              <a:buSzPts val="16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384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384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384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384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32" name="Google Shape;32;p2"/>
          <p:cNvSpPr txBox="1"/>
          <p:nvPr>
            <p:ph idx="11" type="ftr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3" name="Google Shape;33;p2"/>
          <p:cNvSpPr txBox="1"/>
          <p:nvPr>
            <p:ph idx="12" type="sldNum"/>
          </p:nvPr>
        </p:nvSpPr>
        <p:spPr>
          <a:xfrm>
            <a:off x="7802662" y="6250163"/>
            <a:ext cx="1161826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標題及直排文字" type="vertTx">
  <p:cSld name="VERTICAL_TEXT"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11"/>
          <p:cNvSpPr txBox="1"/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4" name="Google Shape;114;p11"/>
          <p:cNvSpPr txBox="1"/>
          <p:nvPr>
            <p:ph idx="1" type="body"/>
          </p:nvPr>
        </p:nvSpPr>
        <p:spPr>
          <a:xfrm rot="5400000">
            <a:off x="2850886" y="696649"/>
            <a:ext cx="3450696" cy="74083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SzPts val="2400"/>
              <a:buChar char="∗"/>
              <a:defRPr/>
            </a:lvl1pPr>
            <a:lvl2pPr indent="-368300" lvl="1" marL="914400" algn="l">
              <a:spcBef>
                <a:spcPts val="440"/>
              </a:spcBef>
              <a:spcAft>
                <a:spcPts val="0"/>
              </a:spcAft>
              <a:buSzPts val="2200"/>
              <a:buChar char="∗"/>
              <a:defRPr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SzPts val="2000"/>
              <a:buChar char="∗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SzPts val="1800"/>
              <a:buChar char="∗"/>
              <a:defRPr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SzPts val="1600"/>
              <a:buChar char="∗"/>
              <a:defRPr/>
            </a:lvl5pPr>
            <a:lvl6pPr indent="-342900" lvl="5" marL="2743200" algn="l">
              <a:spcBef>
                <a:spcPts val="384"/>
              </a:spcBef>
              <a:spcAft>
                <a:spcPts val="0"/>
              </a:spcAft>
              <a:buSzPts val="1800"/>
              <a:buChar char="∗"/>
              <a:defRPr/>
            </a:lvl6pPr>
            <a:lvl7pPr indent="-342900" lvl="6" marL="3200400" algn="l">
              <a:spcBef>
                <a:spcPts val="384"/>
              </a:spcBef>
              <a:spcAft>
                <a:spcPts val="0"/>
              </a:spcAft>
              <a:buSzPts val="1800"/>
              <a:buChar char="∗"/>
              <a:defRPr/>
            </a:lvl7pPr>
            <a:lvl8pPr indent="-342900" lvl="7" marL="3657600" algn="l">
              <a:spcBef>
                <a:spcPts val="384"/>
              </a:spcBef>
              <a:spcAft>
                <a:spcPts val="0"/>
              </a:spcAft>
              <a:buSzPts val="1800"/>
              <a:buChar char="∗"/>
              <a:defRPr/>
            </a:lvl8pPr>
            <a:lvl9pPr indent="-342900" lvl="8" marL="4114800" algn="l">
              <a:spcBef>
                <a:spcPts val="384"/>
              </a:spcBef>
              <a:spcAft>
                <a:spcPts val="0"/>
              </a:spcAft>
              <a:buSzPts val="1800"/>
              <a:buChar char="∗"/>
              <a:defRPr/>
            </a:lvl9pPr>
          </a:lstStyle>
          <a:p/>
        </p:txBody>
      </p:sp>
      <p:sp>
        <p:nvSpPr>
          <p:cNvPr id="115" name="Google Shape;115;p11"/>
          <p:cNvSpPr txBox="1"/>
          <p:nvPr>
            <p:ph idx="10" type="dt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6" name="Google Shape;116;p11"/>
          <p:cNvSpPr txBox="1"/>
          <p:nvPr>
            <p:ph idx="11" type="ftr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7" name="Google Shape;117;p11"/>
          <p:cNvSpPr txBox="1"/>
          <p:nvPr>
            <p:ph idx="12" type="sldNum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直排標題及文字" showMasterSp="0" type="vertTitleAndTx">
  <p:cSld name="VERTICAL_TITLE_AND_VERTICAL_TEXT"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12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fmla="val 7136" name="adj"/>
            </a:avLst>
          </a:prstGeom>
          <a:gradFill>
            <a:gsLst>
              <a:gs pos="0">
                <a:srgbClr val="0293E0"/>
              </a:gs>
              <a:gs pos="90000">
                <a:srgbClr val="81D2FE"/>
              </a:gs>
              <a:gs pos="100000">
                <a:srgbClr val="81D2FE"/>
              </a:gs>
            </a:gsLst>
            <a:lin ang="540000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ndara"/>
              <a:ea typeface="Candara"/>
              <a:cs typeface="Candara"/>
              <a:sym typeface="Candara"/>
            </a:endParaRPr>
          </a:p>
        </p:txBody>
      </p:sp>
      <p:sp>
        <p:nvSpPr>
          <p:cNvPr id="120" name="Google Shape;120;p12"/>
          <p:cNvSpPr txBox="1"/>
          <p:nvPr>
            <p:ph idx="10" type="dt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1" name="Google Shape;121;p12"/>
          <p:cNvSpPr txBox="1"/>
          <p:nvPr>
            <p:ph idx="11" type="ftr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2" name="Google Shape;122;p12"/>
          <p:cNvSpPr txBox="1"/>
          <p:nvPr>
            <p:ph idx="12" type="sldNum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grpSp>
        <p:nvGrpSpPr>
          <p:cNvPr id="123" name="Google Shape;123;p12"/>
          <p:cNvGrpSpPr/>
          <p:nvPr/>
        </p:nvGrpSpPr>
        <p:grpSpPr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24" name="Google Shape;124;p12"/>
            <p:cNvSpPr/>
            <p:nvPr/>
          </p:nvSpPr>
          <p:spPr>
            <a:xfrm>
              <a:off x="4810125" y="4500563"/>
              <a:ext cx="4295775" cy="1016000"/>
            </a:xfrm>
            <a:custGeom>
              <a:rect b="b" l="l" r="r" t="t"/>
              <a:pathLst>
                <a:path extrusionOk="0" h="640" w="2706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lt2">
                <a:alpha val="28627"/>
              </a:schemeClr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endParaRPr>
            </a:p>
          </p:txBody>
        </p:sp>
        <p:sp>
          <p:nvSpPr>
            <p:cNvPr id="125" name="Google Shape;125;p12"/>
            <p:cNvSpPr/>
            <p:nvPr/>
          </p:nvSpPr>
          <p:spPr>
            <a:xfrm>
              <a:off x="-309563" y="4318000"/>
              <a:ext cx="8280401" cy="1209675"/>
            </a:xfrm>
            <a:custGeom>
              <a:rect b="b" l="l" r="r" t="t"/>
              <a:pathLst>
                <a:path extrusionOk="0" h="762" w="5216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lt2">
                <a:alpha val="40000"/>
              </a:schemeClr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endParaRPr>
            </a:p>
          </p:txBody>
        </p:sp>
        <p:sp>
          <p:nvSpPr>
            <p:cNvPr id="126" name="Google Shape;126;p12"/>
            <p:cNvSpPr/>
            <p:nvPr/>
          </p:nvSpPr>
          <p:spPr>
            <a:xfrm>
              <a:off x="3175" y="4335463"/>
              <a:ext cx="8166100" cy="1101725"/>
            </a:xfrm>
            <a:custGeom>
              <a:rect b="b" l="l" r="r" t="t"/>
              <a:pathLst>
                <a:path extrusionOk="0" h="694" w="514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cap="flat" cmpd="sng" w="9525">
              <a:solidFill>
                <a:srgbClr val="FFFFFF"/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endParaRPr>
            </a:p>
          </p:txBody>
        </p:sp>
        <p:sp>
          <p:nvSpPr>
            <p:cNvPr id="127" name="Google Shape;127;p12"/>
            <p:cNvSpPr/>
            <p:nvPr/>
          </p:nvSpPr>
          <p:spPr>
            <a:xfrm>
              <a:off x="4156075" y="4316413"/>
              <a:ext cx="4940300" cy="927100"/>
            </a:xfrm>
            <a:custGeom>
              <a:rect b="b" l="l" r="r" t="t"/>
              <a:pathLst>
                <a:path extrusionOk="0" h="584" w="3112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cap="flat" cmpd="sng" w="9525">
              <a:solidFill>
                <a:srgbClr val="FFFFFF"/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endParaRPr>
            </a:p>
          </p:txBody>
        </p:sp>
        <p:sp>
          <p:nvSpPr>
            <p:cNvPr id="128" name="Google Shape;128;p12"/>
            <p:cNvSpPr/>
            <p:nvPr/>
          </p:nvSpPr>
          <p:spPr>
            <a:xfrm>
              <a:off x="-3905250" y="4294188"/>
              <a:ext cx="13011150" cy="1892300"/>
            </a:xfrm>
            <a:custGeom>
              <a:rect b="b" l="l" r="r" t="t"/>
              <a:pathLst>
                <a:path extrusionOk="0" h="1192" w="8196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endParaRPr>
            </a:p>
          </p:txBody>
        </p:sp>
      </p:grpSp>
      <p:sp>
        <p:nvSpPr>
          <p:cNvPr id="129" name="Google Shape;129;p12"/>
          <p:cNvSpPr txBox="1"/>
          <p:nvPr>
            <p:ph type="title"/>
          </p:nvPr>
        </p:nvSpPr>
        <p:spPr>
          <a:xfrm rot="5400000">
            <a:off x="5414433" y="2662767"/>
            <a:ext cx="4487333" cy="20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Candara"/>
              <a:buNone/>
              <a:defRPr>
                <a:solidFill>
                  <a:schemeClr val="dk2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0" name="Google Shape;130;p12"/>
          <p:cNvSpPr txBox="1"/>
          <p:nvPr>
            <p:ph idx="1" type="body"/>
          </p:nvPr>
        </p:nvSpPr>
        <p:spPr>
          <a:xfrm rot="5400000">
            <a:off x="1223433" y="681567"/>
            <a:ext cx="4487334" cy="6019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accent1"/>
              </a:buClr>
              <a:buSzPts val="2400"/>
              <a:buChar char="∗"/>
              <a:defRPr/>
            </a:lvl1pPr>
            <a:lvl2pPr indent="-368300" lvl="1" marL="914400" algn="l">
              <a:spcBef>
                <a:spcPts val="440"/>
              </a:spcBef>
              <a:spcAft>
                <a:spcPts val="0"/>
              </a:spcAft>
              <a:buClr>
                <a:schemeClr val="accent1"/>
              </a:buClr>
              <a:buSzPts val="2200"/>
              <a:buChar char="∗"/>
              <a:defRPr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2000"/>
              <a:buChar char="∗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800"/>
              <a:buChar char="∗"/>
              <a:defRPr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600"/>
              <a:buChar char="∗"/>
              <a:defRPr/>
            </a:lvl5pPr>
            <a:lvl6pPr indent="-342900" lvl="5" marL="2743200" algn="l">
              <a:spcBef>
                <a:spcPts val="384"/>
              </a:spcBef>
              <a:spcAft>
                <a:spcPts val="0"/>
              </a:spcAft>
              <a:buSzPts val="1800"/>
              <a:buChar char="∗"/>
              <a:defRPr/>
            </a:lvl6pPr>
            <a:lvl7pPr indent="-342900" lvl="6" marL="3200400" algn="l">
              <a:spcBef>
                <a:spcPts val="384"/>
              </a:spcBef>
              <a:spcAft>
                <a:spcPts val="0"/>
              </a:spcAft>
              <a:buSzPts val="1800"/>
              <a:buChar char="∗"/>
              <a:defRPr/>
            </a:lvl7pPr>
            <a:lvl8pPr indent="-342900" lvl="7" marL="3657600" algn="l">
              <a:spcBef>
                <a:spcPts val="384"/>
              </a:spcBef>
              <a:spcAft>
                <a:spcPts val="0"/>
              </a:spcAft>
              <a:buSzPts val="1800"/>
              <a:buChar char="∗"/>
              <a:defRPr/>
            </a:lvl8pPr>
            <a:lvl9pPr indent="-342900" lvl="8" marL="4114800" algn="l">
              <a:spcBef>
                <a:spcPts val="384"/>
              </a:spcBef>
              <a:spcAft>
                <a:spcPts val="0"/>
              </a:spcAft>
              <a:buSzPts val="1800"/>
              <a:buChar char="∗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標題及物件" type="obj">
  <p:cSld name="OBJECT">
    <p:spTree>
      <p:nvGrpSpPr>
        <p:cNvPr id="34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3"/>
          <p:cNvSpPr txBox="1"/>
          <p:nvPr>
            <p:ph idx="1" type="body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SzPts val="1800"/>
              <a:buChar char="∗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SzPts val="1800"/>
              <a:buChar char="∗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SzPts val="1800"/>
              <a:buChar char="∗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SzPts val="1800"/>
              <a:buChar char="∗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SzPts val="1800"/>
              <a:buChar char="∗"/>
              <a:defRPr/>
            </a:lvl5pPr>
            <a:lvl6pPr indent="-342900" lvl="5" marL="2743200" algn="l">
              <a:spcBef>
                <a:spcPts val="384"/>
              </a:spcBef>
              <a:spcAft>
                <a:spcPts val="0"/>
              </a:spcAft>
              <a:buSzPts val="1800"/>
              <a:buChar char="∗"/>
              <a:defRPr/>
            </a:lvl6pPr>
            <a:lvl7pPr indent="-342900" lvl="6" marL="3200400" algn="l">
              <a:spcBef>
                <a:spcPts val="384"/>
              </a:spcBef>
              <a:spcAft>
                <a:spcPts val="0"/>
              </a:spcAft>
              <a:buSzPts val="1800"/>
              <a:buChar char="∗"/>
              <a:defRPr/>
            </a:lvl7pPr>
            <a:lvl8pPr indent="-342900" lvl="7" marL="3657600" algn="l">
              <a:spcBef>
                <a:spcPts val="384"/>
              </a:spcBef>
              <a:spcAft>
                <a:spcPts val="0"/>
              </a:spcAft>
              <a:buSzPts val="1800"/>
              <a:buChar char="∗"/>
              <a:defRPr/>
            </a:lvl8pPr>
            <a:lvl9pPr indent="-342900" lvl="8" marL="4114800" algn="l">
              <a:spcBef>
                <a:spcPts val="384"/>
              </a:spcBef>
              <a:spcAft>
                <a:spcPts val="0"/>
              </a:spcAft>
              <a:buSzPts val="1800"/>
              <a:buChar char="∗"/>
              <a:defRPr/>
            </a:lvl9pPr>
          </a:lstStyle>
          <a:p/>
        </p:txBody>
      </p:sp>
      <p:sp>
        <p:nvSpPr>
          <p:cNvPr id="36" name="Google Shape;36;p3"/>
          <p:cNvSpPr txBox="1"/>
          <p:nvPr>
            <p:ph idx="10" type="dt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7" name="Google Shape;37;p3"/>
          <p:cNvSpPr txBox="1"/>
          <p:nvPr>
            <p:ph idx="11" type="ftr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3"/>
          <p:cNvSpPr txBox="1"/>
          <p:nvPr>
            <p:ph idx="12" type="sldNum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39" name="Google Shape;39;p3"/>
          <p:cNvSpPr txBox="1"/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只有標題" type="titleOnly">
  <p:cSld name="TITLE_ONLY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4"/>
          <p:cNvSpPr txBox="1"/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4"/>
          <p:cNvSpPr txBox="1"/>
          <p:nvPr>
            <p:ph idx="10" type="dt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4"/>
          <p:cNvSpPr txBox="1"/>
          <p:nvPr>
            <p:ph idx="11" type="ftr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4"/>
          <p:cNvSpPr txBox="1"/>
          <p:nvPr>
            <p:ph idx="12" type="sldNum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章節標題" showMasterSp="0" type="secHead">
  <p:cSld name="SECTION_HEADER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5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fmla="val 1272" name="adj"/>
            </a:avLst>
          </a:prstGeom>
          <a:gradFill>
            <a:gsLst>
              <a:gs pos="0">
                <a:srgbClr val="0293E0"/>
              </a:gs>
              <a:gs pos="100000">
                <a:srgbClr val="81D2FE"/>
              </a:gs>
            </a:gsLst>
            <a:lin ang="540000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ndara"/>
              <a:ea typeface="Candara"/>
              <a:cs typeface="Candara"/>
              <a:sym typeface="Candara"/>
            </a:endParaRPr>
          </a:p>
        </p:txBody>
      </p:sp>
      <p:sp>
        <p:nvSpPr>
          <p:cNvPr id="47" name="Google Shape;47;p5"/>
          <p:cNvSpPr/>
          <p:nvPr/>
        </p:nvSpPr>
        <p:spPr>
          <a:xfrm>
            <a:off x="6047438" y="4203592"/>
            <a:ext cx="2876429" cy="714026"/>
          </a:xfrm>
          <a:custGeom>
            <a:rect b="b" l="l" r="r" t="t"/>
            <a:pathLst>
              <a:path extrusionOk="0" h="640" w="2706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lt2">
              <a:alpha val="28627"/>
            </a:schemeClr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ndara"/>
              <a:ea typeface="Candara"/>
              <a:cs typeface="Candara"/>
              <a:sym typeface="Candara"/>
            </a:endParaRPr>
          </a:p>
        </p:txBody>
      </p:sp>
      <p:sp>
        <p:nvSpPr>
          <p:cNvPr id="48" name="Google Shape;48;p5"/>
          <p:cNvSpPr/>
          <p:nvPr/>
        </p:nvSpPr>
        <p:spPr>
          <a:xfrm>
            <a:off x="2619320" y="4075290"/>
            <a:ext cx="5544515" cy="850138"/>
          </a:xfrm>
          <a:custGeom>
            <a:rect b="b" l="l" r="r" t="t"/>
            <a:pathLst>
              <a:path extrusionOk="0" h="762" w="5216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lt2">
              <a:alpha val="40000"/>
            </a:schemeClr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ndara"/>
              <a:ea typeface="Candara"/>
              <a:cs typeface="Candara"/>
              <a:sym typeface="Candara"/>
            </a:endParaRPr>
          </a:p>
        </p:txBody>
      </p:sp>
      <p:sp>
        <p:nvSpPr>
          <p:cNvPr id="49" name="Google Shape;49;p5"/>
          <p:cNvSpPr/>
          <p:nvPr/>
        </p:nvSpPr>
        <p:spPr>
          <a:xfrm>
            <a:off x="2828728" y="4087562"/>
            <a:ext cx="5467980" cy="774272"/>
          </a:xfrm>
          <a:custGeom>
            <a:rect b="b" l="l" r="r" t="t"/>
            <a:pathLst>
              <a:path extrusionOk="0" h="694" w="514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cap="flat" cmpd="sng" w="9525">
            <a:solidFill>
              <a:srgbClr val="FFFFFF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ndara"/>
              <a:ea typeface="Candara"/>
              <a:cs typeface="Candara"/>
              <a:sym typeface="Candara"/>
            </a:endParaRPr>
          </a:p>
        </p:txBody>
      </p:sp>
      <p:sp>
        <p:nvSpPr>
          <p:cNvPr id="50" name="Google Shape;50;p5"/>
          <p:cNvSpPr/>
          <p:nvPr/>
        </p:nvSpPr>
        <p:spPr>
          <a:xfrm>
            <a:off x="5609489" y="4074174"/>
            <a:ext cx="3308000" cy="651549"/>
          </a:xfrm>
          <a:custGeom>
            <a:rect b="b" l="l" r="r" t="t"/>
            <a:pathLst>
              <a:path extrusionOk="0" h="584" w="3112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cap="flat" cmpd="sng" w="9525">
            <a:solidFill>
              <a:srgbClr val="FFFFFF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ndara"/>
              <a:ea typeface="Candara"/>
              <a:cs typeface="Candara"/>
              <a:sym typeface="Candara"/>
            </a:endParaRPr>
          </a:p>
        </p:txBody>
      </p:sp>
      <p:sp>
        <p:nvSpPr>
          <p:cNvPr id="51" name="Google Shape;51;p5"/>
          <p:cNvSpPr/>
          <p:nvPr/>
        </p:nvSpPr>
        <p:spPr>
          <a:xfrm>
            <a:off x="211665" y="4058555"/>
            <a:ext cx="8723376" cy="1329874"/>
          </a:xfrm>
          <a:custGeom>
            <a:rect b="b" l="l" r="r" t="t"/>
            <a:pathLst>
              <a:path extrusionOk="0" h="1192" w="8196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ndara"/>
              <a:ea typeface="Candara"/>
              <a:cs typeface="Candara"/>
              <a:sym typeface="Candara"/>
            </a:endParaRPr>
          </a:p>
        </p:txBody>
      </p:sp>
      <p:sp>
        <p:nvSpPr>
          <p:cNvPr id="52" name="Google Shape;52;p5"/>
          <p:cNvSpPr txBox="1"/>
          <p:nvPr>
            <p:ph type="title"/>
          </p:nvPr>
        </p:nvSpPr>
        <p:spPr>
          <a:xfrm>
            <a:off x="690032" y="2463560"/>
            <a:ext cx="7772400" cy="1524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400"/>
              <a:buFont typeface="Candara"/>
              <a:buNone/>
              <a:defRPr b="0" sz="4400" cap="none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5"/>
          <p:cNvSpPr txBox="1"/>
          <p:nvPr>
            <p:ph idx="1" type="body"/>
          </p:nvPr>
        </p:nvSpPr>
        <p:spPr>
          <a:xfrm>
            <a:off x="1367365" y="1437448"/>
            <a:ext cx="6417734" cy="939801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/>
          <a:lstStyle>
            <a:lvl1pPr indent="-228600" lvl="0" marL="457200" algn="ctr">
              <a:spcBef>
                <a:spcPts val="400"/>
              </a:spcBef>
              <a:spcAft>
                <a:spcPts val="0"/>
              </a:spcAft>
              <a:buSzPts val="2000"/>
              <a:buNone/>
              <a:defRPr sz="2000">
                <a:solidFill>
                  <a:srgbClr val="FFFFFF"/>
                </a:solidFill>
              </a:defRPr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spcBef>
                <a:spcPts val="320"/>
              </a:spcBef>
              <a:spcAft>
                <a:spcPts val="0"/>
              </a:spcAft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spcBef>
                <a:spcPts val="28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spcBef>
                <a:spcPts val="28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spcBef>
                <a:spcPts val="384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spcBef>
                <a:spcPts val="384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spcBef>
                <a:spcPts val="384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spcBef>
                <a:spcPts val="384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54" name="Google Shape;54;p5"/>
          <p:cNvSpPr txBox="1"/>
          <p:nvPr>
            <p:ph idx="10" type="dt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5" name="Google Shape;55;p5"/>
          <p:cNvSpPr txBox="1"/>
          <p:nvPr>
            <p:ph idx="11" type="ftr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5"/>
          <p:cNvSpPr txBox="1"/>
          <p:nvPr>
            <p:ph idx="12" type="sldNum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兩項物件" type="twoObj">
  <p:cSld name="TWO_OBJECTS"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6"/>
          <p:cNvSpPr txBox="1"/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6"/>
          <p:cNvSpPr txBox="1"/>
          <p:nvPr>
            <p:ph idx="10" type="dt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6"/>
          <p:cNvSpPr txBox="1"/>
          <p:nvPr>
            <p:ph idx="11" type="ftr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1" name="Google Shape;61;p6"/>
          <p:cNvSpPr txBox="1"/>
          <p:nvPr>
            <p:ph idx="12" type="sldNum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62" name="Google Shape;62;p6"/>
          <p:cNvSpPr txBox="1"/>
          <p:nvPr>
            <p:ph idx="1" type="body"/>
          </p:nvPr>
        </p:nvSpPr>
        <p:spPr>
          <a:xfrm>
            <a:off x="676655" y="2679192"/>
            <a:ext cx="3822192" cy="3447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SzPts val="1800"/>
              <a:buChar char="∗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SzPts val="1800"/>
              <a:buChar char="∗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SzPts val="1800"/>
              <a:buChar char="∗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SzPts val="1800"/>
              <a:buChar char="∗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SzPts val="1800"/>
              <a:buChar char="∗"/>
              <a:defRPr/>
            </a:lvl5pPr>
            <a:lvl6pPr indent="-342900" lvl="5" marL="2743200" algn="l">
              <a:spcBef>
                <a:spcPts val="384"/>
              </a:spcBef>
              <a:spcAft>
                <a:spcPts val="0"/>
              </a:spcAft>
              <a:buSzPts val="1800"/>
              <a:buChar char="∗"/>
              <a:defRPr/>
            </a:lvl6pPr>
            <a:lvl7pPr indent="-342900" lvl="6" marL="3200400" algn="l">
              <a:spcBef>
                <a:spcPts val="384"/>
              </a:spcBef>
              <a:spcAft>
                <a:spcPts val="0"/>
              </a:spcAft>
              <a:buSzPts val="1800"/>
              <a:buChar char="∗"/>
              <a:defRPr/>
            </a:lvl7pPr>
            <a:lvl8pPr indent="-342900" lvl="7" marL="3657600" algn="l">
              <a:spcBef>
                <a:spcPts val="384"/>
              </a:spcBef>
              <a:spcAft>
                <a:spcPts val="0"/>
              </a:spcAft>
              <a:buSzPts val="1800"/>
              <a:buChar char="∗"/>
              <a:defRPr/>
            </a:lvl8pPr>
            <a:lvl9pPr indent="-342900" lvl="8" marL="4114800" algn="l">
              <a:spcBef>
                <a:spcPts val="384"/>
              </a:spcBef>
              <a:spcAft>
                <a:spcPts val="0"/>
              </a:spcAft>
              <a:buSzPts val="1800"/>
              <a:buChar char="∗"/>
              <a:defRPr/>
            </a:lvl9pPr>
          </a:lstStyle>
          <a:p/>
        </p:txBody>
      </p:sp>
      <p:sp>
        <p:nvSpPr>
          <p:cNvPr id="63" name="Google Shape;63;p6"/>
          <p:cNvSpPr txBox="1"/>
          <p:nvPr>
            <p:ph idx="2" type="body"/>
          </p:nvPr>
        </p:nvSpPr>
        <p:spPr>
          <a:xfrm>
            <a:off x="4645152" y="2679192"/>
            <a:ext cx="3822192" cy="3447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SzPts val="1800"/>
              <a:buChar char="∗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SzPts val="1800"/>
              <a:buChar char="∗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SzPts val="1800"/>
              <a:buChar char="∗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SzPts val="1800"/>
              <a:buChar char="∗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SzPts val="1800"/>
              <a:buChar char="∗"/>
              <a:defRPr/>
            </a:lvl5pPr>
            <a:lvl6pPr indent="-342900" lvl="5" marL="2743200" algn="l">
              <a:spcBef>
                <a:spcPts val="384"/>
              </a:spcBef>
              <a:spcAft>
                <a:spcPts val="0"/>
              </a:spcAft>
              <a:buSzPts val="1800"/>
              <a:buChar char="∗"/>
              <a:defRPr/>
            </a:lvl6pPr>
            <a:lvl7pPr indent="-342900" lvl="6" marL="3200400" algn="l">
              <a:spcBef>
                <a:spcPts val="384"/>
              </a:spcBef>
              <a:spcAft>
                <a:spcPts val="0"/>
              </a:spcAft>
              <a:buSzPts val="1800"/>
              <a:buChar char="∗"/>
              <a:defRPr/>
            </a:lvl7pPr>
            <a:lvl8pPr indent="-342900" lvl="7" marL="3657600" algn="l">
              <a:spcBef>
                <a:spcPts val="384"/>
              </a:spcBef>
              <a:spcAft>
                <a:spcPts val="0"/>
              </a:spcAft>
              <a:buSzPts val="1800"/>
              <a:buChar char="∗"/>
              <a:defRPr/>
            </a:lvl8pPr>
            <a:lvl9pPr indent="-342900" lvl="8" marL="4114800" algn="l">
              <a:spcBef>
                <a:spcPts val="384"/>
              </a:spcBef>
              <a:spcAft>
                <a:spcPts val="0"/>
              </a:spcAft>
              <a:buSzPts val="1800"/>
              <a:buChar char="∗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比對" type="twoTxTwoObj">
  <p:cSld name="TWO_OBJECTS_WITH_TEXT"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7"/>
          <p:cNvSpPr txBox="1"/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400"/>
              <a:buFont typeface="Candara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7"/>
          <p:cNvSpPr txBox="1"/>
          <p:nvPr>
            <p:ph idx="1" type="body"/>
          </p:nvPr>
        </p:nvSpPr>
        <p:spPr>
          <a:xfrm>
            <a:off x="676656" y="2678114"/>
            <a:ext cx="3822192" cy="63976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indent="-228600" lvl="0" marL="457200" algn="ctr">
              <a:spcBef>
                <a:spcPts val="480"/>
              </a:spcBef>
              <a:spcAft>
                <a:spcPts val="0"/>
              </a:spcAft>
              <a:buSzPts val="2400"/>
              <a:buNone/>
              <a:defRPr b="0" sz="2400">
                <a:solidFill>
                  <a:schemeClr val="dk2"/>
                </a:solidFill>
                <a:latin typeface="Candara"/>
                <a:ea typeface="Candara"/>
                <a:cs typeface="Candara"/>
                <a:sym typeface="Candara"/>
              </a:defRPr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SzPts val="20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SzPts val="180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SzPts val="160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SzPts val="1600"/>
              <a:buNone/>
              <a:defRPr b="1" sz="1600"/>
            </a:lvl5pPr>
            <a:lvl6pPr indent="-228600" lvl="5" marL="2743200" algn="l">
              <a:spcBef>
                <a:spcPts val="384"/>
              </a:spcBef>
              <a:spcAft>
                <a:spcPts val="0"/>
              </a:spcAft>
              <a:buSzPts val="1600"/>
              <a:buNone/>
              <a:defRPr b="1" sz="1600"/>
            </a:lvl6pPr>
            <a:lvl7pPr indent="-228600" lvl="6" marL="3200400" algn="l">
              <a:spcBef>
                <a:spcPts val="384"/>
              </a:spcBef>
              <a:spcAft>
                <a:spcPts val="0"/>
              </a:spcAft>
              <a:buSzPts val="1600"/>
              <a:buNone/>
              <a:defRPr b="1" sz="1600"/>
            </a:lvl7pPr>
            <a:lvl8pPr indent="-228600" lvl="7" marL="3657600" algn="l">
              <a:spcBef>
                <a:spcPts val="384"/>
              </a:spcBef>
              <a:spcAft>
                <a:spcPts val="0"/>
              </a:spcAft>
              <a:buSzPts val="1600"/>
              <a:buNone/>
              <a:defRPr b="1" sz="1600"/>
            </a:lvl8pPr>
            <a:lvl9pPr indent="-228600" lvl="8" marL="4114800" algn="l">
              <a:spcBef>
                <a:spcPts val="384"/>
              </a:spcBef>
              <a:spcAft>
                <a:spcPts val="0"/>
              </a:spcAft>
              <a:buSzPts val="1600"/>
              <a:buNone/>
              <a:defRPr b="1" sz="1600"/>
            </a:lvl9pPr>
          </a:lstStyle>
          <a:p/>
        </p:txBody>
      </p:sp>
      <p:sp>
        <p:nvSpPr>
          <p:cNvPr id="67" name="Google Shape;67;p7"/>
          <p:cNvSpPr txBox="1"/>
          <p:nvPr>
            <p:ph idx="2" type="body"/>
          </p:nvPr>
        </p:nvSpPr>
        <p:spPr>
          <a:xfrm>
            <a:off x="677332" y="3429000"/>
            <a:ext cx="3820055" cy="26971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355600" lvl="0" marL="457200" algn="l">
              <a:spcBef>
                <a:spcPts val="400"/>
              </a:spcBef>
              <a:spcAft>
                <a:spcPts val="0"/>
              </a:spcAft>
              <a:buSzPts val="2000"/>
              <a:buChar char="∗"/>
              <a:defRPr sz="2000"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SzPts val="1800"/>
              <a:buChar char="∗"/>
              <a:defRPr sz="1800"/>
            </a:lvl2pPr>
            <a:lvl3pPr indent="-330200" lvl="2" marL="1371600" algn="l">
              <a:spcBef>
                <a:spcPts val="320"/>
              </a:spcBef>
              <a:spcAft>
                <a:spcPts val="0"/>
              </a:spcAft>
              <a:buSzPts val="1600"/>
              <a:buChar char="∗"/>
              <a:defRPr sz="1600"/>
            </a:lvl3pPr>
            <a:lvl4pPr indent="-317500" lvl="3" marL="1828800" algn="l">
              <a:spcBef>
                <a:spcPts val="280"/>
              </a:spcBef>
              <a:spcAft>
                <a:spcPts val="0"/>
              </a:spcAft>
              <a:buSzPts val="1400"/>
              <a:buChar char="∗"/>
              <a:defRPr sz="1400"/>
            </a:lvl4pPr>
            <a:lvl5pPr indent="-317500" lvl="4" marL="2286000" algn="l">
              <a:spcBef>
                <a:spcPts val="280"/>
              </a:spcBef>
              <a:spcAft>
                <a:spcPts val="0"/>
              </a:spcAft>
              <a:buSzPts val="1400"/>
              <a:buChar char="∗"/>
              <a:defRPr sz="1400"/>
            </a:lvl5pPr>
            <a:lvl6pPr indent="-330200" lvl="5" marL="2743200" algn="l">
              <a:spcBef>
                <a:spcPts val="384"/>
              </a:spcBef>
              <a:spcAft>
                <a:spcPts val="0"/>
              </a:spcAft>
              <a:buSzPts val="1600"/>
              <a:buChar char="∗"/>
              <a:defRPr sz="1600"/>
            </a:lvl6pPr>
            <a:lvl7pPr indent="-330200" lvl="6" marL="3200400" algn="l">
              <a:spcBef>
                <a:spcPts val="384"/>
              </a:spcBef>
              <a:spcAft>
                <a:spcPts val="0"/>
              </a:spcAft>
              <a:buSzPts val="1600"/>
              <a:buChar char="∗"/>
              <a:defRPr sz="1600"/>
            </a:lvl7pPr>
            <a:lvl8pPr indent="-330200" lvl="7" marL="3657600" algn="l">
              <a:spcBef>
                <a:spcPts val="384"/>
              </a:spcBef>
              <a:spcAft>
                <a:spcPts val="0"/>
              </a:spcAft>
              <a:buSzPts val="1600"/>
              <a:buChar char="∗"/>
              <a:defRPr sz="1600"/>
            </a:lvl8pPr>
            <a:lvl9pPr indent="-330200" lvl="8" marL="4114800" algn="l">
              <a:spcBef>
                <a:spcPts val="384"/>
              </a:spcBef>
              <a:spcAft>
                <a:spcPts val="0"/>
              </a:spcAft>
              <a:buSzPts val="1600"/>
              <a:buChar char="∗"/>
              <a:defRPr sz="1600"/>
            </a:lvl9pPr>
          </a:lstStyle>
          <a:p/>
        </p:txBody>
      </p:sp>
      <p:sp>
        <p:nvSpPr>
          <p:cNvPr id="68" name="Google Shape;68;p7"/>
          <p:cNvSpPr txBox="1"/>
          <p:nvPr>
            <p:ph idx="3" type="body"/>
          </p:nvPr>
        </p:nvSpPr>
        <p:spPr>
          <a:xfrm>
            <a:off x="4648200" y="2678113"/>
            <a:ext cx="3822192" cy="63976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indent="-228600" lvl="0" marL="457200" algn="ctr">
              <a:spcBef>
                <a:spcPts val="480"/>
              </a:spcBef>
              <a:spcAft>
                <a:spcPts val="0"/>
              </a:spcAft>
              <a:buSzPts val="2400"/>
              <a:buNone/>
              <a:defRPr b="0" i="0" sz="2400">
                <a:solidFill>
                  <a:schemeClr val="dk2"/>
                </a:solidFill>
                <a:latin typeface="Candara"/>
                <a:ea typeface="Candara"/>
                <a:cs typeface="Candara"/>
                <a:sym typeface="Candara"/>
              </a:defRPr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SzPts val="20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SzPts val="180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SzPts val="160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SzPts val="1600"/>
              <a:buNone/>
              <a:defRPr b="1" sz="1600"/>
            </a:lvl5pPr>
            <a:lvl6pPr indent="-228600" lvl="5" marL="2743200" algn="l">
              <a:spcBef>
                <a:spcPts val="384"/>
              </a:spcBef>
              <a:spcAft>
                <a:spcPts val="0"/>
              </a:spcAft>
              <a:buSzPts val="1600"/>
              <a:buNone/>
              <a:defRPr b="1" sz="1600"/>
            </a:lvl6pPr>
            <a:lvl7pPr indent="-228600" lvl="6" marL="3200400" algn="l">
              <a:spcBef>
                <a:spcPts val="384"/>
              </a:spcBef>
              <a:spcAft>
                <a:spcPts val="0"/>
              </a:spcAft>
              <a:buSzPts val="1600"/>
              <a:buNone/>
              <a:defRPr b="1" sz="1600"/>
            </a:lvl7pPr>
            <a:lvl8pPr indent="-228600" lvl="7" marL="3657600" algn="l">
              <a:spcBef>
                <a:spcPts val="384"/>
              </a:spcBef>
              <a:spcAft>
                <a:spcPts val="0"/>
              </a:spcAft>
              <a:buSzPts val="1600"/>
              <a:buNone/>
              <a:defRPr b="1" sz="1600"/>
            </a:lvl8pPr>
            <a:lvl9pPr indent="-228600" lvl="8" marL="4114800" algn="l">
              <a:spcBef>
                <a:spcPts val="384"/>
              </a:spcBef>
              <a:spcAft>
                <a:spcPts val="0"/>
              </a:spcAft>
              <a:buSzPts val="1600"/>
              <a:buNone/>
              <a:defRPr b="1" sz="1600"/>
            </a:lvl9pPr>
          </a:lstStyle>
          <a:p/>
        </p:txBody>
      </p:sp>
      <p:sp>
        <p:nvSpPr>
          <p:cNvPr id="69" name="Google Shape;69;p7"/>
          <p:cNvSpPr txBox="1"/>
          <p:nvPr>
            <p:ph idx="4" type="body"/>
          </p:nvPr>
        </p:nvSpPr>
        <p:spPr>
          <a:xfrm>
            <a:off x="4645025" y="3429000"/>
            <a:ext cx="3822192" cy="26971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355600" lvl="0" marL="457200" algn="l">
              <a:spcBef>
                <a:spcPts val="400"/>
              </a:spcBef>
              <a:spcAft>
                <a:spcPts val="0"/>
              </a:spcAft>
              <a:buSzPts val="2000"/>
              <a:buChar char="∗"/>
              <a:defRPr sz="2000"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SzPts val="1800"/>
              <a:buChar char="∗"/>
              <a:defRPr sz="1800"/>
            </a:lvl2pPr>
            <a:lvl3pPr indent="-330200" lvl="2" marL="1371600" algn="l">
              <a:spcBef>
                <a:spcPts val="320"/>
              </a:spcBef>
              <a:spcAft>
                <a:spcPts val="0"/>
              </a:spcAft>
              <a:buSzPts val="1600"/>
              <a:buChar char="∗"/>
              <a:defRPr sz="1600"/>
            </a:lvl3pPr>
            <a:lvl4pPr indent="-317500" lvl="3" marL="1828800" algn="l">
              <a:spcBef>
                <a:spcPts val="280"/>
              </a:spcBef>
              <a:spcAft>
                <a:spcPts val="0"/>
              </a:spcAft>
              <a:buSzPts val="1400"/>
              <a:buChar char="∗"/>
              <a:defRPr sz="1400"/>
            </a:lvl4pPr>
            <a:lvl5pPr indent="-317500" lvl="4" marL="2286000" algn="l">
              <a:spcBef>
                <a:spcPts val="280"/>
              </a:spcBef>
              <a:spcAft>
                <a:spcPts val="0"/>
              </a:spcAft>
              <a:buSzPts val="1400"/>
              <a:buChar char="∗"/>
              <a:defRPr sz="1400"/>
            </a:lvl5pPr>
            <a:lvl6pPr indent="-330200" lvl="5" marL="2743200" algn="l">
              <a:spcBef>
                <a:spcPts val="384"/>
              </a:spcBef>
              <a:spcAft>
                <a:spcPts val="0"/>
              </a:spcAft>
              <a:buSzPts val="1600"/>
              <a:buChar char="∗"/>
              <a:defRPr sz="1600"/>
            </a:lvl6pPr>
            <a:lvl7pPr indent="-330200" lvl="6" marL="3200400" algn="l">
              <a:spcBef>
                <a:spcPts val="384"/>
              </a:spcBef>
              <a:spcAft>
                <a:spcPts val="0"/>
              </a:spcAft>
              <a:buSzPts val="1600"/>
              <a:buChar char="∗"/>
              <a:defRPr sz="1600"/>
            </a:lvl7pPr>
            <a:lvl8pPr indent="-330200" lvl="7" marL="3657600" algn="l">
              <a:spcBef>
                <a:spcPts val="384"/>
              </a:spcBef>
              <a:spcAft>
                <a:spcPts val="0"/>
              </a:spcAft>
              <a:buSzPts val="1600"/>
              <a:buChar char="∗"/>
              <a:defRPr sz="1600"/>
            </a:lvl8pPr>
            <a:lvl9pPr indent="-330200" lvl="8" marL="4114800" algn="l">
              <a:spcBef>
                <a:spcPts val="384"/>
              </a:spcBef>
              <a:spcAft>
                <a:spcPts val="0"/>
              </a:spcAft>
              <a:buSzPts val="1600"/>
              <a:buChar char="∗"/>
              <a:defRPr sz="1600"/>
            </a:lvl9pPr>
          </a:lstStyle>
          <a:p/>
        </p:txBody>
      </p:sp>
      <p:sp>
        <p:nvSpPr>
          <p:cNvPr id="70" name="Google Shape;70;p7"/>
          <p:cNvSpPr txBox="1"/>
          <p:nvPr>
            <p:ph idx="10" type="dt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1" name="Google Shape;71;p7"/>
          <p:cNvSpPr txBox="1"/>
          <p:nvPr>
            <p:ph idx="11" type="ftr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7"/>
          <p:cNvSpPr txBox="1"/>
          <p:nvPr>
            <p:ph idx="12" type="sldNum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空白" showMasterSp="0" type="blank">
  <p:cSld name="BLANK"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8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fmla="val 7136" name="adj"/>
            </a:avLst>
          </a:prstGeom>
          <a:gradFill>
            <a:gsLst>
              <a:gs pos="0">
                <a:srgbClr val="0293E0"/>
              </a:gs>
              <a:gs pos="90000">
                <a:srgbClr val="81D2FE"/>
              </a:gs>
              <a:gs pos="100000">
                <a:srgbClr val="81D2FE"/>
              </a:gs>
            </a:gsLst>
            <a:lin ang="540000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ndara"/>
              <a:ea typeface="Candara"/>
              <a:cs typeface="Candara"/>
              <a:sym typeface="Candara"/>
            </a:endParaRPr>
          </a:p>
        </p:txBody>
      </p:sp>
      <p:grpSp>
        <p:nvGrpSpPr>
          <p:cNvPr id="75" name="Google Shape;75;p8"/>
          <p:cNvGrpSpPr/>
          <p:nvPr/>
        </p:nvGrpSpPr>
        <p:grpSpPr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6" name="Google Shape;76;p8"/>
            <p:cNvSpPr/>
            <p:nvPr/>
          </p:nvSpPr>
          <p:spPr>
            <a:xfrm>
              <a:off x="4810125" y="4500563"/>
              <a:ext cx="4295775" cy="1016000"/>
            </a:xfrm>
            <a:custGeom>
              <a:rect b="b" l="l" r="r" t="t"/>
              <a:pathLst>
                <a:path extrusionOk="0" h="640" w="2706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lt2">
                <a:alpha val="28627"/>
              </a:schemeClr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endParaRPr>
            </a:p>
          </p:txBody>
        </p:sp>
        <p:sp>
          <p:nvSpPr>
            <p:cNvPr id="77" name="Google Shape;77;p8"/>
            <p:cNvSpPr/>
            <p:nvPr/>
          </p:nvSpPr>
          <p:spPr>
            <a:xfrm>
              <a:off x="-309563" y="4318000"/>
              <a:ext cx="8280401" cy="1209675"/>
            </a:xfrm>
            <a:custGeom>
              <a:rect b="b" l="l" r="r" t="t"/>
              <a:pathLst>
                <a:path extrusionOk="0" h="762" w="5216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lt2">
                <a:alpha val="40000"/>
              </a:schemeClr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endParaRPr>
            </a:p>
          </p:txBody>
        </p:sp>
        <p:sp>
          <p:nvSpPr>
            <p:cNvPr id="78" name="Google Shape;78;p8"/>
            <p:cNvSpPr/>
            <p:nvPr/>
          </p:nvSpPr>
          <p:spPr>
            <a:xfrm>
              <a:off x="3175" y="4335463"/>
              <a:ext cx="8166100" cy="1101725"/>
            </a:xfrm>
            <a:custGeom>
              <a:rect b="b" l="l" r="r" t="t"/>
              <a:pathLst>
                <a:path extrusionOk="0" h="694" w="514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cap="flat" cmpd="sng" w="9525">
              <a:solidFill>
                <a:srgbClr val="FFFFFF"/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endParaRPr>
            </a:p>
          </p:txBody>
        </p:sp>
        <p:sp>
          <p:nvSpPr>
            <p:cNvPr id="79" name="Google Shape;79;p8"/>
            <p:cNvSpPr/>
            <p:nvPr/>
          </p:nvSpPr>
          <p:spPr>
            <a:xfrm>
              <a:off x="4156075" y="4316413"/>
              <a:ext cx="4940300" cy="927100"/>
            </a:xfrm>
            <a:custGeom>
              <a:rect b="b" l="l" r="r" t="t"/>
              <a:pathLst>
                <a:path extrusionOk="0" h="584" w="3112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cap="flat" cmpd="sng" w="9525">
              <a:solidFill>
                <a:srgbClr val="FFFFFF"/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endParaRPr>
            </a:p>
          </p:txBody>
        </p:sp>
        <p:sp>
          <p:nvSpPr>
            <p:cNvPr id="80" name="Google Shape;80;p8"/>
            <p:cNvSpPr/>
            <p:nvPr/>
          </p:nvSpPr>
          <p:spPr>
            <a:xfrm>
              <a:off x="-3905251" y="4294188"/>
              <a:ext cx="13027839" cy="1892300"/>
            </a:xfrm>
            <a:custGeom>
              <a:rect b="b" l="l" r="r" t="t"/>
              <a:pathLst>
                <a:path extrusionOk="0" h="1192" w="8196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endParaRPr>
            </a:p>
          </p:txBody>
        </p:sp>
      </p:grpSp>
      <p:sp>
        <p:nvSpPr>
          <p:cNvPr id="81" name="Google Shape;81;p8"/>
          <p:cNvSpPr txBox="1"/>
          <p:nvPr>
            <p:ph idx="10" type="dt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2" name="Google Shape;82;p8"/>
          <p:cNvSpPr txBox="1"/>
          <p:nvPr>
            <p:ph idx="11" type="ftr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3" name="Google Shape;83;p8"/>
          <p:cNvSpPr txBox="1"/>
          <p:nvPr>
            <p:ph idx="12" type="sldNum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含標題的內容" showMasterSp="0" type="objTx">
  <p:cSld name="OBJECT_WITH_CAPTION_TEXT"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9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fmla="val 7136" name="adj"/>
            </a:avLst>
          </a:prstGeom>
          <a:gradFill>
            <a:gsLst>
              <a:gs pos="0">
                <a:srgbClr val="0293E0"/>
              </a:gs>
              <a:gs pos="90000">
                <a:srgbClr val="81D2FE"/>
              </a:gs>
              <a:gs pos="100000">
                <a:srgbClr val="81D2FE"/>
              </a:gs>
            </a:gsLst>
            <a:lin ang="540000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ndara"/>
              <a:ea typeface="Candara"/>
              <a:cs typeface="Candara"/>
              <a:sym typeface="Candara"/>
            </a:endParaRPr>
          </a:p>
        </p:txBody>
      </p:sp>
      <p:sp>
        <p:nvSpPr>
          <p:cNvPr id="86" name="Google Shape;86;p9"/>
          <p:cNvSpPr txBox="1"/>
          <p:nvPr>
            <p:ph idx="10" type="dt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7" name="Google Shape;87;p9"/>
          <p:cNvSpPr txBox="1"/>
          <p:nvPr>
            <p:ph idx="11" type="ftr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8" name="Google Shape;88;p9"/>
          <p:cNvSpPr txBox="1"/>
          <p:nvPr>
            <p:ph idx="12" type="sldNum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89" name="Google Shape;89;p9"/>
          <p:cNvSpPr txBox="1"/>
          <p:nvPr>
            <p:ph idx="1" type="body"/>
          </p:nvPr>
        </p:nvSpPr>
        <p:spPr>
          <a:xfrm>
            <a:off x="914400" y="3581400"/>
            <a:ext cx="3352800" cy="190500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800"/>
              <a:buNone/>
              <a:defRPr sz="1800">
                <a:solidFill>
                  <a:schemeClr val="dk2"/>
                </a:solidFill>
              </a:defRPr>
            </a:lvl1pPr>
            <a:lvl2pPr indent="-228600" lvl="1" marL="914400" algn="l">
              <a:spcBef>
                <a:spcPts val="600"/>
              </a:spcBef>
              <a:spcAft>
                <a:spcPts val="0"/>
              </a:spcAft>
              <a:buSzPts val="120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SzPts val="10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SzPts val="90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SzPts val="900"/>
              <a:buNone/>
              <a:defRPr sz="900"/>
            </a:lvl5pPr>
            <a:lvl6pPr indent="-228600" lvl="5" marL="2743200" algn="l">
              <a:spcBef>
                <a:spcPts val="384"/>
              </a:spcBef>
              <a:spcAft>
                <a:spcPts val="0"/>
              </a:spcAft>
              <a:buSzPts val="900"/>
              <a:buNone/>
              <a:defRPr sz="900"/>
            </a:lvl6pPr>
            <a:lvl7pPr indent="-228600" lvl="6" marL="3200400" algn="l">
              <a:spcBef>
                <a:spcPts val="384"/>
              </a:spcBef>
              <a:spcAft>
                <a:spcPts val="0"/>
              </a:spcAft>
              <a:buSzPts val="900"/>
              <a:buNone/>
              <a:defRPr sz="900"/>
            </a:lvl7pPr>
            <a:lvl8pPr indent="-228600" lvl="7" marL="3657600" algn="l">
              <a:spcBef>
                <a:spcPts val="384"/>
              </a:spcBef>
              <a:spcAft>
                <a:spcPts val="0"/>
              </a:spcAft>
              <a:buSzPts val="900"/>
              <a:buNone/>
              <a:defRPr sz="900"/>
            </a:lvl8pPr>
            <a:lvl9pPr indent="-228600" lvl="8" marL="4114800" algn="l">
              <a:spcBef>
                <a:spcPts val="384"/>
              </a:spcBef>
              <a:spcAft>
                <a:spcPts val="0"/>
              </a:spcAft>
              <a:buSzPts val="900"/>
              <a:buNone/>
              <a:defRPr sz="900"/>
            </a:lvl9pPr>
          </a:lstStyle>
          <a:p/>
        </p:txBody>
      </p:sp>
      <p:grpSp>
        <p:nvGrpSpPr>
          <p:cNvPr id="90" name="Google Shape;90;p9"/>
          <p:cNvGrpSpPr/>
          <p:nvPr/>
        </p:nvGrpSpPr>
        <p:grpSpPr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91" name="Google Shape;91;p9"/>
            <p:cNvSpPr/>
            <p:nvPr/>
          </p:nvSpPr>
          <p:spPr>
            <a:xfrm>
              <a:off x="4810125" y="4500563"/>
              <a:ext cx="4295775" cy="1016000"/>
            </a:xfrm>
            <a:custGeom>
              <a:rect b="b" l="l" r="r" t="t"/>
              <a:pathLst>
                <a:path extrusionOk="0" h="640" w="2706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lt2">
                <a:alpha val="28627"/>
              </a:schemeClr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endParaRPr>
            </a:p>
          </p:txBody>
        </p:sp>
        <p:sp>
          <p:nvSpPr>
            <p:cNvPr id="92" name="Google Shape;92;p9"/>
            <p:cNvSpPr/>
            <p:nvPr/>
          </p:nvSpPr>
          <p:spPr>
            <a:xfrm>
              <a:off x="-309563" y="4318000"/>
              <a:ext cx="8280401" cy="1209675"/>
            </a:xfrm>
            <a:custGeom>
              <a:rect b="b" l="l" r="r" t="t"/>
              <a:pathLst>
                <a:path extrusionOk="0" h="762" w="5216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lt2">
                <a:alpha val="40000"/>
              </a:schemeClr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endParaRPr>
            </a:p>
          </p:txBody>
        </p:sp>
        <p:sp>
          <p:nvSpPr>
            <p:cNvPr id="93" name="Google Shape;93;p9"/>
            <p:cNvSpPr/>
            <p:nvPr/>
          </p:nvSpPr>
          <p:spPr>
            <a:xfrm>
              <a:off x="3175" y="4335463"/>
              <a:ext cx="8166100" cy="1101725"/>
            </a:xfrm>
            <a:custGeom>
              <a:rect b="b" l="l" r="r" t="t"/>
              <a:pathLst>
                <a:path extrusionOk="0" h="694" w="514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cap="flat" cmpd="sng" w="9525">
              <a:solidFill>
                <a:srgbClr val="FFFFFF"/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endParaRPr>
            </a:p>
          </p:txBody>
        </p:sp>
        <p:sp>
          <p:nvSpPr>
            <p:cNvPr id="94" name="Google Shape;94;p9"/>
            <p:cNvSpPr/>
            <p:nvPr/>
          </p:nvSpPr>
          <p:spPr>
            <a:xfrm>
              <a:off x="4156075" y="4316413"/>
              <a:ext cx="4940300" cy="927100"/>
            </a:xfrm>
            <a:custGeom>
              <a:rect b="b" l="l" r="r" t="t"/>
              <a:pathLst>
                <a:path extrusionOk="0" h="584" w="3112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cap="flat" cmpd="sng" w="9525">
              <a:solidFill>
                <a:srgbClr val="FFFFFF"/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endParaRPr>
            </a:p>
          </p:txBody>
        </p:sp>
        <p:sp>
          <p:nvSpPr>
            <p:cNvPr id="95" name="Google Shape;95;p9"/>
            <p:cNvSpPr/>
            <p:nvPr/>
          </p:nvSpPr>
          <p:spPr>
            <a:xfrm>
              <a:off x="-3905250" y="4294188"/>
              <a:ext cx="13011150" cy="1892300"/>
            </a:xfrm>
            <a:custGeom>
              <a:rect b="b" l="l" r="r" t="t"/>
              <a:pathLst>
                <a:path extrusionOk="0" h="1192" w="8196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endParaRPr>
            </a:p>
          </p:txBody>
        </p:sp>
      </p:grpSp>
      <p:sp>
        <p:nvSpPr>
          <p:cNvPr id="96" name="Google Shape;96;p9"/>
          <p:cNvSpPr txBox="1"/>
          <p:nvPr>
            <p:ph type="title"/>
          </p:nvPr>
        </p:nvSpPr>
        <p:spPr>
          <a:xfrm>
            <a:off x="914400" y="2286000"/>
            <a:ext cx="3352800" cy="125272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/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Font typeface="Candara"/>
              <a:buNone/>
              <a:defRPr sz="3200">
                <a:solidFill>
                  <a:schemeClr val="dk2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7" name="Google Shape;97;p9"/>
          <p:cNvSpPr txBox="1"/>
          <p:nvPr>
            <p:ph idx="2" type="body"/>
          </p:nvPr>
        </p:nvSpPr>
        <p:spPr>
          <a:xfrm>
            <a:off x="4651962" y="1828800"/>
            <a:ext cx="3904076" cy="3810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indent="-368300" lvl="0" marL="457200" algn="l">
              <a:spcBef>
                <a:spcPts val="440"/>
              </a:spcBef>
              <a:spcAft>
                <a:spcPts val="0"/>
              </a:spcAft>
              <a:buClr>
                <a:schemeClr val="lt1"/>
              </a:buClr>
              <a:buSzPts val="2200"/>
              <a:buChar char="∗"/>
              <a:defRPr sz="2200">
                <a:solidFill>
                  <a:schemeClr val="dk2"/>
                </a:solidFill>
              </a:defRPr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Char char="∗"/>
              <a:defRPr sz="2000">
                <a:solidFill>
                  <a:schemeClr val="dk2"/>
                </a:solidFill>
              </a:defRPr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∗"/>
              <a:defRPr sz="1800">
                <a:solidFill>
                  <a:schemeClr val="dk2"/>
                </a:solidFill>
              </a:defRPr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Char char="∗"/>
              <a:defRPr sz="1600">
                <a:solidFill>
                  <a:schemeClr val="dk2"/>
                </a:solidFill>
              </a:defRPr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Char char="∗"/>
              <a:defRPr sz="1600">
                <a:solidFill>
                  <a:schemeClr val="dk2"/>
                </a:solidFill>
              </a:defRPr>
            </a:lvl5pPr>
            <a:lvl6pPr indent="-355600" lvl="5" marL="2743200" algn="l">
              <a:spcBef>
                <a:spcPts val="384"/>
              </a:spcBef>
              <a:spcAft>
                <a:spcPts val="0"/>
              </a:spcAft>
              <a:buSzPts val="2000"/>
              <a:buChar char="∗"/>
              <a:defRPr sz="2000"/>
            </a:lvl6pPr>
            <a:lvl7pPr indent="-355600" lvl="6" marL="3200400" algn="l">
              <a:spcBef>
                <a:spcPts val="384"/>
              </a:spcBef>
              <a:spcAft>
                <a:spcPts val="0"/>
              </a:spcAft>
              <a:buSzPts val="2000"/>
              <a:buChar char="∗"/>
              <a:defRPr sz="2000"/>
            </a:lvl7pPr>
            <a:lvl8pPr indent="-355600" lvl="7" marL="3657600" algn="l">
              <a:spcBef>
                <a:spcPts val="384"/>
              </a:spcBef>
              <a:spcAft>
                <a:spcPts val="0"/>
              </a:spcAft>
              <a:buSzPts val="2000"/>
              <a:buChar char="∗"/>
              <a:defRPr sz="2000"/>
            </a:lvl8pPr>
            <a:lvl9pPr indent="-355600" lvl="8" marL="4114800" algn="l">
              <a:spcBef>
                <a:spcPts val="384"/>
              </a:spcBef>
              <a:spcAft>
                <a:spcPts val="0"/>
              </a:spcAft>
              <a:buSzPts val="2000"/>
              <a:buChar char="∗"/>
              <a:defRPr sz="2000"/>
            </a:lvl9pPr>
          </a:lstStyle>
          <a:p/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含標題的圖片" showMasterSp="0" type="picTx">
  <p:cSld name="PICTURE_WITH_CAPTION_TEXT"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10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fmla="val 1272" name="adj"/>
            </a:avLst>
          </a:prstGeom>
          <a:gradFill>
            <a:gsLst>
              <a:gs pos="0">
                <a:srgbClr val="0293E0"/>
              </a:gs>
              <a:gs pos="100000">
                <a:srgbClr val="81D2FE"/>
              </a:gs>
            </a:gsLst>
            <a:lin ang="540000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ndara"/>
              <a:ea typeface="Candara"/>
              <a:cs typeface="Candara"/>
              <a:sym typeface="Candara"/>
            </a:endParaRPr>
          </a:p>
        </p:txBody>
      </p:sp>
      <p:grpSp>
        <p:nvGrpSpPr>
          <p:cNvPr id="100" name="Google Shape;100;p10"/>
          <p:cNvGrpSpPr/>
          <p:nvPr/>
        </p:nvGrpSpPr>
        <p:grpSpPr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1" name="Google Shape;101;p10"/>
            <p:cNvSpPr/>
            <p:nvPr/>
          </p:nvSpPr>
          <p:spPr>
            <a:xfrm>
              <a:off x="4810125" y="4500563"/>
              <a:ext cx="4295775" cy="1016000"/>
            </a:xfrm>
            <a:custGeom>
              <a:rect b="b" l="l" r="r" t="t"/>
              <a:pathLst>
                <a:path extrusionOk="0" h="640" w="2706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lt2">
                <a:alpha val="28627"/>
              </a:schemeClr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endParaRPr>
            </a:p>
          </p:txBody>
        </p:sp>
        <p:sp>
          <p:nvSpPr>
            <p:cNvPr id="102" name="Google Shape;102;p10"/>
            <p:cNvSpPr/>
            <p:nvPr/>
          </p:nvSpPr>
          <p:spPr>
            <a:xfrm>
              <a:off x="-309563" y="4318000"/>
              <a:ext cx="8280401" cy="1209675"/>
            </a:xfrm>
            <a:custGeom>
              <a:rect b="b" l="l" r="r" t="t"/>
              <a:pathLst>
                <a:path extrusionOk="0" h="762" w="5216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lt2">
                <a:alpha val="40000"/>
              </a:schemeClr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endParaRPr>
            </a:p>
          </p:txBody>
        </p:sp>
        <p:sp>
          <p:nvSpPr>
            <p:cNvPr id="103" name="Google Shape;103;p10"/>
            <p:cNvSpPr/>
            <p:nvPr/>
          </p:nvSpPr>
          <p:spPr>
            <a:xfrm>
              <a:off x="3175" y="4335463"/>
              <a:ext cx="8166100" cy="1101725"/>
            </a:xfrm>
            <a:custGeom>
              <a:rect b="b" l="l" r="r" t="t"/>
              <a:pathLst>
                <a:path extrusionOk="0" h="694" w="514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cap="flat" cmpd="sng" w="9525">
              <a:solidFill>
                <a:srgbClr val="FFFFFF"/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endParaRPr>
            </a:p>
          </p:txBody>
        </p:sp>
        <p:sp>
          <p:nvSpPr>
            <p:cNvPr id="104" name="Google Shape;104;p10"/>
            <p:cNvSpPr/>
            <p:nvPr/>
          </p:nvSpPr>
          <p:spPr>
            <a:xfrm>
              <a:off x="4156075" y="4316413"/>
              <a:ext cx="4940300" cy="927100"/>
            </a:xfrm>
            <a:custGeom>
              <a:rect b="b" l="l" r="r" t="t"/>
              <a:pathLst>
                <a:path extrusionOk="0" h="584" w="3112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cap="flat" cmpd="sng" w="9525">
              <a:solidFill>
                <a:srgbClr val="FFFFFF"/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endParaRPr>
            </a:p>
          </p:txBody>
        </p:sp>
        <p:sp>
          <p:nvSpPr>
            <p:cNvPr id="105" name="Google Shape;105;p10"/>
            <p:cNvSpPr/>
            <p:nvPr/>
          </p:nvSpPr>
          <p:spPr>
            <a:xfrm>
              <a:off x="-3905250" y="4294188"/>
              <a:ext cx="13011150" cy="1892300"/>
            </a:xfrm>
            <a:custGeom>
              <a:rect b="b" l="l" r="r" t="t"/>
              <a:pathLst>
                <a:path extrusionOk="0" h="1192" w="8196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endParaRPr>
            </a:p>
          </p:txBody>
        </p:sp>
      </p:grpSp>
      <p:sp>
        <p:nvSpPr>
          <p:cNvPr id="106" name="Google Shape;106;p10"/>
          <p:cNvSpPr txBox="1"/>
          <p:nvPr>
            <p:ph type="title"/>
          </p:nvPr>
        </p:nvSpPr>
        <p:spPr>
          <a:xfrm>
            <a:off x="4874155" y="338667"/>
            <a:ext cx="3812645" cy="242993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/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Candara"/>
              <a:buNone/>
              <a:defRPr b="0" sz="2800">
                <a:solidFill>
                  <a:srgbClr val="FFFFFF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7" name="Google Shape;107;p10"/>
          <p:cNvSpPr txBox="1"/>
          <p:nvPr>
            <p:ph idx="1" type="body"/>
          </p:nvPr>
        </p:nvSpPr>
        <p:spPr>
          <a:xfrm>
            <a:off x="4868333" y="2785533"/>
            <a:ext cx="3818467" cy="242146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228600" lvl="0" marL="457200" algn="l">
              <a:spcBef>
                <a:spcPts val="360"/>
              </a:spcBef>
              <a:spcAft>
                <a:spcPts val="0"/>
              </a:spcAft>
              <a:buSzPts val="1800"/>
              <a:buNone/>
              <a:defRPr sz="1800">
                <a:solidFill>
                  <a:srgbClr val="FFFFFF"/>
                </a:solidFill>
              </a:defRPr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SzPts val="120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SzPts val="10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SzPts val="90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SzPts val="900"/>
              <a:buNone/>
              <a:defRPr sz="900"/>
            </a:lvl5pPr>
            <a:lvl6pPr indent="-228600" lvl="5" marL="2743200" algn="l">
              <a:spcBef>
                <a:spcPts val="384"/>
              </a:spcBef>
              <a:spcAft>
                <a:spcPts val="0"/>
              </a:spcAft>
              <a:buSzPts val="900"/>
              <a:buNone/>
              <a:defRPr sz="900"/>
            </a:lvl6pPr>
            <a:lvl7pPr indent="-228600" lvl="6" marL="3200400" algn="l">
              <a:spcBef>
                <a:spcPts val="384"/>
              </a:spcBef>
              <a:spcAft>
                <a:spcPts val="0"/>
              </a:spcAft>
              <a:buSzPts val="900"/>
              <a:buNone/>
              <a:defRPr sz="900"/>
            </a:lvl7pPr>
            <a:lvl8pPr indent="-228600" lvl="7" marL="3657600" algn="l">
              <a:spcBef>
                <a:spcPts val="384"/>
              </a:spcBef>
              <a:spcAft>
                <a:spcPts val="0"/>
              </a:spcAft>
              <a:buSzPts val="900"/>
              <a:buNone/>
              <a:defRPr sz="900"/>
            </a:lvl8pPr>
            <a:lvl9pPr indent="-228600" lvl="8" marL="4114800" algn="l">
              <a:spcBef>
                <a:spcPts val="384"/>
              </a:spcBef>
              <a:spcAft>
                <a:spcPts val="0"/>
              </a:spcAft>
              <a:buSzPts val="900"/>
              <a:buNone/>
              <a:defRPr sz="900"/>
            </a:lvl9pPr>
          </a:lstStyle>
          <a:p/>
        </p:txBody>
      </p:sp>
      <p:sp>
        <p:nvSpPr>
          <p:cNvPr id="108" name="Google Shape;108;p10"/>
          <p:cNvSpPr txBox="1"/>
          <p:nvPr>
            <p:ph idx="10" type="dt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9" name="Google Shape;109;p10"/>
          <p:cNvSpPr txBox="1"/>
          <p:nvPr>
            <p:ph idx="11" type="ftr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0" name="Google Shape;110;p10"/>
          <p:cNvSpPr txBox="1"/>
          <p:nvPr>
            <p:ph idx="12" type="sldNum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11" name="Google Shape;111;p10"/>
          <p:cNvSpPr/>
          <p:nvPr>
            <p:ph idx="2" type="pic"/>
          </p:nvPr>
        </p:nvSpPr>
        <p:spPr>
          <a:xfrm>
            <a:off x="838200" y="1371600"/>
            <a:ext cx="3566160" cy="2926080"/>
          </a:xfrm>
          <a:prstGeom prst="roundRect">
            <a:avLst>
              <a:gd fmla="val 3924" name="adj"/>
            </a:avLst>
          </a:prstGeom>
          <a:solidFill>
            <a:schemeClr val="accent1"/>
          </a:solidFill>
          <a:ln>
            <a:noFill/>
          </a:ln>
          <a:effectLst>
            <a:reflection blurRad="0" dir="5400000" dist="5000" endA="0" endPos="30000" fadeDir="5400000" kx="0" rotWithShape="0" algn="bl" stA="30000" stPos="0" sy="-100000" ky="0"/>
          </a:effectLst>
        </p:spPr>
        <p:txBody>
          <a:bodyPr anchorCtr="0" anchor="t" bIns="45700" lIns="91425" spcFirstLastPara="1" rIns="91425" wrap="square" tIns="45700"/>
          <a:lstStyle>
            <a:lvl1pPr lvl="0" marR="0" rtl="0" algn="ctr">
              <a:spcBef>
                <a:spcPts val="640"/>
              </a:spcBef>
              <a:spcAft>
                <a:spcPts val="0"/>
              </a:spcAft>
              <a:buClr>
                <a:schemeClr val="accent1"/>
              </a:buClr>
              <a:buSzPts val="3200"/>
              <a:buFont typeface="Noto Sans Symbols"/>
              <a:buNone/>
              <a:defRPr b="0" i="0" sz="3200" u="none" cap="none" strike="noStrike">
                <a:solidFill>
                  <a:schemeClr val="lt1"/>
                </a:solidFill>
                <a:latin typeface="Candara"/>
                <a:ea typeface="Candara"/>
                <a:cs typeface="Candara"/>
                <a:sym typeface="Candara"/>
              </a:defRPr>
            </a:lvl1pPr>
            <a:lvl2pPr lvl="1" marR="0" rtl="0" algn="l">
              <a:spcBef>
                <a:spcPts val="56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Noto Sans Symbols"/>
              <a:buNone/>
              <a:defRPr b="0" i="0" sz="2800" u="none" cap="none" strike="noStrike">
                <a:solidFill>
                  <a:schemeClr val="dk2"/>
                </a:solidFill>
                <a:latin typeface="Candara"/>
                <a:ea typeface="Candara"/>
                <a:cs typeface="Candara"/>
                <a:sym typeface="Candara"/>
              </a:defRPr>
            </a:lvl2pPr>
            <a:lvl3pPr lvl="2" marR="0" rtl="0" algn="l">
              <a:spcBef>
                <a:spcPts val="48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Noto Sans Symbols"/>
              <a:buNone/>
              <a:defRPr b="0" i="0" sz="2400" u="none" cap="none" strike="noStrike">
                <a:solidFill>
                  <a:schemeClr val="dk2"/>
                </a:solidFill>
                <a:latin typeface="Candara"/>
                <a:ea typeface="Candara"/>
                <a:cs typeface="Candara"/>
                <a:sym typeface="Candara"/>
              </a:defRPr>
            </a:lvl3pPr>
            <a:lvl4pPr lvl="3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Noto Sans Symbols"/>
              <a:buNone/>
              <a:defRPr b="0" i="0" sz="2000" u="none" cap="none" strike="noStrike">
                <a:solidFill>
                  <a:schemeClr val="dk2"/>
                </a:solidFill>
                <a:latin typeface="Candara"/>
                <a:ea typeface="Candara"/>
                <a:cs typeface="Candara"/>
                <a:sym typeface="Candara"/>
              </a:defRPr>
            </a:lvl4pPr>
            <a:lvl5pPr lvl="4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Noto Sans Symbols"/>
              <a:buNone/>
              <a:defRPr b="0" i="0" sz="2000" u="none" cap="none" strike="noStrike">
                <a:solidFill>
                  <a:schemeClr val="dk2"/>
                </a:solidFill>
                <a:latin typeface="Candara"/>
                <a:ea typeface="Candara"/>
                <a:cs typeface="Candara"/>
                <a:sym typeface="Candara"/>
              </a:defRPr>
            </a:lvl5pPr>
            <a:lvl6pPr lvl="5" marR="0" rtl="0" algn="l">
              <a:spcBef>
                <a:spcPts val="384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Noto Sans Symbols"/>
              <a:buNone/>
              <a:defRPr b="0" i="0" sz="2000" u="none" cap="none" strike="noStrike">
                <a:solidFill>
                  <a:schemeClr val="dk2"/>
                </a:solidFill>
                <a:latin typeface="Candara"/>
                <a:ea typeface="Candara"/>
                <a:cs typeface="Candara"/>
                <a:sym typeface="Candara"/>
              </a:defRPr>
            </a:lvl6pPr>
            <a:lvl7pPr lvl="6" marR="0" rtl="0" algn="l">
              <a:spcBef>
                <a:spcPts val="384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Noto Sans Symbols"/>
              <a:buNone/>
              <a:defRPr b="0" i="0" sz="2000" u="none" cap="none" strike="noStrike">
                <a:solidFill>
                  <a:schemeClr val="dk2"/>
                </a:solidFill>
                <a:latin typeface="Candara"/>
                <a:ea typeface="Candara"/>
                <a:cs typeface="Candara"/>
                <a:sym typeface="Candara"/>
              </a:defRPr>
            </a:lvl7pPr>
            <a:lvl8pPr lvl="7" marR="0" rtl="0" algn="l">
              <a:spcBef>
                <a:spcPts val="384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Noto Sans Symbols"/>
              <a:buNone/>
              <a:defRPr b="0" i="0" sz="2000" u="none" cap="none" strike="noStrike">
                <a:solidFill>
                  <a:schemeClr val="dk2"/>
                </a:solidFill>
                <a:latin typeface="Candara"/>
                <a:ea typeface="Candara"/>
                <a:cs typeface="Candara"/>
                <a:sym typeface="Candara"/>
              </a:defRPr>
            </a:lvl8pPr>
            <a:lvl9pPr lvl="8" marR="0" rtl="0" algn="l">
              <a:spcBef>
                <a:spcPts val="384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Noto Sans Symbols"/>
              <a:buNone/>
              <a:defRPr b="0" i="0" sz="2000" u="none" cap="none" strike="noStrike">
                <a:solidFill>
                  <a:schemeClr val="dk2"/>
                </a:solidFill>
                <a:latin typeface="Candara"/>
                <a:ea typeface="Candara"/>
                <a:cs typeface="Candara"/>
                <a:sym typeface="Candara"/>
              </a:defRPr>
            </a:lvl9pPr>
          </a:lstStyle>
          <a:p/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fmla="val 3362" name="adj"/>
            </a:avLst>
          </a:prstGeom>
          <a:gradFill>
            <a:gsLst>
              <a:gs pos="0">
                <a:srgbClr val="0293E0"/>
              </a:gs>
              <a:gs pos="90000">
                <a:srgbClr val="81D2FE"/>
              </a:gs>
              <a:gs pos="100000">
                <a:srgbClr val="81D2FE"/>
              </a:gs>
            </a:gsLst>
            <a:lin ang="540000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ndara"/>
              <a:ea typeface="Candara"/>
              <a:cs typeface="Candara"/>
              <a:sym typeface="Candara"/>
            </a:endParaRPr>
          </a:p>
        </p:txBody>
      </p:sp>
      <p:grpSp>
        <p:nvGrpSpPr>
          <p:cNvPr id="11" name="Google Shape;11;p1"/>
          <p:cNvGrpSpPr/>
          <p:nvPr/>
        </p:nvGrpSpPr>
        <p:grpSpPr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2" name="Google Shape;12;p1"/>
            <p:cNvSpPr/>
            <p:nvPr/>
          </p:nvSpPr>
          <p:spPr>
            <a:xfrm>
              <a:off x="4810125" y="4500563"/>
              <a:ext cx="4295775" cy="1016000"/>
            </a:xfrm>
            <a:custGeom>
              <a:rect b="b" l="l" r="r" t="t"/>
              <a:pathLst>
                <a:path extrusionOk="0" h="640" w="2706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lt2">
                <a:alpha val="28627"/>
              </a:schemeClr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endParaRPr>
            </a:p>
          </p:txBody>
        </p:sp>
        <p:sp>
          <p:nvSpPr>
            <p:cNvPr id="13" name="Google Shape;13;p1"/>
            <p:cNvSpPr/>
            <p:nvPr/>
          </p:nvSpPr>
          <p:spPr>
            <a:xfrm>
              <a:off x="-309563" y="4318000"/>
              <a:ext cx="8280401" cy="1209675"/>
            </a:xfrm>
            <a:custGeom>
              <a:rect b="b" l="l" r="r" t="t"/>
              <a:pathLst>
                <a:path extrusionOk="0" h="762" w="5216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lt2">
                <a:alpha val="40000"/>
              </a:schemeClr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endParaRPr>
            </a:p>
          </p:txBody>
        </p:sp>
        <p:sp>
          <p:nvSpPr>
            <p:cNvPr id="14" name="Google Shape;14;p1"/>
            <p:cNvSpPr/>
            <p:nvPr/>
          </p:nvSpPr>
          <p:spPr>
            <a:xfrm>
              <a:off x="3175" y="4335463"/>
              <a:ext cx="8166100" cy="1101725"/>
            </a:xfrm>
            <a:custGeom>
              <a:rect b="b" l="l" r="r" t="t"/>
              <a:pathLst>
                <a:path extrusionOk="0" h="694" w="514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cap="flat" cmpd="sng" w="9525">
              <a:solidFill>
                <a:srgbClr val="FFFFFF"/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endParaRPr>
            </a:p>
          </p:txBody>
        </p:sp>
        <p:sp>
          <p:nvSpPr>
            <p:cNvPr id="15" name="Google Shape;15;p1"/>
            <p:cNvSpPr/>
            <p:nvPr/>
          </p:nvSpPr>
          <p:spPr>
            <a:xfrm>
              <a:off x="4156075" y="4316413"/>
              <a:ext cx="4940300" cy="927100"/>
            </a:xfrm>
            <a:custGeom>
              <a:rect b="b" l="l" r="r" t="t"/>
              <a:pathLst>
                <a:path extrusionOk="0" h="584" w="3112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cap="flat" cmpd="sng" w="9525">
              <a:solidFill>
                <a:srgbClr val="FFFFFF"/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endParaRPr>
            </a:p>
          </p:txBody>
        </p:sp>
        <p:sp>
          <p:nvSpPr>
            <p:cNvPr id="16" name="Google Shape;16;p1"/>
            <p:cNvSpPr/>
            <p:nvPr/>
          </p:nvSpPr>
          <p:spPr>
            <a:xfrm>
              <a:off x="-3905251" y="4294188"/>
              <a:ext cx="13027839" cy="1892300"/>
            </a:xfrm>
            <a:custGeom>
              <a:rect b="b" l="l" r="r" t="t"/>
              <a:pathLst>
                <a:path extrusionOk="0" h="1192" w="8196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endParaRPr>
            </a:p>
          </p:txBody>
        </p:sp>
      </p:grpSp>
      <p:sp>
        <p:nvSpPr>
          <p:cNvPr id="17" name="Google Shape;17;p1"/>
          <p:cNvSpPr txBox="1"/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400"/>
              <a:buFont typeface="Candara"/>
              <a:buNone/>
              <a:defRPr b="0" i="0" sz="4400" u="none" cap="none" strike="noStrike">
                <a:solidFill>
                  <a:srgbClr val="FFFFFF"/>
                </a:solidFill>
                <a:latin typeface="Candara"/>
                <a:ea typeface="Candara"/>
                <a:cs typeface="Candara"/>
                <a:sym typeface="Candara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18" name="Google Shape;18;p1"/>
          <p:cNvSpPr txBox="1"/>
          <p:nvPr>
            <p:ph idx="10" type="dt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sz="1000">
                <a:solidFill>
                  <a:schemeClr val="dk2"/>
                </a:solidFill>
                <a:latin typeface="Candara"/>
                <a:ea typeface="Candara"/>
                <a:cs typeface="Candara"/>
                <a:sym typeface="Candara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9pPr>
          </a:lstStyle>
          <a:p/>
        </p:txBody>
      </p:sp>
      <p:sp>
        <p:nvSpPr>
          <p:cNvPr id="19" name="Google Shape;19;p1"/>
          <p:cNvSpPr txBox="1"/>
          <p:nvPr>
            <p:ph idx="11" type="ftr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000">
                <a:solidFill>
                  <a:schemeClr val="dk2"/>
                </a:solidFill>
                <a:latin typeface="Candara"/>
                <a:ea typeface="Candara"/>
                <a:cs typeface="Candara"/>
                <a:sym typeface="Candara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9pPr>
          </a:lstStyle>
          <a:p/>
        </p:txBody>
      </p:sp>
      <p:sp>
        <p:nvSpPr>
          <p:cNvPr id="20" name="Google Shape;20;p1"/>
          <p:cNvSpPr txBox="1"/>
          <p:nvPr>
            <p:ph idx="12" type="sldNum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ctr">
              <a:spcBef>
                <a:spcPts val="0"/>
              </a:spcBef>
              <a:buNone/>
              <a:defRPr b="0" sz="1000" u="none">
                <a:solidFill>
                  <a:schemeClr val="dk2"/>
                </a:solidFill>
                <a:latin typeface="Candara"/>
                <a:ea typeface="Candara"/>
                <a:cs typeface="Candara"/>
                <a:sym typeface="Candara"/>
              </a:defRPr>
            </a:lvl1pPr>
            <a:lvl2pPr indent="0" lvl="1" marL="0" marR="0" rtl="0" algn="ctr">
              <a:spcBef>
                <a:spcPts val="0"/>
              </a:spcBef>
              <a:buNone/>
              <a:defRPr b="0" sz="1000" u="none">
                <a:solidFill>
                  <a:schemeClr val="dk2"/>
                </a:solidFill>
                <a:latin typeface="Candara"/>
                <a:ea typeface="Candara"/>
                <a:cs typeface="Candara"/>
                <a:sym typeface="Candara"/>
              </a:defRPr>
            </a:lvl2pPr>
            <a:lvl3pPr indent="0" lvl="2" marL="0" marR="0" rtl="0" algn="ctr">
              <a:spcBef>
                <a:spcPts val="0"/>
              </a:spcBef>
              <a:buNone/>
              <a:defRPr b="0" sz="1000" u="none">
                <a:solidFill>
                  <a:schemeClr val="dk2"/>
                </a:solidFill>
                <a:latin typeface="Candara"/>
                <a:ea typeface="Candara"/>
                <a:cs typeface="Candara"/>
                <a:sym typeface="Candara"/>
              </a:defRPr>
            </a:lvl3pPr>
            <a:lvl4pPr indent="0" lvl="3" marL="0" marR="0" rtl="0" algn="ctr">
              <a:spcBef>
                <a:spcPts val="0"/>
              </a:spcBef>
              <a:buNone/>
              <a:defRPr b="0" sz="1000" u="none">
                <a:solidFill>
                  <a:schemeClr val="dk2"/>
                </a:solidFill>
                <a:latin typeface="Candara"/>
                <a:ea typeface="Candara"/>
                <a:cs typeface="Candara"/>
                <a:sym typeface="Candara"/>
              </a:defRPr>
            </a:lvl4pPr>
            <a:lvl5pPr indent="0" lvl="4" marL="0" marR="0" rtl="0" algn="ctr">
              <a:spcBef>
                <a:spcPts val="0"/>
              </a:spcBef>
              <a:buNone/>
              <a:defRPr b="0" sz="1000" u="none">
                <a:solidFill>
                  <a:schemeClr val="dk2"/>
                </a:solidFill>
                <a:latin typeface="Candara"/>
                <a:ea typeface="Candara"/>
                <a:cs typeface="Candara"/>
                <a:sym typeface="Candara"/>
              </a:defRPr>
            </a:lvl5pPr>
            <a:lvl6pPr indent="0" lvl="5" marL="0" marR="0" rtl="0" algn="ctr">
              <a:spcBef>
                <a:spcPts val="0"/>
              </a:spcBef>
              <a:buNone/>
              <a:defRPr b="0" sz="1000" u="none">
                <a:solidFill>
                  <a:schemeClr val="dk2"/>
                </a:solidFill>
                <a:latin typeface="Candara"/>
                <a:ea typeface="Candara"/>
                <a:cs typeface="Candara"/>
                <a:sym typeface="Candara"/>
              </a:defRPr>
            </a:lvl6pPr>
            <a:lvl7pPr indent="0" lvl="6" marL="0" marR="0" rtl="0" algn="ctr">
              <a:spcBef>
                <a:spcPts val="0"/>
              </a:spcBef>
              <a:buNone/>
              <a:defRPr b="0" sz="1000" u="none">
                <a:solidFill>
                  <a:schemeClr val="dk2"/>
                </a:solidFill>
                <a:latin typeface="Candara"/>
                <a:ea typeface="Candara"/>
                <a:cs typeface="Candara"/>
                <a:sym typeface="Candara"/>
              </a:defRPr>
            </a:lvl7pPr>
            <a:lvl8pPr indent="0" lvl="7" marL="0" marR="0" rtl="0" algn="ctr">
              <a:spcBef>
                <a:spcPts val="0"/>
              </a:spcBef>
              <a:buNone/>
              <a:defRPr b="0" sz="1000" u="none">
                <a:solidFill>
                  <a:schemeClr val="dk2"/>
                </a:solidFill>
                <a:latin typeface="Candara"/>
                <a:ea typeface="Candara"/>
                <a:cs typeface="Candara"/>
                <a:sym typeface="Candara"/>
              </a:defRPr>
            </a:lvl8pPr>
            <a:lvl9pPr indent="0" lvl="8" marL="0" marR="0" rtl="0" algn="ctr">
              <a:spcBef>
                <a:spcPts val="0"/>
              </a:spcBef>
              <a:buNone/>
              <a:defRPr b="0" sz="1000" u="none">
                <a:solidFill>
                  <a:schemeClr val="dk2"/>
                </a:solidFill>
                <a:latin typeface="Candara"/>
                <a:ea typeface="Candara"/>
                <a:cs typeface="Candara"/>
                <a:sym typeface="Candara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21" name="Google Shape;21;p1"/>
          <p:cNvSpPr txBox="1"/>
          <p:nvPr>
            <p:ph idx="1" type="body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381000" lvl="0" marL="457200" marR="0" rtl="0" algn="l">
              <a:spcBef>
                <a:spcPts val="48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Noto Sans Symbols"/>
              <a:buChar char="∗"/>
              <a:defRPr b="0" i="0" sz="2400" u="none" cap="none" strike="noStrike">
                <a:solidFill>
                  <a:schemeClr val="dk2"/>
                </a:solidFill>
                <a:latin typeface="Candara"/>
                <a:ea typeface="Candara"/>
                <a:cs typeface="Candara"/>
                <a:sym typeface="Candara"/>
              </a:defRPr>
            </a:lvl1pPr>
            <a:lvl2pPr indent="-368300" lvl="1" marL="914400" marR="0" rtl="0" algn="l">
              <a:spcBef>
                <a:spcPts val="440"/>
              </a:spcBef>
              <a:spcAft>
                <a:spcPts val="0"/>
              </a:spcAft>
              <a:buClr>
                <a:schemeClr val="accent1"/>
              </a:buClr>
              <a:buSzPts val="2200"/>
              <a:buFont typeface="Noto Sans Symbols"/>
              <a:buChar char="∗"/>
              <a:defRPr b="0" i="0" sz="2200" u="none" cap="none" strike="noStrike">
                <a:solidFill>
                  <a:schemeClr val="dk2"/>
                </a:solidFill>
                <a:latin typeface="Candara"/>
                <a:ea typeface="Candara"/>
                <a:cs typeface="Candara"/>
                <a:sym typeface="Candara"/>
              </a:defRPr>
            </a:lvl2pPr>
            <a:lvl3pPr indent="-355600" lvl="2" marL="13716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Noto Sans Symbols"/>
              <a:buChar char="∗"/>
              <a:defRPr b="0" i="0" sz="2000" u="none" cap="none" strike="noStrike">
                <a:solidFill>
                  <a:schemeClr val="dk2"/>
                </a:solidFill>
                <a:latin typeface="Candara"/>
                <a:ea typeface="Candara"/>
                <a:cs typeface="Candara"/>
                <a:sym typeface="Candara"/>
              </a:defRPr>
            </a:lvl3pPr>
            <a:lvl4pPr indent="-342900" lvl="3" marL="1828800" marR="0" rtl="0" algn="l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Char char="∗"/>
              <a:defRPr b="0" i="0" sz="1800" u="none" cap="none" strike="noStrike">
                <a:solidFill>
                  <a:schemeClr val="dk2"/>
                </a:solidFill>
                <a:latin typeface="Candara"/>
                <a:ea typeface="Candara"/>
                <a:cs typeface="Candara"/>
                <a:sym typeface="Candara"/>
              </a:defRPr>
            </a:lvl4pPr>
            <a:lvl5pPr indent="-330200" lvl="4" marL="2286000" marR="0" rtl="0" algn="l"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Noto Sans Symbols"/>
              <a:buChar char="∗"/>
              <a:defRPr b="0" i="0" sz="1600" u="none" cap="none" strike="noStrike">
                <a:solidFill>
                  <a:schemeClr val="dk2"/>
                </a:solidFill>
                <a:latin typeface="Candara"/>
                <a:ea typeface="Candara"/>
                <a:cs typeface="Candara"/>
                <a:sym typeface="Candara"/>
              </a:defRPr>
            </a:lvl5pPr>
            <a:lvl6pPr indent="-317500" lvl="5" marL="2743200" marR="0" rtl="0" algn="l">
              <a:spcBef>
                <a:spcPts val="384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Noto Sans Symbols"/>
              <a:buChar char="∗"/>
              <a:defRPr b="0" i="0" sz="1400" u="none" cap="none" strike="noStrike">
                <a:solidFill>
                  <a:schemeClr val="dk2"/>
                </a:solidFill>
                <a:latin typeface="Candara"/>
                <a:ea typeface="Candara"/>
                <a:cs typeface="Candara"/>
                <a:sym typeface="Candara"/>
              </a:defRPr>
            </a:lvl6pPr>
            <a:lvl7pPr indent="-317500" lvl="6" marL="3200400" marR="0" rtl="0" algn="l">
              <a:spcBef>
                <a:spcPts val="384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Noto Sans Symbols"/>
              <a:buChar char="∗"/>
              <a:defRPr b="0" i="0" sz="1400" u="none" cap="none" strike="noStrike">
                <a:solidFill>
                  <a:schemeClr val="dk2"/>
                </a:solidFill>
                <a:latin typeface="Candara"/>
                <a:ea typeface="Candara"/>
                <a:cs typeface="Candara"/>
                <a:sym typeface="Candara"/>
              </a:defRPr>
            </a:lvl7pPr>
            <a:lvl8pPr indent="-317500" lvl="7" marL="3657600" marR="0" rtl="0" algn="l">
              <a:spcBef>
                <a:spcPts val="384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Noto Sans Symbols"/>
              <a:buChar char="∗"/>
              <a:defRPr b="0" i="0" sz="1400" u="none" cap="none" strike="noStrike">
                <a:solidFill>
                  <a:schemeClr val="dk2"/>
                </a:solidFill>
                <a:latin typeface="Candara"/>
                <a:ea typeface="Candara"/>
                <a:cs typeface="Candara"/>
                <a:sym typeface="Candara"/>
              </a:defRPr>
            </a:lvl8pPr>
            <a:lvl9pPr indent="-317500" lvl="8" marL="4114800" marR="0" rtl="0" algn="l">
              <a:spcBef>
                <a:spcPts val="384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Noto Sans Symbols"/>
              <a:buChar char="∗"/>
              <a:defRPr b="0" i="0" sz="1400" u="none" cap="none" strike="noStrike">
                <a:solidFill>
                  <a:schemeClr val="dk2"/>
                </a:solidFill>
                <a:latin typeface="Candara"/>
                <a:ea typeface="Candara"/>
                <a:cs typeface="Candara"/>
                <a:sym typeface="Candara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6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35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13"/>
          <p:cNvSpPr txBox="1"/>
          <p:nvPr>
            <p:ph type="ctrTitle"/>
          </p:nvPr>
        </p:nvSpPr>
        <p:spPr>
          <a:xfrm>
            <a:off x="685800" y="1600200"/>
            <a:ext cx="7772400" cy="178010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400"/>
              <a:buFont typeface="Arial"/>
              <a:buNone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逐步提高電價支應成本較高再生能源發電之可行性探討</a:t>
            </a:r>
            <a:endParaRPr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7" name="Google Shape;137;p13"/>
          <p:cNvSpPr txBox="1"/>
          <p:nvPr>
            <p:ph idx="1" type="subTitle"/>
          </p:nvPr>
        </p:nvSpPr>
        <p:spPr>
          <a:xfrm>
            <a:off x="1187624" y="4077072"/>
            <a:ext cx="6944816" cy="211264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SzPts val="3600"/>
              <a:buNone/>
            </a:pPr>
            <a:r>
              <a:rPr lang="en-US" sz="3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許志義</a:t>
            </a:r>
            <a:endParaRPr sz="36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ctr">
              <a:spcBef>
                <a:spcPts val="560"/>
              </a:spcBef>
              <a:spcAft>
                <a:spcPts val="0"/>
              </a:spcAft>
              <a:buSzPts val="2800"/>
              <a:buNone/>
            </a:pPr>
            <a:r>
              <a:rPr lang="en-US" sz="2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國立中興大學資管系與應經系教授</a:t>
            </a:r>
            <a:endParaRPr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ctr">
              <a:spcBef>
                <a:spcPts val="480"/>
              </a:spcBef>
              <a:spcAft>
                <a:spcPts val="0"/>
              </a:spcAft>
              <a:buSzPts val="2400"/>
              <a:buNone/>
            </a:pPr>
            <a:r>
              <a:rPr lang="en-US" sz="2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2011.11.06</a:t>
            </a:r>
            <a:endParaRPr sz="24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38" name="Google Shape;138;p13"/>
          <p:cNvSpPr txBox="1"/>
          <p:nvPr/>
        </p:nvSpPr>
        <p:spPr>
          <a:xfrm>
            <a:off x="1619672" y="641968"/>
            <a:ext cx="6408712" cy="92333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3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100年下半年度環保共識會議</a:t>
            </a:r>
            <a:endParaRPr sz="36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ndara"/>
              <a:ea typeface="Candara"/>
              <a:cs typeface="Candara"/>
              <a:sym typeface="Candara"/>
            </a:endParaRPr>
          </a:p>
        </p:txBody>
      </p:sp>
      <p:sp>
        <p:nvSpPr>
          <p:cNvPr id="139" name="Google Shape;139;p13"/>
          <p:cNvSpPr txBox="1"/>
          <p:nvPr>
            <p:ph idx="12" type="sldNum"/>
          </p:nvPr>
        </p:nvSpPr>
        <p:spPr>
          <a:xfrm>
            <a:off x="7802662" y="6250163"/>
            <a:ext cx="1161826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/>
              <a:t>1</a:t>
            </a:r>
            <a:endParaRPr sz="110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06" name="Shape 2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" name="Google Shape;207;p22"/>
          <p:cNvSpPr txBox="1"/>
          <p:nvPr>
            <p:ph idx="1" type="body"/>
          </p:nvPr>
        </p:nvSpPr>
        <p:spPr>
          <a:xfrm>
            <a:off x="827584" y="2336060"/>
            <a:ext cx="7632848" cy="345069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74320" lvl="0" marL="274320" rtl="0" algn="l">
              <a:spcBef>
                <a:spcPts val="0"/>
              </a:spcBef>
              <a:spcAft>
                <a:spcPts val="0"/>
              </a:spcAft>
              <a:buSzPts val="2800"/>
              <a:buChar char="∗"/>
            </a:pPr>
            <a:r>
              <a:rPr lang="en-US" sz="2800"/>
              <a:t>配比義務確保基本目標的達成。</a:t>
            </a:r>
            <a:endParaRPr sz="2800"/>
          </a:p>
          <a:p>
            <a:pPr indent="-274320" lvl="0" marL="274320" rtl="0" algn="l">
              <a:spcBef>
                <a:spcPts val="560"/>
              </a:spcBef>
              <a:spcAft>
                <a:spcPts val="0"/>
              </a:spcAft>
              <a:buSzPts val="2800"/>
              <a:buChar char="∗"/>
            </a:pPr>
            <a:r>
              <a:rPr lang="en-US" sz="2800"/>
              <a:t>以較低成本技術達成再生能源推廣目標。</a:t>
            </a:r>
            <a:endParaRPr sz="2800"/>
          </a:p>
          <a:p>
            <a:pPr indent="-274320" lvl="0" marL="274320" rtl="0" algn="l">
              <a:spcBef>
                <a:spcPts val="560"/>
              </a:spcBef>
              <a:spcAft>
                <a:spcPts val="0"/>
              </a:spcAft>
              <a:buSzPts val="2800"/>
              <a:buChar char="∗"/>
            </a:pPr>
            <a:r>
              <a:rPr lang="en-US" sz="2800"/>
              <a:t>由市場決定價格，政府不需頻繁調整躉購費率。</a:t>
            </a:r>
            <a:endParaRPr sz="2800"/>
          </a:p>
          <a:p>
            <a:pPr indent="-274320" lvl="0" marL="274320" rtl="0" algn="l">
              <a:spcBef>
                <a:spcPts val="560"/>
              </a:spcBef>
              <a:spcAft>
                <a:spcPts val="0"/>
              </a:spcAft>
              <a:buSzPts val="2800"/>
              <a:buChar char="∗"/>
            </a:pPr>
            <a:r>
              <a:rPr lang="en-US" sz="2800"/>
              <a:t>與FIT制度相較，較不需擔心政府財政問題。</a:t>
            </a:r>
            <a:endParaRPr sz="2800"/>
          </a:p>
          <a:p>
            <a:pPr indent="-96520" lvl="0" marL="274320" rtl="0" algn="l">
              <a:spcBef>
                <a:spcPts val="560"/>
              </a:spcBef>
              <a:spcAft>
                <a:spcPts val="0"/>
              </a:spcAft>
              <a:buSzPts val="2800"/>
              <a:buNone/>
            </a:pPr>
            <a:r>
              <a:t/>
            </a:r>
            <a:endParaRPr sz="2800"/>
          </a:p>
        </p:txBody>
      </p:sp>
      <p:sp>
        <p:nvSpPr>
          <p:cNvPr id="208" name="Google Shape;208;p22"/>
          <p:cNvSpPr txBox="1"/>
          <p:nvPr>
            <p:ph idx="12" type="sldNum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209" name="Google Shape;209;p22"/>
          <p:cNvSpPr txBox="1"/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400"/>
              <a:buFont typeface="Candara"/>
              <a:buNone/>
            </a:pPr>
            <a:r>
              <a:rPr lang="en-US"/>
              <a:t>四、RPS政策探討</a:t>
            </a:r>
            <a:endParaRPr/>
          </a:p>
        </p:txBody>
      </p:sp>
      <p:sp>
        <p:nvSpPr>
          <p:cNvPr id="210" name="Google Shape;210;p22"/>
          <p:cNvSpPr txBox="1"/>
          <p:nvPr/>
        </p:nvSpPr>
        <p:spPr>
          <a:xfrm>
            <a:off x="1043608" y="1751285"/>
            <a:ext cx="1005403" cy="5847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rPr>
              <a:t>優點</a:t>
            </a:r>
            <a:endParaRPr sz="3200">
              <a:solidFill>
                <a:schemeClr val="dk1"/>
              </a:solidFill>
              <a:latin typeface="Candara"/>
              <a:ea typeface="Candara"/>
              <a:cs typeface="Candara"/>
              <a:sym typeface="Candara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14" name="Shape 2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Google Shape;215;p23"/>
          <p:cNvSpPr txBox="1"/>
          <p:nvPr>
            <p:ph idx="1" type="body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74320" lvl="0" marL="274320" rtl="0" algn="l">
              <a:spcBef>
                <a:spcPts val="0"/>
              </a:spcBef>
              <a:spcAft>
                <a:spcPts val="0"/>
              </a:spcAft>
              <a:buSzPts val="2800"/>
              <a:buChar char="∗"/>
            </a:pPr>
            <a:r>
              <a:rPr lang="en-US" sz="2800"/>
              <a:t>有可能不利再生能源全面發展。</a:t>
            </a:r>
            <a:endParaRPr sz="2800"/>
          </a:p>
          <a:p>
            <a:pPr indent="-274320" lvl="0" marL="274320" rtl="0" algn="l">
              <a:spcBef>
                <a:spcPts val="560"/>
              </a:spcBef>
              <a:spcAft>
                <a:spcPts val="0"/>
              </a:spcAft>
              <a:buSzPts val="2800"/>
              <a:buChar char="∗"/>
            </a:pPr>
            <a:r>
              <a:rPr lang="en-US" sz="2800"/>
              <a:t>需要建立權證交易平台及相關作業程序，需確保市場訊息充分揭露，有監管行政成本。</a:t>
            </a:r>
            <a:endParaRPr sz="2800"/>
          </a:p>
          <a:p>
            <a:pPr indent="-274320" lvl="0" marL="274320" rtl="0" algn="l">
              <a:spcBef>
                <a:spcPts val="560"/>
              </a:spcBef>
              <a:spcAft>
                <a:spcPts val="0"/>
              </a:spcAft>
              <a:buSzPts val="2800"/>
              <a:buChar char="∗"/>
            </a:pPr>
            <a:r>
              <a:rPr lang="en-US" sz="2800"/>
              <a:t>投資風險較FIT制度高，可能因此使業者融資面臨更多困難。</a:t>
            </a:r>
            <a:endParaRPr sz="2800"/>
          </a:p>
          <a:p>
            <a:pPr indent="-121920" lvl="0" marL="274320" rtl="0" algn="l">
              <a:spcBef>
                <a:spcPts val="480"/>
              </a:spcBef>
              <a:spcAft>
                <a:spcPts val="0"/>
              </a:spcAft>
              <a:buSzPts val="2400"/>
              <a:buNone/>
            </a:pPr>
            <a:r>
              <a:t/>
            </a:r>
            <a:endParaRPr/>
          </a:p>
        </p:txBody>
      </p:sp>
      <p:sp>
        <p:nvSpPr>
          <p:cNvPr id="216" name="Google Shape;216;p23"/>
          <p:cNvSpPr txBox="1"/>
          <p:nvPr>
            <p:ph idx="12" type="sldNum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217" name="Google Shape;217;p23"/>
          <p:cNvSpPr txBox="1"/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400"/>
              <a:buFont typeface="Candara"/>
              <a:buNone/>
            </a:pPr>
            <a:r>
              <a:rPr lang="en-US"/>
              <a:t>四、 RPS政策探討</a:t>
            </a:r>
            <a:endParaRPr/>
          </a:p>
        </p:txBody>
      </p:sp>
      <p:sp>
        <p:nvSpPr>
          <p:cNvPr id="218" name="Google Shape;218;p23"/>
          <p:cNvSpPr txBox="1"/>
          <p:nvPr/>
        </p:nvSpPr>
        <p:spPr>
          <a:xfrm>
            <a:off x="1251570" y="2007791"/>
            <a:ext cx="1107996" cy="6463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rPr>
              <a:t>缺點</a:t>
            </a:r>
            <a:endParaRPr sz="3600">
              <a:solidFill>
                <a:schemeClr val="dk1"/>
              </a:solidFill>
              <a:latin typeface="Candara"/>
              <a:ea typeface="Candara"/>
              <a:cs typeface="Candara"/>
              <a:sym typeface="Candara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22" name="Shape 2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" name="Google Shape;223;p24"/>
          <p:cNvSpPr txBox="1"/>
          <p:nvPr>
            <p:ph idx="12" type="sldNum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224" name="Google Shape;224;p24"/>
          <p:cNvSpPr txBox="1"/>
          <p:nvPr>
            <p:ph type="title"/>
          </p:nvPr>
        </p:nvSpPr>
        <p:spPr>
          <a:xfrm>
            <a:off x="457200" y="-27384"/>
            <a:ext cx="8229600" cy="125272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400"/>
              <a:buFont typeface="Candara"/>
              <a:buNone/>
            </a:pPr>
            <a:r>
              <a:rPr lang="en-US"/>
              <a:t>五、 RAM政策探討(1/2)</a:t>
            </a:r>
            <a:endParaRPr/>
          </a:p>
        </p:txBody>
      </p:sp>
      <p:graphicFrame>
        <p:nvGraphicFramePr>
          <p:cNvPr id="225" name="Google Shape;225;p24"/>
          <p:cNvGraphicFramePr/>
          <p:nvPr/>
        </p:nvGraphicFramePr>
        <p:xfrm>
          <a:off x="467544" y="950168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{85AD904B-F8EB-4837-A15E-E3E1A684C553}</a:tableStyleId>
              </a:tblPr>
              <a:tblGrid>
                <a:gridCol w="1434075"/>
                <a:gridCol w="6918850"/>
              </a:tblGrid>
              <a:tr h="384300">
                <a:tc gridSpan="2"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lang="en-US" sz="2000" u="none" cap="none" strike="noStrike"/>
                        <a:t>Key Program Elements</a:t>
                      </a:r>
                      <a:endParaRPr b="0" sz="2000" u="none" cap="none" strike="noStrike"/>
                    </a:p>
                  </a:txBody>
                  <a:tcPr marT="45725" marB="45725" marR="91450" marL="91450" anchor="ctr">
                    <a:lnB cap="flat" cmpd="sng" w="12700">
                      <a:solidFill>
                        <a:schemeClr val="accent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</a:tr>
              <a:tr h="2157975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u="none" cap="none" strike="noStrike">
                          <a:latin typeface="Overlock"/>
                          <a:ea typeface="Overlock"/>
                          <a:cs typeface="Overlock"/>
                          <a:sym typeface="Overlock"/>
                        </a:rPr>
                        <a:t>Standard Contract</a:t>
                      </a:r>
                      <a:endParaRPr b="0" sz="1600" u="none" cap="none" strike="noStrike">
                        <a:latin typeface="Overlock"/>
                        <a:ea typeface="Overlock"/>
                        <a:cs typeface="Overlock"/>
                        <a:sym typeface="Overlock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accent4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accent4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accent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accent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-228600" lvl="0" marL="22860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ndara"/>
                        <a:buNone/>
                      </a:pPr>
                      <a:r>
                        <a:rPr lang="en-US" sz="1400" u="none" cap="none" strike="noStrike"/>
                        <a:t>1.Flexibillity in contract language :Simple, non-negotiable contract  approved by CPUC.</a:t>
                      </a:r>
                      <a:endParaRPr sz="1400" u="none" cap="none" strike="noStrike"/>
                    </a:p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u="none" cap="none" strike="noStrike"/>
                        <a:t>2.IOU would sign contract  with winner bidders.</a:t>
                      </a:r>
                      <a:endParaRPr/>
                    </a:p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lang="en-US" sz="1400"/>
                        <a:t>3.Contract size :1 MW(minimum contract size) to 20MW(maximum) </a:t>
                      </a:r>
                      <a:endParaRPr/>
                    </a:p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lang="en-US" sz="1400"/>
                        <a:t>   projects greater or equal to 500kW can aggregate to meet the minimum criteria as </a:t>
                      </a:r>
                      <a:endParaRPr/>
                    </a:p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lang="en-US" sz="1400"/>
                        <a:t>   long as they interconnect to the same p-node with contracting size not greater than </a:t>
                      </a:r>
                      <a:endParaRPr/>
                    </a:p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lang="en-US" sz="1400"/>
                        <a:t>   5MW.</a:t>
                      </a:r>
                      <a:endParaRPr/>
                    </a:p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lang="en-US" sz="1400"/>
                        <a:t>4.Contract  Length:10,15, or 20 years.</a:t>
                      </a:r>
                      <a:endParaRPr/>
                    </a:p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lang="en-US" sz="1400"/>
                        <a:t>5.Length of Time to COD: Projects must be online within 18 months of CPUC approval </a:t>
                      </a:r>
                      <a:endParaRPr/>
                    </a:p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lang="en-US" sz="1400"/>
                        <a:t>   with one 6-month extension  for regulatory delays. Contract extension needs a 60-</a:t>
                      </a:r>
                      <a:endParaRPr/>
                    </a:p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lang="en-US" sz="1400"/>
                        <a:t>   day notice in advance to guaranteed commercial operation date(COD).</a:t>
                      </a:r>
                      <a:endParaRPr b="0" sz="1400"/>
                    </a:p>
                  </a:txBody>
                  <a:tcPr marT="45725" marB="45725" marR="91450" marL="91450">
                    <a:lnL cap="flat" cmpd="sng" w="12700">
                      <a:solidFill>
                        <a:schemeClr val="accent4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accent4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accent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accent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91640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>
                          <a:latin typeface="Overlock"/>
                          <a:ea typeface="Overlock"/>
                          <a:cs typeface="Overlock"/>
                          <a:sym typeface="Overlock"/>
                        </a:rPr>
                        <a:t>Product</a:t>
                      </a:r>
                      <a:endParaRPr sz="1600">
                        <a:latin typeface="Overlock"/>
                        <a:ea typeface="Overlock"/>
                        <a:cs typeface="Overlock"/>
                        <a:sym typeface="Overlock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accent4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accent4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accent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accent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/>
                        <a:t>Firm( baseload): geothermal</a:t>
                      </a:r>
                      <a:r>
                        <a:rPr lang="en-US" sz="1400"/>
                        <a:t> and biomass</a:t>
                      </a:r>
                      <a:endParaRPr sz="1400"/>
                    </a:p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/>
                        <a:t>N</a:t>
                      </a:r>
                      <a:r>
                        <a:rPr lang="en-US" sz="1400"/>
                        <a:t>on-firm peaking(peaking as-available) :solar</a:t>
                      </a:r>
                      <a:endParaRPr/>
                    </a:p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/>
                        <a:t>Non-firm non-peaking(non-peaking as-available) electricity: solar+</a:t>
                      </a:r>
                      <a:r>
                        <a:rPr lang="en-US" sz="1400"/>
                        <a:t> wind</a:t>
                      </a:r>
                      <a:endParaRPr sz="1400"/>
                    </a:p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400"/>
                    </a:p>
                  </a:txBody>
                  <a:tcPr marT="45725" marB="45725" marR="91450" marL="91450">
                    <a:lnL cap="flat" cmpd="sng" w="12700">
                      <a:solidFill>
                        <a:schemeClr val="accent4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accent4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accent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accent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157975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>
                          <a:latin typeface="Overlock"/>
                          <a:ea typeface="Overlock"/>
                          <a:cs typeface="Overlock"/>
                          <a:sym typeface="Overlock"/>
                        </a:rPr>
                        <a:t>Project</a:t>
                      </a:r>
                      <a:endParaRPr/>
                    </a:p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>
                          <a:latin typeface="Overlock"/>
                          <a:ea typeface="Overlock"/>
                          <a:cs typeface="Overlock"/>
                          <a:sym typeface="Overlock"/>
                        </a:rPr>
                        <a:t> Viability</a:t>
                      </a:r>
                      <a:endParaRPr sz="1600">
                        <a:latin typeface="Overlock"/>
                        <a:ea typeface="Overlock"/>
                        <a:cs typeface="Overlock"/>
                        <a:sym typeface="Overlock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accent4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accent4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accent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accent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/>
                        <a:t>Minimum requirement for participating in the auction:</a:t>
                      </a:r>
                      <a:endParaRPr/>
                    </a:p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/>
                        <a:t>1.Site control: 100% site control through direct ownership, leasing</a:t>
                      </a:r>
                      <a:r>
                        <a:rPr lang="en-US" sz="1400"/>
                        <a:t> </a:t>
                      </a:r>
                      <a:endParaRPr/>
                    </a:p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/>
                        <a:t>   or option to lease or purchase upon awarding contracts.</a:t>
                      </a:r>
                      <a:endParaRPr/>
                    </a:p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/>
                        <a:t>2.Commercialized Technology.</a:t>
                      </a:r>
                      <a:endParaRPr/>
                    </a:p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/>
                        <a:t>3.Development Experience: At least one member has completed or begun at least one </a:t>
                      </a:r>
                      <a:endParaRPr/>
                    </a:p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/>
                        <a:t>   project with similar capacity and technology.</a:t>
                      </a:r>
                      <a:endParaRPr sz="1400"/>
                    </a:p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/>
                        <a:t>4.Interconnection Application:</a:t>
                      </a:r>
                      <a:r>
                        <a:rPr lang="en-US" sz="1400"/>
                        <a:t> proof having filed interconnection application and </a:t>
                      </a:r>
                      <a:endParaRPr/>
                    </a:p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/>
                        <a:t>   completed a System-Impact Study, etc. </a:t>
                      </a:r>
                      <a:endParaRPr sz="1400"/>
                    </a:p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400"/>
                    </a:p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400"/>
                    </a:p>
                  </a:txBody>
                  <a:tcPr marT="45725" marB="45725" marR="91450" marL="91450">
                    <a:lnL cap="flat" cmpd="sng" w="12700">
                      <a:solidFill>
                        <a:schemeClr val="accent4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accent4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accent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accent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sp>
        <p:nvSpPr>
          <p:cNvPr id="226" name="Google Shape;226;p24"/>
          <p:cNvSpPr/>
          <p:nvPr/>
        </p:nvSpPr>
        <p:spPr>
          <a:xfrm>
            <a:off x="225618" y="6551766"/>
            <a:ext cx="7694735" cy="2616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>
                <a:solidFill>
                  <a:srgbClr val="000000"/>
                </a:solidFill>
                <a:latin typeface="Candara"/>
                <a:ea typeface="Candara"/>
                <a:cs typeface="Candara"/>
                <a:sym typeface="Candara"/>
              </a:rPr>
              <a:t>Source: Summarized from CPUC Resolution 4414(2011);PG&amp;E advise letters, SDG&amp;E advise letters(2011),SCE advise letters(2011</a:t>
            </a:r>
            <a:r>
              <a:rPr lang="en-US" sz="900">
                <a:solidFill>
                  <a:srgbClr val="000000"/>
                </a:solidFill>
                <a:latin typeface="Candara"/>
                <a:ea typeface="Candara"/>
                <a:cs typeface="Candara"/>
                <a:sym typeface="Candara"/>
              </a:rPr>
              <a:t>)</a:t>
            </a:r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30" name="Shape 2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" name="Google Shape;231;p25"/>
          <p:cNvSpPr txBox="1"/>
          <p:nvPr>
            <p:ph idx="12" type="sldNum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232" name="Google Shape;232;p25"/>
          <p:cNvSpPr txBox="1"/>
          <p:nvPr>
            <p:ph type="title"/>
          </p:nvPr>
        </p:nvSpPr>
        <p:spPr>
          <a:xfrm>
            <a:off x="457200" y="188640"/>
            <a:ext cx="8229600" cy="125272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400"/>
              <a:buFont typeface="Candara"/>
              <a:buNone/>
            </a:pPr>
            <a:r>
              <a:rPr lang="en-US"/>
              <a:t>五、 RAM政策探討(2/2)</a:t>
            </a:r>
            <a:endParaRPr/>
          </a:p>
        </p:txBody>
      </p:sp>
      <p:graphicFrame>
        <p:nvGraphicFramePr>
          <p:cNvPr id="233" name="Google Shape;233;p25"/>
          <p:cNvGraphicFramePr/>
          <p:nvPr/>
        </p:nvGraphicFramePr>
        <p:xfrm>
          <a:off x="395536" y="1412776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{85AD904B-F8EB-4837-A15E-E3E1A684C553}</a:tableStyleId>
              </a:tblPr>
              <a:tblGrid>
                <a:gridCol w="1574750"/>
                <a:gridCol w="6850175"/>
              </a:tblGrid>
              <a:tr h="577050">
                <a:tc gridSpan="2"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/>
                        <a:t>Key</a:t>
                      </a:r>
                      <a:r>
                        <a:rPr lang="en-US" sz="1600"/>
                        <a:t> Program Elements(cont.)</a:t>
                      </a:r>
                      <a:endParaRPr sz="1600">
                        <a:latin typeface="Overlock"/>
                        <a:ea typeface="Overlock"/>
                        <a:cs typeface="Overlock"/>
                        <a:sym typeface="Overlock"/>
                      </a:endParaRPr>
                    </a:p>
                  </a:txBody>
                  <a:tcPr marT="45725" marB="45725" marR="91450" marL="91450" anchor="ctr"/>
                </a:tc>
                <a:tc hMerge="1"/>
              </a:tr>
              <a:tr h="1849725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>
                          <a:latin typeface="Overlock"/>
                          <a:ea typeface="Overlock"/>
                          <a:cs typeface="Overlock"/>
                          <a:sym typeface="Overlock"/>
                        </a:rPr>
                        <a:t>Bids Selection</a:t>
                      </a:r>
                      <a:endParaRPr sz="1600">
                        <a:latin typeface="Overlock"/>
                        <a:ea typeface="Overlock"/>
                        <a:cs typeface="Overlock"/>
                        <a:sym typeface="Overlock"/>
                      </a:endParaRPr>
                    </a:p>
                  </a:txBody>
                  <a:tcPr marT="45725" marB="45725" marR="91450" marL="91450" anchor="ctr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/>
                        <a:t>1.Market-Based Pricing: Bids will be selected starting with the lowest cost until</a:t>
                      </a:r>
                      <a:r>
                        <a:rPr lang="en-US" sz="1600"/>
                        <a:t> </a:t>
                      </a:r>
                      <a:r>
                        <a:rPr lang="en-US" sz="1600"/>
                        <a:t>capacity</a:t>
                      </a:r>
                      <a:r>
                        <a:rPr lang="en-US" sz="1600"/>
                        <a:t> per auction is filled.</a:t>
                      </a:r>
                      <a:endParaRPr/>
                    </a:p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/>
                        <a:t>2.IOUs could use approved methods describing in its advise letters </a:t>
                      </a:r>
                      <a:endParaRPr/>
                    </a:p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/>
                        <a:t>   implementing RAM to normalize(adjust) bids to place them on an equivalent basis; estimated transmission network upgrade costs should be accounted in  ranking bids. </a:t>
                      </a:r>
                      <a:endParaRPr/>
                    </a:p>
                  </a:txBody>
                  <a:tcPr marT="45725" marB="45725" marR="91450" marL="91450"/>
                </a:tc>
              </a:tr>
              <a:tr h="90115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>
                          <a:latin typeface="Overlock"/>
                          <a:ea typeface="Overlock"/>
                          <a:cs typeface="Overlock"/>
                          <a:sym typeface="Overlock"/>
                        </a:rPr>
                        <a:t>Streamlined Procurement</a:t>
                      </a:r>
                      <a:endParaRPr sz="1600">
                        <a:latin typeface="Overlock"/>
                        <a:ea typeface="Overlock"/>
                        <a:cs typeface="Overlock"/>
                        <a:sym typeface="Overlock"/>
                      </a:endParaRPr>
                    </a:p>
                  </a:txBody>
                  <a:tcPr marT="45725" marB="45725" marR="91450" marL="91450" anchor="ctr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/>
                        <a:t>1.Contracts</a:t>
                      </a:r>
                      <a:r>
                        <a:rPr lang="en-US" sz="1600"/>
                        <a:t> need</a:t>
                      </a:r>
                      <a:r>
                        <a:rPr lang="en-US" sz="1600"/>
                        <a:t> CPUC staff approval before executing. </a:t>
                      </a:r>
                      <a:endParaRPr/>
                    </a:p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/>
                        <a:t>2.Price, terms</a:t>
                      </a:r>
                      <a:r>
                        <a:rPr lang="en-US" sz="1600"/>
                        <a:t> and conditions are non-negotiable.</a:t>
                      </a:r>
                      <a:endParaRPr sz="1600"/>
                    </a:p>
                  </a:txBody>
                  <a:tcPr marT="45725" marB="45725" marR="91450" marL="91450"/>
                </a:tc>
              </a:tr>
              <a:tr h="1280575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>
                          <a:latin typeface="Overlock"/>
                          <a:ea typeface="Overlock"/>
                          <a:cs typeface="Overlock"/>
                          <a:sym typeface="Overlock"/>
                        </a:rPr>
                        <a:t>Transparency</a:t>
                      </a:r>
                      <a:endParaRPr sz="1600">
                        <a:latin typeface="Overlock"/>
                        <a:ea typeface="Overlock"/>
                        <a:cs typeface="Overlock"/>
                        <a:sym typeface="Overlock"/>
                      </a:endParaRPr>
                    </a:p>
                  </a:txBody>
                  <a:tcPr marT="45725" marB="45725" marR="91450" marL="91450" anchor="ctr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/>
                        <a:t>1.Annual program</a:t>
                      </a:r>
                      <a:r>
                        <a:rPr lang="en-US" sz="1600"/>
                        <a:t> forums to collect feedbacks .</a:t>
                      </a:r>
                      <a:endParaRPr/>
                    </a:p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/>
                        <a:t>2.Project development milestones and annual progress report from the utility, </a:t>
                      </a:r>
                      <a:endParaRPr/>
                    </a:p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/>
                        <a:t>   biannual progress report from the developers.</a:t>
                      </a:r>
                      <a:endParaRPr/>
                    </a:p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/>
                        <a:t>3. Publicly available program data.</a:t>
                      </a:r>
                      <a:endParaRPr/>
                    </a:p>
                  </a:txBody>
                  <a:tcPr marT="45725" marB="45725" marR="91450" marL="91450"/>
                </a:tc>
              </a:tr>
            </a:tbl>
          </a:graphicData>
        </a:graphic>
      </p:graphicFrame>
      <p:sp>
        <p:nvSpPr>
          <p:cNvPr id="234" name="Google Shape;234;p25"/>
          <p:cNvSpPr/>
          <p:nvPr/>
        </p:nvSpPr>
        <p:spPr>
          <a:xfrm>
            <a:off x="225618" y="6093296"/>
            <a:ext cx="7694735" cy="2616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>
                <a:solidFill>
                  <a:srgbClr val="000000"/>
                </a:solidFill>
                <a:latin typeface="Candara"/>
                <a:ea typeface="Candara"/>
                <a:cs typeface="Candara"/>
                <a:sym typeface="Candara"/>
              </a:rPr>
              <a:t>Source: Summarized from CPUC Resolution 4414(2011);PG&amp;E advise letters, SDG&amp;E advise letters(2011),SCE advise letters(2011</a:t>
            </a:r>
            <a:r>
              <a:rPr lang="en-US" sz="900">
                <a:solidFill>
                  <a:srgbClr val="000000"/>
                </a:solidFill>
                <a:latin typeface="Candara"/>
                <a:ea typeface="Candara"/>
                <a:cs typeface="Candara"/>
                <a:sym typeface="Candara"/>
              </a:rPr>
              <a:t>)</a:t>
            </a:r>
            <a:endParaRPr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38" name="Shape 2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" name="Google Shape;239;p26"/>
          <p:cNvSpPr txBox="1"/>
          <p:nvPr>
            <p:ph idx="12" type="sldNum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240" name="Google Shape;240;p26"/>
          <p:cNvSpPr txBox="1"/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400"/>
              <a:buFont typeface="Candara"/>
              <a:buNone/>
            </a:pPr>
            <a:r>
              <a:rPr lang="en-US"/>
              <a:t>六、結論：FIT vs. RAM</a:t>
            </a:r>
            <a:endParaRPr/>
          </a:p>
        </p:txBody>
      </p:sp>
      <p:graphicFrame>
        <p:nvGraphicFramePr>
          <p:cNvPr id="241" name="Google Shape;241;p26"/>
          <p:cNvGraphicFramePr/>
          <p:nvPr/>
        </p:nvGraphicFramePr>
        <p:xfrm>
          <a:off x="467544" y="1412776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{85AD904B-F8EB-4837-A15E-E3E1A684C553}</a:tableStyleId>
              </a:tblPr>
              <a:tblGrid>
                <a:gridCol w="3384375"/>
                <a:gridCol w="2136225"/>
                <a:gridCol w="2760300"/>
              </a:tblGrid>
              <a:tr h="343825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/>
                        <a:t>FIT</a:t>
                      </a:r>
                      <a:endParaRPr sz="1800"/>
                    </a:p>
                  </a:txBody>
                  <a:tcPr marT="45725" marB="45725" marR="91450" marL="91450" anchor="ctr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/>
                        <a:t>Bidding(RAM)</a:t>
                      </a:r>
                      <a:endParaRPr sz="1800"/>
                    </a:p>
                  </a:txBody>
                  <a:tcPr marT="45725" marB="45725" marR="91450" marL="91450" anchor="ctr"/>
                </a:tc>
              </a:tr>
              <a:tr h="257875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/>
                        <a:t>Least-Cost  Approach</a:t>
                      </a:r>
                      <a:endParaRPr sz="1200"/>
                    </a:p>
                  </a:txBody>
                  <a:tcPr marT="45725" marB="45725" marR="91450" marL="91450" anchor="ctr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/>
                        <a:t>×</a:t>
                      </a:r>
                      <a:endParaRPr sz="1200"/>
                    </a:p>
                  </a:txBody>
                  <a:tcPr marT="45725" marB="45725" marR="91450" marL="91450" anchor="ctr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/>
                        <a:t>ν</a:t>
                      </a:r>
                      <a:endParaRPr sz="1200"/>
                    </a:p>
                  </a:txBody>
                  <a:tcPr marT="45725" marB="45725" marR="91450" marL="91450" anchor="ctr"/>
                </a:tc>
              </a:tr>
              <a:tr h="257875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/>
                        <a:t>Tariff Determination</a:t>
                      </a:r>
                      <a:endParaRPr sz="1200"/>
                    </a:p>
                  </a:txBody>
                  <a:tcPr marT="45725" marB="45725" marR="91450" marL="91450" anchor="ctr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/>
                        <a:t>By</a:t>
                      </a:r>
                      <a:r>
                        <a:rPr lang="en-US" sz="1200"/>
                        <a:t> Regulator</a:t>
                      </a:r>
                      <a:endParaRPr sz="1200"/>
                    </a:p>
                  </a:txBody>
                  <a:tcPr marT="45725" marB="45725" marR="91450" marL="91450" anchor="ctr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/>
                        <a:t>Bidding</a:t>
                      </a:r>
                      <a:r>
                        <a:rPr lang="en-US" sz="1200"/>
                        <a:t> a</a:t>
                      </a:r>
                      <a:r>
                        <a:rPr lang="en-US" sz="1200"/>
                        <a:t>mong</a:t>
                      </a:r>
                      <a:r>
                        <a:rPr lang="en-US" sz="1200"/>
                        <a:t> Developers</a:t>
                      </a:r>
                      <a:endParaRPr sz="1200"/>
                    </a:p>
                  </a:txBody>
                  <a:tcPr marT="45725" marB="45725" marR="91450" marL="91450" anchor="ctr"/>
                </a:tc>
              </a:tr>
              <a:tr h="257875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/>
                        <a:t>Monitor</a:t>
                      </a:r>
                      <a:r>
                        <a:rPr lang="en-US" sz="1200"/>
                        <a:t> and Administration Cost</a:t>
                      </a:r>
                      <a:endParaRPr sz="1200"/>
                    </a:p>
                  </a:txBody>
                  <a:tcPr marT="45725" marB="45725" marR="91450" marL="91450" anchor="ctr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/>
                        <a:t>High</a:t>
                      </a:r>
                      <a:endParaRPr sz="1200"/>
                    </a:p>
                  </a:txBody>
                  <a:tcPr marT="45725" marB="45725" marR="91450" marL="91450" anchor="ctr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/>
                        <a:t>Low</a:t>
                      </a:r>
                      <a:endParaRPr sz="1200"/>
                    </a:p>
                  </a:txBody>
                  <a:tcPr marT="45725" marB="45725" marR="91450" marL="91450" anchor="ctr"/>
                </a:tc>
              </a:tr>
              <a:tr h="611475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>
                          <a:solidFill>
                            <a:schemeClr val="dk1"/>
                          </a:solidFill>
                          <a:latin typeface="Candara"/>
                          <a:ea typeface="Candara"/>
                          <a:cs typeface="Candara"/>
                          <a:sym typeface="Candara"/>
                        </a:rPr>
                        <a:t>Asymmetric</a:t>
                      </a:r>
                      <a:r>
                        <a:rPr lang="en-US" sz="1200">
                          <a:solidFill>
                            <a:schemeClr val="dk1"/>
                          </a:solidFill>
                          <a:latin typeface="Candara"/>
                          <a:ea typeface="Candara"/>
                          <a:cs typeface="Candara"/>
                          <a:sym typeface="Candara"/>
                        </a:rPr>
                        <a:t> Information</a:t>
                      </a:r>
                      <a:endParaRPr sz="1200">
                        <a:solidFill>
                          <a:schemeClr val="dk1"/>
                        </a:solidFill>
                        <a:latin typeface="Candara"/>
                        <a:ea typeface="Candara"/>
                        <a:cs typeface="Candara"/>
                        <a:sym typeface="Candara"/>
                      </a:endParaRPr>
                    </a:p>
                  </a:txBody>
                  <a:tcPr marT="45725" marB="45725" marR="91450" marL="91450" anchor="ctr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Candara"/>
                        <a:buNone/>
                      </a:pPr>
                      <a:r>
                        <a:rPr lang="en-US" sz="1200">
                          <a:solidFill>
                            <a:schemeClr val="dk1"/>
                          </a:solidFill>
                          <a:latin typeface="Candara"/>
                          <a:ea typeface="Candara"/>
                          <a:cs typeface="Candara"/>
                          <a:sym typeface="Candara"/>
                        </a:rPr>
                        <a:t>Regulator </a:t>
                      </a:r>
                      <a:endParaRPr/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Candara"/>
                        <a:buNone/>
                      </a:pPr>
                      <a:r>
                        <a:rPr lang="en-US" sz="1200">
                          <a:solidFill>
                            <a:schemeClr val="dk1"/>
                          </a:solidFill>
                          <a:latin typeface="Candara"/>
                          <a:ea typeface="Candara"/>
                          <a:cs typeface="Candara"/>
                          <a:sym typeface="Candara"/>
                        </a:rPr>
                        <a:t>vs. </a:t>
                      </a:r>
                      <a:endParaRPr/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Candara"/>
                        <a:buNone/>
                      </a:pPr>
                      <a:r>
                        <a:rPr lang="en-US" sz="1200">
                          <a:solidFill>
                            <a:schemeClr val="dk1"/>
                          </a:solidFill>
                          <a:latin typeface="Candara"/>
                          <a:ea typeface="Candara"/>
                          <a:cs typeface="Candara"/>
                          <a:sym typeface="Candara"/>
                        </a:rPr>
                        <a:t>Developers</a:t>
                      </a:r>
                      <a:endParaRPr sz="1200"/>
                    </a:p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/>
                    </a:p>
                  </a:txBody>
                  <a:tcPr marT="45725" marB="45725" marR="91450" marL="91450" anchor="ctr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/>
                        <a:t>×</a:t>
                      </a:r>
                      <a:endParaRPr/>
                    </a:p>
                  </a:txBody>
                  <a:tcPr marT="45725" marB="45725" marR="91450" marL="91450" anchor="ctr"/>
                </a:tc>
              </a:tr>
              <a:tr h="58080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>
                          <a:solidFill>
                            <a:schemeClr val="dk1"/>
                          </a:solidFill>
                          <a:latin typeface="Candara"/>
                          <a:ea typeface="Candara"/>
                          <a:cs typeface="Candara"/>
                          <a:sym typeface="Candara"/>
                        </a:rPr>
                        <a:t>Tariff</a:t>
                      </a:r>
                      <a:r>
                        <a:rPr lang="en-US" sz="1200">
                          <a:solidFill>
                            <a:schemeClr val="dk1"/>
                          </a:solidFill>
                          <a:latin typeface="Candara"/>
                          <a:ea typeface="Candara"/>
                          <a:cs typeface="Candara"/>
                          <a:sym typeface="Candara"/>
                        </a:rPr>
                        <a:t> Variation among different sites</a:t>
                      </a:r>
                      <a:endParaRPr/>
                    </a:p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>
                          <a:solidFill>
                            <a:schemeClr val="dk1"/>
                          </a:solidFill>
                          <a:latin typeface="Candara"/>
                          <a:ea typeface="Candara"/>
                          <a:cs typeface="Candara"/>
                          <a:sym typeface="Candara"/>
                        </a:rPr>
                        <a:t>or conditions</a:t>
                      </a:r>
                      <a:endParaRPr sz="1200">
                        <a:solidFill>
                          <a:schemeClr val="dk1"/>
                        </a:solidFill>
                        <a:latin typeface="Candara"/>
                        <a:ea typeface="Candara"/>
                        <a:cs typeface="Candara"/>
                        <a:sym typeface="Candara"/>
                      </a:endParaRPr>
                    </a:p>
                  </a:txBody>
                  <a:tcPr marT="45725" marB="45725" marR="91450" marL="91450" anchor="ctr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/>
                    </a:p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/>
                        <a:t>Adaptable</a:t>
                      </a:r>
                      <a:endParaRPr sz="1200"/>
                    </a:p>
                  </a:txBody>
                  <a:tcPr marT="45725" marB="45725" marR="91450" marL="91450" anchor="ctr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/>
                    </a:p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/>
                        <a:t>More</a:t>
                      </a:r>
                      <a:r>
                        <a:rPr lang="en-US" sz="1200"/>
                        <a:t> Relevant</a:t>
                      </a:r>
                      <a:endParaRPr sz="1200"/>
                    </a:p>
                  </a:txBody>
                  <a:tcPr marT="45725" marB="45725" marR="91450" marL="91450" anchor="ctr"/>
                </a:tc>
              </a:tr>
              <a:tr h="75020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/>
                    </a:p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/>
                        <a:t>Limiting Supplier’s Capacity for Avoiding Market Power Concentration</a:t>
                      </a:r>
                      <a:endParaRPr sz="1200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/>
                        <a:t>Adaptable</a:t>
                      </a:r>
                      <a:endParaRPr sz="1200"/>
                    </a:p>
                  </a:txBody>
                  <a:tcPr marT="45725" marB="45725" marR="91450" marL="91450" anchor="ctr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/>
                        <a:t>More</a:t>
                      </a:r>
                      <a:r>
                        <a:rPr lang="en-US" sz="1200"/>
                        <a:t> Relevant</a:t>
                      </a:r>
                      <a:endParaRPr sz="1200"/>
                    </a:p>
                  </a:txBody>
                  <a:tcPr marT="45725" marB="45725" marR="91450" marL="91450" anchor="ctr"/>
                </a:tc>
              </a:tr>
              <a:tr h="473725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/>
                        <a:t> Price-finding and Bargaining Cost</a:t>
                      </a:r>
                      <a:endParaRPr sz="1200"/>
                    </a:p>
                  </a:txBody>
                  <a:tcPr marT="45725" marB="45725" marR="91450" marL="91450" anchor="ctr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/>
                        <a:t>Low</a:t>
                      </a:r>
                      <a:endParaRPr sz="1200"/>
                    </a:p>
                  </a:txBody>
                  <a:tcPr marT="45725" marB="45725" marR="91450" marL="91450" anchor="ctr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/>
                        <a:t>High</a:t>
                      </a:r>
                      <a:endParaRPr sz="1200"/>
                    </a:p>
                  </a:txBody>
                  <a:tcPr marT="45725" marB="45725" marR="91450" marL="91450" anchor="ctr"/>
                </a:tc>
              </a:tr>
              <a:tr h="111745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/>
                    </a:p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/>
                        <a:t>Developers’</a:t>
                      </a:r>
                      <a:r>
                        <a:rPr lang="en-US" sz="1200"/>
                        <a:t> Risk</a:t>
                      </a:r>
                      <a:endParaRPr sz="1200"/>
                    </a:p>
                  </a:txBody>
                  <a:tcPr marT="45725" marB="45725" marR="91450" marL="91450" anchor="ctr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/>
                    </a:p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/>
                        <a:t>Little</a:t>
                      </a:r>
                      <a:endParaRPr sz="1200"/>
                    </a:p>
                  </a:txBody>
                  <a:tcPr marT="45725" marB="45725" marR="91450" marL="91450" anchor="ctr"/>
                </a:tc>
                <a:tc>
                  <a:txBody>
                    <a:bodyPr>
                      <a:noAutofit/>
                    </a:bodyPr>
                    <a:lstStyle/>
                    <a:p>
                      <a:pPr indent="-342900" lvl="0" marL="34290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Arial"/>
                        <a:buChar char="•"/>
                      </a:pPr>
                      <a:r>
                        <a:rPr lang="en-US" sz="1200">
                          <a:solidFill>
                            <a:schemeClr val="dk1"/>
                          </a:solidFill>
                          <a:latin typeface="Candara"/>
                          <a:ea typeface="Candara"/>
                          <a:cs typeface="Candara"/>
                          <a:sym typeface="Candara"/>
                        </a:rPr>
                        <a:t>Might underestimate </a:t>
                      </a:r>
                      <a:r>
                        <a:rPr lang="en-US" sz="1200">
                          <a:solidFill>
                            <a:schemeClr val="dk1"/>
                          </a:solidFill>
                          <a:latin typeface="Candara"/>
                          <a:ea typeface="Candara"/>
                          <a:cs typeface="Candara"/>
                          <a:sym typeface="Candara"/>
                        </a:rPr>
                        <a:t> new technology costs.</a:t>
                      </a:r>
                      <a:endParaRPr sz="1200">
                        <a:solidFill>
                          <a:schemeClr val="dk1"/>
                        </a:solidFill>
                        <a:latin typeface="Candara"/>
                        <a:ea typeface="Candara"/>
                        <a:cs typeface="Candara"/>
                        <a:sym typeface="Candara"/>
                      </a:endParaRPr>
                    </a:p>
                    <a:p>
                      <a:pPr indent="-342900" lvl="0" marL="34290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Arial"/>
                        <a:buChar char="•"/>
                      </a:pPr>
                      <a:r>
                        <a:rPr lang="en-US" sz="1200">
                          <a:solidFill>
                            <a:schemeClr val="dk1"/>
                          </a:solidFill>
                          <a:latin typeface="Candara"/>
                          <a:ea typeface="Candara"/>
                          <a:cs typeface="Candara"/>
                          <a:sym typeface="Candara"/>
                        </a:rPr>
                        <a:t>Might</a:t>
                      </a:r>
                      <a:r>
                        <a:rPr lang="en-US" sz="1200">
                          <a:solidFill>
                            <a:schemeClr val="dk1"/>
                          </a:solidFill>
                          <a:latin typeface="Candara"/>
                          <a:ea typeface="Candara"/>
                          <a:cs typeface="Candara"/>
                          <a:sym typeface="Candara"/>
                        </a:rPr>
                        <a:t> </a:t>
                      </a:r>
                      <a:r>
                        <a:rPr lang="en-US" sz="1200">
                          <a:solidFill>
                            <a:schemeClr val="dk1"/>
                          </a:solidFill>
                          <a:latin typeface="Candara"/>
                          <a:ea typeface="Candara"/>
                          <a:cs typeface="Candara"/>
                          <a:sym typeface="Candara"/>
                        </a:rPr>
                        <a:t>Speculate</a:t>
                      </a:r>
                      <a:r>
                        <a:rPr lang="en-US" sz="1200">
                          <a:solidFill>
                            <a:schemeClr val="dk1"/>
                          </a:solidFill>
                          <a:latin typeface="Candara"/>
                          <a:ea typeface="Candara"/>
                          <a:cs typeface="Candara"/>
                          <a:sym typeface="Candara"/>
                        </a:rPr>
                        <a:t> for</a:t>
                      </a:r>
                      <a:r>
                        <a:rPr lang="en-US" sz="1200">
                          <a:solidFill>
                            <a:schemeClr val="dk1"/>
                          </a:solidFill>
                          <a:latin typeface="Candara"/>
                          <a:ea typeface="Candara"/>
                          <a:cs typeface="Candara"/>
                          <a:sym typeface="Candara"/>
                        </a:rPr>
                        <a:t> underbidding </a:t>
                      </a:r>
                      <a:endParaRPr/>
                    </a:p>
                    <a:p>
                      <a:pPr indent="-342900" lvl="0" marL="34290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200">
                          <a:solidFill>
                            <a:schemeClr val="dk1"/>
                          </a:solidFill>
                          <a:latin typeface="Candara"/>
                          <a:ea typeface="Candara"/>
                          <a:cs typeface="Candara"/>
                          <a:sym typeface="Candara"/>
                        </a:rPr>
                        <a:t>     </a:t>
                      </a:r>
                      <a:endParaRPr sz="1200"/>
                    </a:p>
                  </a:txBody>
                  <a:tcPr marT="45725" marB="45725" marR="91450" marL="91450"/>
                </a:tc>
              </a:tr>
              <a:tr h="257875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/>
                        <a:t>Project Completion Risk</a:t>
                      </a:r>
                      <a:endParaRPr sz="1200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/>
                        <a:t>ν</a:t>
                      </a:r>
                      <a:endParaRPr sz="1200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/>
                        <a:t>ν</a:t>
                      </a:r>
                      <a:endParaRPr sz="1200"/>
                    </a:p>
                  </a:txBody>
                  <a:tcPr marT="45725" marB="45725" marR="91450" marL="91450"/>
                </a:tc>
              </a:tr>
            </a:tbl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45" name="Shape 2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" name="Google Shape;246;p27"/>
          <p:cNvSpPr txBox="1"/>
          <p:nvPr>
            <p:ph idx="1" type="body"/>
          </p:nvPr>
        </p:nvSpPr>
        <p:spPr>
          <a:xfrm>
            <a:off x="467544" y="1628800"/>
            <a:ext cx="8352928" cy="446449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1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22"/>
              <a:buNone/>
            </a:pPr>
            <a:r>
              <a:rPr lang="en-US" sz="2422"/>
              <a:t>1.</a:t>
            </a:r>
            <a:r>
              <a:rPr lang="en-US" sz="2422">
                <a:latin typeface="Times New Roman"/>
                <a:ea typeface="Times New Roman"/>
                <a:cs typeface="Times New Roman"/>
                <a:sym typeface="Times New Roman"/>
              </a:rPr>
              <a:t>再生能源發展初期，基於政策鼓勵，各國多以FIT躉購制度給予投資者保障。</a:t>
            </a:r>
            <a:endParaRPr sz="2422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1" marL="0" rtl="0" algn="l">
              <a:lnSpc>
                <a:spcPct val="100000"/>
              </a:lnSpc>
              <a:spcBef>
                <a:spcPts val="1084"/>
              </a:spcBef>
              <a:spcAft>
                <a:spcPts val="0"/>
              </a:spcAft>
              <a:buSzPts val="2422"/>
              <a:buNone/>
            </a:pPr>
            <a:r>
              <a:rPr lang="en-US" sz="2422">
                <a:latin typeface="Times New Roman"/>
                <a:ea typeface="Times New Roman"/>
                <a:cs typeface="Times New Roman"/>
                <a:sym typeface="Times New Roman"/>
              </a:rPr>
              <a:t>2.RAM制度可降低政府管制行政之交易成本。</a:t>
            </a:r>
            <a:endParaRPr sz="2422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1" marL="0" rtl="0" algn="l">
              <a:lnSpc>
                <a:spcPct val="100000"/>
              </a:lnSpc>
              <a:spcBef>
                <a:spcPts val="1084"/>
              </a:spcBef>
              <a:spcAft>
                <a:spcPts val="0"/>
              </a:spcAft>
              <a:buSzPts val="2422"/>
              <a:buNone/>
            </a:pPr>
            <a:r>
              <a:rPr lang="en-US" sz="2422">
                <a:latin typeface="Times New Roman"/>
                <a:ea typeface="Times New Roman"/>
                <a:cs typeface="Times New Roman"/>
                <a:sym typeface="Times New Roman"/>
              </a:rPr>
              <a:t>3.FIT制度可與RAM制度相互整合，例如小型「用戶端(behind the meter)」再生能源採FIT機制，大型批發集中市再生能源採RAM制度，進而達成RPS政策目標。</a:t>
            </a:r>
            <a:endParaRPr sz="2422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1" marL="0" rtl="0" algn="l">
              <a:lnSpc>
                <a:spcPct val="100000"/>
              </a:lnSpc>
              <a:spcBef>
                <a:spcPts val="1084"/>
              </a:spcBef>
              <a:spcAft>
                <a:spcPts val="0"/>
              </a:spcAft>
              <a:buSzPts val="2422"/>
              <a:buNone/>
            </a:pPr>
            <a:r>
              <a:rPr lang="en-US" sz="2422">
                <a:latin typeface="Times New Roman"/>
                <a:ea typeface="Times New Roman"/>
                <a:cs typeface="Times New Roman"/>
                <a:sym typeface="Times New Roman"/>
              </a:rPr>
              <a:t>4.同樣的一度再生能源發電，對電力系統或對整體社會，皆有不同的價值。再生能源收購政策必須考量此一特性，並反應在其收購電價中。</a:t>
            </a:r>
            <a:endParaRPr sz="2422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1" marL="0" rtl="0" algn="l">
              <a:lnSpc>
                <a:spcPct val="80000"/>
              </a:lnSpc>
              <a:spcBef>
                <a:spcPts val="1027"/>
              </a:spcBef>
              <a:spcAft>
                <a:spcPts val="0"/>
              </a:spcAft>
              <a:buSzPts val="2137"/>
              <a:buNone/>
            </a:pPr>
            <a:r>
              <a:t/>
            </a:r>
            <a:endParaRPr sz="2137"/>
          </a:p>
          <a:p>
            <a:pPr indent="0" lvl="1" marL="0" rtl="0" algn="l">
              <a:lnSpc>
                <a:spcPct val="80000"/>
              </a:lnSpc>
              <a:spcBef>
                <a:spcPts val="988"/>
              </a:spcBef>
              <a:spcAft>
                <a:spcPts val="0"/>
              </a:spcAft>
              <a:buSzPts val="4940"/>
              <a:buNone/>
            </a:pPr>
            <a:r>
              <a:t/>
            </a:r>
            <a:endParaRPr sz="4940"/>
          </a:p>
          <a:p>
            <a:pPr indent="-201930" lvl="0" marL="274320" rtl="0" algn="l">
              <a:lnSpc>
                <a:spcPct val="80000"/>
              </a:lnSpc>
              <a:spcBef>
                <a:spcPts val="228"/>
              </a:spcBef>
              <a:spcAft>
                <a:spcPts val="0"/>
              </a:spcAft>
              <a:buSzPts val="1140"/>
              <a:buNone/>
            </a:pPr>
            <a:r>
              <a:t/>
            </a:r>
            <a:endParaRPr sz="1140"/>
          </a:p>
        </p:txBody>
      </p:sp>
      <p:sp>
        <p:nvSpPr>
          <p:cNvPr id="247" name="Google Shape;247;p27"/>
          <p:cNvSpPr txBox="1"/>
          <p:nvPr>
            <p:ph idx="12" type="sldNum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248" name="Google Shape;248;p27"/>
          <p:cNvSpPr txBox="1"/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400"/>
              <a:buFont typeface="Candara"/>
              <a:buNone/>
            </a:pPr>
            <a:r>
              <a:rPr lang="en-US"/>
              <a:t>六、結論(續)</a:t>
            </a:r>
            <a:endParaRPr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52" name="Shape 2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" name="Google Shape;253;p28"/>
          <p:cNvSpPr txBox="1"/>
          <p:nvPr>
            <p:ph type="title"/>
          </p:nvPr>
        </p:nvSpPr>
        <p:spPr>
          <a:xfrm>
            <a:off x="395536" y="2996952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959"/>
              <a:buFont typeface="Arial"/>
              <a:buNone/>
            </a:pPr>
            <a:r>
              <a:rPr lang="en-US" sz="3959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謝謝聆聽</a:t>
            </a:r>
            <a:br>
              <a:rPr lang="en-US" sz="3959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3959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歡迎指教</a:t>
            </a:r>
            <a:endParaRPr/>
          </a:p>
        </p:txBody>
      </p:sp>
      <p:sp>
        <p:nvSpPr>
          <p:cNvPr id="254" name="Google Shape;254;p28"/>
          <p:cNvSpPr txBox="1"/>
          <p:nvPr>
            <p:ph idx="12" type="sldNum"/>
          </p:nvPr>
        </p:nvSpPr>
        <p:spPr>
          <a:xfrm>
            <a:off x="7596336" y="6237312"/>
            <a:ext cx="1161826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43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p14"/>
          <p:cNvSpPr txBox="1"/>
          <p:nvPr>
            <p:ph idx="1" type="body"/>
          </p:nvPr>
        </p:nvSpPr>
        <p:spPr>
          <a:xfrm>
            <a:off x="683569" y="1988840"/>
            <a:ext cx="7596832" cy="413732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lang="en-US" sz="2800"/>
              <a:t>一、前言                                                                       </a:t>
            </a:r>
            <a:endParaRPr sz="2800"/>
          </a:p>
          <a:p>
            <a:pPr indent="0" lvl="0" marL="0" rtl="0" algn="l">
              <a:spcBef>
                <a:spcPts val="560"/>
              </a:spcBef>
              <a:spcAft>
                <a:spcPts val="0"/>
              </a:spcAft>
              <a:buSzPts val="2800"/>
              <a:buNone/>
            </a:pPr>
            <a:r>
              <a:rPr lang="en-US" sz="2800"/>
              <a:t>二、各種再生能源發電收購機制</a:t>
            </a:r>
            <a:endParaRPr sz="2800"/>
          </a:p>
          <a:p>
            <a:pPr indent="0" lvl="0" marL="0" rtl="0" algn="l">
              <a:spcBef>
                <a:spcPts val="560"/>
              </a:spcBef>
              <a:spcAft>
                <a:spcPts val="0"/>
              </a:spcAft>
              <a:buSzPts val="2800"/>
              <a:buNone/>
            </a:pPr>
            <a:r>
              <a:rPr lang="en-US" sz="2800"/>
              <a:t>三、FIT政策探討</a:t>
            </a:r>
            <a:endParaRPr sz="2800"/>
          </a:p>
          <a:p>
            <a:pPr indent="0" lvl="0" marL="0" rtl="0" algn="l">
              <a:spcBef>
                <a:spcPts val="560"/>
              </a:spcBef>
              <a:spcAft>
                <a:spcPts val="0"/>
              </a:spcAft>
              <a:buSzPts val="2800"/>
              <a:buNone/>
            </a:pPr>
            <a:r>
              <a:rPr lang="en-US" sz="2800"/>
              <a:t>四、 RPS政策探討</a:t>
            </a:r>
            <a:endParaRPr sz="2800"/>
          </a:p>
          <a:p>
            <a:pPr indent="0" lvl="0" marL="0" rtl="0" algn="l">
              <a:spcBef>
                <a:spcPts val="560"/>
              </a:spcBef>
              <a:spcAft>
                <a:spcPts val="0"/>
              </a:spcAft>
              <a:buSzPts val="2800"/>
              <a:buNone/>
            </a:pPr>
            <a:r>
              <a:rPr lang="en-US" sz="2800"/>
              <a:t>五、 RAM政策探討</a:t>
            </a:r>
            <a:endParaRPr sz="2800"/>
          </a:p>
          <a:p>
            <a:pPr indent="0" lvl="0" marL="0" rtl="0" algn="l">
              <a:spcBef>
                <a:spcPts val="560"/>
              </a:spcBef>
              <a:spcAft>
                <a:spcPts val="0"/>
              </a:spcAft>
              <a:buSzPts val="2800"/>
              <a:buNone/>
            </a:pPr>
            <a:r>
              <a:rPr lang="en-US" sz="2800"/>
              <a:t>六、結論</a:t>
            </a:r>
            <a:endParaRPr sz="2800"/>
          </a:p>
        </p:txBody>
      </p:sp>
      <p:sp>
        <p:nvSpPr>
          <p:cNvPr id="145" name="Google Shape;145;p14"/>
          <p:cNvSpPr txBox="1"/>
          <p:nvPr>
            <p:ph idx="12" type="sldNum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46" name="Google Shape;146;p14"/>
          <p:cNvSpPr txBox="1"/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400"/>
              <a:buFont typeface="Candara"/>
              <a:buNone/>
            </a:pPr>
            <a:r>
              <a:rPr lang="en-US"/>
              <a:t>目次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50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p15"/>
          <p:cNvSpPr txBox="1"/>
          <p:nvPr>
            <p:ph idx="1" type="body"/>
          </p:nvPr>
        </p:nvSpPr>
        <p:spPr>
          <a:xfrm>
            <a:off x="683569" y="1844824"/>
            <a:ext cx="7596832" cy="428133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74320" lvl="0" marL="274320" rtl="0" algn="l">
              <a:spcBef>
                <a:spcPts val="0"/>
              </a:spcBef>
              <a:spcAft>
                <a:spcPts val="0"/>
              </a:spcAft>
              <a:buSzPts val="2800"/>
              <a:buChar char="∗"/>
            </a:pPr>
            <a:r>
              <a:rPr lang="en-US" sz="2800">
                <a:latin typeface="Times New Roman"/>
                <a:ea typeface="Times New Roman"/>
                <a:cs typeface="Times New Roman"/>
                <a:sym typeface="Times New Roman"/>
              </a:rPr>
              <a:t>「天下沒有白吃的午餐」</a:t>
            </a:r>
            <a:endParaRPr sz="28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274320" lvl="0" marL="274320" rtl="0" algn="l">
              <a:spcBef>
                <a:spcPts val="560"/>
              </a:spcBef>
              <a:spcAft>
                <a:spcPts val="0"/>
              </a:spcAft>
              <a:buSzPts val="2800"/>
              <a:buChar char="∗"/>
            </a:pPr>
            <a:r>
              <a:rPr lang="en-US" sz="2800">
                <a:latin typeface="Times New Roman"/>
                <a:ea typeface="Times New Roman"/>
                <a:cs typeface="Times New Roman"/>
                <a:sym typeface="Times New Roman"/>
              </a:rPr>
              <a:t>再生能源發電成本相對較高，如何支應？是世界各國能源政策重要課題。</a:t>
            </a:r>
            <a:endParaRPr sz="28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274320" lvl="0" marL="274320" rtl="0" algn="l">
              <a:spcBef>
                <a:spcPts val="560"/>
              </a:spcBef>
              <a:spcAft>
                <a:spcPts val="0"/>
              </a:spcAft>
              <a:buSzPts val="2800"/>
              <a:buChar char="∗"/>
            </a:pPr>
            <a:r>
              <a:rPr lang="en-US" sz="2800">
                <a:latin typeface="Times New Roman"/>
                <a:ea typeface="Times New Roman"/>
                <a:cs typeface="Times New Roman"/>
                <a:sym typeface="Times New Roman"/>
              </a:rPr>
              <a:t>再生能源發電對電價的影響機制</a:t>
            </a:r>
            <a:endParaRPr sz="28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274320" lvl="0" marL="274320" rtl="0" algn="l">
              <a:spcBef>
                <a:spcPts val="560"/>
              </a:spcBef>
              <a:spcAft>
                <a:spcPts val="0"/>
              </a:spcAft>
              <a:buSzPts val="2800"/>
              <a:buChar char="∗"/>
            </a:pPr>
            <a:r>
              <a:rPr lang="en-US" sz="2800">
                <a:latin typeface="Times New Roman"/>
                <a:ea typeface="Times New Roman"/>
                <a:cs typeface="Times New Roman"/>
                <a:sym typeface="Times New Roman"/>
              </a:rPr>
              <a:t>FIT(Feed-in Tariff)</a:t>
            </a:r>
            <a:endParaRPr/>
          </a:p>
          <a:p>
            <a:pPr indent="-274320" lvl="0" marL="274320" rtl="0" algn="l">
              <a:spcBef>
                <a:spcPts val="560"/>
              </a:spcBef>
              <a:spcAft>
                <a:spcPts val="0"/>
              </a:spcAft>
              <a:buSzPts val="2800"/>
              <a:buChar char="∗"/>
            </a:pPr>
            <a:r>
              <a:rPr lang="en-US" sz="2800">
                <a:latin typeface="Times New Roman"/>
                <a:ea typeface="Times New Roman"/>
                <a:cs typeface="Times New Roman"/>
                <a:sym typeface="Times New Roman"/>
              </a:rPr>
              <a:t>RPS(Renewable Portfolio Standard)</a:t>
            </a:r>
            <a:endParaRPr/>
          </a:p>
          <a:p>
            <a:pPr indent="-274320" lvl="0" marL="274320" rtl="0" algn="l">
              <a:spcBef>
                <a:spcPts val="560"/>
              </a:spcBef>
              <a:spcAft>
                <a:spcPts val="0"/>
              </a:spcAft>
              <a:buSzPts val="2800"/>
              <a:buChar char="∗"/>
            </a:pPr>
            <a:r>
              <a:rPr lang="en-US" sz="2800">
                <a:latin typeface="Times New Roman"/>
                <a:ea typeface="Times New Roman"/>
                <a:cs typeface="Times New Roman"/>
                <a:sym typeface="Times New Roman"/>
              </a:rPr>
              <a:t>RAM(Renewable Auction Mechanism)</a:t>
            </a:r>
            <a:endParaRPr sz="28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52" name="Google Shape;152;p15"/>
          <p:cNvSpPr txBox="1"/>
          <p:nvPr>
            <p:ph idx="12" type="sldNum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53" name="Google Shape;153;p15"/>
          <p:cNvSpPr txBox="1"/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400"/>
              <a:buFont typeface="Candara"/>
              <a:buNone/>
            </a:pPr>
            <a:r>
              <a:rPr lang="en-US"/>
              <a:t>一、前言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57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p16"/>
          <p:cNvSpPr txBox="1"/>
          <p:nvPr>
            <p:ph idx="1" type="body"/>
          </p:nvPr>
        </p:nvSpPr>
        <p:spPr>
          <a:xfrm>
            <a:off x="323528" y="1628800"/>
            <a:ext cx="8676456" cy="475252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84047" lvl="0" marL="420624" rtl="0" algn="l">
              <a:spcBef>
                <a:spcPts val="0"/>
              </a:spcBef>
              <a:spcAft>
                <a:spcPts val="0"/>
              </a:spcAft>
              <a:buSzPts val="2520"/>
              <a:buNone/>
            </a:pPr>
            <a:r>
              <a:rPr b="1" lang="en-US" sz="2800">
                <a:solidFill>
                  <a:srgbClr val="016295"/>
                </a:solidFill>
                <a:latin typeface="Arial"/>
                <a:ea typeface="Arial"/>
                <a:cs typeface="Arial"/>
                <a:sym typeface="Arial"/>
              </a:rPr>
              <a:t>第七條 再生能源發展基金 </a:t>
            </a:r>
            <a:endParaRPr/>
          </a:p>
          <a:p>
            <a:pPr indent="0" lvl="1" marL="0" rtl="0" algn="l">
              <a:spcBef>
                <a:spcPts val="600"/>
              </a:spcBef>
              <a:spcAft>
                <a:spcPts val="0"/>
              </a:spcAft>
              <a:buSzPts val="2400"/>
              <a:buNone/>
            </a:pPr>
            <a:r>
              <a:rPr lang="en-US" sz="2400">
                <a:solidFill>
                  <a:srgbClr val="016295"/>
                </a:solidFill>
                <a:latin typeface="Arial"/>
                <a:ea typeface="Arial"/>
                <a:cs typeface="Arial"/>
                <a:sym typeface="Arial"/>
              </a:rPr>
              <a:t>電業及設置自用發電設備達一定裝置容量以上者，應每年</a:t>
            </a:r>
            <a:r>
              <a:rPr lang="en-US" sz="240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按其不含再生能源發電部分之總發電量</a:t>
            </a:r>
            <a:r>
              <a:rPr lang="en-US" sz="2400">
                <a:solidFill>
                  <a:srgbClr val="016295"/>
                </a:solidFill>
                <a:latin typeface="Arial"/>
                <a:ea typeface="Arial"/>
                <a:cs typeface="Arial"/>
                <a:sym typeface="Arial"/>
              </a:rPr>
              <a:t>，繳交一定金額充作基金，作為再生能源發展之用；必要時，應由</a:t>
            </a:r>
            <a:r>
              <a:rPr lang="en-US" sz="240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政府編列預算撥充</a:t>
            </a:r>
            <a:r>
              <a:rPr lang="en-US" sz="2400">
                <a:solidFill>
                  <a:srgbClr val="016295"/>
                </a:solidFill>
                <a:latin typeface="Arial"/>
                <a:ea typeface="Arial"/>
                <a:cs typeface="Arial"/>
                <a:sym typeface="Arial"/>
              </a:rPr>
              <a:t>。</a:t>
            </a:r>
            <a:endParaRPr/>
          </a:p>
          <a:p>
            <a:pPr indent="0" lvl="1" marL="0" rtl="0" algn="l">
              <a:spcBef>
                <a:spcPts val="1200"/>
              </a:spcBef>
              <a:spcAft>
                <a:spcPts val="0"/>
              </a:spcAft>
              <a:buSzPts val="2400"/>
              <a:buNone/>
            </a:pPr>
            <a:r>
              <a:rPr lang="en-US" sz="2400">
                <a:solidFill>
                  <a:srgbClr val="016295"/>
                </a:solidFill>
                <a:latin typeface="Arial"/>
                <a:ea typeface="Arial"/>
                <a:cs typeface="Arial"/>
                <a:sym typeface="Arial"/>
              </a:rPr>
              <a:t>基金之用途如下：</a:t>
            </a:r>
            <a:endParaRPr/>
          </a:p>
          <a:p>
            <a:pPr indent="0" lvl="1" marL="0" rtl="0" algn="l">
              <a:spcBef>
                <a:spcPts val="0"/>
              </a:spcBef>
              <a:spcAft>
                <a:spcPts val="0"/>
              </a:spcAft>
              <a:buSzPts val="2400"/>
              <a:buNone/>
            </a:pPr>
            <a:r>
              <a:rPr lang="en-US" sz="2400">
                <a:solidFill>
                  <a:srgbClr val="016295"/>
                </a:solidFill>
                <a:latin typeface="Arial"/>
                <a:ea typeface="Arial"/>
                <a:cs typeface="Arial"/>
                <a:sym typeface="Arial"/>
              </a:rPr>
              <a:t>　　一、</a:t>
            </a:r>
            <a:r>
              <a:rPr lang="en-US" sz="240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再生能源電價之補貼</a:t>
            </a:r>
            <a:r>
              <a:rPr lang="en-US" sz="2400">
                <a:solidFill>
                  <a:srgbClr val="016295"/>
                </a:solidFill>
                <a:latin typeface="Arial"/>
                <a:ea typeface="Arial"/>
                <a:cs typeface="Arial"/>
                <a:sym typeface="Arial"/>
              </a:rPr>
              <a:t>。</a:t>
            </a:r>
            <a:endParaRPr/>
          </a:p>
          <a:p>
            <a:pPr indent="0" lvl="1" marL="0" rtl="0" algn="l">
              <a:spcBef>
                <a:spcPts val="0"/>
              </a:spcBef>
              <a:spcAft>
                <a:spcPts val="0"/>
              </a:spcAft>
              <a:buSzPts val="2400"/>
              <a:buNone/>
            </a:pPr>
            <a:r>
              <a:rPr lang="en-US" sz="2400">
                <a:solidFill>
                  <a:srgbClr val="016295"/>
                </a:solidFill>
                <a:latin typeface="Arial"/>
                <a:ea typeface="Arial"/>
                <a:cs typeface="Arial"/>
                <a:sym typeface="Arial"/>
              </a:rPr>
              <a:t>　　二、</a:t>
            </a:r>
            <a:r>
              <a:rPr lang="en-US" sz="240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再生能源設備之補貼</a:t>
            </a:r>
            <a:r>
              <a:rPr lang="en-US" sz="2400">
                <a:solidFill>
                  <a:srgbClr val="016295"/>
                </a:solidFill>
                <a:latin typeface="Arial"/>
                <a:ea typeface="Arial"/>
                <a:cs typeface="Arial"/>
                <a:sym typeface="Arial"/>
              </a:rPr>
              <a:t>。</a:t>
            </a:r>
            <a:endParaRPr/>
          </a:p>
          <a:p>
            <a:pPr indent="0" lvl="1" marL="0" rtl="0" algn="l">
              <a:spcBef>
                <a:spcPts val="0"/>
              </a:spcBef>
              <a:spcAft>
                <a:spcPts val="0"/>
              </a:spcAft>
              <a:buSzPts val="2400"/>
              <a:buNone/>
            </a:pPr>
            <a:r>
              <a:rPr lang="en-US" sz="2400">
                <a:solidFill>
                  <a:srgbClr val="016295"/>
                </a:solidFill>
                <a:latin typeface="Arial"/>
                <a:ea typeface="Arial"/>
                <a:cs typeface="Arial"/>
                <a:sym typeface="Arial"/>
              </a:rPr>
              <a:t>　　三、</a:t>
            </a:r>
            <a:r>
              <a:rPr lang="en-US" sz="240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再生能源之示範補助及推廣利用</a:t>
            </a:r>
            <a:r>
              <a:rPr lang="en-US" sz="2400">
                <a:solidFill>
                  <a:srgbClr val="016295"/>
                </a:solidFill>
                <a:latin typeface="Arial"/>
                <a:ea typeface="Arial"/>
                <a:cs typeface="Arial"/>
                <a:sym typeface="Arial"/>
              </a:rPr>
              <a:t>。</a:t>
            </a:r>
            <a:endParaRPr/>
          </a:p>
          <a:p>
            <a:pPr indent="0" lvl="1" marL="0" rtl="0" algn="l">
              <a:spcBef>
                <a:spcPts val="0"/>
              </a:spcBef>
              <a:spcAft>
                <a:spcPts val="0"/>
              </a:spcAft>
              <a:buSzPts val="2400"/>
              <a:buNone/>
            </a:pPr>
            <a:r>
              <a:rPr lang="en-US" sz="2400">
                <a:solidFill>
                  <a:srgbClr val="016295"/>
                </a:solidFill>
                <a:latin typeface="Arial"/>
                <a:ea typeface="Arial"/>
                <a:cs typeface="Arial"/>
                <a:sym typeface="Arial"/>
              </a:rPr>
              <a:t>　　四、其他經中央主管機關核准再生能源發展之相關用途。</a:t>
            </a:r>
            <a:endParaRPr/>
          </a:p>
          <a:p>
            <a:pPr indent="0" lvl="1" marL="0" rtl="0" algn="l">
              <a:spcBef>
                <a:spcPts val="1200"/>
              </a:spcBef>
              <a:spcAft>
                <a:spcPts val="0"/>
              </a:spcAft>
              <a:buSzPts val="2400"/>
              <a:buNone/>
            </a:pPr>
            <a:r>
              <a:rPr lang="en-US" sz="2400">
                <a:solidFill>
                  <a:srgbClr val="016295"/>
                </a:solidFill>
                <a:latin typeface="Arial"/>
                <a:ea typeface="Arial"/>
                <a:cs typeface="Arial"/>
                <a:sym typeface="Arial"/>
              </a:rPr>
              <a:t>電業及設置自用發電設備達一定裝置容量以上者，依第一項規定繳交基金之費用，或向其他來源購入電能中已含繳交基金之費用，經報請中央主管機關核定後，</a:t>
            </a:r>
            <a:r>
              <a:rPr b="1" lang="en-US" sz="240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得</a:t>
            </a:r>
            <a:r>
              <a:rPr lang="en-US" sz="240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附加於其售電價格上</a:t>
            </a:r>
            <a:r>
              <a:rPr lang="en-US" sz="2400">
                <a:latin typeface="Arial"/>
                <a:ea typeface="Arial"/>
                <a:cs typeface="Arial"/>
                <a:sym typeface="Arial"/>
              </a:rPr>
              <a:t>。</a:t>
            </a:r>
            <a:endParaRPr/>
          </a:p>
        </p:txBody>
      </p:sp>
      <p:sp>
        <p:nvSpPr>
          <p:cNvPr id="159" name="Google Shape;159;p16"/>
          <p:cNvSpPr txBox="1"/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400"/>
              <a:buFont typeface="Arial"/>
              <a:buNone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台灣再生能源發展條例草案</a:t>
            </a:r>
            <a:endParaRPr/>
          </a:p>
        </p:txBody>
      </p:sp>
      <p:sp>
        <p:nvSpPr>
          <p:cNvPr id="160" name="Google Shape;160;p16"/>
          <p:cNvSpPr txBox="1"/>
          <p:nvPr>
            <p:ph idx="12" type="sldNum"/>
          </p:nvPr>
        </p:nvSpPr>
        <p:spPr>
          <a:xfrm>
            <a:off x="7668344" y="6309320"/>
            <a:ext cx="1161826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Sp="0">
  <p:cSld>
    <p:spTree>
      <p:nvGrpSpPr>
        <p:cNvPr id="164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p17"/>
          <p:cNvSpPr txBox="1"/>
          <p:nvPr>
            <p:ph type="title"/>
          </p:nvPr>
        </p:nvSpPr>
        <p:spPr>
          <a:xfrm>
            <a:off x="457200" y="-17140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imes New Roman"/>
              <a:buNone/>
            </a:pPr>
            <a:r>
              <a:rPr lang="en-US" sz="32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2011年度台灣各類再生能源FIT躉購費率</a:t>
            </a:r>
            <a:endParaRPr sz="32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graphicFrame>
        <p:nvGraphicFramePr>
          <p:cNvPr id="166" name="Google Shape;166;p17"/>
          <p:cNvGraphicFramePr/>
          <p:nvPr/>
        </p:nvGraphicFramePr>
        <p:xfrm>
          <a:off x="251520" y="764704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{85AD904B-F8EB-4837-A15E-E3E1A684C553}</a:tableStyleId>
              </a:tblPr>
              <a:tblGrid>
                <a:gridCol w="1524875"/>
                <a:gridCol w="1089200"/>
                <a:gridCol w="1379650"/>
                <a:gridCol w="1670100"/>
                <a:gridCol w="2033175"/>
                <a:gridCol w="943975"/>
              </a:tblGrid>
              <a:tr h="90605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u="none" cap="none" strike="noStrik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再生能源類別</a:t>
                      </a:r>
                      <a:endParaRPr sz="16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45725" marB="45725" marR="91450" marL="91450" anchor="ctr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u="none" cap="none" strike="noStrik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分類</a:t>
                      </a:r>
                      <a:endParaRPr sz="16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45725" marB="45725" marR="91450" marL="91450" anchor="ctr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u="none" cap="none" strike="noStrik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級距</a:t>
                      </a:r>
                      <a:endParaRPr sz="16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u="none" cap="none" strike="noStrik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(kW)</a:t>
                      </a:r>
                      <a:endParaRPr sz="16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45725" marB="45725" marR="91450" marL="91450" anchor="ctr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u="none" cap="none" strike="noStrik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2011年度費率</a:t>
                      </a:r>
                      <a:endParaRPr sz="16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u="none" cap="none" strike="noStrik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(元/度)</a:t>
                      </a:r>
                      <a:endParaRPr sz="16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45725" marB="45725" marR="91450" marL="91450" anchor="ctr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u="none" cap="none" strike="noStrik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2010年度費率</a:t>
                      </a:r>
                      <a:endParaRPr sz="16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u="none" cap="none" strike="noStrik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(元/度)</a:t>
                      </a:r>
                      <a:endParaRPr sz="16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45725" marB="45725" marR="91450" marL="91450" anchor="ctr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u="none" cap="none" strike="noStrik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變化率(%)</a:t>
                      </a:r>
                      <a:endParaRPr sz="16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45725" marB="45725" marR="91450" marL="91450" anchor="ctr"/>
                </a:tc>
              </a:tr>
              <a:tr h="287625">
                <a:tc rowSpan="5"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u="none" cap="none" strike="noStrik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太陽光電</a:t>
                      </a:r>
                      <a:endParaRPr sz="14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45725" marB="45725" marR="91450" marL="91450" anchor="ctr"/>
                </a:tc>
                <a:tc rowSpan="4"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u="none" cap="none" strike="noStrik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屋頂型</a:t>
                      </a:r>
                      <a:endParaRPr sz="14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45725" marB="45725" marR="91450" marL="91450" anchor="ctr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u="none" cap="none" strike="noStrik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≧1~&lt;10</a:t>
                      </a:r>
                      <a:endParaRPr sz="14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45725" marB="45725" marR="91450" marL="91450" anchor="ctr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u="none" cap="none" strike="noStrik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10.3185</a:t>
                      </a:r>
                      <a:endParaRPr sz="14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45725" marB="45725" marR="91450" marL="91450" anchor="ctr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u="none" cap="none" strike="noStrik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11.1883*</a:t>
                      </a:r>
                      <a:endParaRPr sz="14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cap="none" strike="noStrik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(相當於無設備補助14.6030)</a:t>
                      </a:r>
                      <a:endParaRPr sz="12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45725" marB="45725" marR="91450" marL="91450" anchor="ctr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u="none" cap="none" strike="noStrik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-29.34</a:t>
                      </a:r>
                      <a:endParaRPr sz="14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45725" marB="45725" marR="91450" marL="91450" anchor="ctr"/>
                </a:tc>
              </a:tr>
              <a:tr h="479400">
                <a:tc vMerge="1"/>
                <a:tc vMerge="1"/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Times New Roman"/>
                        <a:buNone/>
                      </a:pPr>
                      <a:r>
                        <a:rPr lang="en-US" sz="1400" u="none" cap="none" strike="noStrik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≧10~&lt;100</a:t>
                      </a:r>
                      <a:endParaRPr sz="14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4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45725" marB="45725" marR="91450" marL="91450" anchor="ctr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u="none" cap="none" strike="noStrik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9.1799</a:t>
                      </a:r>
                      <a:endParaRPr sz="14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45725" marB="45725" marR="91450" marL="91450" anchor="ctr"/>
                </a:tc>
                <a:tc rowSpan="2"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u="none" cap="none" strike="noStrik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12.9722</a:t>
                      </a:r>
                      <a:endParaRPr sz="14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45725" marB="45725" marR="91450" marL="91450" anchor="ctr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u="none" cap="none" strike="noStrik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-29.23</a:t>
                      </a:r>
                      <a:endParaRPr sz="14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45725" marB="45725" marR="91450" marL="91450" anchor="ctr"/>
                </a:tc>
              </a:tr>
              <a:tr h="287625">
                <a:tc vMerge="1"/>
                <a:tc vMerge="1"/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Times New Roman"/>
                        <a:buNone/>
                      </a:pPr>
                      <a:r>
                        <a:rPr lang="en-US" sz="1400" u="none" cap="none" strike="noStrik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≧100~&lt;500</a:t>
                      </a:r>
                      <a:endParaRPr sz="14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45725" marB="45725" marR="91450" marL="91450" anchor="ctr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u="none" cap="none" strike="noStrik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8.8241</a:t>
                      </a:r>
                      <a:endParaRPr sz="14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45725" marB="45725" marR="91450" marL="91450" anchor="ctr"/>
                </a:tc>
                <a:tc vMerge="1"/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u="none" cap="none" strike="noStrik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-31.98</a:t>
                      </a:r>
                      <a:endParaRPr sz="14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45725" marB="45725" marR="91450" marL="91450" anchor="ctr"/>
                </a:tc>
              </a:tr>
              <a:tr h="287625">
                <a:tc vMerge="1"/>
                <a:tc vMerge="1"/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u="none" cap="none" strike="noStrik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≧ 500</a:t>
                      </a:r>
                      <a:endParaRPr sz="14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45725" marB="45725" marR="91450" marL="91450" anchor="ctr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u="none" cap="none" strike="noStrik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7.9701</a:t>
                      </a:r>
                      <a:endParaRPr sz="14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45725" marB="45725" marR="91450" marL="91450" anchor="ctr"/>
                </a:tc>
                <a:tc rowSpan="2"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Times New Roman"/>
                        <a:buNone/>
                      </a:pPr>
                      <a:r>
                        <a:rPr lang="en-US" sz="1400" u="none" cap="none" strike="noStrik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11.1190</a:t>
                      </a:r>
                      <a:endParaRPr sz="14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45725" marB="45725" marR="91450" marL="91450" anchor="ctr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u="none" cap="none" strike="noStrik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-28.32</a:t>
                      </a:r>
                      <a:endParaRPr sz="14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45725" marB="45725" marR="91450" marL="91450" anchor="ctr"/>
                </a:tc>
              </a:tr>
              <a:tr h="292000">
                <a:tc vMerge="1"/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u="none" cap="none" strike="noStrik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地面型</a:t>
                      </a:r>
                      <a:endParaRPr sz="14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45725" marB="45725" marR="91450" marL="91450" anchor="ctr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u="none" cap="none" strike="noStrik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--</a:t>
                      </a:r>
                      <a:endParaRPr sz="14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45725" marB="45725" marR="91450" marL="91450" anchor="ctr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u="none" cap="none" strike="noStrik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7.3297</a:t>
                      </a:r>
                      <a:endParaRPr sz="14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45725" marB="45725" marR="91450" marL="91450" anchor="ctr"/>
                </a:tc>
                <a:tc vMerge="1"/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u="none" cap="none" strike="noStrik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-34.08</a:t>
                      </a:r>
                      <a:endParaRPr sz="14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45725" marB="45725" marR="91450" marL="91450" anchor="ctr"/>
                </a:tc>
              </a:tr>
              <a:tr h="287625">
                <a:tc rowSpan="3"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u="none" cap="none" strike="noStrik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風力</a:t>
                      </a:r>
                      <a:endParaRPr sz="14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45725" marB="45725" marR="91450" marL="91450" anchor="ctr"/>
                </a:tc>
                <a:tc rowSpan="2"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u="none" cap="none" strike="noStrik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陸域</a:t>
                      </a:r>
                      <a:endParaRPr sz="14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45725" marB="45725" marR="91450" marL="91450" anchor="ctr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u="none" cap="none" strike="noStrik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≧1~&lt;10</a:t>
                      </a:r>
                      <a:endParaRPr sz="14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45725" marB="45725" marR="91450" marL="91450" anchor="ctr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u="none" cap="none" strike="noStrik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7.3562</a:t>
                      </a:r>
                      <a:endParaRPr sz="14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45725" marB="45725" marR="91450" marL="91450" anchor="ctr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u="none" cap="none" strike="noStrik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7.2714</a:t>
                      </a:r>
                      <a:endParaRPr sz="14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45725" marB="45725" marR="91450" marL="91450" anchor="ctr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u="none" cap="none" strike="noStrik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1.17</a:t>
                      </a:r>
                      <a:endParaRPr sz="14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45725" marB="45725" marR="91450" marL="91450" anchor="ctr"/>
                </a:tc>
              </a:tr>
              <a:tr h="287625">
                <a:tc vMerge="1"/>
                <a:tc vMerge="1"/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u="none" cap="none" strike="noStrik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≧10**</a:t>
                      </a:r>
                      <a:endParaRPr sz="14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45725" marB="45725" marR="91450" marL="91450" anchor="ctr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u="none" cap="none" strike="noStrik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2.6138</a:t>
                      </a:r>
                      <a:endParaRPr sz="14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45725" marB="45725" marR="91450" marL="91450" anchor="ctr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u="none" cap="none" strike="noStrik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2.3834</a:t>
                      </a:r>
                      <a:endParaRPr sz="14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45725" marB="45725" marR="91450" marL="91450" anchor="ctr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u="none" cap="none" strike="noStrik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9.67</a:t>
                      </a:r>
                      <a:endParaRPr sz="14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45725" marB="45725" marR="91450" marL="91450" anchor="ctr"/>
                </a:tc>
              </a:tr>
              <a:tr h="287625">
                <a:tc vMerge="1"/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u="none" cap="none" strike="noStrik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離岸</a:t>
                      </a:r>
                      <a:endParaRPr sz="14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45725" marB="45725" marR="91450" marL="91450" anchor="ctr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u="none" cap="none" strike="noStrik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無區分</a:t>
                      </a:r>
                      <a:endParaRPr sz="14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45725" marB="45725" marR="91450" marL="91450" anchor="ctr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u="none" cap="none" strike="noStrik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5.5626</a:t>
                      </a:r>
                      <a:endParaRPr sz="14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45725" marB="45725" marR="91450" marL="91450" anchor="ctr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u="none" cap="none" strike="noStrik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4.1982</a:t>
                      </a:r>
                      <a:endParaRPr sz="14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45725" marB="45725" marR="91450" marL="91450" anchor="ctr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u="none" cap="none" strike="noStrik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32.5</a:t>
                      </a:r>
                      <a:endParaRPr sz="14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45725" marB="45725" marR="91450" marL="91450" anchor="ctr"/>
                </a:tc>
              </a:tr>
              <a:tr h="356275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u="none" cap="none" strike="noStrik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川流式水力</a:t>
                      </a:r>
                      <a:endParaRPr sz="14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45725" marB="45725" marR="91450" marL="91450" anchor="ctr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u="none" cap="none" strike="noStrik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--</a:t>
                      </a:r>
                      <a:endParaRPr sz="14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45725" marB="45725" marR="91450" marL="91450" anchor="ctr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u="none" cap="none" strike="noStrik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無區分</a:t>
                      </a:r>
                      <a:endParaRPr sz="14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45725" marB="45725" marR="91450" marL="91450" anchor="ctr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u="none" cap="none" strike="noStrik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2.1821</a:t>
                      </a:r>
                      <a:endParaRPr sz="14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45725" marB="45725" marR="91450" marL="91450" anchor="ctr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u="none" cap="none" strike="noStrik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2.0615</a:t>
                      </a:r>
                      <a:endParaRPr sz="14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45725" marB="45725" marR="91450" marL="91450" anchor="ctr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u="none" cap="none" strike="noStrik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5.85</a:t>
                      </a:r>
                      <a:endParaRPr sz="14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45725" marB="45725" marR="91450" marL="91450" anchor="ctr"/>
                </a:tc>
              </a:tr>
              <a:tr h="356275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u="none" cap="none" strike="noStrik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地熱能</a:t>
                      </a:r>
                      <a:endParaRPr sz="14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45725" marB="45725" marR="91450" marL="91450" anchor="ctr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u="none" cap="none" strike="noStrik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--</a:t>
                      </a:r>
                      <a:endParaRPr sz="14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45725" marB="45725" marR="91450" marL="91450" anchor="ctr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u="none" cap="none" strike="noStrik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無區分</a:t>
                      </a:r>
                      <a:endParaRPr sz="14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45725" marB="45725" marR="91450" marL="91450" anchor="ctr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u="none" cap="none" strike="noStrik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4.8039</a:t>
                      </a:r>
                      <a:endParaRPr sz="14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45725" marB="45725" marR="91450" marL="91450" anchor="ctr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u="none" cap="none" strike="noStrik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5.1838</a:t>
                      </a:r>
                      <a:endParaRPr sz="14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45725" marB="45725" marR="91450" marL="91450" anchor="ctr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u="none" cap="none" strike="noStrik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-7.33</a:t>
                      </a:r>
                      <a:endParaRPr sz="14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45725" marB="45725" marR="91450" marL="91450" anchor="ctr"/>
                </a:tc>
              </a:tr>
              <a:tr h="356275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u="none" cap="none" strike="noStrik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生質能</a:t>
                      </a:r>
                      <a:endParaRPr sz="14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45725" marB="45725" marR="91450" marL="91450" anchor="ctr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u="none" cap="none" strike="noStrik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--</a:t>
                      </a:r>
                      <a:endParaRPr sz="14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45725" marB="45725" marR="91450" marL="91450" anchor="ctr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u="none" cap="none" strike="noStrik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無區分</a:t>
                      </a:r>
                      <a:endParaRPr sz="14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45725" marB="45725" marR="91450" marL="91450" anchor="ctr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u="none" cap="none" strike="noStrik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2.1821</a:t>
                      </a:r>
                      <a:endParaRPr sz="14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45725" marB="45725" marR="91450" marL="91450" anchor="ctr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u="none" cap="none" strike="noStrik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2.0615</a:t>
                      </a:r>
                      <a:endParaRPr sz="14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45725" marB="45725" marR="91450" marL="91450" anchor="ctr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u="none" cap="none" strike="noStrik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5.85</a:t>
                      </a:r>
                      <a:endParaRPr sz="14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45725" marB="45725" marR="91450" marL="91450" anchor="ctr"/>
                </a:tc>
              </a:tr>
              <a:tr h="356275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u="none" cap="none" strike="noStrik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廢棄物(衍生燃料)</a:t>
                      </a:r>
                      <a:endParaRPr sz="14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45725" marB="45725" marR="91450" marL="91450" anchor="ctr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u="none" cap="none" strike="noStrik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--</a:t>
                      </a:r>
                      <a:endParaRPr sz="14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45725" marB="45725" marR="91450" marL="91450" anchor="ctr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u="none" cap="none" strike="noStrik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無區分</a:t>
                      </a:r>
                      <a:endParaRPr sz="14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45725" marB="45725" marR="91450" marL="91450" anchor="ctr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u="none" cap="none" strike="noStrik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2.6875</a:t>
                      </a:r>
                      <a:endParaRPr sz="14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45725" marB="45725" marR="91450" marL="91450" anchor="ctr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u="none" cap="none" strike="noStrik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2.0879</a:t>
                      </a:r>
                      <a:endParaRPr sz="14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45725" marB="45725" marR="91450" marL="91450" anchor="ctr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u="none" cap="none" strike="noStrik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28.72</a:t>
                      </a:r>
                      <a:endParaRPr sz="14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45725" marB="45725" marR="91450" marL="91450" anchor="ctr"/>
                </a:tc>
              </a:tr>
              <a:tr h="356275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u="none" cap="none" strike="noStrik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其他</a:t>
                      </a:r>
                      <a:endParaRPr sz="14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45725" marB="45725" marR="91450" marL="91450" anchor="ctr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u="none" cap="none" strike="noStrik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--</a:t>
                      </a:r>
                      <a:endParaRPr sz="14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45725" marB="45725" marR="91450" marL="91450" anchor="ctr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u="none" cap="none" strike="noStrik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無區分</a:t>
                      </a:r>
                      <a:endParaRPr sz="14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45725" marB="45725" marR="91450" marL="91450" anchor="ctr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u="none" cap="none" strike="noStrik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2.1821</a:t>
                      </a:r>
                      <a:endParaRPr sz="14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45725" marB="45725" marR="91450" marL="91450" anchor="ctr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u="none" cap="none" strike="noStrik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2.0615</a:t>
                      </a:r>
                      <a:endParaRPr sz="14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45725" marB="45725" marR="91450" marL="91450" anchor="ctr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u="none" cap="none" strike="noStrik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5.85</a:t>
                      </a:r>
                      <a:endParaRPr sz="14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45725" marB="45725" marR="91450" marL="91450" anchor="ctr"/>
                </a:tc>
              </a:tr>
            </a:tbl>
          </a:graphicData>
        </a:graphic>
      </p:graphicFrame>
      <p:sp>
        <p:nvSpPr>
          <p:cNvPr id="167" name="Google Shape;167;p17"/>
          <p:cNvSpPr txBox="1"/>
          <p:nvPr/>
        </p:nvSpPr>
        <p:spPr>
          <a:xfrm>
            <a:off x="144016" y="6309320"/>
            <a:ext cx="8892480" cy="46166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註＊ :1kW以上未達10kW太陽光電99年公告再生能源躉購費率另提供5萬元/Kw設備補助，100年則不另提供5萬元/Kw設備補助。</a:t>
            </a:r>
            <a:endParaRPr sz="12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註＊ ＊ ：依規定須加裝LVRT者，則費率為2.6574元/度。                                                                                            </a:t>
            </a:r>
            <a:endParaRPr sz="12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68" name="Google Shape;168;p17"/>
          <p:cNvSpPr txBox="1"/>
          <p:nvPr>
            <p:ph idx="12" type="sldNum"/>
          </p:nvPr>
        </p:nvSpPr>
        <p:spPr>
          <a:xfrm>
            <a:off x="7899308" y="6309320"/>
            <a:ext cx="1161826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72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Google Shape;173;p18"/>
          <p:cNvSpPr txBox="1"/>
          <p:nvPr>
            <p:ph idx="1" type="body"/>
          </p:nvPr>
        </p:nvSpPr>
        <p:spPr>
          <a:xfrm>
            <a:off x="323528" y="1484784"/>
            <a:ext cx="8568952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3200"/>
              <a:buNone/>
            </a:pPr>
            <a:r>
              <a:rPr b="1" lang="en-US" sz="3200">
                <a:latin typeface="Times New Roman"/>
                <a:ea typeface="Times New Roman"/>
                <a:cs typeface="Times New Roman"/>
                <a:sym typeface="Times New Roman"/>
              </a:rPr>
              <a:t>1. 再生能源保價收購政策(FIT)</a:t>
            </a:r>
            <a:endParaRPr/>
          </a:p>
          <a:p>
            <a:pPr indent="0" lvl="0" marL="0" rtl="0" algn="l">
              <a:spcBef>
                <a:spcPts val="560"/>
              </a:spcBef>
              <a:spcAft>
                <a:spcPts val="0"/>
              </a:spcAft>
              <a:buSzPts val="2800"/>
              <a:buNone/>
            </a:pPr>
            <a:r>
              <a:rPr lang="en-US" sz="2800">
                <a:latin typeface="Times New Roman"/>
                <a:ea typeface="Times New Roman"/>
                <a:cs typeface="Times New Roman"/>
                <a:sym typeface="Times New Roman"/>
              </a:rPr>
              <a:t>政府與業者簽訂長期契約，以固定費率收購再生能源所產生之電力，此費率依不同再生能源發電技術而有所不同。</a:t>
            </a:r>
            <a:endParaRPr sz="28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spcBef>
                <a:spcPts val="640"/>
              </a:spcBef>
              <a:spcAft>
                <a:spcPts val="0"/>
              </a:spcAft>
              <a:buSzPts val="3200"/>
              <a:buNone/>
            </a:pPr>
            <a:r>
              <a:rPr b="1" lang="en-US" sz="3200">
                <a:latin typeface="Times New Roman"/>
                <a:ea typeface="Times New Roman"/>
                <a:cs typeface="Times New Roman"/>
                <a:sym typeface="Times New Roman"/>
              </a:rPr>
              <a:t>2. 再生能源配比標準(RPS)</a:t>
            </a:r>
            <a:endParaRPr/>
          </a:p>
          <a:p>
            <a:pPr indent="0" lvl="0" marL="0" rtl="0" algn="l">
              <a:spcBef>
                <a:spcPts val="640"/>
              </a:spcBef>
              <a:spcAft>
                <a:spcPts val="0"/>
              </a:spcAft>
              <a:buSzPts val="2800"/>
              <a:buNone/>
            </a:pPr>
            <a:r>
              <a:rPr lang="en-US" sz="2800">
                <a:latin typeface="Times New Roman"/>
                <a:ea typeface="Times New Roman"/>
                <a:cs typeface="Times New Roman"/>
                <a:sym typeface="Times New Roman"/>
              </a:rPr>
              <a:t>政府透過立法規範供電業者再生能源發電比例，未達規範門檻之業者亦可透過REC憑證交易平台達成義務</a:t>
            </a:r>
            <a:r>
              <a:rPr lang="en-US" sz="3200">
                <a:latin typeface="Times New Roman"/>
                <a:ea typeface="Times New Roman"/>
                <a:cs typeface="Times New Roman"/>
                <a:sym typeface="Times New Roman"/>
              </a:rPr>
              <a:t>。</a:t>
            </a:r>
            <a:endParaRPr sz="32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spcBef>
                <a:spcPts val="640"/>
              </a:spcBef>
              <a:spcAft>
                <a:spcPts val="0"/>
              </a:spcAft>
              <a:buSzPts val="3200"/>
              <a:buNone/>
            </a:pPr>
            <a:r>
              <a:rPr b="1" lang="en-US" sz="3200">
                <a:latin typeface="Times New Roman"/>
                <a:ea typeface="Times New Roman"/>
                <a:cs typeface="Times New Roman"/>
                <a:sym typeface="Times New Roman"/>
              </a:rPr>
              <a:t>3. 再生能源競標機制(RAM)</a:t>
            </a:r>
            <a:endParaRPr/>
          </a:p>
          <a:p>
            <a:pPr indent="0" lvl="0" marL="0" rtl="0" algn="l">
              <a:spcBef>
                <a:spcPts val="560"/>
              </a:spcBef>
              <a:spcAft>
                <a:spcPts val="0"/>
              </a:spcAft>
              <a:buSzPts val="2800"/>
              <a:buNone/>
            </a:pPr>
            <a:r>
              <a:rPr lang="en-US" sz="2800">
                <a:latin typeface="Times New Roman"/>
                <a:ea typeface="Times New Roman"/>
                <a:cs typeface="Times New Roman"/>
                <a:sym typeface="Times New Roman"/>
              </a:rPr>
              <a:t>建立在以市場為基礎的拍賣制度下，購買再生能源發電量，且發電量不得高於20MW。</a:t>
            </a:r>
            <a:endParaRPr sz="28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74" name="Google Shape;174;p18"/>
          <p:cNvSpPr txBox="1"/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400"/>
              <a:buFont typeface="Arial"/>
              <a:buNone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二、各種再生能源發電收購機制</a:t>
            </a:r>
            <a:endParaRPr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5" name="Google Shape;175;p18"/>
          <p:cNvSpPr txBox="1"/>
          <p:nvPr>
            <p:ph idx="12" type="sldNum"/>
          </p:nvPr>
        </p:nvSpPr>
        <p:spPr>
          <a:xfrm>
            <a:off x="7740352" y="6309320"/>
            <a:ext cx="1161826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100"/>
              <a:t>‹#›</a:t>
            </a:fld>
            <a:endParaRPr sz="110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79" name="Shape 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Google Shape;180;p19"/>
          <p:cNvSpPr txBox="1"/>
          <p:nvPr>
            <p:ph idx="1" type="body"/>
          </p:nvPr>
        </p:nvSpPr>
        <p:spPr>
          <a:xfrm>
            <a:off x="539553" y="1700808"/>
            <a:ext cx="7740848" cy="442535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74320" lvl="0" marL="27432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2400"/>
              <a:buFont typeface="Noto Sans Symbols"/>
              <a:buChar char="●"/>
            </a:pPr>
            <a:r>
              <a:rPr lang="en-US" sz="2400">
                <a:latin typeface="Times New Roman"/>
                <a:ea typeface="Times New Roman"/>
                <a:cs typeface="Times New Roman"/>
                <a:sym typeface="Times New Roman"/>
              </a:rPr>
              <a:t>躉購費率可因發電成本、對社會或電業價值(value to the system)、固定價格誘因、以競標方式(eg. RAM)決定而不同。</a:t>
            </a:r>
            <a:endParaRPr sz="24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274320" lvl="0" marL="274320" rtl="0" algn="l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SzPts val="2400"/>
              <a:buFont typeface="Noto Sans Symbols"/>
              <a:buChar char="●"/>
            </a:pPr>
            <a:r>
              <a:rPr lang="en-US" sz="2400">
                <a:latin typeface="Times New Roman"/>
                <a:ea typeface="Times New Roman"/>
                <a:cs typeface="Times New Roman"/>
                <a:sym typeface="Times New Roman"/>
              </a:rPr>
              <a:t>躉購費率可依技術、使用燃料、裝置容量、資源品質、裝設地點而不同。</a:t>
            </a:r>
            <a:endParaRPr sz="24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274320" lvl="0" marL="274320" rtl="0" algn="l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SzPts val="2400"/>
              <a:buFont typeface="Noto Sans Symbols"/>
              <a:buChar char="●"/>
            </a:pPr>
            <a:r>
              <a:rPr lang="en-US" sz="2400">
                <a:latin typeface="Times New Roman"/>
                <a:ea typeface="Times New Roman"/>
                <a:cs typeface="Times New Roman"/>
                <a:sym typeface="Times New Roman"/>
              </a:rPr>
              <a:t>多樣化制度設計：</a:t>
            </a:r>
            <a:endParaRPr sz="24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274319" lvl="1" marL="576263" rtl="0" algn="l">
              <a:lnSpc>
                <a:spcPct val="80000"/>
              </a:lnSpc>
              <a:spcBef>
                <a:spcPts val="380"/>
              </a:spcBef>
              <a:spcAft>
                <a:spcPts val="0"/>
              </a:spcAft>
              <a:buSzPts val="1900"/>
              <a:buFont typeface="Noto Sans Symbols"/>
              <a:buChar char="➢"/>
            </a:pPr>
            <a:r>
              <a:rPr lang="en-US" sz="1900">
                <a:latin typeface="Times New Roman"/>
                <a:ea typeface="Times New Roman"/>
                <a:cs typeface="Times New Roman"/>
                <a:sym typeface="Times New Roman"/>
              </a:rPr>
              <a:t> 事先決定躉購費率遞減</a:t>
            </a:r>
            <a:endParaRPr sz="19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274319" lvl="1" marL="576263" rtl="0" algn="l">
              <a:lnSpc>
                <a:spcPct val="80000"/>
              </a:lnSpc>
              <a:spcBef>
                <a:spcPts val="380"/>
              </a:spcBef>
              <a:spcAft>
                <a:spcPts val="0"/>
              </a:spcAft>
              <a:buSzPts val="1900"/>
              <a:buFont typeface="Noto Sans Symbols"/>
              <a:buChar char="➢"/>
            </a:pPr>
            <a:r>
              <a:rPr lang="en-US" sz="1900">
                <a:latin typeface="Times New Roman"/>
                <a:ea typeface="Times New Roman"/>
                <a:cs typeface="Times New Roman"/>
                <a:sym typeface="Times New Roman"/>
              </a:rPr>
              <a:t> 反應市場狀況和成本</a:t>
            </a:r>
            <a:endParaRPr sz="19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274319" lvl="1" marL="576263" rtl="0" algn="l">
              <a:lnSpc>
                <a:spcPct val="80000"/>
              </a:lnSpc>
              <a:spcBef>
                <a:spcPts val="380"/>
              </a:spcBef>
              <a:spcAft>
                <a:spcPts val="0"/>
              </a:spcAft>
              <a:buSzPts val="1900"/>
              <a:buFont typeface="Noto Sans Symbols"/>
              <a:buChar char="➢"/>
            </a:pPr>
            <a:r>
              <a:rPr lang="en-US" sz="1900">
                <a:latin typeface="Times New Roman"/>
                <a:ea typeface="Times New Roman"/>
                <a:cs typeface="Times New Roman"/>
                <a:sym typeface="Times New Roman"/>
              </a:rPr>
              <a:t> 通貨膨脹納入考量</a:t>
            </a:r>
            <a:endParaRPr sz="19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274319" lvl="1" marL="576263" rtl="0" algn="l">
              <a:lnSpc>
                <a:spcPct val="80000"/>
              </a:lnSpc>
              <a:spcBef>
                <a:spcPts val="380"/>
              </a:spcBef>
              <a:spcAft>
                <a:spcPts val="0"/>
              </a:spcAft>
              <a:buSzPts val="1900"/>
              <a:buFont typeface="Noto Sans Symbols"/>
              <a:buChar char="➢"/>
            </a:pPr>
            <a:r>
              <a:rPr lang="en-US" sz="1900">
                <a:latin typeface="Times New Roman"/>
                <a:ea typeface="Times New Roman"/>
                <a:cs typeface="Times New Roman"/>
                <a:sym typeface="Times New Roman"/>
              </a:rPr>
              <a:t> Consideration of Time of Delivery</a:t>
            </a:r>
            <a:endParaRPr/>
          </a:p>
          <a:p>
            <a:pPr indent="-274320" lvl="0" marL="274320" rtl="0" algn="l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SzPts val="2400"/>
              <a:buFont typeface="Noto Sans Symbols"/>
              <a:buChar char="●"/>
            </a:pPr>
            <a:r>
              <a:rPr lang="en-US" sz="2400">
                <a:latin typeface="Times New Roman"/>
                <a:ea typeface="Times New Roman"/>
                <a:cs typeface="Times New Roman"/>
                <a:sym typeface="Times New Roman"/>
              </a:rPr>
              <a:t>與市場價格關係：</a:t>
            </a:r>
            <a:endParaRPr sz="24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252000" lvl="1" marL="576000" rtl="0" algn="l">
              <a:lnSpc>
                <a:spcPct val="80000"/>
              </a:lnSpc>
              <a:spcBef>
                <a:spcPts val="380"/>
              </a:spcBef>
              <a:spcAft>
                <a:spcPts val="0"/>
              </a:spcAft>
              <a:buSzPts val="1900"/>
              <a:buFont typeface="Noto Sans Symbols"/>
              <a:buChar char="➢"/>
            </a:pPr>
            <a:r>
              <a:rPr lang="en-US" sz="1900">
                <a:latin typeface="Times New Roman"/>
                <a:ea typeface="Times New Roman"/>
                <a:cs typeface="Times New Roman"/>
                <a:sym typeface="Times New Roman"/>
              </a:rPr>
              <a:t>電價差額補助(Premium FIT)</a:t>
            </a:r>
            <a:endParaRPr/>
          </a:p>
          <a:p>
            <a:pPr indent="-252000" lvl="1" marL="576000" rtl="0" algn="l">
              <a:lnSpc>
                <a:spcPct val="80000"/>
              </a:lnSpc>
              <a:spcBef>
                <a:spcPts val="380"/>
              </a:spcBef>
              <a:spcAft>
                <a:spcPts val="0"/>
              </a:spcAft>
              <a:buSzPts val="1900"/>
              <a:buFont typeface="Noto Sans Symbols"/>
              <a:buChar char="➢"/>
            </a:pPr>
            <a:r>
              <a:rPr lang="en-US" sz="1900">
                <a:latin typeface="Times New Roman"/>
                <a:ea typeface="Times New Roman"/>
                <a:cs typeface="Times New Roman"/>
                <a:sym typeface="Times New Roman"/>
              </a:rPr>
              <a:t>固定價格收購(Fixed-Price FIT)</a:t>
            </a:r>
            <a:endParaRPr/>
          </a:p>
          <a:p>
            <a:pPr indent="-236220" lvl="0" marL="274320" rtl="0" algn="l">
              <a:lnSpc>
                <a:spcPct val="80000"/>
              </a:lnSpc>
              <a:spcBef>
                <a:spcPts val="120"/>
              </a:spcBef>
              <a:spcAft>
                <a:spcPts val="0"/>
              </a:spcAft>
              <a:buSzPts val="600"/>
              <a:buNone/>
            </a:pPr>
            <a:r>
              <a:t/>
            </a:r>
            <a:endParaRPr sz="600"/>
          </a:p>
        </p:txBody>
      </p:sp>
      <p:sp>
        <p:nvSpPr>
          <p:cNvPr id="181" name="Google Shape;181;p19"/>
          <p:cNvSpPr txBox="1"/>
          <p:nvPr>
            <p:ph idx="12" type="sldNum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82" name="Google Shape;182;p19"/>
          <p:cNvSpPr txBox="1"/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400"/>
              <a:buFont typeface="Candara"/>
              <a:buNone/>
            </a:pPr>
            <a:r>
              <a:rPr lang="en-US"/>
              <a:t>三、FIT 政策探討 (1/3)</a:t>
            </a:r>
            <a:endParaRPr/>
          </a:p>
        </p:txBody>
      </p:sp>
      <p:sp>
        <p:nvSpPr>
          <p:cNvPr id="183" name="Google Shape;183;p19"/>
          <p:cNvSpPr txBox="1"/>
          <p:nvPr/>
        </p:nvSpPr>
        <p:spPr>
          <a:xfrm>
            <a:off x="611560" y="6021287"/>
            <a:ext cx="6336704" cy="2769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Source : NREL(2010),A Policymaker’s Guide to Feed-in Tariff Policy Design</a:t>
            </a:r>
            <a:endParaRPr sz="12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87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Google Shape;188;p20"/>
          <p:cNvSpPr txBox="1"/>
          <p:nvPr>
            <p:ph idx="1" type="body"/>
          </p:nvPr>
        </p:nvSpPr>
        <p:spPr>
          <a:xfrm>
            <a:off x="611560" y="1628800"/>
            <a:ext cx="8136903" cy="44973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74320" lvl="0" marL="27432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600"/>
              <a:buChar char="∗"/>
            </a:pPr>
            <a:r>
              <a:rPr lang="en-US" sz="2600"/>
              <a:t>費率適用基準日。</a:t>
            </a:r>
            <a:endParaRPr sz="2600"/>
          </a:p>
          <a:p>
            <a:pPr indent="-274320" lvl="0" marL="274320" rtl="0" algn="l">
              <a:lnSpc>
                <a:spcPct val="90000"/>
              </a:lnSpc>
              <a:spcBef>
                <a:spcPts val="520"/>
              </a:spcBef>
              <a:spcAft>
                <a:spcPts val="0"/>
              </a:spcAft>
              <a:buSzPts val="2600"/>
              <a:buChar char="∗"/>
            </a:pPr>
            <a:r>
              <a:rPr lang="en-US" sz="2600"/>
              <a:t>躉購費率視再生能源推廣目標達成狀況調整。</a:t>
            </a:r>
            <a:endParaRPr sz="2600"/>
          </a:p>
          <a:p>
            <a:pPr indent="-274320" lvl="0" marL="274320" rtl="0" algn="l">
              <a:lnSpc>
                <a:spcPct val="90000"/>
              </a:lnSpc>
              <a:spcBef>
                <a:spcPts val="520"/>
              </a:spcBef>
              <a:spcAft>
                <a:spcPts val="0"/>
              </a:spcAft>
              <a:buSzPts val="2600"/>
              <a:buChar char="∗"/>
            </a:pPr>
            <a:r>
              <a:rPr lang="en-US" sz="2600"/>
              <a:t>設定躉購上限避免再生能源收購爆量，增加財政和電費負擔。</a:t>
            </a:r>
            <a:endParaRPr sz="2600"/>
          </a:p>
          <a:p>
            <a:pPr indent="-274320" lvl="0" marL="274320" rtl="0" algn="l">
              <a:lnSpc>
                <a:spcPct val="90000"/>
              </a:lnSpc>
              <a:spcBef>
                <a:spcPts val="520"/>
              </a:spcBef>
              <a:spcAft>
                <a:spcPts val="0"/>
              </a:spcAft>
              <a:buSzPts val="2600"/>
              <a:buChar char="∗"/>
            </a:pPr>
            <a:r>
              <a:rPr lang="en-US" sz="2600"/>
              <a:t>躉購費率隨再生能源技術進步，成本下降而逐步調低。</a:t>
            </a:r>
            <a:endParaRPr sz="2600"/>
          </a:p>
          <a:p>
            <a:pPr indent="-274320" lvl="0" marL="274320" rtl="0" algn="l">
              <a:lnSpc>
                <a:spcPct val="90000"/>
              </a:lnSpc>
              <a:spcBef>
                <a:spcPts val="520"/>
              </a:spcBef>
              <a:spcAft>
                <a:spcPts val="0"/>
              </a:spcAft>
              <a:buSzPts val="2600"/>
              <a:buChar char="∗"/>
            </a:pPr>
            <a:r>
              <a:rPr lang="en-US" sz="2600"/>
              <a:t>躉購費率依裝置地點、發電條件優劣、併網難易度而調整。</a:t>
            </a:r>
            <a:endParaRPr sz="2600"/>
          </a:p>
          <a:p>
            <a:pPr indent="-274320" lvl="0" marL="274320" rtl="0" algn="l">
              <a:lnSpc>
                <a:spcPct val="90000"/>
              </a:lnSpc>
              <a:spcBef>
                <a:spcPts val="520"/>
              </a:spcBef>
              <a:spcAft>
                <a:spcPts val="0"/>
              </a:spcAft>
              <a:buSzPts val="2600"/>
              <a:buChar char="∗"/>
            </a:pPr>
            <a:r>
              <a:rPr lang="en-US" sz="2600"/>
              <a:t>躉購費率隨技術成本變動及推廣實況，必須頻繁修正的行政成本較高，並對業者帶來長期不確定之影響。</a:t>
            </a:r>
            <a:endParaRPr sz="2600"/>
          </a:p>
          <a:p>
            <a:pPr indent="-274320" lvl="0" marL="274320" rtl="0" algn="l">
              <a:lnSpc>
                <a:spcPct val="90000"/>
              </a:lnSpc>
              <a:spcBef>
                <a:spcPts val="520"/>
              </a:spcBef>
              <a:spcAft>
                <a:spcPts val="0"/>
              </a:spcAft>
              <a:buSzPts val="2600"/>
              <a:buChar char="∗"/>
            </a:pPr>
            <a:r>
              <a:rPr lang="en-US" sz="2600"/>
              <a:t>為達成再生能源推廣目標，可能需要協助業者期初投資成本融資之相關配套措施。</a:t>
            </a:r>
            <a:endParaRPr sz="2600"/>
          </a:p>
          <a:p>
            <a:pPr indent="-121920" lvl="0" marL="27432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SzPts val="2400"/>
              <a:buNone/>
            </a:pPr>
            <a:r>
              <a:t/>
            </a:r>
            <a:endParaRPr/>
          </a:p>
        </p:txBody>
      </p:sp>
      <p:sp>
        <p:nvSpPr>
          <p:cNvPr id="189" name="Google Shape;189;p20"/>
          <p:cNvSpPr txBox="1"/>
          <p:nvPr>
            <p:ph idx="12" type="sldNum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90" name="Google Shape;190;p20"/>
          <p:cNvSpPr txBox="1"/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400"/>
              <a:buFont typeface="Candara"/>
              <a:buNone/>
            </a:pPr>
            <a:r>
              <a:rPr lang="en-US"/>
              <a:t>三、 FIT 政策探討(2/3)</a:t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94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Google Shape;195;p21"/>
          <p:cNvSpPr txBox="1"/>
          <p:nvPr>
            <p:ph idx="1" type="body"/>
          </p:nvPr>
        </p:nvSpPr>
        <p:spPr>
          <a:xfrm>
            <a:off x="872067" y="2132856"/>
            <a:ext cx="7408333" cy="399330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74320" lvl="0" marL="274320" rtl="0" algn="l">
              <a:spcBef>
                <a:spcPts val="0"/>
              </a:spcBef>
              <a:spcAft>
                <a:spcPts val="0"/>
              </a:spcAft>
              <a:buSzPts val="2400"/>
              <a:buChar char="∗"/>
            </a:pPr>
            <a:r>
              <a:rPr lang="en-US"/>
              <a:t>FIT制度有助於小型分散式發電技術推廣，若無FIT制度將影響裝設意願及連帶產業效益。</a:t>
            </a:r>
            <a:endParaRPr/>
          </a:p>
          <a:p>
            <a:pPr indent="-121920" lvl="0" marL="274320" rtl="0" algn="l">
              <a:spcBef>
                <a:spcPts val="480"/>
              </a:spcBef>
              <a:spcAft>
                <a:spcPts val="0"/>
              </a:spcAft>
              <a:buSzPts val="2400"/>
              <a:buNone/>
            </a:pPr>
            <a:r>
              <a:t/>
            </a:r>
            <a:endParaRPr/>
          </a:p>
        </p:txBody>
      </p:sp>
      <p:sp>
        <p:nvSpPr>
          <p:cNvPr id="196" name="Google Shape;196;p21"/>
          <p:cNvSpPr txBox="1"/>
          <p:nvPr>
            <p:ph idx="12" type="sldNum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97" name="Google Shape;197;p21"/>
          <p:cNvSpPr txBox="1"/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400"/>
              <a:buFont typeface="Candara"/>
              <a:buNone/>
            </a:pPr>
            <a:r>
              <a:rPr lang="en-US"/>
              <a:t>三、 FIT 政策探討(3/3)</a:t>
            </a:r>
            <a:endParaRPr/>
          </a:p>
        </p:txBody>
      </p:sp>
      <p:grpSp>
        <p:nvGrpSpPr>
          <p:cNvPr id="198" name="Google Shape;198;p21"/>
          <p:cNvGrpSpPr/>
          <p:nvPr/>
        </p:nvGrpSpPr>
        <p:grpSpPr>
          <a:xfrm>
            <a:off x="611560" y="3337415"/>
            <a:ext cx="7643192" cy="2660040"/>
            <a:chOff x="0" y="52431"/>
            <a:chExt cx="7643192" cy="2660040"/>
          </a:xfrm>
        </p:grpSpPr>
        <p:sp>
          <p:nvSpPr>
            <p:cNvPr id="199" name="Google Shape;199;p21"/>
            <p:cNvSpPr/>
            <p:nvPr/>
          </p:nvSpPr>
          <p:spPr>
            <a:xfrm>
              <a:off x="0" y="406671"/>
              <a:ext cx="7643192" cy="2305800"/>
            </a:xfrm>
            <a:prstGeom prst="rect">
              <a:avLst/>
            </a:prstGeom>
            <a:solidFill>
              <a:schemeClr val="lt1">
                <a:alpha val="89803"/>
              </a:schemeClr>
            </a:solidFill>
            <a:ln cap="flat" cmpd="sng" w="9525">
              <a:solidFill>
                <a:schemeClr val="accen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dir="5400000" dist="25400">
                <a:srgbClr val="000000">
                  <a:alpha val="37647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00" name="Google Shape;200;p21"/>
            <p:cNvSpPr txBox="1"/>
            <p:nvPr/>
          </p:nvSpPr>
          <p:spPr>
            <a:xfrm>
              <a:off x="0" y="406671"/>
              <a:ext cx="7643192" cy="23058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170675" lIns="593175" spcFirstLastPara="1" rIns="593175" wrap="square" tIns="499850">
              <a:noAutofit/>
            </a:bodyPr>
            <a:lstStyle/>
            <a:p>
              <a:pPr indent="-228600" lvl="1" marL="22860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Candara"/>
                <a:buChar char="•"/>
              </a:pPr>
              <a:r>
                <a:rPr b="0" i="0" lang="en-US" sz="2400" u="none" cap="none" strike="noStrike">
                  <a:solidFill>
                    <a:schemeClr val="dk1"/>
                  </a:solidFill>
                  <a:latin typeface="Candara"/>
                  <a:ea typeface="Candara"/>
                  <a:cs typeface="Candara"/>
                  <a:sym typeface="Candara"/>
                </a:rPr>
                <a:t>價格搜尋成本。</a:t>
              </a:r>
              <a:endParaRPr b="0" i="0" sz="24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endParaRPr>
            </a:p>
            <a:p>
              <a:pPr indent="-228600" lvl="1" marL="228600" marR="0" rtl="0" algn="l">
                <a:lnSpc>
                  <a:spcPct val="90000"/>
                </a:lnSpc>
                <a:spcBef>
                  <a:spcPts val="36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Candara"/>
                <a:buChar char="•"/>
              </a:pPr>
              <a:r>
                <a:rPr b="0" i="0" lang="en-US" sz="2400" u="none" cap="none" strike="noStrike">
                  <a:solidFill>
                    <a:schemeClr val="dk1"/>
                  </a:solidFill>
                  <a:latin typeface="Candara"/>
                  <a:ea typeface="Candara"/>
                  <a:cs typeface="Candara"/>
                  <a:sym typeface="Candara"/>
                </a:rPr>
                <a:t>議價成本。</a:t>
              </a:r>
              <a:endParaRPr b="0" i="0" sz="24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endParaRPr>
            </a:p>
            <a:p>
              <a:pPr indent="-228600" lvl="1" marL="228600" marR="0" rtl="0" algn="l">
                <a:lnSpc>
                  <a:spcPct val="90000"/>
                </a:lnSpc>
                <a:spcBef>
                  <a:spcPts val="36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Candara"/>
                <a:buChar char="•"/>
              </a:pPr>
              <a:r>
                <a:rPr b="0" i="0" lang="en-US" sz="2400" u="none" cap="none" strike="noStrike">
                  <a:solidFill>
                    <a:schemeClr val="dk1"/>
                  </a:solidFill>
                  <a:latin typeface="Candara"/>
                  <a:ea typeface="Candara"/>
                  <a:cs typeface="Candara"/>
                  <a:sym typeface="Candara"/>
                </a:rPr>
                <a:t>契約成本。</a:t>
              </a:r>
              <a:endParaRPr b="0" i="0" sz="24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endParaRPr>
            </a:p>
            <a:p>
              <a:pPr indent="-228600" lvl="1" marL="228600" marR="0" rtl="0" algn="l">
                <a:lnSpc>
                  <a:spcPct val="90000"/>
                </a:lnSpc>
                <a:spcBef>
                  <a:spcPts val="36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Candara"/>
                <a:buChar char="•"/>
              </a:pPr>
              <a:r>
                <a:rPr b="0" i="0" lang="en-US" sz="2400" u="none" cap="none" strike="noStrike">
                  <a:solidFill>
                    <a:schemeClr val="dk1"/>
                  </a:solidFill>
                  <a:latin typeface="Candara"/>
                  <a:ea typeface="Candara"/>
                  <a:cs typeface="Candara"/>
                  <a:sym typeface="Candara"/>
                </a:rPr>
                <a:t>行政單位監管成本。</a:t>
              </a:r>
              <a:endParaRPr b="0" i="0" sz="24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endParaRPr>
            </a:p>
          </p:txBody>
        </p:sp>
        <p:sp>
          <p:nvSpPr>
            <p:cNvPr id="201" name="Google Shape;201;p21"/>
            <p:cNvSpPr/>
            <p:nvPr/>
          </p:nvSpPr>
          <p:spPr>
            <a:xfrm>
              <a:off x="554421" y="52431"/>
              <a:ext cx="5350234" cy="708480"/>
            </a:xfrm>
            <a:prstGeom prst="roundRect">
              <a:avLst>
                <a:gd fmla="val 16667" name="adj"/>
              </a:avLst>
            </a:prstGeom>
            <a:gradFill>
              <a:gsLst>
                <a:gs pos="0">
                  <a:srgbClr val="7DABE9"/>
                </a:gs>
                <a:gs pos="100000">
                  <a:srgbClr val="356FB8"/>
                </a:gs>
              </a:gsLst>
              <a:lin ang="5400000" scaled="0"/>
            </a:gradFill>
            <a:ln>
              <a:noFill/>
            </a:ln>
            <a:effectLst>
              <a:outerShdw blurRad="50800" rotWithShape="0" dir="5400000" dist="25400">
                <a:srgbClr val="000000">
                  <a:alpha val="37647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02" name="Google Shape;202;p21"/>
            <p:cNvSpPr txBox="1"/>
            <p:nvPr/>
          </p:nvSpPr>
          <p:spPr>
            <a:xfrm>
              <a:off x="589006" y="87016"/>
              <a:ext cx="5281064" cy="63931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202225" spcFirstLastPara="1" rIns="202225" wrap="square" tIns="0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400">
                  <a:solidFill>
                    <a:schemeClr val="lt1"/>
                  </a:solidFill>
                  <a:latin typeface="Candara"/>
                  <a:ea typeface="Candara"/>
                  <a:cs typeface="Candara"/>
                  <a:sym typeface="Candara"/>
                </a:rPr>
                <a:t>交易成本</a:t>
              </a:r>
              <a:endParaRPr sz="2400">
                <a:solidFill>
                  <a:schemeClr val="lt1"/>
                </a:solidFill>
                <a:latin typeface="Candara"/>
                <a:ea typeface="Candara"/>
                <a:cs typeface="Candara"/>
                <a:sym typeface="Candara"/>
              </a:endParaRPr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佈景主題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波形">
  <a:themeElements>
    <a:clrScheme name="波形">
      <a:dk1>
        <a:srgbClr val="000000"/>
      </a:dk1>
      <a:lt1>
        <a:srgbClr val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