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2880">
          <p15:clr>
            <a:srgbClr val="000000"/>
          </p15:clr>
        </p15:guide>
        <p15:guide id="2" pos="2160">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B6D285D1-E61D-47E0-87F6-F878BAF6ECB7}">
  <a:tblStyle styleId="{B6D285D1-E61D-47E0-87F6-F878BAF6ECB7}" styleName="Table_0">
    <a:wholeTbl>
      <a:tcTxStyle b="off" i="off">
        <a:font>
          <a:latin typeface="Verdana"/>
          <a:ea typeface="Verdana"/>
          <a:cs typeface="Verdana"/>
        </a:font>
        <a:schemeClr val="dk1"/>
      </a:tcTxStyle>
      <a:tcStyle>
        <a:tcBdr>
          <a:left>
            <a:ln cap="flat" cmpd="sng" w="12700">
              <a:solidFill>
                <a:schemeClr val="accent3"/>
              </a:solidFill>
              <a:prstDash val="solid"/>
              <a:round/>
              <a:headEnd len="sm" w="sm" type="none"/>
              <a:tailEnd len="sm" w="sm" type="none"/>
            </a:ln>
          </a:left>
          <a:right>
            <a:ln cap="flat" cmpd="sng" w="12700">
              <a:solidFill>
                <a:schemeClr val="accent3"/>
              </a:solidFill>
              <a:prstDash val="solid"/>
              <a:round/>
              <a:headEnd len="sm" w="sm" type="none"/>
              <a:tailEnd len="sm" w="sm" type="none"/>
            </a:ln>
          </a:right>
          <a:top>
            <a:ln cap="flat" cmpd="sng" w="12700">
              <a:solidFill>
                <a:schemeClr val="accent3"/>
              </a:solidFill>
              <a:prstDash val="solid"/>
              <a:round/>
              <a:headEnd len="sm" w="sm" type="none"/>
              <a:tailEnd len="sm" w="sm" type="none"/>
            </a:ln>
          </a:top>
          <a:bottom>
            <a:ln cap="flat" cmpd="sng" w="12700">
              <a:solidFill>
                <a:schemeClr val="accent3"/>
              </a:solidFill>
              <a:prstDash val="solid"/>
              <a:round/>
              <a:headEnd len="sm" w="sm" type="none"/>
              <a:tailEnd len="sm" w="sm" type="none"/>
            </a:ln>
          </a:bottom>
          <a:insideH>
            <a:ln cap="flat" cmpd="sng" w="12700">
              <a:solidFill>
                <a:schemeClr val="accent3"/>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chemeClr val="lt1"/>
          </a:solidFill>
        </a:fill>
      </a:tcStyle>
    </a:wholeTbl>
    <a:band1H>
      <a:tcTxStyle/>
      <a:tcStyle>
        <a:fill>
          <a:solidFill>
            <a:srgbClr val="E6F3F8"/>
          </a:solidFill>
        </a:fill>
      </a:tcStyle>
    </a:band1H>
    <a:band2H>
      <a:tcTxStyle/>
    </a:band2H>
    <a:band1V>
      <a:tcTxStyle/>
      <a:tcStyle>
        <a:fill>
          <a:solidFill>
            <a:srgbClr val="E6F3F8"/>
          </a:solidFill>
        </a:fill>
      </a:tcStyle>
    </a:band1V>
    <a:band2V>
      <a:tcTxStyle/>
    </a:band2V>
    <a:lastCol>
      <a:tcTxStyle b="on" i="off"/>
    </a:lastCol>
    <a:firstCol>
      <a:tcTxStyle b="on" i="off"/>
    </a:firstCol>
    <a:lastRow>
      <a:tcTxStyle b="on" i="off"/>
      <a:tcStyle>
        <a:tcBdr>
          <a:top>
            <a:ln cap="flat" cmpd="sng" w="50800">
              <a:solidFill>
                <a:schemeClr val="accent3"/>
              </a:solidFill>
              <a:prstDash val="solid"/>
              <a:round/>
              <a:headEnd len="sm" w="sm" type="none"/>
              <a:tailEnd len="sm" w="sm" type="none"/>
            </a:ln>
          </a:top>
        </a:tcBdr>
        <a:fill>
          <a:solidFill>
            <a:schemeClr val="lt1"/>
          </a:solidFill>
        </a:fill>
      </a:tcStyle>
    </a:lastRow>
    <a:seCell>
      <a:tcTxStyle/>
    </a:seCell>
    <a:swCell>
      <a:tcTxStyle/>
    </a:swCell>
    <a:firstRow>
      <a:tcTxStyle b="on" i="off">
        <a:font>
          <a:latin typeface="Verdana"/>
          <a:ea typeface="Verdana"/>
          <a:cs typeface="Verdana"/>
        </a:font>
        <a:schemeClr val="lt1"/>
      </a:tcTxStyle>
      <a:tcStyle>
        <a:fill>
          <a:solidFill>
            <a:schemeClr val="accent3"/>
          </a:solidFill>
        </a:fill>
      </a:tcStyle>
    </a:firstRow>
    <a:neCell>
      <a:tcTxStyle/>
    </a:neCell>
    <a:nwCell>
      <a:tcTxStyle/>
    </a:nwCell>
  </a:tblStyle>
  <a:tblStyle styleId="{53236FD7-1C29-4812-8C11-612E0FD020B5}" styleName="Table_1">
    <a:wholeTbl>
      <a:tcTxStyle b="off" i="off">
        <a:font>
          <a:latin typeface="Verdana"/>
          <a:ea typeface="Verdana"/>
          <a:cs typeface="Verdana"/>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0F5E7"/>
          </a:solidFill>
        </a:fill>
      </a:tcStyle>
    </a:wholeTbl>
    <a:band1H>
      <a:tcTxStyle/>
      <a:tcStyle>
        <a:fill>
          <a:solidFill>
            <a:srgbClr val="DFEACC"/>
          </a:solidFill>
        </a:fill>
      </a:tcStyle>
    </a:band1H>
    <a:band2H>
      <a:tcTxStyle/>
    </a:band2H>
    <a:band1V>
      <a:tcTxStyle/>
      <a:tcStyle>
        <a:fill>
          <a:solidFill>
            <a:srgbClr val="DFEACC"/>
          </a:solidFill>
        </a:fill>
      </a:tcStyle>
    </a:band1V>
    <a:band2V>
      <a:tcTxStyle/>
    </a:band2V>
    <a:lastCol>
      <a:tcTxStyle b="on" i="off">
        <a:font>
          <a:latin typeface="Verdana"/>
          <a:ea typeface="Verdana"/>
          <a:cs typeface="Verdana"/>
        </a:font>
        <a:schemeClr val="lt1"/>
      </a:tcTxStyle>
      <a:tcStyle>
        <a:fill>
          <a:solidFill>
            <a:schemeClr val="accent1"/>
          </a:solidFill>
        </a:fill>
      </a:tcStyle>
    </a:lastCol>
    <a:firstCol>
      <a:tcTxStyle b="on" i="off">
        <a:font>
          <a:latin typeface="Verdana"/>
          <a:ea typeface="Verdana"/>
          <a:cs typeface="Verdana"/>
        </a:font>
        <a:schemeClr val="lt1"/>
      </a:tcTxStyle>
      <a:tcStyle>
        <a:fill>
          <a:solidFill>
            <a:schemeClr val="accent1"/>
          </a:solidFill>
        </a:fill>
      </a:tcStyle>
    </a:firstCol>
    <a:lastRow>
      <a:tcTxStyle b="on" i="off">
        <a:font>
          <a:latin typeface="Verdana"/>
          <a:ea typeface="Verdana"/>
          <a:cs typeface="Verdana"/>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Verdana"/>
          <a:ea typeface="Verdana"/>
          <a:cs typeface="Verdana"/>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0" Type="http://schemas.openxmlformats.org/officeDocument/2006/relationships/slide" Target="slides/slide24.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Google Shape;149;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Google Shape;158;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9" name="Google Shape;15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Google Shape;167;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8" name="Google Shape;168;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4" name="Shape 174"/>
        <p:cNvGrpSpPr/>
        <p:nvPr/>
      </p:nvGrpSpPr>
      <p:grpSpPr>
        <a:xfrm>
          <a:off x="0" y="0"/>
          <a:ext cx="0" cy="0"/>
          <a:chOff x="0" y="0"/>
          <a:chExt cx="0" cy="0"/>
        </a:xfrm>
      </p:grpSpPr>
      <p:sp>
        <p:nvSpPr>
          <p:cNvPr id="175" name="Google Shape;175;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3" name="Shape 183"/>
        <p:cNvGrpSpPr/>
        <p:nvPr/>
      </p:nvGrpSpPr>
      <p:grpSpPr>
        <a:xfrm>
          <a:off x="0" y="0"/>
          <a:ext cx="0" cy="0"/>
          <a:chOff x="0" y="0"/>
          <a:chExt cx="0" cy="0"/>
        </a:xfrm>
      </p:grpSpPr>
      <p:sp>
        <p:nvSpPr>
          <p:cNvPr id="184" name="Google Shape;184;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5" name="Shape 195"/>
        <p:cNvGrpSpPr/>
        <p:nvPr/>
      </p:nvGrpSpPr>
      <p:grpSpPr>
        <a:xfrm>
          <a:off x="0" y="0"/>
          <a:ext cx="0" cy="0"/>
          <a:chOff x="0" y="0"/>
          <a:chExt cx="0" cy="0"/>
        </a:xfrm>
      </p:grpSpPr>
      <p:sp>
        <p:nvSpPr>
          <p:cNvPr id="196" name="Google Shape;196;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2" name="Shape 202"/>
        <p:cNvGrpSpPr/>
        <p:nvPr/>
      </p:nvGrpSpPr>
      <p:grpSpPr>
        <a:xfrm>
          <a:off x="0" y="0"/>
          <a:ext cx="0" cy="0"/>
          <a:chOff x="0" y="0"/>
          <a:chExt cx="0" cy="0"/>
        </a:xfrm>
      </p:grpSpPr>
      <p:sp>
        <p:nvSpPr>
          <p:cNvPr id="203" name="Google Shape;203;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4" name="Google Shape;204;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9" name="Shape 209"/>
        <p:cNvGrpSpPr/>
        <p:nvPr/>
      </p:nvGrpSpPr>
      <p:grpSpPr>
        <a:xfrm>
          <a:off x="0" y="0"/>
          <a:ext cx="0" cy="0"/>
          <a:chOff x="0" y="0"/>
          <a:chExt cx="0" cy="0"/>
        </a:xfrm>
      </p:grpSpPr>
      <p:sp>
        <p:nvSpPr>
          <p:cNvPr id="210" name="Google Shape;210;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7" name="Shape 217"/>
        <p:cNvGrpSpPr/>
        <p:nvPr/>
      </p:nvGrpSpPr>
      <p:grpSpPr>
        <a:xfrm>
          <a:off x="0" y="0"/>
          <a:ext cx="0" cy="0"/>
          <a:chOff x="0" y="0"/>
          <a:chExt cx="0" cy="0"/>
        </a:xfrm>
      </p:grpSpPr>
      <p:sp>
        <p:nvSpPr>
          <p:cNvPr id="218" name="Google Shape;218;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9" name="Google Shape;21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4" name="Shape 224"/>
        <p:cNvGrpSpPr/>
        <p:nvPr/>
      </p:nvGrpSpPr>
      <p:grpSpPr>
        <a:xfrm>
          <a:off x="0" y="0"/>
          <a:ext cx="0" cy="0"/>
          <a:chOff x="0" y="0"/>
          <a:chExt cx="0" cy="0"/>
        </a:xfrm>
      </p:grpSpPr>
      <p:sp>
        <p:nvSpPr>
          <p:cNvPr id="225" name="Google Shape;225;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6" name="Google Shape;226;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1" name="Shape 231"/>
        <p:cNvGrpSpPr/>
        <p:nvPr/>
      </p:nvGrpSpPr>
      <p:grpSpPr>
        <a:xfrm>
          <a:off x="0" y="0"/>
          <a:ext cx="0" cy="0"/>
          <a:chOff x="0" y="0"/>
          <a:chExt cx="0" cy="0"/>
        </a:xfrm>
      </p:grpSpPr>
      <p:sp>
        <p:nvSpPr>
          <p:cNvPr id="232" name="Google Shape;232;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3" name="Google Shape;233;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8" name="Shape 238"/>
        <p:cNvGrpSpPr/>
        <p:nvPr/>
      </p:nvGrpSpPr>
      <p:grpSpPr>
        <a:xfrm>
          <a:off x="0" y="0"/>
          <a:ext cx="0" cy="0"/>
          <a:chOff x="0" y="0"/>
          <a:chExt cx="0" cy="0"/>
        </a:xfrm>
      </p:grpSpPr>
      <p:sp>
        <p:nvSpPr>
          <p:cNvPr id="239" name="Google Shape;239;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5" name="Shape 245"/>
        <p:cNvGrpSpPr/>
        <p:nvPr/>
      </p:nvGrpSpPr>
      <p:grpSpPr>
        <a:xfrm>
          <a:off x="0" y="0"/>
          <a:ext cx="0" cy="0"/>
          <a:chOff x="0" y="0"/>
          <a:chExt cx="0" cy="0"/>
        </a:xfrm>
      </p:grpSpPr>
      <p:sp>
        <p:nvSpPr>
          <p:cNvPr id="246" name="Google Shape;246;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7" name="Google Shape;247;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2" name="Shape 252"/>
        <p:cNvGrpSpPr/>
        <p:nvPr/>
      </p:nvGrpSpPr>
      <p:grpSpPr>
        <a:xfrm>
          <a:off x="0" y="0"/>
          <a:ext cx="0" cy="0"/>
          <a:chOff x="0" y="0"/>
          <a:chExt cx="0" cy="0"/>
        </a:xfrm>
      </p:grpSpPr>
      <p:sp>
        <p:nvSpPr>
          <p:cNvPr id="253" name="Google Shape;253;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4" name="Google Shape;254;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9" name="Shape 259"/>
        <p:cNvGrpSpPr/>
        <p:nvPr/>
      </p:nvGrpSpPr>
      <p:grpSpPr>
        <a:xfrm>
          <a:off x="0" y="0"/>
          <a:ext cx="0" cy="0"/>
          <a:chOff x="0" y="0"/>
          <a:chExt cx="0" cy="0"/>
        </a:xfrm>
      </p:grpSpPr>
      <p:sp>
        <p:nvSpPr>
          <p:cNvPr id="260" name="Google Shape;260;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1" name="Google Shape;261;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0" name="Google Shape;10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Google Shape;106;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Google Shape;114;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Google Shape;121;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7" name="Shape 127"/>
        <p:cNvGrpSpPr/>
        <p:nvPr/>
      </p:nvGrpSpPr>
      <p:grpSpPr>
        <a:xfrm>
          <a:off x="0" y="0"/>
          <a:ext cx="0" cy="0"/>
          <a:chOff x="0" y="0"/>
          <a:chExt cx="0" cy="0"/>
        </a:xfrm>
      </p:grpSpPr>
      <p:sp>
        <p:nvSpPr>
          <p:cNvPr id="128" name="Google Shape;128;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Google Shape;142;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214282" y="357166"/>
            <a:ext cx="8715436" cy="1470025"/>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003138"/>
              </a:buClr>
              <a:buSzPts val="4400"/>
              <a:buFont typeface="Verdana"/>
              <a:buNone/>
              <a:defRPr b="1">
                <a:solidFill>
                  <a:srgbClr val="003138"/>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1371600" y="1928802"/>
            <a:ext cx="6400800" cy="1428760"/>
          </a:xfrm>
          <a:prstGeom prst="rect">
            <a:avLst/>
          </a:prstGeom>
          <a:noFill/>
          <a:ln>
            <a:noFill/>
          </a:ln>
        </p:spPr>
        <p:txBody>
          <a:bodyPr anchorCtr="0" anchor="t" bIns="45700" lIns="91425" spcFirstLastPara="1" rIns="91425" wrap="square" tIns="45700"/>
          <a:lstStyle>
            <a:lvl1pPr lvl="0" algn="ctr">
              <a:spcBef>
                <a:spcPts val="640"/>
              </a:spcBef>
              <a:spcAft>
                <a:spcPts val="0"/>
              </a:spcAft>
              <a:buClr>
                <a:schemeClr val="lt1"/>
              </a:buClr>
              <a:buSzPts val="3200"/>
              <a:buFont typeface="Verdana"/>
              <a:buNone/>
              <a:defRPr b="1" cap="none">
                <a:solidFill>
                  <a:schemeClr val="lt1"/>
                </a:solidFill>
                <a:latin typeface="Verdana"/>
                <a:ea typeface="Verdana"/>
                <a:cs typeface="Verdana"/>
                <a:sym typeface="Verdana"/>
              </a:defRPr>
            </a:lvl1pPr>
            <a:lvl2pPr lvl="1" algn="ctr">
              <a:spcBef>
                <a:spcPts val="560"/>
              </a:spcBef>
              <a:spcAft>
                <a:spcPts val="0"/>
              </a:spcAft>
              <a:buClr>
                <a:srgbClr val="888888"/>
              </a:buClr>
              <a:buSzPts val="2800"/>
              <a:buFont typeface="Verdana"/>
              <a:buNone/>
              <a:defRPr>
                <a:solidFill>
                  <a:srgbClr val="888888"/>
                </a:solidFill>
              </a:defRPr>
            </a:lvl2pPr>
            <a:lvl3pPr lvl="2" algn="ctr">
              <a:spcBef>
                <a:spcPts val="480"/>
              </a:spcBef>
              <a:spcAft>
                <a:spcPts val="0"/>
              </a:spcAft>
              <a:buClr>
                <a:srgbClr val="888888"/>
              </a:buClr>
              <a:buSzPts val="2400"/>
              <a:buFont typeface="Verdana"/>
              <a:buNone/>
              <a:defRPr>
                <a:solidFill>
                  <a:srgbClr val="888888"/>
                </a:solidFill>
              </a:defRPr>
            </a:lvl3pPr>
            <a:lvl4pPr lvl="3" algn="ctr">
              <a:spcBef>
                <a:spcPts val="400"/>
              </a:spcBef>
              <a:spcAft>
                <a:spcPts val="0"/>
              </a:spcAft>
              <a:buClr>
                <a:srgbClr val="888888"/>
              </a:buClr>
              <a:buSzPts val="2000"/>
              <a:buFont typeface="Verdana"/>
              <a:buNone/>
              <a:defRPr>
                <a:solidFill>
                  <a:srgbClr val="888888"/>
                </a:solidFill>
              </a:defRPr>
            </a:lvl4pPr>
            <a:lvl5pPr lvl="4" algn="ctr">
              <a:spcBef>
                <a:spcPts val="400"/>
              </a:spcBef>
              <a:spcAft>
                <a:spcPts val="0"/>
              </a:spcAft>
              <a:buClr>
                <a:srgbClr val="888888"/>
              </a:buClr>
              <a:buSzPts val="2000"/>
              <a:buFont typeface="Verdana"/>
              <a:buNone/>
              <a:defRPr>
                <a:solidFill>
                  <a:srgbClr val="888888"/>
                </a:solidFill>
              </a:defRPr>
            </a:lvl5pPr>
            <a:lvl6pPr lvl="5" algn="ctr">
              <a:spcBef>
                <a:spcPts val="360"/>
              </a:spcBef>
              <a:spcAft>
                <a:spcPts val="0"/>
              </a:spcAft>
              <a:buClr>
                <a:srgbClr val="888888"/>
              </a:buClr>
              <a:buSzPts val="1800"/>
              <a:buFont typeface="Verdana"/>
              <a:buNone/>
              <a:defRPr>
                <a:solidFill>
                  <a:srgbClr val="888888"/>
                </a:solidFill>
              </a:defRPr>
            </a:lvl6pPr>
            <a:lvl7pPr lvl="6" algn="ctr">
              <a:spcBef>
                <a:spcPts val="360"/>
              </a:spcBef>
              <a:spcAft>
                <a:spcPts val="0"/>
              </a:spcAft>
              <a:buClr>
                <a:srgbClr val="888888"/>
              </a:buClr>
              <a:buSzPts val="1800"/>
              <a:buFont typeface="Verdana"/>
              <a:buNone/>
              <a:defRPr>
                <a:solidFill>
                  <a:srgbClr val="888888"/>
                </a:solidFill>
              </a:defRPr>
            </a:lvl7pPr>
            <a:lvl8pPr lvl="7" algn="ctr">
              <a:spcBef>
                <a:spcPts val="320"/>
              </a:spcBef>
              <a:spcAft>
                <a:spcPts val="0"/>
              </a:spcAft>
              <a:buClr>
                <a:srgbClr val="888888"/>
              </a:buClr>
              <a:buSzPts val="1600"/>
              <a:buFont typeface="Verdana"/>
              <a:buNone/>
              <a:defRPr>
                <a:solidFill>
                  <a:srgbClr val="888888"/>
                </a:solidFill>
              </a:defRPr>
            </a:lvl8pPr>
            <a:lvl9pPr lvl="8" algn="ctr">
              <a:spcBef>
                <a:spcPts val="320"/>
              </a:spcBef>
              <a:spcAft>
                <a:spcPts val="0"/>
              </a:spcAft>
              <a:buClr>
                <a:srgbClr val="888888"/>
              </a:buClr>
              <a:buSzPts val="1600"/>
              <a:buFont typeface="Verdana"/>
              <a:buNone/>
              <a:defRPr>
                <a:solidFill>
                  <a:srgbClr val="888888"/>
                </a:solidFill>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00133A"/>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lstStyle>
            <a:lvl1pPr indent="-431800" lvl="0" marL="457200" algn="l">
              <a:spcBef>
                <a:spcPts val="640"/>
              </a:spcBef>
              <a:spcAft>
                <a:spcPts val="0"/>
              </a:spcAft>
              <a:buClr>
                <a:srgbClr val="104031"/>
              </a:buClr>
              <a:buSzPts val="3200"/>
              <a:buFont typeface="Verdana"/>
              <a:buChar char="•"/>
              <a:defRPr/>
            </a:lvl1pPr>
            <a:lvl2pPr indent="-406400" lvl="1" marL="914400" algn="l">
              <a:spcBef>
                <a:spcPts val="560"/>
              </a:spcBef>
              <a:spcAft>
                <a:spcPts val="0"/>
              </a:spcAft>
              <a:buClr>
                <a:srgbClr val="104031"/>
              </a:buClr>
              <a:buSzPts val="2800"/>
              <a:buFont typeface="Verdana"/>
              <a:buChar char="•"/>
              <a:defRPr/>
            </a:lvl2pPr>
            <a:lvl3pPr indent="-381000" lvl="2" marL="1371600" algn="l">
              <a:spcBef>
                <a:spcPts val="480"/>
              </a:spcBef>
              <a:spcAft>
                <a:spcPts val="0"/>
              </a:spcAft>
              <a:buClr>
                <a:srgbClr val="104031"/>
              </a:buClr>
              <a:buSzPts val="2400"/>
              <a:buFont typeface="Verdana"/>
              <a:buChar char="•"/>
              <a:defRPr/>
            </a:lvl3pPr>
            <a:lvl4pPr indent="-355600" lvl="3" marL="1828800" algn="l">
              <a:spcBef>
                <a:spcPts val="400"/>
              </a:spcBef>
              <a:spcAft>
                <a:spcPts val="0"/>
              </a:spcAft>
              <a:buClr>
                <a:srgbClr val="104031"/>
              </a:buClr>
              <a:buSzPts val="2000"/>
              <a:buFont typeface="Verdana"/>
              <a:buChar char="•"/>
              <a:defRPr/>
            </a:lvl4pPr>
            <a:lvl5pPr indent="-355600" lvl="4" marL="2286000" algn="l">
              <a:spcBef>
                <a:spcPts val="400"/>
              </a:spcBef>
              <a:spcAft>
                <a:spcPts val="0"/>
              </a:spcAft>
              <a:buClr>
                <a:srgbClr val="104031"/>
              </a:buClr>
              <a:buSzPts val="2000"/>
              <a:buFont typeface="Verdana"/>
              <a:buChar char="•"/>
              <a:defRPr/>
            </a:lvl5pPr>
            <a:lvl6pPr indent="-342900" lvl="5" marL="2743200" algn="l">
              <a:spcBef>
                <a:spcPts val="360"/>
              </a:spcBef>
              <a:spcAft>
                <a:spcPts val="0"/>
              </a:spcAft>
              <a:buClr>
                <a:srgbClr val="104031"/>
              </a:buClr>
              <a:buSzPts val="1800"/>
              <a:buFont typeface="Verdana"/>
              <a:buChar char="•"/>
              <a:defRPr/>
            </a:lvl6pPr>
            <a:lvl7pPr indent="-342900" lvl="6" marL="3200400" algn="l">
              <a:spcBef>
                <a:spcPts val="360"/>
              </a:spcBef>
              <a:spcAft>
                <a:spcPts val="0"/>
              </a:spcAft>
              <a:buClr>
                <a:srgbClr val="104031"/>
              </a:buClr>
              <a:buSzPts val="1800"/>
              <a:buFont typeface="Verdana"/>
              <a:buChar char="•"/>
              <a:defRPr/>
            </a:lvl7pPr>
            <a:lvl8pPr indent="-330200" lvl="7" marL="3657600" algn="l">
              <a:spcBef>
                <a:spcPts val="320"/>
              </a:spcBef>
              <a:spcAft>
                <a:spcPts val="0"/>
              </a:spcAft>
              <a:buClr>
                <a:srgbClr val="104031"/>
              </a:buClr>
              <a:buSzPts val="1600"/>
              <a:buFont typeface="Verdana"/>
              <a:buChar char="•"/>
              <a:defRPr/>
            </a:lvl8pPr>
            <a:lvl9pPr indent="-330200" lvl="8" marL="4114800" algn="l">
              <a:spcBef>
                <a:spcPts val="320"/>
              </a:spcBef>
              <a:spcAft>
                <a:spcPts val="0"/>
              </a:spcAft>
              <a:buClr>
                <a:srgbClr val="104031"/>
              </a:buClr>
              <a:buSzPts val="1600"/>
              <a:buFont typeface="Verdana"/>
              <a:buChar char="•"/>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00133A"/>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lstStyle>
            <a:lvl1pPr indent="-431800" lvl="0" marL="457200" algn="l">
              <a:spcBef>
                <a:spcPts val="640"/>
              </a:spcBef>
              <a:spcAft>
                <a:spcPts val="0"/>
              </a:spcAft>
              <a:buClr>
                <a:srgbClr val="104031"/>
              </a:buClr>
              <a:buSzPts val="3200"/>
              <a:buFont typeface="Verdana"/>
              <a:buChar char="•"/>
              <a:defRPr/>
            </a:lvl1pPr>
            <a:lvl2pPr indent="-406400" lvl="1" marL="914400" algn="l">
              <a:spcBef>
                <a:spcPts val="560"/>
              </a:spcBef>
              <a:spcAft>
                <a:spcPts val="0"/>
              </a:spcAft>
              <a:buClr>
                <a:srgbClr val="104031"/>
              </a:buClr>
              <a:buSzPts val="2800"/>
              <a:buFont typeface="Verdana"/>
              <a:buChar char="•"/>
              <a:defRPr/>
            </a:lvl2pPr>
            <a:lvl3pPr indent="-381000" lvl="2" marL="1371600" algn="l">
              <a:spcBef>
                <a:spcPts val="480"/>
              </a:spcBef>
              <a:spcAft>
                <a:spcPts val="0"/>
              </a:spcAft>
              <a:buClr>
                <a:srgbClr val="104031"/>
              </a:buClr>
              <a:buSzPts val="2400"/>
              <a:buFont typeface="Verdana"/>
              <a:buChar char="•"/>
              <a:defRPr/>
            </a:lvl3pPr>
            <a:lvl4pPr indent="-355600" lvl="3" marL="1828800" algn="l">
              <a:spcBef>
                <a:spcPts val="400"/>
              </a:spcBef>
              <a:spcAft>
                <a:spcPts val="0"/>
              </a:spcAft>
              <a:buClr>
                <a:srgbClr val="104031"/>
              </a:buClr>
              <a:buSzPts val="2000"/>
              <a:buFont typeface="Verdana"/>
              <a:buChar char="•"/>
              <a:defRPr/>
            </a:lvl4pPr>
            <a:lvl5pPr indent="-355600" lvl="4" marL="2286000" algn="l">
              <a:spcBef>
                <a:spcPts val="400"/>
              </a:spcBef>
              <a:spcAft>
                <a:spcPts val="0"/>
              </a:spcAft>
              <a:buClr>
                <a:srgbClr val="104031"/>
              </a:buClr>
              <a:buSzPts val="2000"/>
              <a:buFont typeface="Verdana"/>
              <a:buChar char="•"/>
              <a:defRPr/>
            </a:lvl5pPr>
            <a:lvl6pPr indent="-342900" lvl="5" marL="2743200" algn="l">
              <a:spcBef>
                <a:spcPts val="360"/>
              </a:spcBef>
              <a:spcAft>
                <a:spcPts val="0"/>
              </a:spcAft>
              <a:buClr>
                <a:srgbClr val="104031"/>
              </a:buClr>
              <a:buSzPts val="1800"/>
              <a:buFont typeface="Verdana"/>
              <a:buChar char="•"/>
              <a:defRPr/>
            </a:lvl6pPr>
            <a:lvl7pPr indent="-342900" lvl="6" marL="3200400" algn="l">
              <a:spcBef>
                <a:spcPts val="360"/>
              </a:spcBef>
              <a:spcAft>
                <a:spcPts val="0"/>
              </a:spcAft>
              <a:buClr>
                <a:srgbClr val="104031"/>
              </a:buClr>
              <a:buSzPts val="1800"/>
              <a:buFont typeface="Verdana"/>
              <a:buChar char="•"/>
              <a:defRPr/>
            </a:lvl7pPr>
            <a:lvl8pPr indent="-330200" lvl="7" marL="3657600" algn="l">
              <a:spcBef>
                <a:spcPts val="320"/>
              </a:spcBef>
              <a:spcAft>
                <a:spcPts val="0"/>
              </a:spcAft>
              <a:buClr>
                <a:srgbClr val="104031"/>
              </a:buClr>
              <a:buSzPts val="1600"/>
              <a:buFont typeface="Verdana"/>
              <a:buChar char="•"/>
              <a:defRPr/>
            </a:lvl8pPr>
            <a:lvl9pPr indent="-330200" lvl="8" marL="4114800" algn="l">
              <a:spcBef>
                <a:spcPts val="320"/>
              </a:spcBef>
              <a:spcAft>
                <a:spcPts val="0"/>
              </a:spcAft>
              <a:buClr>
                <a:srgbClr val="104031"/>
              </a:buClr>
              <a:buSzPts val="1600"/>
              <a:buFont typeface="Verdana"/>
              <a:buChar char="•"/>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00133A"/>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Clr>
                <a:srgbClr val="104031"/>
              </a:buClr>
              <a:buSzPts val="1800"/>
              <a:buChar char="•"/>
              <a:defRPr/>
            </a:lvl1pPr>
            <a:lvl2pPr indent="-342900" lvl="1" marL="914400" algn="l">
              <a:spcBef>
                <a:spcPts val="360"/>
              </a:spcBef>
              <a:spcAft>
                <a:spcPts val="0"/>
              </a:spcAft>
              <a:buClr>
                <a:srgbClr val="104031"/>
              </a:buClr>
              <a:buSzPts val="1800"/>
              <a:buChar char="•"/>
              <a:defRPr/>
            </a:lvl2pPr>
            <a:lvl3pPr indent="-342900" lvl="2" marL="1371600" algn="l">
              <a:spcBef>
                <a:spcPts val="360"/>
              </a:spcBef>
              <a:spcAft>
                <a:spcPts val="0"/>
              </a:spcAft>
              <a:buClr>
                <a:srgbClr val="104031"/>
              </a:buClr>
              <a:buSzPts val="1800"/>
              <a:buChar char="•"/>
              <a:defRPr/>
            </a:lvl3pPr>
            <a:lvl4pPr indent="-342900" lvl="3" marL="1828800" algn="l">
              <a:spcBef>
                <a:spcPts val="360"/>
              </a:spcBef>
              <a:spcAft>
                <a:spcPts val="0"/>
              </a:spcAft>
              <a:buClr>
                <a:srgbClr val="104031"/>
              </a:buClr>
              <a:buSzPts val="1800"/>
              <a:buChar char="•"/>
              <a:defRPr/>
            </a:lvl4pPr>
            <a:lvl5pPr indent="-342900" lvl="4" marL="2286000" algn="l">
              <a:spcBef>
                <a:spcPts val="360"/>
              </a:spcBef>
              <a:spcAft>
                <a:spcPts val="0"/>
              </a:spcAft>
              <a:buClr>
                <a:srgbClr val="104031"/>
              </a:buClr>
              <a:buSzPts val="1800"/>
              <a:buChar char="•"/>
              <a:defRPr/>
            </a:lvl5pPr>
            <a:lvl6pPr indent="-342900" lvl="5" marL="2743200" algn="l">
              <a:spcBef>
                <a:spcPts val="360"/>
              </a:spcBef>
              <a:spcAft>
                <a:spcPts val="0"/>
              </a:spcAft>
              <a:buClr>
                <a:srgbClr val="104031"/>
              </a:buClr>
              <a:buSzPts val="1800"/>
              <a:buChar char="•"/>
              <a:defRPr/>
            </a:lvl6pPr>
            <a:lvl7pPr indent="-342900" lvl="6" marL="3200400" algn="l">
              <a:spcBef>
                <a:spcPts val="360"/>
              </a:spcBef>
              <a:spcAft>
                <a:spcPts val="0"/>
              </a:spcAft>
              <a:buClr>
                <a:srgbClr val="104031"/>
              </a:buClr>
              <a:buSzPts val="1800"/>
              <a:buChar char="•"/>
              <a:defRPr/>
            </a:lvl7pPr>
            <a:lvl8pPr indent="-342900" lvl="7" marL="3657600" algn="l">
              <a:spcBef>
                <a:spcPts val="360"/>
              </a:spcBef>
              <a:spcAft>
                <a:spcPts val="0"/>
              </a:spcAft>
              <a:buClr>
                <a:srgbClr val="104031"/>
              </a:buClr>
              <a:buSzPts val="1800"/>
              <a:buChar char="•"/>
              <a:defRPr/>
            </a:lvl8pPr>
            <a:lvl9pPr indent="-342900" lvl="8" marL="4114800" algn="l">
              <a:spcBef>
                <a:spcPts val="360"/>
              </a:spcBef>
              <a:spcAft>
                <a:spcPts val="0"/>
              </a:spcAft>
              <a:buClr>
                <a:srgbClr val="104031"/>
              </a:buClr>
              <a:buSzPts val="1800"/>
              <a:buChar char="•"/>
              <a:defRPr/>
            </a:lvl9pPr>
          </a:lstStyle>
          <a:p/>
        </p:txBody>
      </p:sp>
      <p:sp>
        <p:nvSpPr>
          <p:cNvPr id="24" name="Google Shape;24;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27" name="Shape 27"/>
        <p:cNvGrpSpPr/>
        <p:nvPr/>
      </p:nvGrpSpPr>
      <p:grpSpPr>
        <a:xfrm>
          <a:off x="0" y="0"/>
          <a:ext cx="0" cy="0"/>
          <a:chOff x="0" y="0"/>
          <a:chExt cx="0" cy="0"/>
        </a:xfrm>
      </p:grpSpPr>
      <p:sp>
        <p:nvSpPr>
          <p:cNvPr id="28" name="Google Shape;28;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00133A"/>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區段標題" type="secHead">
  <p:cSld name="SECTION_HEADER">
    <p:spTree>
      <p:nvGrpSpPr>
        <p:cNvPr id="32" name="Shape 32"/>
        <p:cNvGrpSpPr/>
        <p:nvPr/>
      </p:nvGrpSpPr>
      <p:grpSpPr>
        <a:xfrm>
          <a:off x="0" y="0"/>
          <a:ext cx="0" cy="0"/>
          <a:chOff x="0" y="0"/>
          <a:chExt cx="0" cy="0"/>
        </a:xfrm>
      </p:grpSpPr>
      <p:sp>
        <p:nvSpPr>
          <p:cNvPr id="33" name="Google Shape;33;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lstStyle>
            <a:lvl1pPr lvl="0" algn="l">
              <a:spcBef>
                <a:spcPts val="0"/>
              </a:spcBef>
              <a:spcAft>
                <a:spcPts val="0"/>
              </a:spcAft>
              <a:buClr>
                <a:srgbClr val="00133A"/>
              </a:buClr>
              <a:buSzPts val="4000"/>
              <a:buFont typeface="Verdana"/>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lstStyle>
            <a:lvl1pPr indent="-228600" lvl="0" marL="457200" algn="l">
              <a:spcBef>
                <a:spcPts val="400"/>
              </a:spcBef>
              <a:spcAft>
                <a:spcPts val="0"/>
              </a:spcAft>
              <a:buClr>
                <a:srgbClr val="104031"/>
              </a:buClr>
              <a:buSzPts val="2000"/>
              <a:buFont typeface="Verdana"/>
              <a:buNone/>
              <a:defRPr sz="2000">
                <a:solidFill>
                  <a:srgbClr val="104031"/>
                </a:solidFill>
              </a:defRPr>
            </a:lvl1pPr>
            <a:lvl2pPr indent="-228600" lvl="1" marL="914400" algn="l">
              <a:spcBef>
                <a:spcPts val="360"/>
              </a:spcBef>
              <a:spcAft>
                <a:spcPts val="0"/>
              </a:spcAft>
              <a:buClr>
                <a:srgbClr val="888888"/>
              </a:buClr>
              <a:buSzPts val="1800"/>
              <a:buFont typeface="Verdana"/>
              <a:buNone/>
              <a:defRPr sz="1800">
                <a:solidFill>
                  <a:srgbClr val="888888"/>
                </a:solidFill>
              </a:defRPr>
            </a:lvl2pPr>
            <a:lvl3pPr indent="-228600" lvl="2" marL="1371600" algn="l">
              <a:spcBef>
                <a:spcPts val="320"/>
              </a:spcBef>
              <a:spcAft>
                <a:spcPts val="0"/>
              </a:spcAft>
              <a:buClr>
                <a:srgbClr val="888888"/>
              </a:buClr>
              <a:buSzPts val="1600"/>
              <a:buFont typeface="Verdana"/>
              <a:buNone/>
              <a:defRPr sz="1600">
                <a:solidFill>
                  <a:srgbClr val="888888"/>
                </a:solidFill>
              </a:defRPr>
            </a:lvl3pPr>
            <a:lvl4pPr indent="-228600" lvl="3" marL="1828800" algn="l">
              <a:spcBef>
                <a:spcPts val="280"/>
              </a:spcBef>
              <a:spcAft>
                <a:spcPts val="0"/>
              </a:spcAft>
              <a:buClr>
                <a:srgbClr val="888888"/>
              </a:buClr>
              <a:buSzPts val="1400"/>
              <a:buFont typeface="Verdana"/>
              <a:buNone/>
              <a:defRPr sz="1400">
                <a:solidFill>
                  <a:srgbClr val="888888"/>
                </a:solidFill>
              </a:defRPr>
            </a:lvl4pPr>
            <a:lvl5pPr indent="-228600" lvl="4" marL="2286000" algn="l">
              <a:spcBef>
                <a:spcPts val="280"/>
              </a:spcBef>
              <a:spcAft>
                <a:spcPts val="0"/>
              </a:spcAft>
              <a:buClr>
                <a:srgbClr val="888888"/>
              </a:buClr>
              <a:buSzPts val="1400"/>
              <a:buFont typeface="Verdana"/>
              <a:buNone/>
              <a:defRPr sz="1400">
                <a:solidFill>
                  <a:srgbClr val="888888"/>
                </a:solidFill>
              </a:defRPr>
            </a:lvl5pPr>
            <a:lvl6pPr indent="-228600" lvl="5" marL="2743200" algn="l">
              <a:spcBef>
                <a:spcPts val="280"/>
              </a:spcBef>
              <a:spcAft>
                <a:spcPts val="0"/>
              </a:spcAft>
              <a:buClr>
                <a:srgbClr val="888888"/>
              </a:buClr>
              <a:buSzPts val="1400"/>
              <a:buFont typeface="Verdana"/>
              <a:buNone/>
              <a:defRPr sz="1400">
                <a:solidFill>
                  <a:srgbClr val="888888"/>
                </a:solidFill>
              </a:defRPr>
            </a:lvl6pPr>
            <a:lvl7pPr indent="-228600" lvl="6" marL="3200400" algn="l">
              <a:spcBef>
                <a:spcPts val="280"/>
              </a:spcBef>
              <a:spcAft>
                <a:spcPts val="0"/>
              </a:spcAft>
              <a:buClr>
                <a:srgbClr val="888888"/>
              </a:buClr>
              <a:buSzPts val="1400"/>
              <a:buFont typeface="Verdana"/>
              <a:buNone/>
              <a:defRPr sz="1400">
                <a:solidFill>
                  <a:srgbClr val="888888"/>
                </a:solidFill>
              </a:defRPr>
            </a:lvl7pPr>
            <a:lvl8pPr indent="-228600" lvl="7" marL="3657600" algn="l">
              <a:spcBef>
                <a:spcPts val="280"/>
              </a:spcBef>
              <a:spcAft>
                <a:spcPts val="0"/>
              </a:spcAft>
              <a:buClr>
                <a:srgbClr val="888888"/>
              </a:buClr>
              <a:buSzPts val="1400"/>
              <a:buFont typeface="Verdana"/>
              <a:buNone/>
              <a:defRPr sz="1400">
                <a:solidFill>
                  <a:srgbClr val="888888"/>
                </a:solidFill>
              </a:defRPr>
            </a:lvl8pPr>
            <a:lvl9pPr indent="-228600" lvl="8" marL="4114800" algn="l">
              <a:spcBef>
                <a:spcPts val="280"/>
              </a:spcBef>
              <a:spcAft>
                <a:spcPts val="0"/>
              </a:spcAft>
              <a:buClr>
                <a:srgbClr val="888888"/>
              </a:buClr>
              <a:buSzPts val="1400"/>
              <a:buFont typeface="Verdana"/>
              <a:buNone/>
              <a:defRPr sz="1400">
                <a:solidFill>
                  <a:srgbClr val="888888"/>
                </a:solidFill>
              </a:defRPr>
            </a:lvl9pPr>
          </a:lstStyle>
          <a:p/>
        </p:txBody>
      </p:sp>
      <p:sp>
        <p:nvSpPr>
          <p:cNvPr id="35" name="Google Shape;35;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5"/>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38" name="Shape 38"/>
        <p:cNvGrpSpPr/>
        <p:nvPr/>
      </p:nvGrpSpPr>
      <p:grpSpPr>
        <a:xfrm>
          <a:off x="0" y="0"/>
          <a:ext cx="0" cy="0"/>
          <a:chOff x="0" y="0"/>
          <a:chExt cx="0" cy="0"/>
        </a:xfrm>
      </p:grpSpPr>
      <p:sp>
        <p:nvSpPr>
          <p:cNvPr id="39" name="Google Shape;39;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00133A"/>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lstStyle>
            <a:lvl1pPr indent="-406400" lvl="0" marL="457200" algn="l">
              <a:spcBef>
                <a:spcPts val="560"/>
              </a:spcBef>
              <a:spcAft>
                <a:spcPts val="0"/>
              </a:spcAft>
              <a:buClr>
                <a:srgbClr val="104031"/>
              </a:buClr>
              <a:buSzPts val="2800"/>
              <a:buFont typeface="Verdana"/>
              <a:buChar char="•"/>
              <a:defRPr sz="2800"/>
            </a:lvl1pPr>
            <a:lvl2pPr indent="-381000" lvl="1" marL="914400" algn="l">
              <a:spcBef>
                <a:spcPts val="480"/>
              </a:spcBef>
              <a:spcAft>
                <a:spcPts val="0"/>
              </a:spcAft>
              <a:buClr>
                <a:srgbClr val="104031"/>
              </a:buClr>
              <a:buSzPts val="2400"/>
              <a:buFont typeface="Verdana"/>
              <a:buChar char="•"/>
              <a:defRPr sz="2400"/>
            </a:lvl2pPr>
            <a:lvl3pPr indent="-355600" lvl="2" marL="1371600" algn="l">
              <a:spcBef>
                <a:spcPts val="400"/>
              </a:spcBef>
              <a:spcAft>
                <a:spcPts val="0"/>
              </a:spcAft>
              <a:buClr>
                <a:srgbClr val="104031"/>
              </a:buClr>
              <a:buSzPts val="2000"/>
              <a:buFont typeface="Verdana"/>
              <a:buChar char="•"/>
              <a:defRPr sz="2000"/>
            </a:lvl3pPr>
            <a:lvl4pPr indent="-342900" lvl="3" marL="1828800" algn="l">
              <a:spcBef>
                <a:spcPts val="360"/>
              </a:spcBef>
              <a:spcAft>
                <a:spcPts val="0"/>
              </a:spcAft>
              <a:buClr>
                <a:srgbClr val="104031"/>
              </a:buClr>
              <a:buSzPts val="1800"/>
              <a:buFont typeface="Verdana"/>
              <a:buChar char="•"/>
              <a:defRPr sz="1800"/>
            </a:lvl4pPr>
            <a:lvl5pPr indent="-342900" lvl="4" marL="2286000" algn="l">
              <a:spcBef>
                <a:spcPts val="360"/>
              </a:spcBef>
              <a:spcAft>
                <a:spcPts val="0"/>
              </a:spcAft>
              <a:buClr>
                <a:srgbClr val="104031"/>
              </a:buClr>
              <a:buSzPts val="1800"/>
              <a:buFont typeface="Verdana"/>
              <a:buChar char="•"/>
              <a:defRPr sz="1800"/>
            </a:lvl5pPr>
            <a:lvl6pPr indent="-342900" lvl="5" marL="2743200" algn="l">
              <a:spcBef>
                <a:spcPts val="360"/>
              </a:spcBef>
              <a:spcAft>
                <a:spcPts val="0"/>
              </a:spcAft>
              <a:buClr>
                <a:srgbClr val="104031"/>
              </a:buClr>
              <a:buSzPts val="1800"/>
              <a:buFont typeface="Verdana"/>
              <a:buChar char="•"/>
              <a:defRPr sz="1800"/>
            </a:lvl6pPr>
            <a:lvl7pPr indent="-342900" lvl="6" marL="3200400" algn="l">
              <a:spcBef>
                <a:spcPts val="360"/>
              </a:spcBef>
              <a:spcAft>
                <a:spcPts val="0"/>
              </a:spcAft>
              <a:buClr>
                <a:srgbClr val="104031"/>
              </a:buClr>
              <a:buSzPts val="1800"/>
              <a:buFont typeface="Verdana"/>
              <a:buChar char="•"/>
              <a:defRPr sz="1800"/>
            </a:lvl7pPr>
            <a:lvl8pPr indent="-342900" lvl="7" marL="3657600" algn="l">
              <a:spcBef>
                <a:spcPts val="360"/>
              </a:spcBef>
              <a:spcAft>
                <a:spcPts val="0"/>
              </a:spcAft>
              <a:buClr>
                <a:srgbClr val="104031"/>
              </a:buClr>
              <a:buSzPts val="1800"/>
              <a:buFont typeface="Verdana"/>
              <a:buChar char="•"/>
              <a:defRPr sz="1800"/>
            </a:lvl8pPr>
            <a:lvl9pPr indent="-342900" lvl="8" marL="4114800" algn="l">
              <a:spcBef>
                <a:spcPts val="360"/>
              </a:spcBef>
              <a:spcAft>
                <a:spcPts val="0"/>
              </a:spcAft>
              <a:buClr>
                <a:srgbClr val="104031"/>
              </a:buClr>
              <a:buSzPts val="1800"/>
              <a:buFont typeface="Verdana"/>
              <a:buChar char="•"/>
              <a:defRPr sz="1800"/>
            </a:lvl9pPr>
          </a:lstStyle>
          <a:p/>
        </p:txBody>
      </p:sp>
      <p:sp>
        <p:nvSpPr>
          <p:cNvPr id="41" name="Google Shape;41;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lstStyle>
            <a:lvl1pPr indent="-406400" lvl="0" marL="457200" algn="l">
              <a:spcBef>
                <a:spcPts val="560"/>
              </a:spcBef>
              <a:spcAft>
                <a:spcPts val="0"/>
              </a:spcAft>
              <a:buClr>
                <a:srgbClr val="104031"/>
              </a:buClr>
              <a:buSzPts val="2800"/>
              <a:buFont typeface="Verdana"/>
              <a:buChar char="•"/>
              <a:defRPr sz="2800"/>
            </a:lvl1pPr>
            <a:lvl2pPr indent="-381000" lvl="1" marL="914400" algn="l">
              <a:spcBef>
                <a:spcPts val="480"/>
              </a:spcBef>
              <a:spcAft>
                <a:spcPts val="0"/>
              </a:spcAft>
              <a:buClr>
                <a:srgbClr val="104031"/>
              </a:buClr>
              <a:buSzPts val="2400"/>
              <a:buFont typeface="Verdana"/>
              <a:buChar char="•"/>
              <a:defRPr sz="2400"/>
            </a:lvl2pPr>
            <a:lvl3pPr indent="-355600" lvl="2" marL="1371600" algn="l">
              <a:spcBef>
                <a:spcPts val="400"/>
              </a:spcBef>
              <a:spcAft>
                <a:spcPts val="0"/>
              </a:spcAft>
              <a:buClr>
                <a:srgbClr val="104031"/>
              </a:buClr>
              <a:buSzPts val="2000"/>
              <a:buFont typeface="Verdana"/>
              <a:buChar char="•"/>
              <a:defRPr sz="2000"/>
            </a:lvl3pPr>
            <a:lvl4pPr indent="-342900" lvl="3" marL="1828800" algn="l">
              <a:spcBef>
                <a:spcPts val="360"/>
              </a:spcBef>
              <a:spcAft>
                <a:spcPts val="0"/>
              </a:spcAft>
              <a:buClr>
                <a:srgbClr val="104031"/>
              </a:buClr>
              <a:buSzPts val="1800"/>
              <a:buFont typeface="Verdana"/>
              <a:buChar char="•"/>
              <a:defRPr sz="1800"/>
            </a:lvl4pPr>
            <a:lvl5pPr indent="-342900" lvl="4" marL="2286000" algn="l">
              <a:spcBef>
                <a:spcPts val="360"/>
              </a:spcBef>
              <a:spcAft>
                <a:spcPts val="0"/>
              </a:spcAft>
              <a:buClr>
                <a:srgbClr val="104031"/>
              </a:buClr>
              <a:buSzPts val="1800"/>
              <a:buFont typeface="Verdana"/>
              <a:buChar char="•"/>
              <a:defRPr sz="1800"/>
            </a:lvl5pPr>
            <a:lvl6pPr indent="-342900" lvl="5" marL="2743200" algn="l">
              <a:spcBef>
                <a:spcPts val="360"/>
              </a:spcBef>
              <a:spcAft>
                <a:spcPts val="0"/>
              </a:spcAft>
              <a:buClr>
                <a:srgbClr val="104031"/>
              </a:buClr>
              <a:buSzPts val="1800"/>
              <a:buFont typeface="Verdana"/>
              <a:buChar char="•"/>
              <a:defRPr sz="1800"/>
            </a:lvl6pPr>
            <a:lvl7pPr indent="-342900" lvl="6" marL="3200400" algn="l">
              <a:spcBef>
                <a:spcPts val="360"/>
              </a:spcBef>
              <a:spcAft>
                <a:spcPts val="0"/>
              </a:spcAft>
              <a:buClr>
                <a:srgbClr val="104031"/>
              </a:buClr>
              <a:buSzPts val="1800"/>
              <a:buFont typeface="Verdana"/>
              <a:buChar char="•"/>
              <a:defRPr sz="1800"/>
            </a:lvl7pPr>
            <a:lvl8pPr indent="-342900" lvl="7" marL="3657600" algn="l">
              <a:spcBef>
                <a:spcPts val="360"/>
              </a:spcBef>
              <a:spcAft>
                <a:spcPts val="0"/>
              </a:spcAft>
              <a:buClr>
                <a:srgbClr val="104031"/>
              </a:buClr>
              <a:buSzPts val="1800"/>
              <a:buFont typeface="Verdana"/>
              <a:buChar char="•"/>
              <a:defRPr sz="1800"/>
            </a:lvl8pPr>
            <a:lvl9pPr indent="-342900" lvl="8" marL="4114800" algn="l">
              <a:spcBef>
                <a:spcPts val="360"/>
              </a:spcBef>
              <a:spcAft>
                <a:spcPts val="0"/>
              </a:spcAft>
              <a:buClr>
                <a:srgbClr val="104031"/>
              </a:buClr>
              <a:buSzPts val="1800"/>
              <a:buFont typeface="Verdana"/>
              <a:buChar char="•"/>
              <a:defRPr sz="1800"/>
            </a:lvl9pPr>
          </a:lstStyle>
          <a:p/>
        </p:txBody>
      </p:sp>
      <p:sp>
        <p:nvSpPr>
          <p:cNvPr id="42" name="Google Shape;42;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45" name="Shape 45"/>
        <p:cNvGrpSpPr/>
        <p:nvPr/>
      </p:nvGrpSpPr>
      <p:grpSpPr>
        <a:xfrm>
          <a:off x="0" y="0"/>
          <a:ext cx="0" cy="0"/>
          <a:chOff x="0" y="0"/>
          <a:chExt cx="0" cy="0"/>
        </a:xfrm>
      </p:grpSpPr>
      <p:sp>
        <p:nvSpPr>
          <p:cNvPr id="46" name="Google Shape;46;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00133A"/>
              </a:buClr>
              <a:buSzPts val="4400"/>
              <a:buFont typeface="Verdan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Clr>
                <a:srgbClr val="104031"/>
              </a:buClr>
              <a:buSzPts val="2400"/>
              <a:buFont typeface="Verdana"/>
              <a:buNone/>
              <a:defRPr b="1" sz="2400"/>
            </a:lvl1pPr>
            <a:lvl2pPr indent="-228600" lvl="1" marL="914400" algn="l">
              <a:spcBef>
                <a:spcPts val="400"/>
              </a:spcBef>
              <a:spcAft>
                <a:spcPts val="0"/>
              </a:spcAft>
              <a:buClr>
                <a:srgbClr val="104031"/>
              </a:buClr>
              <a:buSzPts val="2000"/>
              <a:buFont typeface="Verdana"/>
              <a:buNone/>
              <a:defRPr b="1" sz="2000"/>
            </a:lvl2pPr>
            <a:lvl3pPr indent="-228600" lvl="2" marL="1371600" algn="l">
              <a:spcBef>
                <a:spcPts val="360"/>
              </a:spcBef>
              <a:spcAft>
                <a:spcPts val="0"/>
              </a:spcAft>
              <a:buClr>
                <a:srgbClr val="104031"/>
              </a:buClr>
              <a:buSzPts val="1800"/>
              <a:buFont typeface="Verdana"/>
              <a:buNone/>
              <a:defRPr b="1" sz="1800"/>
            </a:lvl3pPr>
            <a:lvl4pPr indent="-228600" lvl="3" marL="1828800" algn="l">
              <a:spcBef>
                <a:spcPts val="320"/>
              </a:spcBef>
              <a:spcAft>
                <a:spcPts val="0"/>
              </a:spcAft>
              <a:buClr>
                <a:srgbClr val="104031"/>
              </a:buClr>
              <a:buSzPts val="1600"/>
              <a:buFont typeface="Verdana"/>
              <a:buNone/>
              <a:defRPr b="1" sz="1600"/>
            </a:lvl4pPr>
            <a:lvl5pPr indent="-228600" lvl="4" marL="2286000" algn="l">
              <a:spcBef>
                <a:spcPts val="320"/>
              </a:spcBef>
              <a:spcAft>
                <a:spcPts val="0"/>
              </a:spcAft>
              <a:buClr>
                <a:srgbClr val="104031"/>
              </a:buClr>
              <a:buSzPts val="1600"/>
              <a:buFont typeface="Verdana"/>
              <a:buNone/>
              <a:defRPr b="1" sz="1600"/>
            </a:lvl5pPr>
            <a:lvl6pPr indent="-228600" lvl="5" marL="2743200" algn="l">
              <a:spcBef>
                <a:spcPts val="320"/>
              </a:spcBef>
              <a:spcAft>
                <a:spcPts val="0"/>
              </a:spcAft>
              <a:buClr>
                <a:srgbClr val="104031"/>
              </a:buClr>
              <a:buSzPts val="1600"/>
              <a:buFont typeface="Verdana"/>
              <a:buNone/>
              <a:defRPr b="1" sz="1600"/>
            </a:lvl6pPr>
            <a:lvl7pPr indent="-228600" lvl="6" marL="3200400" algn="l">
              <a:spcBef>
                <a:spcPts val="320"/>
              </a:spcBef>
              <a:spcAft>
                <a:spcPts val="0"/>
              </a:spcAft>
              <a:buClr>
                <a:srgbClr val="104031"/>
              </a:buClr>
              <a:buSzPts val="1600"/>
              <a:buFont typeface="Verdana"/>
              <a:buNone/>
              <a:defRPr b="1" sz="1600"/>
            </a:lvl7pPr>
            <a:lvl8pPr indent="-228600" lvl="7" marL="3657600" algn="l">
              <a:spcBef>
                <a:spcPts val="320"/>
              </a:spcBef>
              <a:spcAft>
                <a:spcPts val="0"/>
              </a:spcAft>
              <a:buClr>
                <a:srgbClr val="104031"/>
              </a:buClr>
              <a:buSzPts val="1600"/>
              <a:buFont typeface="Verdana"/>
              <a:buNone/>
              <a:defRPr b="1" sz="1600"/>
            </a:lvl8pPr>
            <a:lvl9pPr indent="-228600" lvl="8" marL="4114800" algn="l">
              <a:spcBef>
                <a:spcPts val="320"/>
              </a:spcBef>
              <a:spcAft>
                <a:spcPts val="0"/>
              </a:spcAft>
              <a:buClr>
                <a:srgbClr val="104031"/>
              </a:buClr>
              <a:buSzPts val="1600"/>
              <a:buFont typeface="Verdana"/>
              <a:buNone/>
              <a:defRPr b="1" sz="1600"/>
            </a:lvl9pPr>
          </a:lstStyle>
          <a:p/>
        </p:txBody>
      </p:sp>
      <p:sp>
        <p:nvSpPr>
          <p:cNvPr id="48" name="Google Shape;48;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lstStyle>
            <a:lvl1pPr indent="-381000" lvl="0" marL="457200" algn="l">
              <a:spcBef>
                <a:spcPts val="480"/>
              </a:spcBef>
              <a:spcAft>
                <a:spcPts val="0"/>
              </a:spcAft>
              <a:buClr>
                <a:srgbClr val="104031"/>
              </a:buClr>
              <a:buSzPts val="2400"/>
              <a:buFont typeface="Verdana"/>
              <a:buChar char="•"/>
              <a:defRPr sz="2400"/>
            </a:lvl1pPr>
            <a:lvl2pPr indent="-355600" lvl="1" marL="914400" algn="l">
              <a:spcBef>
                <a:spcPts val="400"/>
              </a:spcBef>
              <a:spcAft>
                <a:spcPts val="0"/>
              </a:spcAft>
              <a:buClr>
                <a:srgbClr val="104031"/>
              </a:buClr>
              <a:buSzPts val="2000"/>
              <a:buFont typeface="Verdana"/>
              <a:buChar char="•"/>
              <a:defRPr sz="2000"/>
            </a:lvl2pPr>
            <a:lvl3pPr indent="-342900" lvl="2" marL="1371600" algn="l">
              <a:spcBef>
                <a:spcPts val="360"/>
              </a:spcBef>
              <a:spcAft>
                <a:spcPts val="0"/>
              </a:spcAft>
              <a:buClr>
                <a:srgbClr val="104031"/>
              </a:buClr>
              <a:buSzPts val="1800"/>
              <a:buFont typeface="Verdana"/>
              <a:buChar char="•"/>
              <a:defRPr sz="1800"/>
            </a:lvl3pPr>
            <a:lvl4pPr indent="-330200" lvl="3" marL="1828800" algn="l">
              <a:spcBef>
                <a:spcPts val="320"/>
              </a:spcBef>
              <a:spcAft>
                <a:spcPts val="0"/>
              </a:spcAft>
              <a:buClr>
                <a:srgbClr val="104031"/>
              </a:buClr>
              <a:buSzPts val="1600"/>
              <a:buFont typeface="Verdana"/>
              <a:buChar char="•"/>
              <a:defRPr sz="1600"/>
            </a:lvl4pPr>
            <a:lvl5pPr indent="-330200" lvl="4" marL="2286000" algn="l">
              <a:spcBef>
                <a:spcPts val="320"/>
              </a:spcBef>
              <a:spcAft>
                <a:spcPts val="0"/>
              </a:spcAft>
              <a:buClr>
                <a:srgbClr val="104031"/>
              </a:buClr>
              <a:buSzPts val="1600"/>
              <a:buFont typeface="Verdana"/>
              <a:buChar char="•"/>
              <a:defRPr sz="1600"/>
            </a:lvl5pPr>
            <a:lvl6pPr indent="-330200" lvl="5" marL="2743200" algn="l">
              <a:spcBef>
                <a:spcPts val="320"/>
              </a:spcBef>
              <a:spcAft>
                <a:spcPts val="0"/>
              </a:spcAft>
              <a:buClr>
                <a:srgbClr val="104031"/>
              </a:buClr>
              <a:buSzPts val="1600"/>
              <a:buFont typeface="Verdana"/>
              <a:buChar char="•"/>
              <a:defRPr sz="1600"/>
            </a:lvl6pPr>
            <a:lvl7pPr indent="-330200" lvl="6" marL="3200400" algn="l">
              <a:spcBef>
                <a:spcPts val="320"/>
              </a:spcBef>
              <a:spcAft>
                <a:spcPts val="0"/>
              </a:spcAft>
              <a:buClr>
                <a:srgbClr val="104031"/>
              </a:buClr>
              <a:buSzPts val="1600"/>
              <a:buFont typeface="Verdana"/>
              <a:buChar char="•"/>
              <a:defRPr sz="1600"/>
            </a:lvl7pPr>
            <a:lvl8pPr indent="-330200" lvl="7" marL="3657600" algn="l">
              <a:spcBef>
                <a:spcPts val="320"/>
              </a:spcBef>
              <a:spcAft>
                <a:spcPts val="0"/>
              </a:spcAft>
              <a:buClr>
                <a:srgbClr val="104031"/>
              </a:buClr>
              <a:buSzPts val="1600"/>
              <a:buFont typeface="Verdana"/>
              <a:buChar char="•"/>
              <a:defRPr sz="1600"/>
            </a:lvl8pPr>
            <a:lvl9pPr indent="-330200" lvl="8" marL="4114800" algn="l">
              <a:spcBef>
                <a:spcPts val="320"/>
              </a:spcBef>
              <a:spcAft>
                <a:spcPts val="0"/>
              </a:spcAft>
              <a:buClr>
                <a:srgbClr val="104031"/>
              </a:buClr>
              <a:buSzPts val="1600"/>
              <a:buFont typeface="Verdana"/>
              <a:buChar char="•"/>
              <a:defRPr sz="1600"/>
            </a:lvl9pPr>
          </a:lstStyle>
          <a:p/>
        </p:txBody>
      </p:sp>
      <p:sp>
        <p:nvSpPr>
          <p:cNvPr id="49" name="Google Shape;49;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Clr>
                <a:srgbClr val="104031"/>
              </a:buClr>
              <a:buSzPts val="2400"/>
              <a:buFont typeface="Verdana"/>
              <a:buNone/>
              <a:defRPr b="1" sz="2400"/>
            </a:lvl1pPr>
            <a:lvl2pPr indent="-228600" lvl="1" marL="914400" algn="l">
              <a:spcBef>
                <a:spcPts val="400"/>
              </a:spcBef>
              <a:spcAft>
                <a:spcPts val="0"/>
              </a:spcAft>
              <a:buClr>
                <a:srgbClr val="104031"/>
              </a:buClr>
              <a:buSzPts val="2000"/>
              <a:buFont typeface="Verdana"/>
              <a:buNone/>
              <a:defRPr b="1" sz="2000"/>
            </a:lvl2pPr>
            <a:lvl3pPr indent="-228600" lvl="2" marL="1371600" algn="l">
              <a:spcBef>
                <a:spcPts val="360"/>
              </a:spcBef>
              <a:spcAft>
                <a:spcPts val="0"/>
              </a:spcAft>
              <a:buClr>
                <a:srgbClr val="104031"/>
              </a:buClr>
              <a:buSzPts val="1800"/>
              <a:buFont typeface="Verdana"/>
              <a:buNone/>
              <a:defRPr b="1" sz="1800"/>
            </a:lvl3pPr>
            <a:lvl4pPr indent="-228600" lvl="3" marL="1828800" algn="l">
              <a:spcBef>
                <a:spcPts val="320"/>
              </a:spcBef>
              <a:spcAft>
                <a:spcPts val="0"/>
              </a:spcAft>
              <a:buClr>
                <a:srgbClr val="104031"/>
              </a:buClr>
              <a:buSzPts val="1600"/>
              <a:buFont typeface="Verdana"/>
              <a:buNone/>
              <a:defRPr b="1" sz="1600"/>
            </a:lvl4pPr>
            <a:lvl5pPr indent="-228600" lvl="4" marL="2286000" algn="l">
              <a:spcBef>
                <a:spcPts val="320"/>
              </a:spcBef>
              <a:spcAft>
                <a:spcPts val="0"/>
              </a:spcAft>
              <a:buClr>
                <a:srgbClr val="104031"/>
              </a:buClr>
              <a:buSzPts val="1600"/>
              <a:buFont typeface="Verdana"/>
              <a:buNone/>
              <a:defRPr b="1" sz="1600"/>
            </a:lvl5pPr>
            <a:lvl6pPr indent="-228600" lvl="5" marL="2743200" algn="l">
              <a:spcBef>
                <a:spcPts val="320"/>
              </a:spcBef>
              <a:spcAft>
                <a:spcPts val="0"/>
              </a:spcAft>
              <a:buClr>
                <a:srgbClr val="104031"/>
              </a:buClr>
              <a:buSzPts val="1600"/>
              <a:buFont typeface="Verdana"/>
              <a:buNone/>
              <a:defRPr b="1" sz="1600"/>
            </a:lvl6pPr>
            <a:lvl7pPr indent="-228600" lvl="6" marL="3200400" algn="l">
              <a:spcBef>
                <a:spcPts val="320"/>
              </a:spcBef>
              <a:spcAft>
                <a:spcPts val="0"/>
              </a:spcAft>
              <a:buClr>
                <a:srgbClr val="104031"/>
              </a:buClr>
              <a:buSzPts val="1600"/>
              <a:buFont typeface="Verdana"/>
              <a:buNone/>
              <a:defRPr b="1" sz="1600"/>
            </a:lvl7pPr>
            <a:lvl8pPr indent="-228600" lvl="7" marL="3657600" algn="l">
              <a:spcBef>
                <a:spcPts val="320"/>
              </a:spcBef>
              <a:spcAft>
                <a:spcPts val="0"/>
              </a:spcAft>
              <a:buClr>
                <a:srgbClr val="104031"/>
              </a:buClr>
              <a:buSzPts val="1600"/>
              <a:buFont typeface="Verdana"/>
              <a:buNone/>
              <a:defRPr b="1" sz="1600"/>
            </a:lvl8pPr>
            <a:lvl9pPr indent="-228600" lvl="8" marL="4114800" algn="l">
              <a:spcBef>
                <a:spcPts val="320"/>
              </a:spcBef>
              <a:spcAft>
                <a:spcPts val="0"/>
              </a:spcAft>
              <a:buClr>
                <a:srgbClr val="104031"/>
              </a:buClr>
              <a:buSzPts val="1600"/>
              <a:buFont typeface="Verdana"/>
              <a:buNone/>
              <a:defRPr b="1" sz="1600"/>
            </a:lvl9pPr>
          </a:lstStyle>
          <a:p/>
        </p:txBody>
      </p:sp>
      <p:sp>
        <p:nvSpPr>
          <p:cNvPr id="50" name="Google Shape;50;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lstStyle>
            <a:lvl1pPr indent="-381000" lvl="0" marL="457200" algn="l">
              <a:spcBef>
                <a:spcPts val="480"/>
              </a:spcBef>
              <a:spcAft>
                <a:spcPts val="0"/>
              </a:spcAft>
              <a:buClr>
                <a:srgbClr val="104031"/>
              </a:buClr>
              <a:buSzPts val="2400"/>
              <a:buFont typeface="Verdana"/>
              <a:buChar char="•"/>
              <a:defRPr sz="2400"/>
            </a:lvl1pPr>
            <a:lvl2pPr indent="-355600" lvl="1" marL="914400" algn="l">
              <a:spcBef>
                <a:spcPts val="400"/>
              </a:spcBef>
              <a:spcAft>
                <a:spcPts val="0"/>
              </a:spcAft>
              <a:buClr>
                <a:srgbClr val="104031"/>
              </a:buClr>
              <a:buSzPts val="2000"/>
              <a:buFont typeface="Verdana"/>
              <a:buChar char="•"/>
              <a:defRPr sz="2000"/>
            </a:lvl2pPr>
            <a:lvl3pPr indent="-342900" lvl="2" marL="1371600" algn="l">
              <a:spcBef>
                <a:spcPts val="360"/>
              </a:spcBef>
              <a:spcAft>
                <a:spcPts val="0"/>
              </a:spcAft>
              <a:buClr>
                <a:srgbClr val="104031"/>
              </a:buClr>
              <a:buSzPts val="1800"/>
              <a:buFont typeface="Verdana"/>
              <a:buChar char="•"/>
              <a:defRPr sz="1800"/>
            </a:lvl3pPr>
            <a:lvl4pPr indent="-330200" lvl="3" marL="1828800" algn="l">
              <a:spcBef>
                <a:spcPts val="320"/>
              </a:spcBef>
              <a:spcAft>
                <a:spcPts val="0"/>
              </a:spcAft>
              <a:buClr>
                <a:srgbClr val="104031"/>
              </a:buClr>
              <a:buSzPts val="1600"/>
              <a:buFont typeface="Verdana"/>
              <a:buChar char="•"/>
              <a:defRPr sz="1600"/>
            </a:lvl4pPr>
            <a:lvl5pPr indent="-330200" lvl="4" marL="2286000" algn="l">
              <a:spcBef>
                <a:spcPts val="320"/>
              </a:spcBef>
              <a:spcAft>
                <a:spcPts val="0"/>
              </a:spcAft>
              <a:buClr>
                <a:srgbClr val="104031"/>
              </a:buClr>
              <a:buSzPts val="1600"/>
              <a:buFont typeface="Verdana"/>
              <a:buChar char="•"/>
              <a:defRPr sz="1600"/>
            </a:lvl5pPr>
            <a:lvl6pPr indent="-330200" lvl="5" marL="2743200" algn="l">
              <a:spcBef>
                <a:spcPts val="320"/>
              </a:spcBef>
              <a:spcAft>
                <a:spcPts val="0"/>
              </a:spcAft>
              <a:buClr>
                <a:srgbClr val="104031"/>
              </a:buClr>
              <a:buSzPts val="1600"/>
              <a:buFont typeface="Verdana"/>
              <a:buChar char="•"/>
              <a:defRPr sz="1600"/>
            </a:lvl6pPr>
            <a:lvl7pPr indent="-330200" lvl="6" marL="3200400" algn="l">
              <a:spcBef>
                <a:spcPts val="320"/>
              </a:spcBef>
              <a:spcAft>
                <a:spcPts val="0"/>
              </a:spcAft>
              <a:buClr>
                <a:srgbClr val="104031"/>
              </a:buClr>
              <a:buSzPts val="1600"/>
              <a:buFont typeface="Verdana"/>
              <a:buChar char="•"/>
              <a:defRPr sz="1600"/>
            </a:lvl7pPr>
            <a:lvl8pPr indent="-330200" lvl="7" marL="3657600" algn="l">
              <a:spcBef>
                <a:spcPts val="320"/>
              </a:spcBef>
              <a:spcAft>
                <a:spcPts val="0"/>
              </a:spcAft>
              <a:buClr>
                <a:srgbClr val="104031"/>
              </a:buClr>
              <a:buSzPts val="1600"/>
              <a:buFont typeface="Verdana"/>
              <a:buChar char="•"/>
              <a:defRPr sz="1600"/>
            </a:lvl8pPr>
            <a:lvl9pPr indent="-330200" lvl="8" marL="4114800" algn="l">
              <a:spcBef>
                <a:spcPts val="320"/>
              </a:spcBef>
              <a:spcAft>
                <a:spcPts val="0"/>
              </a:spcAft>
              <a:buClr>
                <a:srgbClr val="104031"/>
              </a:buClr>
              <a:buSzPts val="1600"/>
              <a:buFont typeface="Verdana"/>
              <a:buChar char="•"/>
              <a:defRPr sz="1600"/>
            </a:lvl9pPr>
          </a:lstStyle>
          <a:p/>
        </p:txBody>
      </p:sp>
      <p:sp>
        <p:nvSpPr>
          <p:cNvPr id="51" name="Google Shape;51;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lstStyle>
            <a:lvl1pPr lvl="0" algn="l">
              <a:spcBef>
                <a:spcPts val="0"/>
              </a:spcBef>
              <a:spcAft>
                <a:spcPts val="0"/>
              </a:spcAft>
              <a:buClr>
                <a:srgbClr val="00133A"/>
              </a:buClr>
              <a:buSzPts val="2000"/>
              <a:buFont typeface="Verdana"/>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lstStyle>
            <a:lvl1pPr indent="-431800" lvl="0" marL="457200" algn="l">
              <a:spcBef>
                <a:spcPts val="640"/>
              </a:spcBef>
              <a:spcAft>
                <a:spcPts val="0"/>
              </a:spcAft>
              <a:buClr>
                <a:srgbClr val="104031"/>
              </a:buClr>
              <a:buSzPts val="3200"/>
              <a:buFont typeface="Verdana"/>
              <a:buChar char="•"/>
              <a:defRPr sz="3200"/>
            </a:lvl1pPr>
            <a:lvl2pPr indent="-406400" lvl="1" marL="914400" algn="l">
              <a:spcBef>
                <a:spcPts val="560"/>
              </a:spcBef>
              <a:spcAft>
                <a:spcPts val="0"/>
              </a:spcAft>
              <a:buClr>
                <a:srgbClr val="104031"/>
              </a:buClr>
              <a:buSzPts val="2800"/>
              <a:buFont typeface="Verdana"/>
              <a:buChar char="•"/>
              <a:defRPr sz="2800"/>
            </a:lvl2pPr>
            <a:lvl3pPr indent="-381000" lvl="2" marL="1371600" algn="l">
              <a:spcBef>
                <a:spcPts val="480"/>
              </a:spcBef>
              <a:spcAft>
                <a:spcPts val="0"/>
              </a:spcAft>
              <a:buClr>
                <a:srgbClr val="104031"/>
              </a:buClr>
              <a:buSzPts val="2400"/>
              <a:buFont typeface="Verdana"/>
              <a:buChar char="•"/>
              <a:defRPr sz="2400"/>
            </a:lvl3pPr>
            <a:lvl4pPr indent="-355600" lvl="3" marL="1828800" algn="l">
              <a:spcBef>
                <a:spcPts val="400"/>
              </a:spcBef>
              <a:spcAft>
                <a:spcPts val="0"/>
              </a:spcAft>
              <a:buClr>
                <a:srgbClr val="104031"/>
              </a:buClr>
              <a:buSzPts val="2000"/>
              <a:buFont typeface="Verdana"/>
              <a:buChar char="•"/>
              <a:defRPr sz="2000"/>
            </a:lvl4pPr>
            <a:lvl5pPr indent="-355600" lvl="4" marL="2286000" algn="l">
              <a:spcBef>
                <a:spcPts val="400"/>
              </a:spcBef>
              <a:spcAft>
                <a:spcPts val="0"/>
              </a:spcAft>
              <a:buClr>
                <a:srgbClr val="104031"/>
              </a:buClr>
              <a:buSzPts val="2000"/>
              <a:buFont typeface="Verdana"/>
              <a:buChar char="•"/>
              <a:defRPr sz="2000"/>
            </a:lvl5pPr>
            <a:lvl6pPr indent="-355600" lvl="5" marL="2743200" algn="l">
              <a:spcBef>
                <a:spcPts val="400"/>
              </a:spcBef>
              <a:spcAft>
                <a:spcPts val="0"/>
              </a:spcAft>
              <a:buClr>
                <a:srgbClr val="104031"/>
              </a:buClr>
              <a:buSzPts val="2000"/>
              <a:buFont typeface="Verdana"/>
              <a:buChar char="•"/>
              <a:defRPr sz="2000"/>
            </a:lvl6pPr>
            <a:lvl7pPr indent="-355600" lvl="6" marL="3200400" algn="l">
              <a:spcBef>
                <a:spcPts val="400"/>
              </a:spcBef>
              <a:spcAft>
                <a:spcPts val="0"/>
              </a:spcAft>
              <a:buClr>
                <a:srgbClr val="104031"/>
              </a:buClr>
              <a:buSzPts val="2000"/>
              <a:buFont typeface="Verdana"/>
              <a:buChar char="•"/>
              <a:defRPr sz="2000"/>
            </a:lvl7pPr>
            <a:lvl8pPr indent="-355600" lvl="7" marL="3657600" algn="l">
              <a:spcBef>
                <a:spcPts val="400"/>
              </a:spcBef>
              <a:spcAft>
                <a:spcPts val="0"/>
              </a:spcAft>
              <a:buClr>
                <a:srgbClr val="104031"/>
              </a:buClr>
              <a:buSzPts val="2000"/>
              <a:buFont typeface="Verdana"/>
              <a:buChar char="•"/>
              <a:defRPr sz="2000"/>
            </a:lvl8pPr>
            <a:lvl9pPr indent="-355600" lvl="8" marL="4114800" algn="l">
              <a:spcBef>
                <a:spcPts val="400"/>
              </a:spcBef>
              <a:spcAft>
                <a:spcPts val="0"/>
              </a:spcAft>
              <a:buClr>
                <a:srgbClr val="104031"/>
              </a:buClr>
              <a:buSzPts val="2000"/>
              <a:buFont typeface="Verdana"/>
              <a:buChar char="•"/>
              <a:defRPr sz="2000"/>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Clr>
                <a:srgbClr val="104031"/>
              </a:buClr>
              <a:buSzPts val="1400"/>
              <a:buFont typeface="Verdana"/>
              <a:buNone/>
              <a:defRPr sz="1400"/>
            </a:lvl1pPr>
            <a:lvl2pPr indent="-228600" lvl="1" marL="914400" algn="l">
              <a:spcBef>
                <a:spcPts val="240"/>
              </a:spcBef>
              <a:spcAft>
                <a:spcPts val="0"/>
              </a:spcAft>
              <a:buClr>
                <a:srgbClr val="104031"/>
              </a:buClr>
              <a:buSzPts val="1200"/>
              <a:buFont typeface="Verdana"/>
              <a:buNone/>
              <a:defRPr sz="1200"/>
            </a:lvl2pPr>
            <a:lvl3pPr indent="-228600" lvl="2" marL="1371600" algn="l">
              <a:spcBef>
                <a:spcPts val="200"/>
              </a:spcBef>
              <a:spcAft>
                <a:spcPts val="0"/>
              </a:spcAft>
              <a:buClr>
                <a:srgbClr val="104031"/>
              </a:buClr>
              <a:buSzPts val="1000"/>
              <a:buFont typeface="Verdana"/>
              <a:buNone/>
              <a:defRPr sz="1000"/>
            </a:lvl3pPr>
            <a:lvl4pPr indent="-228600" lvl="3" marL="1828800" algn="l">
              <a:spcBef>
                <a:spcPts val="180"/>
              </a:spcBef>
              <a:spcAft>
                <a:spcPts val="0"/>
              </a:spcAft>
              <a:buClr>
                <a:srgbClr val="104031"/>
              </a:buClr>
              <a:buSzPts val="900"/>
              <a:buFont typeface="Verdana"/>
              <a:buNone/>
              <a:defRPr sz="900"/>
            </a:lvl4pPr>
            <a:lvl5pPr indent="-228600" lvl="4" marL="2286000" algn="l">
              <a:spcBef>
                <a:spcPts val="180"/>
              </a:spcBef>
              <a:spcAft>
                <a:spcPts val="0"/>
              </a:spcAft>
              <a:buClr>
                <a:srgbClr val="104031"/>
              </a:buClr>
              <a:buSzPts val="900"/>
              <a:buFont typeface="Verdana"/>
              <a:buNone/>
              <a:defRPr sz="900"/>
            </a:lvl5pPr>
            <a:lvl6pPr indent="-228600" lvl="5" marL="2743200" algn="l">
              <a:spcBef>
                <a:spcPts val="180"/>
              </a:spcBef>
              <a:spcAft>
                <a:spcPts val="0"/>
              </a:spcAft>
              <a:buClr>
                <a:srgbClr val="104031"/>
              </a:buClr>
              <a:buSzPts val="900"/>
              <a:buFont typeface="Verdana"/>
              <a:buNone/>
              <a:defRPr sz="900"/>
            </a:lvl6pPr>
            <a:lvl7pPr indent="-228600" lvl="6" marL="3200400" algn="l">
              <a:spcBef>
                <a:spcPts val="180"/>
              </a:spcBef>
              <a:spcAft>
                <a:spcPts val="0"/>
              </a:spcAft>
              <a:buClr>
                <a:srgbClr val="104031"/>
              </a:buClr>
              <a:buSzPts val="900"/>
              <a:buFont typeface="Verdana"/>
              <a:buNone/>
              <a:defRPr sz="900"/>
            </a:lvl7pPr>
            <a:lvl8pPr indent="-228600" lvl="7" marL="3657600" algn="l">
              <a:spcBef>
                <a:spcPts val="180"/>
              </a:spcBef>
              <a:spcAft>
                <a:spcPts val="0"/>
              </a:spcAft>
              <a:buClr>
                <a:srgbClr val="104031"/>
              </a:buClr>
              <a:buSzPts val="900"/>
              <a:buFont typeface="Verdana"/>
              <a:buNone/>
              <a:defRPr sz="900"/>
            </a:lvl8pPr>
            <a:lvl9pPr indent="-228600" lvl="8" marL="4114800" algn="l">
              <a:spcBef>
                <a:spcPts val="180"/>
              </a:spcBef>
              <a:spcAft>
                <a:spcPts val="0"/>
              </a:spcAft>
              <a:buClr>
                <a:srgbClr val="104031"/>
              </a:buClr>
              <a:buSzPts val="900"/>
              <a:buFont typeface="Verdana"/>
              <a:buNone/>
              <a:defRPr sz="900"/>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lstStyle>
            <a:lvl1pPr lvl="0" algn="l">
              <a:spcBef>
                <a:spcPts val="0"/>
              </a:spcBef>
              <a:spcAft>
                <a:spcPts val="0"/>
              </a:spcAft>
              <a:buClr>
                <a:srgbClr val="00133A"/>
              </a:buClr>
              <a:buSzPts val="2000"/>
              <a:buFont typeface="Verdana"/>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lstStyle>
            <a:lvl1pPr lvl="0" marR="0" rtl="0" algn="l">
              <a:spcBef>
                <a:spcPts val="640"/>
              </a:spcBef>
              <a:spcAft>
                <a:spcPts val="0"/>
              </a:spcAft>
              <a:buClr>
                <a:srgbClr val="104031"/>
              </a:buClr>
              <a:buSzPts val="3200"/>
              <a:buFont typeface="Verdana"/>
              <a:buNone/>
              <a:defRPr b="0" i="0" sz="3200" u="none" cap="none" strike="noStrike">
                <a:solidFill>
                  <a:srgbClr val="104031"/>
                </a:solidFill>
                <a:latin typeface="Verdana"/>
                <a:ea typeface="Verdana"/>
                <a:cs typeface="Verdana"/>
                <a:sym typeface="Verdana"/>
              </a:defRPr>
            </a:lvl1pPr>
            <a:lvl2pPr lvl="1" marR="0" rtl="0" algn="l">
              <a:spcBef>
                <a:spcPts val="560"/>
              </a:spcBef>
              <a:spcAft>
                <a:spcPts val="0"/>
              </a:spcAft>
              <a:buClr>
                <a:srgbClr val="104031"/>
              </a:buClr>
              <a:buSzPts val="2800"/>
              <a:buFont typeface="Verdana"/>
              <a:buNone/>
              <a:defRPr b="0" i="0" sz="2800" u="none" cap="none" strike="noStrike">
                <a:solidFill>
                  <a:srgbClr val="104031"/>
                </a:solidFill>
                <a:latin typeface="Verdana"/>
                <a:ea typeface="Verdana"/>
                <a:cs typeface="Verdana"/>
                <a:sym typeface="Verdana"/>
              </a:defRPr>
            </a:lvl2pPr>
            <a:lvl3pPr lvl="2" marR="0" rtl="0" algn="l">
              <a:spcBef>
                <a:spcPts val="480"/>
              </a:spcBef>
              <a:spcAft>
                <a:spcPts val="0"/>
              </a:spcAft>
              <a:buClr>
                <a:srgbClr val="104031"/>
              </a:buClr>
              <a:buSzPts val="2400"/>
              <a:buFont typeface="Verdana"/>
              <a:buNone/>
              <a:defRPr b="0" i="0" sz="2400" u="none" cap="none" strike="noStrike">
                <a:solidFill>
                  <a:srgbClr val="104031"/>
                </a:solidFill>
                <a:latin typeface="Verdana"/>
                <a:ea typeface="Verdana"/>
                <a:cs typeface="Verdana"/>
                <a:sym typeface="Verdana"/>
              </a:defRPr>
            </a:lvl3pPr>
            <a:lvl4pPr lvl="3"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4pPr>
            <a:lvl5pPr lvl="4"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5pPr>
            <a:lvl6pPr lvl="5"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6pPr>
            <a:lvl7pPr lvl="6"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7pPr>
            <a:lvl8pPr lvl="7"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8pPr>
            <a:lvl9pPr lvl="8"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Clr>
                <a:srgbClr val="104031"/>
              </a:buClr>
              <a:buSzPts val="1400"/>
              <a:buFont typeface="Verdana"/>
              <a:buNone/>
              <a:defRPr sz="1400"/>
            </a:lvl1pPr>
            <a:lvl2pPr indent="-228600" lvl="1" marL="914400" algn="l">
              <a:spcBef>
                <a:spcPts val="240"/>
              </a:spcBef>
              <a:spcAft>
                <a:spcPts val="0"/>
              </a:spcAft>
              <a:buClr>
                <a:srgbClr val="104031"/>
              </a:buClr>
              <a:buSzPts val="1200"/>
              <a:buFont typeface="Verdana"/>
              <a:buNone/>
              <a:defRPr sz="1200"/>
            </a:lvl2pPr>
            <a:lvl3pPr indent="-228600" lvl="2" marL="1371600" algn="l">
              <a:spcBef>
                <a:spcPts val="200"/>
              </a:spcBef>
              <a:spcAft>
                <a:spcPts val="0"/>
              </a:spcAft>
              <a:buClr>
                <a:srgbClr val="104031"/>
              </a:buClr>
              <a:buSzPts val="1000"/>
              <a:buFont typeface="Verdana"/>
              <a:buNone/>
              <a:defRPr sz="1000"/>
            </a:lvl3pPr>
            <a:lvl4pPr indent="-228600" lvl="3" marL="1828800" algn="l">
              <a:spcBef>
                <a:spcPts val="180"/>
              </a:spcBef>
              <a:spcAft>
                <a:spcPts val="0"/>
              </a:spcAft>
              <a:buClr>
                <a:srgbClr val="104031"/>
              </a:buClr>
              <a:buSzPts val="900"/>
              <a:buFont typeface="Verdana"/>
              <a:buNone/>
              <a:defRPr sz="900"/>
            </a:lvl4pPr>
            <a:lvl5pPr indent="-228600" lvl="4" marL="2286000" algn="l">
              <a:spcBef>
                <a:spcPts val="180"/>
              </a:spcBef>
              <a:spcAft>
                <a:spcPts val="0"/>
              </a:spcAft>
              <a:buClr>
                <a:srgbClr val="104031"/>
              </a:buClr>
              <a:buSzPts val="900"/>
              <a:buFont typeface="Verdana"/>
              <a:buNone/>
              <a:defRPr sz="900"/>
            </a:lvl5pPr>
            <a:lvl6pPr indent="-228600" lvl="5" marL="2743200" algn="l">
              <a:spcBef>
                <a:spcPts val="180"/>
              </a:spcBef>
              <a:spcAft>
                <a:spcPts val="0"/>
              </a:spcAft>
              <a:buClr>
                <a:srgbClr val="104031"/>
              </a:buClr>
              <a:buSzPts val="900"/>
              <a:buFont typeface="Verdana"/>
              <a:buNone/>
              <a:defRPr sz="900"/>
            </a:lvl6pPr>
            <a:lvl7pPr indent="-228600" lvl="6" marL="3200400" algn="l">
              <a:spcBef>
                <a:spcPts val="180"/>
              </a:spcBef>
              <a:spcAft>
                <a:spcPts val="0"/>
              </a:spcAft>
              <a:buClr>
                <a:srgbClr val="104031"/>
              </a:buClr>
              <a:buSzPts val="900"/>
              <a:buFont typeface="Verdana"/>
              <a:buNone/>
              <a:defRPr sz="900"/>
            </a:lvl7pPr>
            <a:lvl8pPr indent="-228600" lvl="7" marL="3657600" algn="l">
              <a:spcBef>
                <a:spcPts val="180"/>
              </a:spcBef>
              <a:spcAft>
                <a:spcPts val="0"/>
              </a:spcAft>
              <a:buClr>
                <a:srgbClr val="104031"/>
              </a:buClr>
              <a:buSzPts val="900"/>
              <a:buFont typeface="Verdana"/>
              <a:buNone/>
              <a:defRPr sz="900"/>
            </a:lvl8pPr>
            <a:lvl9pPr indent="-228600" lvl="8" marL="4114800" algn="l">
              <a:spcBef>
                <a:spcPts val="180"/>
              </a:spcBef>
              <a:spcAft>
                <a:spcPts val="0"/>
              </a:spcAft>
              <a:buClr>
                <a:srgbClr val="104031"/>
              </a:buClr>
              <a:buSzPts val="900"/>
              <a:buFont typeface="Verdana"/>
              <a:buNone/>
              <a:defRPr sz="900"/>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rgbClr val="00133A"/>
              </a:buClr>
              <a:buSzPts val="4400"/>
              <a:buFont typeface="Verdana"/>
              <a:buNone/>
              <a:defRPr b="1" i="0" sz="4400" u="none" cap="none" strike="noStrike">
                <a:solidFill>
                  <a:srgbClr val="00133A"/>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rgbClr val="104031"/>
              </a:buClr>
              <a:buSzPts val="3200"/>
              <a:buFont typeface="Verdana"/>
              <a:buChar char="•"/>
              <a:defRPr b="0" i="0" sz="3200" u="none" cap="none" strike="noStrike">
                <a:solidFill>
                  <a:srgbClr val="104031"/>
                </a:solidFill>
                <a:latin typeface="Verdana"/>
                <a:ea typeface="Verdana"/>
                <a:cs typeface="Verdana"/>
                <a:sym typeface="Verdana"/>
              </a:defRPr>
            </a:lvl1pPr>
            <a:lvl2pPr indent="-406400" lvl="1" marL="914400" marR="0" rtl="0" algn="l">
              <a:spcBef>
                <a:spcPts val="560"/>
              </a:spcBef>
              <a:spcAft>
                <a:spcPts val="0"/>
              </a:spcAft>
              <a:buClr>
                <a:srgbClr val="104031"/>
              </a:buClr>
              <a:buSzPts val="2800"/>
              <a:buFont typeface="Verdana"/>
              <a:buChar char="•"/>
              <a:defRPr b="0" i="0" sz="2800" u="none" cap="none" strike="noStrike">
                <a:solidFill>
                  <a:srgbClr val="104031"/>
                </a:solidFill>
                <a:latin typeface="Verdana"/>
                <a:ea typeface="Verdana"/>
                <a:cs typeface="Verdana"/>
                <a:sym typeface="Verdana"/>
              </a:defRPr>
            </a:lvl2pPr>
            <a:lvl3pPr indent="-381000" lvl="2" marL="1371600" marR="0" rtl="0" algn="l">
              <a:spcBef>
                <a:spcPts val="480"/>
              </a:spcBef>
              <a:spcAft>
                <a:spcPts val="0"/>
              </a:spcAft>
              <a:buClr>
                <a:srgbClr val="104031"/>
              </a:buClr>
              <a:buSzPts val="2400"/>
              <a:buFont typeface="Verdana"/>
              <a:buChar char="•"/>
              <a:defRPr b="0" i="0" sz="2400" u="none" cap="none" strike="noStrike">
                <a:solidFill>
                  <a:srgbClr val="104031"/>
                </a:solidFill>
                <a:latin typeface="Verdana"/>
                <a:ea typeface="Verdana"/>
                <a:cs typeface="Verdana"/>
                <a:sym typeface="Verdana"/>
              </a:defRPr>
            </a:lvl3pPr>
            <a:lvl4pPr indent="-355600" lvl="3" marL="1828800" marR="0" rtl="0" algn="l">
              <a:spcBef>
                <a:spcPts val="400"/>
              </a:spcBef>
              <a:spcAft>
                <a:spcPts val="0"/>
              </a:spcAft>
              <a:buClr>
                <a:srgbClr val="104031"/>
              </a:buClr>
              <a:buSzPts val="2000"/>
              <a:buFont typeface="Verdana"/>
              <a:buChar char="•"/>
              <a:defRPr b="0" i="0" sz="2000" u="none" cap="none" strike="noStrike">
                <a:solidFill>
                  <a:srgbClr val="104031"/>
                </a:solidFill>
                <a:latin typeface="Verdana"/>
                <a:ea typeface="Verdana"/>
                <a:cs typeface="Verdana"/>
                <a:sym typeface="Verdana"/>
              </a:defRPr>
            </a:lvl4pPr>
            <a:lvl5pPr indent="-355600" lvl="4" marL="2286000" marR="0" rtl="0" algn="l">
              <a:spcBef>
                <a:spcPts val="400"/>
              </a:spcBef>
              <a:spcAft>
                <a:spcPts val="0"/>
              </a:spcAft>
              <a:buClr>
                <a:srgbClr val="104031"/>
              </a:buClr>
              <a:buSzPts val="2000"/>
              <a:buFont typeface="Verdana"/>
              <a:buChar char="•"/>
              <a:defRPr b="0" i="0" sz="2000" u="none" cap="none" strike="noStrike">
                <a:solidFill>
                  <a:srgbClr val="104031"/>
                </a:solidFill>
                <a:latin typeface="Verdana"/>
                <a:ea typeface="Verdana"/>
                <a:cs typeface="Verdana"/>
                <a:sym typeface="Verdana"/>
              </a:defRPr>
            </a:lvl5pPr>
            <a:lvl6pPr indent="-342900" lvl="5" marL="2743200" marR="0" rtl="0" algn="l">
              <a:spcBef>
                <a:spcPts val="360"/>
              </a:spcBef>
              <a:spcAft>
                <a:spcPts val="0"/>
              </a:spcAft>
              <a:buClr>
                <a:srgbClr val="104031"/>
              </a:buClr>
              <a:buSzPts val="1800"/>
              <a:buFont typeface="Verdana"/>
              <a:buChar char="•"/>
              <a:defRPr b="0" i="0" sz="1800" u="none" cap="none" strike="noStrike">
                <a:solidFill>
                  <a:srgbClr val="104031"/>
                </a:solidFill>
                <a:latin typeface="Verdana"/>
                <a:ea typeface="Verdana"/>
                <a:cs typeface="Verdana"/>
                <a:sym typeface="Verdana"/>
              </a:defRPr>
            </a:lvl6pPr>
            <a:lvl7pPr indent="-342900" lvl="6" marL="3200400" marR="0" rtl="0" algn="l">
              <a:spcBef>
                <a:spcPts val="360"/>
              </a:spcBef>
              <a:spcAft>
                <a:spcPts val="0"/>
              </a:spcAft>
              <a:buClr>
                <a:srgbClr val="104031"/>
              </a:buClr>
              <a:buSzPts val="1800"/>
              <a:buFont typeface="Verdana"/>
              <a:buChar char="•"/>
              <a:defRPr b="0" i="0" sz="1800" u="none" cap="none" strike="noStrike">
                <a:solidFill>
                  <a:srgbClr val="104031"/>
                </a:solidFill>
                <a:latin typeface="Verdana"/>
                <a:ea typeface="Verdana"/>
                <a:cs typeface="Verdana"/>
                <a:sym typeface="Verdana"/>
              </a:defRPr>
            </a:lvl7pPr>
            <a:lvl8pPr indent="-330200" lvl="7" marL="3657600" marR="0" rtl="0" algn="l">
              <a:spcBef>
                <a:spcPts val="320"/>
              </a:spcBef>
              <a:spcAft>
                <a:spcPts val="0"/>
              </a:spcAft>
              <a:buClr>
                <a:srgbClr val="104031"/>
              </a:buClr>
              <a:buSzPts val="1600"/>
              <a:buFont typeface="Verdana"/>
              <a:buChar char="•"/>
              <a:defRPr b="0" i="0" sz="1600" u="none" cap="none" strike="noStrike">
                <a:solidFill>
                  <a:srgbClr val="104031"/>
                </a:solidFill>
                <a:latin typeface="Verdana"/>
                <a:ea typeface="Verdana"/>
                <a:cs typeface="Verdana"/>
                <a:sym typeface="Verdana"/>
              </a:defRPr>
            </a:lvl8pPr>
            <a:lvl9pPr indent="-330200" lvl="8" marL="4114800" marR="0" rtl="0" algn="l">
              <a:spcBef>
                <a:spcPts val="320"/>
              </a:spcBef>
              <a:spcAft>
                <a:spcPts val="0"/>
              </a:spcAft>
              <a:buClr>
                <a:srgbClr val="104031"/>
              </a:buClr>
              <a:buSzPts val="1600"/>
              <a:buFont typeface="Verdana"/>
              <a:buChar char="•"/>
              <a:defRPr b="0" i="0" sz="1600" u="none" cap="none" strike="noStrike">
                <a:solidFill>
                  <a:srgbClr val="104031"/>
                </a:solidFill>
                <a:latin typeface="Verdana"/>
                <a:ea typeface="Verdana"/>
                <a:cs typeface="Verdana"/>
                <a:sym typeface="Verdana"/>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200" u="none" cap="none" strike="noStrike">
                <a:solidFill>
                  <a:srgbClr val="0C3226"/>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marR="0" rtl="0" algn="ctr">
              <a:spcBef>
                <a:spcPts val="0"/>
              </a:spcBef>
              <a:spcAft>
                <a:spcPts val="0"/>
              </a:spcAft>
              <a:buSzPts val="1400"/>
              <a:buNone/>
              <a:defRPr b="0" i="0" sz="1200" u="none" cap="none" strike="noStrike">
                <a:solidFill>
                  <a:srgbClr val="0C3226"/>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0C3226"/>
                </a:solidFill>
                <a:latin typeface="Verdana"/>
                <a:ea typeface="Verdana"/>
                <a:cs typeface="Verdana"/>
                <a:sym typeface="Verdana"/>
              </a:defRPr>
            </a:lvl1pPr>
            <a:lvl2pPr indent="0" lvl="1" marL="0" marR="0" rtl="0" algn="r">
              <a:spcBef>
                <a:spcPts val="0"/>
              </a:spcBef>
              <a:buNone/>
              <a:defRPr b="0" i="0" sz="1200" u="none" cap="none" strike="noStrike">
                <a:solidFill>
                  <a:srgbClr val="0C3226"/>
                </a:solidFill>
                <a:latin typeface="Verdana"/>
                <a:ea typeface="Verdana"/>
                <a:cs typeface="Verdana"/>
                <a:sym typeface="Verdana"/>
              </a:defRPr>
            </a:lvl2pPr>
            <a:lvl3pPr indent="0" lvl="2" marL="0" marR="0" rtl="0" algn="r">
              <a:spcBef>
                <a:spcPts val="0"/>
              </a:spcBef>
              <a:buNone/>
              <a:defRPr b="0" i="0" sz="1200" u="none" cap="none" strike="noStrike">
                <a:solidFill>
                  <a:srgbClr val="0C3226"/>
                </a:solidFill>
                <a:latin typeface="Verdana"/>
                <a:ea typeface="Verdana"/>
                <a:cs typeface="Verdana"/>
                <a:sym typeface="Verdana"/>
              </a:defRPr>
            </a:lvl3pPr>
            <a:lvl4pPr indent="0" lvl="3" marL="0" marR="0" rtl="0" algn="r">
              <a:spcBef>
                <a:spcPts val="0"/>
              </a:spcBef>
              <a:buNone/>
              <a:defRPr b="0" i="0" sz="1200" u="none" cap="none" strike="noStrike">
                <a:solidFill>
                  <a:srgbClr val="0C3226"/>
                </a:solidFill>
                <a:latin typeface="Verdana"/>
                <a:ea typeface="Verdana"/>
                <a:cs typeface="Verdana"/>
                <a:sym typeface="Verdana"/>
              </a:defRPr>
            </a:lvl4pPr>
            <a:lvl5pPr indent="0" lvl="4" marL="0" marR="0" rtl="0" algn="r">
              <a:spcBef>
                <a:spcPts val="0"/>
              </a:spcBef>
              <a:buNone/>
              <a:defRPr b="0" i="0" sz="1200" u="none" cap="none" strike="noStrike">
                <a:solidFill>
                  <a:srgbClr val="0C3226"/>
                </a:solidFill>
                <a:latin typeface="Verdana"/>
                <a:ea typeface="Verdana"/>
                <a:cs typeface="Verdana"/>
                <a:sym typeface="Verdana"/>
              </a:defRPr>
            </a:lvl5pPr>
            <a:lvl6pPr indent="0" lvl="5" marL="0" marR="0" rtl="0" algn="r">
              <a:spcBef>
                <a:spcPts val="0"/>
              </a:spcBef>
              <a:buNone/>
              <a:defRPr b="0" i="0" sz="1200" u="none" cap="none" strike="noStrike">
                <a:solidFill>
                  <a:srgbClr val="0C3226"/>
                </a:solidFill>
                <a:latin typeface="Verdana"/>
                <a:ea typeface="Verdana"/>
                <a:cs typeface="Verdana"/>
                <a:sym typeface="Verdana"/>
              </a:defRPr>
            </a:lvl6pPr>
            <a:lvl7pPr indent="0" lvl="6" marL="0" marR="0" rtl="0" algn="r">
              <a:spcBef>
                <a:spcPts val="0"/>
              </a:spcBef>
              <a:buNone/>
              <a:defRPr b="0" i="0" sz="1200" u="none" cap="none" strike="noStrike">
                <a:solidFill>
                  <a:srgbClr val="0C3226"/>
                </a:solidFill>
                <a:latin typeface="Verdana"/>
                <a:ea typeface="Verdana"/>
                <a:cs typeface="Verdana"/>
                <a:sym typeface="Verdana"/>
              </a:defRPr>
            </a:lvl7pPr>
            <a:lvl8pPr indent="0" lvl="7" marL="0" marR="0" rtl="0" algn="r">
              <a:spcBef>
                <a:spcPts val="0"/>
              </a:spcBef>
              <a:buNone/>
              <a:defRPr b="0" i="0" sz="1200" u="none" cap="none" strike="noStrike">
                <a:solidFill>
                  <a:srgbClr val="0C3226"/>
                </a:solidFill>
                <a:latin typeface="Verdana"/>
                <a:ea typeface="Verdana"/>
                <a:cs typeface="Verdana"/>
                <a:sym typeface="Verdana"/>
              </a:defRPr>
            </a:lvl8pPr>
            <a:lvl9pPr indent="0" lvl="8" marL="0" marR="0" rtl="0" algn="r">
              <a:spcBef>
                <a:spcPts val="0"/>
              </a:spcBef>
              <a:buNone/>
              <a:defRPr b="0" i="0" sz="1200" u="none" cap="none" strike="noStrike">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4.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87" name="Shape 87"/>
        <p:cNvGrpSpPr/>
        <p:nvPr/>
      </p:nvGrpSpPr>
      <p:grpSpPr>
        <a:xfrm>
          <a:off x="0" y="0"/>
          <a:ext cx="0" cy="0"/>
          <a:chOff x="0" y="0"/>
          <a:chExt cx="0" cy="0"/>
        </a:xfrm>
      </p:grpSpPr>
      <p:sp>
        <p:nvSpPr>
          <p:cNvPr id="88" name="Google Shape;88;p13"/>
          <p:cNvSpPr txBox="1"/>
          <p:nvPr>
            <p:ph type="ctrTitle"/>
          </p:nvPr>
        </p:nvSpPr>
        <p:spPr>
          <a:xfrm>
            <a:off x="0" y="1382911"/>
            <a:ext cx="91440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3138"/>
              </a:buClr>
              <a:buSzPts val="3600"/>
              <a:buFont typeface="Times New Roman"/>
              <a:buNone/>
            </a:pPr>
            <a:r>
              <a:rPr lang="en-US" sz="3600">
                <a:latin typeface="Times New Roman"/>
                <a:ea typeface="Times New Roman"/>
                <a:cs typeface="Times New Roman"/>
                <a:sym typeface="Times New Roman"/>
              </a:rPr>
              <a:t>Discussion on </a:t>
            </a:r>
            <a:br>
              <a:rPr lang="en-US" sz="3600">
                <a:latin typeface="Times New Roman"/>
                <a:ea typeface="Times New Roman"/>
                <a:cs typeface="Times New Roman"/>
                <a:sym typeface="Times New Roman"/>
              </a:rPr>
            </a:br>
            <a:r>
              <a:rPr lang="en-US" sz="3240">
                <a:latin typeface="Times New Roman"/>
                <a:ea typeface="Times New Roman"/>
                <a:cs typeface="Times New Roman"/>
                <a:sym typeface="Times New Roman"/>
              </a:rPr>
              <a:t>”Policy Design for Renewable Energy Procurement</a:t>
            </a:r>
            <a:r>
              <a:rPr lang="en-US" sz="3600">
                <a:latin typeface="Times New Roman"/>
                <a:ea typeface="Times New Roman"/>
                <a:cs typeface="Times New Roman"/>
                <a:sym typeface="Times New Roman"/>
              </a:rPr>
              <a:t>”</a:t>
            </a:r>
            <a:br>
              <a:rPr lang="en-US" sz="3600">
                <a:latin typeface="Times New Roman"/>
                <a:ea typeface="Times New Roman"/>
                <a:cs typeface="Times New Roman"/>
                <a:sym typeface="Times New Roman"/>
              </a:rPr>
            </a:br>
            <a:endParaRPr sz="3600">
              <a:solidFill>
                <a:srgbClr val="FF0000"/>
              </a:solidFill>
              <a:latin typeface="Times New Roman"/>
              <a:ea typeface="Times New Roman"/>
              <a:cs typeface="Times New Roman"/>
              <a:sym typeface="Times New Roman"/>
            </a:endParaRPr>
          </a:p>
        </p:txBody>
      </p:sp>
      <p:sp>
        <p:nvSpPr>
          <p:cNvPr id="89" name="Google Shape;89;p13"/>
          <p:cNvSpPr txBox="1"/>
          <p:nvPr>
            <p:ph idx="1" type="subTitle"/>
          </p:nvPr>
        </p:nvSpPr>
        <p:spPr>
          <a:xfrm>
            <a:off x="827584" y="4221088"/>
            <a:ext cx="7344816" cy="1932816"/>
          </a:xfrm>
          <a:prstGeom prst="rect">
            <a:avLst/>
          </a:prstGeom>
          <a:noFill/>
          <a:ln>
            <a:noFill/>
          </a:ln>
        </p:spPr>
        <p:txBody>
          <a:bodyPr anchorCtr="0" anchor="t" bIns="45700" lIns="91425" spcFirstLastPara="1" rIns="91425" wrap="square" tIns="45700">
            <a:noAutofit/>
          </a:bodyPr>
          <a:lstStyle/>
          <a:p>
            <a:pPr indent="0" lvl="0" marL="0" rtl="0" algn="ctr">
              <a:lnSpc>
                <a:spcPct val="80000"/>
              </a:lnSpc>
              <a:spcBef>
                <a:spcPts val="0"/>
              </a:spcBef>
              <a:spcAft>
                <a:spcPts val="0"/>
              </a:spcAft>
              <a:buClr>
                <a:schemeClr val="dk1"/>
              </a:buClr>
              <a:buSzPts val="1800"/>
              <a:buFont typeface="Times New Roman"/>
              <a:buNone/>
            </a:pPr>
            <a:r>
              <a:rPr b="0" lang="en-US" sz="1800">
                <a:solidFill>
                  <a:schemeClr val="dk1"/>
                </a:solidFill>
                <a:latin typeface="Times New Roman"/>
                <a:ea typeface="Times New Roman"/>
                <a:cs typeface="Times New Roman"/>
                <a:sym typeface="Times New Roman"/>
              </a:rPr>
              <a:t>George Jyh-Yih Hsu</a:t>
            </a:r>
            <a:endParaRPr b="0" sz="1800">
              <a:solidFill>
                <a:schemeClr val="dk1"/>
              </a:solidFill>
              <a:latin typeface="Times New Roman"/>
              <a:ea typeface="Times New Roman"/>
              <a:cs typeface="Times New Roman"/>
              <a:sym typeface="Times New Roman"/>
            </a:endParaRPr>
          </a:p>
          <a:p>
            <a:pPr indent="0" lvl="0" marL="0" rtl="0" algn="ctr">
              <a:lnSpc>
                <a:spcPct val="80000"/>
              </a:lnSpc>
              <a:spcBef>
                <a:spcPts val="600"/>
              </a:spcBef>
              <a:spcAft>
                <a:spcPts val="0"/>
              </a:spcAft>
              <a:buClr>
                <a:schemeClr val="dk1"/>
              </a:buClr>
              <a:buSzPts val="1800"/>
              <a:buFont typeface="Times New Roman"/>
              <a:buNone/>
            </a:pPr>
            <a:r>
              <a:rPr b="0" lang="en-US" sz="1800">
                <a:solidFill>
                  <a:schemeClr val="dk1"/>
                </a:solidFill>
                <a:latin typeface="Times New Roman"/>
                <a:ea typeface="Times New Roman"/>
                <a:cs typeface="Times New Roman"/>
                <a:sym typeface="Times New Roman"/>
              </a:rPr>
              <a:t>Professor</a:t>
            </a:r>
            <a:endParaRPr b="0" sz="1800">
              <a:solidFill>
                <a:schemeClr val="dk1"/>
              </a:solidFill>
              <a:latin typeface="Times New Roman"/>
              <a:ea typeface="Times New Roman"/>
              <a:cs typeface="Times New Roman"/>
              <a:sym typeface="Times New Roman"/>
            </a:endParaRPr>
          </a:p>
          <a:p>
            <a:pPr indent="0" lvl="0" marL="0" rtl="0" algn="ctr">
              <a:lnSpc>
                <a:spcPct val="80000"/>
              </a:lnSpc>
              <a:spcBef>
                <a:spcPts val="600"/>
              </a:spcBef>
              <a:spcAft>
                <a:spcPts val="0"/>
              </a:spcAft>
              <a:buClr>
                <a:schemeClr val="dk1"/>
              </a:buClr>
              <a:buSzPts val="1800"/>
              <a:buFont typeface="Times New Roman"/>
              <a:buNone/>
            </a:pPr>
            <a:r>
              <a:rPr b="0" lang="en-US" sz="1800">
                <a:solidFill>
                  <a:schemeClr val="dk1"/>
                </a:solidFill>
                <a:latin typeface="Times New Roman"/>
                <a:ea typeface="Times New Roman"/>
                <a:cs typeface="Times New Roman"/>
                <a:sym typeface="Times New Roman"/>
              </a:rPr>
              <a:t>Department of Management Information Systems</a:t>
            </a:r>
            <a:endParaRPr/>
          </a:p>
          <a:p>
            <a:pPr indent="0" lvl="0" marL="0" rtl="0" algn="ctr">
              <a:lnSpc>
                <a:spcPct val="80000"/>
              </a:lnSpc>
              <a:spcBef>
                <a:spcPts val="600"/>
              </a:spcBef>
              <a:spcAft>
                <a:spcPts val="0"/>
              </a:spcAft>
              <a:buClr>
                <a:schemeClr val="dk1"/>
              </a:buClr>
              <a:buSzPts val="1800"/>
              <a:buFont typeface="Times New Roman"/>
              <a:buNone/>
            </a:pPr>
            <a:r>
              <a:rPr b="0" lang="en-US" sz="1800">
                <a:solidFill>
                  <a:schemeClr val="dk1"/>
                </a:solidFill>
                <a:latin typeface="Times New Roman"/>
                <a:ea typeface="Times New Roman"/>
                <a:cs typeface="Times New Roman"/>
                <a:sym typeface="Times New Roman"/>
              </a:rPr>
              <a:t>Department of Applied Economics</a:t>
            </a:r>
            <a:endParaRPr/>
          </a:p>
          <a:p>
            <a:pPr indent="0" lvl="0" marL="0" rtl="0" algn="ctr">
              <a:lnSpc>
                <a:spcPct val="80000"/>
              </a:lnSpc>
              <a:spcBef>
                <a:spcPts val="600"/>
              </a:spcBef>
              <a:spcAft>
                <a:spcPts val="0"/>
              </a:spcAft>
              <a:buClr>
                <a:schemeClr val="dk1"/>
              </a:buClr>
              <a:buSzPts val="1800"/>
              <a:buFont typeface="Times New Roman"/>
              <a:buNone/>
            </a:pPr>
            <a:r>
              <a:rPr b="0" lang="en-US" sz="1800">
                <a:solidFill>
                  <a:schemeClr val="dk1"/>
                </a:solidFill>
                <a:latin typeface="Times New Roman"/>
                <a:ea typeface="Times New Roman"/>
                <a:cs typeface="Times New Roman"/>
                <a:sym typeface="Times New Roman"/>
              </a:rPr>
              <a:t>National Chung-Hsing University</a:t>
            </a:r>
            <a:endParaRPr/>
          </a:p>
          <a:p>
            <a:pPr indent="0" lvl="0" marL="0" rtl="0" algn="ctr">
              <a:spcBef>
                <a:spcPts val="600"/>
              </a:spcBef>
              <a:spcAft>
                <a:spcPts val="0"/>
              </a:spcAft>
              <a:buClr>
                <a:schemeClr val="dk1"/>
              </a:buClr>
              <a:buSzPts val="1800"/>
              <a:buFont typeface="Times New Roman"/>
              <a:buNone/>
            </a:pPr>
            <a:r>
              <a:rPr b="0" lang="en-US" sz="1800">
                <a:solidFill>
                  <a:schemeClr val="dk1"/>
                </a:solidFill>
                <a:latin typeface="Times New Roman"/>
                <a:ea typeface="Times New Roman"/>
                <a:cs typeface="Times New Roman"/>
                <a:sym typeface="Times New Roman"/>
              </a:rPr>
              <a:t>2011/9/28</a:t>
            </a:r>
            <a:endParaRPr b="0" sz="1800">
              <a:solidFill>
                <a:schemeClr val="dk1"/>
              </a:solidFill>
              <a:latin typeface="Times New Roman"/>
              <a:ea typeface="Times New Roman"/>
              <a:cs typeface="Times New Roman"/>
              <a:sym typeface="Times New Roman"/>
            </a:endParaRPr>
          </a:p>
        </p:txBody>
      </p:sp>
      <p:sp>
        <p:nvSpPr>
          <p:cNvPr id="90" name="Google Shape;90;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Google Shape;152;p22"/>
          <p:cNvSpPr txBox="1"/>
          <p:nvPr>
            <p:ph type="title"/>
          </p:nvPr>
        </p:nvSpPr>
        <p:spPr>
          <a:xfrm>
            <a:off x="179512" y="116632"/>
            <a:ext cx="8507288"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3200"/>
              <a:buFont typeface="Times New Roman"/>
              <a:buNone/>
            </a:pPr>
            <a:r>
              <a:rPr lang="en-US" sz="3200">
                <a:latin typeface="Times New Roman"/>
                <a:ea typeface="Times New Roman"/>
                <a:cs typeface="Times New Roman"/>
                <a:sym typeface="Times New Roman"/>
              </a:rPr>
              <a:t>III. Policy Design for FIT, RPS and RAM (1/4)</a:t>
            </a:r>
            <a:endParaRPr sz="2800">
              <a:latin typeface="Times New Roman"/>
              <a:ea typeface="Times New Roman"/>
              <a:cs typeface="Times New Roman"/>
              <a:sym typeface="Times New Roman"/>
            </a:endParaRPr>
          </a:p>
        </p:txBody>
      </p:sp>
      <p:sp>
        <p:nvSpPr>
          <p:cNvPr id="153" name="Google Shape;153;p22"/>
          <p:cNvSpPr txBox="1"/>
          <p:nvPr>
            <p:ph idx="1" type="body"/>
          </p:nvPr>
        </p:nvSpPr>
        <p:spPr>
          <a:xfrm>
            <a:off x="395536" y="1268760"/>
            <a:ext cx="8568952" cy="4896544"/>
          </a:xfrm>
          <a:prstGeom prst="rect">
            <a:avLst/>
          </a:prstGeom>
          <a:noFill/>
          <a:ln>
            <a:noFill/>
          </a:ln>
        </p:spPr>
        <p:txBody>
          <a:bodyPr anchorCtr="0" anchor="t" bIns="45700" lIns="91425" spcFirstLastPara="1" rIns="91425" wrap="square" tIns="45700">
            <a:noAutofit/>
          </a:bodyPr>
          <a:lstStyle/>
          <a:p>
            <a:pPr indent="-360000" lvl="0" marL="468000" rtl="0" algn="l">
              <a:lnSpc>
                <a:spcPct val="100000"/>
              </a:lnSpc>
              <a:spcBef>
                <a:spcPts val="0"/>
              </a:spcBef>
              <a:spcAft>
                <a:spcPts val="0"/>
              </a:spcAft>
              <a:buClr>
                <a:schemeClr val="dk1"/>
              </a:buClr>
              <a:buSzPts val="2200"/>
              <a:buFont typeface="Verdana"/>
              <a:buAutoNum type="arabicPeriod"/>
            </a:pPr>
            <a:r>
              <a:rPr lang="en-US" sz="2200">
                <a:solidFill>
                  <a:schemeClr val="dk1"/>
                </a:solidFill>
                <a:latin typeface="Times New Roman"/>
                <a:ea typeface="Times New Roman"/>
                <a:cs typeface="Times New Roman"/>
                <a:sym typeface="Times New Roman"/>
              </a:rPr>
              <a:t>FIT(Feed-in Tariff): Governments/utilities offer long-term contracts to renewable energy producers, typically based on the cost of generation of each different technology.</a:t>
            </a:r>
            <a:endParaRPr/>
          </a:p>
          <a:p>
            <a:pPr indent="-360000" lvl="0" marL="468000" rtl="0" algn="l">
              <a:lnSpc>
                <a:spcPct val="100000"/>
              </a:lnSpc>
              <a:spcBef>
                <a:spcPts val="600"/>
              </a:spcBef>
              <a:spcAft>
                <a:spcPts val="0"/>
              </a:spcAft>
              <a:buClr>
                <a:schemeClr val="dk1"/>
              </a:buClr>
              <a:buSzPts val="2200"/>
              <a:buFont typeface="Verdana"/>
              <a:buAutoNum type="arabicPeriod"/>
            </a:pPr>
            <a:r>
              <a:rPr lang="en-US" sz="2200">
                <a:solidFill>
                  <a:schemeClr val="dk1"/>
                </a:solidFill>
                <a:latin typeface="Times New Roman"/>
                <a:ea typeface="Times New Roman"/>
                <a:cs typeface="Times New Roman"/>
                <a:sym typeface="Times New Roman"/>
              </a:rPr>
              <a:t>The fixed price is helpful for </a:t>
            </a:r>
            <a:r>
              <a:rPr lang="en-US" sz="2200">
                <a:solidFill>
                  <a:srgbClr val="FF0000"/>
                </a:solidFill>
                <a:latin typeface="Times New Roman"/>
                <a:ea typeface="Times New Roman"/>
                <a:cs typeface="Times New Roman"/>
                <a:sym typeface="Times New Roman"/>
              </a:rPr>
              <a:t>reducing the investors’ financing risk </a:t>
            </a:r>
            <a:r>
              <a:rPr lang="en-US" sz="2200">
                <a:solidFill>
                  <a:schemeClr val="dk1"/>
                </a:solidFill>
                <a:latin typeface="Times New Roman"/>
                <a:ea typeface="Times New Roman"/>
                <a:cs typeface="Times New Roman"/>
                <a:sym typeface="Times New Roman"/>
              </a:rPr>
              <a:t>and uncertainty.</a:t>
            </a:r>
            <a:endParaRPr sz="2200">
              <a:solidFill>
                <a:schemeClr val="dk1"/>
              </a:solidFill>
              <a:latin typeface="Times New Roman"/>
              <a:ea typeface="Times New Roman"/>
              <a:cs typeface="Times New Roman"/>
              <a:sym typeface="Times New Roman"/>
            </a:endParaRPr>
          </a:p>
          <a:p>
            <a:pPr indent="-360000" lvl="0" marL="468000" rtl="0" algn="l">
              <a:lnSpc>
                <a:spcPct val="100000"/>
              </a:lnSpc>
              <a:spcBef>
                <a:spcPts val="600"/>
              </a:spcBef>
              <a:spcAft>
                <a:spcPts val="0"/>
              </a:spcAft>
              <a:buClr>
                <a:schemeClr val="dk1"/>
              </a:buClr>
              <a:buSzPts val="2200"/>
              <a:buFont typeface="Verdana"/>
              <a:buAutoNum type="arabicPeriod"/>
            </a:pPr>
            <a:r>
              <a:rPr lang="en-US" sz="2200">
                <a:solidFill>
                  <a:schemeClr val="dk1"/>
                </a:solidFill>
                <a:latin typeface="Times New Roman"/>
                <a:ea typeface="Times New Roman"/>
                <a:cs typeface="Times New Roman"/>
                <a:sym typeface="Times New Roman"/>
              </a:rPr>
              <a:t>Relationship with market price:</a:t>
            </a:r>
            <a:endParaRPr/>
          </a:p>
          <a:p>
            <a:pPr indent="-359999" lvl="1" marL="741600" rtl="0" algn="l">
              <a:lnSpc>
                <a:spcPct val="80000"/>
              </a:lnSpc>
              <a:spcBef>
                <a:spcPts val="360"/>
              </a:spcBef>
              <a:spcAft>
                <a:spcPts val="0"/>
              </a:spcAft>
              <a:buClr>
                <a:schemeClr val="dk1"/>
              </a:buClr>
              <a:buSzPts val="1800"/>
              <a:buFont typeface="Noto Sans Symbols"/>
              <a:buChar char="➢"/>
            </a:pPr>
            <a:r>
              <a:rPr lang="en-US" sz="1800">
                <a:solidFill>
                  <a:schemeClr val="dk1"/>
                </a:solidFill>
                <a:latin typeface="Times New Roman"/>
                <a:ea typeface="Times New Roman"/>
                <a:cs typeface="Times New Roman"/>
                <a:sym typeface="Times New Roman"/>
              </a:rPr>
              <a:t>Fixed price FIT: Germany </a:t>
            </a:r>
            <a:endParaRPr sz="1800">
              <a:solidFill>
                <a:schemeClr val="dk1"/>
              </a:solidFill>
              <a:latin typeface="Times New Roman"/>
              <a:ea typeface="Times New Roman"/>
              <a:cs typeface="Times New Roman"/>
              <a:sym typeface="Times New Roman"/>
            </a:endParaRPr>
          </a:p>
          <a:p>
            <a:pPr indent="-359999" lvl="1" marL="741600" rtl="0" algn="l">
              <a:lnSpc>
                <a:spcPct val="80000"/>
              </a:lnSpc>
              <a:spcBef>
                <a:spcPts val="360"/>
              </a:spcBef>
              <a:spcAft>
                <a:spcPts val="0"/>
              </a:spcAft>
              <a:buClr>
                <a:schemeClr val="dk1"/>
              </a:buClr>
              <a:buSzPts val="1800"/>
              <a:buFont typeface="Noto Sans Symbols"/>
              <a:buChar char="➢"/>
            </a:pPr>
            <a:r>
              <a:rPr lang="en-US" sz="1800">
                <a:solidFill>
                  <a:schemeClr val="dk1"/>
                </a:solidFill>
                <a:latin typeface="Times New Roman"/>
                <a:ea typeface="Times New Roman"/>
                <a:cs typeface="Times New Roman"/>
                <a:sym typeface="Times New Roman"/>
              </a:rPr>
              <a:t>Premium FIT: Spain, Holland, Denmark(wind)</a:t>
            </a:r>
            <a:endParaRPr/>
          </a:p>
          <a:p>
            <a:pPr indent="-360000" lvl="0" marL="468000" rtl="0" algn="l">
              <a:lnSpc>
                <a:spcPct val="100000"/>
              </a:lnSpc>
              <a:spcBef>
                <a:spcPts val="600"/>
              </a:spcBef>
              <a:spcAft>
                <a:spcPts val="0"/>
              </a:spcAft>
              <a:buClr>
                <a:schemeClr val="dk1"/>
              </a:buClr>
              <a:buSzPts val="2200"/>
              <a:buFont typeface="Verdana"/>
              <a:buAutoNum type="arabicPeriod"/>
            </a:pPr>
            <a:r>
              <a:rPr lang="en-US" sz="2200">
                <a:solidFill>
                  <a:schemeClr val="dk1"/>
                </a:solidFill>
                <a:latin typeface="Times New Roman"/>
                <a:ea typeface="Times New Roman"/>
                <a:cs typeface="Times New Roman"/>
                <a:sym typeface="Times New Roman"/>
              </a:rPr>
              <a:t>FIT tariff may be </a:t>
            </a:r>
            <a:r>
              <a:rPr lang="en-US" sz="2200">
                <a:solidFill>
                  <a:srgbClr val="FF0000"/>
                </a:solidFill>
                <a:latin typeface="Times New Roman"/>
                <a:ea typeface="Times New Roman"/>
                <a:cs typeface="Times New Roman"/>
                <a:sym typeface="Times New Roman"/>
              </a:rPr>
              <a:t>differentiated by multiple policy designs:</a:t>
            </a:r>
            <a:endParaRPr/>
          </a:p>
          <a:p>
            <a:pPr indent="-360000" lvl="1" marL="742950" rtl="0" algn="l">
              <a:lnSpc>
                <a:spcPct val="80000"/>
              </a:lnSpc>
              <a:spcBef>
                <a:spcPts val="360"/>
              </a:spcBef>
              <a:spcAft>
                <a:spcPts val="0"/>
              </a:spcAft>
              <a:buClr>
                <a:srgbClr val="FF0000"/>
              </a:buClr>
              <a:buSzPts val="1800"/>
              <a:buFont typeface="Noto Sans Symbols"/>
              <a:buChar char="➢"/>
            </a:pPr>
            <a:r>
              <a:rPr lang="en-US" sz="1800">
                <a:solidFill>
                  <a:srgbClr val="FF0000"/>
                </a:solidFill>
                <a:latin typeface="Times New Roman"/>
                <a:ea typeface="Times New Roman"/>
                <a:cs typeface="Times New Roman"/>
                <a:sym typeface="Times New Roman"/>
              </a:rPr>
              <a:t>tariff degression over time </a:t>
            </a:r>
            <a:r>
              <a:rPr lang="en-US" sz="1800">
                <a:solidFill>
                  <a:schemeClr val="dk1"/>
                </a:solidFill>
                <a:latin typeface="Times New Roman"/>
                <a:ea typeface="Times New Roman"/>
                <a:cs typeface="Times New Roman"/>
                <a:sym typeface="Times New Roman"/>
              </a:rPr>
              <a:t>(for technology learning, economies of scale, innovation pressure, and </a:t>
            </a:r>
            <a:r>
              <a:rPr lang="en-US" sz="1800">
                <a:solidFill>
                  <a:srgbClr val="FF0000"/>
                </a:solidFill>
                <a:latin typeface="Times New Roman"/>
                <a:ea typeface="Times New Roman"/>
                <a:cs typeface="Times New Roman"/>
                <a:sym typeface="Times New Roman"/>
              </a:rPr>
              <a:t>implemented in Germany</a:t>
            </a:r>
            <a:r>
              <a:rPr lang="en-US" sz="1800">
                <a:solidFill>
                  <a:schemeClr val="dk1"/>
                </a:solidFill>
                <a:latin typeface="Times New Roman"/>
                <a:ea typeface="Times New Roman"/>
                <a:cs typeface="Times New Roman"/>
                <a:sym typeface="Times New Roman"/>
              </a:rPr>
              <a:t>)</a:t>
            </a:r>
            <a:endParaRPr sz="1800">
              <a:solidFill>
                <a:schemeClr val="dk1"/>
              </a:solidFill>
              <a:latin typeface="Times New Roman"/>
              <a:ea typeface="Times New Roman"/>
              <a:cs typeface="Times New Roman"/>
              <a:sym typeface="Times New Roman"/>
            </a:endParaRPr>
          </a:p>
          <a:p>
            <a:pPr indent="-360000" lvl="1" marL="742950" rtl="0" algn="l">
              <a:lnSpc>
                <a:spcPct val="80000"/>
              </a:lnSpc>
              <a:spcBef>
                <a:spcPts val="360"/>
              </a:spcBef>
              <a:spcAft>
                <a:spcPts val="0"/>
              </a:spcAft>
              <a:buClr>
                <a:srgbClr val="FF0000"/>
              </a:buClr>
              <a:buSzPts val="1800"/>
              <a:buFont typeface="Noto Sans Symbols"/>
              <a:buChar char="➢"/>
            </a:pPr>
            <a:r>
              <a:rPr lang="en-US" sz="1800">
                <a:solidFill>
                  <a:srgbClr val="FF0000"/>
                </a:solidFill>
                <a:latin typeface="Times New Roman"/>
                <a:ea typeface="Times New Roman"/>
                <a:cs typeface="Times New Roman"/>
                <a:sym typeface="Times New Roman"/>
              </a:rPr>
              <a:t>location value </a:t>
            </a:r>
            <a:r>
              <a:rPr lang="en-US" sz="1800">
                <a:solidFill>
                  <a:schemeClr val="dk1"/>
                </a:solidFill>
                <a:latin typeface="Times New Roman"/>
                <a:ea typeface="Times New Roman"/>
                <a:cs typeface="Times New Roman"/>
                <a:sym typeface="Times New Roman"/>
              </a:rPr>
              <a:t>(as discuss above, and </a:t>
            </a:r>
            <a:r>
              <a:rPr lang="en-US" sz="1800">
                <a:solidFill>
                  <a:srgbClr val="FF0000"/>
                </a:solidFill>
                <a:latin typeface="Times New Roman"/>
                <a:ea typeface="Times New Roman"/>
                <a:cs typeface="Times New Roman"/>
                <a:sym typeface="Times New Roman"/>
              </a:rPr>
              <a:t>implemented in Germany</a:t>
            </a:r>
            <a:r>
              <a:rPr lang="en-US" sz="1800">
                <a:solidFill>
                  <a:schemeClr val="dk1"/>
                </a:solidFill>
                <a:latin typeface="Times New Roman"/>
                <a:ea typeface="Times New Roman"/>
                <a:cs typeface="Times New Roman"/>
                <a:sym typeface="Times New Roman"/>
              </a:rPr>
              <a:t>)</a:t>
            </a:r>
            <a:endParaRPr sz="1800">
              <a:solidFill>
                <a:schemeClr val="dk1"/>
              </a:solidFill>
              <a:latin typeface="Times New Roman"/>
              <a:ea typeface="Times New Roman"/>
              <a:cs typeface="Times New Roman"/>
              <a:sym typeface="Times New Roman"/>
            </a:endParaRPr>
          </a:p>
          <a:p>
            <a:pPr indent="-360000" lvl="1" marL="742950" rtl="0" algn="l">
              <a:lnSpc>
                <a:spcPct val="80000"/>
              </a:lnSpc>
              <a:spcBef>
                <a:spcPts val="360"/>
              </a:spcBef>
              <a:spcAft>
                <a:spcPts val="0"/>
              </a:spcAft>
              <a:buClr>
                <a:srgbClr val="FF0000"/>
              </a:buClr>
              <a:buSzPts val="1800"/>
              <a:buFont typeface="Noto Sans Symbols"/>
              <a:buChar char="➢"/>
            </a:pPr>
            <a:r>
              <a:rPr lang="en-US" sz="1800">
                <a:solidFill>
                  <a:srgbClr val="FF0000"/>
                </a:solidFill>
                <a:latin typeface="Times New Roman"/>
                <a:ea typeface="Times New Roman"/>
                <a:cs typeface="Times New Roman"/>
                <a:sym typeface="Times New Roman"/>
              </a:rPr>
              <a:t>time of delivery </a:t>
            </a:r>
            <a:r>
              <a:rPr lang="en-US" sz="1800">
                <a:solidFill>
                  <a:schemeClr val="dk1"/>
                </a:solidFill>
                <a:latin typeface="Times New Roman"/>
                <a:ea typeface="Times New Roman"/>
                <a:cs typeface="Times New Roman"/>
                <a:sym typeface="Times New Roman"/>
              </a:rPr>
              <a:t>(by day or by season)</a:t>
            </a:r>
            <a:endParaRPr/>
          </a:p>
          <a:p>
            <a:pPr indent="-360000" lvl="1" marL="742950" rtl="0" algn="l">
              <a:lnSpc>
                <a:spcPct val="80000"/>
              </a:lnSpc>
              <a:spcBef>
                <a:spcPts val="360"/>
              </a:spcBef>
              <a:spcAft>
                <a:spcPts val="0"/>
              </a:spcAft>
              <a:buClr>
                <a:srgbClr val="FF0000"/>
              </a:buClr>
              <a:buSzPts val="1800"/>
              <a:buFont typeface="Noto Sans Symbols"/>
              <a:buChar char="➢"/>
            </a:pPr>
            <a:r>
              <a:rPr lang="en-US" sz="1800">
                <a:solidFill>
                  <a:srgbClr val="FF0000"/>
                </a:solidFill>
                <a:latin typeface="Times New Roman"/>
                <a:ea typeface="Times New Roman"/>
                <a:cs typeface="Times New Roman"/>
                <a:sym typeface="Times New Roman"/>
              </a:rPr>
              <a:t>capacity caps </a:t>
            </a:r>
            <a:r>
              <a:rPr lang="en-US" sz="1800">
                <a:solidFill>
                  <a:schemeClr val="dk1"/>
                </a:solidFill>
                <a:latin typeface="Times New Roman"/>
                <a:ea typeface="Times New Roman"/>
                <a:cs typeface="Times New Roman"/>
                <a:sym typeface="Times New Roman"/>
              </a:rPr>
              <a:t>(for  avoid gold rush and public financial burden)</a:t>
            </a:r>
            <a:endParaRPr sz="1800">
              <a:solidFill>
                <a:schemeClr val="dk1"/>
              </a:solidFill>
              <a:latin typeface="Times New Roman"/>
              <a:ea typeface="Times New Roman"/>
              <a:cs typeface="Times New Roman"/>
              <a:sym typeface="Times New Roman"/>
            </a:endParaRPr>
          </a:p>
          <a:p>
            <a:pPr indent="-360000" lvl="1" marL="742950" rtl="0" algn="l">
              <a:lnSpc>
                <a:spcPct val="80000"/>
              </a:lnSpc>
              <a:spcBef>
                <a:spcPts val="360"/>
              </a:spcBef>
              <a:spcAft>
                <a:spcPts val="0"/>
              </a:spcAft>
              <a:buClr>
                <a:srgbClr val="FF0000"/>
              </a:buClr>
              <a:buSzPts val="1800"/>
              <a:buFont typeface="Noto Sans Symbols"/>
              <a:buChar char="➢"/>
            </a:pPr>
            <a:r>
              <a:rPr lang="en-US" sz="1800">
                <a:solidFill>
                  <a:srgbClr val="FF0000"/>
                </a:solidFill>
                <a:latin typeface="Times New Roman"/>
                <a:ea typeface="Times New Roman"/>
                <a:cs typeface="Times New Roman"/>
                <a:sym typeface="Times New Roman"/>
              </a:rPr>
              <a:t>bidding system </a:t>
            </a:r>
            <a:r>
              <a:rPr lang="en-US" sz="1800">
                <a:solidFill>
                  <a:schemeClr val="dk1"/>
                </a:solidFill>
                <a:latin typeface="Times New Roman"/>
                <a:ea typeface="Times New Roman"/>
                <a:cs typeface="Times New Roman"/>
                <a:sym typeface="Times New Roman"/>
              </a:rPr>
              <a:t>(eg. Taiwan’s 3-phase bidding from 2010-2011, or </a:t>
            </a:r>
            <a:r>
              <a:rPr lang="en-US" sz="1800">
                <a:solidFill>
                  <a:srgbClr val="FF0000"/>
                </a:solidFill>
                <a:latin typeface="Times New Roman"/>
                <a:ea typeface="Times New Roman"/>
                <a:cs typeface="Times New Roman"/>
                <a:sym typeface="Times New Roman"/>
              </a:rPr>
              <a:t>RAM in other countries</a:t>
            </a:r>
            <a:r>
              <a:rPr lang="en-US" sz="1800">
                <a:solidFill>
                  <a:schemeClr val="dk1"/>
                </a:solidFill>
                <a:latin typeface="Times New Roman"/>
                <a:ea typeface="Times New Roman"/>
                <a:cs typeface="Times New Roman"/>
                <a:sym typeface="Times New Roman"/>
              </a:rPr>
              <a:t>)</a:t>
            </a:r>
            <a:endParaRPr/>
          </a:p>
          <a:p>
            <a:pPr indent="-514350" lvl="0" marL="514350" rtl="0" algn="l">
              <a:lnSpc>
                <a:spcPct val="80000"/>
              </a:lnSpc>
              <a:spcBef>
                <a:spcPts val="160"/>
              </a:spcBef>
              <a:spcAft>
                <a:spcPts val="0"/>
              </a:spcAft>
              <a:buClr>
                <a:srgbClr val="104031"/>
              </a:buClr>
              <a:buSzPts val="800"/>
              <a:buFont typeface="Verdana"/>
              <a:buNone/>
            </a:pPr>
            <a:r>
              <a:t/>
            </a:r>
            <a:endParaRPr sz="800">
              <a:latin typeface="Times New Roman"/>
              <a:ea typeface="Times New Roman"/>
              <a:cs typeface="Times New Roman"/>
              <a:sym typeface="Times New Roman"/>
            </a:endParaRPr>
          </a:p>
          <a:p>
            <a:pPr indent="-514350" lvl="0" marL="514350" rtl="0" algn="l">
              <a:lnSpc>
                <a:spcPct val="80000"/>
              </a:lnSpc>
              <a:spcBef>
                <a:spcPts val="160"/>
              </a:spcBef>
              <a:spcAft>
                <a:spcPts val="0"/>
              </a:spcAft>
              <a:buClr>
                <a:srgbClr val="104031"/>
              </a:buClr>
              <a:buSzPts val="800"/>
              <a:buFont typeface="Verdana"/>
              <a:buNone/>
            </a:pPr>
            <a:r>
              <a:t/>
            </a:r>
            <a:endParaRPr sz="800">
              <a:latin typeface="Times New Roman"/>
              <a:ea typeface="Times New Roman"/>
              <a:cs typeface="Times New Roman"/>
              <a:sym typeface="Times New Roman"/>
            </a:endParaRPr>
          </a:p>
          <a:p>
            <a:pPr indent="-514350" lvl="0" marL="514350" rtl="0" algn="l">
              <a:lnSpc>
                <a:spcPct val="80000"/>
              </a:lnSpc>
              <a:spcBef>
                <a:spcPts val="160"/>
              </a:spcBef>
              <a:spcAft>
                <a:spcPts val="0"/>
              </a:spcAft>
              <a:buClr>
                <a:srgbClr val="104031"/>
              </a:buClr>
              <a:buSzPts val="800"/>
              <a:buFont typeface="Verdana"/>
              <a:buNone/>
            </a:pPr>
            <a:r>
              <a:t/>
            </a:r>
            <a:endParaRPr sz="800">
              <a:latin typeface="Times New Roman"/>
              <a:ea typeface="Times New Roman"/>
              <a:cs typeface="Times New Roman"/>
              <a:sym typeface="Times New Roman"/>
            </a:endParaRPr>
          </a:p>
          <a:p>
            <a:pPr indent="-514350" lvl="0" marL="514350" rtl="0" algn="l">
              <a:lnSpc>
                <a:spcPct val="80000"/>
              </a:lnSpc>
              <a:spcBef>
                <a:spcPts val="160"/>
              </a:spcBef>
              <a:spcAft>
                <a:spcPts val="0"/>
              </a:spcAft>
              <a:buClr>
                <a:srgbClr val="104031"/>
              </a:buClr>
              <a:buSzPts val="800"/>
              <a:buFont typeface="Verdana"/>
              <a:buNone/>
            </a:pPr>
            <a:r>
              <a:t/>
            </a:r>
            <a:endParaRPr sz="800">
              <a:latin typeface="Times New Roman"/>
              <a:ea typeface="Times New Roman"/>
              <a:cs typeface="Times New Roman"/>
              <a:sym typeface="Times New Roman"/>
            </a:endParaRPr>
          </a:p>
        </p:txBody>
      </p:sp>
      <p:sp>
        <p:nvSpPr>
          <p:cNvPr id="154" name="Google Shape;154;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55" name="Google Shape;155;p22"/>
          <p:cNvSpPr txBox="1"/>
          <p:nvPr/>
        </p:nvSpPr>
        <p:spPr>
          <a:xfrm>
            <a:off x="467544" y="836712"/>
            <a:ext cx="2891369"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A. </a:t>
            </a:r>
            <a:r>
              <a:rPr lang="en-US" sz="2400">
                <a:solidFill>
                  <a:schemeClr val="dk1"/>
                </a:solidFill>
                <a:latin typeface="Times New Roman"/>
                <a:ea typeface="Times New Roman"/>
                <a:cs typeface="Times New Roman"/>
                <a:sym typeface="Times New Roman"/>
              </a:rPr>
              <a:t>FIT Policy Design</a:t>
            </a:r>
            <a:endParaRPr sz="2400">
              <a:solidFill>
                <a:schemeClr val="dk1"/>
              </a:solidFill>
              <a:latin typeface="Verdana"/>
              <a:ea typeface="Verdana"/>
              <a:cs typeface="Verdana"/>
              <a:sym typeface="Verdana"/>
            </a:endParaRPr>
          </a:p>
        </p:txBody>
      </p:sp>
      <p:sp>
        <p:nvSpPr>
          <p:cNvPr id="156" name="Google Shape;156;p22"/>
          <p:cNvSpPr txBox="1"/>
          <p:nvPr/>
        </p:nvSpPr>
        <p:spPr>
          <a:xfrm>
            <a:off x="216024" y="6237312"/>
            <a:ext cx="838842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dk1"/>
                </a:solidFill>
                <a:latin typeface="Times New Roman"/>
                <a:ea typeface="Times New Roman"/>
                <a:cs typeface="Times New Roman"/>
                <a:sym typeface="Times New Roman"/>
              </a:rPr>
              <a:t>Source: Kreycik, C., T. D. Couture and K. S. Cory(2011), Innovative Feed-In Tariff Designs that Limit Policy Costs, P34</a:t>
            </a:r>
            <a:endParaRPr sz="1200">
              <a:solidFill>
                <a:schemeClr val="dk1"/>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0" name="Shape 160"/>
        <p:cNvGrpSpPr/>
        <p:nvPr/>
      </p:nvGrpSpPr>
      <p:grpSpPr>
        <a:xfrm>
          <a:off x="0" y="0"/>
          <a:ext cx="0" cy="0"/>
          <a:chOff x="0" y="0"/>
          <a:chExt cx="0" cy="0"/>
        </a:xfrm>
      </p:grpSpPr>
      <p:sp>
        <p:nvSpPr>
          <p:cNvPr id="161" name="Google Shape;161;p23"/>
          <p:cNvSpPr txBox="1"/>
          <p:nvPr>
            <p:ph idx="1" type="body"/>
          </p:nvPr>
        </p:nvSpPr>
        <p:spPr>
          <a:xfrm>
            <a:off x="313184" y="1811957"/>
            <a:ext cx="8507288" cy="4497363"/>
          </a:xfrm>
          <a:prstGeom prst="rect">
            <a:avLst/>
          </a:prstGeom>
          <a:noFill/>
          <a:ln>
            <a:noFill/>
          </a:ln>
        </p:spPr>
        <p:txBody>
          <a:bodyPr anchorCtr="0" anchor="t" bIns="45700" lIns="91425" spcFirstLastPara="1" rIns="91425" wrap="square" tIns="45700">
            <a:noAutofit/>
          </a:bodyPr>
          <a:lstStyle/>
          <a:p>
            <a:pPr indent="-360000" lvl="0" marL="468000" rtl="0" algn="l">
              <a:spcBef>
                <a:spcPts val="0"/>
              </a:spcBef>
              <a:spcAft>
                <a:spcPts val="0"/>
              </a:spcAft>
              <a:buClr>
                <a:srgbClr val="FF0000"/>
              </a:buClr>
              <a:buSzPts val="2400"/>
              <a:buFont typeface="Verdana"/>
              <a:buAutoNum type="arabicPeriod" startAt="5"/>
            </a:pPr>
            <a:r>
              <a:rPr lang="en-US" sz="2400">
                <a:solidFill>
                  <a:srgbClr val="FF0000"/>
                </a:solidFill>
                <a:latin typeface="Times New Roman"/>
                <a:ea typeface="Times New Roman"/>
                <a:cs typeface="Times New Roman"/>
                <a:sym typeface="Times New Roman"/>
              </a:rPr>
              <a:t>Policy caps </a:t>
            </a:r>
            <a:r>
              <a:rPr lang="en-US" sz="2400">
                <a:latin typeface="Times New Roman"/>
                <a:ea typeface="Times New Roman"/>
                <a:cs typeface="Times New Roman"/>
                <a:sym typeface="Times New Roman"/>
              </a:rPr>
              <a:t>are a direct way of limiting total expenditures in a FIT program. However, project size caps may limit the ability to harness economies of scale.</a:t>
            </a:r>
            <a:endParaRPr/>
          </a:p>
          <a:p>
            <a:pPr indent="-360000" lvl="0" marL="468000" rtl="0" algn="l">
              <a:spcBef>
                <a:spcPts val="1200"/>
              </a:spcBef>
              <a:spcAft>
                <a:spcPts val="0"/>
              </a:spcAft>
              <a:buClr>
                <a:srgbClr val="104031"/>
              </a:buClr>
              <a:buSzPts val="2400"/>
              <a:buFont typeface="Verdana"/>
              <a:buAutoNum type="arabicPeriod" startAt="5"/>
            </a:pPr>
            <a:r>
              <a:rPr lang="en-US" sz="2400">
                <a:latin typeface="Times New Roman"/>
                <a:ea typeface="Times New Roman"/>
                <a:cs typeface="Times New Roman"/>
                <a:sym typeface="Times New Roman"/>
              </a:rPr>
              <a:t>How to design FIT policy to </a:t>
            </a:r>
            <a:r>
              <a:rPr lang="en-US" sz="2400">
                <a:solidFill>
                  <a:srgbClr val="FF0000"/>
                </a:solidFill>
                <a:latin typeface="Times New Roman"/>
                <a:ea typeface="Times New Roman"/>
                <a:cs typeface="Times New Roman"/>
                <a:sym typeface="Times New Roman"/>
              </a:rPr>
              <a:t>successfully track market costs </a:t>
            </a:r>
            <a:r>
              <a:rPr lang="en-US" sz="2400">
                <a:latin typeface="Times New Roman"/>
                <a:ea typeface="Times New Roman"/>
                <a:cs typeface="Times New Roman"/>
                <a:sym typeface="Times New Roman"/>
              </a:rPr>
              <a:t>of RE technologies so that producers are not under- or overcompensated </a:t>
            </a:r>
            <a:r>
              <a:rPr lang="en-US" sz="2400">
                <a:solidFill>
                  <a:srgbClr val="FF0000"/>
                </a:solidFill>
                <a:latin typeface="Times New Roman"/>
                <a:ea typeface="Times New Roman"/>
                <a:cs typeface="Times New Roman"/>
                <a:sym typeface="Times New Roman"/>
              </a:rPr>
              <a:t>will be a challenge</a:t>
            </a:r>
            <a:r>
              <a:rPr lang="en-US" sz="2400">
                <a:latin typeface="Times New Roman"/>
                <a:ea typeface="Times New Roman"/>
                <a:cs typeface="Times New Roman"/>
                <a:sym typeface="Times New Roman"/>
              </a:rPr>
              <a:t>.</a:t>
            </a:r>
            <a:endParaRPr/>
          </a:p>
          <a:p>
            <a:pPr indent="-360000" lvl="0" marL="468000" rtl="0" algn="l">
              <a:spcBef>
                <a:spcPts val="1200"/>
              </a:spcBef>
              <a:spcAft>
                <a:spcPts val="0"/>
              </a:spcAft>
              <a:buClr>
                <a:srgbClr val="104031"/>
              </a:buClr>
              <a:buSzPts val="2400"/>
              <a:buFont typeface="Verdana"/>
              <a:buAutoNum type="arabicPeriod" startAt="5"/>
            </a:pPr>
            <a:r>
              <a:rPr lang="en-US" sz="2400">
                <a:latin typeface="Times New Roman"/>
                <a:ea typeface="Times New Roman"/>
                <a:cs typeface="Times New Roman"/>
                <a:sym typeface="Times New Roman"/>
              </a:rPr>
              <a:t>Responsive frameworks for price adjustment can provide a more “hands-off” approach, as the self-correcting nature of the mechanism adjusts the payment levels over time without direct intervention.</a:t>
            </a:r>
            <a:endParaRPr/>
          </a:p>
          <a:p>
            <a:pPr indent="-190500" lvl="0" marL="342900" rtl="0" algn="l">
              <a:spcBef>
                <a:spcPts val="480"/>
              </a:spcBef>
              <a:spcAft>
                <a:spcPts val="0"/>
              </a:spcAft>
              <a:buClr>
                <a:srgbClr val="104031"/>
              </a:buClr>
              <a:buSzPts val="2400"/>
              <a:buFont typeface="Verdana"/>
              <a:buNone/>
            </a:pPr>
            <a:r>
              <a:t/>
            </a:r>
            <a:endParaRPr sz="2400">
              <a:solidFill>
                <a:srgbClr val="FF0000"/>
              </a:solidFill>
              <a:latin typeface="Times New Roman"/>
              <a:ea typeface="Times New Roman"/>
              <a:cs typeface="Times New Roman"/>
              <a:sym typeface="Times New Roman"/>
            </a:endParaRPr>
          </a:p>
        </p:txBody>
      </p:sp>
      <p:sp>
        <p:nvSpPr>
          <p:cNvPr id="162" name="Google Shape;16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63" name="Google Shape;163;p23"/>
          <p:cNvSpPr txBox="1"/>
          <p:nvPr/>
        </p:nvSpPr>
        <p:spPr>
          <a:xfrm>
            <a:off x="216024" y="6237312"/>
            <a:ext cx="838842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dk1"/>
                </a:solidFill>
                <a:latin typeface="Times New Roman"/>
                <a:ea typeface="Times New Roman"/>
                <a:cs typeface="Times New Roman"/>
                <a:sym typeface="Times New Roman"/>
              </a:rPr>
              <a:t>Source: Kreycik, C., T. D. Couture and K. S. Cory(2011), Innovative Feed-In Tariff Designs that Limit Policy Costs, P34</a:t>
            </a:r>
            <a:endParaRPr sz="1200">
              <a:solidFill>
                <a:schemeClr val="dk1"/>
              </a:solidFill>
              <a:latin typeface="Times New Roman"/>
              <a:ea typeface="Times New Roman"/>
              <a:cs typeface="Times New Roman"/>
              <a:sym typeface="Times New Roman"/>
            </a:endParaRPr>
          </a:p>
        </p:txBody>
      </p:sp>
      <p:sp>
        <p:nvSpPr>
          <p:cNvPr id="164" name="Google Shape;164;p23"/>
          <p:cNvSpPr txBox="1"/>
          <p:nvPr/>
        </p:nvSpPr>
        <p:spPr>
          <a:xfrm>
            <a:off x="313184" y="197768"/>
            <a:ext cx="8507288"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133A"/>
              </a:buClr>
              <a:buSzPts val="3200"/>
              <a:buFont typeface="Times New Roman"/>
              <a:buNone/>
            </a:pPr>
            <a:r>
              <a:rPr b="1" lang="en-US" sz="3200" cap="none">
                <a:solidFill>
                  <a:srgbClr val="00133A"/>
                </a:solidFill>
                <a:latin typeface="Times New Roman"/>
                <a:ea typeface="Times New Roman"/>
                <a:cs typeface="Times New Roman"/>
                <a:sym typeface="Times New Roman"/>
              </a:rPr>
              <a:t>III. Policy Design for FIT, RPS and RAM (2/4) </a:t>
            </a:r>
            <a:endParaRPr/>
          </a:p>
        </p:txBody>
      </p:sp>
      <p:sp>
        <p:nvSpPr>
          <p:cNvPr id="165" name="Google Shape;165;p23"/>
          <p:cNvSpPr txBox="1"/>
          <p:nvPr/>
        </p:nvSpPr>
        <p:spPr>
          <a:xfrm>
            <a:off x="395536" y="1321604"/>
            <a:ext cx="2891369"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A. </a:t>
            </a:r>
            <a:r>
              <a:rPr lang="en-US" sz="2400">
                <a:solidFill>
                  <a:schemeClr val="dk1"/>
                </a:solidFill>
                <a:latin typeface="Times New Roman"/>
                <a:ea typeface="Times New Roman"/>
                <a:cs typeface="Times New Roman"/>
                <a:sym typeface="Times New Roman"/>
              </a:rPr>
              <a:t>FIT Policy Design</a:t>
            </a:r>
            <a:endParaRPr sz="2400">
              <a:solidFill>
                <a:schemeClr val="dk1"/>
              </a:solidFill>
              <a:latin typeface="Verdana"/>
              <a:ea typeface="Verdana"/>
              <a:cs typeface="Verdana"/>
              <a:sym typeface="Verdana"/>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Google Shape;170;p24"/>
          <p:cNvSpPr txBox="1"/>
          <p:nvPr>
            <p:ph idx="1" type="body"/>
          </p:nvPr>
        </p:nvSpPr>
        <p:spPr>
          <a:xfrm>
            <a:off x="0" y="1556792"/>
            <a:ext cx="9144000" cy="5328592"/>
          </a:xfrm>
          <a:prstGeom prst="rect">
            <a:avLst/>
          </a:prstGeom>
          <a:noFill/>
          <a:ln>
            <a:noFill/>
          </a:ln>
        </p:spPr>
        <p:txBody>
          <a:bodyPr anchorCtr="0" anchor="t" bIns="45700" lIns="91425" spcFirstLastPara="1" rIns="91425" wrap="square" tIns="45700">
            <a:noAutofit/>
          </a:bodyPr>
          <a:lstStyle/>
          <a:p>
            <a:pPr indent="-360000" lvl="0" marL="468000" rtl="0" algn="l">
              <a:lnSpc>
                <a:spcPct val="100000"/>
              </a:lnSpc>
              <a:spcBef>
                <a:spcPts val="0"/>
              </a:spcBef>
              <a:spcAft>
                <a:spcPts val="0"/>
              </a:spcAft>
              <a:buClr>
                <a:srgbClr val="104031"/>
              </a:buClr>
              <a:buSzPts val="2200"/>
              <a:buFont typeface="Verdana"/>
              <a:buAutoNum type="arabicPeriod"/>
            </a:pPr>
            <a:r>
              <a:rPr lang="en-US" sz="2200">
                <a:latin typeface="Times New Roman"/>
                <a:ea typeface="Times New Roman"/>
                <a:cs typeface="Times New Roman"/>
                <a:sym typeface="Times New Roman"/>
              </a:rPr>
              <a:t>RPS(Renewable Portfolio Standard) generally places an obligation on electricity supply companies to produce a specified fraction of their electricity from renewable energy sources. Uncertified renewable energy generators can purchase Renewable Energy Certificates(REC) to achieve goals.</a:t>
            </a:r>
            <a:endParaRPr sz="2200">
              <a:solidFill>
                <a:schemeClr val="dk1"/>
              </a:solidFill>
              <a:latin typeface="Times New Roman"/>
              <a:ea typeface="Times New Roman"/>
              <a:cs typeface="Times New Roman"/>
              <a:sym typeface="Times New Roman"/>
            </a:endParaRPr>
          </a:p>
          <a:p>
            <a:pPr indent="-360000" lvl="0" marL="468000" rtl="0" algn="l">
              <a:lnSpc>
                <a:spcPct val="100000"/>
              </a:lnSpc>
              <a:spcBef>
                <a:spcPts val="1200"/>
              </a:spcBef>
              <a:spcAft>
                <a:spcPts val="0"/>
              </a:spcAft>
              <a:buClr>
                <a:schemeClr val="dk1"/>
              </a:buClr>
              <a:buSzPts val="2200"/>
              <a:buFont typeface="Verdana"/>
              <a:buAutoNum type="arabicPeriod"/>
            </a:pPr>
            <a:r>
              <a:rPr lang="en-US" sz="2200">
                <a:solidFill>
                  <a:schemeClr val="dk1"/>
                </a:solidFill>
                <a:latin typeface="Times New Roman"/>
                <a:ea typeface="Times New Roman"/>
                <a:cs typeface="Times New Roman"/>
                <a:sym typeface="Times New Roman"/>
              </a:rPr>
              <a:t>RPS ensures the obligation of generating-mix is achieved.</a:t>
            </a:r>
            <a:endParaRPr/>
          </a:p>
          <a:p>
            <a:pPr indent="-360000" lvl="0" marL="468000" rtl="0" algn="l">
              <a:lnSpc>
                <a:spcPct val="100000"/>
              </a:lnSpc>
              <a:spcBef>
                <a:spcPts val="1200"/>
              </a:spcBef>
              <a:spcAft>
                <a:spcPts val="0"/>
              </a:spcAft>
              <a:buClr>
                <a:schemeClr val="dk1"/>
              </a:buClr>
              <a:buSzPts val="2200"/>
              <a:buFont typeface="Verdana"/>
              <a:buAutoNum type="arabicPeriod"/>
            </a:pPr>
            <a:r>
              <a:rPr lang="en-US" sz="2200">
                <a:solidFill>
                  <a:schemeClr val="dk1"/>
                </a:solidFill>
                <a:latin typeface="Times New Roman"/>
                <a:ea typeface="Times New Roman"/>
                <a:cs typeface="Times New Roman"/>
                <a:sym typeface="Times New Roman"/>
              </a:rPr>
              <a:t>High investment risk due to the uncertain market price.</a:t>
            </a:r>
            <a:endParaRPr/>
          </a:p>
          <a:p>
            <a:pPr indent="-360000" lvl="0" marL="468000" rtl="0" algn="l">
              <a:lnSpc>
                <a:spcPct val="100000"/>
              </a:lnSpc>
              <a:spcBef>
                <a:spcPts val="1200"/>
              </a:spcBef>
              <a:spcAft>
                <a:spcPts val="0"/>
              </a:spcAft>
              <a:buClr>
                <a:schemeClr val="dk1"/>
              </a:buClr>
              <a:buSzPts val="2200"/>
              <a:buFont typeface="Verdana"/>
              <a:buAutoNum type="arabicPeriod"/>
            </a:pPr>
            <a:r>
              <a:rPr lang="en-US" sz="2200">
                <a:solidFill>
                  <a:schemeClr val="dk1"/>
                </a:solidFill>
                <a:latin typeface="Times New Roman"/>
                <a:ea typeface="Times New Roman"/>
                <a:cs typeface="Times New Roman"/>
                <a:sym typeface="Times New Roman"/>
              </a:rPr>
              <a:t>Compared with FIT, RPS has less public financial burden.</a:t>
            </a:r>
            <a:endParaRPr/>
          </a:p>
          <a:p>
            <a:pPr indent="-360000" lvl="0" marL="468000" rtl="0" algn="l">
              <a:lnSpc>
                <a:spcPct val="100000"/>
              </a:lnSpc>
              <a:spcBef>
                <a:spcPts val="1200"/>
              </a:spcBef>
              <a:spcAft>
                <a:spcPts val="0"/>
              </a:spcAft>
              <a:buClr>
                <a:srgbClr val="FF0000"/>
              </a:buClr>
              <a:buSzPts val="2200"/>
              <a:buFont typeface="Verdana"/>
              <a:buAutoNum type="arabicPeriod"/>
            </a:pPr>
            <a:r>
              <a:rPr lang="en-US" sz="2200">
                <a:solidFill>
                  <a:srgbClr val="FF0000"/>
                </a:solidFill>
                <a:latin typeface="Times New Roman"/>
                <a:ea typeface="Times New Roman"/>
                <a:cs typeface="Times New Roman"/>
                <a:sym typeface="Times New Roman"/>
              </a:rPr>
              <a:t>Needs to establish the certificate schemes, market procedure and regulation</a:t>
            </a:r>
            <a:r>
              <a:rPr lang="en-US" sz="2200">
                <a:solidFill>
                  <a:schemeClr val="dk1"/>
                </a:solidFill>
                <a:latin typeface="Times New Roman"/>
                <a:ea typeface="Times New Roman"/>
                <a:cs typeface="Times New Roman"/>
                <a:sym typeface="Times New Roman"/>
              </a:rPr>
              <a:t>.</a:t>
            </a:r>
            <a:endParaRPr sz="2200">
              <a:solidFill>
                <a:schemeClr val="dk1"/>
              </a:solidFill>
              <a:latin typeface="Times New Roman"/>
              <a:ea typeface="Times New Roman"/>
              <a:cs typeface="Times New Roman"/>
              <a:sym typeface="Times New Roman"/>
            </a:endParaRPr>
          </a:p>
          <a:p>
            <a:pPr indent="-360000" lvl="0" marL="468000" rtl="0" algn="l">
              <a:lnSpc>
                <a:spcPct val="100000"/>
              </a:lnSpc>
              <a:spcBef>
                <a:spcPts val="1200"/>
              </a:spcBef>
              <a:spcAft>
                <a:spcPts val="0"/>
              </a:spcAft>
              <a:buClr>
                <a:schemeClr val="dk1"/>
              </a:buClr>
              <a:buSzPts val="2200"/>
              <a:buFont typeface="Verdana"/>
              <a:buAutoNum type="arabicPeriod"/>
            </a:pPr>
            <a:r>
              <a:rPr lang="en-US" sz="2200">
                <a:solidFill>
                  <a:schemeClr val="dk1"/>
                </a:solidFill>
                <a:latin typeface="Times New Roman"/>
                <a:ea typeface="Times New Roman"/>
                <a:cs typeface="Times New Roman"/>
                <a:sym typeface="Times New Roman"/>
              </a:rPr>
              <a:t>Needs to ensure market information fully disclosure.</a:t>
            </a:r>
            <a:endParaRPr/>
          </a:p>
          <a:p>
            <a:pPr indent="-360000" lvl="0" marL="468000" rtl="0" algn="l">
              <a:lnSpc>
                <a:spcPct val="100000"/>
              </a:lnSpc>
              <a:spcBef>
                <a:spcPts val="1200"/>
              </a:spcBef>
              <a:spcAft>
                <a:spcPts val="0"/>
              </a:spcAft>
              <a:buClr>
                <a:schemeClr val="dk1"/>
              </a:buClr>
              <a:buSzPts val="2200"/>
              <a:buFont typeface="Verdana"/>
              <a:buAutoNum type="arabicPeriod"/>
            </a:pPr>
            <a:r>
              <a:rPr lang="en-US" sz="2200">
                <a:solidFill>
                  <a:schemeClr val="dk1"/>
                </a:solidFill>
                <a:latin typeface="Times New Roman"/>
                <a:ea typeface="Times New Roman"/>
                <a:cs typeface="Times New Roman"/>
                <a:sym typeface="Times New Roman"/>
              </a:rPr>
              <a:t>RPS is more relevant for competitive/liberalized market.</a:t>
            </a:r>
            <a:endParaRPr/>
          </a:p>
          <a:p>
            <a:pPr indent="0" lvl="0" marL="0" rtl="0" algn="l">
              <a:lnSpc>
                <a:spcPct val="100000"/>
              </a:lnSpc>
              <a:spcBef>
                <a:spcPts val="600"/>
              </a:spcBef>
              <a:spcAft>
                <a:spcPts val="0"/>
              </a:spcAft>
              <a:buClr>
                <a:srgbClr val="104031"/>
              </a:buClr>
              <a:buSzPts val="1680"/>
              <a:buFont typeface="Verdana"/>
              <a:buNone/>
            </a:pPr>
            <a:r>
              <a:t/>
            </a:r>
            <a:endParaRPr sz="1679">
              <a:solidFill>
                <a:schemeClr val="dk1"/>
              </a:solidFill>
              <a:latin typeface="Times New Roman"/>
              <a:ea typeface="Times New Roman"/>
              <a:cs typeface="Times New Roman"/>
              <a:sym typeface="Times New Roman"/>
            </a:endParaRPr>
          </a:p>
          <a:p>
            <a:pPr indent="0" lvl="0" marL="0" rtl="0" algn="l">
              <a:lnSpc>
                <a:spcPct val="80000"/>
              </a:lnSpc>
              <a:spcBef>
                <a:spcPts val="256"/>
              </a:spcBef>
              <a:spcAft>
                <a:spcPts val="0"/>
              </a:spcAft>
              <a:buClr>
                <a:srgbClr val="104031"/>
              </a:buClr>
              <a:buSzPts val="1280"/>
              <a:buFont typeface="Verdana"/>
              <a:buNone/>
            </a:pPr>
            <a:r>
              <a:t/>
            </a:r>
            <a:endParaRPr sz="1280">
              <a:latin typeface="Times New Roman"/>
              <a:ea typeface="Times New Roman"/>
              <a:cs typeface="Times New Roman"/>
              <a:sym typeface="Times New Roman"/>
            </a:endParaRPr>
          </a:p>
        </p:txBody>
      </p:sp>
      <p:sp>
        <p:nvSpPr>
          <p:cNvPr id="171" name="Google Shape;171;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72" name="Google Shape;172;p24"/>
          <p:cNvSpPr txBox="1"/>
          <p:nvPr/>
        </p:nvSpPr>
        <p:spPr>
          <a:xfrm>
            <a:off x="313184" y="197768"/>
            <a:ext cx="8507288"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133A"/>
              </a:buClr>
              <a:buSzPts val="3200"/>
              <a:buFont typeface="Times New Roman"/>
              <a:buNone/>
            </a:pPr>
            <a:r>
              <a:rPr b="1" lang="en-US" sz="3200" cap="none">
                <a:solidFill>
                  <a:srgbClr val="00133A"/>
                </a:solidFill>
                <a:latin typeface="Times New Roman"/>
                <a:ea typeface="Times New Roman"/>
                <a:cs typeface="Times New Roman"/>
                <a:sym typeface="Times New Roman"/>
              </a:rPr>
              <a:t>III. Policy Design for FIT, RPS and RAM (3/4) </a:t>
            </a:r>
            <a:endParaRPr/>
          </a:p>
        </p:txBody>
      </p:sp>
      <p:sp>
        <p:nvSpPr>
          <p:cNvPr id="173" name="Google Shape;173;p24"/>
          <p:cNvSpPr txBox="1"/>
          <p:nvPr/>
        </p:nvSpPr>
        <p:spPr>
          <a:xfrm>
            <a:off x="179512" y="1177588"/>
            <a:ext cx="3082895"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B. </a:t>
            </a:r>
            <a:r>
              <a:rPr lang="en-US" sz="2400">
                <a:solidFill>
                  <a:schemeClr val="dk1"/>
                </a:solidFill>
                <a:latin typeface="Times New Roman"/>
                <a:ea typeface="Times New Roman"/>
                <a:cs typeface="Times New Roman"/>
                <a:sym typeface="Times New Roman"/>
              </a:rPr>
              <a:t>RPS Policy Designs</a:t>
            </a:r>
            <a:endParaRPr sz="2400">
              <a:solidFill>
                <a:schemeClr val="dk1"/>
              </a:solidFill>
              <a:latin typeface="Verdana"/>
              <a:ea typeface="Verdana"/>
              <a:cs typeface="Verdana"/>
              <a:sym typeface="Verdana"/>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7" name="Shape 177"/>
        <p:cNvGrpSpPr/>
        <p:nvPr/>
      </p:nvGrpSpPr>
      <p:grpSpPr>
        <a:xfrm>
          <a:off x="0" y="0"/>
          <a:ext cx="0" cy="0"/>
          <a:chOff x="0" y="0"/>
          <a:chExt cx="0" cy="0"/>
        </a:xfrm>
      </p:grpSpPr>
      <p:sp>
        <p:nvSpPr>
          <p:cNvPr id="178" name="Google Shape;178;p25"/>
          <p:cNvSpPr txBox="1"/>
          <p:nvPr>
            <p:ph idx="1" type="body"/>
          </p:nvPr>
        </p:nvSpPr>
        <p:spPr>
          <a:xfrm>
            <a:off x="179512" y="1312168"/>
            <a:ext cx="8568952" cy="5141168"/>
          </a:xfrm>
          <a:prstGeom prst="rect">
            <a:avLst/>
          </a:prstGeom>
          <a:noFill/>
          <a:ln>
            <a:noFill/>
          </a:ln>
        </p:spPr>
        <p:txBody>
          <a:bodyPr anchorCtr="0" anchor="t" bIns="45700" lIns="91425" spcFirstLastPara="1" rIns="91425" wrap="square" tIns="45700">
            <a:noAutofit/>
          </a:bodyPr>
          <a:lstStyle/>
          <a:p>
            <a:pPr indent="-360000" lvl="0" marL="468000" rtl="0" algn="l">
              <a:lnSpc>
                <a:spcPct val="90000"/>
              </a:lnSpc>
              <a:spcBef>
                <a:spcPts val="0"/>
              </a:spcBef>
              <a:spcAft>
                <a:spcPts val="0"/>
              </a:spcAft>
              <a:buClr>
                <a:schemeClr val="dk1"/>
              </a:buClr>
              <a:buSzPts val="2220"/>
              <a:buFont typeface="Verdana"/>
              <a:buAutoNum type="arabicPeriod"/>
            </a:pPr>
            <a:r>
              <a:rPr lang="en-US" sz="2220">
                <a:solidFill>
                  <a:schemeClr val="dk1"/>
                </a:solidFill>
                <a:latin typeface="Times New Roman"/>
                <a:ea typeface="Times New Roman"/>
                <a:cs typeface="Times New Roman"/>
                <a:sym typeface="Times New Roman"/>
              </a:rPr>
              <a:t>RAM(</a:t>
            </a:r>
            <a:r>
              <a:rPr lang="en-US" sz="2220">
                <a:solidFill>
                  <a:srgbClr val="FF0000"/>
                </a:solidFill>
                <a:latin typeface="Times New Roman"/>
                <a:ea typeface="Times New Roman"/>
                <a:cs typeface="Times New Roman"/>
                <a:sym typeface="Times New Roman"/>
              </a:rPr>
              <a:t>Renewable Auction Mechanism</a:t>
            </a:r>
            <a:r>
              <a:rPr lang="en-US" sz="2220">
                <a:solidFill>
                  <a:schemeClr val="dk1"/>
                </a:solidFill>
                <a:latin typeface="Times New Roman"/>
                <a:ea typeface="Times New Roman"/>
                <a:cs typeface="Times New Roman"/>
                <a:sym typeface="Times New Roman"/>
              </a:rPr>
              <a:t>) is a mechanism requiring utility to purchase electricity from various renewable technologies with capacity smaller than 20MW.</a:t>
            </a:r>
            <a:endParaRPr/>
          </a:p>
          <a:p>
            <a:pPr indent="-360000" lvl="0" marL="468000" rtl="0" algn="l">
              <a:lnSpc>
                <a:spcPct val="90000"/>
              </a:lnSpc>
              <a:spcBef>
                <a:spcPts val="1044"/>
              </a:spcBef>
              <a:spcAft>
                <a:spcPts val="0"/>
              </a:spcAft>
              <a:buClr>
                <a:schemeClr val="dk1"/>
              </a:buClr>
              <a:buSzPts val="2220"/>
              <a:buFont typeface="Verdana"/>
              <a:buAutoNum type="arabicPeriod"/>
            </a:pPr>
            <a:r>
              <a:rPr lang="en-US" sz="2220">
                <a:solidFill>
                  <a:schemeClr val="dk1"/>
                </a:solidFill>
                <a:latin typeface="Times New Roman"/>
                <a:ea typeface="Times New Roman"/>
                <a:cs typeface="Times New Roman"/>
                <a:sym typeface="Times New Roman"/>
              </a:rPr>
              <a:t>Less transaction/administration costs; </a:t>
            </a:r>
            <a:r>
              <a:rPr lang="en-US" sz="2220">
                <a:solidFill>
                  <a:srgbClr val="FF0000"/>
                </a:solidFill>
                <a:latin typeface="Times New Roman"/>
                <a:ea typeface="Times New Roman"/>
                <a:cs typeface="Times New Roman"/>
                <a:sym typeface="Times New Roman"/>
              </a:rPr>
              <a:t>a market-based approach</a:t>
            </a:r>
            <a:endParaRPr/>
          </a:p>
          <a:p>
            <a:pPr indent="-285750" lvl="1" marL="742950" rtl="0" algn="l">
              <a:lnSpc>
                <a:spcPct val="90000"/>
              </a:lnSpc>
              <a:spcBef>
                <a:spcPts val="351"/>
              </a:spcBef>
              <a:spcAft>
                <a:spcPts val="0"/>
              </a:spcAft>
              <a:buClr>
                <a:schemeClr val="dk1"/>
              </a:buClr>
              <a:buSzPts val="1757"/>
              <a:buFont typeface="Noto Sans Symbols"/>
              <a:buChar char="➢"/>
            </a:pPr>
            <a:r>
              <a:rPr lang="en-US" sz="1757">
                <a:solidFill>
                  <a:schemeClr val="dk1"/>
                </a:solidFill>
                <a:latin typeface="Times New Roman"/>
                <a:ea typeface="Times New Roman"/>
                <a:cs typeface="Times New Roman"/>
                <a:sym typeface="Times New Roman"/>
              </a:rPr>
              <a:t>Developers would bid at a price close to or slightly higher than marginal cost.</a:t>
            </a:r>
            <a:endParaRPr/>
          </a:p>
          <a:p>
            <a:pPr indent="-285750" lvl="1" marL="742950" rtl="0" algn="l">
              <a:lnSpc>
                <a:spcPct val="90000"/>
              </a:lnSpc>
              <a:spcBef>
                <a:spcPts val="351"/>
              </a:spcBef>
              <a:spcAft>
                <a:spcPts val="0"/>
              </a:spcAft>
              <a:buClr>
                <a:schemeClr val="dk1"/>
              </a:buClr>
              <a:buSzPts val="1757"/>
              <a:buFont typeface="Noto Sans Symbols"/>
              <a:buChar char="➢"/>
            </a:pPr>
            <a:r>
              <a:rPr lang="en-US" sz="1757">
                <a:solidFill>
                  <a:schemeClr val="dk1"/>
                </a:solidFill>
                <a:latin typeface="Times New Roman"/>
                <a:ea typeface="Times New Roman"/>
                <a:cs typeface="Times New Roman"/>
                <a:sym typeface="Times New Roman"/>
              </a:rPr>
              <a:t>Purchase price is determined by auction, not decided by regulators, and is non-negotiable price.</a:t>
            </a:r>
            <a:endParaRPr sz="1757">
              <a:solidFill>
                <a:schemeClr val="dk1"/>
              </a:solidFill>
              <a:latin typeface="Times New Roman"/>
              <a:ea typeface="Times New Roman"/>
              <a:cs typeface="Times New Roman"/>
              <a:sym typeface="Times New Roman"/>
            </a:endParaRPr>
          </a:p>
          <a:p>
            <a:pPr indent="-285750" lvl="1" marL="742950" rtl="0" algn="l">
              <a:lnSpc>
                <a:spcPct val="90000"/>
              </a:lnSpc>
              <a:spcBef>
                <a:spcPts val="351"/>
              </a:spcBef>
              <a:spcAft>
                <a:spcPts val="0"/>
              </a:spcAft>
              <a:buClr>
                <a:schemeClr val="dk1"/>
              </a:buClr>
              <a:buSzPts val="1757"/>
              <a:buFont typeface="Noto Sans Symbols"/>
              <a:buChar char="➢"/>
            </a:pPr>
            <a:r>
              <a:rPr lang="en-US" sz="1757">
                <a:solidFill>
                  <a:schemeClr val="dk1"/>
                </a:solidFill>
                <a:latin typeface="Times New Roman"/>
                <a:ea typeface="Times New Roman"/>
                <a:cs typeface="Times New Roman"/>
                <a:sym typeface="Times New Roman"/>
              </a:rPr>
              <a:t>Developers who were awarded bids will sign long-term contracts with utility and electricity generated will be purchased with bid price over a fixed period.</a:t>
            </a:r>
            <a:endParaRPr sz="1757">
              <a:solidFill>
                <a:schemeClr val="dk1"/>
              </a:solidFill>
              <a:latin typeface="Times New Roman"/>
              <a:ea typeface="Times New Roman"/>
              <a:cs typeface="Times New Roman"/>
              <a:sym typeface="Times New Roman"/>
            </a:endParaRPr>
          </a:p>
          <a:p>
            <a:pPr indent="-360000" lvl="0" marL="468000" rtl="0" algn="l">
              <a:lnSpc>
                <a:spcPct val="90000"/>
              </a:lnSpc>
              <a:spcBef>
                <a:spcPts val="600"/>
              </a:spcBef>
              <a:spcAft>
                <a:spcPts val="0"/>
              </a:spcAft>
              <a:buClr>
                <a:schemeClr val="dk1"/>
              </a:buClr>
              <a:buSzPts val="2220"/>
              <a:buFont typeface="Verdana"/>
              <a:buAutoNum type="arabicPeriod"/>
            </a:pPr>
            <a:r>
              <a:rPr lang="en-US" sz="2220">
                <a:solidFill>
                  <a:schemeClr val="dk1"/>
                </a:solidFill>
                <a:latin typeface="Times New Roman"/>
                <a:ea typeface="Times New Roman"/>
                <a:cs typeface="Times New Roman"/>
                <a:sym typeface="Times New Roman"/>
              </a:rPr>
              <a:t>Take market, utility, regulators and ratepayers into consideration</a:t>
            </a:r>
            <a:endParaRPr/>
          </a:p>
          <a:p>
            <a:pPr indent="-285750" lvl="1" marL="742950" rtl="0" algn="l">
              <a:lnSpc>
                <a:spcPct val="90000"/>
              </a:lnSpc>
              <a:spcBef>
                <a:spcPts val="351"/>
              </a:spcBef>
              <a:spcAft>
                <a:spcPts val="0"/>
              </a:spcAft>
              <a:buClr>
                <a:schemeClr val="dk1"/>
              </a:buClr>
              <a:buSzPts val="1757"/>
              <a:buFont typeface="Noto Sans Symbols"/>
              <a:buChar char="➢"/>
            </a:pPr>
            <a:r>
              <a:rPr lang="en-US" sz="1757">
                <a:solidFill>
                  <a:schemeClr val="dk1"/>
                </a:solidFill>
                <a:latin typeface="Times New Roman"/>
                <a:ea typeface="Times New Roman"/>
                <a:cs typeface="Times New Roman"/>
                <a:sym typeface="Times New Roman"/>
              </a:rPr>
              <a:t>Help to achieve RPS target more quickly.</a:t>
            </a:r>
            <a:endParaRPr sz="1757">
              <a:solidFill>
                <a:schemeClr val="dk1"/>
              </a:solidFill>
              <a:latin typeface="Times New Roman"/>
              <a:ea typeface="Times New Roman"/>
              <a:cs typeface="Times New Roman"/>
              <a:sym typeface="Times New Roman"/>
            </a:endParaRPr>
          </a:p>
          <a:p>
            <a:pPr indent="-285750" lvl="1" marL="742950" rtl="0" algn="l">
              <a:lnSpc>
                <a:spcPct val="90000"/>
              </a:lnSpc>
              <a:spcBef>
                <a:spcPts val="351"/>
              </a:spcBef>
              <a:spcAft>
                <a:spcPts val="0"/>
              </a:spcAft>
              <a:buClr>
                <a:schemeClr val="dk1"/>
              </a:buClr>
              <a:buSzPts val="1757"/>
              <a:buFont typeface="Noto Sans Symbols"/>
              <a:buChar char="➢"/>
            </a:pPr>
            <a:r>
              <a:rPr lang="en-US" sz="1757">
                <a:solidFill>
                  <a:schemeClr val="dk1"/>
                </a:solidFill>
                <a:latin typeface="Times New Roman"/>
                <a:ea typeface="Times New Roman"/>
                <a:cs typeface="Times New Roman"/>
                <a:sym typeface="Times New Roman"/>
              </a:rPr>
              <a:t>Encourage developers to offer more efficient generating technologies.</a:t>
            </a:r>
            <a:endParaRPr sz="1757">
              <a:solidFill>
                <a:schemeClr val="dk1"/>
              </a:solidFill>
              <a:latin typeface="Times New Roman"/>
              <a:ea typeface="Times New Roman"/>
              <a:cs typeface="Times New Roman"/>
              <a:sym typeface="Times New Roman"/>
            </a:endParaRPr>
          </a:p>
          <a:p>
            <a:pPr indent="-285750" lvl="1" marL="742950" rtl="0" algn="l">
              <a:lnSpc>
                <a:spcPct val="90000"/>
              </a:lnSpc>
              <a:spcBef>
                <a:spcPts val="351"/>
              </a:spcBef>
              <a:spcAft>
                <a:spcPts val="0"/>
              </a:spcAft>
              <a:buClr>
                <a:schemeClr val="dk1"/>
              </a:buClr>
              <a:buSzPts val="1757"/>
              <a:buFont typeface="Noto Sans Symbols"/>
              <a:buChar char="➢"/>
            </a:pPr>
            <a:r>
              <a:rPr lang="en-US" sz="1757">
                <a:solidFill>
                  <a:schemeClr val="dk1"/>
                </a:solidFill>
                <a:latin typeface="Times New Roman"/>
                <a:ea typeface="Times New Roman"/>
                <a:cs typeface="Times New Roman"/>
                <a:sym typeface="Times New Roman"/>
              </a:rPr>
              <a:t>Avoid administration costs for regularly adjusting prices and possible disputes.</a:t>
            </a:r>
            <a:endParaRPr sz="1757">
              <a:solidFill>
                <a:schemeClr val="dk1"/>
              </a:solidFill>
              <a:latin typeface="Times New Roman"/>
              <a:ea typeface="Times New Roman"/>
              <a:cs typeface="Times New Roman"/>
              <a:sym typeface="Times New Roman"/>
            </a:endParaRPr>
          </a:p>
          <a:p>
            <a:pPr indent="-285750" lvl="1" marL="742950" rtl="0" algn="l">
              <a:lnSpc>
                <a:spcPct val="90000"/>
              </a:lnSpc>
              <a:spcBef>
                <a:spcPts val="351"/>
              </a:spcBef>
              <a:spcAft>
                <a:spcPts val="0"/>
              </a:spcAft>
              <a:buClr>
                <a:schemeClr val="dk1"/>
              </a:buClr>
              <a:buSzPts val="1757"/>
              <a:buFont typeface="Noto Sans Symbols"/>
              <a:buChar char="➢"/>
            </a:pPr>
            <a:r>
              <a:rPr lang="en-US" sz="1757">
                <a:solidFill>
                  <a:schemeClr val="dk1"/>
                </a:solidFill>
                <a:latin typeface="Times New Roman"/>
                <a:ea typeface="Times New Roman"/>
                <a:cs typeface="Times New Roman"/>
                <a:sym typeface="Times New Roman"/>
              </a:rPr>
              <a:t>Performance deposits and development deposits are required.</a:t>
            </a:r>
            <a:endParaRPr sz="1757">
              <a:solidFill>
                <a:schemeClr val="dk1"/>
              </a:solidFill>
              <a:latin typeface="Times New Roman"/>
              <a:ea typeface="Times New Roman"/>
              <a:cs typeface="Times New Roman"/>
              <a:sym typeface="Times New Roman"/>
            </a:endParaRPr>
          </a:p>
          <a:p>
            <a:pPr indent="-360000" lvl="0" marL="468000" rtl="0" algn="l">
              <a:lnSpc>
                <a:spcPct val="90000"/>
              </a:lnSpc>
              <a:spcBef>
                <a:spcPts val="600"/>
              </a:spcBef>
              <a:spcAft>
                <a:spcPts val="0"/>
              </a:spcAft>
              <a:buClr>
                <a:schemeClr val="dk1"/>
              </a:buClr>
              <a:buSzPts val="2220"/>
              <a:buFont typeface="Verdana"/>
              <a:buAutoNum type="arabicPeriod"/>
            </a:pPr>
            <a:r>
              <a:rPr lang="en-US" sz="2220">
                <a:solidFill>
                  <a:schemeClr val="dk1"/>
                </a:solidFill>
                <a:latin typeface="Times New Roman"/>
                <a:ea typeface="Times New Roman"/>
                <a:cs typeface="Times New Roman"/>
                <a:sym typeface="Times New Roman"/>
              </a:rPr>
              <a:t>Might underestimate new technology costs or speculate for underbidding; </a:t>
            </a:r>
            <a:r>
              <a:rPr lang="en-US" sz="2220">
                <a:solidFill>
                  <a:srgbClr val="FF0000"/>
                </a:solidFill>
                <a:latin typeface="Times New Roman"/>
                <a:ea typeface="Times New Roman"/>
                <a:cs typeface="Times New Roman"/>
                <a:sym typeface="Times New Roman"/>
              </a:rPr>
              <a:t>developers have higher risk (vs. FIT).</a:t>
            </a:r>
            <a:endParaRPr sz="2220">
              <a:solidFill>
                <a:srgbClr val="FF0000"/>
              </a:solidFill>
            </a:endParaRPr>
          </a:p>
          <a:p>
            <a:pPr indent="-225425" lvl="0" marL="342900" rtl="0" algn="l">
              <a:lnSpc>
                <a:spcPct val="90000"/>
              </a:lnSpc>
              <a:spcBef>
                <a:spcPts val="370"/>
              </a:spcBef>
              <a:spcAft>
                <a:spcPts val="0"/>
              </a:spcAft>
              <a:buClr>
                <a:srgbClr val="104031"/>
              </a:buClr>
              <a:buSzPts val="1850"/>
              <a:buFont typeface="Verdana"/>
              <a:buNone/>
            </a:pPr>
            <a:r>
              <a:t/>
            </a:r>
            <a:endParaRPr sz="1850"/>
          </a:p>
          <a:p>
            <a:pPr indent="0" lvl="1" marL="457200" rtl="0" algn="l">
              <a:lnSpc>
                <a:spcPct val="90000"/>
              </a:lnSpc>
              <a:spcBef>
                <a:spcPts val="333"/>
              </a:spcBef>
              <a:spcAft>
                <a:spcPts val="0"/>
              </a:spcAft>
              <a:buClr>
                <a:srgbClr val="104031"/>
              </a:buClr>
              <a:buSzPts val="1665"/>
              <a:buFont typeface="Verdana"/>
              <a:buNone/>
            </a:pPr>
            <a:r>
              <a:t/>
            </a:r>
            <a:endParaRPr sz="1665">
              <a:latin typeface="Times New Roman"/>
              <a:ea typeface="Times New Roman"/>
              <a:cs typeface="Times New Roman"/>
              <a:sym typeface="Times New Roman"/>
            </a:endParaRPr>
          </a:p>
          <a:p>
            <a:pPr indent="0" lvl="0" marL="0" rtl="0" algn="l">
              <a:lnSpc>
                <a:spcPct val="90000"/>
              </a:lnSpc>
              <a:spcBef>
                <a:spcPts val="370"/>
              </a:spcBef>
              <a:spcAft>
                <a:spcPts val="0"/>
              </a:spcAft>
              <a:buClr>
                <a:srgbClr val="104031"/>
              </a:buClr>
              <a:buSzPts val="1850"/>
              <a:buFont typeface="Verdana"/>
              <a:buNone/>
            </a:pPr>
            <a:r>
              <a:t/>
            </a:r>
            <a:endParaRPr sz="1850">
              <a:latin typeface="Times New Roman"/>
              <a:ea typeface="Times New Roman"/>
              <a:cs typeface="Times New Roman"/>
              <a:sym typeface="Times New Roman"/>
            </a:endParaRPr>
          </a:p>
          <a:p>
            <a:pPr indent="-225425" lvl="0" marL="342900" rtl="0" algn="l">
              <a:lnSpc>
                <a:spcPct val="90000"/>
              </a:lnSpc>
              <a:spcBef>
                <a:spcPts val="370"/>
              </a:spcBef>
              <a:spcAft>
                <a:spcPts val="0"/>
              </a:spcAft>
              <a:buClr>
                <a:srgbClr val="104031"/>
              </a:buClr>
              <a:buSzPts val="1850"/>
              <a:buFont typeface="Verdana"/>
              <a:buNone/>
            </a:pPr>
            <a:r>
              <a:t/>
            </a:r>
            <a:endParaRPr sz="1850"/>
          </a:p>
        </p:txBody>
      </p:sp>
      <p:sp>
        <p:nvSpPr>
          <p:cNvPr id="179" name="Google Shape;179;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80" name="Google Shape;180;p25"/>
          <p:cNvSpPr/>
          <p:nvPr/>
        </p:nvSpPr>
        <p:spPr>
          <a:xfrm>
            <a:off x="205536" y="6335742"/>
            <a:ext cx="7750840" cy="26161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US" sz="1100">
                <a:solidFill>
                  <a:schemeClr val="dk1"/>
                </a:solidFill>
                <a:latin typeface="Times New Roman"/>
                <a:ea typeface="Times New Roman"/>
                <a:cs typeface="Times New Roman"/>
                <a:sym typeface="Times New Roman"/>
              </a:rPr>
              <a:t>Source: Summarized from CPUC Resolution 4414(2011), PG&amp;E advise letters, SDG&amp;E advise letters(2011),SCE advise letters(2011</a:t>
            </a:r>
            <a:r>
              <a:rPr lang="en-US" sz="1100">
                <a:solidFill>
                  <a:schemeClr val="dk1"/>
                </a:solidFill>
                <a:latin typeface="Verdana"/>
                <a:ea typeface="Verdana"/>
                <a:cs typeface="Verdana"/>
                <a:sym typeface="Verdana"/>
              </a:rPr>
              <a:t>)</a:t>
            </a:r>
            <a:endParaRPr/>
          </a:p>
        </p:txBody>
      </p:sp>
      <p:sp>
        <p:nvSpPr>
          <p:cNvPr id="181" name="Google Shape;181;p25"/>
          <p:cNvSpPr txBox="1"/>
          <p:nvPr/>
        </p:nvSpPr>
        <p:spPr>
          <a:xfrm>
            <a:off x="313184" y="197768"/>
            <a:ext cx="8507288"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133A"/>
              </a:buClr>
              <a:buSzPts val="3200"/>
              <a:buFont typeface="Times New Roman"/>
              <a:buNone/>
            </a:pPr>
            <a:r>
              <a:rPr b="1" lang="en-US" sz="3200" cap="none">
                <a:solidFill>
                  <a:srgbClr val="00133A"/>
                </a:solidFill>
                <a:latin typeface="Times New Roman"/>
                <a:ea typeface="Times New Roman"/>
                <a:cs typeface="Times New Roman"/>
                <a:sym typeface="Times New Roman"/>
              </a:rPr>
              <a:t>III. Policy Design for FIT, RPS and RAM (4/4) </a:t>
            </a:r>
            <a:endParaRPr/>
          </a:p>
        </p:txBody>
      </p:sp>
      <p:sp>
        <p:nvSpPr>
          <p:cNvPr id="182" name="Google Shape;182;p25"/>
          <p:cNvSpPr txBox="1"/>
          <p:nvPr/>
        </p:nvSpPr>
        <p:spPr>
          <a:xfrm>
            <a:off x="251520" y="908720"/>
            <a:ext cx="3236784"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C. </a:t>
            </a:r>
            <a:r>
              <a:rPr lang="en-US" sz="2400">
                <a:solidFill>
                  <a:schemeClr val="dk1"/>
                </a:solidFill>
                <a:latin typeface="Times New Roman"/>
                <a:ea typeface="Times New Roman"/>
                <a:cs typeface="Times New Roman"/>
                <a:sym typeface="Times New Roman"/>
              </a:rPr>
              <a:t>RAM Policy Designs</a:t>
            </a:r>
            <a:endParaRPr sz="2400">
              <a:solidFill>
                <a:schemeClr val="dk1"/>
              </a:solidFill>
              <a:latin typeface="Verdana"/>
              <a:ea typeface="Verdana"/>
              <a:cs typeface="Verdana"/>
              <a:sym typeface="Verdana"/>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6" name="Shape 186"/>
        <p:cNvGrpSpPr/>
        <p:nvPr/>
      </p:nvGrpSpPr>
      <p:grpSpPr>
        <a:xfrm>
          <a:off x="0" y="0"/>
          <a:ext cx="0" cy="0"/>
          <a:chOff x="0" y="0"/>
          <a:chExt cx="0" cy="0"/>
        </a:xfrm>
      </p:grpSpPr>
      <p:sp>
        <p:nvSpPr>
          <p:cNvPr id="187" name="Google Shape;187;p26"/>
          <p:cNvSpPr txBox="1"/>
          <p:nvPr>
            <p:ph type="title"/>
          </p:nvPr>
        </p:nvSpPr>
        <p:spPr>
          <a:xfrm>
            <a:off x="517688" y="26064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3600"/>
              <a:buFont typeface="Times New Roman"/>
              <a:buNone/>
            </a:pPr>
            <a:r>
              <a:rPr lang="en-US" sz="3600">
                <a:latin typeface="Times New Roman"/>
                <a:ea typeface="Times New Roman"/>
                <a:cs typeface="Times New Roman"/>
                <a:sym typeface="Times New Roman"/>
              </a:rPr>
              <a:t>IV. Comparison: Germany vs. Taiwan</a:t>
            </a:r>
            <a:endParaRPr sz="3600"/>
          </a:p>
        </p:txBody>
      </p:sp>
      <p:sp>
        <p:nvSpPr>
          <p:cNvPr id="188" name="Google Shape;188;p26"/>
          <p:cNvSpPr txBox="1"/>
          <p:nvPr>
            <p:ph idx="1" type="body"/>
          </p:nvPr>
        </p:nvSpPr>
        <p:spPr>
          <a:xfrm>
            <a:off x="179512" y="1340768"/>
            <a:ext cx="8784976" cy="956098"/>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FF0000"/>
              </a:buClr>
              <a:buSzPts val="2400"/>
              <a:buFont typeface="Noto Sans Symbols"/>
              <a:buChar char="◆"/>
            </a:pPr>
            <a:r>
              <a:rPr lang="en-US" sz="2400">
                <a:solidFill>
                  <a:srgbClr val="FF0000"/>
                </a:solidFill>
                <a:latin typeface="Times New Roman"/>
                <a:ea typeface="Times New Roman"/>
                <a:cs typeface="Times New Roman"/>
                <a:sym typeface="Times New Roman"/>
              </a:rPr>
              <a:t>Impacts on electric rates </a:t>
            </a:r>
            <a:r>
              <a:rPr lang="en-US" sz="2400">
                <a:latin typeface="Times New Roman"/>
                <a:ea typeface="Times New Roman"/>
                <a:cs typeface="Times New Roman"/>
                <a:sym typeface="Times New Roman"/>
              </a:rPr>
              <a:t>and public financial expenditure/subsidy are much </a:t>
            </a:r>
            <a:r>
              <a:rPr lang="en-US" sz="2400">
                <a:solidFill>
                  <a:srgbClr val="FF0000"/>
                </a:solidFill>
                <a:latin typeface="Times New Roman"/>
                <a:ea typeface="Times New Roman"/>
                <a:cs typeface="Times New Roman"/>
                <a:sym typeface="Times New Roman"/>
              </a:rPr>
              <a:t>more significant in Taiwan </a:t>
            </a:r>
            <a:r>
              <a:rPr lang="en-US" sz="2400">
                <a:latin typeface="Times New Roman"/>
                <a:ea typeface="Times New Roman"/>
                <a:cs typeface="Times New Roman"/>
                <a:sym typeface="Times New Roman"/>
              </a:rPr>
              <a:t>(vs. less impact in Germany).</a:t>
            </a:r>
            <a:endParaRPr sz="2400">
              <a:latin typeface="Times New Roman"/>
              <a:ea typeface="Times New Roman"/>
              <a:cs typeface="Times New Roman"/>
              <a:sym typeface="Times New Roman"/>
            </a:endParaRPr>
          </a:p>
          <a:p>
            <a:pPr indent="-139700" lvl="0" marL="342900" rtl="0" algn="l">
              <a:spcBef>
                <a:spcPts val="640"/>
              </a:spcBef>
              <a:spcAft>
                <a:spcPts val="0"/>
              </a:spcAft>
              <a:buClr>
                <a:srgbClr val="104031"/>
              </a:buClr>
              <a:buSzPts val="3200"/>
              <a:buFont typeface="Verdana"/>
              <a:buNone/>
            </a:pPr>
            <a:r>
              <a:t/>
            </a:r>
            <a:endParaRPr/>
          </a:p>
        </p:txBody>
      </p:sp>
      <p:sp>
        <p:nvSpPr>
          <p:cNvPr id="189" name="Google Shape;189;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pSp>
        <p:nvGrpSpPr>
          <p:cNvPr id="190" name="Google Shape;190;p26"/>
          <p:cNvGrpSpPr/>
          <p:nvPr/>
        </p:nvGrpSpPr>
        <p:grpSpPr>
          <a:xfrm>
            <a:off x="251520" y="2420888"/>
            <a:ext cx="8568952" cy="3926655"/>
            <a:chOff x="323528" y="2556298"/>
            <a:chExt cx="8568952" cy="3926655"/>
          </a:xfrm>
        </p:grpSpPr>
        <p:sp>
          <p:nvSpPr>
            <p:cNvPr id="191" name="Google Shape;191;p26"/>
            <p:cNvSpPr txBox="1"/>
            <p:nvPr/>
          </p:nvSpPr>
          <p:spPr>
            <a:xfrm>
              <a:off x="395536" y="6021288"/>
              <a:ext cx="8424936" cy="46166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dk1"/>
                  </a:solidFill>
                  <a:latin typeface="Times New Roman"/>
                  <a:ea typeface="Times New Roman"/>
                  <a:cs typeface="Times New Roman"/>
                  <a:sym typeface="Times New Roman"/>
                </a:rPr>
                <a:t>Source: quoted from Dr. des. David Jacobs(2011), Applicability of the German FIT to the Taiwanese policy framework Design considerations in comparison, p74&amp;p75.</a:t>
              </a:r>
              <a:endParaRPr sz="1200">
                <a:solidFill>
                  <a:schemeClr val="dk1"/>
                </a:solidFill>
                <a:latin typeface="Times New Roman"/>
                <a:ea typeface="Times New Roman"/>
                <a:cs typeface="Times New Roman"/>
                <a:sym typeface="Times New Roman"/>
              </a:endParaRPr>
            </a:p>
          </p:txBody>
        </p:sp>
        <p:pic>
          <p:nvPicPr>
            <p:cNvPr id="192" name="Google Shape;192;p26"/>
            <p:cNvPicPr preferRelativeResize="0"/>
            <p:nvPr/>
          </p:nvPicPr>
          <p:blipFill rotWithShape="1">
            <a:blip r:embed="rId3">
              <a:alphaModFix/>
            </a:blip>
            <a:srcRect b="0" l="0" r="0" t="0"/>
            <a:stretch/>
          </p:blipFill>
          <p:spPr>
            <a:xfrm>
              <a:off x="323528" y="2556298"/>
              <a:ext cx="4176463" cy="3536998"/>
            </a:xfrm>
            <a:prstGeom prst="rect">
              <a:avLst/>
            </a:prstGeom>
            <a:noFill/>
            <a:ln>
              <a:noFill/>
            </a:ln>
          </p:spPr>
        </p:pic>
        <p:pic>
          <p:nvPicPr>
            <p:cNvPr id="193" name="Google Shape;193;p26"/>
            <p:cNvPicPr preferRelativeResize="0"/>
            <p:nvPr/>
          </p:nvPicPr>
          <p:blipFill rotWithShape="1">
            <a:blip r:embed="rId4">
              <a:alphaModFix/>
            </a:blip>
            <a:srcRect b="0" l="0" r="0" t="0"/>
            <a:stretch/>
          </p:blipFill>
          <p:spPr>
            <a:xfrm>
              <a:off x="4480173" y="2556298"/>
              <a:ext cx="4412307" cy="3464990"/>
            </a:xfrm>
            <a:prstGeom prst="rect">
              <a:avLst/>
            </a:prstGeom>
            <a:noFill/>
            <a:ln>
              <a:noFill/>
            </a:ln>
          </p:spPr>
        </p:pic>
        <p:sp>
          <p:nvSpPr>
            <p:cNvPr id="194" name="Google Shape;194;p26"/>
            <p:cNvSpPr/>
            <p:nvPr/>
          </p:nvSpPr>
          <p:spPr>
            <a:xfrm>
              <a:off x="323528" y="5733256"/>
              <a:ext cx="936104" cy="288032"/>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Verdana"/>
                <a:ea typeface="Verdana"/>
                <a:cs typeface="Verdana"/>
                <a:sym typeface="Verdana"/>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8" name="Shape 198"/>
        <p:cNvGrpSpPr/>
        <p:nvPr/>
      </p:nvGrpSpPr>
      <p:grpSpPr>
        <a:xfrm>
          <a:off x="0" y="0"/>
          <a:ext cx="0" cy="0"/>
          <a:chOff x="0" y="0"/>
          <a:chExt cx="0" cy="0"/>
        </a:xfrm>
      </p:grpSpPr>
      <p:sp>
        <p:nvSpPr>
          <p:cNvPr id="199" name="Google Shape;199;p27"/>
          <p:cNvSpPr txBox="1"/>
          <p:nvPr>
            <p:ph type="title"/>
          </p:nvPr>
        </p:nvSpPr>
        <p:spPr>
          <a:xfrm>
            <a:off x="144016" y="274638"/>
            <a:ext cx="8964488"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3600"/>
              <a:buFont typeface="Times New Roman"/>
              <a:buNone/>
            </a:pPr>
            <a:r>
              <a:rPr lang="en-US" sz="3600">
                <a:latin typeface="Times New Roman"/>
                <a:ea typeface="Times New Roman"/>
                <a:cs typeface="Times New Roman"/>
                <a:sym typeface="Times New Roman"/>
              </a:rPr>
              <a:t>V. Challenges for Accommodating New RE</a:t>
            </a:r>
            <a:endParaRPr sz="3600"/>
          </a:p>
        </p:txBody>
      </p:sp>
      <p:sp>
        <p:nvSpPr>
          <p:cNvPr id="200" name="Google Shape;200;p27"/>
          <p:cNvSpPr txBox="1"/>
          <p:nvPr>
            <p:ph idx="1" type="body"/>
          </p:nvPr>
        </p:nvSpPr>
        <p:spPr>
          <a:xfrm>
            <a:off x="179512" y="1340768"/>
            <a:ext cx="8640960" cy="4963036"/>
          </a:xfrm>
          <a:prstGeom prst="rect">
            <a:avLst/>
          </a:prstGeom>
          <a:noFill/>
          <a:ln>
            <a:noFill/>
          </a:ln>
        </p:spPr>
        <p:txBody>
          <a:bodyPr anchorCtr="0" anchor="t" bIns="45700" lIns="91425" spcFirstLastPara="1" rIns="91425" wrap="square" tIns="45700">
            <a:noAutofit/>
          </a:bodyPr>
          <a:lstStyle/>
          <a:p>
            <a:pPr indent="-360000" lvl="0" marL="468000" rtl="0" algn="l">
              <a:lnSpc>
                <a:spcPct val="100000"/>
              </a:lnSpc>
              <a:spcBef>
                <a:spcPts val="0"/>
              </a:spcBef>
              <a:spcAft>
                <a:spcPts val="0"/>
              </a:spcAft>
              <a:buClr>
                <a:srgbClr val="104031"/>
              </a:buClr>
              <a:buSzPts val="2200"/>
              <a:buFont typeface="Verdana"/>
              <a:buAutoNum type="arabicPeriod"/>
            </a:pPr>
            <a:r>
              <a:rPr lang="en-US" sz="2200">
                <a:latin typeface="Times New Roman"/>
                <a:ea typeface="Times New Roman"/>
                <a:cs typeface="Times New Roman"/>
                <a:sym typeface="Times New Roman"/>
              </a:rPr>
              <a:t>Plentiful volume of interconnection RE requests and </a:t>
            </a:r>
            <a:r>
              <a:rPr lang="en-US" sz="2200">
                <a:solidFill>
                  <a:srgbClr val="FF0000"/>
                </a:solidFill>
                <a:latin typeface="Times New Roman"/>
                <a:ea typeface="Times New Roman"/>
                <a:cs typeface="Times New Roman"/>
                <a:sym typeface="Times New Roman"/>
              </a:rPr>
              <a:t>limited experience in handling the young market of RE procurement in Taiwan.</a:t>
            </a:r>
            <a:endParaRPr sz="2200">
              <a:solidFill>
                <a:srgbClr val="FF0000"/>
              </a:solidFill>
              <a:latin typeface="Times New Roman"/>
              <a:ea typeface="Times New Roman"/>
              <a:cs typeface="Times New Roman"/>
              <a:sym typeface="Times New Roman"/>
            </a:endParaRPr>
          </a:p>
          <a:p>
            <a:pPr indent="-360000" lvl="0" marL="468000" rtl="0" algn="l">
              <a:lnSpc>
                <a:spcPct val="100000"/>
              </a:lnSpc>
              <a:spcBef>
                <a:spcPts val="1200"/>
              </a:spcBef>
              <a:spcAft>
                <a:spcPts val="0"/>
              </a:spcAft>
              <a:buClr>
                <a:srgbClr val="104031"/>
              </a:buClr>
              <a:buSzPts val="2200"/>
              <a:buFont typeface="Verdana"/>
              <a:buAutoNum type="arabicPeriod"/>
            </a:pPr>
            <a:r>
              <a:rPr lang="en-US" sz="2200">
                <a:latin typeface="Times New Roman"/>
                <a:ea typeface="Times New Roman"/>
                <a:cs typeface="Times New Roman"/>
                <a:sym typeface="Times New Roman"/>
              </a:rPr>
              <a:t>Physical/jurisdictional RE projects overlap among 19 counties/cities ( including 5 special municipalities), ie., various projects that electrically affect each other may overlap different counties/cities.</a:t>
            </a:r>
            <a:endParaRPr sz="2200">
              <a:latin typeface="Times New Roman"/>
              <a:ea typeface="Times New Roman"/>
              <a:cs typeface="Times New Roman"/>
              <a:sym typeface="Times New Roman"/>
            </a:endParaRPr>
          </a:p>
          <a:p>
            <a:pPr indent="-360000" lvl="0" marL="468000" rtl="0" algn="l">
              <a:lnSpc>
                <a:spcPct val="100000"/>
              </a:lnSpc>
              <a:spcBef>
                <a:spcPts val="1200"/>
              </a:spcBef>
              <a:spcAft>
                <a:spcPts val="0"/>
              </a:spcAft>
              <a:buClr>
                <a:srgbClr val="104031"/>
              </a:buClr>
              <a:buSzPts val="2200"/>
              <a:buFont typeface="Verdana"/>
              <a:buAutoNum type="arabicPeriod"/>
            </a:pPr>
            <a:r>
              <a:rPr lang="en-US" sz="2200">
                <a:latin typeface="Times New Roman"/>
                <a:ea typeface="Times New Roman"/>
                <a:cs typeface="Times New Roman"/>
                <a:sym typeface="Times New Roman"/>
              </a:rPr>
              <a:t>Data availability, ie., insufficient data have been collected for local  distribution grid.</a:t>
            </a:r>
            <a:endParaRPr sz="2200">
              <a:latin typeface="Times New Roman"/>
              <a:ea typeface="Times New Roman"/>
              <a:cs typeface="Times New Roman"/>
              <a:sym typeface="Times New Roman"/>
            </a:endParaRPr>
          </a:p>
          <a:p>
            <a:pPr indent="-360000" lvl="0" marL="468000" rtl="0" algn="l">
              <a:lnSpc>
                <a:spcPct val="100000"/>
              </a:lnSpc>
              <a:spcBef>
                <a:spcPts val="1200"/>
              </a:spcBef>
              <a:spcAft>
                <a:spcPts val="0"/>
              </a:spcAft>
              <a:buClr>
                <a:srgbClr val="FF0000"/>
              </a:buClr>
              <a:buSzPts val="2200"/>
              <a:buFont typeface="Verdana"/>
              <a:buAutoNum type="arabicPeriod"/>
            </a:pPr>
            <a:r>
              <a:rPr lang="en-US" sz="2200">
                <a:solidFill>
                  <a:srgbClr val="FF0000"/>
                </a:solidFill>
                <a:latin typeface="Times New Roman"/>
                <a:ea typeface="Times New Roman"/>
                <a:cs typeface="Times New Roman"/>
                <a:sym typeface="Times New Roman"/>
              </a:rPr>
              <a:t>Modeling sophistication</a:t>
            </a:r>
            <a:r>
              <a:rPr lang="en-US" sz="2200">
                <a:latin typeface="Times New Roman"/>
                <a:ea typeface="Times New Roman"/>
                <a:cs typeface="Times New Roman"/>
                <a:sym typeface="Times New Roman"/>
              </a:rPr>
              <a:t>, ie., TaiPower system </a:t>
            </a:r>
            <a:r>
              <a:rPr lang="en-US" sz="2200">
                <a:solidFill>
                  <a:srgbClr val="FF0000"/>
                </a:solidFill>
                <a:latin typeface="Times New Roman"/>
                <a:ea typeface="Times New Roman"/>
                <a:cs typeface="Times New Roman"/>
                <a:sym typeface="Times New Roman"/>
              </a:rPr>
              <a:t>may not be in place </a:t>
            </a:r>
            <a:r>
              <a:rPr lang="en-US" sz="2200">
                <a:latin typeface="Times New Roman"/>
                <a:ea typeface="Times New Roman"/>
                <a:cs typeface="Times New Roman"/>
                <a:sym typeface="Times New Roman"/>
              </a:rPr>
              <a:t>to accurately model/predict the </a:t>
            </a:r>
            <a:r>
              <a:rPr lang="en-US" sz="2200">
                <a:solidFill>
                  <a:srgbClr val="FF0000"/>
                </a:solidFill>
                <a:latin typeface="Times New Roman"/>
                <a:ea typeface="Times New Roman"/>
                <a:cs typeface="Times New Roman"/>
                <a:sym typeface="Times New Roman"/>
              </a:rPr>
              <a:t>intermittent output </a:t>
            </a:r>
            <a:r>
              <a:rPr lang="en-US" sz="2200">
                <a:latin typeface="Times New Roman"/>
                <a:ea typeface="Times New Roman"/>
                <a:cs typeface="Times New Roman"/>
                <a:sym typeface="Times New Roman"/>
              </a:rPr>
              <a:t>of local RE facilities.</a:t>
            </a:r>
            <a:endParaRPr sz="2200">
              <a:latin typeface="Times New Roman"/>
              <a:ea typeface="Times New Roman"/>
              <a:cs typeface="Times New Roman"/>
              <a:sym typeface="Times New Roman"/>
            </a:endParaRPr>
          </a:p>
          <a:p>
            <a:pPr indent="-360000" lvl="0" marL="468000" rtl="0" algn="l">
              <a:lnSpc>
                <a:spcPct val="100000"/>
              </a:lnSpc>
              <a:spcBef>
                <a:spcPts val="1200"/>
              </a:spcBef>
              <a:spcAft>
                <a:spcPts val="0"/>
              </a:spcAft>
              <a:buClr>
                <a:srgbClr val="104031"/>
              </a:buClr>
              <a:buSzPts val="2200"/>
              <a:buFont typeface="Verdana"/>
              <a:buAutoNum type="arabicPeriod"/>
            </a:pPr>
            <a:r>
              <a:rPr lang="en-US" sz="2200">
                <a:latin typeface="Times New Roman"/>
                <a:ea typeface="Times New Roman"/>
                <a:cs typeface="Times New Roman"/>
                <a:sym typeface="Times New Roman"/>
              </a:rPr>
              <a:t>Policy constraints, ie., the inertia of existing institutions may prevent beneficial paradigm shifts e.g. rate basing, resource adequacy, etc..</a:t>
            </a:r>
            <a:endParaRPr sz="2200">
              <a:latin typeface="Times New Roman"/>
              <a:ea typeface="Times New Roman"/>
              <a:cs typeface="Times New Roman"/>
              <a:sym typeface="Times New Roman"/>
            </a:endParaRPr>
          </a:p>
          <a:p>
            <a:pPr indent="-231140" lvl="0" marL="342900" rtl="0" algn="l">
              <a:lnSpc>
                <a:spcPct val="80000"/>
              </a:lnSpc>
              <a:spcBef>
                <a:spcPts val="352"/>
              </a:spcBef>
              <a:spcAft>
                <a:spcPts val="0"/>
              </a:spcAft>
              <a:buClr>
                <a:srgbClr val="104031"/>
              </a:buClr>
              <a:buSzPts val="1760"/>
              <a:buFont typeface="Verdana"/>
              <a:buNone/>
            </a:pPr>
            <a:r>
              <a:t/>
            </a:r>
            <a:endParaRPr sz="1760"/>
          </a:p>
        </p:txBody>
      </p:sp>
      <p:sp>
        <p:nvSpPr>
          <p:cNvPr id="201" name="Google Shape;201;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5" name="Shape 205"/>
        <p:cNvGrpSpPr/>
        <p:nvPr/>
      </p:nvGrpSpPr>
      <p:grpSpPr>
        <a:xfrm>
          <a:off x="0" y="0"/>
          <a:ext cx="0" cy="0"/>
          <a:chOff x="0" y="0"/>
          <a:chExt cx="0" cy="0"/>
        </a:xfrm>
      </p:grpSpPr>
      <p:sp>
        <p:nvSpPr>
          <p:cNvPr id="206" name="Google Shape;206;p28"/>
          <p:cNvSpPr txBox="1"/>
          <p:nvPr>
            <p:ph type="title"/>
          </p:nvPr>
        </p:nvSpPr>
        <p:spPr>
          <a:xfrm>
            <a:off x="0" y="274638"/>
            <a:ext cx="91440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2900"/>
              <a:buFont typeface="Times New Roman"/>
              <a:buNone/>
            </a:pPr>
            <a:r>
              <a:rPr lang="en-US" sz="2900">
                <a:latin typeface="Times New Roman"/>
                <a:ea typeface="Times New Roman"/>
                <a:cs typeface="Times New Roman"/>
                <a:sym typeface="Times New Roman"/>
              </a:rPr>
              <a:t>VI. Possible Solutions for Accommodating New RE (1/3)</a:t>
            </a:r>
            <a:endParaRPr sz="2900"/>
          </a:p>
        </p:txBody>
      </p:sp>
      <p:sp>
        <p:nvSpPr>
          <p:cNvPr id="207" name="Google Shape;207;p28"/>
          <p:cNvSpPr txBox="1"/>
          <p:nvPr>
            <p:ph idx="1" type="body"/>
          </p:nvPr>
        </p:nvSpPr>
        <p:spPr>
          <a:xfrm>
            <a:off x="251520" y="1268760"/>
            <a:ext cx="8435280" cy="4857403"/>
          </a:xfrm>
          <a:prstGeom prst="rect">
            <a:avLst/>
          </a:prstGeom>
          <a:noFill/>
          <a:ln>
            <a:noFill/>
          </a:ln>
        </p:spPr>
        <p:txBody>
          <a:bodyPr anchorCtr="0" anchor="t" bIns="45700" lIns="91425" spcFirstLastPara="1" rIns="91425" wrap="square" tIns="45700">
            <a:noAutofit/>
          </a:bodyPr>
          <a:lstStyle/>
          <a:p>
            <a:pPr indent="-360000" lvl="0" marL="468000" rtl="0" algn="l">
              <a:lnSpc>
                <a:spcPct val="100000"/>
              </a:lnSpc>
              <a:spcBef>
                <a:spcPts val="0"/>
              </a:spcBef>
              <a:spcAft>
                <a:spcPts val="0"/>
              </a:spcAft>
              <a:buClr>
                <a:srgbClr val="FF0000"/>
              </a:buClr>
              <a:buSzPts val="2475"/>
              <a:buFont typeface="Verdana"/>
              <a:buAutoNum type="arabicPeriod"/>
            </a:pPr>
            <a:r>
              <a:rPr lang="en-US" sz="2475">
                <a:solidFill>
                  <a:srgbClr val="FF0000"/>
                </a:solidFill>
                <a:latin typeface="Times New Roman"/>
                <a:ea typeface="Times New Roman"/>
                <a:cs typeface="Times New Roman"/>
                <a:sym typeface="Times New Roman"/>
              </a:rPr>
              <a:t>Avoided resource adequacy cost</a:t>
            </a:r>
            <a:r>
              <a:rPr lang="en-US" sz="2090">
                <a:latin typeface="Times New Roman"/>
                <a:ea typeface="Times New Roman"/>
                <a:cs typeface="Times New Roman"/>
                <a:sym typeface="Times New Roman"/>
              </a:rPr>
              <a:t>: RE benefit calculations should include avoided resource adequacy costs, especially in transmission-constrained local capacity areas. In other words, they could provide additional value to ratepayers, </a:t>
            </a:r>
            <a:r>
              <a:rPr lang="en-US" sz="2090">
                <a:solidFill>
                  <a:srgbClr val="FF0000"/>
                </a:solidFill>
                <a:latin typeface="Times New Roman"/>
                <a:ea typeface="Times New Roman"/>
                <a:cs typeface="Times New Roman"/>
                <a:sym typeface="Times New Roman"/>
              </a:rPr>
              <a:t>eg. Germany </a:t>
            </a:r>
            <a:r>
              <a:rPr lang="en-US" sz="2090">
                <a:latin typeface="Times New Roman"/>
                <a:ea typeface="Times New Roman"/>
                <a:cs typeface="Times New Roman"/>
                <a:sym typeface="Times New Roman"/>
              </a:rPr>
              <a:t>and France (</a:t>
            </a:r>
            <a:r>
              <a:rPr lang="en-US" sz="2090">
                <a:solidFill>
                  <a:srgbClr val="1D9656"/>
                </a:solidFill>
                <a:latin typeface="Times New Roman"/>
                <a:ea typeface="Times New Roman"/>
                <a:cs typeface="Times New Roman"/>
                <a:sym typeface="Times New Roman"/>
              </a:rPr>
              <a:t>as presented by Dr. des. David Jacobs’ PPT  p46</a:t>
            </a:r>
            <a:r>
              <a:rPr lang="en-US" sz="2090">
                <a:latin typeface="Times New Roman"/>
                <a:ea typeface="Times New Roman"/>
                <a:cs typeface="Times New Roman"/>
                <a:sym typeface="Times New Roman"/>
              </a:rPr>
              <a:t>).</a:t>
            </a:r>
            <a:endParaRPr sz="2090">
              <a:latin typeface="Times New Roman"/>
              <a:ea typeface="Times New Roman"/>
              <a:cs typeface="Times New Roman"/>
              <a:sym typeface="Times New Roman"/>
            </a:endParaRPr>
          </a:p>
          <a:p>
            <a:pPr indent="-360000" lvl="0" marL="468000" rtl="0" algn="l">
              <a:lnSpc>
                <a:spcPct val="100000"/>
              </a:lnSpc>
              <a:spcBef>
                <a:spcPts val="1200"/>
              </a:spcBef>
              <a:spcAft>
                <a:spcPts val="0"/>
              </a:spcAft>
              <a:buClr>
                <a:srgbClr val="FF0000"/>
              </a:buClr>
              <a:buSzPts val="2475"/>
              <a:buFont typeface="Verdana"/>
              <a:buAutoNum type="arabicPeriod"/>
            </a:pPr>
            <a:r>
              <a:rPr b="1" lang="en-US" sz="2475">
                <a:solidFill>
                  <a:srgbClr val="FF0000"/>
                </a:solidFill>
                <a:latin typeface="Times New Roman"/>
                <a:ea typeface="Times New Roman"/>
                <a:cs typeface="Times New Roman"/>
                <a:sym typeface="Times New Roman"/>
              </a:rPr>
              <a:t>German-style cost allocation</a:t>
            </a:r>
            <a:r>
              <a:rPr lang="en-US" sz="2475">
                <a:latin typeface="Times New Roman"/>
                <a:ea typeface="Times New Roman"/>
                <a:cs typeface="Times New Roman"/>
                <a:sym typeface="Times New Roman"/>
              </a:rPr>
              <a:t>: </a:t>
            </a:r>
            <a:r>
              <a:rPr lang="en-US" sz="2090">
                <a:latin typeface="Times New Roman"/>
                <a:ea typeface="Times New Roman"/>
                <a:cs typeface="Times New Roman"/>
                <a:sym typeface="Times New Roman"/>
              </a:rPr>
              <a:t>In Germany (as presented in this conference), RE developers are responsible for the costs to interconnect their facilities to the nearest point on the grid. Further grid modifications are evenly shared across all ratepayers. Such a policy could remove a major complicating factor in grid planning, but may also result in inappropriate cost allocation to </a:t>
            </a:r>
            <a:r>
              <a:rPr lang="en-US" sz="2090">
                <a:solidFill>
                  <a:schemeClr val="dk1"/>
                </a:solidFill>
                <a:latin typeface="Times New Roman"/>
                <a:ea typeface="Times New Roman"/>
                <a:cs typeface="Times New Roman"/>
                <a:sym typeface="Times New Roman"/>
              </a:rPr>
              <a:t>ratepayers. </a:t>
            </a:r>
            <a:r>
              <a:rPr lang="en-US" sz="2090">
                <a:solidFill>
                  <a:srgbClr val="FF0000"/>
                </a:solidFill>
                <a:latin typeface="Times New Roman"/>
                <a:ea typeface="Times New Roman"/>
                <a:cs typeface="Times New Roman"/>
                <a:sym typeface="Times New Roman"/>
              </a:rPr>
              <a:t>Taiwan may consider this approach</a:t>
            </a:r>
            <a:r>
              <a:rPr lang="en-US" sz="2090">
                <a:latin typeface="Times New Roman"/>
                <a:ea typeface="Times New Roman"/>
                <a:cs typeface="Times New Roman"/>
                <a:sym typeface="Times New Roman"/>
              </a:rPr>
              <a:t> for both transmission-level and distribution-level grid planning, in order to simplify the complication of cost allocation.</a:t>
            </a:r>
            <a:endParaRPr/>
          </a:p>
          <a:p>
            <a:pPr indent="-231140" lvl="0" marL="342900" rtl="0" algn="l">
              <a:lnSpc>
                <a:spcPct val="80000"/>
              </a:lnSpc>
              <a:spcBef>
                <a:spcPts val="352"/>
              </a:spcBef>
              <a:spcAft>
                <a:spcPts val="0"/>
              </a:spcAft>
              <a:buClr>
                <a:srgbClr val="104031"/>
              </a:buClr>
              <a:buSzPts val="1760"/>
              <a:buFont typeface="Verdana"/>
              <a:buNone/>
            </a:pPr>
            <a:r>
              <a:t/>
            </a:r>
            <a:endParaRPr sz="1760"/>
          </a:p>
        </p:txBody>
      </p:sp>
      <p:sp>
        <p:nvSpPr>
          <p:cNvPr id="208" name="Google Shape;208;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2" name="Shape 212"/>
        <p:cNvGrpSpPr/>
        <p:nvPr/>
      </p:nvGrpSpPr>
      <p:grpSpPr>
        <a:xfrm>
          <a:off x="0" y="0"/>
          <a:ext cx="0" cy="0"/>
          <a:chOff x="0" y="0"/>
          <a:chExt cx="0" cy="0"/>
        </a:xfrm>
      </p:grpSpPr>
      <p:sp>
        <p:nvSpPr>
          <p:cNvPr id="213" name="Google Shape;213;p29"/>
          <p:cNvSpPr txBox="1"/>
          <p:nvPr>
            <p:ph idx="1" type="body"/>
          </p:nvPr>
        </p:nvSpPr>
        <p:spPr>
          <a:xfrm>
            <a:off x="251520" y="1124744"/>
            <a:ext cx="8784976" cy="5184576"/>
          </a:xfrm>
          <a:prstGeom prst="rect">
            <a:avLst/>
          </a:prstGeom>
          <a:noFill/>
          <a:ln>
            <a:noFill/>
          </a:ln>
        </p:spPr>
        <p:txBody>
          <a:bodyPr anchorCtr="0" anchor="t" bIns="45700" lIns="91425" spcFirstLastPara="1" rIns="91425" wrap="square" tIns="45700">
            <a:noAutofit/>
          </a:bodyPr>
          <a:lstStyle/>
          <a:p>
            <a:pPr indent="-360000" lvl="0" marL="468000" rtl="0" algn="l">
              <a:lnSpc>
                <a:spcPct val="100000"/>
              </a:lnSpc>
              <a:spcBef>
                <a:spcPts val="0"/>
              </a:spcBef>
              <a:spcAft>
                <a:spcPts val="0"/>
              </a:spcAft>
              <a:buClr>
                <a:srgbClr val="FF0000"/>
              </a:buClr>
              <a:buSzPts val="2400"/>
              <a:buFont typeface="Verdana"/>
              <a:buAutoNum type="arabicPeriod" startAt="3"/>
            </a:pPr>
            <a:r>
              <a:rPr b="1" lang="en-US" sz="2400">
                <a:solidFill>
                  <a:srgbClr val="FF0000"/>
                </a:solidFill>
                <a:latin typeface="Times New Roman"/>
                <a:ea typeface="Times New Roman"/>
                <a:cs typeface="Times New Roman"/>
                <a:sym typeface="Times New Roman"/>
              </a:rPr>
              <a:t>German predictive models and grid impact simulation software</a:t>
            </a:r>
            <a:r>
              <a:rPr lang="en-US" sz="2400">
                <a:latin typeface="Times New Roman"/>
                <a:ea typeface="Times New Roman"/>
                <a:cs typeface="Times New Roman"/>
                <a:sym typeface="Times New Roman"/>
              </a:rPr>
              <a:t>: As one of the global best practices, Germany has been famous for predictive modeling and grid impact simulation software, which are significantly more accurate in real-time predictions of generation from local energy facilities. </a:t>
            </a:r>
            <a:endParaRPr sz="2400">
              <a:latin typeface="Times New Roman"/>
              <a:ea typeface="Times New Roman"/>
              <a:cs typeface="Times New Roman"/>
              <a:sym typeface="Times New Roman"/>
            </a:endParaRPr>
          </a:p>
          <a:p>
            <a:pPr indent="-360000" lvl="0" marL="468000" rtl="0" algn="l">
              <a:lnSpc>
                <a:spcPct val="100000"/>
              </a:lnSpc>
              <a:spcBef>
                <a:spcPts val="600"/>
              </a:spcBef>
              <a:spcAft>
                <a:spcPts val="0"/>
              </a:spcAft>
              <a:buClr>
                <a:srgbClr val="FF0000"/>
              </a:buClr>
              <a:buSzPts val="2400"/>
              <a:buFont typeface="Verdana"/>
              <a:buAutoNum type="arabicPeriod" startAt="3"/>
            </a:pPr>
            <a:r>
              <a:rPr lang="en-US" sz="2400">
                <a:solidFill>
                  <a:srgbClr val="FF0000"/>
                </a:solidFill>
                <a:latin typeface="Times New Roman"/>
                <a:ea typeface="Times New Roman"/>
                <a:cs typeface="Times New Roman"/>
                <a:sym typeface="Times New Roman"/>
              </a:rPr>
              <a:t>Taiwan could adopt similar modeling and methodologies</a:t>
            </a:r>
            <a:r>
              <a:rPr lang="en-US" sz="2400">
                <a:latin typeface="Times New Roman"/>
                <a:ea typeface="Times New Roman"/>
                <a:cs typeface="Times New Roman"/>
                <a:sym typeface="Times New Roman"/>
              </a:rPr>
              <a:t>:</a:t>
            </a:r>
            <a:endParaRPr/>
          </a:p>
          <a:p>
            <a:pPr indent="0" lvl="0" marL="504000" rtl="0" algn="l">
              <a:lnSpc>
                <a:spcPct val="100000"/>
              </a:lnSpc>
              <a:spcBef>
                <a:spcPts val="0"/>
              </a:spcBef>
              <a:spcAft>
                <a:spcPts val="0"/>
              </a:spcAft>
              <a:buClr>
                <a:srgbClr val="104031"/>
              </a:buClr>
              <a:buSzPts val="2400"/>
              <a:buFont typeface="Times New Roman"/>
              <a:buNone/>
            </a:pPr>
            <a:r>
              <a:rPr lang="en-US" sz="2400">
                <a:latin typeface="Times New Roman"/>
                <a:ea typeface="Times New Roman"/>
                <a:cs typeface="Times New Roman"/>
                <a:sym typeface="Times New Roman"/>
              </a:rPr>
              <a:t>It should be useful to plan the grid for local renewables and determine location-based value in Taiwan. </a:t>
            </a:r>
            <a:endParaRPr/>
          </a:p>
          <a:p>
            <a:pPr indent="0" lvl="0" marL="360000" rtl="0" algn="l">
              <a:lnSpc>
                <a:spcPct val="100000"/>
              </a:lnSpc>
              <a:spcBef>
                <a:spcPts val="600"/>
              </a:spcBef>
              <a:spcAft>
                <a:spcPts val="0"/>
              </a:spcAft>
              <a:buClr>
                <a:srgbClr val="104031"/>
              </a:buClr>
              <a:buSzPts val="1800"/>
              <a:buFont typeface="Verdana"/>
              <a:buNone/>
            </a:pPr>
            <a:r>
              <a:t/>
            </a:r>
            <a:endParaRPr sz="1800">
              <a:latin typeface="Times New Roman"/>
              <a:ea typeface="Times New Roman"/>
              <a:cs typeface="Times New Roman"/>
              <a:sym typeface="Times New Roman"/>
            </a:endParaRPr>
          </a:p>
          <a:p>
            <a:pPr indent="0" lvl="0" marL="360000" rtl="0" algn="l">
              <a:lnSpc>
                <a:spcPct val="100000"/>
              </a:lnSpc>
              <a:spcBef>
                <a:spcPts val="600"/>
              </a:spcBef>
              <a:spcAft>
                <a:spcPts val="0"/>
              </a:spcAft>
              <a:buClr>
                <a:srgbClr val="104031"/>
              </a:buClr>
              <a:buSzPts val="1800"/>
              <a:buFont typeface="Verdana"/>
              <a:buNone/>
            </a:pPr>
            <a:r>
              <a:t/>
            </a:r>
            <a:endParaRPr sz="1800">
              <a:latin typeface="Times New Roman"/>
              <a:ea typeface="Times New Roman"/>
              <a:cs typeface="Times New Roman"/>
              <a:sym typeface="Times New Roman"/>
            </a:endParaRPr>
          </a:p>
          <a:p>
            <a:pPr indent="0" lvl="0" marL="360000" rtl="0" algn="l">
              <a:lnSpc>
                <a:spcPct val="100000"/>
              </a:lnSpc>
              <a:spcBef>
                <a:spcPts val="600"/>
              </a:spcBef>
              <a:spcAft>
                <a:spcPts val="0"/>
              </a:spcAft>
              <a:buClr>
                <a:srgbClr val="104031"/>
              </a:buClr>
              <a:buSzPts val="1800"/>
              <a:buFont typeface="Verdana"/>
              <a:buNone/>
            </a:pPr>
            <a:r>
              <a:t/>
            </a:r>
            <a:endParaRPr sz="1800">
              <a:latin typeface="Times New Roman"/>
              <a:ea typeface="Times New Roman"/>
              <a:cs typeface="Times New Roman"/>
              <a:sym typeface="Times New Roman"/>
            </a:endParaRPr>
          </a:p>
          <a:p>
            <a:pPr indent="0" lvl="0" marL="360000" rtl="0" algn="l">
              <a:lnSpc>
                <a:spcPct val="100000"/>
              </a:lnSpc>
              <a:spcBef>
                <a:spcPts val="600"/>
              </a:spcBef>
              <a:spcAft>
                <a:spcPts val="0"/>
              </a:spcAft>
              <a:buClr>
                <a:srgbClr val="104031"/>
              </a:buClr>
              <a:buSzPts val="1800"/>
              <a:buFont typeface="Verdana"/>
              <a:buNone/>
            </a:pPr>
            <a:r>
              <a:t/>
            </a:r>
            <a:endParaRPr sz="1800">
              <a:latin typeface="Times New Roman"/>
              <a:ea typeface="Times New Roman"/>
              <a:cs typeface="Times New Roman"/>
              <a:sym typeface="Times New Roman"/>
            </a:endParaRPr>
          </a:p>
          <a:p>
            <a:pPr indent="0" lvl="0" marL="324000" rtl="0" algn="l">
              <a:lnSpc>
                <a:spcPct val="100000"/>
              </a:lnSpc>
              <a:spcBef>
                <a:spcPts val="0"/>
              </a:spcBef>
              <a:spcAft>
                <a:spcPts val="0"/>
              </a:spcAft>
              <a:buClr>
                <a:srgbClr val="1D9656"/>
              </a:buClr>
              <a:buSzPts val="1800"/>
              <a:buFont typeface="Times New Roman"/>
              <a:buNone/>
            </a:pPr>
            <a:r>
              <a:rPr lang="en-US" sz="1800">
                <a:solidFill>
                  <a:srgbClr val="1D9656"/>
                </a:solidFill>
                <a:latin typeface="Times New Roman"/>
                <a:ea typeface="Times New Roman"/>
                <a:cs typeface="Times New Roman"/>
                <a:sym typeface="Times New Roman"/>
              </a:rPr>
              <a:t>           </a:t>
            </a:r>
            <a:endParaRPr/>
          </a:p>
          <a:p>
            <a:pPr indent="0" lvl="0" marL="324000" rtl="0" algn="l">
              <a:lnSpc>
                <a:spcPct val="100000"/>
              </a:lnSpc>
              <a:spcBef>
                <a:spcPts val="0"/>
              </a:spcBef>
              <a:spcAft>
                <a:spcPts val="0"/>
              </a:spcAft>
              <a:buClr>
                <a:srgbClr val="1D9656"/>
              </a:buClr>
              <a:buSzPts val="1800"/>
              <a:buFont typeface="Times New Roman"/>
              <a:buNone/>
            </a:pPr>
            <a:r>
              <a:rPr lang="en-US" sz="1800">
                <a:solidFill>
                  <a:srgbClr val="1D9656"/>
                </a:solidFill>
                <a:latin typeface="Times New Roman"/>
                <a:ea typeface="Times New Roman"/>
                <a:cs typeface="Times New Roman"/>
                <a:sym typeface="Times New Roman"/>
              </a:rPr>
              <a:t>  </a:t>
            </a:r>
            <a:r>
              <a:rPr lang="en-US" sz="1550">
                <a:solidFill>
                  <a:srgbClr val="1D9656"/>
                </a:solidFill>
                <a:latin typeface="Times New Roman"/>
                <a:ea typeface="Times New Roman"/>
                <a:cs typeface="Times New Roman"/>
                <a:sym typeface="Times New Roman"/>
              </a:rPr>
              <a:t>--quoted from Dr. des. David Jacobs’s PPT p81.</a:t>
            </a:r>
            <a:endParaRPr/>
          </a:p>
          <a:p>
            <a:pPr indent="-292100" lvl="0" marL="342900" rtl="0" algn="l">
              <a:lnSpc>
                <a:spcPct val="80000"/>
              </a:lnSpc>
              <a:spcBef>
                <a:spcPts val="160"/>
              </a:spcBef>
              <a:spcAft>
                <a:spcPts val="0"/>
              </a:spcAft>
              <a:buClr>
                <a:srgbClr val="104031"/>
              </a:buClr>
              <a:buSzPts val="800"/>
              <a:buFont typeface="Verdana"/>
              <a:buNone/>
            </a:pPr>
            <a:r>
              <a:t/>
            </a:r>
            <a:endParaRPr sz="800"/>
          </a:p>
        </p:txBody>
      </p:sp>
      <p:sp>
        <p:nvSpPr>
          <p:cNvPr id="214" name="Google Shape;214;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15" name="Google Shape;215;p29"/>
          <p:cNvSpPr txBox="1"/>
          <p:nvPr>
            <p:ph type="title"/>
          </p:nvPr>
        </p:nvSpPr>
        <p:spPr>
          <a:xfrm>
            <a:off x="0" y="188640"/>
            <a:ext cx="91440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2900"/>
              <a:buFont typeface="Times New Roman"/>
              <a:buNone/>
            </a:pPr>
            <a:r>
              <a:rPr lang="en-US" sz="2900">
                <a:latin typeface="Times New Roman"/>
                <a:ea typeface="Times New Roman"/>
                <a:cs typeface="Times New Roman"/>
                <a:sym typeface="Times New Roman"/>
              </a:rPr>
              <a:t>VI. Possible Solutions for Accommodating New RE (2/3)</a:t>
            </a:r>
            <a:endParaRPr sz="2900"/>
          </a:p>
        </p:txBody>
      </p:sp>
      <p:pic>
        <p:nvPicPr>
          <p:cNvPr id="216" name="Google Shape;216;p29"/>
          <p:cNvPicPr preferRelativeResize="0"/>
          <p:nvPr/>
        </p:nvPicPr>
        <p:blipFill rotWithShape="1">
          <a:blip r:embed="rId3">
            <a:alphaModFix/>
          </a:blip>
          <a:srcRect b="0" l="0" r="0" t="0"/>
          <a:stretch/>
        </p:blipFill>
        <p:spPr>
          <a:xfrm>
            <a:off x="755577" y="4263272"/>
            <a:ext cx="7200799" cy="1541992"/>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0" name="Shape 220"/>
        <p:cNvGrpSpPr/>
        <p:nvPr/>
      </p:nvGrpSpPr>
      <p:grpSpPr>
        <a:xfrm>
          <a:off x="0" y="0"/>
          <a:ext cx="0" cy="0"/>
          <a:chOff x="0" y="0"/>
          <a:chExt cx="0" cy="0"/>
        </a:xfrm>
      </p:grpSpPr>
      <p:sp>
        <p:nvSpPr>
          <p:cNvPr id="221" name="Google Shape;221;p30"/>
          <p:cNvSpPr txBox="1"/>
          <p:nvPr>
            <p:ph idx="1" type="body"/>
          </p:nvPr>
        </p:nvSpPr>
        <p:spPr>
          <a:xfrm>
            <a:off x="395536" y="1240160"/>
            <a:ext cx="8424936" cy="4853136"/>
          </a:xfrm>
          <a:prstGeom prst="rect">
            <a:avLst/>
          </a:prstGeom>
          <a:noFill/>
          <a:ln>
            <a:noFill/>
          </a:ln>
        </p:spPr>
        <p:txBody>
          <a:bodyPr anchorCtr="0" anchor="t" bIns="45700" lIns="91425" spcFirstLastPara="1" rIns="91425" wrap="square" tIns="45700">
            <a:noAutofit/>
          </a:bodyPr>
          <a:lstStyle/>
          <a:p>
            <a:pPr indent="-360000" lvl="0" marL="468000" rtl="0" algn="l">
              <a:lnSpc>
                <a:spcPct val="100000"/>
              </a:lnSpc>
              <a:spcBef>
                <a:spcPts val="0"/>
              </a:spcBef>
              <a:spcAft>
                <a:spcPts val="0"/>
              </a:spcAft>
              <a:buClr>
                <a:srgbClr val="FF0000"/>
              </a:buClr>
              <a:buSzPts val="2600"/>
              <a:buFont typeface="Verdana"/>
              <a:buAutoNum type="arabicPeriod" startAt="5"/>
            </a:pPr>
            <a:r>
              <a:rPr lang="en-US" sz="2600">
                <a:solidFill>
                  <a:srgbClr val="FF0000"/>
                </a:solidFill>
                <a:latin typeface="Times New Roman"/>
                <a:ea typeface="Times New Roman"/>
                <a:cs typeface="Times New Roman"/>
                <a:sym typeface="Times New Roman"/>
              </a:rPr>
              <a:t>Multi-stakeholder collaboration</a:t>
            </a:r>
            <a:r>
              <a:rPr lang="en-US" sz="2340">
                <a:latin typeface="Times New Roman"/>
                <a:ea typeface="Times New Roman"/>
                <a:cs typeface="Times New Roman"/>
                <a:sym typeface="Times New Roman"/>
              </a:rPr>
              <a:t>: Because the distribution grid has an order of magnitude more circuits, substations, etc. than the transmission grid,  multi-stakeholder collaboration and communication should be strengthened.</a:t>
            </a:r>
            <a:endParaRPr/>
          </a:p>
          <a:p>
            <a:pPr indent="-360000" lvl="0" marL="468000" rtl="0" algn="l">
              <a:lnSpc>
                <a:spcPct val="100000"/>
              </a:lnSpc>
              <a:spcBef>
                <a:spcPts val="1200"/>
              </a:spcBef>
              <a:spcAft>
                <a:spcPts val="0"/>
              </a:spcAft>
              <a:buClr>
                <a:srgbClr val="FF0000"/>
              </a:buClr>
              <a:buSzPts val="2600"/>
              <a:buFont typeface="Verdana"/>
              <a:buAutoNum type="arabicPeriod" startAt="5"/>
            </a:pPr>
            <a:r>
              <a:rPr lang="en-US" sz="2600">
                <a:solidFill>
                  <a:srgbClr val="FF0000"/>
                </a:solidFill>
                <a:latin typeface="Times New Roman"/>
                <a:ea typeface="Times New Roman"/>
                <a:cs typeface="Times New Roman"/>
                <a:sym typeface="Times New Roman"/>
              </a:rPr>
              <a:t>Cluster studies of interconnection</a:t>
            </a:r>
            <a:r>
              <a:rPr lang="en-US" sz="2340">
                <a:latin typeface="Times New Roman"/>
                <a:ea typeface="Times New Roman"/>
                <a:cs typeface="Times New Roman"/>
                <a:sym typeface="Times New Roman"/>
              </a:rPr>
              <a:t>: One of the most complex problems with a large volume of interconnection requests is the cumulative effect of projects in a concentrated location. In this case, the combined impact on the distribution and transmission grid is not attributable to a single project. Cluster approaches to assess related interconnections may be needed for some special cases. </a:t>
            </a:r>
            <a:endParaRPr sz="2340">
              <a:latin typeface="Times New Roman"/>
              <a:ea typeface="Times New Roman"/>
              <a:cs typeface="Times New Roman"/>
              <a:sym typeface="Times New Roman"/>
            </a:endParaRPr>
          </a:p>
          <a:p>
            <a:pPr indent="-276860" lvl="0" marL="342900" rtl="0" algn="l">
              <a:lnSpc>
                <a:spcPct val="80000"/>
              </a:lnSpc>
              <a:spcBef>
                <a:spcPts val="208"/>
              </a:spcBef>
              <a:spcAft>
                <a:spcPts val="0"/>
              </a:spcAft>
              <a:buClr>
                <a:srgbClr val="104031"/>
              </a:buClr>
              <a:buSzPts val="1040"/>
              <a:buFont typeface="Verdana"/>
              <a:buNone/>
            </a:pPr>
            <a:r>
              <a:t/>
            </a:r>
            <a:endParaRPr sz="1040"/>
          </a:p>
        </p:txBody>
      </p:sp>
      <p:sp>
        <p:nvSpPr>
          <p:cNvPr id="222" name="Google Shape;222;p3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23" name="Google Shape;223;p30"/>
          <p:cNvSpPr txBox="1"/>
          <p:nvPr>
            <p:ph type="title"/>
          </p:nvPr>
        </p:nvSpPr>
        <p:spPr>
          <a:xfrm>
            <a:off x="0" y="188640"/>
            <a:ext cx="91440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2900"/>
              <a:buFont typeface="Times New Roman"/>
              <a:buNone/>
            </a:pPr>
            <a:r>
              <a:rPr lang="en-US" sz="2900">
                <a:latin typeface="Times New Roman"/>
                <a:ea typeface="Times New Roman"/>
                <a:cs typeface="Times New Roman"/>
                <a:sym typeface="Times New Roman"/>
              </a:rPr>
              <a:t>VI. Possible Solutions for Accommodating New RE(3/3)</a:t>
            </a:r>
            <a:endParaRPr sz="29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7" name="Shape 227"/>
        <p:cNvGrpSpPr/>
        <p:nvPr/>
      </p:nvGrpSpPr>
      <p:grpSpPr>
        <a:xfrm>
          <a:off x="0" y="0"/>
          <a:ext cx="0" cy="0"/>
          <a:chOff x="0" y="0"/>
          <a:chExt cx="0" cy="0"/>
        </a:xfrm>
      </p:grpSpPr>
      <p:sp>
        <p:nvSpPr>
          <p:cNvPr id="228" name="Google Shape;228;p31"/>
          <p:cNvSpPr txBox="1"/>
          <p:nvPr>
            <p:ph type="title"/>
          </p:nvPr>
        </p:nvSpPr>
        <p:spPr>
          <a:xfrm>
            <a:off x="457200" y="116632"/>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4000"/>
              <a:buFont typeface="Times New Roman"/>
              <a:buNone/>
            </a:pPr>
            <a:r>
              <a:rPr lang="en-US" sz="4000">
                <a:latin typeface="Times New Roman"/>
                <a:ea typeface="Times New Roman"/>
                <a:cs typeface="Times New Roman"/>
                <a:sym typeface="Times New Roman"/>
              </a:rPr>
              <a:t>VII. Conclusions (1/5)</a:t>
            </a:r>
            <a:endParaRPr sz="4000">
              <a:latin typeface="Times New Roman"/>
              <a:ea typeface="Times New Roman"/>
              <a:cs typeface="Times New Roman"/>
              <a:sym typeface="Times New Roman"/>
            </a:endParaRPr>
          </a:p>
        </p:txBody>
      </p:sp>
      <p:sp>
        <p:nvSpPr>
          <p:cNvPr id="229" name="Google Shape;229;p3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30" name="Google Shape;230;p31"/>
          <p:cNvSpPr txBox="1"/>
          <p:nvPr/>
        </p:nvSpPr>
        <p:spPr>
          <a:xfrm>
            <a:off x="457200" y="1196752"/>
            <a:ext cx="8229600" cy="4525963"/>
          </a:xfrm>
          <a:prstGeom prst="rect">
            <a:avLst/>
          </a:prstGeom>
          <a:noFill/>
          <a:ln>
            <a:noFill/>
          </a:ln>
        </p:spPr>
        <p:txBody>
          <a:bodyPr anchorCtr="0" anchor="t" bIns="45700" lIns="91425" spcFirstLastPara="1" rIns="91425" wrap="square" tIns="45700">
            <a:noAutofit/>
          </a:bodyPr>
          <a:lstStyle/>
          <a:p>
            <a:pPr indent="-360000" lvl="1" marL="468000" marR="0" rtl="0" algn="l">
              <a:lnSpc>
                <a:spcPct val="100000"/>
              </a:lnSpc>
              <a:spcBef>
                <a:spcPts val="0"/>
              </a:spcBef>
              <a:spcAft>
                <a:spcPts val="0"/>
              </a:spcAft>
              <a:buClr>
                <a:srgbClr val="104031"/>
              </a:buClr>
              <a:buSzPts val="2800"/>
              <a:buFont typeface="Verdana"/>
              <a:buAutoNum type="arabicPeriod"/>
            </a:pPr>
            <a:r>
              <a:rPr b="0" i="0" lang="en-US" sz="2800" u="none" cap="none" strike="noStrike">
                <a:solidFill>
                  <a:srgbClr val="104031"/>
                </a:solidFill>
                <a:latin typeface="Times New Roman"/>
                <a:ea typeface="Times New Roman"/>
                <a:cs typeface="Times New Roman"/>
                <a:sym typeface="Times New Roman"/>
              </a:rPr>
              <a:t>Taiwan should </a:t>
            </a:r>
            <a:r>
              <a:rPr b="0" i="0" lang="en-US" sz="2800" u="none" cap="none" strike="noStrike">
                <a:solidFill>
                  <a:schemeClr val="dk1"/>
                </a:solidFill>
                <a:latin typeface="Times New Roman"/>
                <a:ea typeface="Times New Roman"/>
                <a:cs typeface="Times New Roman"/>
                <a:sym typeface="Times New Roman"/>
              </a:rPr>
              <a:t>learn from </a:t>
            </a:r>
            <a:r>
              <a:rPr b="0" i="0" lang="en-US" sz="2800" u="none" cap="none" strike="noStrike">
                <a:solidFill>
                  <a:srgbClr val="FF0000"/>
                </a:solidFill>
                <a:latin typeface="Times New Roman"/>
                <a:ea typeface="Times New Roman"/>
                <a:cs typeface="Times New Roman"/>
                <a:sym typeface="Times New Roman"/>
              </a:rPr>
              <a:t>the German policy experience</a:t>
            </a:r>
            <a:r>
              <a:rPr b="0" i="0" lang="en-US" sz="2800" u="none" cap="none" strike="noStrike">
                <a:solidFill>
                  <a:srgbClr val="104031"/>
                </a:solidFill>
                <a:latin typeface="Times New Roman"/>
                <a:ea typeface="Times New Roman"/>
                <a:cs typeface="Times New Roman"/>
                <a:sym typeface="Times New Roman"/>
              </a:rPr>
              <a:t> which is one of </a:t>
            </a:r>
            <a:r>
              <a:rPr b="0" i="0" lang="en-US" sz="2800" u="none" cap="none" strike="noStrike">
                <a:solidFill>
                  <a:srgbClr val="FF0000"/>
                </a:solidFill>
                <a:latin typeface="Times New Roman"/>
                <a:ea typeface="Times New Roman"/>
                <a:cs typeface="Times New Roman"/>
                <a:sym typeface="Times New Roman"/>
              </a:rPr>
              <a:t>the global best practices</a:t>
            </a:r>
            <a:r>
              <a:rPr b="0" i="0" lang="en-US" sz="2800" u="none" cap="none" strike="noStrike">
                <a:solidFill>
                  <a:srgbClr val="104031"/>
                </a:solidFill>
                <a:latin typeface="Times New Roman"/>
                <a:ea typeface="Times New Roman"/>
                <a:cs typeface="Times New Roman"/>
                <a:sym typeface="Times New Roman"/>
              </a:rPr>
              <a:t>. </a:t>
            </a:r>
            <a:endParaRPr b="0" i="0" sz="2800" u="none" cap="none" strike="noStrike">
              <a:solidFill>
                <a:srgbClr val="104031"/>
              </a:solidFill>
              <a:latin typeface="Times New Roman"/>
              <a:ea typeface="Times New Roman"/>
              <a:cs typeface="Times New Roman"/>
              <a:sym typeface="Times New Roman"/>
            </a:endParaRPr>
          </a:p>
          <a:p>
            <a:pPr indent="-360000" lvl="1" marL="468000" marR="0" rtl="0" algn="l">
              <a:lnSpc>
                <a:spcPct val="100000"/>
              </a:lnSpc>
              <a:spcBef>
                <a:spcPts val="1200"/>
              </a:spcBef>
              <a:spcAft>
                <a:spcPts val="0"/>
              </a:spcAft>
              <a:buClr>
                <a:srgbClr val="FF0000"/>
              </a:buClr>
              <a:buSzPts val="2800"/>
              <a:buFont typeface="Verdana"/>
              <a:buAutoNum type="arabicPeriod"/>
            </a:pPr>
            <a:r>
              <a:rPr b="0" i="0" lang="en-US" sz="2800" u="none" cap="none" strike="noStrike">
                <a:solidFill>
                  <a:srgbClr val="FF0000"/>
                </a:solidFill>
                <a:latin typeface="Times New Roman"/>
                <a:ea typeface="Times New Roman"/>
                <a:cs typeface="Times New Roman"/>
                <a:sym typeface="Times New Roman"/>
              </a:rPr>
              <a:t>TaiPower system is isolated </a:t>
            </a:r>
            <a:r>
              <a:rPr b="0" i="0" lang="en-US" sz="2800" u="none" cap="none" strike="noStrike">
                <a:solidFill>
                  <a:schemeClr val="dk1"/>
                </a:solidFill>
                <a:latin typeface="Times New Roman"/>
                <a:ea typeface="Times New Roman"/>
                <a:cs typeface="Times New Roman"/>
                <a:sym typeface="Times New Roman"/>
              </a:rPr>
              <a:t>with</a:t>
            </a:r>
            <a:r>
              <a:rPr b="0" i="0" lang="en-US" sz="2800" u="none" cap="none" strike="noStrike">
                <a:solidFill>
                  <a:srgbClr val="FF0000"/>
                </a:solidFill>
                <a:latin typeface="Times New Roman"/>
                <a:ea typeface="Times New Roman"/>
                <a:cs typeface="Times New Roman"/>
                <a:sym typeface="Times New Roman"/>
              </a:rPr>
              <a:t> limited land resources, versus Germany power system, </a:t>
            </a:r>
            <a:r>
              <a:rPr b="0" i="0" lang="en-US" sz="2800" u="none" cap="none" strike="noStrike">
                <a:solidFill>
                  <a:schemeClr val="dk1"/>
                </a:solidFill>
                <a:latin typeface="Times New Roman"/>
                <a:ea typeface="Times New Roman"/>
                <a:cs typeface="Times New Roman"/>
                <a:sym typeface="Times New Roman"/>
              </a:rPr>
              <a:t>which is connected with EU neighbor countries. </a:t>
            </a:r>
            <a:r>
              <a:rPr b="0" i="0" lang="en-US" sz="2800" u="none" cap="none" strike="noStrike">
                <a:solidFill>
                  <a:srgbClr val="FF0000"/>
                </a:solidFill>
                <a:latin typeface="Times New Roman"/>
                <a:ea typeface="Times New Roman"/>
                <a:cs typeface="Times New Roman"/>
                <a:sym typeface="Times New Roman"/>
              </a:rPr>
              <a:t>Reliability and stability </a:t>
            </a:r>
            <a:r>
              <a:rPr b="0" i="0" lang="en-US" sz="2800" u="none" cap="none" strike="noStrike">
                <a:solidFill>
                  <a:schemeClr val="dk1"/>
                </a:solidFill>
                <a:latin typeface="Times New Roman"/>
                <a:ea typeface="Times New Roman"/>
                <a:cs typeface="Times New Roman"/>
                <a:sym typeface="Times New Roman"/>
              </a:rPr>
              <a:t>policy issues should be treated more carefully.</a:t>
            </a:r>
            <a:endParaRPr/>
          </a:p>
          <a:p>
            <a:pPr indent="-360000" lvl="1" marL="468000" marR="0" rtl="0" algn="l">
              <a:lnSpc>
                <a:spcPct val="100000"/>
              </a:lnSpc>
              <a:spcBef>
                <a:spcPts val="1200"/>
              </a:spcBef>
              <a:spcAft>
                <a:spcPts val="0"/>
              </a:spcAft>
              <a:buClr>
                <a:srgbClr val="FF0000"/>
              </a:buClr>
              <a:buSzPts val="2800"/>
              <a:buFont typeface="Verdana"/>
              <a:buAutoNum type="arabicPeriod"/>
            </a:pPr>
            <a:r>
              <a:rPr b="0" i="0" lang="en-US" sz="2800" u="none" cap="none" strike="noStrike">
                <a:solidFill>
                  <a:srgbClr val="FF0000"/>
                </a:solidFill>
                <a:latin typeface="Times New Roman"/>
                <a:ea typeface="Times New Roman"/>
                <a:cs typeface="Times New Roman"/>
                <a:sym typeface="Times New Roman"/>
              </a:rPr>
              <a:t>In the near-term, more sophisticated FIT policy design for RE procurement is needed. </a:t>
            </a:r>
            <a:r>
              <a:rPr b="0" i="0" lang="en-US" sz="2800" u="none" cap="none" strike="noStrike">
                <a:solidFill>
                  <a:srgbClr val="104031"/>
                </a:solidFill>
                <a:latin typeface="Times New Roman"/>
                <a:ea typeface="Times New Roman"/>
                <a:cs typeface="Times New Roman"/>
                <a:sym typeface="Times New Roman"/>
              </a:rPr>
              <a:t>Customer-based RE vs. wholesale RE might be treated with different approaches as discussed above. </a:t>
            </a:r>
            <a:endParaRPr/>
          </a:p>
          <a:p>
            <a:pPr indent="0" lvl="1" marL="360000" marR="0" rtl="0" algn="l">
              <a:lnSpc>
                <a:spcPct val="100000"/>
              </a:lnSpc>
              <a:spcBef>
                <a:spcPts val="1200"/>
              </a:spcBef>
              <a:spcAft>
                <a:spcPts val="0"/>
              </a:spcAft>
              <a:buClr>
                <a:srgbClr val="104031"/>
              </a:buClr>
              <a:buSzPts val="2800"/>
              <a:buFont typeface="Verdana"/>
              <a:buNone/>
            </a:pPr>
            <a:r>
              <a:t/>
            </a:r>
            <a:endParaRPr b="0" i="0" sz="2800" u="none" cap="none" strike="noStrike">
              <a:solidFill>
                <a:srgbClr val="104031"/>
              </a:solidFill>
              <a:latin typeface="Times New Roman"/>
              <a:ea typeface="Times New Roman"/>
              <a:cs typeface="Times New Roman"/>
              <a:sym typeface="Times New Roman"/>
            </a:endParaRPr>
          </a:p>
          <a:p>
            <a:pPr indent="-215900" lvl="1" marL="342900" marR="0" rtl="0" algn="l">
              <a:lnSpc>
                <a:spcPct val="80000"/>
              </a:lnSpc>
              <a:spcBef>
                <a:spcPts val="400"/>
              </a:spcBef>
              <a:spcAft>
                <a:spcPts val="0"/>
              </a:spcAft>
              <a:buClr>
                <a:srgbClr val="104031"/>
              </a:buClr>
              <a:buSzPts val="2000"/>
              <a:buFont typeface="Verdana"/>
              <a:buNone/>
            </a:pPr>
            <a:r>
              <a:t/>
            </a:r>
            <a:endParaRPr b="0" i="0" sz="2000" u="none" cap="none" strike="noStrike">
              <a:solidFill>
                <a:srgbClr val="104031"/>
              </a:solidFill>
              <a:latin typeface="Times New Roman"/>
              <a:ea typeface="Times New Roman"/>
              <a:cs typeface="Times New Roman"/>
              <a:sym typeface="Times New Roman"/>
            </a:endParaRPr>
          </a:p>
          <a:p>
            <a:pPr indent="-190500" lvl="1" marL="342900" marR="0" rtl="0" algn="l">
              <a:lnSpc>
                <a:spcPct val="80000"/>
              </a:lnSpc>
              <a:spcBef>
                <a:spcPts val="480"/>
              </a:spcBef>
              <a:spcAft>
                <a:spcPts val="0"/>
              </a:spcAft>
              <a:buClr>
                <a:srgbClr val="104031"/>
              </a:buClr>
              <a:buSzPts val="2400"/>
              <a:buFont typeface="Verdana"/>
              <a:buNone/>
            </a:pPr>
            <a:r>
              <a:t/>
            </a:r>
            <a:endParaRPr b="0" i="0" sz="2400" u="none" cap="none" strike="noStrike">
              <a:solidFill>
                <a:srgbClr val="104031"/>
              </a:solidFill>
              <a:latin typeface="Times New Roman"/>
              <a:ea typeface="Times New Roman"/>
              <a:cs typeface="Times New Roman"/>
              <a:sym typeface="Times New Roman"/>
            </a:endParaRPr>
          </a:p>
          <a:p>
            <a:pPr indent="0" lvl="1" marL="0" marR="0" rtl="0" algn="l">
              <a:lnSpc>
                <a:spcPct val="80000"/>
              </a:lnSpc>
              <a:spcBef>
                <a:spcPts val="520"/>
              </a:spcBef>
              <a:spcAft>
                <a:spcPts val="0"/>
              </a:spcAft>
              <a:buClr>
                <a:srgbClr val="104031"/>
              </a:buClr>
              <a:buSzPts val="2600"/>
              <a:buFont typeface="Verdana"/>
              <a:buNone/>
            </a:pPr>
            <a:r>
              <a:t/>
            </a:r>
            <a:endParaRPr b="0" i="0" sz="2600" u="none" cap="none" strike="noStrike">
              <a:solidFill>
                <a:srgbClr val="104031"/>
              </a:solidFill>
              <a:latin typeface="Verdana"/>
              <a:ea typeface="Verdana"/>
              <a:cs typeface="Verdana"/>
              <a:sym typeface="Verdana"/>
            </a:endParaRPr>
          </a:p>
          <a:p>
            <a:pPr indent="0" lvl="1" marL="0" marR="0" rtl="0" algn="l">
              <a:lnSpc>
                <a:spcPct val="80000"/>
              </a:lnSpc>
              <a:spcBef>
                <a:spcPts val="520"/>
              </a:spcBef>
              <a:spcAft>
                <a:spcPts val="0"/>
              </a:spcAft>
              <a:buClr>
                <a:srgbClr val="104031"/>
              </a:buClr>
              <a:buSzPts val="2600"/>
              <a:buFont typeface="Verdana"/>
              <a:buNone/>
            </a:pPr>
            <a:r>
              <a:t/>
            </a:r>
            <a:endParaRPr b="0" i="0" sz="2600" u="none" cap="none" strike="noStrike">
              <a:solidFill>
                <a:srgbClr val="104031"/>
              </a:solidFill>
              <a:latin typeface="Verdana"/>
              <a:ea typeface="Verdana"/>
              <a:cs typeface="Verdana"/>
              <a:sym typeface="Verdana"/>
            </a:endParaRPr>
          </a:p>
          <a:p>
            <a:pPr indent="-342900" lvl="0" marL="342900" marR="0" rtl="0" algn="l">
              <a:lnSpc>
                <a:spcPct val="80000"/>
              </a:lnSpc>
              <a:spcBef>
                <a:spcPts val="400"/>
              </a:spcBef>
              <a:spcAft>
                <a:spcPts val="0"/>
              </a:spcAft>
              <a:buClr>
                <a:srgbClr val="104031"/>
              </a:buClr>
              <a:buSzPts val="2000"/>
              <a:buFont typeface="Verdana"/>
              <a:buNone/>
            </a:pPr>
            <a:r>
              <a:t/>
            </a:r>
            <a:endParaRPr sz="2000">
              <a:solidFill>
                <a:srgbClr val="104031"/>
              </a:solidFill>
              <a:latin typeface="Verdana"/>
              <a:ea typeface="Verdana"/>
              <a:cs typeface="Verdana"/>
              <a:sym typeface="Verdana"/>
            </a:endParaRPr>
          </a:p>
          <a:p>
            <a:pPr indent="-120650" lvl="1" marL="742950" marR="0" rtl="0" algn="l">
              <a:lnSpc>
                <a:spcPct val="80000"/>
              </a:lnSpc>
              <a:spcBef>
                <a:spcPts val="520"/>
              </a:spcBef>
              <a:spcAft>
                <a:spcPts val="0"/>
              </a:spcAft>
              <a:buClr>
                <a:srgbClr val="104031"/>
              </a:buClr>
              <a:buSzPts val="2600"/>
              <a:buFont typeface="Noto Sans Symbols"/>
              <a:buNone/>
            </a:pPr>
            <a:r>
              <a:t/>
            </a:r>
            <a:endParaRPr b="0" i="0" sz="2600" u="none" cap="none" strike="noStrike">
              <a:solidFill>
                <a:srgbClr val="104031"/>
              </a:solidFill>
              <a:latin typeface="Verdana"/>
              <a:ea typeface="Verdana"/>
              <a:cs typeface="Verdana"/>
              <a:sym typeface="Verdana"/>
            </a:endParaRPr>
          </a:p>
          <a:p>
            <a:pPr indent="-285750" lvl="1" marL="742950" marR="0" rtl="0" algn="l">
              <a:lnSpc>
                <a:spcPct val="80000"/>
              </a:lnSpc>
              <a:spcBef>
                <a:spcPts val="520"/>
              </a:spcBef>
              <a:spcAft>
                <a:spcPts val="0"/>
              </a:spcAft>
              <a:buClr>
                <a:srgbClr val="104031"/>
              </a:buClr>
              <a:buSzPts val="2600"/>
              <a:buFont typeface="Verdana"/>
              <a:buNone/>
            </a:pPr>
            <a:r>
              <a:t/>
            </a:r>
            <a:endParaRPr b="0" i="0" sz="2600" u="none" cap="none" strike="noStrike">
              <a:solidFill>
                <a:srgbClr val="104031"/>
              </a:solidFill>
              <a:latin typeface="Verdana"/>
              <a:ea typeface="Verdana"/>
              <a:cs typeface="Verdana"/>
              <a:sym typeface="Verdana"/>
            </a:endParaRPr>
          </a:p>
          <a:p>
            <a:pPr indent="-285750" lvl="1" marL="742950" marR="0" rtl="0" algn="l">
              <a:lnSpc>
                <a:spcPct val="80000"/>
              </a:lnSpc>
              <a:spcBef>
                <a:spcPts val="520"/>
              </a:spcBef>
              <a:spcAft>
                <a:spcPts val="0"/>
              </a:spcAft>
              <a:buClr>
                <a:srgbClr val="104031"/>
              </a:buClr>
              <a:buSzPts val="2600"/>
              <a:buFont typeface="Verdana"/>
              <a:buNone/>
            </a:pPr>
            <a:r>
              <a:t/>
            </a:r>
            <a:endParaRPr b="0" i="0" sz="2600" u="none" cap="none" strike="noStrike">
              <a:solidFill>
                <a:srgbClr val="104031"/>
              </a:solidFill>
              <a:latin typeface="Verdana"/>
              <a:ea typeface="Verdana"/>
              <a:cs typeface="Verdana"/>
              <a:sym typeface="Verdana"/>
            </a:endParaRPr>
          </a:p>
          <a:p>
            <a:pPr indent="-342900" lvl="0" marL="342900" marR="0" rtl="0" algn="l">
              <a:lnSpc>
                <a:spcPct val="80000"/>
              </a:lnSpc>
              <a:spcBef>
                <a:spcPts val="400"/>
              </a:spcBef>
              <a:spcAft>
                <a:spcPts val="0"/>
              </a:spcAft>
              <a:buClr>
                <a:srgbClr val="104031"/>
              </a:buClr>
              <a:buSzPts val="2000"/>
              <a:buFont typeface="Verdana"/>
              <a:buNone/>
            </a:pPr>
            <a:r>
              <a:t/>
            </a:r>
            <a:endParaRPr sz="2000">
              <a:solidFill>
                <a:srgbClr val="104031"/>
              </a:solidFill>
              <a:latin typeface="Verdana"/>
              <a:ea typeface="Verdana"/>
              <a:cs typeface="Verdana"/>
              <a:sym typeface="Verdana"/>
            </a:endParaRPr>
          </a:p>
          <a:p>
            <a:pPr indent="-342900" lvl="0" marL="342900" marR="0" rtl="0" algn="l">
              <a:lnSpc>
                <a:spcPct val="80000"/>
              </a:lnSpc>
              <a:spcBef>
                <a:spcPts val="400"/>
              </a:spcBef>
              <a:spcAft>
                <a:spcPts val="0"/>
              </a:spcAft>
              <a:buClr>
                <a:srgbClr val="104031"/>
              </a:buClr>
              <a:buSzPts val="2000"/>
              <a:buFont typeface="Verdana"/>
              <a:buNone/>
            </a:pPr>
            <a:r>
              <a:rPr lang="en-US" sz="2000">
                <a:solidFill>
                  <a:srgbClr val="104031"/>
                </a:solidFill>
                <a:latin typeface="Verdana"/>
                <a:ea typeface="Verdana"/>
                <a:cs typeface="Verdana"/>
                <a:sym typeface="Verdana"/>
              </a:rPr>
              <a:t>    </a:t>
            </a:r>
            <a:endParaRPr/>
          </a:p>
          <a:p>
            <a:pPr indent="-342900" lvl="0" marL="342900" marR="0" rtl="0" algn="l">
              <a:lnSpc>
                <a:spcPct val="80000"/>
              </a:lnSpc>
              <a:spcBef>
                <a:spcPts val="400"/>
              </a:spcBef>
              <a:spcAft>
                <a:spcPts val="0"/>
              </a:spcAft>
              <a:buClr>
                <a:srgbClr val="104031"/>
              </a:buClr>
              <a:buSzPts val="2000"/>
              <a:buFont typeface="Verdana"/>
              <a:buNone/>
            </a:pPr>
            <a:r>
              <a:rPr lang="en-US" sz="2000">
                <a:solidFill>
                  <a:srgbClr val="104031"/>
                </a:solidFill>
                <a:latin typeface="Verdana"/>
                <a:ea typeface="Verdana"/>
                <a:cs typeface="Verdana"/>
                <a:sym typeface="Verdana"/>
              </a:rPr>
              <a:t>  </a:t>
            </a:r>
            <a:endParaRPr sz="2000">
              <a:solidFill>
                <a:srgbClr val="104031"/>
              </a:solidFill>
              <a:latin typeface="Verdana"/>
              <a:ea typeface="Verdana"/>
              <a:cs typeface="Verdana"/>
              <a:sym typeface="Verdana"/>
            </a:endParaRPr>
          </a:p>
          <a:p>
            <a:pPr indent="-342900" lvl="0" marL="342900" marR="0" rtl="0" algn="l">
              <a:lnSpc>
                <a:spcPct val="80000"/>
              </a:lnSpc>
              <a:spcBef>
                <a:spcPts val="160"/>
              </a:spcBef>
              <a:spcAft>
                <a:spcPts val="0"/>
              </a:spcAft>
              <a:buClr>
                <a:srgbClr val="104031"/>
              </a:buClr>
              <a:buSzPts val="800"/>
              <a:buFont typeface="Verdana"/>
              <a:buNone/>
            </a:pPr>
            <a:r>
              <a:t/>
            </a:r>
            <a:endParaRPr sz="800">
              <a:solidFill>
                <a:srgbClr val="104031"/>
              </a:solidFill>
              <a:latin typeface="Verdana"/>
              <a:ea typeface="Verdana"/>
              <a:cs typeface="Verdana"/>
              <a:sym typeface="Verdan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94" name="Shape 94"/>
        <p:cNvGrpSpPr/>
        <p:nvPr/>
      </p:nvGrpSpPr>
      <p:grpSpPr>
        <a:xfrm>
          <a:off x="0" y="0"/>
          <a:ext cx="0" cy="0"/>
          <a:chOff x="0" y="0"/>
          <a:chExt cx="0" cy="0"/>
        </a:xfrm>
      </p:grpSpPr>
      <p:sp>
        <p:nvSpPr>
          <p:cNvPr id="95" name="Google Shape;95;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4400"/>
              <a:buFont typeface="Times New Roman"/>
              <a:buNone/>
            </a:pPr>
            <a:r>
              <a:rPr lang="en-US">
                <a:latin typeface="Times New Roman"/>
                <a:ea typeface="Times New Roman"/>
                <a:cs typeface="Times New Roman"/>
                <a:sym typeface="Times New Roman"/>
              </a:rPr>
              <a:t>Outline</a:t>
            </a:r>
            <a:endParaRPr>
              <a:latin typeface="Times New Roman"/>
              <a:ea typeface="Times New Roman"/>
              <a:cs typeface="Times New Roman"/>
              <a:sym typeface="Times New Roman"/>
            </a:endParaRPr>
          </a:p>
        </p:txBody>
      </p:sp>
      <p:sp>
        <p:nvSpPr>
          <p:cNvPr id="96" name="Google Shape;96;p14"/>
          <p:cNvSpPr txBox="1"/>
          <p:nvPr>
            <p:ph idx="1" type="body"/>
          </p:nvPr>
        </p:nvSpPr>
        <p:spPr>
          <a:xfrm>
            <a:off x="323528" y="1340768"/>
            <a:ext cx="8640960" cy="4968552"/>
          </a:xfrm>
          <a:prstGeom prst="rect">
            <a:avLst/>
          </a:prstGeom>
          <a:noFill/>
          <a:ln>
            <a:noFill/>
          </a:ln>
        </p:spPr>
        <p:txBody>
          <a:bodyPr anchorCtr="0" anchor="t" bIns="45700" lIns="91425" spcFirstLastPara="1" rIns="91425" wrap="square" tIns="45700">
            <a:noAutofit/>
          </a:bodyPr>
          <a:lstStyle/>
          <a:p>
            <a:pPr indent="0" lvl="0" marL="0" rtl="0" algn="l">
              <a:lnSpc>
                <a:spcPct val="140000"/>
              </a:lnSpc>
              <a:spcBef>
                <a:spcPts val="0"/>
              </a:spcBef>
              <a:spcAft>
                <a:spcPts val="0"/>
              </a:spcAft>
              <a:buClr>
                <a:srgbClr val="104031"/>
              </a:buClr>
              <a:buSzPts val="2800"/>
              <a:buFont typeface="Times New Roman"/>
              <a:buNone/>
            </a:pPr>
            <a:r>
              <a:rPr lang="en-US" sz="2800">
                <a:latin typeface="Times New Roman"/>
                <a:ea typeface="Times New Roman"/>
                <a:cs typeface="Times New Roman"/>
                <a:sym typeface="Times New Roman"/>
              </a:rPr>
              <a:t>I.    Introduction                                                                   3</a:t>
            </a:r>
            <a:endParaRPr/>
          </a:p>
          <a:p>
            <a:pPr indent="0" lvl="0" marL="0" rtl="0" algn="l">
              <a:lnSpc>
                <a:spcPct val="140000"/>
              </a:lnSpc>
              <a:spcBef>
                <a:spcPts val="560"/>
              </a:spcBef>
              <a:spcAft>
                <a:spcPts val="0"/>
              </a:spcAft>
              <a:buClr>
                <a:srgbClr val="104031"/>
              </a:buClr>
              <a:buSzPts val="2800"/>
              <a:buFont typeface="Times New Roman"/>
              <a:buNone/>
            </a:pPr>
            <a:r>
              <a:rPr lang="en-US" sz="2800">
                <a:latin typeface="Times New Roman"/>
                <a:ea typeface="Times New Roman"/>
                <a:cs typeface="Times New Roman"/>
                <a:sym typeface="Times New Roman"/>
              </a:rPr>
              <a:t>II.   Key Points for RE Procurement Policy                        5</a:t>
            </a:r>
            <a:endParaRPr/>
          </a:p>
          <a:p>
            <a:pPr indent="0" lvl="0" marL="0" rtl="0" algn="l">
              <a:lnSpc>
                <a:spcPct val="140000"/>
              </a:lnSpc>
              <a:spcBef>
                <a:spcPts val="560"/>
              </a:spcBef>
              <a:spcAft>
                <a:spcPts val="0"/>
              </a:spcAft>
              <a:buClr>
                <a:srgbClr val="104031"/>
              </a:buClr>
              <a:buSzPts val="2800"/>
              <a:buFont typeface="Times New Roman"/>
              <a:buNone/>
            </a:pPr>
            <a:r>
              <a:rPr lang="en-US" sz="2800">
                <a:latin typeface="Times New Roman"/>
                <a:ea typeface="Times New Roman"/>
                <a:cs typeface="Times New Roman"/>
                <a:sym typeface="Times New Roman"/>
              </a:rPr>
              <a:t>III.  Policy Design for FIT, RPS and RAM                      10 </a:t>
            </a:r>
            <a:endParaRPr sz="2800">
              <a:latin typeface="Times New Roman"/>
              <a:ea typeface="Times New Roman"/>
              <a:cs typeface="Times New Roman"/>
              <a:sym typeface="Times New Roman"/>
            </a:endParaRPr>
          </a:p>
          <a:p>
            <a:pPr indent="0" lvl="0" marL="0" rtl="0" algn="l">
              <a:lnSpc>
                <a:spcPct val="140000"/>
              </a:lnSpc>
              <a:spcBef>
                <a:spcPts val="560"/>
              </a:spcBef>
              <a:spcAft>
                <a:spcPts val="0"/>
              </a:spcAft>
              <a:buClr>
                <a:srgbClr val="104031"/>
              </a:buClr>
              <a:buSzPts val="2800"/>
              <a:buFont typeface="Times New Roman"/>
              <a:buNone/>
            </a:pPr>
            <a:r>
              <a:rPr lang="en-US" sz="2800">
                <a:latin typeface="Times New Roman"/>
                <a:ea typeface="Times New Roman"/>
                <a:cs typeface="Times New Roman"/>
                <a:sym typeface="Times New Roman"/>
              </a:rPr>
              <a:t>IV.  Comparison: Germany vs. Taiwan                             14</a:t>
            </a:r>
            <a:endParaRPr/>
          </a:p>
          <a:p>
            <a:pPr indent="0" lvl="0" marL="0" rtl="0" algn="l">
              <a:lnSpc>
                <a:spcPct val="140000"/>
              </a:lnSpc>
              <a:spcBef>
                <a:spcPts val="560"/>
              </a:spcBef>
              <a:spcAft>
                <a:spcPts val="0"/>
              </a:spcAft>
              <a:buClr>
                <a:srgbClr val="104031"/>
              </a:buClr>
              <a:buSzPts val="2800"/>
              <a:buFont typeface="Times New Roman"/>
              <a:buNone/>
            </a:pPr>
            <a:r>
              <a:rPr lang="en-US" sz="2800">
                <a:latin typeface="Times New Roman"/>
                <a:ea typeface="Times New Roman"/>
                <a:cs typeface="Times New Roman"/>
                <a:sym typeface="Times New Roman"/>
              </a:rPr>
              <a:t>V.   Challenges for Accommodating New RE                   15</a:t>
            </a:r>
            <a:endParaRPr sz="2800">
              <a:latin typeface="Times New Roman"/>
              <a:ea typeface="Times New Roman"/>
              <a:cs typeface="Times New Roman"/>
              <a:sym typeface="Times New Roman"/>
            </a:endParaRPr>
          </a:p>
          <a:p>
            <a:pPr indent="0" lvl="0" marL="0" rtl="0" algn="l">
              <a:lnSpc>
                <a:spcPct val="140000"/>
              </a:lnSpc>
              <a:spcBef>
                <a:spcPts val="560"/>
              </a:spcBef>
              <a:spcAft>
                <a:spcPts val="0"/>
              </a:spcAft>
              <a:buClr>
                <a:srgbClr val="104031"/>
              </a:buClr>
              <a:buSzPts val="2800"/>
              <a:buFont typeface="Times New Roman"/>
              <a:buNone/>
            </a:pPr>
            <a:r>
              <a:rPr lang="en-US" sz="2800">
                <a:latin typeface="Times New Roman"/>
                <a:ea typeface="Times New Roman"/>
                <a:cs typeface="Times New Roman"/>
                <a:sym typeface="Times New Roman"/>
              </a:rPr>
              <a:t>VI.  Possible Solutions for Accommodating New RE      16</a:t>
            </a:r>
            <a:endParaRPr sz="2800">
              <a:latin typeface="Times New Roman"/>
              <a:ea typeface="Times New Roman"/>
              <a:cs typeface="Times New Roman"/>
              <a:sym typeface="Times New Roman"/>
            </a:endParaRPr>
          </a:p>
          <a:p>
            <a:pPr indent="0" lvl="0" marL="0" rtl="0" algn="l">
              <a:lnSpc>
                <a:spcPct val="140000"/>
              </a:lnSpc>
              <a:spcBef>
                <a:spcPts val="560"/>
              </a:spcBef>
              <a:spcAft>
                <a:spcPts val="0"/>
              </a:spcAft>
              <a:buClr>
                <a:srgbClr val="104031"/>
              </a:buClr>
              <a:buSzPts val="2800"/>
              <a:buFont typeface="Times New Roman"/>
              <a:buNone/>
            </a:pPr>
            <a:r>
              <a:rPr lang="en-US" sz="2800">
                <a:latin typeface="Times New Roman"/>
                <a:ea typeface="Times New Roman"/>
                <a:cs typeface="Times New Roman"/>
                <a:sym typeface="Times New Roman"/>
              </a:rPr>
              <a:t>VII. Conclusions                                                               19</a:t>
            </a:r>
            <a:endParaRPr/>
          </a:p>
          <a:p>
            <a:pPr indent="0" lvl="0" marL="0" rtl="0" algn="l">
              <a:lnSpc>
                <a:spcPct val="90000"/>
              </a:lnSpc>
              <a:spcBef>
                <a:spcPts val="400"/>
              </a:spcBef>
              <a:spcAft>
                <a:spcPts val="0"/>
              </a:spcAft>
              <a:buClr>
                <a:srgbClr val="104031"/>
              </a:buClr>
              <a:buSzPts val="2000"/>
              <a:buFont typeface="Verdana"/>
              <a:buNone/>
            </a:pPr>
            <a:r>
              <a:t/>
            </a:r>
            <a:endParaRPr sz="2000">
              <a:latin typeface="Times New Roman"/>
              <a:ea typeface="Times New Roman"/>
              <a:cs typeface="Times New Roman"/>
              <a:sym typeface="Times New Roman"/>
            </a:endParaRPr>
          </a:p>
          <a:p>
            <a:pPr indent="-215900" lvl="0" marL="342900" rtl="0" algn="l">
              <a:lnSpc>
                <a:spcPct val="90000"/>
              </a:lnSpc>
              <a:spcBef>
                <a:spcPts val="400"/>
              </a:spcBef>
              <a:spcAft>
                <a:spcPts val="0"/>
              </a:spcAft>
              <a:buClr>
                <a:srgbClr val="104031"/>
              </a:buClr>
              <a:buSzPts val="2000"/>
              <a:buFont typeface="Verdana"/>
              <a:buNone/>
            </a:pPr>
            <a:r>
              <a:t/>
            </a:r>
            <a:endParaRPr sz="2000">
              <a:latin typeface="Times New Roman"/>
              <a:ea typeface="Times New Roman"/>
              <a:cs typeface="Times New Roman"/>
              <a:sym typeface="Times New Roman"/>
            </a:endParaRPr>
          </a:p>
          <a:p>
            <a:pPr indent="0" lvl="0" marL="0" rtl="0" algn="l">
              <a:lnSpc>
                <a:spcPct val="90000"/>
              </a:lnSpc>
              <a:spcBef>
                <a:spcPts val="400"/>
              </a:spcBef>
              <a:spcAft>
                <a:spcPts val="0"/>
              </a:spcAft>
              <a:buClr>
                <a:srgbClr val="104031"/>
              </a:buClr>
              <a:buSzPts val="2000"/>
              <a:buFont typeface="Verdana"/>
              <a:buNone/>
            </a:pPr>
            <a:r>
              <a:t/>
            </a:r>
            <a:endParaRPr sz="2000">
              <a:latin typeface="Times New Roman"/>
              <a:ea typeface="Times New Roman"/>
              <a:cs typeface="Times New Roman"/>
              <a:sym typeface="Times New Roman"/>
            </a:endParaRPr>
          </a:p>
          <a:p>
            <a:pPr indent="-215900" lvl="0" marL="342900" rtl="0" algn="l">
              <a:lnSpc>
                <a:spcPct val="90000"/>
              </a:lnSpc>
              <a:spcBef>
                <a:spcPts val="400"/>
              </a:spcBef>
              <a:spcAft>
                <a:spcPts val="0"/>
              </a:spcAft>
              <a:buClr>
                <a:srgbClr val="104031"/>
              </a:buClr>
              <a:buSzPts val="2000"/>
              <a:buFont typeface="Verdana"/>
              <a:buNone/>
            </a:pPr>
            <a:r>
              <a:t/>
            </a:r>
            <a:endParaRPr sz="2000">
              <a:latin typeface="Times New Roman"/>
              <a:ea typeface="Times New Roman"/>
              <a:cs typeface="Times New Roman"/>
              <a:sym typeface="Times New Roman"/>
            </a:endParaRPr>
          </a:p>
          <a:p>
            <a:pPr indent="-139700" lvl="0" marL="342900" rtl="0" algn="l">
              <a:lnSpc>
                <a:spcPct val="90000"/>
              </a:lnSpc>
              <a:spcBef>
                <a:spcPts val="640"/>
              </a:spcBef>
              <a:spcAft>
                <a:spcPts val="0"/>
              </a:spcAft>
              <a:buClr>
                <a:srgbClr val="104031"/>
              </a:buClr>
              <a:buSzPts val="3200"/>
              <a:buFont typeface="Verdana"/>
              <a:buNone/>
            </a:pPr>
            <a:r>
              <a:t/>
            </a:r>
            <a:endParaRPr/>
          </a:p>
          <a:p>
            <a:pPr indent="-139700" lvl="0" marL="342900" rtl="0" algn="l">
              <a:lnSpc>
                <a:spcPct val="90000"/>
              </a:lnSpc>
              <a:spcBef>
                <a:spcPts val="640"/>
              </a:spcBef>
              <a:spcAft>
                <a:spcPts val="0"/>
              </a:spcAft>
              <a:buClr>
                <a:srgbClr val="104031"/>
              </a:buClr>
              <a:buSzPts val="3200"/>
              <a:buFont typeface="Verdana"/>
              <a:buNone/>
            </a:pPr>
            <a:r>
              <a:t/>
            </a:r>
            <a:endParaRPr/>
          </a:p>
          <a:p>
            <a:pPr indent="-139700" lvl="0" marL="342900" rtl="0" algn="l">
              <a:lnSpc>
                <a:spcPct val="90000"/>
              </a:lnSpc>
              <a:spcBef>
                <a:spcPts val="640"/>
              </a:spcBef>
              <a:spcAft>
                <a:spcPts val="0"/>
              </a:spcAft>
              <a:buClr>
                <a:srgbClr val="104031"/>
              </a:buClr>
              <a:buSzPts val="3200"/>
              <a:buFont typeface="Verdana"/>
              <a:buNone/>
            </a:pPr>
            <a:r>
              <a:t/>
            </a:r>
            <a:endParaRPr/>
          </a:p>
          <a:p>
            <a:pPr indent="-139700" lvl="0" marL="342900" rtl="0" algn="l">
              <a:lnSpc>
                <a:spcPct val="90000"/>
              </a:lnSpc>
              <a:spcBef>
                <a:spcPts val="640"/>
              </a:spcBef>
              <a:spcAft>
                <a:spcPts val="0"/>
              </a:spcAft>
              <a:buClr>
                <a:srgbClr val="104031"/>
              </a:buClr>
              <a:buSzPts val="3200"/>
              <a:buFont typeface="Verdana"/>
              <a:buNone/>
            </a:pPr>
            <a:r>
              <a:t/>
            </a:r>
            <a:endParaRPr/>
          </a:p>
          <a:p>
            <a:pPr indent="-139700" lvl="0" marL="342900" rtl="0" algn="l">
              <a:lnSpc>
                <a:spcPct val="90000"/>
              </a:lnSpc>
              <a:spcBef>
                <a:spcPts val="640"/>
              </a:spcBef>
              <a:spcAft>
                <a:spcPts val="0"/>
              </a:spcAft>
              <a:buClr>
                <a:srgbClr val="104031"/>
              </a:buClr>
              <a:buSzPts val="3200"/>
              <a:buFont typeface="Verdana"/>
              <a:buNone/>
            </a:pPr>
            <a:r>
              <a:t/>
            </a:r>
            <a:endParaRPr/>
          </a:p>
        </p:txBody>
      </p:sp>
      <p:sp>
        <p:nvSpPr>
          <p:cNvPr id="97" name="Google Shape;97;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4" name="Shape 234"/>
        <p:cNvGrpSpPr/>
        <p:nvPr/>
      </p:nvGrpSpPr>
      <p:grpSpPr>
        <a:xfrm>
          <a:off x="0" y="0"/>
          <a:ext cx="0" cy="0"/>
          <a:chOff x="0" y="0"/>
          <a:chExt cx="0" cy="0"/>
        </a:xfrm>
      </p:grpSpPr>
      <p:sp>
        <p:nvSpPr>
          <p:cNvPr id="235" name="Google Shape;235;p32"/>
          <p:cNvSpPr txBox="1"/>
          <p:nvPr>
            <p:ph type="title"/>
          </p:nvPr>
        </p:nvSpPr>
        <p:spPr>
          <a:xfrm>
            <a:off x="457200" y="116632"/>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4000"/>
              <a:buFont typeface="Times New Roman"/>
              <a:buNone/>
            </a:pPr>
            <a:r>
              <a:rPr lang="en-US" sz="4000">
                <a:latin typeface="Times New Roman"/>
                <a:ea typeface="Times New Roman"/>
                <a:cs typeface="Times New Roman"/>
                <a:sym typeface="Times New Roman"/>
              </a:rPr>
              <a:t>VII. Conclusions (2/5)</a:t>
            </a:r>
            <a:endParaRPr sz="2800">
              <a:latin typeface="Times New Roman"/>
              <a:ea typeface="Times New Roman"/>
              <a:cs typeface="Times New Roman"/>
              <a:sym typeface="Times New Roman"/>
            </a:endParaRPr>
          </a:p>
        </p:txBody>
      </p:sp>
      <p:sp>
        <p:nvSpPr>
          <p:cNvPr id="236" name="Google Shape;236;p32"/>
          <p:cNvSpPr txBox="1"/>
          <p:nvPr>
            <p:ph idx="1" type="body"/>
          </p:nvPr>
        </p:nvSpPr>
        <p:spPr>
          <a:xfrm>
            <a:off x="457200" y="1052736"/>
            <a:ext cx="8229600" cy="4929411"/>
          </a:xfrm>
          <a:prstGeom prst="rect">
            <a:avLst/>
          </a:prstGeom>
          <a:noFill/>
          <a:ln>
            <a:noFill/>
          </a:ln>
        </p:spPr>
        <p:txBody>
          <a:bodyPr anchorCtr="0" anchor="t" bIns="45700" lIns="91425" spcFirstLastPara="1" rIns="91425" wrap="square" tIns="45700">
            <a:noAutofit/>
          </a:bodyPr>
          <a:lstStyle/>
          <a:p>
            <a:pPr indent="-360000" lvl="0" marL="468000" rtl="0" algn="l">
              <a:spcBef>
                <a:spcPts val="0"/>
              </a:spcBef>
              <a:spcAft>
                <a:spcPts val="0"/>
              </a:spcAft>
              <a:buClr>
                <a:srgbClr val="104031"/>
              </a:buClr>
              <a:buSzPts val="2800"/>
              <a:buFont typeface="Verdana"/>
              <a:buAutoNum type="arabicPeriod" startAt="4"/>
            </a:pPr>
            <a:r>
              <a:rPr lang="en-US" sz="2800">
                <a:latin typeface="Times New Roman"/>
                <a:ea typeface="Times New Roman"/>
                <a:cs typeface="Times New Roman"/>
                <a:sym typeface="Times New Roman"/>
              </a:rPr>
              <a:t>Critical Policy Considerations Include:</a:t>
            </a:r>
            <a:endParaRPr/>
          </a:p>
          <a:p>
            <a:pPr indent="-342900" lvl="0" marL="576000" rtl="0" algn="l">
              <a:spcBef>
                <a:spcPts val="400"/>
              </a:spcBef>
              <a:spcAft>
                <a:spcPts val="0"/>
              </a:spcAft>
              <a:buClr>
                <a:srgbClr val="104031"/>
              </a:buClr>
              <a:buSzPts val="2000"/>
              <a:buFont typeface="Noto Sans Symbols"/>
              <a:buChar char="➢"/>
            </a:pPr>
            <a:r>
              <a:rPr lang="en-US" sz="2000">
                <a:latin typeface="Times New Roman"/>
                <a:ea typeface="Times New Roman"/>
                <a:cs typeface="Times New Roman"/>
                <a:sym typeface="Times New Roman"/>
              </a:rPr>
              <a:t>What is the </a:t>
            </a:r>
            <a:r>
              <a:rPr lang="en-US" sz="2000">
                <a:solidFill>
                  <a:srgbClr val="FF0000"/>
                </a:solidFill>
                <a:latin typeface="Times New Roman"/>
                <a:ea typeface="Times New Roman"/>
                <a:cs typeface="Times New Roman"/>
                <a:sym typeface="Times New Roman"/>
              </a:rPr>
              <a:t>complete set of objectives </a:t>
            </a:r>
            <a:r>
              <a:rPr lang="en-US" sz="2000">
                <a:latin typeface="Times New Roman"/>
                <a:ea typeface="Times New Roman"/>
                <a:cs typeface="Times New Roman"/>
                <a:sym typeface="Times New Roman"/>
              </a:rPr>
              <a:t>that need to be considered when determining value capture of RE? </a:t>
            </a:r>
            <a:endParaRPr sz="2000">
              <a:latin typeface="Times New Roman"/>
              <a:ea typeface="Times New Roman"/>
              <a:cs typeface="Times New Roman"/>
              <a:sym typeface="Times New Roman"/>
            </a:endParaRPr>
          </a:p>
          <a:p>
            <a:pPr indent="-342900" lvl="0" marL="576000" rtl="0" algn="l">
              <a:spcBef>
                <a:spcPts val="400"/>
              </a:spcBef>
              <a:spcAft>
                <a:spcPts val="0"/>
              </a:spcAft>
              <a:buClr>
                <a:srgbClr val="FF0000"/>
              </a:buClr>
              <a:buSzPts val="2000"/>
              <a:buFont typeface="Noto Sans Symbols"/>
              <a:buChar char="➢"/>
            </a:pPr>
            <a:r>
              <a:rPr lang="en-US" sz="2000">
                <a:solidFill>
                  <a:srgbClr val="FF0000"/>
                </a:solidFill>
                <a:latin typeface="Times New Roman"/>
                <a:ea typeface="Times New Roman"/>
                <a:cs typeface="Times New Roman"/>
                <a:sym typeface="Times New Roman"/>
              </a:rPr>
              <a:t>How should policymakers prioritize these objectives? </a:t>
            </a:r>
            <a:r>
              <a:rPr lang="en-US" sz="2000">
                <a:latin typeface="Times New Roman"/>
                <a:ea typeface="Times New Roman"/>
                <a:cs typeface="Times New Roman"/>
                <a:sym typeface="Times New Roman"/>
              </a:rPr>
              <a:t>Ultimately, policymakers would want to prioritize based on total benefit to all citizens, not just ratepayers. </a:t>
            </a:r>
            <a:endParaRPr/>
          </a:p>
          <a:p>
            <a:pPr indent="-342900" lvl="0" marL="576000" rtl="0" algn="l">
              <a:spcBef>
                <a:spcPts val="400"/>
              </a:spcBef>
              <a:spcAft>
                <a:spcPts val="0"/>
              </a:spcAft>
              <a:buClr>
                <a:srgbClr val="104031"/>
              </a:buClr>
              <a:buSzPts val="2000"/>
              <a:buFont typeface="Noto Sans Symbols"/>
              <a:buChar char="➢"/>
            </a:pPr>
            <a:r>
              <a:rPr lang="en-US" sz="2000">
                <a:latin typeface="Times New Roman"/>
                <a:ea typeface="Times New Roman"/>
                <a:cs typeface="Times New Roman"/>
                <a:sym typeface="Times New Roman"/>
              </a:rPr>
              <a:t>To the extent that each type of benefit can be monetized, would the benefits be ranked, or could some kind of blended priority score be created?</a:t>
            </a:r>
            <a:endParaRPr/>
          </a:p>
          <a:p>
            <a:pPr indent="-342900" lvl="0" marL="576000" rtl="0" algn="l">
              <a:spcBef>
                <a:spcPts val="400"/>
              </a:spcBef>
              <a:spcAft>
                <a:spcPts val="0"/>
              </a:spcAft>
              <a:buClr>
                <a:srgbClr val="104031"/>
              </a:buClr>
              <a:buSzPts val="2000"/>
              <a:buFont typeface="Noto Sans Symbols"/>
              <a:buChar char="➢"/>
            </a:pPr>
            <a:r>
              <a:rPr lang="en-US" sz="2000">
                <a:latin typeface="Times New Roman"/>
                <a:ea typeface="Times New Roman"/>
                <a:cs typeface="Times New Roman"/>
                <a:sym typeface="Times New Roman"/>
              </a:rPr>
              <a:t>What are the near term procedure and policy changes needed to </a:t>
            </a:r>
            <a:r>
              <a:rPr lang="en-US" sz="2000">
                <a:solidFill>
                  <a:srgbClr val="FF0000"/>
                </a:solidFill>
                <a:latin typeface="Times New Roman"/>
                <a:ea typeface="Times New Roman"/>
                <a:cs typeface="Times New Roman"/>
                <a:sym typeface="Times New Roman"/>
              </a:rPr>
              <a:t>encourage RE development in the highest location-based value</a:t>
            </a:r>
            <a:r>
              <a:rPr lang="en-US" sz="2000">
                <a:solidFill>
                  <a:schemeClr val="dk1"/>
                </a:solidFill>
                <a:latin typeface="Times New Roman"/>
                <a:ea typeface="Times New Roman"/>
                <a:cs typeface="Times New Roman"/>
                <a:sym typeface="Times New Roman"/>
              </a:rPr>
              <a:t>?</a:t>
            </a:r>
            <a:endParaRPr/>
          </a:p>
          <a:p>
            <a:pPr indent="-342900" lvl="0" marL="576000" rtl="0" algn="l">
              <a:spcBef>
                <a:spcPts val="400"/>
              </a:spcBef>
              <a:spcAft>
                <a:spcPts val="0"/>
              </a:spcAft>
              <a:buClr>
                <a:srgbClr val="104031"/>
              </a:buClr>
              <a:buSzPts val="2000"/>
              <a:buFont typeface="Noto Sans Symbols"/>
              <a:buChar char="➢"/>
            </a:pPr>
            <a:r>
              <a:rPr lang="en-US" sz="2000">
                <a:latin typeface="Times New Roman"/>
                <a:ea typeface="Times New Roman"/>
                <a:cs typeface="Times New Roman"/>
                <a:sym typeface="Times New Roman"/>
              </a:rPr>
              <a:t>How to </a:t>
            </a:r>
            <a:r>
              <a:rPr lang="en-US" sz="2000">
                <a:solidFill>
                  <a:srgbClr val="FF0000"/>
                </a:solidFill>
                <a:latin typeface="Times New Roman"/>
                <a:ea typeface="Times New Roman"/>
                <a:cs typeface="Times New Roman"/>
                <a:sym typeface="Times New Roman"/>
              </a:rPr>
              <a:t>integrate fixed FIT scheme with auction mechanism for a better RE procurement procedure</a:t>
            </a:r>
            <a:r>
              <a:rPr lang="en-US" sz="2000">
                <a:latin typeface="Times New Roman"/>
                <a:ea typeface="Times New Roman"/>
                <a:cs typeface="Times New Roman"/>
                <a:sym typeface="Times New Roman"/>
              </a:rPr>
              <a:t>?</a:t>
            </a:r>
            <a:endParaRPr/>
          </a:p>
          <a:p>
            <a:pPr indent="-203200" lvl="0" marL="342900" rtl="0" algn="l">
              <a:spcBef>
                <a:spcPts val="440"/>
              </a:spcBef>
              <a:spcAft>
                <a:spcPts val="0"/>
              </a:spcAft>
              <a:buClr>
                <a:srgbClr val="104031"/>
              </a:buClr>
              <a:buSzPts val="2200"/>
              <a:buFont typeface="Noto Sans Symbols"/>
              <a:buNone/>
            </a:pPr>
            <a:r>
              <a:t/>
            </a:r>
            <a:endParaRPr sz="2200">
              <a:latin typeface="Times New Roman"/>
              <a:ea typeface="Times New Roman"/>
              <a:cs typeface="Times New Roman"/>
              <a:sym typeface="Times New Roman"/>
            </a:endParaRPr>
          </a:p>
          <a:p>
            <a:pPr indent="-254000" lvl="0" marL="457200" rtl="0" algn="l">
              <a:spcBef>
                <a:spcPts val="640"/>
              </a:spcBef>
              <a:spcAft>
                <a:spcPts val="0"/>
              </a:spcAft>
              <a:buClr>
                <a:srgbClr val="104031"/>
              </a:buClr>
              <a:buSzPts val="3200"/>
              <a:buFont typeface="Verdana"/>
              <a:buNone/>
            </a:pPr>
            <a:r>
              <a:t/>
            </a:r>
            <a:endParaRPr>
              <a:latin typeface="Times New Roman"/>
              <a:ea typeface="Times New Roman"/>
              <a:cs typeface="Times New Roman"/>
              <a:sym typeface="Times New Roman"/>
            </a:endParaRPr>
          </a:p>
        </p:txBody>
      </p:sp>
      <p:sp>
        <p:nvSpPr>
          <p:cNvPr id="237" name="Google Shape;237;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1" name="Shape 241"/>
        <p:cNvGrpSpPr/>
        <p:nvPr/>
      </p:nvGrpSpPr>
      <p:grpSpPr>
        <a:xfrm>
          <a:off x="0" y="0"/>
          <a:ext cx="0" cy="0"/>
          <a:chOff x="0" y="0"/>
          <a:chExt cx="0" cy="0"/>
        </a:xfrm>
      </p:grpSpPr>
      <p:sp>
        <p:nvSpPr>
          <p:cNvPr id="242" name="Google Shape;242;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4000"/>
              <a:buFont typeface="Times New Roman"/>
              <a:buNone/>
            </a:pPr>
            <a:r>
              <a:rPr lang="en-US" sz="4000">
                <a:latin typeface="Times New Roman"/>
                <a:ea typeface="Times New Roman"/>
                <a:cs typeface="Times New Roman"/>
                <a:sym typeface="Times New Roman"/>
              </a:rPr>
              <a:t>VII. Conclusions (3/5)</a:t>
            </a:r>
            <a:endParaRPr sz="4000">
              <a:latin typeface="Times New Roman"/>
              <a:ea typeface="Times New Roman"/>
              <a:cs typeface="Times New Roman"/>
              <a:sym typeface="Times New Roman"/>
            </a:endParaRPr>
          </a:p>
        </p:txBody>
      </p:sp>
      <p:sp>
        <p:nvSpPr>
          <p:cNvPr id="243" name="Google Shape;243;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60000" lvl="0" marL="468000" rtl="0" algn="l">
              <a:spcBef>
                <a:spcPts val="0"/>
              </a:spcBef>
              <a:spcAft>
                <a:spcPts val="0"/>
              </a:spcAft>
              <a:buClr>
                <a:srgbClr val="104031"/>
              </a:buClr>
              <a:buSzPts val="2800"/>
              <a:buFont typeface="Verdana"/>
              <a:buAutoNum type="arabicPeriod" startAt="5"/>
            </a:pPr>
            <a:r>
              <a:rPr lang="en-US" sz="2800">
                <a:latin typeface="Times New Roman"/>
                <a:ea typeface="Times New Roman"/>
                <a:cs typeface="Times New Roman"/>
                <a:sym typeface="Times New Roman"/>
              </a:rPr>
              <a:t>It is important to facilitate the development of  RE related industries in order to shift Taiwan from an </a:t>
            </a:r>
            <a:r>
              <a:rPr lang="en-US" sz="2800">
                <a:solidFill>
                  <a:srgbClr val="FF0000"/>
                </a:solidFill>
                <a:latin typeface="Times New Roman"/>
                <a:ea typeface="Times New Roman"/>
                <a:cs typeface="Times New Roman"/>
                <a:sym typeface="Times New Roman"/>
              </a:rPr>
              <a:t>IT (information technology) country to an ET (energy technology) country.</a:t>
            </a:r>
            <a:endParaRPr sz="2800">
              <a:solidFill>
                <a:srgbClr val="FF0000"/>
              </a:solidFill>
              <a:latin typeface="Times New Roman"/>
              <a:ea typeface="Times New Roman"/>
              <a:cs typeface="Times New Roman"/>
              <a:sym typeface="Times New Roman"/>
            </a:endParaRPr>
          </a:p>
          <a:p>
            <a:pPr indent="-360000" lvl="0" marL="468000" rtl="0" algn="l">
              <a:spcBef>
                <a:spcPts val="1200"/>
              </a:spcBef>
              <a:spcAft>
                <a:spcPts val="0"/>
              </a:spcAft>
              <a:buClr>
                <a:srgbClr val="104031"/>
              </a:buClr>
              <a:buSzPts val="2800"/>
              <a:buFont typeface="Verdana"/>
              <a:buAutoNum type="arabicPeriod" startAt="5"/>
            </a:pPr>
            <a:r>
              <a:rPr lang="en-US" sz="2800">
                <a:latin typeface="Times New Roman"/>
                <a:ea typeface="Times New Roman"/>
                <a:cs typeface="Times New Roman"/>
                <a:sym typeface="Times New Roman"/>
              </a:rPr>
              <a:t>With </a:t>
            </a:r>
            <a:r>
              <a:rPr lang="en-US" sz="2800">
                <a:solidFill>
                  <a:srgbClr val="FF0000"/>
                </a:solidFill>
                <a:latin typeface="Times New Roman"/>
                <a:ea typeface="Times New Roman"/>
                <a:cs typeface="Times New Roman"/>
                <a:sym typeface="Times New Roman"/>
              </a:rPr>
              <a:t>improved forecasting tools (could be learned from Germany as discussed above)</a:t>
            </a:r>
            <a:r>
              <a:rPr lang="en-US" sz="2800">
                <a:latin typeface="Times New Roman"/>
                <a:ea typeface="Times New Roman"/>
                <a:cs typeface="Times New Roman"/>
                <a:sym typeface="Times New Roman"/>
              </a:rPr>
              <a:t>, policymakers will have better information about resource variability and can make more informed dispatch decisions to maintain system reliability.</a:t>
            </a:r>
            <a:endParaRPr/>
          </a:p>
          <a:p>
            <a:pPr indent="-139700" lvl="0" marL="342900" rtl="0" algn="l">
              <a:spcBef>
                <a:spcPts val="640"/>
              </a:spcBef>
              <a:spcAft>
                <a:spcPts val="0"/>
              </a:spcAft>
              <a:buClr>
                <a:srgbClr val="104031"/>
              </a:buClr>
              <a:buSzPts val="3200"/>
              <a:buFont typeface="Verdana"/>
              <a:buNone/>
            </a:pPr>
            <a:r>
              <a:t/>
            </a:r>
            <a:endParaRPr/>
          </a:p>
        </p:txBody>
      </p:sp>
      <p:sp>
        <p:nvSpPr>
          <p:cNvPr id="244" name="Google Shape;244;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8" name="Shape 248"/>
        <p:cNvGrpSpPr/>
        <p:nvPr/>
      </p:nvGrpSpPr>
      <p:grpSpPr>
        <a:xfrm>
          <a:off x="0" y="0"/>
          <a:ext cx="0" cy="0"/>
          <a:chOff x="0" y="0"/>
          <a:chExt cx="0" cy="0"/>
        </a:xfrm>
      </p:grpSpPr>
      <p:sp>
        <p:nvSpPr>
          <p:cNvPr id="249" name="Google Shape;249;p3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4000"/>
              <a:buFont typeface="Times New Roman"/>
              <a:buNone/>
            </a:pPr>
            <a:r>
              <a:rPr lang="en-US" sz="4000">
                <a:latin typeface="Times New Roman"/>
                <a:ea typeface="Times New Roman"/>
                <a:cs typeface="Times New Roman"/>
                <a:sym typeface="Times New Roman"/>
              </a:rPr>
              <a:t>VII. Conclusions (4/5)</a:t>
            </a:r>
            <a:endParaRPr sz="4000"/>
          </a:p>
        </p:txBody>
      </p:sp>
      <p:sp>
        <p:nvSpPr>
          <p:cNvPr id="250" name="Google Shape;250;p34"/>
          <p:cNvSpPr txBox="1"/>
          <p:nvPr>
            <p:ph idx="1" type="body"/>
          </p:nvPr>
        </p:nvSpPr>
        <p:spPr>
          <a:xfrm>
            <a:off x="251520" y="1412776"/>
            <a:ext cx="8640960" cy="4709120"/>
          </a:xfrm>
          <a:prstGeom prst="rect">
            <a:avLst/>
          </a:prstGeom>
          <a:noFill/>
          <a:ln>
            <a:noFill/>
          </a:ln>
        </p:spPr>
        <p:txBody>
          <a:bodyPr anchorCtr="0" anchor="t" bIns="45700" lIns="91425" spcFirstLastPara="1" rIns="91425" wrap="square" tIns="45700">
            <a:noAutofit/>
          </a:bodyPr>
          <a:lstStyle/>
          <a:p>
            <a:pPr indent="-360000" lvl="0" marL="468000" rtl="0" algn="l">
              <a:spcBef>
                <a:spcPts val="0"/>
              </a:spcBef>
              <a:spcAft>
                <a:spcPts val="0"/>
              </a:spcAft>
              <a:buClr>
                <a:srgbClr val="FF0000"/>
              </a:buClr>
              <a:buSzPts val="2800"/>
              <a:buFont typeface="Verdana"/>
              <a:buAutoNum type="arabicPeriod" startAt="7"/>
            </a:pPr>
            <a:r>
              <a:rPr lang="en-US" sz="2800">
                <a:solidFill>
                  <a:srgbClr val="FF0000"/>
                </a:solidFill>
                <a:latin typeface="Times New Roman"/>
                <a:ea typeface="Times New Roman"/>
                <a:cs typeface="Times New Roman"/>
                <a:sym typeface="Times New Roman"/>
              </a:rPr>
              <a:t>Storage technologies</a:t>
            </a:r>
            <a:r>
              <a:rPr lang="en-US" sz="2800">
                <a:latin typeface="Times New Roman"/>
                <a:ea typeface="Times New Roman"/>
                <a:cs typeface="Times New Roman"/>
                <a:sym typeface="Times New Roman"/>
              </a:rPr>
              <a:t> can be applied on the transmission and distribution system to stabilize </a:t>
            </a:r>
            <a:r>
              <a:rPr lang="en-US" sz="2800">
                <a:solidFill>
                  <a:srgbClr val="FF0000"/>
                </a:solidFill>
                <a:latin typeface="Times New Roman"/>
                <a:ea typeface="Times New Roman"/>
                <a:cs typeface="Times New Roman"/>
                <a:sym typeface="Times New Roman"/>
              </a:rPr>
              <a:t>intermittency from RE output </a:t>
            </a:r>
            <a:r>
              <a:rPr lang="en-US" sz="2800">
                <a:latin typeface="Times New Roman"/>
                <a:ea typeface="Times New Roman"/>
                <a:cs typeface="Times New Roman"/>
                <a:sym typeface="Times New Roman"/>
              </a:rPr>
              <a:t>and secure system reliability. </a:t>
            </a:r>
            <a:endParaRPr sz="2800">
              <a:latin typeface="Times New Roman"/>
              <a:ea typeface="Times New Roman"/>
              <a:cs typeface="Times New Roman"/>
              <a:sym typeface="Times New Roman"/>
            </a:endParaRPr>
          </a:p>
          <a:p>
            <a:pPr indent="-360000" lvl="0" marL="468000" rtl="0" algn="l">
              <a:spcBef>
                <a:spcPts val="1800"/>
              </a:spcBef>
              <a:spcAft>
                <a:spcPts val="0"/>
              </a:spcAft>
              <a:buClr>
                <a:srgbClr val="FF0000"/>
              </a:buClr>
              <a:buSzPts val="2800"/>
              <a:buFont typeface="Verdana"/>
              <a:buAutoNum type="arabicPeriod" startAt="7"/>
            </a:pPr>
            <a:r>
              <a:rPr lang="en-US" sz="2800">
                <a:solidFill>
                  <a:srgbClr val="FF0000"/>
                </a:solidFill>
                <a:latin typeface="Times New Roman"/>
                <a:ea typeface="Times New Roman"/>
                <a:cs typeface="Times New Roman"/>
                <a:sym typeface="Times New Roman"/>
              </a:rPr>
              <a:t>Demand response </a:t>
            </a:r>
            <a:r>
              <a:rPr lang="en-US" sz="2800">
                <a:latin typeface="Times New Roman"/>
                <a:ea typeface="Times New Roman"/>
                <a:cs typeface="Times New Roman"/>
                <a:sym typeface="Times New Roman"/>
              </a:rPr>
              <a:t>can ease the intermittency of RE by curtailing consumers’ electricity use (</a:t>
            </a:r>
            <a:r>
              <a:rPr lang="en-US" sz="2800">
                <a:solidFill>
                  <a:srgbClr val="FF0000"/>
                </a:solidFill>
                <a:latin typeface="Times New Roman"/>
                <a:ea typeface="Times New Roman"/>
                <a:cs typeface="Times New Roman"/>
                <a:sym typeface="Times New Roman"/>
              </a:rPr>
              <a:t>just like a virtual power plant</a:t>
            </a:r>
            <a:r>
              <a:rPr lang="en-US" sz="2800">
                <a:latin typeface="Times New Roman"/>
                <a:ea typeface="Times New Roman"/>
                <a:cs typeface="Times New Roman"/>
                <a:sym typeface="Times New Roman"/>
              </a:rPr>
              <a:t>) to cope </a:t>
            </a:r>
            <a:r>
              <a:rPr lang="en-US" sz="2800">
                <a:solidFill>
                  <a:srgbClr val="FF0000"/>
                </a:solidFill>
                <a:latin typeface="Times New Roman"/>
                <a:ea typeface="Times New Roman"/>
                <a:cs typeface="Times New Roman"/>
                <a:sym typeface="Times New Roman"/>
              </a:rPr>
              <a:t>with instability of RE generation</a:t>
            </a:r>
            <a:r>
              <a:rPr lang="en-US" sz="2800">
                <a:latin typeface="Times New Roman"/>
                <a:ea typeface="Times New Roman"/>
                <a:cs typeface="Times New Roman"/>
                <a:sym typeface="Times New Roman"/>
              </a:rPr>
              <a:t>. </a:t>
            </a:r>
            <a:endParaRPr sz="2800">
              <a:latin typeface="Times New Roman"/>
              <a:ea typeface="Times New Roman"/>
              <a:cs typeface="Times New Roman"/>
              <a:sym typeface="Times New Roman"/>
            </a:endParaRPr>
          </a:p>
          <a:p>
            <a:pPr indent="-360000" lvl="0" marL="468000" rtl="0" algn="l">
              <a:spcBef>
                <a:spcPts val="1800"/>
              </a:spcBef>
              <a:spcAft>
                <a:spcPts val="0"/>
              </a:spcAft>
              <a:buClr>
                <a:srgbClr val="104031"/>
              </a:buClr>
              <a:buSzPts val="2800"/>
              <a:buFont typeface="Verdana"/>
              <a:buAutoNum type="arabicPeriod" startAt="7"/>
            </a:pPr>
            <a:r>
              <a:rPr lang="en-US" sz="2800">
                <a:latin typeface="Times New Roman"/>
                <a:ea typeface="Times New Roman"/>
                <a:cs typeface="Times New Roman"/>
                <a:sym typeface="Times New Roman"/>
              </a:rPr>
              <a:t>Combining demand response with electric energy storage in a transmission/distribution system enhances the value and capabilities of </a:t>
            </a:r>
            <a:r>
              <a:rPr lang="en-US" sz="2800">
                <a:solidFill>
                  <a:srgbClr val="FF0000"/>
                </a:solidFill>
                <a:latin typeface="Times New Roman"/>
                <a:ea typeface="Times New Roman"/>
                <a:cs typeface="Times New Roman"/>
                <a:sym typeface="Times New Roman"/>
              </a:rPr>
              <a:t>both measures.</a:t>
            </a:r>
            <a:endParaRPr sz="2800">
              <a:solidFill>
                <a:srgbClr val="FF0000"/>
              </a:solidFill>
              <a:latin typeface="Times New Roman"/>
              <a:ea typeface="Times New Roman"/>
              <a:cs typeface="Times New Roman"/>
              <a:sym typeface="Times New Roman"/>
            </a:endParaRPr>
          </a:p>
          <a:p>
            <a:pPr indent="-177800" lvl="0" marL="342900" rtl="0" algn="l">
              <a:spcBef>
                <a:spcPts val="520"/>
              </a:spcBef>
              <a:spcAft>
                <a:spcPts val="0"/>
              </a:spcAft>
              <a:buClr>
                <a:srgbClr val="104031"/>
              </a:buClr>
              <a:buSzPts val="2600"/>
              <a:buFont typeface="Verdana"/>
              <a:buNone/>
            </a:pPr>
            <a:r>
              <a:t/>
            </a:r>
            <a:endParaRPr sz="2600"/>
          </a:p>
        </p:txBody>
      </p:sp>
      <p:sp>
        <p:nvSpPr>
          <p:cNvPr id="251" name="Google Shape;251;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5" name="Shape 255"/>
        <p:cNvGrpSpPr/>
        <p:nvPr/>
      </p:nvGrpSpPr>
      <p:grpSpPr>
        <a:xfrm>
          <a:off x="0" y="0"/>
          <a:ext cx="0" cy="0"/>
          <a:chOff x="0" y="0"/>
          <a:chExt cx="0" cy="0"/>
        </a:xfrm>
      </p:grpSpPr>
      <p:sp>
        <p:nvSpPr>
          <p:cNvPr id="256" name="Google Shape;256;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4000"/>
              <a:buFont typeface="Times New Roman"/>
              <a:buNone/>
            </a:pPr>
            <a:r>
              <a:rPr lang="en-US" sz="4000">
                <a:latin typeface="Times New Roman"/>
                <a:ea typeface="Times New Roman"/>
                <a:cs typeface="Times New Roman"/>
                <a:sym typeface="Times New Roman"/>
              </a:rPr>
              <a:t>VII. Conclusions (5/5)</a:t>
            </a:r>
            <a:endParaRPr sz="4000">
              <a:latin typeface="Times New Roman"/>
              <a:ea typeface="Times New Roman"/>
              <a:cs typeface="Times New Roman"/>
              <a:sym typeface="Times New Roman"/>
            </a:endParaRPr>
          </a:p>
        </p:txBody>
      </p:sp>
      <p:sp>
        <p:nvSpPr>
          <p:cNvPr id="257" name="Google Shape;257;p35"/>
          <p:cNvSpPr txBox="1"/>
          <p:nvPr>
            <p:ph idx="1" type="body"/>
          </p:nvPr>
        </p:nvSpPr>
        <p:spPr>
          <a:xfrm>
            <a:off x="457200" y="1412776"/>
            <a:ext cx="8219256" cy="5040560"/>
          </a:xfrm>
          <a:prstGeom prst="rect">
            <a:avLst/>
          </a:prstGeom>
          <a:noFill/>
          <a:ln>
            <a:noFill/>
          </a:ln>
        </p:spPr>
        <p:txBody>
          <a:bodyPr anchorCtr="0" anchor="t" bIns="45700" lIns="91425" spcFirstLastPara="1" rIns="91425" wrap="square" tIns="45700">
            <a:noAutofit/>
          </a:bodyPr>
          <a:lstStyle/>
          <a:p>
            <a:pPr indent="-432000" lvl="0" marL="468000" rtl="0" algn="l">
              <a:lnSpc>
                <a:spcPct val="90000"/>
              </a:lnSpc>
              <a:spcBef>
                <a:spcPts val="0"/>
              </a:spcBef>
              <a:spcAft>
                <a:spcPts val="0"/>
              </a:spcAft>
              <a:buClr>
                <a:srgbClr val="104031"/>
              </a:buClr>
              <a:buSzPts val="2480"/>
              <a:buFont typeface="Verdana"/>
              <a:buAutoNum type="arabicPeriod" startAt="10"/>
            </a:pPr>
            <a:r>
              <a:rPr lang="en-US" sz="2480">
                <a:latin typeface="Times New Roman"/>
                <a:ea typeface="Times New Roman"/>
                <a:cs typeface="Times New Roman"/>
                <a:sym typeface="Times New Roman"/>
              </a:rPr>
              <a:t>Ratepayers can better manage their energy needs by installing RE (making the grid from </a:t>
            </a:r>
            <a:r>
              <a:rPr lang="en-US" sz="2480">
                <a:solidFill>
                  <a:srgbClr val="FF0000"/>
                </a:solidFill>
                <a:latin typeface="Times New Roman"/>
                <a:ea typeface="Times New Roman"/>
                <a:cs typeface="Times New Roman"/>
                <a:sym typeface="Times New Roman"/>
              </a:rPr>
              <a:t>Web1.0 to Web2.0</a:t>
            </a:r>
            <a:r>
              <a:rPr lang="en-US" sz="2480">
                <a:latin typeface="Times New Roman"/>
                <a:ea typeface="Times New Roman"/>
                <a:cs typeface="Times New Roman"/>
                <a:sym typeface="Times New Roman"/>
              </a:rPr>
              <a:t>, ie., every consumer is potentially a  producer), and education is needed to understand RE </a:t>
            </a:r>
            <a:r>
              <a:rPr lang="en-US" sz="2480">
                <a:solidFill>
                  <a:srgbClr val="FF0000"/>
                </a:solidFill>
                <a:latin typeface="Times New Roman"/>
                <a:ea typeface="Times New Roman"/>
                <a:cs typeface="Times New Roman"/>
                <a:sym typeface="Times New Roman"/>
              </a:rPr>
              <a:t>benefits and costs, </a:t>
            </a:r>
            <a:r>
              <a:rPr lang="en-US" sz="2480">
                <a:latin typeface="Times New Roman"/>
                <a:ea typeface="Times New Roman"/>
                <a:cs typeface="Times New Roman"/>
                <a:sym typeface="Times New Roman"/>
              </a:rPr>
              <a:t>and</a:t>
            </a:r>
            <a:r>
              <a:rPr lang="en-US" sz="2480">
                <a:solidFill>
                  <a:srgbClr val="FF0000"/>
                </a:solidFill>
                <a:latin typeface="Times New Roman"/>
                <a:ea typeface="Times New Roman"/>
                <a:cs typeface="Times New Roman"/>
                <a:sym typeface="Times New Roman"/>
              </a:rPr>
              <a:t> </a:t>
            </a:r>
            <a:r>
              <a:rPr lang="en-US" sz="2480">
                <a:latin typeface="Times New Roman"/>
                <a:ea typeface="Times New Roman"/>
                <a:cs typeface="Times New Roman"/>
                <a:sym typeface="Times New Roman"/>
              </a:rPr>
              <a:t>ways to capture value.</a:t>
            </a:r>
            <a:endParaRPr sz="2480">
              <a:latin typeface="Times New Roman"/>
              <a:ea typeface="Times New Roman"/>
              <a:cs typeface="Times New Roman"/>
              <a:sym typeface="Times New Roman"/>
            </a:endParaRPr>
          </a:p>
          <a:p>
            <a:pPr indent="-432000" lvl="0" marL="468000" rtl="0" algn="l">
              <a:lnSpc>
                <a:spcPct val="90000"/>
              </a:lnSpc>
              <a:spcBef>
                <a:spcPts val="1200"/>
              </a:spcBef>
              <a:spcAft>
                <a:spcPts val="0"/>
              </a:spcAft>
              <a:buClr>
                <a:srgbClr val="FF0000"/>
              </a:buClr>
              <a:buSzPts val="2480"/>
              <a:buFont typeface="Verdana"/>
              <a:buAutoNum type="arabicPeriod" startAt="10"/>
            </a:pPr>
            <a:r>
              <a:rPr lang="en-US" sz="2480">
                <a:solidFill>
                  <a:srgbClr val="FF0000"/>
                </a:solidFill>
                <a:latin typeface="Times New Roman"/>
                <a:ea typeface="Times New Roman"/>
                <a:cs typeface="Times New Roman"/>
                <a:sym typeface="Times New Roman"/>
              </a:rPr>
              <a:t>Education,  demonstration, and ratepayers’ awareness and acceptance </a:t>
            </a:r>
            <a:r>
              <a:rPr lang="en-US" sz="2480">
                <a:latin typeface="Times New Roman"/>
                <a:ea typeface="Times New Roman"/>
                <a:cs typeface="Times New Roman"/>
                <a:sym typeface="Times New Roman"/>
              </a:rPr>
              <a:t>are the keys to a successful policy for RE procurement. </a:t>
            </a:r>
            <a:endParaRPr sz="2480">
              <a:latin typeface="Times New Roman"/>
              <a:ea typeface="Times New Roman"/>
              <a:cs typeface="Times New Roman"/>
              <a:sym typeface="Times New Roman"/>
            </a:endParaRPr>
          </a:p>
          <a:p>
            <a:pPr indent="-432000" lvl="0" marL="468000" rtl="0" algn="l">
              <a:lnSpc>
                <a:spcPct val="90000"/>
              </a:lnSpc>
              <a:spcBef>
                <a:spcPts val="1200"/>
              </a:spcBef>
              <a:spcAft>
                <a:spcPts val="0"/>
              </a:spcAft>
              <a:buClr>
                <a:srgbClr val="FF0000"/>
              </a:buClr>
              <a:buSzPts val="2480"/>
              <a:buFont typeface="Verdana"/>
              <a:buAutoNum type="arabicPeriod" startAt="10"/>
            </a:pPr>
            <a:r>
              <a:rPr lang="en-US" sz="2480">
                <a:solidFill>
                  <a:srgbClr val="FF0000"/>
                </a:solidFill>
                <a:latin typeface="Times New Roman"/>
                <a:ea typeface="Times New Roman"/>
                <a:cs typeface="Times New Roman"/>
                <a:sym typeface="Times New Roman"/>
              </a:rPr>
              <a:t>A</a:t>
            </a:r>
            <a:r>
              <a:rPr lang="en-US" sz="2480">
                <a:latin typeface="Times New Roman"/>
                <a:ea typeface="Times New Roman"/>
                <a:cs typeface="Times New Roman"/>
                <a:sym typeface="Times New Roman"/>
              </a:rPr>
              <a:t> </a:t>
            </a:r>
            <a:r>
              <a:rPr lang="en-US" sz="2480">
                <a:solidFill>
                  <a:srgbClr val="FF0000"/>
                </a:solidFill>
                <a:latin typeface="Times New Roman"/>
                <a:ea typeface="Times New Roman"/>
                <a:cs typeface="Times New Roman"/>
                <a:sym typeface="Times New Roman"/>
              </a:rPr>
              <a:t>collaborative effort among all the stakeholders </a:t>
            </a:r>
            <a:r>
              <a:rPr lang="en-US" sz="2480">
                <a:latin typeface="Times New Roman"/>
                <a:ea typeface="Times New Roman"/>
                <a:cs typeface="Times New Roman"/>
                <a:sym typeface="Times New Roman"/>
              </a:rPr>
              <a:t>is needed for policy design of RE procurement.</a:t>
            </a:r>
            <a:endParaRPr/>
          </a:p>
          <a:p>
            <a:pPr indent="-432000" lvl="0" marL="468000" rtl="0" algn="l">
              <a:lnSpc>
                <a:spcPct val="90000"/>
              </a:lnSpc>
              <a:spcBef>
                <a:spcPts val="1200"/>
              </a:spcBef>
              <a:spcAft>
                <a:spcPts val="0"/>
              </a:spcAft>
              <a:buClr>
                <a:srgbClr val="FF0000"/>
              </a:buClr>
              <a:buSzPts val="2480"/>
              <a:buFont typeface="Verdana"/>
              <a:buAutoNum type="arabicPeriod" startAt="10"/>
            </a:pPr>
            <a:r>
              <a:rPr lang="en-US" sz="2480">
                <a:solidFill>
                  <a:srgbClr val="FF0000"/>
                </a:solidFill>
                <a:latin typeface="Times New Roman"/>
                <a:ea typeface="Times New Roman"/>
                <a:cs typeface="Times New Roman"/>
                <a:sym typeface="Times New Roman"/>
              </a:rPr>
              <a:t>Electric price freezing policy should be lifted </a:t>
            </a:r>
            <a:r>
              <a:rPr lang="en-US" sz="2480">
                <a:latin typeface="Times New Roman"/>
                <a:ea typeface="Times New Roman"/>
                <a:cs typeface="Times New Roman"/>
                <a:sym typeface="Times New Roman"/>
              </a:rPr>
              <a:t>and electric rate should reflect its real cost plus environmental  charge.</a:t>
            </a:r>
            <a:endParaRPr sz="2480"/>
          </a:p>
          <a:p>
            <a:pPr indent="-185420" lvl="0" marL="342900" rtl="0" algn="l">
              <a:lnSpc>
                <a:spcPct val="80000"/>
              </a:lnSpc>
              <a:spcBef>
                <a:spcPts val="496"/>
              </a:spcBef>
              <a:spcAft>
                <a:spcPts val="0"/>
              </a:spcAft>
              <a:buClr>
                <a:srgbClr val="104031"/>
              </a:buClr>
              <a:buSzPts val="2480"/>
              <a:buFont typeface="Verdana"/>
              <a:buNone/>
            </a:pPr>
            <a:r>
              <a:t/>
            </a:r>
            <a:endParaRPr sz="2480"/>
          </a:p>
        </p:txBody>
      </p:sp>
      <p:sp>
        <p:nvSpPr>
          <p:cNvPr id="258" name="Google Shape;258;p3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2" name="Shape 262"/>
        <p:cNvGrpSpPr/>
        <p:nvPr/>
      </p:nvGrpSpPr>
      <p:grpSpPr>
        <a:xfrm>
          <a:off x="0" y="0"/>
          <a:ext cx="0" cy="0"/>
          <a:chOff x="0" y="0"/>
          <a:chExt cx="0" cy="0"/>
        </a:xfrm>
      </p:grpSpPr>
      <p:sp>
        <p:nvSpPr>
          <p:cNvPr id="263" name="Google Shape;263;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4400"/>
              <a:buFont typeface="Verdana"/>
              <a:buNone/>
            </a:pPr>
            <a:r>
              <a:t/>
            </a:r>
            <a:endParaRPr>
              <a:latin typeface="Times New Roman"/>
              <a:ea typeface="Times New Roman"/>
              <a:cs typeface="Times New Roman"/>
              <a:sym typeface="Times New Roman"/>
            </a:endParaRPr>
          </a:p>
        </p:txBody>
      </p:sp>
      <p:sp>
        <p:nvSpPr>
          <p:cNvPr id="264" name="Google Shape;264;p36"/>
          <p:cNvSpPr txBox="1"/>
          <p:nvPr>
            <p:ph idx="1" type="body"/>
          </p:nvPr>
        </p:nvSpPr>
        <p:spPr>
          <a:xfrm>
            <a:off x="467544" y="3284984"/>
            <a:ext cx="8229600" cy="74868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104031"/>
              </a:buClr>
              <a:buSzPts val="4000"/>
              <a:buFont typeface="Times New Roman"/>
              <a:buNone/>
            </a:pPr>
            <a:r>
              <a:rPr lang="en-US" sz="4000">
                <a:latin typeface="Times New Roman"/>
                <a:ea typeface="Times New Roman"/>
                <a:cs typeface="Times New Roman"/>
                <a:sym typeface="Times New Roman"/>
              </a:rPr>
              <a:t>Thank you for your attention.</a:t>
            </a:r>
            <a:endParaRPr sz="4000">
              <a:latin typeface="Times New Roman"/>
              <a:ea typeface="Times New Roman"/>
              <a:cs typeface="Times New Roman"/>
              <a:sym typeface="Times New Roman"/>
            </a:endParaRPr>
          </a:p>
        </p:txBody>
      </p:sp>
      <p:sp>
        <p:nvSpPr>
          <p:cNvPr id="265" name="Google Shape;265;p3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Google Shape;102;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4400"/>
              <a:buFont typeface="Times New Roman"/>
              <a:buNone/>
            </a:pPr>
            <a:r>
              <a:rPr lang="en-US">
                <a:latin typeface="Times New Roman"/>
                <a:ea typeface="Times New Roman"/>
                <a:cs typeface="Times New Roman"/>
                <a:sym typeface="Times New Roman"/>
              </a:rPr>
              <a:t>I. Introduction (1/2)</a:t>
            </a:r>
            <a:endParaRPr>
              <a:latin typeface="Times New Roman"/>
              <a:ea typeface="Times New Roman"/>
              <a:cs typeface="Times New Roman"/>
              <a:sym typeface="Times New Roman"/>
            </a:endParaRPr>
          </a:p>
        </p:txBody>
      </p:sp>
      <p:sp>
        <p:nvSpPr>
          <p:cNvPr id="103" name="Google Shape;103;p15"/>
          <p:cNvSpPr txBox="1"/>
          <p:nvPr>
            <p:ph idx="1" type="body"/>
          </p:nvPr>
        </p:nvSpPr>
        <p:spPr>
          <a:xfrm>
            <a:off x="251520" y="1196752"/>
            <a:ext cx="8640960" cy="4641379"/>
          </a:xfrm>
          <a:prstGeom prst="rect">
            <a:avLst/>
          </a:prstGeom>
          <a:noFill/>
          <a:ln>
            <a:noFill/>
          </a:ln>
        </p:spPr>
        <p:txBody>
          <a:bodyPr anchorCtr="0" anchor="t" bIns="45700" lIns="91425" spcFirstLastPara="1" rIns="91425" wrap="square" tIns="45700">
            <a:noAutofit/>
          </a:bodyPr>
          <a:lstStyle/>
          <a:p>
            <a:pPr indent="-360000" lvl="0" marL="457200" rtl="0" algn="l">
              <a:lnSpc>
                <a:spcPct val="110000"/>
              </a:lnSpc>
              <a:spcBef>
                <a:spcPts val="0"/>
              </a:spcBef>
              <a:spcAft>
                <a:spcPts val="0"/>
              </a:spcAft>
              <a:buClr>
                <a:srgbClr val="104031"/>
              </a:buClr>
              <a:buSzPts val="2400"/>
              <a:buFont typeface="Verdana"/>
              <a:buAutoNum type="arabicPeriod"/>
            </a:pPr>
            <a:r>
              <a:rPr lang="en-US" sz="2400">
                <a:latin typeface="Times New Roman"/>
                <a:ea typeface="Times New Roman"/>
                <a:cs typeface="Times New Roman"/>
                <a:sym typeface="Times New Roman"/>
              </a:rPr>
              <a:t>The purpose of my following presentation is to reflect some of the thoughts on the speeches and PowerPoint slides of the speakers in the conference today.</a:t>
            </a:r>
            <a:endParaRPr/>
          </a:p>
          <a:p>
            <a:pPr indent="-360000" lvl="0" marL="457200" rtl="0" algn="l">
              <a:lnSpc>
                <a:spcPct val="110000"/>
              </a:lnSpc>
              <a:spcBef>
                <a:spcPts val="1200"/>
              </a:spcBef>
              <a:spcAft>
                <a:spcPts val="0"/>
              </a:spcAft>
              <a:buClr>
                <a:srgbClr val="104031"/>
              </a:buClr>
              <a:buSzPts val="2400"/>
              <a:buFont typeface="Verdana"/>
              <a:buAutoNum type="arabicPeriod"/>
            </a:pPr>
            <a:r>
              <a:rPr lang="en-US" sz="2400">
                <a:latin typeface="Times New Roman"/>
                <a:ea typeface="Times New Roman"/>
                <a:cs typeface="Times New Roman"/>
                <a:sym typeface="Times New Roman"/>
              </a:rPr>
              <a:t>It is my privilege to be able to read in advance the speakers’ excellent presentation materials, which I have learned a lot of information.</a:t>
            </a:r>
            <a:endParaRPr/>
          </a:p>
          <a:p>
            <a:pPr indent="-360000" lvl="0" marL="457200" rtl="0" algn="l">
              <a:lnSpc>
                <a:spcPct val="110000"/>
              </a:lnSpc>
              <a:spcBef>
                <a:spcPts val="1200"/>
              </a:spcBef>
              <a:spcAft>
                <a:spcPts val="0"/>
              </a:spcAft>
              <a:buClr>
                <a:srgbClr val="104031"/>
              </a:buClr>
              <a:buSzPts val="2400"/>
              <a:buFont typeface="Verdana"/>
              <a:buAutoNum type="arabicPeriod"/>
            </a:pPr>
            <a:r>
              <a:rPr lang="en-US" sz="2400">
                <a:latin typeface="Times New Roman"/>
                <a:ea typeface="Times New Roman"/>
                <a:cs typeface="Times New Roman"/>
                <a:sym typeface="Times New Roman"/>
              </a:rPr>
              <a:t>My topics </a:t>
            </a:r>
            <a:r>
              <a:rPr lang="en-US" sz="2400">
                <a:solidFill>
                  <a:srgbClr val="FF0000"/>
                </a:solidFill>
                <a:latin typeface="Times New Roman"/>
                <a:ea typeface="Times New Roman"/>
                <a:cs typeface="Times New Roman"/>
                <a:sym typeface="Times New Roman"/>
              </a:rPr>
              <a:t>will be focused on </a:t>
            </a:r>
            <a:r>
              <a:rPr lang="en-US" sz="2400">
                <a:solidFill>
                  <a:schemeClr val="dk1"/>
                </a:solidFill>
                <a:latin typeface="Times New Roman"/>
                <a:ea typeface="Times New Roman"/>
                <a:cs typeface="Times New Roman"/>
                <a:sym typeface="Times New Roman"/>
              </a:rPr>
              <a:t>“Policy Design for Renewable Energy Procurement” </a:t>
            </a:r>
            <a:r>
              <a:rPr lang="en-US" sz="2400">
                <a:latin typeface="Times New Roman"/>
                <a:ea typeface="Times New Roman"/>
                <a:cs typeface="Times New Roman"/>
                <a:sym typeface="Times New Roman"/>
              </a:rPr>
              <a:t>in reflection to the materials of distinguished presenters </a:t>
            </a:r>
            <a:r>
              <a:rPr lang="en-US" sz="2400">
                <a:solidFill>
                  <a:schemeClr val="dk1"/>
                </a:solidFill>
                <a:latin typeface="Times New Roman"/>
                <a:ea typeface="Times New Roman"/>
                <a:cs typeface="Times New Roman"/>
                <a:sym typeface="Times New Roman"/>
              </a:rPr>
              <a:t>in</a:t>
            </a:r>
            <a:r>
              <a:rPr lang="en-US" sz="2400">
                <a:solidFill>
                  <a:srgbClr val="FF0000"/>
                </a:solidFill>
                <a:latin typeface="Times New Roman"/>
                <a:ea typeface="Times New Roman"/>
                <a:cs typeface="Times New Roman"/>
                <a:sym typeface="Times New Roman"/>
              </a:rPr>
              <a:t> the morning sessions and the first session in the afternoon.</a:t>
            </a:r>
            <a:endParaRPr/>
          </a:p>
          <a:p>
            <a:pPr indent="-360000" lvl="0" marL="457200" rtl="0" algn="l">
              <a:lnSpc>
                <a:spcPct val="110000"/>
              </a:lnSpc>
              <a:spcBef>
                <a:spcPts val="1200"/>
              </a:spcBef>
              <a:spcAft>
                <a:spcPts val="0"/>
              </a:spcAft>
              <a:buClr>
                <a:srgbClr val="104031"/>
              </a:buClr>
              <a:buSzPts val="2400"/>
              <a:buFont typeface="Verdana"/>
              <a:buAutoNum type="arabicPeriod"/>
            </a:pPr>
            <a:r>
              <a:rPr lang="en-US" sz="2400">
                <a:latin typeface="Times New Roman"/>
                <a:ea typeface="Times New Roman"/>
                <a:cs typeface="Times New Roman"/>
                <a:sym typeface="Times New Roman"/>
              </a:rPr>
              <a:t>Since time is very limited, I will focus only on the most related points.</a:t>
            </a:r>
            <a:endParaRPr sz="2400">
              <a:latin typeface="Times New Roman"/>
              <a:ea typeface="Times New Roman"/>
              <a:cs typeface="Times New Roman"/>
              <a:sym typeface="Times New Roman"/>
            </a:endParaRPr>
          </a:p>
        </p:txBody>
      </p:sp>
      <p:sp>
        <p:nvSpPr>
          <p:cNvPr id="104" name="Google Shape;104;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Google Shape;109;p16"/>
          <p:cNvSpPr txBox="1"/>
          <p:nvPr>
            <p:ph type="title"/>
          </p:nvPr>
        </p:nvSpPr>
        <p:spPr>
          <a:xfrm>
            <a:off x="107504" y="274638"/>
            <a:ext cx="885698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3600"/>
              <a:buFont typeface="Times New Roman"/>
              <a:buNone/>
            </a:pPr>
            <a:r>
              <a:rPr lang="en-US" sz="3600">
                <a:latin typeface="Times New Roman"/>
                <a:ea typeface="Times New Roman"/>
                <a:cs typeface="Times New Roman"/>
                <a:sym typeface="Times New Roman"/>
              </a:rPr>
              <a:t>I. Introduction (2/2)</a:t>
            </a:r>
            <a:br>
              <a:rPr lang="en-US" sz="3200">
                <a:latin typeface="Times New Roman"/>
                <a:ea typeface="Times New Roman"/>
                <a:cs typeface="Times New Roman"/>
                <a:sym typeface="Times New Roman"/>
              </a:rPr>
            </a:br>
            <a:endParaRPr sz="2400">
              <a:latin typeface="Times New Roman"/>
              <a:ea typeface="Times New Roman"/>
              <a:cs typeface="Times New Roman"/>
              <a:sym typeface="Times New Roman"/>
            </a:endParaRPr>
          </a:p>
        </p:txBody>
      </p:sp>
      <p:graphicFrame>
        <p:nvGraphicFramePr>
          <p:cNvPr id="110" name="Google Shape;110;p16"/>
          <p:cNvGraphicFramePr/>
          <p:nvPr/>
        </p:nvGraphicFramePr>
        <p:xfrm>
          <a:off x="467544" y="1052736"/>
          <a:ext cx="3000000" cy="3000000"/>
        </p:xfrm>
        <a:graphic>
          <a:graphicData uri="http://schemas.openxmlformats.org/drawingml/2006/table">
            <a:tbl>
              <a:tblPr bandRow="1" firstRow="1">
                <a:noFill/>
                <a:tableStyleId>{B6D285D1-E61D-47E0-87F6-F878BAF6ECB7}</a:tableStyleId>
              </a:tblPr>
              <a:tblGrid>
                <a:gridCol w="4752525"/>
                <a:gridCol w="720075"/>
                <a:gridCol w="864100"/>
                <a:gridCol w="936100"/>
                <a:gridCol w="1080125"/>
              </a:tblGrid>
              <a:tr h="504050">
                <a:tc gridSpan="5">
                  <a:txBody>
                    <a:bodyPr>
                      <a:noAutofit/>
                    </a:bodyPr>
                    <a:lstStyle/>
                    <a:p>
                      <a:pPr indent="0" lvl="0" marL="0" marR="0" rtl="0" algn="ctr">
                        <a:spcBef>
                          <a:spcPts val="0"/>
                        </a:spcBef>
                        <a:spcAft>
                          <a:spcPts val="0"/>
                        </a:spcAft>
                        <a:buNone/>
                      </a:pPr>
                      <a:r>
                        <a:rPr lang="en-US" sz="2000" u="none" cap="none" strike="noStrike">
                          <a:solidFill>
                            <a:schemeClr val="dk1"/>
                          </a:solidFill>
                          <a:latin typeface="Times New Roman"/>
                          <a:ea typeface="Times New Roman"/>
                          <a:cs typeface="Times New Roman"/>
                          <a:sym typeface="Times New Roman"/>
                        </a:rPr>
                        <a:t>Trends of Global RE Development and FIT, RPS Policy Countries</a:t>
                      </a:r>
                      <a:endParaRPr sz="1200" u="none" cap="none" strike="noStrike">
                        <a:solidFill>
                          <a:schemeClr val="dk1"/>
                        </a:solidFill>
                      </a:endParaRPr>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0FDEFF"/>
                    </a:solidFill>
                  </a:tcPr>
                </a:tc>
                <a:tc hMerge="1"/>
                <a:tc hMerge="1"/>
                <a:tc hMerge="1"/>
                <a:tc hMerge="1"/>
              </a:tr>
              <a:tr h="504050">
                <a:tc>
                  <a:txBody>
                    <a:bodyPr>
                      <a:noAutofit/>
                    </a:bodyPr>
                    <a:lstStyle/>
                    <a:p>
                      <a:pPr indent="0" lvl="0" marL="0" marR="0" rtl="0" algn="ctr">
                        <a:spcBef>
                          <a:spcPts val="0"/>
                        </a:spcBef>
                        <a:spcAft>
                          <a:spcPts val="0"/>
                        </a:spcAft>
                        <a:buNone/>
                      </a:pPr>
                      <a:r>
                        <a:rPr lang="en-US" sz="1200" u="none" cap="none" strike="noStrike"/>
                        <a:t>Selected Indicators</a:t>
                      </a:r>
                      <a:endParaRPr sz="1200" u="none" cap="none" strike="noStrike"/>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0FDEFF"/>
                    </a:solidFill>
                  </a:tcPr>
                </a:tc>
                <a:tc>
                  <a:txBody>
                    <a:bodyPr>
                      <a:noAutofit/>
                    </a:bodyPr>
                    <a:lstStyle/>
                    <a:p>
                      <a:pPr indent="0" lvl="0" marL="0" marR="0" rtl="0" algn="ctr">
                        <a:spcBef>
                          <a:spcPts val="0"/>
                        </a:spcBef>
                        <a:spcAft>
                          <a:spcPts val="0"/>
                        </a:spcAft>
                        <a:buNone/>
                      </a:pPr>
                      <a:r>
                        <a:rPr lang="en-US" sz="1200" u="none" cap="none" strike="noStrike"/>
                        <a:t>Unit</a:t>
                      </a:r>
                      <a:endParaRPr sz="1200" u="none" cap="none" strike="noStrike"/>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0FDEFF"/>
                    </a:solidFill>
                  </a:tcPr>
                </a:tc>
                <a:tc>
                  <a:txBody>
                    <a:bodyPr>
                      <a:noAutofit/>
                    </a:bodyPr>
                    <a:lstStyle/>
                    <a:p>
                      <a:pPr indent="0" lvl="0" marL="0" marR="0" rtl="0" algn="ctr">
                        <a:spcBef>
                          <a:spcPts val="0"/>
                        </a:spcBef>
                        <a:spcAft>
                          <a:spcPts val="0"/>
                        </a:spcAft>
                        <a:buNone/>
                      </a:pPr>
                      <a:r>
                        <a:rPr lang="en-US" sz="1200" u="none" cap="none" strike="noStrike"/>
                        <a:t>2008</a:t>
                      </a:r>
                      <a:endParaRPr sz="1200" u="none" cap="none" strike="noStrike"/>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0FDEFF"/>
                    </a:solidFill>
                  </a:tcPr>
                </a:tc>
                <a:tc>
                  <a:txBody>
                    <a:bodyPr>
                      <a:noAutofit/>
                    </a:bodyPr>
                    <a:lstStyle/>
                    <a:p>
                      <a:pPr indent="0" lvl="0" marL="0" marR="0" rtl="0" algn="ctr">
                        <a:spcBef>
                          <a:spcPts val="0"/>
                        </a:spcBef>
                        <a:spcAft>
                          <a:spcPts val="0"/>
                        </a:spcAft>
                        <a:buNone/>
                      </a:pPr>
                      <a:r>
                        <a:rPr lang="en-US" sz="1200" u="none" cap="none" strike="noStrike"/>
                        <a:t>2009</a:t>
                      </a:r>
                      <a:endParaRPr sz="1200" u="none" cap="none" strike="noStrike"/>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0FDEFF"/>
                    </a:solidFill>
                  </a:tcPr>
                </a:tc>
                <a:tc>
                  <a:txBody>
                    <a:bodyPr>
                      <a:noAutofit/>
                    </a:bodyPr>
                    <a:lstStyle/>
                    <a:p>
                      <a:pPr indent="0" lvl="0" marL="0" marR="0" rtl="0" algn="ctr">
                        <a:spcBef>
                          <a:spcPts val="0"/>
                        </a:spcBef>
                        <a:spcAft>
                          <a:spcPts val="0"/>
                        </a:spcAft>
                        <a:buNone/>
                      </a:pPr>
                      <a:r>
                        <a:rPr lang="en-US" sz="1200" u="none" cap="none" strike="noStrike"/>
                        <a:t>2010</a:t>
                      </a:r>
                      <a:endParaRPr sz="1200" u="none" cap="none" strike="noStrike"/>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0FDEFF"/>
                    </a:solidFill>
                  </a:tcPr>
                </a:tc>
              </a:tr>
              <a:tr h="380825">
                <a:tc>
                  <a:txBody>
                    <a:bodyPr>
                      <a:noAutofit/>
                    </a:bodyPr>
                    <a:lstStyle/>
                    <a:p>
                      <a:pPr indent="0" lvl="0" marL="0" marR="0" rtl="0" algn="l">
                        <a:spcBef>
                          <a:spcPts val="0"/>
                        </a:spcBef>
                        <a:spcAft>
                          <a:spcPts val="0"/>
                        </a:spcAft>
                        <a:buNone/>
                      </a:pPr>
                      <a:r>
                        <a:rPr lang="en-US" sz="1200" u="none" cap="none" strike="noStrike"/>
                        <a:t>Wind power capacity(existing)</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GW</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121</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159</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198</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Solar</a:t>
                      </a:r>
                      <a:r>
                        <a:rPr lang="en-US" sz="1200"/>
                        <a:t> PV capacity(existing)</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GW</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16</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23</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40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Solar PV</a:t>
                      </a:r>
                      <a:r>
                        <a:rPr lang="en-US" sz="1200"/>
                        <a:t> cell capacity</a:t>
                      </a:r>
                      <a:r>
                        <a:rPr lang="en-US" sz="1200"/>
                        <a:t> (capacity)</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GW</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6.9</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11</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24</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Solar hot water capacity(existing)</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GW</a:t>
                      </a:r>
                      <a:r>
                        <a:rPr baseline="-25000" lang="en-US" sz="1200"/>
                        <a:t>th</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130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160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185</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Ethanol production(annual)</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billion liters</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67</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76</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86</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Biodiesel production(annual)</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billion liters</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12</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17</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19</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Countries with policy targets</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79</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89</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96</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b="1" lang="en-US" sz="1200">
                          <a:solidFill>
                            <a:srgbClr val="FF0000"/>
                          </a:solidFill>
                        </a:rPr>
                        <a:t>States/provinces/countries</a:t>
                      </a:r>
                      <a:r>
                        <a:rPr b="1" lang="en-US" sz="1200">
                          <a:solidFill>
                            <a:srgbClr val="FF0000"/>
                          </a:solidFill>
                        </a:rPr>
                        <a:t> with feed-in policies＊</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71</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82</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87</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r>
              <a:tr h="380825">
                <a:tc>
                  <a:txBody>
                    <a:bodyPr>
                      <a:noAutofit/>
                    </a:bodyPr>
                    <a:lstStyle/>
                    <a:p>
                      <a:pPr indent="0" lvl="0" marL="0" marR="0" rtl="0" algn="l">
                        <a:spcBef>
                          <a:spcPts val="0"/>
                        </a:spcBef>
                        <a:spcAft>
                          <a:spcPts val="0"/>
                        </a:spcAft>
                        <a:buNone/>
                      </a:pPr>
                      <a:r>
                        <a:rPr b="1" lang="en-US" sz="1200">
                          <a:solidFill>
                            <a:srgbClr val="FF0000"/>
                          </a:solidFill>
                        </a:rPr>
                        <a:t>States/provinces/countries with RPS/quota</a:t>
                      </a:r>
                      <a:r>
                        <a:rPr b="1" lang="en-US" sz="1200">
                          <a:solidFill>
                            <a:srgbClr val="FF0000"/>
                          </a:solidFill>
                        </a:rPr>
                        <a:t> policies</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60</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61</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63</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r>
              <a:tr h="380825">
                <a:tc>
                  <a:txBody>
                    <a:bodyPr>
                      <a:noAutofit/>
                    </a:bodyPr>
                    <a:lstStyle/>
                    <a:p>
                      <a:pPr indent="0" lvl="0" marL="0" marR="0" rtl="0" algn="l">
                        <a:spcBef>
                          <a:spcPts val="0"/>
                        </a:spcBef>
                        <a:spcAft>
                          <a:spcPts val="0"/>
                        </a:spcAft>
                        <a:buNone/>
                      </a:pPr>
                      <a:r>
                        <a:rPr lang="en-US" sz="1200"/>
                        <a:t>States/provinces/countries with biofuels mandates</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55</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57</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60</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bl>
          </a:graphicData>
        </a:graphic>
      </p:graphicFrame>
      <p:sp>
        <p:nvSpPr>
          <p:cNvPr id="111" name="Google Shape;111;p16"/>
          <p:cNvSpPr txBox="1"/>
          <p:nvPr/>
        </p:nvSpPr>
        <p:spPr>
          <a:xfrm>
            <a:off x="395536" y="6176337"/>
            <a:ext cx="8568952"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Times New Roman"/>
                <a:ea typeface="Times New Roman"/>
                <a:cs typeface="Times New Roman"/>
                <a:sym typeface="Times New Roman"/>
              </a:rPr>
              <a:t>Source: Renewables 2011, Global Status Report, REN 21,P15</a:t>
            </a:r>
            <a:endParaRPr sz="1200">
              <a:solidFill>
                <a:schemeClr val="dk1"/>
              </a:solidFill>
              <a:latin typeface="Times New Roman"/>
              <a:ea typeface="Times New Roman"/>
              <a:cs typeface="Times New Roman"/>
              <a:sym typeface="Times New Roman"/>
            </a:endParaRPr>
          </a:p>
        </p:txBody>
      </p:sp>
      <p:sp>
        <p:nvSpPr>
          <p:cNvPr id="112" name="Google Shape;112;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6" name="Shape 116"/>
        <p:cNvGrpSpPr/>
        <p:nvPr/>
      </p:nvGrpSpPr>
      <p:grpSpPr>
        <a:xfrm>
          <a:off x="0" y="0"/>
          <a:ext cx="0" cy="0"/>
          <a:chOff x="0" y="0"/>
          <a:chExt cx="0" cy="0"/>
        </a:xfrm>
      </p:grpSpPr>
      <p:sp>
        <p:nvSpPr>
          <p:cNvPr id="117" name="Google Shape;117;p17"/>
          <p:cNvSpPr txBox="1"/>
          <p:nvPr>
            <p:ph type="title"/>
          </p:nvPr>
        </p:nvSpPr>
        <p:spPr>
          <a:xfrm>
            <a:off x="205680" y="274638"/>
            <a:ext cx="86868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3200"/>
              <a:buFont typeface="Times New Roman"/>
              <a:buNone/>
            </a:pPr>
            <a:r>
              <a:rPr lang="en-US" sz="3200">
                <a:latin typeface="Times New Roman"/>
                <a:ea typeface="Times New Roman"/>
                <a:cs typeface="Times New Roman"/>
                <a:sym typeface="Times New Roman"/>
              </a:rPr>
              <a:t>II. Key Points for RE Procurement Policy(1/5)</a:t>
            </a:r>
            <a:endParaRPr sz="3200">
              <a:latin typeface="Times New Roman"/>
              <a:ea typeface="Times New Roman"/>
              <a:cs typeface="Times New Roman"/>
              <a:sym typeface="Times New Roman"/>
            </a:endParaRPr>
          </a:p>
        </p:txBody>
      </p:sp>
      <p:sp>
        <p:nvSpPr>
          <p:cNvPr id="118" name="Google Shape;118;p17"/>
          <p:cNvSpPr txBox="1"/>
          <p:nvPr>
            <p:ph idx="1" type="body"/>
          </p:nvPr>
        </p:nvSpPr>
        <p:spPr>
          <a:xfrm>
            <a:off x="179512" y="1412776"/>
            <a:ext cx="8892480" cy="4925144"/>
          </a:xfrm>
          <a:prstGeom prst="rect">
            <a:avLst/>
          </a:prstGeom>
          <a:noFill/>
          <a:ln>
            <a:noFill/>
          </a:ln>
        </p:spPr>
        <p:txBody>
          <a:bodyPr anchorCtr="0" anchor="t" bIns="45700" lIns="91425" spcFirstLastPara="1" rIns="91425" wrap="square" tIns="45700">
            <a:noAutofit/>
          </a:bodyPr>
          <a:lstStyle/>
          <a:p>
            <a:pPr indent="-360000" lvl="0" marL="468000" rtl="0" algn="l">
              <a:spcBef>
                <a:spcPts val="0"/>
              </a:spcBef>
              <a:spcAft>
                <a:spcPts val="0"/>
              </a:spcAft>
              <a:buClr>
                <a:srgbClr val="104031"/>
              </a:buClr>
              <a:buSzPts val="2800"/>
              <a:buFont typeface="Verdana"/>
              <a:buAutoNum type="arabicPeriod"/>
            </a:pPr>
            <a:r>
              <a:rPr lang="en-US" sz="2800">
                <a:latin typeface="Times New Roman"/>
                <a:ea typeface="Times New Roman"/>
                <a:cs typeface="Times New Roman"/>
                <a:sym typeface="Times New Roman"/>
              </a:rPr>
              <a:t>RE could be treated as </a:t>
            </a:r>
            <a:r>
              <a:rPr lang="en-US" sz="2800">
                <a:solidFill>
                  <a:srgbClr val="FF0000"/>
                </a:solidFill>
                <a:latin typeface="Times New Roman"/>
                <a:ea typeface="Times New Roman"/>
                <a:cs typeface="Times New Roman"/>
                <a:sym typeface="Times New Roman"/>
              </a:rPr>
              <a:t>two types</a:t>
            </a:r>
            <a:r>
              <a:rPr lang="en-US">
                <a:latin typeface="Times New Roman"/>
                <a:ea typeface="Times New Roman"/>
                <a:cs typeface="Times New Roman"/>
                <a:sym typeface="Times New Roman"/>
              </a:rPr>
              <a:t>: </a:t>
            </a:r>
            <a:endParaRPr/>
          </a:p>
          <a:p>
            <a:pPr indent="-468000" lvl="1" marL="612000" rtl="0" algn="l">
              <a:spcBef>
                <a:spcPts val="400"/>
              </a:spcBef>
              <a:spcAft>
                <a:spcPts val="0"/>
              </a:spcAft>
              <a:buClr>
                <a:srgbClr val="FF0000"/>
              </a:buClr>
              <a:buSzPts val="2000"/>
              <a:buFont typeface="Times New Roman"/>
              <a:buNone/>
            </a:pPr>
            <a:r>
              <a:rPr lang="en-US" sz="2000">
                <a:solidFill>
                  <a:srgbClr val="FF0000"/>
                </a:solidFill>
                <a:latin typeface="Times New Roman"/>
                <a:ea typeface="Times New Roman"/>
                <a:cs typeface="Times New Roman"/>
                <a:sym typeface="Times New Roman"/>
              </a:rPr>
              <a:t>  (1) Customer-based</a:t>
            </a:r>
            <a:r>
              <a:rPr lang="en-US" sz="2000">
                <a:latin typeface="Times New Roman"/>
                <a:ea typeface="Times New Roman"/>
                <a:cs typeface="Times New Roman"/>
                <a:sym typeface="Times New Roman"/>
              </a:rPr>
              <a:t> RE, also referred as </a:t>
            </a:r>
            <a:r>
              <a:rPr lang="en-US" sz="2000">
                <a:solidFill>
                  <a:srgbClr val="FF0000"/>
                </a:solidFill>
                <a:latin typeface="Times New Roman"/>
                <a:ea typeface="Times New Roman"/>
                <a:cs typeface="Times New Roman"/>
                <a:sym typeface="Times New Roman"/>
              </a:rPr>
              <a:t>“behind the meter” </a:t>
            </a:r>
            <a:r>
              <a:rPr lang="en-US" sz="2000">
                <a:latin typeface="Times New Roman"/>
                <a:ea typeface="Times New Roman"/>
                <a:cs typeface="Times New Roman"/>
                <a:sym typeface="Times New Roman"/>
              </a:rPr>
              <a:t>generation, which is more like </a:t>
            </a:r>
            <a:r>
              <a:rPr lang="en-US" sz="2000">
                <a:solidFill>
                  <a:srgbClr val="FF0000"/>
                </a:solidFill>
                <a:latin typeface="Times New Roman"/>
                <a:ea typeface="Times New Roman"/>
                <a:cs typeface="Times New Roman"/>
                <a:sym typeface="Times New Roman"/>
              </a:rPr>
              <a:t>demand-side </a:t>
            </a:r>
            <a:r>
              <a:rPr lang="en-US" sz="2000">
                <a:latin typeface="Times New Roman"/>
                <a:ea typeface="Times New Roman"/>
                <a:cs typeface="Times New Roman"/>
                <a:sym typeface="Times New Roman"/>
              </a:rPr>
              <a:t>load change (such as very small rooftop PV under 10 KW), less predictable and less controllable by the utility.</a:t>
            </a:r>
            <a:endParaRPr/>
          </a:p>
          <a:p>
            <a:pPr indent="-468000" lvl="1" marL="612000" rtl="0" algn="l">
              <a:spcBef>
                <a:spcPts val="400"/>
              </a:spcBef>
              <a:spcAft>
                <a:spcPts val="0"/>
              </a:spcAft>
              <a:buClr>
                <a:srgbClr val="FF0000"/>
              </a:buClr>
              <a:buSzPts val="2000"/>
              <a:buFont typeface="Times New Roman"/>
              <a:buNone/>
            </a:pPr>
            <a:r>
              <a:rPr lang="en-US" sz="2000">
                <a:solidFill>
                  <a:srgbClr val="FF0000"/>
                </a:solidFill>
                <a:latin typeface="Times New Roman"/>
                <a:ea typeface="Times New Roman"/>
                <a:cs typeface="Times New Roman"/>
                <a:sym typeface="Times New Roman"/>
              </a:rPr>
              <a:t>  (2) Wholesale</a:t>
            </a:r>
            <a:r>
              <a:rPr lang="en-US" sz="2000">
                <a:latin typeface="Times New Roman"/>
                <a:ea typeface="Times New Roman"/>
                <a:cs typeface="Times New Roman"/>
                <a:sym typeface="Times New Roman"/>
              </a:rPr>
              <a:t> RE, a new energy and capacity </a:t>
            </a:r>
            <a:r>
              <a:rPr lang="en-US" sz="2000">
                <a:solidFill>
                  <a:srgbClr val="FF0000"/>
                </a:solidFill>
                <a:latin typeface="Times New Roman"/>
                <a:ea typeface="Times New Roman"/>
                <a:cs typeface="Times New Roman"/>
                <a:sym typeface="Times New Roman"/>
              </a:rPr>
              <a:t>supply-side</a:t>
            </a:r>
            <a:r>
              <a:rPr lang="en-US" sz="2000">
                <a:latin typeface="Times New Roman"/>
                <a:ea typeface="Times New Roman"/>
                <a:cs typeface="Times New Roman"/>
                <a:sym typeface="Times New Roman"/>
              </a:rPr>
              <a:t> generating source, which is more visible, predictable and controllable by the utility.</a:t>
            </a:r>
            <a:endParaRPr/>
          </a:p>
          <a:p>
            <a:pPr indent="-360000" lvl="0" marL="468000" rtl="0" algn="l">
              <a:spcBef>
                <a:spcPts val="1200"/>
              </a:spcBef>
              <a:spcAft>
                <a:spcPts val="0"/>
              </a:spcAft>
              <a:buClr>
                <a:srgbClr val="104031"/>
              </a:buClr>
              <a:buSzPts val="2800"/>
              <a:buFont typeface="Verdana"/>
              <a:buAutoNum type="arabicPeriod"/>
            </a:pPr>
            <a:r>
              <a:rPr lang="en-US" sz="2800">
                <a:latin typeface="Times New Roman"/>
                <a:ea typeface="Times New Roman"/>
                <a:cs typeface="Times New Roman"/>
                <a:sym typeface="Times New Roman"/>
              </a:rPr>
              <a:t>For </a:t>
            </a:r>
            <a:r>
              <a:rPr lang="en-US" sz="2800">
                <a:solidFill>
                  <a:srgbClr val="FF0000"/>
                </a:solidFill>
                <a:latin typeface="Times New Roman"/>
                <a:ea typeface="Times New Roman"/>
                <a:cs typeface="Times New Roman"/>
                <a:sym typeface="Times New Roman"/>
              </a:rPr>
              <a:t>wholesale</a:t>
            </a:r>
            <a:r>
              <a:rPr lang="en-US" sz="2800">
                <a:latin typeface="Times New Roman"/>
                <a:ea typeface="Times New Roman"/>
                <a:cs typeface="Times New Roman"/>
                <a:sym typeface="Times New Roman"/>
              </a:rPr>
              <a:t> RE, utilities could be more </a:t>
            </a:r>
            <a:r>
              <a:rPr lang="en-US" sz="2800">
                <a:solidFill>
                  <a:srgbClr val="FF0000"/>
                </a:solidFill>
                <a:latin typeface="Times New Roman"/>
                <a:ea typeface="Times New Roman"/>
                <a:cs typeface="Times New Roman"/>
                <a:sym typeface="Times New Roman"/>
              </a:rPr>
              <a:t>proactive (contrasting to reactive nature of customer-based RE)</a:t>
            </a:r>
            <a:r>
              <a:rPr lang="en-US" sz="2800">
                <a:latin typeface="Times New Roman"/>
                <a:ea typeface="Times New Roman"/>
                <a:cs typeface="Times New Roman"/>
                <a:sym typeface="Times New Roman"/>
              </a:rPr>
              <a:t> in </a:t>
            </a:r>
            <a:r>
              <a:rPr lang="en-US" sz="2800">
                <a:solidFill>
                  <a:srgbClr val="FF0000"/>
                </a:solidFill>
                <a:latin typeface="Times New Roman"/>
                <a:ea typeface="Times New Roman"/>
                <a:cs typeface="Times New Roman"/>
                <a:sym typeface="Times New Roman"/>
              </a:rPr>
              <a:t>identifying the locations with higher value </a:t>
            </a:r>
            <a:r>
              <a:rPr lang="en-US" sz="2800">
                <a:latin typeface="Times New Roman"/>
                <a:ea typeface="Times New Roman"/>
                <a:cs typeface="Times New Roman"/>
                <a:sym typeface="Times New Roman"/>
              </a:rPr>
              <a:t>and such additional value could be reflected in the market.</a:t>
            </a:r>
            <a:endParaRPr/>
          </a:p>
          <a:p>
            <a:pPr indent="0" lvl="0" marL="0" rtl="0" algn="l">
              <a:spcBef>
                <a:spcPts val="640"/>
              </a:spcBef>
              <a:spcAft>
                <a:spcPts val="0"/>
              </a:spcAft>
              <a:buClr>
                <a:srgbClr val="104031"/>
              </a:buClr>
              <a:buSzPts val="3200"/>
              <a:buFont typeface="Verdana"/>
              <a:buNone/>
            </a:pPr>
            <a:r>
              <a:t/>
            </a:r>
            <a:endParaRPr>
              <a:latin typeface="Times New Roman"/>
              <a:ea typeface="Times New Roman"/>
              <a:cs typeface="Times New Roman"/>
              <a:sym typeface="Times New Roman"/>
            </a:endParaRPr>
          </a:p>
        </p:txBody>
      </p:sp>
      <p:sp>
        <p:nvSpPr>
          <p:cNvPr id="119" name="Google Shape;119;p17"/>
          <p:cNvSpPr txBox="1"/>
          <p:nvPr>
            <p:ph idx="12" type="sldNum"/>
          </p:nvPr>
        </p:nvSpPr>
        <p:spPr>
          <a:xfrm>
            <a:off x="6588224" y="630932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3" name="Shape 123"/>
        <p:cNvGrpSpPr/>
        <p:nvPr/>
      </p:nvGrpSpPr>
      <p:grpSpPr>
        <a:xfrm>
          <a:off x="0" y="0"/>
          <a:ext cx="0" cy="0"/>
          <a:chOff x="0" y="0"/>
          <a:chExt cx="0" cy="0"/>
        </a:xfrm>
      </p:grpSpPr>
      <p:sp>
        <p:nvSpPr>
          <p:cNvPr id="124" name="Google Shape;124;p18"/>
          <p:cNvSpPr txBox="1"/>
          <p:nvPr>
            <p:ph idx="1" type="body"/>
          </p:nvPr>
        </p:nvSpPr>
        <p:spPr>
          <a:xfrm>
            <a:off x="323528" y="1340768"/>
            <a:ext cx="8507288" cy="4785395"/>
          </a:xfrm>
          <a:prstGeom prst="rect">
            <a:avLst/>
          </a:prstGeom>
          <a:noFill/>
          <a:ln>
            <a:noFill/>
          </a:ln>
        </p:spPr>
        <p:txBody>
          <a:bodyPr anchorCtr="0" anchor="t" bIns="45700" lIns="91425" spcFirstLastPara="1" rIns="91425" wrap="square" tIns="45700">
            <a:noAutofit/>
          </a:bodyPr>
          <a:lstStyle/>
          <a:p>
            <a:pPr indent="-360000" lvl="0" marL="468000" rtl="0" algn="l">
              <a:spcBef>
                <a:spcPts val="0"/>
              </a:spcBef>
              <a:spcAft>
                <a:spcPts val="0"/>
              </a:spcAft>
              <a:buClr>
                <a:schemeClr val="dk1"/>
              </a:buClr>
              <a:buSzPts val="2800"/>
              <a:buFont typeface="Verdana"/>
              <a:buAutoNum type="arabicPeriod" startAt="3"/>
            </a:pPr>
            <a:r>
              <a:rPr lang="en-US" sz="2800">
                <a:solidFill>
                  <a:schemeClr val="dk1"/>
                </a:solidFill>
                <a:latin typeface="Times New Roman"/>
                <a:ea typeface="Times New Roman"/>
                <a:cs typeface="Times New Roman"/>
                <a:sym typeface="Times New Roman"/>
              </a:rPr>
              <a:t>The increasing RE projects will make it more and more difficult for the utility to proactive grid planning.</a:t>
            </a:r>
            <a:endParaRPr/>
          </a:p>
          <a:p>
            <a:pPr indent="-360000" lvl="0" marL="468000" rtl="0" algn="l">
              <a:spcBef>
                <a:spcPts val="1200"/>
              </a:spcBef>
              <a:spcAft>
                <a:spcPts val="0"/>
              </a:spcAft>
              <a:buClr>
                <a:schemeClr val="dk1"/>
              </a:buClr>
              <a:buSzPts val="2800"/>
              <a:buFont typeface="Verdana"/>
              <a:buAutoNum type="arabicPeriod" startAt="3"/>
            </a:pPr>
            <a:r>
              <a:rPr lang="en-US" sz="2800">
                <a:solidFill>
                  <a:schemeClr val="dk1"/>
                </a:solidFill>
                <a:latin typeface="Times New Roman"/>
                <a:ea typeface="Times New Roman"/>
                <a:cs typeface="Times New Roman"/>
                <a:sym typeface="Times New Roman"/>
              </a:rPr>
              <a:t>Interconnection costs have become a major barrier for such RE projects. In contrast, </a:t>
            </a:r>
            <a:r>
              <a:rPr lang="en-US" sz="2800">
                <a:solidFill>
                  <a:srgbClr val="FF0000"/>
                </a:solidFill>
                <a:latin typeface="Times New Roman"/>
                <a:ea typeface="Times New Roman"/>
                <a:cs typeface="Times New Roman"/>
                <a:sym typeface="Times New Roman"/>
              </a:rPr>
              <a:t>ratepayers often absorb the initial cost for transmission upgrades (as shown in Dr. des. David Jacobs’ ppt p41-p44). </a:t>
            </a:r>
            <a:endParaRPr/>
          </a:p>
          <a:p>
            <a:pPr indent="-360000" lvl="0" marL="468000" rtl="0" algn="l">
              <a:spcBef>
                <a:spcPts val="1200"/>
              </a:spcBef>
              <a:spcAft>
                <a:spcPts val="0"/>
              </a:spcAft>
              <a:buClr>
                <a:schemeClr val="dk1"/>
              </a:buClr>
              <a:buSzPts val="2800"/>
              <a:buFont typeface="Verdana"/>
              <a:buAutoNum type="arabicPeriod" startAt="3"/>
            </a:pPr>
            <a:r>
              <a:rPr lang="en-US" sz="2800">
                <a:solidFill>
                  <a:schemeClr val="dk1"/>
                </a:solidFill>
                <a:latin typeface="Times New Roman"/>
                <a:ea typeface="Times New Roman"/>
                <a:cs typeface="Times New Roman"/>
                <a:sym typeface="Times New Roman"/>
              </a:rPr>
              <a:t>With proper planning, the utility could help RE developers overcome this disadvantage.</a:t>
            </a:r>
            <a:endParaRPr/>
          </a:p>
        </p:txBody>
      </p:sp>
      <p:sp>
        <p:nvSpPr>
          <p:cNvPr id="125" name="Google Shape;125;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26" name="Google Shape;126;p18"/>
          <p:cNvSpPr txBox="1"/>
          <p:nvPr>
            <p:ph type="title"/>
          </p:nvPr>
        </p:nvSpPr>
        <p:spPr>
          <a:xfrm>
            <a:off x="251520" y="274638"/>
            <a:ext cx="86868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3240"/>
              <a:buFont typeface="Times New Roman"/>
              <a:buNone/>
            </a:pPr>
            <a:r>
              <a:rPr lang="en-US" sz="3240">
                <a:latin typeface="Times New Roman"/>
                <a:ea typeface="Times New Roman"/>
                <a:cs typeface="Times New Roman"/>
                <a:sym typeface="Times New Roman"/>
              </a:rPr>
              <a:t>II. Key Points for RE Procurement Policy(2/5)</a:t>
            </a:r>
            <a:endParaRPr sz="3240">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0" name="Shape 130"/>
        <p:cNvGrpSpPr/>
        <p:nvPr/>
      </p:nvGrpSpPr>
      <p:grpSpPr>
        <a:xfrm>
          <a:off x="0" y="0"/>
          <a:ext cx="0" cy="0"/>
          <a:chOff x="0" y="0"/>
          <a:chExt cx="0" cy="0"/>
        </a:xfrm>
      </p:grpSpPr>
      <p:sp>
        <p:nvSpPr>
          <p:cNvPr id="131" name="Google Shape;131;p19"/>
          <p:cNvSpPr txBox="1"/>
          <p:nvPr>
            <p:ph type="title"/>
          </p:nvPr>
        </p:nvSpPr>
        <p:spPr>
          <a:xfrm>
            <a:off x="205680" y="274638"/>
            <a:ext cx="86868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3240"/>
              <a:buFont typeface="Times New Roman"/>
              <a:buNone/>
            </a:pPr>
            <a:r>
              <a:rPr lang="en-US" sz="3240">
                <a:latin typeface="Times New Roman"/>
                <a:ea typeface="Times New Roman"/>
                <a:cs typeface="Times New Roman"/>
                <a:sym typeface="Times New Roman"/>
              </a:rPr>
              <a:t>II. Key Points for RE Procurement Policy(3/5)</a:t>
            </a:r>
            <a:endParaRPr sz="3240">
              <a:latin typeface="Times New Roman"/>
              <a:ea typeface="Times New Roman"/>
              <a:cs typeface="Times New Roman"/>
              <a:sym typeface="Times New Roman"/>
            </a:endParaRPr>
          </a:p>
        </p:txBody>
      </p:sp>
      <p:sp>
        <p:nvSpPr>
          <p:cNvPr id="132" name="Google Shape;132;p19"/>
          <p:cNvSpPr txBox="1"/>
          <p:nvPr>
            <p:ph idx="1" type="body"/>
          </p:nvPr>
        </p:nvSpPr>
        <p:spPr>
          <a:xfrm>
            <a:off x="323528" y="1412776"/>
            <a:ext cx="8640960" cy="4925144"/>
          </a:xfrm>
          <a:prstGeom prst="rect">
            <a:avLst/>
          </a:prstGeom>
          <a:noFill/>
          <a:ln>
            <a:noFill/>
          </a:ln>
        </p:spPr>
        <p:txBody>
          <a:bodyPr anchorCtr="0" anchor="t" bIns="45700" lIns="91425" spcFirstLastPara="1" rIns="91425" wrap="square" tIns="45700">
            <a:noAutofit/>
          </a:bodyPr>
          <a:lstStyle/>
          <a:p>
            <a:pPr indent="-360000" lvl="0" marL="468000" rtl="0" algn="l">
              <a:lnSpc>
                <a:spcPct val="100000"/>
              </a:lnSpc>
              <a:spcBef>
                <a:spcPts val="0"/>
              </a:spcBef>
              <a:spcAft>
                <a:spcPts val="0"/>
              </a:spcAft>
              <a:buClr>
                <a:srgbClr val="104031"/>
              </a:buClr>
              <a:buSzPts val="2720"/>
              <a:buFont typeface="Verdana"/>
              <a:buAutoNum type="arabicPeriod" startAt="6"/>
            </a:pPr>
            <a:r>
              <a:rPr lang="en-US" sz="2720">
                <a:latin typeface="Times New Roman"/>
                <a:ea typeface="Times New Roman"/>
                <a:cs typeface="Times New Roman"/>
                <a:sym typeface="Times New Roman"/>
              </a:rPr>
              <a:t>Policymakers should provide incentives to locate RE projects where they can help avoid network modifications, improve grid resilience or provide energy close to load centers for minimizing congestion and line losses.</a:t>
            </a:r>
            <a:endParaRPr sz="2720">
              <a:latin typeface="Times New Roman"/>
              <a:ea typeface="Times New Roman"/>
              <a:cs typeface="Times New Roman"/>
              <a:sym typeface="Times New Roman"/>
            </a:endParaRPr>
          </a:p>
          <a:p>
            <a:pPr indent="-360000" lvl="0" marL="468000" rtl="0" algn="l">
              <a:lnSpc>
                <a:spcPct val="100000"/>
              </a:lnSpc>
              <a:spcBef>
                <a:spcPts val="1200"/>
              </a:spcBef>
              <a:spcAft>
                <a:spcPts val="0"/>
              </a:spcAft>
              <a:buClr>
                <a:srgbClr val="104031"/>
              </a:buClr>
              <a:buSzPts val="2720"/>
              <a:buFont typeface="Verdana"/>
              <a:buAutoNum type="arabicPeriod" startAt="6"/>
            </a:pPr>
            <a:r>
              <a:rPr lang="en-US" sz="2720">
                <a:latin typeface="Times New Roman"/>
                <a:ea typeface="Times New Roman"/>
                <a:cs typeface="Times New Roman"/>
                <a:sym typeface="Times New Roman"/>
              </a:rPr>
              <a:t>Policymakers may also consider the </a:t>
            </a:r>
            <a:r>
              <a:rPr lang="en-US" sz="2720">
                <a:solidFill>
                  <a:srgbClr val="FF0000"/>
                </a:solidFill>
                <a:latin typeface="Times New Roman"/>
                <a:ea typeface="Times New Roman"/>
                <a:cs typeface="Times New Roman"/>
                <a:sym typeface="Times New Roman"/>
              </a:rPr>
              <a:t>additional</a:t>
            </a:r>
            <a:r>
              <a:rPr lang="en-US" sz="2720">
                <a:latin typeface="Times New Roman"/>
                <a:ea typeface="Times New Roman"/>
                <a:cs typeface="Times New Roman"/>
                <a:sym typeface="Times New Roman"/>
              </a:rPr>
              <a:t> </a:t>
            </a:r>
            <a:r>
              <a:rPr lang="en-US" sz="2720">
                <a:solidFill>
                  <a:srgbClr val="FF0000"/>
                </a:solidFill>
                <a:latin typeface="Times New Roman"/>
                <a:ea typeface="Times New Roman"/>
                <a:cs typeface="Times New Roman"/>
                <a:sym typeface="Times New Roman"/>
              </a:rPr>
              <a:t>value capture of RE</a:t>
            </a:r>
            <a:r>
              <a:rPr lang="en-US" sz="2720">
                <a:latin typeface="Times New Roman"/>
                <a:ea typeface="Times New Roman"/>
                <a:cs typeface="Times New Roman"/>
                <a:sym typeface="Times New Roman"/>
              </a:rPr>
              <a:t>, including </a:t>
            </a:r>
            <a:r>
              <a:rPr lang="en-US" sz="2720">
                <a:solidFill>
                  <a:srgbClr val="FF0000"/>
                </a:solidFill>
                <a:latin typeface="Times New Roman"/>
                <a:ea typeface="Times New Roman"/>
                <a:cs typeface="Times New Roman"/>
                <a:sym typeface="Times New Roman"/>
              </a:rPr>
              <a:t>economic development, “green jobs” employment, full ratepayer impact (eg. integration costs), site availability and appropriateness, and environmental justice,</a:t>
            </a:r>
            <a:r>
              <a:rPr lang="en-US" sz="2720">
                <a:latin typeface="Times New Roman"/>
                <a:ea typeface="Times New Roman"/>
                <a:cs typeface="Times New Roman"/>
                <a:sym typeface="Times New Roman"/>
              </a:rPr>
              <a:t> other than conventional system value capture of </a:t>
            </a:r>
            <a:r>
              <a:rPr lang="en-US" sz="2720">
                <a:solidFill>
                  <a:srgbClr val="FF0000"/>
                </a:solidFill>
                <a:latin typeface="Times New Roman"/>
                <a:ea typeface="Times New Roman"/>
                <a:cs typeface="Times New Roman"/>
                <a:sym typeface="Times New Roman"/>
              </a:rPr>
              <a:t>avoiding network costs, congestion and line losses.</a:t>
            </a:r>
            <a:endParaRPr/>
          </a:p>
          <a:p>
            <a:pPr indent="0" lvl="0" marL="0" rtl="0" algn="l">
              <a:lnSpc>
                <a:spcPct val="90000"/>
              </a:lnSpc>
              <a:spcBef>
                <a:spcPts val="544"/>
              </a:spcBef>
              <a:spcAft>
                <a:spcPts val="0"/>
              </a:spcAft>
              <a:buClr>
                <a:srgbClr val="104031"/>
              </a:buClr>
              <a:buSzPts val="2720"/>
              <a:buFont typeface="Verdana"/>
              <a:buNone/>
            </a:pPr>
            <a:r>
              <a:t/>
            </a:r>
            <a:endParaRPr sz="2720">
              <a:latin typeface="Times New Roman"/>
              <a:ea typeface="Times New Roman"/>
              <a:cs typeface="Times New Roman"/>
              <a:sym typeface="Times New Roman"/>
            </a:endParaRPr>
          </a:p>
        </p:txBody>
      </p:sp>
      <p:sp>
        <p:nvSpPr>
          <p:cNvPr id="133" name="Google Shape;133;p19"/>
          <p:cNvSpPr txBox="1"/>
          <p:nvPr>
            <p:ph idx="12" type="sldNum"/>
          </p:nvPr>
        </p:nvSpPr>
        <p:spPr>
          <a:xfrm>
            <a:off x="6588224" y="630932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Google Shape;138;p20"/>
          <p:cNvSpPr txBox="1"/>
          <p:nvPr>
            <p:ph idx="1" type="body"/>
          </p:nvPr>
        </p:nvSpPr>
        <p:spPr>
          <a:xfrm>
            <a:off x="457200" y="1412776"/>
            <a:ext cx="8435280" cy="4525963"/>
          </a:xfrm>
          <a:prstGeom prst="rect">
            <a:avLst/>
          </a:prstGeom>
          <a:noFill/>
          <a:ln>
            <a:noFill/>
          </a:ln>
        </p:spPr>
        <p:txBody>
          <a:bodyPr anchorCtr="0" anchor="t" bIns="45700" lIns="91425" spcFirstLastPara="1" rIns="91425" wrap="square" tIns="45700">
            <a:noAutofit/>
          </a:bodyPr>
          <a:lstStyle/>
          <a:p>
            <a:pPr indent="-360000" lvl="0" marL="468000" rtl="0" algn="l">
              <a:spcBef>
                <a:spcPts val="0"/>
              </a:spcBef>
              <a:spcAft>
                <a:spcPts val="0"/>
              </a:spcAft>
              <a:buClr>
                <a:srgbClr val="104031"/>
              </a:buClr>
              <a:buSzPts val="2800"/>
              <a:buFont typeface="Verdana"/>
              <a:buAutoNum type="arabicPeriod" startAt="8"/>
            </a:pPr>
            <a:r>
              <a:rPr lang="en-US" sz="2800">
                <a:latin typeface="Times New Roman"/>
                <a:ea typeface="Times New Roman"/>
                <a:cs typeface="Times New Roman"/>
                <a:sym typeface="Times New Roman"/>
              </a:rPr>
              <a:t>Ultimately, policymakers may want to prioritize </a:t>
            </a:r>
            <a:r>
              <a:rPr lang="en-US" sz="2800">
                <a:solidFill>
                  <a:srgbClr val="FF0000"/>
                </a:solidFill>
                <a:latin typeface="Times New Roman"/>
                <a:ea typeface="Times New Roman"/>
                <a:cs typeface="Times New Roman"/>
                <a:sym typeface="Times New Roman"/>
              </a:rPr>
              <a:t>policy objectives based on total benefit to all citizens (not just ratepayers). </a:t>
            </a:r>
            <a:endParaRPr sz="2800">
              <a:solidFill>
                <a:srgbClr val="FF0000"/>
              </a:solidFill>
              <a:latin typeface="Times New Roman"/>
              <a:ea typeface="Times New Roman"/>
              <a:cs typeface="Times New Roman"/>
              <a:sym typeface="Times New Roman"/>
            </a:endParaRPr>
          </a:p>
          <a:p>
            <a:pPr indent="-360000" lvl="0" marL="468000" rtl="0" algn="l">
              <a:spcBef>
                <a:spcPts val="1200"/>
              </a:spcBef>
              <a:spcAft>
                <a:spcPts val="0"/>
              </a:spcAft>
              <a:buClr>
                <a:srgbClr val="104031"/>
              </a:buClr>
              <a:buSzPts val="2800"/>
              <a:buFont typeface="Verdana"/>
              <a:buAutoNum type="arabicPeriod" startAt="8"/>
            </a:pPr>
            <a:r>
              <a:rPr lang="en-US" sz="2800">
                <a:latin typeface="Times New Roman"/>
                <a:ea typeface="Times New Roman"/>
                <a:cs typeface="Times New Roman"/>
                <a:sym typeface="Times New Roman"/>
              </a:rPr>
              <a:t>To the extent that each type of benefit can be monetized, would the benefits be ranked, or could some kind of blended priority score be created?</a:t>
            </a:r>
            <a:endParaRPr/>
          </a:p>
          <a:p>
            <a:pPr indent="-360000" lvl="0" marL="468000" rtl="0" algn="l">
              <a:spcBef>
                <a:spcPts val="1200"/>
              </a:spcBef>
              <a:spcAft>
                <a:spcPts val="0"/>
              </a:spcAft>
              <a:buClr>
                <a:srgbClr val="FF0000"/>
              </a:buClr>
              <a:buSzPts val="2800"/>
              <a:buFont typeface="Verdana"/>
              <a:buAutoNum type="arabicPeriod" startAt="8"/>
            </a:pPr>
            <a:r>
              <a:rPr lang="en-US" sz="2800">
                <a:solidFill>
                  <a:srgbClr val="FF0000"/>
                </a:solidFill>
                <a:latin typeface="Times New Roman"/>
                <a:ea typeface="Times New Roman"/>
                <a:cs typeface="Times New Roman"/>
                <a:sym typeface="Times New Roman"/>
              </a:rPr>
              <a:t>All the above key points should be carefully addressed into RE procurement policy. </a:t>
            </a:r>
            <a:endParaRPr sz="2800">
              <a:solidFill>
                <a:srgbClr val="FF0000"/>
              </a:solidFill>
              <a:latin typeface="Times New Roman"/>
              <a:ea typeface="Times New Roman"/>
              <a:cs typeface="Times New Roman"/>
              <a:sym typeface="Times New Roman"/>
            </a:endParaRPr>
          </a:p>
          <a:p>
            <a:pPr indent="-139700" lvl="0" marL="342900" rtl="0" algn="l">
              <a:spcBef>
                <a:spcPts val="640"/>
              </a:spcBef>
              <a:spcAft>
                <a:spcPts val="0"/>
              </a:spcAft>
              <a:buClr>
                <a:srgbClr val="104031"/>
              </a:buClr>
              <a:buSzPts val="3200"/>
              <a:buFont typeface="Verdana"/>
              <a:buNone/>
            </a:pPr>
            <a:r>
              <a:t/>
            </a:r>
            <a:endParaRPr/>
          </a:p>
        </p:txBody>
      </p:sp>
      <p:sp>
        <p:nvSpPr>
          <p:cNvPr id="139" name="Google Shape;139;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40" name="Google Shape;140;p20"/>
          <p:cNvSpPr txBox="1"/>
          <p:nvPr>
            <p:ph type="title"/>
          </p:nvPr>
        </p:nvSpPr>
        <p:spPr>
          <a:xfrm>
            <a:off x="323528" y="274638"/>
            <a:ext cx="86868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3240"/>
              <a:buFont typeface="Times New Roman"/>
              <a:buNone/>
            </a:pPr>
            <a:r>
              <a:rPr lang="en-US" sz="3240">
                <a:latin typeface="Times New Roman"/>
                <a:ea typeface="Times New Roman"/>
                <a:cs typeface="Times New Roman"/>
                <a:sym typeface="Times New Roman"/>
              </a:rPr>
              <a:t>II. Key Points for RE Procurement Policy(4/5)</a:t>
            </a:r>
            <a:endParaRPr sz="3240">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Google Shape;145;p21"/>
          <p:cNvSpPr txBox="1"/>
          <p:nvPr>
            <p:ph type="title"/>
          </p:nvPr>
        </p:nvSpPr>
        <p:spPr>
          <a:xfrm>
            <a:off x="0" y="-18256"/>
            <a:ext cx="91440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133A"/>
              </a:buClr>
              <a:buSzPts val="3200"/>
              <a:buFont typeface="Times New Roman"/>
              <a:buNone/>
            </a:pPr>
            <a:r>
              <a:rPr lang="en-US" sz="3200">
                <a:latin typeface="Times New Roman"/>
                <a:ea typeface="Times New Roman"/>
                <a:cs typeface="Times New Roman"/>
                <a:sym typeface="Times New Roman"/>
              </a:rPr>
              <a:t>II. Key Points for RE Procurement Policy (5/5)</a:t>
            </a:r>
            <a:endParaRPr sz="3200">
              <a:latin typeface="Times New Roman"/>
              <a:ea typeface="Times New Roman"/>
              <a:cs typeface="Times New Roman"/>
              <a:sym typeface="Times New Roman"/>
            </a:endParaRPr>
          </a:p>
        </p:txBody>
      </p:sp>
      <p:sp>
        <p:nvSpPr>
          <p:cNvPr id="146" name="Google Shape;146;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47" name="Google Shape;147;p21"/>
          <p:cNvGraphicFramePr/>
          <p:nvPr/>
        </p:nvGraphicFramePr>
        <p:xfrm>
          <a:off x="179512" y="1158489"/>
          <a:ext cx="3000000" cy="3000000"/>
        </p:xfrm>
        <a:graphic>
          <a:graphicData uri="http://schemas.openxmlformats.org/drawingml/2006/table">
            <a:tbl>
              <a:tblPr bandRow="1" firstRow="1">
                <a:noFill/>
                <a:tableStyleId>{53236FD7-1C29-4812-8C11-612E0FD020B5}</a:tableStyleId>
              </a:tblPr>
              <a:tblGrid>
                <a:gridCol w="4032450"/>
                <a:gridCol w="4752525"/>
              </a:tblGrid>
              <a:tr h="432050">
                <a:tc gridSpan="2">
                  <a:txBody>
                    <a:bodyPr>
                      <a:noAutofit/>
                    </a:bodyPr>
                    <a:lstStyle/>
                    <a:p>
                      <a:pPr indent="0" lvl="0" marL="0" marR="0" rtl="0" algn="ctr">
                        <a:spcBef>
                          <a:spcPts val="0"/>
                        </a:spcBef>
                        <a:spcAft>
                          <a:spcPts val="0"/>
                        </a:spcAft>
                        <a:buNone/>
                      </a:pPr>
                      <a:r>
                        <a:rPr lang="en-US" sz="2000">
                          <a:solidFill>
                            <a:schemeClr val="dk1"/>
                          </a:solidFill>
                          <a:latin typeface="Times New Roman"/>
                          <a:ea typeface="Times New Roman"/>
                          <a:cs typeface="Times New Roman"/>
                          <a:sym typeface="Times New Roman"/>
                        </a:rPr>
                        <a:t>Value Capture for Various Policy Objectives</a:t>
                      </a:r>
                      <a:endParaRPr sz="1800">
                        <a:solidFill>
                          <a:schemeClr val="dk1"/>
                        </a:solidFill>
                        <a:latin typeface="Times New Roman"/>
                        <a:ea typeface="Times New Roman"/>
                        <a:cs typeface="Times New Roman"/>
                        <a:sym typeface="Times New Roman"/>
                      </a:endParaRPr>
                    </a:p>
                  </a:txBody>
                  <a:tcPr marT="45725" marB="45725" marR="91450" marL="91450" anchor="ctr">
                    <a:solidFill>
                      <a:srgbClr val="92D050"/>
                    </a:solidFill>
                  </a:tcPr>
                </a:tc>
                <a:tc hMerge="1"/>
              </a:tr>
              <a:tr h="360050">
                <a:tc>
                  <a:txBody>
                    <a:bodyPr>
                      <a:noAutofit/>
                    </a:bodyPr>
                    <a:lstStyle/>
                    <a:p>
                      <a:pPr indent="0" lvl="0" marL="0" marR="0" rtl="0" algn="ctr">
                        <a:spcBef>
                          <a:spcPts val="0"/>
                        </a:spcBef>
                        <a:spcAft>
                          <a:spcPts val="0"/>
                        </a:spcAft>
                        <a:buNone/>
                      </a:pPr>
                      <a:r>
                        <a:rPr lang="en-US" sz="1800">
                          <a:latin typeface="Times New Roman"/>
                          <a:ea typeface="Times New Roman"/>
                          <a:cs typeface="Times New Roman"/>
                          <a:sym typeface="Times New Roman"/>
                        </a:rPr>
                        <a:t>Policy Objective</a:t>
                      </a:r>
                      <a:endParaRPr sz="1800">
                        <a:latin typeface="Times New Roman"/>
                        <a:ea typeface="Times New Roman"/>
                        <a:cs typeface="Times New Roman"/>
                        <a:sym typeface="Times New Roman"/>
                      </a:endParaRPr>
                    </a:p>
                  </a:txBody>
                  <a:tcPr marT="45725" marB="45725" marR="91450" marL="91450" anchor="ctr">
                    <a:solidFill>
                      <a:srgbClr val="92D050"/>
                    </a:solidFill>
                  </a:tcPr>
                </a:tc>
                <a:tc>
                  <a:txBody>
                    <a:bodyPr>
                      <a:noAutofit/>
                    </a:bodyPr>
                    <a:lstStyle/>
                    <a:p>
                      <a:pPr indent="0" lvl="0" marL="0" marR="0" rtl="0" algn="ctr">
                        <a:spcBef>
                          <a:spcPts val="0"/>
                        </a:spcBef>
                        <a:spcAft>
                          <a:spcPts val="0"/>
                        </a:spcAft>
                        <a:buNone/>
                      </a:pPr>
                      <a:r>
                        <a:rPr lang="en-US" sz="1800">
                          <a:latin typeface="Times New Roman"/>
                          <a:ea typeface="Times New Roman"/>
                          <a:cs typeface="Times New Roman"/>
                          <a:sym typeface="Times New Roman"/>
                        </a:rPr>
                        <a:t>Value Factors</a:t>
                      </a:r>
                      <a:endParaRPr sz="1800">
                        <a:latin typeface="Times New Roman"/>
                        <a:ea typeface="Times New Roman"/>
                        <a:cs typeface="Times New Roman"/>
                        <a:sym typeface="Times New Roman"/>
                      </a:endParaRPr>
                    </a:p>
                  </a:txBody>
                  <a:tcPr marT="45725" marB="45725" marR="91450" marL="91450" anchor="ctr">
                    <a:solidFill>
                      <a:srgbClr val="92D050"/>
                    </a:solidFill>
                  </a:tcPr>
                </a:tc>
              </a:tr>
              <a:tr h="465925">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Capturing the Best Renewable</a:t>
                      </a:r>
                      <a:r>
                        <a:rPr lang="en-US" sz="1600">
                          <a:latin typeface="Times New Roman"/>
                          <a:ea typeface="Times New Roman"/>
                          <a:cs typeface="Times New Roman"/>
                          <a:sym typeface="Times New Roman"/>
                        </a:rPr>
                        <a:t> Resources</a:t>
                      </a:r>
                      <a:endParaRPr sz="1600">
                        <a:latin typeface="Times New Roman"/>
                        <a:ea typeface="Times New Roman"/>
                        <a:cs typeface="Times New Roman"/>
                        <a:sym typeface="Times New Roman"/>
                      </a:endParaRPr>
                    </a:p>
                  </a:txBody>
                  <a:tcPr marT="45725" marB="45725" marR="91450" marL="91450"/>
                </a:tc>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Resource quality (i.e. production potential)</a:t>
                      </a:r>
                      <a:endParaRPr sz="1600">
                        <a:latin typeface="Times New Roman"/>
                        <a:ea typeface="Times New Roman"/>
                        <a:cs typeface="Times New Roman"/>
                        <a:sym typeface="Times New Roman"/>
                      </a:endParaRPr>
                    </a:p>
                  </a:txBody>
                  <a:tcPr marT="45725" marB="45725" marR="91450" marL="91450"/>
                </a:tc>
              </a:tr>
              <a:tr h="698850">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Lowest Cost Energy</a:t>
                      </a:r>
                      <a:endParaRPr sz="1600">
                        <a:latin typeface="Times New Roman"/>
                        <a:ea typeface="Times New Roman"/>
                        <a:cs typeface="Times New Roman"/>
                        <a:sym typeface="Times New Roman"/>
                      </a:endParaRPr>
                    </a:p>
                  </a:txBody>
                  <a:tcPr marT="45725" marB="45725" marR="91450" marL="91450"/>
                </a:tc>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Full cost accounting</a:t>
                      </a:r>
                      <a:r>
                        <a:rPr lang="en-US" sz="1600">
                          <a:latin typeface="Times New Roman"/>
                          <a:ea typeface="Times New Roman"/>
                          <a:cs typeface="Times New Roman"/>
                          <a:sym typeface="Times New Roman"/>
                        </a:rPr>
                        <a:t> of T&amp;D, permitting, construction, congestion, line losses, site availability/appropriateness</a:t>
                      </a:r>
                      <a:endParaRPr sz="1600">
                        <a:latin typeface="Times New Roman"/>
                        <a:ea typeface="Times New Roman"/>
                        <a:cs typeface="Times New Roman"/>
                        <a:sym typeface="Times New Roman"/>
                      </a:endParaRPr>
                    </a:p>
                  </a:txBody>
                  <a:tcPr marT="45725" marB="45725" marR="91450" marL="91450"/>
                </a:tc>
              </a:tr>
              <a:tr h="569700">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Schedule/</a:t>
                      </a:r>
                      <a:r>
                        <a:rPr lang="en-US" sz="1600">
                          <a:latin typeface="Times New Roman"/>
                          <a:ea typeface="Times New Roman"/>
                          <a:cs typeface="Times New Roman"/>
                          <a:sym typeface="Times New Roman"/>
                        </a:rPr>
                        <a:t>Speed of Deployment</a:t>
                      </a:r>
                      <a:endParaRPr sz="1600">
                        <a:latin typeface="Times New Roman"/>
                        <a:ea typeface="Times New Roman"/>
                        <a:cs typeface="Times New Roman"/>
                        <a:sym typeface="Times New Roman"/>
                      </a:endParaRPr>
                    </a:p>
                  </a:txBody>
                  <a:tcPr marT="45725" marB="45725" marR="91450" marL="91450"/>
                </a:tc>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Easiest,</a:t>
                      </a:r>
                      <a:r>
                        <a:rPr lang="en-US" sz="1600">
                          <a:latin typeface="Times New Roman"/>
                          <a:ea typeface="Times New Roman"/>
                          <a:cs typeface="Times New Roman"/>
                          <a:sym typeface="Times New Roman"/>
                        </a:rPr>
                        <a:t> low-cost interconnection, Environmental impact</a:t>
                      </a:r>
                      <a:endParaRPr sz="1600">
                        <a:latin typeface="Times New Roman"/>
                        <a:ea typeface="Times New Roman"/>
                        <a:cs typeface="Times New Roman"/>
                        <a:sym typeface="Times New Roman"/>
                      </a:endParaRPr>
                    </a:p>
                  </a:txBody>
                  <a:tcPr marT="45725" marB="45725" marR="91450" marL="91450"/>
                </a:tc>
              </a:tr>
              <a:tr h="377000">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Grid Reliability/</a:t>
                      </a:r>
                      <a:r>
                        <a:rPr lang="en-US" sz="1600">
                          <a:latin typeface="Times New Roman"/>
                          <a:ea typeface="Times New Roman"/>
                          <a:cs typeface="Times New Roman"/>
                          <a:sym typeface="Times New Roman"/>
                        </a:rPr>
                        <a:t>Balancing/Resilience</a:t>
                      </a:r>
                      <a:endParaRPr sz="1600">
                        <a:latin typeface="Times New Roman"/>
                        <a:ea typeface="Times New Roman"/>
                        <a:cs typeface="Times New Roman"/>
                        <a:sym typeface="Times New Roman"/>
                      </a:endParaRPr>
                    </a:p>
                  </a:txBody>
                  <a:tcPr marT="45725" marB="45725" marR="91450" marL="91450"/>
                </a:tc>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Resource Adequacy, islanding,</a:t>
                      </a:r>
                      <a:r>
                        <a:rPr lang="en-US" sz="1600">
                          <a:latin typeface="Times New Roman"/>
                          <a:ea typeface="Times New Roman"/>
                          <a:cs typeface="Times New Roman"/>
                          <a:sym typeface="Times New Roman"/>
                        </a:rPr>
                        <a:t> inverter functions</a:t>
                      </a:r>
                      <a:endParaRPr sz="1600">
                        <a:latin typeface="Times New Roman"/>
                        <a:ea typeface="Times New Roman"/>
                        <a:cs typeface="Times New Roman"/>
                        <a:sym typeface="Times New Roman"/>
                      </a:endParaRPr>
                    </a:p>
                  </a:txBody>
                  <a:tcPr marT="45725" marB="45725" marR="91450" marL="91450"/>
                </a:tc>
              </a:tr>
              <a:tr h="647775">
                <a:tc>
                  <a:txBody>
                    <a:bodyPr>
                      <a:noAutofit/>
                    </a:bodyPr>
                    <a:lstStyle/>
                    <a:p>
                      <a:pPr indent="0" lvl="0" marL="0" marR="0" rtl="0" algn="l">
                        <a:spcBef>
                          <a:spcPts val="0"/>
                        </a:spcBef>
                        <a:spcAft>
                          <a:spcPts val="0"/>
                        </a:spcAft>
                        <a:buNone/>
                      </a:pPr>
                      <a:r>
                        <a:rPr lang="en-US" sz="1600">
                          <a:solidFill>
                            <a:srgbClr val="FF0000"/>
                          </a:solidFill>
                          <a:latin typeface="Times New Roman"/>
                          <a:ea typeface="Times New Roman"/>
                          <a:cs typeface="Times New Roman"/>
                          <a:sym typeface="Times New Roman"/>
                        </a:rPr>
                        <a:t>Matching Demand Growth</a:t>
                      </a:r>
                      <a:r>
                        <a:rPr lang="en-US" sz="1600">
                          <a:solidFill>
                            <a:srgbClr val="FF0000"/>
                          </a:solidFill>
                          <a:latin typeface="Times New Roman"/>
                          <a:ea typeface="Times New Roman"/>
                          <a:cs typeface="Times New Roman"/>
                          <a:sym typeface="Times New Roman"/>
                        </a:rPr>
                        <a:t>/Changes</a:t>
                      </a:r>
                      <a:endParaRPr sz="1600">
                        <a:solidFill>
                          <a:srgbClr val="FF0000"/>
                        </a:solidFill>
                        <a:latin typeface="Times New Roman"/>
                        <a:ea typeface="Times New Roman"/>
                        <a:cs typeface="Times New Roman"/>
                        <a:sym typeface="Times New Roman"/>
                      </a:endParaRPr>
                    </a:p>
                  </a:txBody>
                  <a:tcPr marT="45725" marB="45725" marR="91450" marL="91450"/>
                </a:tc>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Generation profile</a:t>
                      </a:r>
                      <a:r>
                        <a:rPr lang="en-US" sz="1600">
                          <a:latin typeface="Times New Roman"/>
                          <a:ea typeface="Times New Roman"/>
                          <a:cs typeface="Times New Roman"/>
                          <a:sym typeface="Times New Roman"/>
                        </a:rPr>
                        <a:t> (e.g.</a:t>
                      </a:r>
                      <a:r>
                        <a:rPr lang="en-US" sz="1600">
                          <a:solidFill>
                            <a:srgbClr val="FF0000"/>
                          </a:solidFill>
                          <a:latin typeface="Times New Roman"/>
                          <a:ea typeface="Times New Roman"/>
                          <a:cs typeface="Times New Roman"/>
                          <a:sym typeface="Times New Roman"/>
                        </a:rPr>
                        <a:t> “as-available”</a:t>
                      </a:r>
                      <a:r>
                        <a:rPr lang="en-US" sz="1600">
                          <a:latin typeface="Times New Roman"/>
                          <a:ea typeface="Times New Roman"/>
                          <a:cs typeface="Times New Roman"/>
                          <a:sym typeface="Times New Roman"/>
                        </a:rPr>
                        <a:t> or </a:t>
                      </a:r>
                      <a:r>
                        <a:rPr lang="en-US" sz="1600">
                          <a:solidFill>
                            <a:srgbClr val="FF0000"/>
                          </a:solidFill>
                          <a:latin typeface="Times New Roman"/>
                          <a:ea typeface="Times New Roman"/>
                          <a:cs typeface="Times New Roman"/>
                          <a:sym typeface="Times New Roman"/>
                        </a:rPr>
                        <a:t>“firm”</a:t>
                      </a:r>
                      <a:r>
                        <a:rPr lang="en-US" sz="1600">
                          <a:latin typeface="Times New Roman"/>
                          <a:ea typeface="Times New Roman"/>
                          <a:cs typeface="Times New Roman"/>
                          <a:sym typeface="Times New Roman"/>
                        </a:rPr>
                        <a:t> capacity, match to anticipated </a:t>
                      </a:r>
                      <a:r>
                        <a:rPr lang="en-US" sz="1600">
                          <a:solidFill>
                            <a:srgbClr val="FF0000"/>
                          </a:solidFill>
                          <a:latin typeface="Times New Roman"/>
                          <a:ea typeface="Times New Roman"/>
                          <a:cs typeface="Times New Roman"/>
                          <a:sym typeface="Times New Roman"/>
                        </a:rPr>
                        <a:t>electric vehicle,</a:t>
                      </a:r>
                      <a:r>
                        <a:rPr lang="en-US" sz="1600">
                          <a:latin typeface="Times New Roman"/>
                          <a:ea typeface="Times New Roman"/>
                          <a:cs typeface="Times New Roman"/>
                          <a:sym typeface="Times New Roman"/>
                        </a:rPr>
                        <a:t> </a:t>
                      </a:r>
                      <a:r>
                        <a:rPr lang="en-US" sz="1600">
                          <a:solidFill>
                            <a:srgbClr val="FF0000"/>
                          </a:solidFill>
                          <a:latin typeface="Times New Roman"/>
                          <a:ea typeface="Times New Roman"/>
                          <a:cs typeface="Times New Roman"/>
                          <a:sym typeface="Times New Roman"/>
                        </a:rPr>
                        <a:t>BESS </a:t>
                      </a:r>
                      <a:r>
                        <a:rPr lang="en-US" sz="1600">
                          <a:solidFill>
                            <a:schemeClr val="dk1"/>
                          </a:solidFill>
                          <a:latin typeface="Times New Roman"/>
                          <a:ea typeface="Times New Roman"/>
                          <a:cs typeface="Times New Roman"/>
                          <a:sym typeface="Times New Roman"/>
                        </a:rPr>
                        <a:t>or</a:t>
                      </a:r>
                      <a:r>
                        <a:rPr lang="en-US" sz="1600">
                          <a:solidFill>
                            <a:srgbClr val="FF0000"/>
                          </a:solidFill>
                          <a:latin typeface="Times New Roman"/>
                          <a:ea typeface="Times New Roman"/>
                          <a:cs typeface="Times New Roman"/>
                          <a:sym typeface="Times New Roman"/>
                        </a:rPr>
                        <a:t> DR</a:t>
                      </a:r>
                      <a:r>
                        <a:rPr lang="en-US" sz="1600">
                          <a:latin typeface="Times New Roman"/>
                          <a:ea typeface="Times New Roman"/>
                          <a:cs typeface="Times New Roman"/>
                          <a:sym typeface="Times New Roman"/>
                        </a:rPr>
                        <a:t> adoption)</a:t>
                      </a:r>
                      <a:endParaRPr sz="1600">
                        <a:latin typeface="Times New Roman"/>
                        <a:ea typeface="Times New Roman"/>
                        <a:cs typeface="Times New Roman"/>
                        <a:sym typeface="Times New Roman"/>
                      </a:endParaRPr>
                    </a:p>
                  </a:txBody>
                  <a:tcPr marT="45725" marB="45725" marR="91450" marL="91450"/>
                </a:tc>
              </a:tr>
              <a:tr h="647775">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Facilitating Development of Related Industries</a:t>
                      </a:r>
                      <a:endParaRPr sz="1600">
                        <a:latin typeface="Times New Roman"/>
                        <a:ea typeface="Times New Roman"/>
                        <a:cs typeface="Times New Roman"/>
                        <a:sym typeface="Times New Roman"/>
                      </a:endParaRPr>
                    </a:p>
                  </a:txBody>
                  <a:tcPr marT="45725" marB="45725" marR="91450" marL="91450"/>
                </a:tc>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Local</a:t>
                      </a:r>
                      <a:r>
                        <a:rPr lang="en-US" sz="1600">
                          <a:latin typeface="Times New Roman"/>
                          <a:ea typeface="Times New Roman"/>
                          <a:cs typeface="Times New Roman"/>
                          <a:sym typeface="Times New Roman"/>
                        </a:rPr>
                        <a:t> job creation, economic development, attracting business, tax revenues</a:t>
                      </a:r>
                      <a:endParaRPr sz="1600">
                        <a:latin typeface="Times New Roman"/>
                        <a:ea typeface="Times New Roman"/>
                        <a:cs typeface="Times New Roman"/>
                        <a:sym typeface="Times New Roman"/>
                      </a:endParaRPr>
                    </a:p>
                  </a:txBody>
                  <a:tcPr marT="45725" marB="45725" marR="91450" marL="91450"/>
                </a:tc>
              </a:tr>
              <a:tr h="761400">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Environmental Justice/Public Health/</a:t>
                      </a:r>
                      <a:r>
                        <a:rPr lang="en-US" sz="1600">
                          <a:solidFill>
                            <a:srgbClr val="FF0000"/>
                          </a:solidFill>
                          <a:latin typeface="Times New Roman"/>
                          <a:ea typeface="Times New Roman"/>
                          <a:cs typeface="Times New Roman"/>
                          <a:sym typeface="Times New Roman"/>
                        </a:rPr>
                        <a:t>Equal</a:t>
                      </a:r>
                      <a:r>
                        <a:rPr lang="en-US" sz="1600">
                          <a:solidFill>
                            <a:srgbClr val="FF0000"/>
                          </a:solidFill>
                          <a:latin typeface="Times New Roman"/>
                          <a:ea typeface="Times New Roman"/>
                          <a:cs typeface="Times New Roman"/>
                          <a:sym typeface="Times New Roman"/>
                        </a:rPr>
                        <a:t> Right</a:t>
                      </a:r>
                      <a:r>
                        <a:rPr lang="en-US" sz="1600">
                          <a:latin typeface="Times New Roman"/>
                          <a:ea typeface="Times New Roman"/>
                          <a:cs typeface="Times New Roman"/>
                          <a:sym typeface="Times New Roman"/>
                        </a:rPr>
                        <a:t> for Power Generation</a:t>
                      </a:r>
                      <a:endParaRPr sz="1600">
                        <a:latin typeface="Times New Roman"/>
                        <a:ea typeface="Times New Roman"/>
                        <a:cs typeface="Times New Roman"/>
                        <a:sym typeface="Times New Roman"/>
                      </a:endParaRPr>
                    </a:p>
                  </a:txBody>
                  <a:tcPr marT="45725" marB="45725" marR="91450" marL="91450"/>
                </a:tc>
                <a:tc>
                  <a:txBody>
                    <a:bodyPr>
                      <a:noAutofit/>
                    </a:bodyPr>
                    <a:lstStyle/>
                    <a:p>
                      <a:pPr indent="0" lvl="0" marL="0" marR="0" rtl="0" algn="l">
                        <a:spcBef>
                          <a:spcPts val="0"/>
                        </a:spcBef>
                        <a:spcAft>
                          <a:spcPts val="0"/>
                        </a:spcAft>
                        <a:buNone/>
                      </a:pPr>
                      <a:r>
                        <a:rPr lang="en-US" sz="1600">
                          <a:latin typeface="Times New Roman"/>
                          <a:ea typeface="Times New Roman"/>
                          <a:cs typeface="Times New Roman"/>
                          <a:sym typeface="Times New Roman"/>
                        </a:rPr>
                        <a:t>Reduced pollution,</a:t>
                      </a:r>
                      <a:r>
                        <a:rPr lang="en-US" sz="1600">
                          <a:latin typeface="Times New Roman"/>
                          <a:ea typeface="Times New Roman"/>
                          <a:cs typeface="Times New Roman"/>
                          <a:sym typeface="Times New Roman"/>
                        </a:rPr>
                        <a:t> fair access to clean energy, right to self-generation/</a:t>
                      </a:r>
                      <a:r>
                        <a:rPr lang="en-US" sz="1600">
                          <a:solidFill>
                            <a:srgbClr val="FF0000"/>
                          </a:solidFill>
                          <a:latin typeface="Times New Roman"/>
                          <a:ea typeface="Times New Roman"/>
                          <a:cs typeface="Times New Roman"/>
                          <a:sym typeface="Times New Roman"/>
                        </a:rPr>
                        <a:t>consumers’ empowerment</a:t>
                      </a:r>
                      <a:endParaRPr sz="1600">
                        <a:solidFill>
                          <a:srgbClr val="FF0000"/>
                        </a:solidFill>
                        <a:latin typeface="Times New Roman"/>
                        <a:ea typeface="Times New Roman"/>
                        <a:cs typeface="Times New Roman"/>
                        <a:sym typeface="Times New Roman"/>
                      </a:endParaRPr>
                    </a:p>
                  </a:txBody>
                  <a:tcPr marT="45725" marB="45725" marR="91450" marL="91450"/>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佈景主題4">
  <a:themeElements>
    <a:clrScheme name="包巾">
      <a:dk1>
        <a:srgbClr val="000000"/>
      </a:dk1>
      <a:lt1>
        <a:srgbClr val="FFFFFF"/>
      </a:lt1>
      <a:dk2>
        <a:srgbClr val="006270"/>
      </a:dk2>
      <a:lt2>
        <a:srgbClr val="FBFEC6"/>
      </a:lt2>
      <a:accent1>
        <a:srgbClr val="A0C435"/>
      </a:accent1>
      <a:accent2>
        <a:srgbClr val="F29F26"/>
      </a:accent2>
      <a:accent3>
        <a:srgbClr val="08BBDB"/>
      </a:accent3>
      <a:accent4>
        <a:srgbClr val="687CDD"/>
      </a:accent4>
      <a:accent5>
        <a:srgbClr val="28C874"/>
      </a:accent5>
      <a:accent6>
        <a:srgbClr val="E47963"/>
      </a:accent6>
      <a:hlink>
        <a:srgbClr val="64C143"/>
      </a:hlink>
      <a:folHlink>
        <a:srgbClr val="9A9A9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