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zh-TW"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9" name="Shape 179"/>
        <p:cNvGrpSpPr/>
        <p:nvPr/>
      </p:nvGrpSpPr>
      <p:grpSpPr>
        <a:xfrm>
          <a:off x="0" y="0"/>
          <a:ext cx="0" cy="0"/>
          <a:chOff x="0" y="0"/>
          <a:chExt cx="0" cy="0"/>
        </a:xfrm>
      </p:grpSpPr>
      <p:sp>
        <p:nvSpPr>
          <p:cNvPr id="180" name="Google Shape;180;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1" name="Google Shape;181;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6" name="Shape 186"/>
        <p:cNvGrpSpPr/>
        <p:nvPr/>
      </p:nvGrpSpPr>
      <p:grpSpPr>
        <a:xfrm>
          <a:off x="0" y="0"/>
          <a:ext cx="0" cy="0"/>
          <a:chOff x="0" y="0"/>
          <a:chExt cx="0" cy="0"/>
        </a:xfrm>
      </p:grpSpPr>
      <p:sp>
        <p:nvSpPr>
          <p:cNvPr id="187" name="Google Shape;187;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8" name="Google Shape;188;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3" name="Shape 193"/>
        <p:cNvGrpSpPr/>
        <p:nvPr/>
      </p:nvGrpSpPr>
      <p:grpSpPr>
        <a:xfrm>
          <a:off x="0" y="0"/>
          <a:ext cx="0" cy="0"/>
          <a:chOff x="0" y="0"/>
          <a:chExt cx="0" cy="0"/>
        </a:xfrm>
      </p:grpSpPr>
      <p:sp>
        <p:nvSpPr>
          <p:cNvPr id="194" name="Google Shape;194;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0" name="Shape 200"/>
        <p:cNvGrpSpPr/>
        <p:nvPr/>
      </p:nvGrpSpPr>
      <p:grpSpPr>
        <a:xfrm>
          <a:off x="0" y="0"/>
          <a:ext cx="0" cy="0"/>
          <a:chOff x="0" y="0"/>
          <a:chExt cx="0" cy="0"/>
        </a:xfrm>
      </p:grpSpPr>
      <p:sp>
        <p:nvSpPr>
          <p:cNvPr id="201" name="Google Shape;201;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8" name="Shape 208"/>
        <p:cNvGrpSpPr/>
        <p:nvPr/>
      </p:nvGrpSpPr>
      <p:grpSpPr>
        <a:xfrm>
          <a:off x="0" y="0"/>
          <a:ext cx="0" cy="0"/>
          <a:chOff x="0" y="0"/>
          <a:chExt cx="0" cy="0"/>
        </a:xfrm>
      </p:grpSpPr>
      <p:sp>
        <p:nvSpPr>
          <p:cNvPr id="209" name="Google Shape;209;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0" name="Google Shape;210;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 name="Google Shape;9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9" name="Shape 99"/>
        <p:cNvGrpSpPr/>
        <p:nvPr/>
      </p:nvGrpSpPr>
      <p:grpSpPr>
        <a:xfrm>
          <a:off x="0" y="0"/>
          <a:ext cx="0" cy="0"/>
          <a:chOff x="0" y="0"/>
          <a:chExt cx="0" cy="0"/>
        </a:xfrm>
      </p:grpSpPr>
      <p:sp>
        <p:nvSpPr>
          <p:cNvPr id="100" name="Google Shape;100;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Google Shape;12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8" name="Google Shape;128;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Google Shape;145;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1" name="Shape 151"/>
        <p:cNvGrpSpPr/>
        <p:nvPr/>
      </p:nvGrpSpPr>
      <p:grpSpPr>
        <a:xfrm>
          <a:off x="0" y="0"/>
          <a:ext cx="0" cy="0"/>
          <a:chOff x="0" y="0"/>
          <a:chExt cx="0" cy="0"/>
        </a:xfrm>
      </p:grpSpPr>
      <p:sp>
        <p:nvSpPr>
          <p:cNvPr id="152" name="Google Shape;152;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3" name="Google Shape;153;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8" name="Shape 158"/>
        <p:cNvGrpSpPr/>
        <p:nvPr/>
      </p:nvGrpSpPr>
      <p:grpSpPr>
        <a:xfrm>
          <a:off x="0" y="0"/>
          <a:ext cx="0" cy="0"/>
          <a:chOff x="0" y="0"/>
          <a:chExt cx="0" cy="0"/>
        </a:xfrm>
      </p:grpSpPr>
      <p:sp>
        <p:nvSpPr>
          <p:cNvPr id="159" name="Google Shape;159;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5" name="Shape 165"/>
        <p:cNvGrpSpPr/>
        <p:nvPr/>
      </p:nvGrpSpPr>
      <p:grpSpPr>
        <a:xfrm>
          <a:off x="0" y="0"/>
          <a:ext cx="0" cy="0"/>
          <a:chOff x="0" y="0"/>
          <a:chExt cx="0" cy="0"/>
        </a:xfrm>
      </p:grpSpPr>
      <p:sp>
        <p:nvSpPr>
          <p:cNvPr id="166" name="Google Shape;166;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2" name="Shape 172"/>
        <p:cNvGrpSpPr/>
        <p:nvPr/>
      </p:nvGrpSpPr>
      <p:grpSpPr>
        <a:xfrm>
          <a:off x="0" y="0"/>
          <a:ext cx="0" cy="0"/>
          <a:chOff x="0" y="0"/>
          <a:chExt cx="0" cy="0"/>
        </a:xfrm>
      </p:grpSpPr>
      <p:sp>
        <p:nvSpPr>
          <p:cNvPr id="173" name="Google Shape;173;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4" name="Google Shape;174;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27" name="Shape 27"/>
        <p:cNvGrpSpPr/>
        <p:nvPr/>
      </p:nvGrpSpPr>
      <p:grpSpPr>
        <a:xfrm>
          <a:off x="0" y="0"/>
          <a:ext cx="0" cy="0"/>
          <a:chOff x="0" y="0"/>
          <a:chExt cx="0" cy="0"/>
        </a:xfrm>
      </p:grpSpPr>
      <p:sp>
        <p:nvSpPr>
          <p:cNvPr id="28" name="Google Shape;28;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0" name="Google Shape;30;p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1" name="Google Shape;31;p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2" name="Google Shape;32;p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3" name="Google Shape;33;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區段標題" type="secHead">
  <p:cSld name="SECTION_HEADER">
    <p:spTree>
      <p:nvGrpSpPr>
        <p:cNvPr id="36" name="Shape 36"/>
        <p:cNvGrpSpPr/>
        <p:nvPr/>
      </p:nvGrpSpPr>
      <p:grpSpPr>
        <a:xfrm>
          <a:off x="0" y="0"/>
          <a:ext cx="0" cy="0"/>
          <a:chOff x="0" y="0"/>
          <a:chExt cx="0" cy="0"/>
        </a:xfrm>
      </p:grpSpPr>
      <p:sp>
        <p:nvSpPr>
          <p:cNvPr id="37" name="Google Shape;37;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9" name="Google Shape;39;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42" name="Shape 42"/>
        <p:cNvGrpSpPr/>
        <p:nvPr/>
      </p:nvGrpSpPr>
      <p:grpSpPr>
        <a:xfrm>
          <a:off x="0" y="0"/>
          <a:ext cx="0" cy="0"/>
          <a:chOff x="0" y="0"/>
          <a:chExt cx="0" cy="0"/>
        </a:xfrm>
      </p:grpSpPr>
      <p:sp>
        <p:nvSpPr>
          <p:cNvPr id="43" name="Google Shape;43;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5" name="Google Shape;45;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6" name="Google Shape;46;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mt="36000"/>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3"/>
          <p:cNvSpPr txBox="1"/>
          <p:nvPr>
            <p:ph type="ctrTitle"/>
          </p:nvPr>
        </p:nvSpPr>
        <p:spPr>
          <a:xfrm>
            <a:off x="685800" y="1556791"/>
            <a:ext cx="8134672" cy="2232249"/>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Arial"/>
              <a:buNone/>
            </a:pPr>
            <a:r>
              <a:rPr lang="zh-TW">
                <a:latin typeface="Arial"/>
                <a:ea typeface="Arial"/>
                <a:cs typeface="Arial"/>
                <a:sym typeface="Arial"/>
              </a:rPr>
              <a:t>評論</a:t>
            </a:r>
            <a:br>
              <a:rPr lang="zh-TW">
                <a:latin typeface="Arial"/>
                <a:ea typeface="Arial"/>
                <a:cs typeface="Arial"/>
                <a:sym typeface="Arial"/>
              </a:rPr>
            </a:br>
            <a:r>
              <a:rPr lang="zh-TW">
                <a:latin typeface="Arial"/>
                <a:ea typeface="Arial"/>
                <a:cs typeface="Arial"/>
                <a:sym typeface="Arial"/>
              </a:rPr>
              <a:t>法規政策成本效益分析方法</a:t>
            </a:r>
            <a:br>
              <a:rPr lang="zh-TW">
                <a:latin typeface="Arial"/>
                <a:ea typeface="Arial"/>
                <a:cs typeface="Arial"/>
                <a:sym typeface="Arial"/>
              </a:rPr>
            </a:br>
            <a:r>
              <a:rPr lang="zh-TW" sz="2400">
                <a:latin typeface="Arial"/>
                <a:ea typeface="Arial"/>
                <a:cs typeface="Arial"/>
                <a:sym typeface="Arial"/>
              </a:rPr>
              <a:t>－以制定</a:t>
            </a:r>
            <a:r>
              <a:rPr lang="zh-TW" sz="2400"/>
              <a:t>PM</a:t>
            </a:r>
            <a:r>
              <a:rPr baseline="-25000" lang="zh-TW" sz="2400"/>
              <a:t>2.5</a:t>
            </a:r>
            <a:r>
              <a:rPr lang="zh-TW" sz="2400">
                <a:latin typeface="Arial"/>
                <a:ea typeface="Arial"/>
                <a:cs typeface="Arial"/>
                <a:sym typeface="Arial"/>
              </a:rPr>
              <a:t>空氣品質標準為例</a:t>
            </a:r>
            <a:endParaRPr>
              <a:latin typeface="Arial"/>
              <a:ea typeface="Arial"/>
              <a:cs typeface="Arial"/>
              <a:sym typeface="Arial"/>
            </a:endParaRPr>
          </a:p>
        </p:txBody>
      </p:sp>
      <p:sp>
        <p:nvSpPr>
          <p:cNvPr id="89" name="Google Shape;89;p13"/>
          <p:cNvSpPr txBox="1"/>
          <p:nvPr>
            <p:ph idx="1" type="subTitle"/>
          </p:nvPr>
        </p:nvSpPr>
        <p:spPr>
          <a:xfrm>
            <a:off x="1371600" y="4340696"/>
            <a:ext cx="6400800" cy="1752600"/>
          </a:xfrm>
          <a:prstGeom prst="rect">
            <a:avLst/>
          </a:prstGeom>
          <a:noFill/>
          <a:ln>
            <a:noFill/>
          </a:ln>
        </p:spPr>
        <p:txBody>
          <a:bodyPr anchorCtr="0" anchor="t" bIns="45700" lIns="91425" spcFirstLastPara="1" rIns="91425" wrap="square" tIns="45700">
            <a:noAutofit/>
          </a:bodyPr>
          <a:lstStyle/>
          <a:p>
            <a:pPr indent="0" lvl="0" marL="0" rtl="0" algn="ctr">
              <a:lnSpc>
                <a:spcPct val="80000"/>
              </a:lnSpc>
              <a:spcBef>
                <a:spcPts val="0"/>
              </a:spcBef>
              <a:spcAft>
                <a:spcPts val="0"/>
              </a:spcAft>
              <a:buClr>
                <a:srgbClr val="595959"/>
              </a:buClr>
              <a:buSzPts val="2720"/>
              <a:buNone/>
            </a:pPr>
            <a:r>
              <a:rPr lang="zh-TW" sz="2720">
                <a:solidFill>
                  <a:srgbClr val="595959"/>
                </a:solidFill>
                <a:latin typeface="Arial"/>
                <a:ea typeface="Arial"/>
                <a:cs typeface="Arial"/>
                <a:sym typeface="Arial"/>
              </a:rPr>
              <a:t>許志義</a:t>
            </a:r>
            <a:endParaRPr sz="2720">
              <a:solidFill>
                <a:srgbClr val="595959"/>
              </a:solidFill>
              <a:latin typeface="Arial"/>
              <a:ea typeface="Arial"/>
              <a:cs typeface="Arial"/>
              <a:sym typeface="Arial"/>
            </a:endParaRPr>
          </a:p>
          <a:p>
            <a:pPr indent="0" lvl="0" marL="0" rtl="0" algn="ctr">
              <a:lnSpc>
                <a:spcPct val="80000"/>
              </a:lnSpc>
              <a:spcBef>
                <a:spcPts val="544"/>
              </a:spcBef>
              <a:spcAft>
                <a:spcPts val="0"/>
              </a:spcAft>
              <a:buClr>
                <a:srgbClr val="595959"/>
              </a:buClr>
              <a:buSzPts val="2720"/>
              <a:buNone/>
            </a:pPr>
            <a:r>
              <a:rPr lang="zh-TW" sz="2720">
                <a:solidFill>
                  <a:srgbClr val="595959"/>
                </a:solidFill>
                <a:latin typeface="Arial"/>
                <a:ea typeface="Arial"/>
                <a:cs typeface="Arial"/>
                <a:sym typeface="Arial"/>
              </a:rPr>
              <a:t>應用經濟學系教授</a:t>
            </a:r>
            <a:endParaRPr sz="2720">
              <a:solidFill>
                <a:srgbClr val="595959"/>
              </a:solidFill>
              <a:latin typeface="Arial"/>
              <a:ea typeface="Arial"/>
              <a:cs typeface="Arial"/>
              <a:sym typeface="Arial"/>
            </a:endParaRPr>
          </a:p>
          <a:p>
            <a:pPr indent="0" lvl="0" marL="0" rtl="0" algn="ctr">
              <a:lnSpc>
                <a:spcPct val="80000"/>
              </a:lnSpc>
              <a:spcBef>
                <a:spcPts val="544"/>
              </a:spcBef>
              <a:spcAft>
                <a:spcPts val="0"/>
              </a:spcAft>
              <a:buClr>
                <a:srgbClr val="595959"/>
              </a:buClr>
              <a:buSzPts val="2720"/>
              <a:buNone/>
            </a:pPr>
            <a:r>
              <a:rPr lang="zh-TW" sz="2720">
                <a:solidFill>
                  <a:srgbClr val="595959"/>
                </a:solidFill>
                <a:latin typeface="Arial"/>
                <a:ea typeface="Arial"/>
                <a:cs typeface="Arial"/>
                <a:sym typeface="Arial"/>
              </a:rPr>
              <a:t>國立中興大學</a:t>
            </a:r>
            <a:endParaRPr sz="2720">
              <a:solidFill>
                <a:srgbClr val="595959"/>
              </a:solidFill>
              <a:latin typeface="Arial"/>
              <a:ea typeface="Arial"/>
              <a:cs typeface="Arial"/>
              <a:sym typeface="Arial"/>
            </a:endParaRPr>
          </a:p>
          <a:p>
            <a:pPr indent="0" lvl="0" marL="0" rtl="0" algn="ctr">
              <a:lnSpc>
                <a:spcPct val="80000"/>
              </a:lnSpc>
              <a:spcBef>
                <a:spcPts val="544"/>
              </a:spcBef>
              <a:spcAft>
                <a:spcPts val="0"/>
              </a:spcAft>
              <a:buClr>
                <a:srgbClr val="595959"/>
              </a:buClr>
              <a:buSzPts val="2720"/>
              <a:buNone/>
            </a:pPr>
            <a:r>
              <a:rPr lang="zh-TW" sz="2720">
                <a:solidFill>
                  <a:srgbClr val="595959"/>
                </a:solidFill>
              </a:rPr>
              <a:t>2011/9/28</a:t>
            </a:r>
            <a:endParaRPr sz="2720"/>
          </a:p>
        </p:txBody>
      </p:sp>
      <p:sp>
        <p:nvSpPr>
          <p:cNvPr id="90" name="Google Shape;90;p13"/>
          <p:cNvSpPr/>
          <p:nvPr/>
        </p:nvSpPr>
        <p:spPr>
          <a:xfrm>
            <a:off x="323528" y="828001"/>
            <a:ext cx="7160935"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zh-TW" sz="3200" u="none" cap="none" strike="noStrike">
                <a:solidFill>
                  <a:schemeClr val="dk1"/>
                </a:solidFill>
                <a:latin typeface="Arial"/>
                <a:ea typeface="Arial"/>
                <a:cs typeface="Arial"/>
                <a:sym typeface="Arial"/>
              </a:rPr>
              <a:t>政府公共事務成本效益分析方法研討會</a:t>
            </a:r>
            <a:endParaRPr sz="3200">
              <a:solidFill>
                <a:schemeClr val="dk1"/>
              </a:solidFill>
              <a:latin typeface="Calibri"/>
              <a:ea typeface="Calibri"/>
              <a:cs typeface="Calibri"/>
              <a:sym typeface="Calibri"/>
            </a:endParaRPr>
          </a:p>
        </p:txBody>
      </p:sp>
      <p:sp>
        <p:nvSpPr>
          <p:cNvPr id="91" name="Google Shape;91;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2" name="Shape 182"/>
        <p:cNvGrpSpPr/>
        <p:nvPr/>
      </p:nvGrpSpPr>
      <p:grpSpPr>
        <a:xfrm>
          <a:off x="0" y="0"/>
          <a:ext cx="0" cy="0"/>
          <a:chOff x="0" y="0"/>
          <a:chExt cx="0" cy="0"/>
        </a:xfrm>
      </p:grpSpPr>
      <p:sp>
        <p:nvSpPr>
          <p:cNvPr id="183" name="Google Shape;183;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zh-TW"/>
              <a:t>5. Potential Biases of CVM(4/5)</a:t>
            </a:r>
            <a:endParaRPr/>
          </a:p>
        </p:txBody>
      </p:sp>
      <p:sp>
        <p:nvSpPr>
          <p:cNvPr id="184" name="Google Shape;184;p2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500"/>
              <a:buChar char="•"/>
            </a:pPr>
            <a:r>
              <a:rPr lang="zh-TW" sz="3500"/>
              <a:t>Hypothetical bias</a:t>
            </a:r>
            <a:endParaRPr/>
          </a:p>
          <a:p>
            <a:pPr indent="-285750" lvl="1" marL="742950" rtl="0" algn="l">
              <a:spcBef>
                <a:spcPts val="560"/>
              </a:spcBef>
              <a:spcAft>
                <a:spcPts val="0"/>
              </a:spcAft>
              <a:buClr>
                <a:schemeClr val="dk1"/>
              </a:buClr>
              <a:buSzPts val="2800"/>
              <a:buChar char="–"/>
            </a:pPr>
            <a:r>
              <a:rPr lang="zh-TW"/>
              <a:t> The respondent may produce answer that are purely hypothetical, i.e. if the good or policy in question is actually provide their WTP will be less than stated in response to the questionnaire.</a:t>
            </a:r>
            <a:endParaRPr/>
          </a:p>
          <a:p>
            <a:pPr indent="-139700" lvl="0" marL="342900" rtl="0" algn="l">
              <a:spcBef>
                <a:spcPts val="640"/>
              </a:spcBef>
              <a:spcAft>
                <a:spcPts val="0"/>
              </a:spcAft>
              <a:buClr>
                <a:schemeClr val="dk1"/>
              </a:buClr>
              <a:buSzPts val="3200"/>
              <a:buNone/>
            </a:pPr>
            <a:r>
              <a:t/>
            </a:r>
            <a:endParaRPr/>
          </a:p>
        </p:txBody>
      </p:sp>
      <p:sp>
        <p:nvSpPr>
          <p:cNvPr id="185" name="Google Shape;185;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9" name="Shape 189"/>
        <p:cNvGrpSpPr/>
        <p:nvPr/>
      </p:nvGrpSpPr>
      <p:grpSpPr>
        <a:xfrm>
          <a:off x="0" y="0"/>
          <a:ext cx="0" cy="0"/>
          <a:chOff x="0" y="0"/>
          <a:chExt cx="0" cy="0"/>
        </a:xfrm>
      </p:grpSpPr>
      <p:sp>
        <p:nvSpPr>
          <p:cNvPr id="190" name="Google Shape;190;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zh-TW"/>
              <a:t>5. Potential Biases of CVM(5/5)</a:t>
            </a:r>
            <a:endParaRPr/>
          </a:p>
        </p:txBody>
      </p:sp>
      <p:sp>
        <p:nvSpPr>
          <p:cNvPr id="191" name="Google Shape;191;p2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Char char="•"/>
            </a:pPr>
            <a:r>
              <a:rPr lang="zh-TW"/>
              <a:t>Starting point bias</a:t>
            </a:r>
            <a:endParaRPr/>
          </a:p>
          <a:p>
            <a:pPr indent="-285750" lvl="1" marL="742950" rtl="0" algn="l">
              <a:spcBef>
                <a:spcPts val="560"/>
              </a:spcBef>
              <a:spcAft>
                <a:spcPts val="0"/>
              </a:spcAft>
              <a:buClr>
                <a:schemeClr val="dk1"/>
              </a:buClr>
              <a:buSzPts val="2800"/>
              <a:buChar char="–"/>
            </a:pPr>
            <a:r>
              <a:rPr lang="zh-TW"/>
              <a:t>Starting point bias occurs when the respondent’s willingness to pay is influenced by the initial value suggested. This problem is encountered when the elicitation format involves starting values.</a:t>
            </a:r>
            <a:endParaRPr/>
          </a:p>
          <a:p>
            <a:pPr indent="-139700" lvl="0" marL="342900" rtl="0" algn="l">
              <a:spcBef>
                <a:spcPts val="640"/>
              </a:spcBef>
              <a:spcAft>
                <a:spcPts val="0"/>
              </a:spcAft>
              <a:buClr>
                <a:schemeClr val="dk1"/>
              </a:buClr>
              <a:buSzPts val="3200"/>
              <a:buNone/>
            </a:pPr>
            <a:r>
              <a:t/>
            </a:r>
            <a:endParaRPr/>
          </a:p>
        </p:txBody>
      </p:sp>
      <p:sp>
        <p:nvSpPr>
          <p:cNvPr id="192" name="Google Shape;19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6" name="Shape 196"/>
        <p:cNvGrpSpPr/>
        <p:nvPr/>
      </p:nvGrpSpPr>
      <p:grpSpPr>
        <a:xfrm>
          <a:off x="0" y="0"/>
          <a:ext cx="0" cy="0"/>
          <a:chOff x="0" y="0"/>
          <a:chExt cx="0" cy="0"/>
        </a:xfrm>
      </p:grpSpPr>
      <p:sp>
        <p:nvSpPr>
          <p:cNvPr id="197" name="Google Shape;197;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zh-TW"/>
              <a:t>結論</a:t>
            </a:r>
            <a:endParaRPr/>
          </a:p>
        </p:txBody>
      </p:sp>
      <p:sp>
        <p:nvSpPr>
          <p:cNvPr id="198" name="Google Shape;198;p24"/>
          <p:cNvSpPr txBox="1"/>
          <p:nvPr>
            <p:ph idx="1" type="body"/>
          </p:nvPr>
        </p:nvSpPr>
        <p:spPr>
          <a:xfrm>
            <a:off x="457200" y="1412776"/>
            <a:ext cx="8229600" cy="5184576"/>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2960"/>
              <a:buChar char="•"/>
            </a:pPr>
            <a:r>
              <a:rPr lang="zh-TW" sz="2960">
                <a:latin typeface="Arial"/>
                <a:ea typeface="Arial"/>
                <a:cs typeface="Arial"/>
                <a:sym typeface="Arial"/>
              </a:rPr>
              <a:t>政府公共事務成本效益分析需有待大家共同努力推動完成。</a:t>
            </a:r>
            <a:endParaRPr sz="2960">
              <a:latin typeface="Arial"/>
              <a:ea typeface="Arial"/>
              <a:cs typeface="Arial"/>
              <a:sym typeface="Arial"/>
            </a:endParaRPr>
          </a:p>
          <a:p>
            <a:pPr indent="-342900" lvl="0" marL="342900" rtl="0" algn="l">
              <a:lnSpc>
                <a:spcPct val="90000"/>
              </a:lnSpc>
              <a:spcBef>
                <a:spcPts val="592"/>
              </a:spcBef>
              <a:spcAft>
                <a:spcPts val="0"/>
              </a:spcAft>
              <a:buClr>
                <a:schemeClr val="dk1"/>
              </a:buClr>
              <a:buSzPts val="2960"/>
              <a:buChar char="•"/>
            </a:pPr>
            <a:r>
              <a:rPr lang="zh-TW" sz="2960"/>
              <a:t>應擴大綠色國民所得帳之範圍，加入國民所得帳中未列入，但能反應環境資訊之存量及流量的相關帳表和統計，包括環境污染、自然資源及環境服務之評估。</a:t>
            </a:r>
            <a:endParaRPr sz="2960"/>
          </a:p>
          <a:p>
            <a:pPr indent="-342900" lvl="0" marL="342900" rtl="0" algn="l">
              <a:lnSpc>
                <a:spcPct val="90000"/>
              </a:lnSpc>
              <a:spcBef>
                <a:spcPts val="592"/>
              </a:spcBef>
              <a:spcAft>
                <a:spcPts val="0"/>
              </a:spcAft>
              <a:buClr>
                <a:schemeClr val="dk1"/>
              </a:buClr>
              <a:buSzPts val="2960"/>
              <a:buChar char="•"/>
            </a:pPr>
            <a:r>
              <a:rPr lang="zh-TW" sz="2960"/>
              <a:t>強調</a:t>
            </a:r>
            <a:r>
              <a:rPr lang="zh-TW" sz="2960">
                <a:solidFill>
                  <a:srgbClr val="FF0000"/>
                </a:solidFill>
              </a:rPr>
              <a:t>環境服務價值</a:t>
            </a:r>
            <a:r>
              <a:rPr lang="zh-TW" sz="2960"/>
              <a:t>與</a:t>
            </a:r>
            <a:r>
              <a:rPr lang="zh-TW" sz="2960">
                <a:solidFill>
                  <a:srgbClr val="FF0000"/>
                </a:solidFill>
              </a:rPr>
              <a:t>自然資源服務價值</a:t>
            </a:r>
            <a:r>
              <a:rPr lang="zh-TW" sz="2960"/>
              <a:t>，</a:t>
            </a:r>
            <a:r>
              <a:rPr lang="zh-TW" sz="2960">
                <a:solidFill>
                  <a:srgbClr val="FF0000"/>
                </a:solidFill>
              </a:rPr>
              <a:t>正面與負面價值均需計入</a:t>
            </a:r>
            <a:r>
              <a:rPr lang="zh-TW" sz="2960"/>
              <a:t>。</a:t>
            </a:r>
            <a:endParaRPr sz="2960"/>
          </a:p>
          <a:p>
            <a:pPr indent="-342900" lvl="0" marL="342900" rtl="0" algn="l">
              <a:lnSpc>
                <a:spcPct val="90000"/>
              </a:lnSpc>
              <a:spcBef>
                <a:spcPts val="592"/>
              </a:spcBef>
              <a:spcAft>
                <a:spcPts val="0"/>
              </a:spcAft>
              <a:buClr>
                <a:srgbClr val="FF0000"/>
              </a:buClr>
              <a:buSzPts val="2960"/>
              <a:buChar char="•"/>
            </a:pPr>
            <a:r>
              <a:rPr lang="zh-TW" sz="2960">
                <a:solidFill>
                  <a:srgbClr val="FF0000"/>
                </a:solidFill>
              </a:rPr>
              <a:t>重視政策的可應用性</a:t>
            </a:r>
            <a:r>
              <a:rPr lang="zh-TW" sz="2960"/>
              <a:t>，例如</a:t>
            </a:r>
            <a:r>
              <a:rPr lang="zh-TW" sz="2960">
                <a:solidFill>
                  <a:srgbClr val="FF0000"/>
                </a:solidFill>
              </a:rPr>
              <a:t>損害評估法及維護成本法同時並行</a:t>
            </a:r>
            <a:r>
              <a:rPr lang="zh-TW" sz="2960"/>
              <a:t>，以利進行政策的成本效益分析。</a:t>
            </a:r>
            <a:endParaRPr/>
          </a:p>
          <a:p>
            <a:pPr indent="-154940" lvl="0" marL="342900" rtl="0" algn="l">
              <a:lnSpc>
                <a:spcPct val="90000"/>
              </a:lnSpc>
              <a:spcBef>
                <a:spcPts val="592"/>
              </a:spcBef>
              <a:spcAft>
                <a:spcPts val="0"/>
              </a:spcAft>
              <a:buClr>
                <a:schemeClr val="dk1"/>
              </a:buClr>
              <a:buSzPts val="2960"/>
              <a:buNone/>
            </a:pPr>
            <a:r>
              <a:t/>
            </a:r>
            <a:endParaRPr sz="2960"/>
          </a:p>
          <a:p>
            <a:pPr indent="-154940" lvl="0" marL="342900" rtl="0" algn="l">
              <a:lnSpc>
                <a:spcPct val="90000"/>
              </a:lnSpc>
              <a:spcBef>
                <a:spcPts val="592"/>
              </a:spcBef>
              <a:spcAft>
                <a:spcPts val="0"/>
              </a:spcAft>
              <a:buClr>
                <a:schemeClr val="dk1"/>
              </a:buClr>
              <a:buSzPts val="2960"/>
              <a:buNone/>
            </a:pPr>
            <a:r>
              <a:t/>
            </a:r>
            <a:endParaRPr sz="2960"/>
          </a:p>
        </p:txBody>
      </p:sp>
      <p:sp>
        <p:nvSpPr>
          <p:cNvPr id="199" name="Google Shape;199;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3" name="Shape 203"/>
        <p:cNvGrpSpPr/>
        <p:nvPr/>
      </p:nvGrpSpPr>
      <p:grpSpPr>
        <a:xfrm>
          <a:off x="0" y="0"/>
          <a:ext cx="0" cy="0"/>
          <a:chOff x="0" y="0"/>
          <a:chExt cx="0" cy="0"/>
        </a:xfrm>
      </p:grpSpPr>
      <p:sp>
        <p:nvSpPr>
          <p:cNvPr id="204" name="Google Shape;204;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zh-TW"/>
              <a:t>未來發展方向</a:t>
            </a:r>
            <a:endParaRPr/>
          </a:p>
        </p:txBody>
      </p:sp>
      <p:sp>
        <p:nvSpPr>
          <p:cNvPr id="205" name="Google Shape;205;p25"/>
          <p:cNvSpPr txBox="1"/>
          <p:nvPr>
            <p:ph idx="1" type="body"/>
          </p:nvPr>
        </p:nvSpPr>
        <p:spPr>
          <a:xfrm>
            <a:off x="395536" y="1196752"/>
            <a:ext cx="8291264" cy="5256584"/>
          </a:xfrm>
          <a:prstGeom prst="rect">
            <a:avLst/>
          </a:prstGeom>
          <a:noFill/>
          <a:ln>
            <a:noFill/>
          </a:ln>
        </p:spPr>
        <p:txBody>
          <a:bodyPr anchorCtr="0" anchor="t" bIns="45700" lIns="91425" spcFirstLastPara="1" rIns="91425" wrap="square" tIns="45700">
            <a:noAutofit/>
          </a:bodyPr>
          <a:lstStyle/>
          <a:p>
            <a:pPr indent="-514350" lvl="0" marL="514350" rtl="0" algn="l">
              <a:lnSpc>
                <a:spcPct val="90000"/>
              </a:lnSpc>
              <a:spcBef>
                <a:spcPts val="0"/>
              </a:spcBef>
              <a:spcAft>
                <a:spcPts val="0"/>
              </a:spcAft>
              <a:buClr>
                <a:srgbClr val="FF0000"/>
              </a:buClr>
              <a:buSzPts val="2590"/>
              <a:buChar char="•"/>
            </a:pPr>
            <a:r>
              <a:rPr b="1" lang="zh-TW" sz="2590">
                <a:solidFill>
                  <a:srgbClr val="FF0000"/>
                </a:solidFill>
              </a:rPr>
              <a:t>加強統計基礎資料調查，定期發布指標資訊</a:t>
            </a:r>
            <a:r>
              <a:rPr lang="zh-TW" sz="2590"/>
              <a:t>，建立台灣及各區域生態足跡資料庫，完整及持續地蒐集基礎資料，是編算統計指標的重要基礎。而藉由對各項指標時間序列資料的分析，也能了解該地區生態環境是否朝向永續發展。</a:t>
            </a:r>
            <a:endParaRPr sz="2590"/>
          </a:p>
          <a:p>
            <a:pPr indent="-514350" lvl="0" marL="514350" rtl="0" algn="l">
              <a:lnSpc>
                <a:spcPct val="90000"/>
              </a:lnSpc>
              <a:spcBef>
                <a:spcPts val="518"/>
              </a:spcBef>
              <a:spcAft>
                <a:spcPts val="0"/>
              </a:spcAft>
              <a:buClr>
                <a:srgbClr val="FF0000"/>
              </a:buClr>
              <a:buSzPts val="2590"/>
              <a:buChar char="•"/>
            </a:pPr>
            <a:r>
              <a:rPr b="1" lang="zh-TW" sz="2590">
                <a:solidFill>
                  <a:srgbClr val="FF0000"/>
                </a:solidFill>
              </a:rPr>
              <a:t>促使台灣綠色經濟統計與國際接軌，以方便進行比較</a:t>
            </a:r>
            <a:endParaRPr sz="2590">
              <a:solidFill>
                <a:srgbClr val="FF0000"/>
              </a:solidFill>
            </a:endParaRPr>
          </a:p>
          <a:p>
            <a:pPr indent="-514350" lvl="0" marL="514350" rtl="0" algn="l">
              <a:lnSpc>
                <a:spcPct val="90000"/>
              </a:lnSpc>
              <a:spcBef>
                <a:spcPts val="518"/>
              </a:spcBef>
              <a:spcAft>
                <a:spcPts val="0"/>
              </a:spcAft>
              <a:buClr>
                <a:schemeClr val="dk1"/>
              </a:buClr>
              <a:buSzPts val="2590"/>
              <a:buNone/>
            </a:pPr>
            <a:r>
              <a:rPr lang="zh-TW" sz="2590"/>
              <a:t>　　國內許多綠色經濟相關指標為新設指標、台灣政治地位特殊，許多環境生態統計未與國際接軌，影響台灣國際評比分數。</a:t>
            </a:r>
            <a:endParaRPr sz="2590"/>
          </a:p>
          <a:p>
            <a:pPr indent="-514350" lvl="0" marL="514350" rtl="0" algn="l">
              <a:lnSpc>
                <a:spcPct val="90000"/>
              </a:lnSpc>
              <a:spcBef>
                <a:spcPts val="518"/>
              </a:spcBef>
              <a:spcAft>
                <a:spcPts val="0"/>
              </a:spcAft>
              <a:buClr>
                <a:srgbClr val="FF0000"/>
              </a:buClr>
              <a:buSzPts val="2590"/>
              <a:buChar char="•"/>
            </a:pPr>
            <a:r>
              <a:rPr b="1" lang="zh-TW" sz="2590">
                <a:solidFill>
                  <a:srgbClr val="FF0000"/>
                </a:solidFill>
              </a:rPr>
              <a:t>加強綠色經濟相關理論及實證研究</a:t>
            </a:r>
            <a:endParaRPr b="1" sz="2590">
              <a:solidFill>
                <a:srgbClr val="FF0000"/>
              </a:solidFill>
            </a:endParaRPr>
          </a:p>
          <a:p>
            <a:pPr indent="-514350" lvl="0" marL="514350" rtl="0" algn="l">
              <a:lnSpc>
                <a:spcPct val="90000"/>
              </a:lnSpc>
              <a:spcBef>
                <a:spcPts val="518"/>
              </a:spcBef>
              <a:spcAft>
                <a:spcPts val="0"/>
              </a:spcAft>
              <a:buClr>
                <a:schemeClr val="dk1"/>
              </a:buClr>
              <a:buSzPts val="2590"/>
              <a:buNone/>
            </a:pPr>
            <a:r>
              <a:rPr lang="zh-TW" sz="2590"/>
              <a:t>　　OECD認為現有GDP及其他多數總體經濟指標不適合用來衡量綠色經濟。</a:t>
            </a:r>
            <a:endParaRPr sz="2590"/>
          </a:p>
          <a:p>
            <a:pPr indent="-514350" lvl="0" marL="514350" rtl="0" algn="l">
              <a:lnSpc>
                <a:spcPct val="90000"/>
              </a:lnSpc>
              <a:spcBef>
                <a:spcPts val="592"/>
              </a:spcBef>
              <a:spcAft>
                <a:spcPts val="0"/>
              </a:spcAft>
              <a:buClr>
                <a:schemeClr val="dk1"/>
              </a:buClr>
              <a:buSzPts val="2960"/>
              <a:buNone/>
            </a:pPr>
            <a:r>
              <a:t/>
            </a:r>
            <a:endParaRPr sz="2960"/>
          </a:p>
          <a:p>
            <a:pPr indent="-326390" lvl="0" marL="514350" rtl="0" algn="l">
              <a:lnSpc>
                <a:spcPct val="90000"/>
              </a:lnSpc>
              <a:spcBef>
                <a:spcPts val="592"/>
              </a:spcBef>
              <a:spcAft>
                <a:spcPts val="0"/>
              </a:spcAft>
              <a:buClr>
                <a:schemeClr val="dk1"/>
              </a:buClr>
              <a:buSzPts val="2960"/>
              <a:buFont typeface="Noto Sans Symbols"/>
              <a:buNone/>
            </a:pPr>
            <a:r>
              <a:t/>
            </a:r>
            <a:endParaRPr sz="2960"/>
          </a:p>
          <a:p>
            <a:pPr indent="-326390" lvl="0" marL="514350" rtl="0" algn="l">
              <a:lnSpc>
                <a:spcPct val="90000"/>
              </a:lnSpc>
              <a:spcBef>
                <a:spcPts val="592"/>
              </a:spcBef>
              <a:spcAft>
                <a:spcPts val="0"/>
              </a:spcAft>
              <a:buClr>
                <a:schemeClr val="dk1"/>
              </a:buClr>
              <a:buSzPts val="2960"/>
              <a:buFont typeface="Noto Sans Symbols"/>
              <a:buNone/>
            </a:pPr>
            <a:r>
              <a:t/>
            </a:r>
            <a:endParaRPr sz="2960"/>
          </a:p>
        </p:txBody>
      </p:sp>
      <p:sp>
        <p:nvSpPr>
          <p:cNvPr id="206" name="Google Shape;206;p25"/>
          <p:cNvSpPr txBox="1"/>
          <p:nvPr/>
        </p:nvSpPr>
        <p:spPr>
          <a:xfrm>
            <a:off x="323528" y="6525344"/>
            <a:ext cx="882047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1600">
                <a:solidFill>
                  <a:schemeClr val="dk1"/>
                </a:solidFill>
                <a:latin typeface="Calibri"/>
                <a:ea typeface="Calibri"/>
                <a:cs typeface="Calibri"/>
                <a:sym typeface="Calibri"/>
              </a:rPr>
              <a:t>資料來源：林惠薰(2008)，發展台灣綠色經濟統計之研究，經建會綜計處自行研究報告。</a:t>
            </a:r>
            <a:endParaRPr sz="1600">
              <a:solidFill>
                <a:schemeClr val="dk1"/>
              </a:solidFill>
              <a:latin typeface="Calibri"/>
              <a:ea typeface="Calibri"/>
              <a:cs typeface="Calibri"/>
              <a:sym typeface="Calibri"/>
            </a:endParaRPr>
          </a:p>
        </p:txBody>
      </p:sp>
      <p:sp>
        <p:nvSpPr>
          <p:cNvPr id="207" name="Google Shape;207;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1" name="Shape 211"/>
        <p:cNvGrpSpPr/>
        <p:nvPr/>
      </p:nvGrpSpPr>
      <p:grpSpPr>
        <a:xfrm>
          <a:off x="0" y="0"/>
          <a:ext cx="0" cy="0"/>
          <a:chOff x="0" y="0"/>
          <a:chExt cx="0" cy="0"/>
        </a:xfrm>
      </p:grpSpPr>
      <p:sp>
        <p:nvSpPr>
          <p:cNvPr id="212" name="Google Shape;212;p26"/>
          <p:cNvSpPr txBox="1"/>
          <p:nvPr>
            <p:ph type="title"/>
          </p:nvPr>
        </p:nvSpPr>
        <p:spPr>
          <a:xfrm>
            <a:off x="683568" y="2636912"/>
            <a:ext cx="7772400" cy="1362075"/>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4000"/>
              <a:buFont typeface="Calibri"/>
              <a:buNone/>
            </a:pPr>
            <a:r>
              <a:rPr lang="zh-TW"/>
              <a:t>- THE END -</a:t>
            </a:r>
            <a:endParaRPr/>
          </a:p>
        </p:txBody>
      </p:sp>
      <p:sp>
        <p:nvSpPr>
          <p:cNvPr id="213" name="Google Shape;213;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Google Shape;96;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zh-TW"/>
              <a:t>1.  引言</a:t>
            </a:r>
            <a:endParaRPr/>
          </a:p>
        </p:txBody>
      </p:sp>
      <p:sp>
        <p:nvSpPr>
          <p:cNvPr id="97" name="Google Shape;97;p14"/>
          <p:cNvSpPr txBox="1"/>
          <p:nvPr>
            <p:ph idx="1" type="body"/>
          </p:nvPr>
        </p:nvSpPr>
        <p:spPr>
          <a:xfrm>
            <a:off x="395536" y="1340768"/>
            <a:ext cx="8424936" cy="4968552"/>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Char char="•"/>
            </a:pPr>
            <a:r>
              <a:rPr lang="zh-TW"/>
              <a:t>由於本研討會之重點在於「成本效益分析」，報告人全部投影片內容最相關者為P.42。</a:t>
            </a:r>
            <a:endParaRPr/>
          </a:p>
          <a:p>
            <a:pPr indent="-342900" lvl="0" marL="342900" rtl="0" algn="l">
              <a:spcBef>
                <a:spcPts val="640"/>
              </a:spcBef>
              <a:spcAft>
                <a:spcPts val="0"/>
              </a:spcAft>
              <a:buClr>
                <a:schemeClr val="dk1"/>
              </a:buClr>
              <a:buSzPts val="3200"/>
              <a:buChar char="•"/>
            </a:pPr>
            <a:r>
              <a:rPr lang="zh-TW"/>
              <a:t>就目前投影片內容尚無法得知研究團隊進行PM</a:t>
            </a:r>
            <a:r>
              <a:rPr baseline="-25000" lang="zh-TW"/>
              <a:t>2.5</a:t>
            </a:r>
            <a:r>
              <a:rPr lang="zh-TW"/>
              <a:t>效益評估的研究方法 。</a:t>
            </a:r>
            <a:endParaRPr/>
          </a:p>
          <a:p>
            <a:pPr indent="-342900" lvl="0" marL="342900" rtl="0" algn="l">
              <a:spcBef>
                <a:spcPts val="640"/>
              </a:spcBef>
              <a:spcAft>
                <a:spcPts val="0"/>
              </a:spcAft>
              <a:buClr>
                <a:schemeClr val="dk1"/>
              </a:buClr>
              <a:buSzPts val="3200"/>
              <a:buChar char="•"/>
            </a:pPr>
            <a:r>
              <a:rPr lang="zh-TW"/>
              <a:t>以下評論將以環境效益評估之相關研究方法為主，首先舉例說明發電廠之四種成本與四種效益；其次，針對P.42 及面源汙染提出個人意見；最後，提出CVM可能存在的四種偏誤，敬供參考。</a:t>
            </a:r>
            <a:endParaRPr/>
          </a:p>
        </p:txBody>
      </p:sp>
      <p:sp>
        <p:nvSpPr>
          <p:cNvPr id="98" name="Google Shape;98;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sp>
        <p:nvSpPr>
          <p:cNvPr id="103" name="Google Shape;103;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zh-TW"/>
              <a:t>2.  四種成本與效益之電廠案例</a:t>
            </a:r>
            <a:endParaRPr/>
          </a:p>
        </p:txBody>
      </p:sp>
      <p:sp>
        <p:nvSpPr>
          <p:cNvPr id="104" name="Google Shape;104;p15"/>
          <p:cNvSpPr txBox="1"/>
          <p:nvPr>
            <p:ph idx="1" type="body"/>
          </p:nvPr>
        </p:nvSpPr>
        <p:spPr>
          <a:xfrm>
            <a:off x="1691680" y="1565102"/>
            <a:ext cx="1512168" cy="639762"/>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Clr>
                <a:schemeClr val="dk1"/>
              </a:buClr>
              <a:buSzPts val="3200"/>
              <a:buNone/>
            </a:pPr>
            <a:r>
              <a:rPr lang="zh-TW" sz="3200" u="sng"/>
              <a:t>Benefit</a:t>
            </a:r>
            <a:endParaRPr sz="3200" u="sng"/>
          </a:p>
        </p:txBody>
      </p:sp>
      <p:sp>
        <p:nvSpPr>
          <p:cNvPr id="105" name="Google Shape;105;p15"/>
          <p:cNvSpPr txBox="1"/>
          <p:nvPr>
            <p:ph idx="3" type="body"/>
          </p:nvPr>
        </p:nvSpPr>
        <p:spPr>
          <a:xfrm>
            <a:off x="5280647" y="1565102"/>
            <a:ext cx="3035769" cy="639762"/>
          </a:xfrm>
          <a:prstGeom prst="rect">
            <a:avLst/>
          </a:prstGeom>
          <a:noFill/>
          <a:ln>
            <a:noFill/>
          </a:ln>
        </p:spPr>
        <p:txBody>
          <a:bodyPr anchorCtr="0" anchor="b" bIns="45700" lIns="91425" spcFirstLastPara="1" rIns="91425" wrap="square" tIns="45700">
            <a:noAutofit/>
          </a:bodyPr>
          <a:lstStyle/>
          <a:p>
            <a:pPr indent="0" lvl="0" marL="0" rtl="0" algn="ctr">
              <a:spcBef>
                <a:spcPts val="0"/>
              </a:spcBef>
              <a:spcAft>
                <a:spcPts val="0"/>
              </a:spcAft>
              <a:buClr>
                <a:schemeClr val="dk1"/>
              </a:buClr>
              <a:buSzPts val="3200"/>
              <a:buNone/>
            </a:pPr>
            <a:r>
              <a:rPr lang="zh-TW" sz="3200" u="sng"/>
              <a:t>Cost</a:t>
            </a:r>
            <a:endParaRPr sz="3200" u="sng"/>
          </a:p>
        </p:txBody>
      </p:sp>
      <p:cxnSp>
        <p:nvCxnSpPr>
          <p:cNvPr id="106" name="Google Shape;106;p15"/>
          <p:cNvCxnSpPr/>
          <p:nvPr/>
        </p:nvCxnSpPr>
        <p:spPr>
          <a:xfrm>
            <a:off x="899592" y="4293096"/>
            <a:ext cx="3024336" cy="0"/>
          </a:xfrm>
          <a:prstGeom prst="straightConnector1">
            <a:avLst/>
          </a:prstGeom>
          <a:noFill/>
          <a:ln cap="flat" cmpd="sng" w="38100">
            <a:solidFill>
              <a:schemeClr val="dk1"/>
            </a:solidFill>
            <a:prstDash val="solid"/>
            <a:round/>
            <a:headEnd len="med" w="med" type="stealth"/>
            <a:tailEnd len="med" w="med" type="stealth"/>
          </a:ln>
          <a:effectLst>
            <a:outerShdw blurRad="40000" rotWithShape="0" dir="5400000" dist="23000">
              <a:srgbClr val="000000">
                <a:alpha val="34901"/>
              </a:srgbClr>
            </a:outerShdw>
          </a:effectLst>
        </p:spPr>
      </p:cxnSp>
      <p:cxnSp>
        <p:nvCxnSpPr>
          <p:cNvPr id="107" name="Google Shape;107;p15"/>
          <p:cNvCxnSpPr/>
          <p:nvPr/>
        </p:nvCxnSpPr>
        <p:spPr>
          <a:xfrm>
            <a:off x="2339752" y="2708920"/>
            <a:ext cx="0" cy="3240360"/>
          </a:xfrm>
          <a:prstGeom prst="straightConnector1">
            <a:avLst/>
          </a:prstGeom>
          <a:noFill/>
          <a:ln cap="flat" cmpd="sng" w="38100">
            <a:solidFill>
              <a:schemeClr val="dk1"/>
            </a:solidFill>
            <a:prstDash val="solid"/>
            <a:round/>
            <a:headEnd len="med" w="med" type="stealth"/>
            <a:tailEnd len="med" w="med" type="stealth"/>
          </a:ln>
          <a:effectLst>
            <a:outerShdw blurRad="40000" rotWithShape="0" dir="5400000" dist="23000">
              <a:srgbClr val="000000">
                <a:alpha val="34901"/>
              </a:srgbClr>
            </a:outerShdw>
          </a:effectLst>
        </p:spPr>
      </p:cxnSp>
      <p:sp>
        <p:nvSpPr>
          <p:cNvPr id="108" name="Google Shape;108;p15"/>
          <p:cNvSpPr txBox="1"/>
          <p:nvPr/>
        </p:nvSpPr>
        <p:spPr>
          <a:xfrm>
            <a:off x="1763688" y="2348880"/>
            <a:ext cx="115212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Calibri"/>
                <a:ea typeface="Calibri"/>
                <a:cs typeface="Calibri"/>
                <a:sym typeface="Calibri"/>
              </a:rPr>
              <a:t>On-side</a:t>
            </a:r>
            <a:endParaRPr sz="2000">
              <a:solidFill>
                <a:schemeClr val="dk1"/>
              </a:solidFill>
              <a:latin typeface="Calibri"/>
              <a:ea typeface="Calibri"/>
              <a:cs typeface="Calibri"/>
              <a:sym typeface="Calibri"/>
            </a:endParaRPr>
          </a:p>
        </p:txBody>
      </p:sp>
      <p:sp>
        <p:nvSpPr>
          <p:cNvPr id="109" name="Google Shape;109;p15"/>
          <p:cNvSpPr txBox="1"/>
          <p:nvPr/>
        </p:nvSpPr>
        <p:spPr>
          <a:xfrm>
            <a:off x="1835696" y="5949280"/>
            <a:ext cx="115212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Calibri"/>
                <a:ea typeface="Calibri"/>
                <a:cs typeface="Calibri"/>
                <a:sym typeface="Calibri"/>
              </a:rPr>
              <a:t>Off-side</a:t>
            </a:r>
            <a:endParaRPr sz="2000">
              <a:solidFill>
                <a:schemeClr val="dk1"/>
              </a:solidFill>
              <a:latin typeface="Calibri"/>
              <a:ea typeface="Calibri"/>
              <a:cs typeface="Calibri"/>
              <a:sym typeface="Calibri"/>
            </a:endParaRPr>
          </a:p>
        </p:txBody>
      </p:sp>
      <p:sp>
        <p:nvSpPr>
          <p:cNvPr id="110" name="Google Shape;110;p15"/>
          <p:cNvSpPr txBox="1"/>
          <p:nvPr/>
        </p:nvSpPr>
        <p:spPr>
          <a:xfrm>
            <a:off x="0" y="4109010"/>
            <a:ext cx="115212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Calibri"/>
                <a:ea typeface="Calibri"/>
                <a:cs typeface="Calibri"/>
                <a:sym typeface="Calibri"/>
              </a:rPr>
              <a:t>indirect </a:t>
            </a:r>
            <a:endParaRPr sz="2000">
              <a:solidFill>
                <a:schemeClr val="dk1"/>
              </a:solidFill>
              <a:latin typeface="Calibri"/>
              <a:ea typeface="Calibri"/>
              <a:cs typeface="Calibri"/>
              <a:sym typeface="Calibri"/>
            </a:endParaRPr>
          </a:p>
        </p:txBody>
      </p:sp>
      <p:sp>
        <p:nvSpPr>
          <p:cNvPr id="111" name="Google Shape;111;p15"/>
          <p:cNvSpPr txBox="1"/>
          <p:nvPr/>
        </p:nvSpPr>
        <p:spPr>
          <a:xfrm>
            <a:off x="3923928" y="4077072"/>
            <a:ext cx="79208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Calibri"/>
                <a:ea typeface="Calibri"/>
                <a:cs typeface="Calibri"/>
                <a:sym typeface="Calibri"/>
              </a:rPr>
              <a:t>direct </a:t>
            </a:r>
            <a:endParaRPr sz="2000">
              <a:solidFill>
                <a:schemeClr val="dk1"/>
              </a:solidFill>
              <a:latin typeface="Calibri"/>
              <a:ea typeface="Calibri"/>
              <a:cs typeface="Calibri"/>
              <a:sym typeface="Calibri"/>
            </a:endParaRPr>
          </a:p>
        </p:txBody>
      </p:sp>
      <p:cxnSp>
        <p:nvCxnSpPr>
          <p:cNvPr id="112" name="Google Shape;112;p15"/>
          <p:cNvCxnSpPr/>
          <p:nvPr/>
        </p:nvCxnSpPr>
        <p:spPr>
          <a:xfrm>
            <a:off x="5543600" y="4581128"/>
            <a:ext cx="3024336" cy="0"/>
          </a:xfrm>
          <a:prstGeom prst="straightConnector1">
            <a:avLst/>
          </a:prstGeom>
          <a:noFill/>
          <a:ln cap="flat" cmpd="sng" w="38100">
            <a:solidFill>
              <a:schemeClr val="dk1"/>
            </a:solidFill>
            <a:prstDash val="solid"/>
            <a:round/>
            <a:headEnd len="med" w="med" type="stealth"/>
            <a:tailEnd len="med" w="med" type="stealth"/>
          </a:ln>
          <a:effectLst>
            <a:outerShdw blurRad="40000" rotWithShape="0" dir="5400000" dist="23000">
              <a:srgbClr val="000000">
                <a:alpha val="34901"/>
              </a:srgbClr>
            </a:outerShdw>
          </a:effectLst>
        </p:spPr>
      </p:cxnSp>
      <p:cxnSp>
        <p:nvCxnSpPr>
          <p:cNvPr id="113" name="Google Shape;113;p15"/>
          <p:cNvCxnSpPr/>
          <p:nvPr/>
        </p:nvCxnSpPr>
        <p:spPr>
          <a:xfrm>
            <a:off x="6983760" y="2996952"/>
            <a:ext cx="0" cy="3240360"/>
          </a:xfrm>
          <a:prstGeom prst="straightConnector1">
            <a:avLst/>
          </a:prstGeom>
          <a:noFill/>
          <a:ln cap="flat" cmpd="sng" w="38100">
            <a:solidFill>
              <a:schemeClr val="dk1"/>
            </a:solidFill>
            <a:prstDash val="solid"/>
            <a:round/>
            <a:headEnd len="med" w="med" type="stealth"/>
            <a:tailEnd len="med" w="med" type="stealth"/>
          </a:ln>
          <a:effectLst>
            <a:outerShdw blurRad="40000" rotWithShape="0" dir="5400000" dist="23000">
              <a:srgbClr val="000000">
                <a:alpha val="34901"/>
              </a:srgbClr>
            </a:outerShdw>
          </a:effectLst>
        </p:spPr>
      </p:cxnSp>
      <p:sp>
        <p:nvSpPr>
          <p:cNvPr id="114" name="Google Shape;114;p15"/>
          <p:cNvSpPr txBox="1"/>
          <p:nvPr/>
        </p:nvSpPr>
        <p:spPr>
          <a:xfrm>
            <a:off x="6407696" y="2636912"/>
            <a:ext cx="115212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Calibri"/>
                <a:ea typeface="Calibri"/>
                <a:cs typeface="Calibri"/>
                <a:sym typeface="Calibri"/>
              </a:rPr>
              <a:t>On-side</a:t>
            </a:r>
            <a:endParaRPr sz="2000">
              <a:solidFill>
                <a:schemeClr val="dk1"/>
              </a:solidFill>
              <a:latin typeface="Calibri"/>
              <a:ea typeface="Calibri"/>
              <a:cs typeface="Calibri"/>
              <a:sym typeface="Calibri"/>
            </a:endParaRPr>
          </a:p>
        </p:txBody>
      </p:sp>
      <p:sp>
        <p:nvSpPr>
          <p:cNvPr id="115" name="Google Shape;115;p15"/>
          <p:cNvSpPr txBox="1"/>
          <p:nvPr/>
        </p:nvSpPr>
        <p:spPr>
          <a:xfrm>
            <a:off x="4644008" y="4397042"/>
            <a:ext cx="115212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Calibri"/>
                <a:ea typeface="Calibri"/>
                <a:cs typeface="Calibri"/>
                <a:sym typeface="Calibri"/>
              </a:rPr>
              <a:t>indirect </a:t>
            </a:r>
            <a:endParaRPr sz="2000">
              <a:solidFill>
                <a:schemeClr val="dk1"/>
              </a:solidFill>
              <a:latin typeface="Calibri"/>
              <a:ea typeface="Calibri"/>
              <a:cs typeface="Calibri"/>
              <a:sym typeface="Calibri"/>
            </a:endParaRPr>
          </a:p>
        </p:txBody>
      </p:sp>
      <p:sp>
        <p:nvSpPr>
          <p:cNvPr id="116" name="Google Shape;116;p15"/>
          <p:cNvSpPr txBox="1"/>
          <p:nvPr/>
        </p:nvSpPr>
        <p:spPr>
          <a:xfrm>
            <a:off x="8172400" y="4653136"/>
            <a:ext cx="79208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Calibri"/>
                <a:ea typeface="Calibri"/>
                <a:cs typeface="Calibri"/>
                <a:sym typeface="Calibri"/>
              </a:rPr>
              <a:t>direct </a:t>
            </a:r>
            <a:endParaRPr sz="2000">
              <a:solidFill>
                <a:schemeClr val="dk1"/>
              </a:solidFill>
              <a:latin typeface="Calibri"/>
              <a:ea typeface="Calibri"/>
              <a:cs typeface="Calibri"/>
              <a:sym typeface="Calibri"/>
            </a:endParaRPr>
          </a:p>
        </p:txBody>
      </p:sp>
      <p:sp>
        <p:nvSpPr>
          <p:cNvPr id="117" name="Google Shape;117;p15"/>
          <p:cNvSpPr txBox="1"/>
          <p:nvPr/>
        </p:nvSpPr>
        <p:spPr>
          <a:xfrm>
            <a:off x="6516216" y="6237312"/>
            <a:ext cx="115212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000">
                <a:solidFill>
                  <a:schemeClr val="dk1"/>
                </a:solidFill>
                <a:latin typeface="Calibri"/>
                <a:ea typeface="Calibri"/>
                <a:cs typeface="Calibri"/>
                <a:sym typeface="Calibri"/>
              </a:rPr>
              <a:t>Off-side</a:t>
            </a:r>
            <a:endParaRPr sz="2000">
              <a:solidFill>
                <a:schemeClr val="dk1"/>
              </a:solidFill>
              <a:latin typeface="Calibri"/>
              <a:ea typeface="Calibri"/>
              <a:cs typeface="Calibri"/>
              <a:sym typeface="Calibri"/>
            </a:endParaRPr>
          </a:p>
        </p:txBody>
      </p:sp>
      <p:sp>
        <p:nvSpPr>
          <p:cNvPr id="118" name="Google Shape;118;p15"/>
          <p:cNvSpPr txBox="1"/>
          <p:nvPr/>
        </p:nvSpPr>
        <p:spPr>
          <a:xfrm>
            <a:off x="1187624" y="3140968"/>
            <a:ext cx="936104"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800">
                <a:solidFill>
                  <a:schemeClr val="dk1"/>
                </a:solidFill>
                <a:latin typeface="Calibri"/>
                <a:ea typeface="Calibri"/>
                <a:cs typeface="Calibri"/>
                <a:sym typeface="Calibri"/>
              </a:rPr>
              <a:t>觀光效益</a:t>
            </a:r>
            <a:endParaRPr sz="2800">
              <a:solidFill>
                <a:schemeClr val="dk1"/>
              </a:solidFill>
              <a:latin typeface="Calibri"/>
              <a:ea typeface="Calibri"/>
              <a:cs typeface="Calibri"/>
              <a:sym typeface="Calibri"/>
            </a:endParaRPr>
          </a:p>
        </p:txBody>
      </p:sp>
      <p:sp>
        <p:nvSpPr>
          <p:cNvPr id="119" name="Google Shape;119;p15"/>
          <p:cNvSpPr txBox="1"/>
          <p:nvPr/>
        </p:nvSpPr>
        <p:spPr>
          <a:xfrm>
            <a:off x="2123728" y="3140968"/>
            <a:ext cx="1800200" cy="95410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zh-TW" sz="2800">
                <a:solidFill>
                  <a:schemeClr val="dk1"/>
                </a:solidFill>
                <a:latin typeface="Calibri"/>
                <a:ea typeface="Calibri"/>
                <a:cs typeface="Calibri"/>
                <a:sym typeface="Calibri"/>
              </a:rPr>
              <a:t>發電</a:t>
            </a:r>
            <a:endParaRPr sz="2800">
              <a:solidFill>
                <a:schemeClr val="dk1"/>
              </a:solidFill>
              <a:latin typeface="Calibri"/>
              <a:ea typeface="Calibri"/>
              <a:cs typeface="Calibri"/>
              <a:sym typeface="Calibri"/>
            </a:endParaRPr>
          </a:p>
          <a:p>
            <a:pPr indent="0" lvl="0" marL="0" marR="0" rtl="0" algn="ctr">
              <a:spcBef>
                <a:spcPts val="0"/>
              </a:spcBef>
              <a:spcAft>
                <a:spcPts val="0"/>
              </a:spcAft>
              <a:buNone/>
            </a:pPr>
            <a:r>
              <a:rPr lang="zh-TW" sz="2800">
                <a:solidFill>
                  <a:schemeClr val="dk1"/>
                </a:solidFill>
                <a:latin typeface="Calibri"/>
                <a:ea typeface="Calibri"/>
                <a:cs typeface="Calibri"/>
                <a:sym typeface="Calibri"/>
              </a:rPr>
              <a:t>效益</a:t>
            </a:r>
            <a:endParaRPr sz="2800">
              <a:solidFill>
                <a:schemeClr val="dk1"/>
              </a:solidFill>
              <a:latin typeface="Calibri"/>
              <a:ea typeface="Calibri"/>
              <a:cs typeface="Calibri"/>
              <a:sym typeface="Calibri"/>
            </a:endParaRPr>
          </a:p>
        </p:txBody>
      </p:sp>
      <p:sp>
        <p:nvSpPr>
          <p:cNvPr id="120" name="Google Shape;120;p15"/>
          <p:cNvSpPr txBox="1"/>
          <p:nvPr/>
        </p:nvSpPr>
        <p:spPr>
          <a:xfrm>
            <a:off x="683568" y="4725144"/>
            <a:ext cx="1656184" cy="95410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zh-TW" sz="2800">
                <a:solidFill>
                  <a:schemeClr val="dk1"/>
                </a:solidFill>
                <a:latin typeface="Calibri"/>
                <a:ea typeface="Calibri"/>
                <a:cs typeface="Calibri"/>
                <a:sym typeface="Calibri"/>
              </a:rPr>
              <a:t>減少CO</a:t>
            </a:r>
            <a:r>
              <a:rPr lang="zh-TW" sz="1600">
                <a:solidFill>
                  <a:schemeClr val="dk1"/>
                </a:solidFill>
                <a:latin typeface="Calibri"/>
                <a:ea typeface="Calibri"/>
                <a:cs typeface="Calibri"/>
                <a:sym typeface="Calibri"/>
              </a:rPr>
              <a:t>2</a:t>
            </a:r>
            <a:r>
              <a:rPr lang="zh-TW" sz="2800">
                <a:solidFill>
                  <a:schemeClr val="dk1"/>
                </a:solidFill>
                <a:latin typeface="Calibri"/>
                <a:ea typeface="Calibri"/>
                <a:cs typeface="Calibri"/>
                <a:sym typeface="Calibri"/>
              </a:rPr>
              <a:t>排放效益</a:t>
            </a:r>
            <a:endParaRPr sz="2800">
              <a:solidFill>
                <a:schemeClr val="dk1"/>
              </a:solidFill>
              <a:latin typeface="Calibri"/>
              <a:ea typeface="Calibri"/>
              <a:cs typeface="Calibri"/>
              <a:sym typeface="Calibri"/>
            </a:endParaRPr>
          </a:p>
        </p:txBody>
      </p:sp>
      <p:sp>
        <p:nvSpPr>
          <p:cNvPr id="121" name="Google Shape;121;p15"/>
          <p:cNvSpPr txBox="1"/>
          <p:nvPr/>
        </p:nvSpPr>
        <p:spPr>
          <a:xfrm>
            <a:off x="2627784" y="4725144"/>
            <a:ext cx="936104"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2800">
                <a:solidFill>
                  <a:schemeClr val="dk1"/>
                </a:solidFill>
                <a:latin typeface="Calibri"/>
                <a:ea typeface="Calibri"/>
                <a:cs typeface="Calibri"/>
                <a:sym typeface="Calibri"/>
              </a:rPr>
              <a:t>防洪</a:t>
            </a:r>
            <a:endParaRPr sz="2800">
              <a:solidFill>
                <a:schemeClr val="dk1"/>
              </a:solidFill>
              <a:latin typeface="Calibri"/>
              <a:ea typeface="Calibri"/>
              <a:cs typeface="Calibri"/>
              <a:sym typeface="Calibri"/>
            </a:endParaRPr>
          </a:p>
          <a:p>
            <a:pPr indent="0" lvl="0" marL="0" marR="0" rtl="0" algn="l">
              <a:spcBef>
                <a:spcPts val="0"/>
              </a:spcBef>
              <a:spcAft>
                <a:spcPts val="0"/>
              </a:spcAft>
              <a:buNone/>
            </a:pPr>
            <a:r>
              <a:rPr lang="zh-TW" sz="2800">
                <a:solidFill>
                  <a:schemeClr val="dk1"/>
                </a:solidFill>
                <a:latin typeface="Calibri"/>
                <a:ea typeface="Calibri"/>
                <a:cs typeface="Calibri"/>
                <a:sym typeface="Calibri"/>
              </a:rPr>
              <a:t>效益</a:t>
            </a:r>
            <a:endParaRPr sz="2800">
              <a:solidFill>
                <a:schemeClr val="dk1"/>
              </a:solidFill>
              <a:latin typeface="Calibri"/>
              <a:ea typeface="Calibri"/>
              <a:cs typeface="Calibri"/>
              <a:sym typeface="Calibri"/>
            </a:endParaRPr>
          </a:p>
        </p:txBody>
      </p:sp>
      <p:sp>
        <p:nvSpPr>
          <p:cNvPr id="122" name="Google Shape;122;p15"/>
          <p:cNvSpPr txBox="1"/>
          <p:nvPr/>
        </p:nvSpPr>
        <p:spPr>
          <a:xfrm>
            <a:off x="6876256" y="3356992"/>
            <a:ext cx="1907704" cy="95410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zh-TW" sz="2800">
                <a:solidFill>
                  <a:schemeClr val="dk1"/>
                </a:solidFill>
                <a:latin typeface="Calibri"/>
                <a:ea typeface="Calibri"/>
                <a:cs typeface="Calibri"/>
                <a:sym typeface="Calibri"/>
              </a:rPr>
              <a:t>電廠</a:t>
            </a:r>
            <a:endParaRPr sz="2800">
              <a:solidFill>
                <a:schemeClr val="dk1"/>
              </a:solidFill>
              <a:latin typeface="Calibri"/>
              <a:ea typeface="Calibri"/>
              <a:cs typeface="Calibri"/>
              <a:sym typeface="Calibri"/>
            </a:endParaRPr>
          </a:p>
          <a:p>
            <a:pPr indent="0" lvl="0" marL="0" marR="0" rtl="0" algn="ctr">
              <a:spcBef>
                <a:spcPts val="0"/>
              </a:spcBef>
              <a:spcAft>
                <a:spcPts val="0"/>
              </a:spcAft>
              <a:buNone/>
            </a:pPr>
            <a:r>
              <a:rPr lang="zh-TW" sz="2800">
                <a:solidFill>
                  <a:schemeClr val="dk1"/>
                </a:solidFill>
                <a:latin typeface="Calibri"/>
                <a:ea typeface="Calibri"/>
                <a:cs typeface="Calibri"/>
                <a:sym typeface="Calibri"/>
              </a:rPr>
              <a:t>建設成本</a:t>
            </a:r>
            <a:endParaRPr sz="2800">
              <a:solidFill>
                <a:schemeClr val="dk1"/>
              </a:solidFill>
              <a:latin typeface="Calibri"/>
              <a:ea typeface="Calibri"/>
              <a:cs typeface="Calibri"/>
              <a:sym typeface="Calibri"/>
            </a:endParaRPr>
          </a:p>
        </p:txBody>
      </p:sp>
      <p:sp>
        <p:nvSpPr>
          <p:cNvPr id="123" name="Google Shape;123;p15"/>
          <p:cNvSpPr txBox="1"/>
          <p:nvPr/>
        </p:nvSpPr>
        <p:spPr>
          <a:xfrm>
            <a:off x="5724128" y="3338989"/>
            <a:ext cx="1152128" cy="95410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zh-TW" sz="2800">
                <a:solidFill>
                  <a:schemeClr val="dk1"/>
                </a:solidFill>
                <a:latin typeface="Calibri"/>
                <a:ea typeface="Calibri"/>
                <a:cs typeface="Calibri"/>
                <a:sym typeface="Calibri"/>
              </a:rPr>
              <a:t>魚梯成本</a:t>
            </a:r>
            <a:endParaRPr sz="2800">
              <a:solidFill>
                <a:schemeClr val="dk1"/>
              </a:solidFill>
              <a:latin typeface="Calibri"/>
              <a:ea typeface="Calibri"/>
              <a:cs typeface="Calibri"/>
              <a:sym typeface="Calibri"/>
            </a:endParaRPr>
          </a:p>
        </p:txBody>
      </p:sp>
      <p:sp>
        <p:nvSpPr>
          <p:cNvPr id="124" name="Google Shape;124;p15"/>
          <p:cNvSpPr txBox="1"/>
          <p:nvPr/>
        </p:nvSpPr>
        <p:spPr>
          <a:xfrm>
            <a:off x="5220072" y="4941168"/>
            <a:ext cx="1872208" cy="95410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zh-TW" sz="2800">
                <a:solidFill>
                  <a:schemeClr val="dk1"/>
                </a:solidFill>
                <a:latin typeface="Calibri"/>
                <a:ea typeface="Calibri"/>
                <a:cs typeface="Calibri"/>
                <a:sym typeface="Calibri"/>
              </a:rPr>
              <a:t>下游生態環境成本</a:t>
            </a:r>
            <a:endParaRPr sz="2800">
              <a:solidFill>
                <a:schemeClr val="dk1"/>
              </a:solidFill>
              <a:latin typeface="Calibri"/>
              <a:ea typeface="Calibri"/>
              <a:cs typeface="Calibri"/>
              <a:sym typeface="Calibri"/>
            </a:endParaRPr>
          </a:p>
        </p:txBody>
      </p:sp>
      <p:sp>
        <p:nvSpPr>
          <p:cNvPr id="125" name="Google Shape;125;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0" name="Shape 130"/>
        <p:cNvGrpSpPr/>
        <p:nvPr/>
      </p:nvGrpSpPr>
      <p:grpSpPr>
        <a:xfrm>
          <a:off x="0" y="0"/>
          <a:ext cx="0" cy="0"/>
          <a:chOff x="0" y="0"/>
          <a:chExt cx="0" cy="0"/>
        </a:xfrm>
      </p:grpSpPr>
      <p:sp>
        <p:nvSpPr>
          <p:cNvPr id="131" name="Google Shape;131;p16"/>
          <p:cNvSpPr/>
          <p:nvPr/>
        </p:nvSpPr>
        <p:spPr>
          <a:xfrm>
            <a:off x="622852" y="5410200"/>
            <a:ext cx="3383658" cy="990600"/>
          </a:xfrm>
          <a:prstGeom prst="rect">
            <a:avLst/>
          </a:prstGeom>
          <a:gradFill>
            <a:gsLst>
              <a:gs pos="0">
                <a:srgbClr val="BDF295"/>
              </a:gs>
              <a:gs pos="50000">
                <a:srgbClr val="D5F5BE"/>
              </a:gs>
              <a:gs pos="100000">
                <a:srgbClr val="EAFADE"/>
              </a:gs>
            </a:gsLst>
            <a:lin ang="2700000" scaled="0"/>
          </a:gradFill>
          <a:ln cap="flat" cmpd="sng" w="25400">
            <a:solidFill>
              <a:srgbClr val="B46D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zh-TW" sz="2000">
                <a:solidFill>
                  <a:schemeClr val="dk1"/>
                </a:solidFill>
                <a:latin typeface="Arial"/>
                <a:ea typeface="Arial"/>
                <a:cs typeface="Arial"/>
                <a:sym typeface="Arial"/>
              </a:rPr>
              <a:t>對人類的價值</a:t>
            </a:r>
            <a:endParaRPr b="1" sz="2000">
              <a:solidFill>
                <a:schemeClr val="dk1"/>
              </a:solidFill>
              <a:latin typeface="Arial"/>
              <a:ea typeface="Arial"/>
              <a:cs typeface="Arial"/>
              <a:sym typeface="Arial"/>
            </a:endParaRPr>
          </a:p>
          <a:p>
            <a:pPr indent="0" lvl="0" marL="0" marR="0" rtl="0" algn="ctr">
              <a:spcBef>
                <a:spcPts val="0"/>
              </a:spcBef>
              <a:spcAft>
                <a:spcPts val="0"/>
              </a:spcAft>
              <a:buNone/>
            </a:pPr>
            <a:r>
              <a:rPr lang="zh-TW" sz="1600">
                <a:solidFill>
                  <a:schemeClr val="dk1"/>
                </a:solidFill>
                <a:latin typeface="Arial"/>
                <a:ea typeface="Arial"/>
                <a:cs typeface="Arial"/>
                <a:sym typeface="Arial"/>
              </a:rPr>
              <a:t>以貨幣單位衡量</a:t>
            </a:r>
            <a:endParaRPr sz="1600">
              <a:solidFill>
                <a:schemeClr val="dk1"/>
              </a:solidFill>
              <a:latin typeface="Arial"/>
              <a:ea typeface="Arial"/>
              <a:cs typeface="Arial"/>
              <a:sym typeface="Arial"/>
            </a:endParaRPr>
          </a:p>
        </p:txBody>
      </p:sp>
      <p:sp>
        <p:nvSpPr>
          <p:cNvPr id="132" name="Google Shape;132;p16"/>
          <p:cNvSpPr/>
          <p:nvPr/>
        </p:nvSpPr>
        <p:spPr>
          <a:xfrm>
            <a:off x="609600" y="2971800"/>
            <a:ext cx="3406329" cy="1447800"/>
          </a:xfrm>
          <a:prstGeom prst="rect">
            <a:avLst/>
          </a:prstGeom>
          <a:gradFill>
            <a:gsLst>
              <a:gs pos="0">
                <a:srgbClr val="BDF295"/>
              </a:gs>
              <a:gs pos="50000">
                <a:srgbClr val="D5F5BE"/>
              </a:gs>
              <a:gs pos="100000">
                <a:srgbClr val="EAFADE"/>
              </a:gs>
            </a:gsLst>
            <a:lin ang="2700000" scaled="0"/>
          </a:gradFill>
          <a:ln cap="flat" cmpd="sng" w="25400">
            <a:solidFill>
              <a:srgbClr val="B46D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zh-TW" sz="2400">
                <a:solidFill>
                  <a:schemeClr val="dk1"/>
                </a:solidFill>
                <a:latin typeface="Arial"/>
                <a:ea typeface="Arial"/>
                <a:cs typeface="Arial"/>
                <a:sym typeface="Arial"/>
              </a:rPr>
              <a:t>對人類的效果</a:t>
            </a:r>
            <a:endParaRPr b="1" sz="2400">
              <a:solidFill>
                <a:schemeClr val="dk1"/>
              </a:solidFill>
              <a:latin typeface="Arial"/>
              <a:ea typeface="Arial"/>
              <a:cs typeface="Arial"/>
              <a:sym typeface="Arial"/>
            </a:endParaRPr>
          </a:p>
          <a:p>
            <a:pPr indent="0" lvl="0" marL="0" marR="0" rtl="0" algn="ctr">
              <a:spcBef>
                <a:spcPts val="0"/>
              </a:spcBef>
              <a:spcAft>
                <a:spcPts val="0"/>
              </a:spcAft>
              <a:buNone/>
            </a:pPr>
            <a:r>
              <a:rPr lang="zh-TW" sz="1600">
                <a:solidFill>
                  <a:schemeClr val="dk1"/>
                </a:solidFill>
                <a:latin typeface="Arial"/>
                <a:ea typeface="Arial"/>
                <a:cs typeface="Arial"/>
                <a:sym typeface="Arial"/>
              </a:rPr>
              <a:t>罹病或死亡率的降低</a:t>
            </a:r>
            <a:endParaRPr sz="1600">
              <a:solidFill>
                <a:schemeClr val="dk1"/>
              </a:solidFill>
              <a:latin typeface="Arial"/>
              <a:ea typeface="Arial"/>
              <a:cs typeface="Arial"/>
              <a:sym typeface="Arial"/>
            </a:endParaRPr>
          </a:p>
          <a:p>
            <a:pPr indent="0" lvl="0" marL="0" marR="0" rtl="0" algn="ctr">
              <a:spcBef>
                <a:spcPts val="0"/>
              </a:spcBef>
              <a:spcAft>
                <a:spcPts val="0"/>
              </a:spcAft>
              <a:buNone/>
            </a:pPr>
            <a:r>
              <a:rPr lang="zh-TW" sz="1600">
                <a:solidFill>
                  <a:schemeClr val="dk1"/>
                </a:solidFill>
                <a:latin typeface="Arial"/>
                <a:ea typeface="Arial"/>
                <a:cs typeface="Arial"/>
                <a:sym typeface="Arial"/>
              </a:rPr>
              <a:t>生態系之維持與改善</a:t>
            </a:r>
            <a:endParaRPr sz="1600">
              <a:solidFill>
                <a:schemeClr val="dk1"/>
              </a:solidFill>
              <a:latin typeface="Arial"/>
              <a:ea typeface="Arial"/>
              <a:cs typeface="Arial"/>
              <a:sym typeface="Arial"/>
            </a:endParaRPr>
          </a:p>
          <a:p>
            <a:pPr indent="0" lvl="0" marL="0" marR="0" rtl="0" algn="ctr">
              <a:spcBef>
                <a:spcPts val="0"/>
              </a:spcBef>
              <a:spcAft>
                <a:spcPts val="0"/>
              </a:spcAft>
              <a:buNone/>
            </a:pPr>
            <a:r>
              <a:rPr lang="zh-TW" sz="1600">
                <a:solidFill>
                  <a:schemeClr val="dk1"/>
                </a:solidFill>
                <a:latin typeface="Arial"/>
                <a:ea typeface="Arial"/>
                <a:cs typeface="Arial"/>
                <a:sym typeface="Arial"/>
              </a:rPr>
              <a:t>農業生產力的提升</a:t>
            </a:r>
            <a:endParaRPr sz="1600">
              <a:solidFill>
                <a:schemeClr val="dk1"/>
              </a:solidFill>
              <a:latin typeface="Arial"/>
              <a:ea typeface="Arial"/>
              <a:cs typeface="Arial"/>
              <a:sym typeface="Arial"/>
            </a:endParaRPr>
          </a:p>
          <a:p>
            <a:pPr indent="0" lvl="0" marL="0" marR="0" rtl="0" algn="ctr">
              <a:spcBef>
                <a:spcPts val="0"/>
              </a:spcBef>
              <a:spcAft>
                <a:spcPts val="0"/>
              </a:spcAft>
              <a:buNone/>
            </a:pPr>
            <a:r>
              <a:rPr lang="zh-TW" sz="1600">
                <a:solidFill>
                  <a:schemeClr val="dk1"/>
                </a:solidFill>
                <a:latin typeface="Arial"/>
                <a:ea typeface="Arial"/>
                <a:cs typeface="Arial"/>
                <a:sym typeface="Arial"/>
              </a:rPr>
              <a:t>降低材料損壞、景觀美質改善</a:t>
            </a:r>
            <a:endParaRPr sz="1600">
              <a:solidFill>
                <a:schemeClr val="dk1"/>
              </a:solidFill>
              <a:latin typeface="Arial"/>
              <a:ea typeface="Arial"/>
              <a:cs typeface="Arial"/>
              <a:sym typeface="Arial"/>
            </a:endParaRPr>
          </a:p>
        </p:txBody>
      </p:sp>
      <p:sp>
        <p:nvSpPr>
          <p:cNvPr id="133" name="Google Shape;133;p16"/>
          <p:cNvSpPr/>
          <p:nvPr/>
        </p:nvSpPr>
        <p:spPr>
          <a:xfrm>
            <a:off x="457200" y="4572000"/>
            <a:ext cx="1752600" cy="685800"/>
          </a:xfrm>
          <a:prstGeom prst="rect">
            <a:avLst/>
          </a:prstGeom>
          <a:gradFill>
            <a:gsLst>
              <a:gs pos="0">
                <a:srgbClr val="81D2FF"/>
              </a:gs>
              <a:gs pos="50000">
                <a:srgbClr val="B3E1FF"/>
              </a:gs>
              <a:gs pos="100000">
                <a:srgbClr val="DAEFFF"/>
              </a:gs>
            </a:gsLst>
            <a:lin ang="2700000" scaled="0"/>
          </a:gradFill>
          <a:ln cap="flat" cmpd="sng" w="25400">
            <a:solidFill>
              <a:srgbClr val="B46D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zh-TW" sz="1800">
                <a:solidFill>
                  <a:schemeClr val="dk1"/>
                </a:solidFill>
                <a:latin typeface="Arial"/>
                <a:ea typeface="Arial"/>
                <a:cs typeface="Arial"/>
                <a:sym typeface="Arial"/>
              </a:rPr>
              <a:t>效益函數</a:t>
            </a:r>
            <a:endParaRPr sz="1800">
              <a:solidFill>
                <a:schemeClr val="dk1"/>
              </a:solidFill>
              <a:latin typeface="Arial"/>
              <a:ea typeface="Arial"/>
              <a:cs typeface="Arial"/>
              <a:sym typeface="Arial"/>
            </a:endParaRPr>
          </a:p>
        </p:txBody>
      </p:sp>
      <p:cxnSp>
        <p:nvCxnSpPr>
          <p:cNvPr id="134" name="Google Shape;134;p16"/>
          <p:cNvCxnSpPr>
            <a:stCxn id="132" idx="2"/>
            <a:endCxn id="131" idx="0"/>
          </p:cNvCxnSpPr>
          <p:nvPr/>
        </p:nvCxnSpPr>
        <p:spPr>
          <a:xfrm>
            <a:off x="2312764" y="4419600"/>
            <a:ext cx="1800" cy="990600"/>
          </a:xfrm>
          <a:prstGeom prst="straightConnector1">
            <a:avLst/>
          </a:prstGeom>
          <a:noFill/>
          <a:ln cap="flat" cmpd="sng" w="25400">
            <a:solidFill>
              <a:schemeClr val="accent3"/>
            </a:solidFill>
            <a:prstDash val="solid"/>
            <a:round/>
            <a:headEnd len="sm" w="sm" type="none"/>
            <a:tailEnd len="med" w="med" type="stealth"/>
          </a:ln>
          <a:effectLst>
            <a:outerShdw blurRad="40000" rotWithShape="0" dir="5400000" dist="20000">
              <a:srgbClr val="000000">
                <a:alpha val="37647"/>
              </a:srgbClr>
            </a:outerShdw>
          </a:effectLst>
        </p:spPr>
      </p:cxnSp>
      <p:sp>
        <p:nvSpPr>
          <p:cNvPr id="135" name="Google Shape;135;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400"/>
              <a:buFont typeface="Arial"/>
              <a:buNone/>
            </a:pPr>
            <a:r>
              <a:rPr lang="zh-TW" sz="2400">
                <a:latin typeface="Arial"/>
                <a:ea typeface="Arial"/>
                <a:cs typeface="Arial"/>
                <a:sym typeface="Arial"/>
              </a:rPr>
              <a:t>步驟三、選擇PM</a:t>
            </a:r>
            <a:r>
              <a:rPr baseline="-25000" lang="zh-TW" sz="2400">
                <a:latin typeface="Arial"/>
                <a:ea typeface="Arial"/>
                <a:cs typeface="Arial"/>
                <a:sym typeface="Arial"/>
              </a:rPr>
              <a:t>2.5</a:t>
            </a:r>
            <a:r>
              <a:rPr lang="zh-TW" sz="2400">
                <a:latin typeface="Arial"/>
                <a:ea typeface="Arial"/>
                <a:cs typeface="Arial"/>
                <a:sym typeface="Arial"/>
              </a:rPr>
              <a:t>管制措施社會成本與效益之衡量方法</a:t>
            </a:r>
            <a:br>
              <a:rPr lang="zh-TW" sz="2400">
                <a:latin typeface="Arial"/>
                <a:ea typeface="Arial"/>
                <a:cs typeface="Arial"/>
                <a:sym typeface="Arial"/>
              </a:rPr>
            </a:br>
            <a:r>
              <a:rPr lang="zh-TW" sz="2400">
                <a:latin typeface="Arial"/>
                <a:ea typeface="Arial"/>
                <a:cs typeface="Arial"/>
                <a:sym typeface="Arial"/>
              </a:rPr>
              <a:t>－效益函數</a:t>
            </a:r>
            <a:endParaRPr/>
          </a:p>
        </p:txBody>
      </p:sp>
      <p:sp>
        <p:nvSpPr>
          <p:cNvPr id="136" name="Google Shape;136;p16"/>
          <p:cNvSpPr txBox="1"/>
          <p:nvPr/>
        </p:nvSpPr>
        <p:spPr>
          <a:xfrm>
            <a:off x="152400" y="2209800"/>
            <a:ext cx="4267200" cy="461665"/>
          </a:xfrm>
          <a:prstGeom prst="rect">
            <a:avLst/>
          </a:prstGeom>
          <a:noFill/>
          <a:ln>
            <a:noFill/>
          </a:ln>
        </p:spPr>
        <p:txBody>
          <a:bodyPr anchorCtr="0" anchor="t" bIns="45700" lIns="91425" spcFirstLastPara="1" rIns="91425" wrap="square" tIns="45700">
            <a:noAutofit/>
          </a:bodyPr>
          <a:lstStyle/>
          <a:p>
            <a:pPr indent="-152400" lvl="0" marL="0" marR="0" rtl="0" algn="l">
              <a:spcBef>
                <a:spcPts val="0"/>
              </a:spcBef>
              <a:spcAft>
                <a:spcPts val="0"/>
              </a:spcAft>
              <a:buClr>
                <a:schemeClr val="dk1"/>
              </a:buClr>
              <a:buSzPts val="2400"/>
              <a:buFont typeface="Arial"/>
              <a:buChar char="•"/>
            </a:pPr>
            <a:r>
              <a:rPr lang="zh-TW" sz="2400">
                <a:solidFill>
                  <a:schemeClr val="dk1"/>
                </a:solidFill>
                <a:latin typeface="Arial"/>
                <a:ea typeface="Arial"/>
                <a:cs typeface="Arial"/>
                <a:sym typeface="Arial"/>
              </a:rPr>
              <a:t>效益函數</a:t>
            </a:r>
            <a:endParaRPr sz="2400">
              <a:solidFill>
                <a:schemeClr val="dk1"/>
              </a:solidFill>
              <a:latin typeface="Arial"/>
              <a:ea typeface="Arial"/>
              <a:cs typeface="Arial"/>
              <a:sym typeface="Arial"/>
            </a:endParaRPr>
          </a:p>
        </p:txBody>
      </p:sp>
      <p:sp>
        <p:nvSpPr>
          <p:cNvPr id="137" name="Google Shape;137;p16"/>
          <p:cNvSpPr/>
          <p:nvPr/>
        </p:nvSpPr>
        <p:spPr>
          <a:xfrm>
            <a:off x="4419600" y="2209800"/>
            <a:ext cx="4572000" cy="4284250"/>
          </a:xfrm>
          <a:prstGeom prst="rect">
            <a:avLst/>
          </a:prstGeom>
          <a:noFill/>
          <a:ln>
            <a:noFill/>
          </a:ln>
        </p:spPr>
        <p:txBody>
          <a:bodyPr anchorCtr="0" anchor="t" bIns="45700" lIns="91425" spcFirstLastPara="1" rIns="91425" wrap="square" tIns="45700">
            <a:noAutofit/>
          </a:bodyPr>
          <a:lstStyle/>
          <a:p>
            <a:pPr indent="-342900" lvl="1" marL="342900" marR="0" rtl="0" algn="l">
              <a:spcBef>
                <a:spcPts val="0"/>
              </a:spcBef>
              <a:spcAft>
                <a:spcPts val="0"/>
              </a:spcAft>
              <a:buClr>
                <a:srgbClr val="000099"/>
              </a:buClr>
              <a:buSzPts val="2160"/>
              <a:buFont typeface="Noto Sans Symbols"/>
              <a:buChar char="➢"/>
            </a:pPr>
            <a:r>
              <a:rPr b="0" i="0" lang="zh-TW" sz="2400" u="none" cap="none" strike="noStrike">
                <a:solidFill>
                  <a:schemeClr val="dk1"/>
                </a:solidFill>
                <a:latin typeface="Calibri"/>
                <a:ea typeface="Calibri"/>
                <a:cs typeface="Calibri"/>
                <a:sym typeface="Calibri"/>
              </a:rPr>
              <a:t>效益函數</a:t>
            </a:r>
            <a:endParaRPr b="0" i="0" sz="2400" u="none" cap="none" strike="noStrike">
              <a:solidFill>
                <a:schemeClr val="dk1"/>
              </a:solidFill>
              <a:latin typeface="Calibri"/>
              <a:ea typeface="Calibri"/>
              <a:cs typeface="Calibri"/>
              <a:sym typeface="Calibri"/>
            </a:endParaRPr>
          </a:p>
          <a:p>
            <a:pPr indent="-342900" lvl="2" marL="800100" marR="0" rtl="0" algn="l">
              <a:spcBef>
                <a:spcPts val="360"/>
              </a:spcBef>
              <a:spcAft>
                <a:spcPts val="0"/>
              </a:spcAft>
              <a:buClr>
                <a:srgbClr val="000099"/>
              </a:buClr>
              <a:buSzPts val="1620"/>
              <a:buFont typeface="Arial"/>
              <a:buChar char="—"/>
            </a:pPr>
            <a:r>
              <a:rPr b="0" i="0" lang="zh-TW" sz="1800" u="none" cap="none" strike="noStrike">
                <a:solidFill>
                  <a:schemeClr val="dk1"/>
                </a:solidFill>
                <a:latin typeface="Calibri"/>
                <a:ea typeface="Calibri"/>
                <a:cs typeface="Calibri"/>
                <a:sym typeface="Calibri"/>
              </a:rPr>
              <a:t>將環境品質改善帶給個人的效用，以貨幣價值的方式表達</a:t>
            </a:r>
            <a:endParaRPr b="0" i="0" sz="1800" u="none" cap="none" strike="noStrike">
              <a:solidFill>
                <a:schemeClr val="dk1"/>
              </a:solidFill>
              <a:latin typeface="Calibri"/>
              <a:ea typeface="Calibri"/>
              <a:cs typeface="Calibri"/>
              <a:sym typeface="Calibri"/>
            </a:endParaRPr>
          </a:p>
          <a:p>
            <a:pPr indent="-342900" lvl="2" marL="800100" marR="0" rtl="0" algn="l">
              <a:spcBef>
                <a:spcPts val="360"/>
              </a:spcBef>
              <a:spcAft>
                <a:spcPts val="0"/>
              </a:spcAft>
              <a:buClr>
                <a:srgbClr val="000099"/>
              </a:buClr>
              <a:buSzPts val="1620"/>
              <a:buFont typeface="Arial"/>
              <a:buChar char="—"/>
            </a:pPr>
            <a:r>
              <a:rPr b="0" i="0" lang="zh-TW" sz="1800" u="none" cap="none" strike="noStrike">
                <a:solidFill>
                  <a:schemeClr val="dk1"/>
                </a:solidFill>
                <a:latin typeface="Calibri"/>
                <a:ea typeface="Calibri"/>
                <a:cs typeface="Calibri"/>
                <a:sym typeface="Calibri"/>
              </a:rPr>
              <a:t>效益衡量方法</a:t>
            </a:r>
            <a:endParaRPr b="0" i="0" sz="1800" u="none" cap="none" strike="noStrike">
              <a:solidFill>
                <a:schemeClr val="dk1"/>
              </a:solidFill>
              <a:latin typeface="Calibri"/>
              <a:ea typeface="Calibri"/>
              <a:cs typeface="Calibri"/>
              <a:sym typeface="Calibri"/>
            </a:endParaRPr>
          </a:p>
          <a:p>
            <a:pPr indent="-342900" lvl="3" marL="1257300" marR="0" rtl="0" algn="l">
              <a:spcBef>
                <a:spcPts val="360"/>
              </a:spcBef>
              <a:spcAft>
                <a:spcPts val="0"/>
              </a:spcAft>
              <a:buClr>
                <a:srgbClr val="000099"/>
              </a:buClr>
              <a:buSzPts val="1620"/>
              <a:buFont typeface="Arial"/>
              <a:buChar char="—"/>
            </a:pPr>
            <a:r>
              <a:rPr b="0" i="0" lang="zh-TW" sz="1800" u="none" cap="none" strike="noStrike">
                <a:solidFill>
                  <a:schemeClr val="dk1"/>
                </a:solidFill>
                <a:latin typeface="Calibri"/>
                <a:ea typeface="Calibri"/>
                <a:cs typeface="Calibri"/>
                <a:sym typeface="Calibri"/>
              </a:rPr>
              <a:t>替代市場價值評估法</a:t>
            </a:r>
            <a:endParaRPr b="0" i="0" sz="1800" u="none" cap="none" strike="noStrike">
              <a:solidFill>
                <a:schemeClr val="dk1"/>
              </a:solidFill>
              <a:latin typeface="Calibri"/>
              <a:ea typeface="Calibri"/>
              <a:cs typeface="Calibri"/>
              <a:sym typeface="Calibri"/>
            </a:endParaRPr>
          </a:p>
          <a:p>
            <a:pPr indent="-342900" lvl="4" marL="1714500" marR="0" rtl="0" algn="l">
              <a:spcBef>
                <a:spcPts val="360"/>
              </a:spcBef>
              <a:spcAft>
                <a:spcPts val="0"/>
              </a:spcAft>
              <a:buClr>
                <a:srgbClr val="000099"/>
              </a:buClr>
              <a:buSzPts val="1620"/>
              <a:buFont typeface="Arial"/>
              <a:buChar char="—"/>
            </a:pPr>
            <a:r>
              <a:rPr b="0" i="0" lang="zh-TW" sz="1800" u="none" cap="none" strike="noStrike">
                <a:solidFill>
                  <a:schemeClr val="dk1"/>
                </a:solidFill>
                <a:latin typeface="Calibri"/>
                <a:ea typeface="Calibri"/>
                <a:cs typeface="Calibri"/>
                <a:sym typeface="Calibri"/>
              </a:rPr>
              <a:t>趨避行為法</a:t>
            </a:r>
            <a:endParaRPr b="0" i="0" sz="1800" u="none" cap="none" strike="noStrike">
              <a:solidFill>
                <a:schemeClr val="dk1"/>
              </a:solidFill>
              <a:latin typeface="Calibri"/>
              <a:ea typeface="Calibri"/>
              <a:cs typeface="Calibri"/>
              <a:sym typeface="Calibri"/>
            </a:endParaRPr>
          </a:p>
          <a:p>
            <a:pPr indent="-342900" lvl="4" marL="1714500" marR="0" rtl="0" algn="l">
              <a:spcBef>
                <a:spcPts val="360"/>
              </a:spcBef>
              <a:spcAft>
                <a:spcPts val="0"/>
              </a:spcAft>
              <a:buClr>
                <a:srgbClr val="000099"/>
              </a:buClr>
              <a:buSzPts val="1620"/>
              <a:buFont typeface="Arial"/>
              <a:buChar char="—"/>
            </a:pPr>
            <a:r>
              <a:rPr b="0" i="0" lang="zh-TW" sz="1800" u="none" cap="none" strike="noStrike">
                <a:solidFill>
                  <a:schemeClr val="dk1"/>
                </a:solidFill>
                <a:latin typeface="Calibri"/>
                <a:ea typeface="Calibri"/>
                <a:cs typeface="Calibri"/>
                <a:sym typeface="Calibri"/>
              </a:rPr>
              <a:t>特徵工資法</a:t>
            </a:r>
            <a:endParaRPr b="0" i="0" sz="1800" u="none" cap="none" strike="noStrike">
              <a:solidFill>
                <a:schemeClr val="dk1"/>
              </a:solidFill>
              <a:latin typeface="Calibri"/>
              <a:ea typeface="Calibri"/>
              <a:cs typeface="Calibri"/>
              <a:sym typeface="Calibri"/>
            </a:endParaRPr>
          </a:p>
          <a:p>
            <a:pPr indent="-342900" lvl="4" marL="1714500" marR="0" rtl="0" algn="l">
              <a:spcBef>
                <a:spcPts val="360"/>
              </a:spcBef>
              <a:spcAft>
                <a:spcPts val="0"/>
              </a:spcAft>
              <a:buClr>
                <a:srgbClr val="000099"/>
              </a:buClr>
              <a:buSzPts val="1620"/>
              <a:buFont typeface="Arial"/>
              <a:buChar char="—"/>
            </a:pPr>
            <a:r>
              <a:rPr b="0" i="0" lang="zh-TW" sz="1800" u="none" cap="none" strike="noStrike">
                <a:solidFill>
                  <a:schemeClr val="dk1"/>
                </a:solidFill>
                <a:latin typeface="Calibri"/>
                <a:ea typeface="Calibri"/>
                <a:cs typeface="Calibri"/>
                <a:sym typeface="Calibri"/>
              </a:rPr>
              <a:t>疾病成本法</a:t>
            </a:r>
            <a:endParaRPr b="0" i="0" sz="1800" u="none" cap="none" strike="noStrike">
              <a:solidFill>
                <a:schemeClr val="dk1"/>
              </a:solidFill>
              <a:latin typeface="Calibri"/>
              <a:ea typeface="Calibri"/>
              <a:cs typeface="Calibri"/>
              <a:sym typeface="Calibri"/>
            </a:endParaRPr>
          </a:p>
          <a:p>
            <a:pPr indent="-342900" lvl="3" marL="1257300" marR="0" rtl="0" algn="l">
              <a:spcBef>
                <a:spcPts val="360"/>
              </a:spcBef>
              <a:spcAft>
                <a:spcPts val="0"/>
              </a:spcAft>
              <a:buClr>
                <a:srgbClr val="000099"/>
              </a:buClr>
              <a:buSzPts val="1620"/>
              <a:buFont typeface="Arial"/>
              <a:buChar char="—"/>
            </a:pPr>
            <a:r>
              <a:rPr b="0" i="0" lang="zh-TW" sz="1800" u="none" cap="none" strike="noStrike">
                <a:solidFill>
                  <a:schemeClr val="dk1"/>
                </a:solidFill>
                <a:latin typeface="Calibri"/>
                <a:ea typeface="Calibri"/>
                <a:cs typeface="Calibri"/>
                <a:sym typeface="Calibri"/>
              </a:rPr>
              <a:t>假設市場價值評估法</a:t>
            </a:r>
            <a:endParaRPr b="0" i="0" sz="1800" u="none" cap="none" strike="noStrike">
              <a:solidFill>
                <a:schemeClr val="dk1"/>
              </a:solidFill>
              <a:latin typeface="Calibri"/>
              <a:ea typeface="Calibri"/>
              <a:cs typeface="Calibri"/>
              <a:sym typeface="Calibri"/>
            </a:endParaRPr>
          </a:p>
          <a:p>
            <a:pPr indent="-342900" lvl="3" marL="1257300" marR="0" rtl="0" algn="l">
              <a:spcBef>
                <a:spcPts val="360"/>
              </a:spcBef>
              <a:spcAft>
                <a:spcPts val="0"/>
              </a:spcAft>
              <a:buClr>
                <a:srgbClr val="000099"/>
              </a:buClr>
              <a:buSzPts val="1620"/>
              <a:buFont typeface="Arial"/>
              <a:buChar char="—"/>
            </a:pPr>
            <a:r>
              <a:rPr b="0" i="0" lang="zh-TW" sz="1800" u="none" cap="none" strike="noStrike">
                <a:solidFill>
                  <a:schemeClr val="dk1"/>
                </a:solidFill>
                <a:latin typeface="Arial"/>
                <a:ea typeface="Arial"/>
                <a:cs typeface="Arial"/>
                <a:sym typeface="Arial"/>
              </a:rPr>
              <a:t>效益移轉法</a:t>
            </a:r>
            <a:endParaRPr b="0" i="0" sz="1800" u="none" cap="none" strike="noStrike">
              <a:solidFill>
                <a:schemeClr val="dk1"/>
              </a:solidFill>
              <a:latin typeface="Calibri"/>
              <a:ea typeface="Calibri"/>
              <a:cs typeface="Calibri"/>
              <a:sym typeface="Calibri"/>
            </a:endParaRPr>
          </a:p>
          <a:p>
            <a:pPr indent="-342900" lvl="2" marL="800100" marR="0" rtl="0" algn="l">
              <a:spcBef>
                <a:spcPts val="360"/>
              </a:spcBef>
              <a:spcAft>
                <a:spcPts val="0"/>
              </a:spcAft>
              <a:buClr>
                <a:srgbClr val="000099"/>
              </a:buClr>
              <a:buSzPts val="1620"/>
              <a:buFont typeface="Arial"/>
              <a:buChar char="—"/>
            </a:pPr>
            <a:r>
              <a:rPr b="0" i="0" lang="zh-TW" sz="1800" u="none" cap="none" strike="noStrike">
                <a:solidFill>
                  <a:schemeClr val="dk1"/>
                </a:solidFill>
                <a:latin typeface="Calibri"/>
                <a:ea typeface="Calibri"/>
                <a:cs typeface="Calibri"/>
                <a:sym typeface="Calibri"/>
              </a:rPr>
              <a:t>估算各類罹病及死亡改善之社會效益後，將各類效益加總，可得到</a:t>
            </a:r>
            <a:r>
              <a:rPr b="0" i="0" lang="zh-TW" sz="1800" u="none" cap="none" strike="noStrike">
                <a:solidFill>
                  <a:schemeClr val="dk1"/>
                </a:solidFill>
                <a:latin typeface="Arial"/>
                <a:ea typeface="Arial"/>
                <a:cs typeface="Arial"/>
                <a:sym typeface="Arial"/>
              </a:rPr>
              <a:t>PM</a:t>
            </a:r>
            <a:r>
              <a:rPr b="0" baseline="-25000" i="0" lang="zh-TW" sz="1800" u="none" cap="none" strike="noStrike">
                <a:solidFill>
                  <a:schemeClr val="dk1"/>
                </a:solidFill>
                <a:latin typeface="Arial"/>
                <a:ea typeface="Arial"/>
                <a:cs typeface="Arial"/>
                <a:sym typeface="Arial"/>
              </a:rPr>
              <a:t>2.5</a:t>
            </a:r>
            <a:r>
              <a:rPr b="0" i="0" lang="zh-TW" sz="1800" u="none" cap="none" strike="noStrike">
                <a:solidFill>
                  <a:schemeClr val="dk1"/>
                </a:solidFill>
                <a:latin typeface="Arial"/>
                <a:ea typeface="Arial"/>
                <a:cs typeface="Arial"/>
                <a:sym typeface="Arial"/>
              </a:rPr>
              <a:t>管制措施的</a:t>
            </a:r>
            <a:r>
              <a:rPr b="0" i="0" lang="zh-TW" sz="1800" u="none" cap="none" strike="noStrike">
                <a:solidFill>
                  <a:schemeClr val="dk1"/>
                </a:solidFill>
                <a:latin typeface="Calibri"/>
                <a:ea typeface="Calibri"/>
                <a:cs typeface="Calibri"/>
                <a:sym typeface="Calibri"/>
              </a:rPr>
              <a:t>總社會效益</a:t>
            </a:r>
            <a:endParaRPr b="0" i="0" sz="1800" u="none" cap="none" strike="noStrike">
              <a:solidFill>
                <a:schemeClr val="dk1"/>
              </a:solidFill>
              <a:latin typeface="Calibri"/>
              <a:ea typeface="Calibri"/>
              <a:cs typeface="Calibri"/>
              <a:sym typeface="Calibri"/>
            </a:endParaRPr>
          </a:p>
        </p:txBody>
      </p:sp>
      <p:pic>
        <p:nvPicPr>
          <p:cNvPr id="138" name="Google Shape;138;p16"/>
          <p:cNvPicPr preferRelativeResize="0"/>
          <p:nvPr/>
        </p:nvPicPr>
        <p:blipFill rotWithShape="1">
          <a:blip r:embed="rId3">
            <a:alphaModFix/>
          </a:blip>
          <a:srcRect b="0" l="0" r="0" t="0"/>
          <a:stretch/>
        </p:blipFill>
        <p:spPr>
          <a:xfrm>
            <a:off x="527050" y="1147763"/>
            <a:ext cx="7245350" cy="757237"/>
          </a:xfrm>
          <a:prstGeom prst="rect">
            <a:avLst/>
          </a:prstGeom>
          <a:noFill/>
          <a:ln>
            <a:noFill/>
          </a:ln>
        </p:spPr>
      </p:pic>
      <p:sp>
        <p:nvSpPr>
          <p:cNvPr id="139" name="Google Shape;139;p16"/>
          <p:cNvSpPr/>
          <p:nvPr/>
        </p:nvSpPr>
        <p:spPr>
          <a:xfrm>
            <a:off x="5943600" y="1143000"/>
            <a:ext cx="1752600" cy="762000"/>
          </a:xfrm>
          <a:prstGeom prst="roundRect">
            <a:avLst>
              <a:gd fmla="val 16667" name="adj"/>
            </a:avLst>
          </a:prstGeom>
          <a:noFill/>
          <a:ln cap="flat" cmpd="sng" w="76200">
            <a:solidFill>
              <a:srgbClr val="FFFF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t/>
            </a:r>
            <a:endParaRPr b="0" i="0" sz="1200" u="none" cap="none" strike="noStrike">
              <a:solidFill>
                <a:schemeClr val="dk1"/>
              </a:solidFill>
              <a:latin typeface="Verdana"/>
              <a:ea typeface="Verdana"/>
              <a:cs typeface="Verdana"/>
              <a:sym typeface="Verdana"/>
            </a:endParaRPr>
          </a:p>
        </p:txBody>
      </p:sp>
      <p:sp>
        <p:nvSpPr>
          <p:cNvPr id="140" name="Google Shape;140;p16"/>
          <p:cNvSpPr/>
          <p:nvPr/>
        </p:nvSpPr>
        <p:spPr>
          <a:xfrm>
            <a:off x="251520" y="2564904"/>
            <a:ext cx="4176464" cy="4293096"/>
          </a:xfrm>
          <a:prstGeom prst="ellipse">
            <a:avLst/>
          </a:prstGeom>
          <a:noFill/>
          <a:ln cap="flat" cmpd="sng" w="381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41" name="Google Shape;141;p16"/>
          <p:cNvCxnSpPr>
            <a:endCxn id="142" idx="1"/>
          </p:cNvCxnSpPr>
          <p:nvPr/>
        </p:nvCxnSpPr>
        <p:spPr>
          <a:xfrm flipH="1" rot="10800000">
            <a:off x="3851860" y="2209220"/>
            <a:ext cx="2160300" cy="1075800"/>
          </a:xfrm>
          <a:prstGeom prst="straightConnector1">
            <a:avLst/>
          </a:prstGeom>
          <a:noFill/>
          <a:ln cap="flat" cmpd="sng" w="38100">
            <a:solidFill>
              <a:srgbClr val="FF0000"/>
            </a:solidFill>
            <a:prstDash val="solid"/>
            <a:round/>
            <a:headEnd len="sm" w="sm" type="none"/>
            <a:tailEnd len="med" w="med" type="stealth"/>
          </a:ln>
        </p:spPr>
      </p:cxnSp>
      <p:sp>
        <p:nvSpPr>
          <p:cNvPr id="142" name="Google Shape;142;p16"/>
          <p:cNvSpPr txBox="1"/>
          <p:nvPr/>
        </p:nvSpPr>
        <p:spPr>
          <a:xfrm>
            <a:off x="6012160" y="1916832"/>
            <a:ext cx="3131840"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zh-TW" sz="3200" u="sng">
                <a:solidFill>
                  <a:srgbClr val="FF0000"/>
                </a:solidFill>
                <a:latin typeface="Calibri"/>
                <a:ea typeface="Calibri"/>
                <a:cs typeface="Calibri"/>
                <a:sym typeface="Calibri"/>
              </a:rPr>
              <a:t>需逐項加以評估</a:t>
            </a:r>
            <a:endParaRPr sz="3200" u="sng">
              <a:solidFill>
                <a:srgbClr val="FF0000"/>
              </a:solidFill>
              <a:latin typeface="Calibri"/>
              <a:ea typeface="Calibri"/>
              <a:cs typeface="Calibri"/>
              <a:sym typeface="Calibri"/>
            </a:endParaRPr>
          </a:p>
        </p:txBody>
      </p:sp>
      <p:sp>
        <p:nvSpPr>
          <p:cNvPr id="143" name="Google Shape;143;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17"/>
          <p:cNvSpPr txBox="1"/>
          <p:nvPr>
            <p:ph type="title"/>
          </p:nvPr>
        </p:nvSpPr>
        <p:spPr>
          <a:xfrm>
            <a:off x="179512" y="274638"/>
            <a:ext cx="8712968"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alibri"/>
              <a:buNone/>
            </a:pPr>
            <a:r>
              <a:rPr lang="zh-TW" sz="3959"/>
              <a:t>3. PM</a:t>
            </a:r>
            <a:r>
              <a:rPr baseline="-25000" lang="zh-TW" sz="3959"/>
              <a:t>2.5 </a:t>
            </a:r>
            <a:r>
              <a:rPr lang="zh-TW" sz="3959"/>
              <a:t>汙染防治「外部效益」之探討</a:t>
            </a:r>
            <a:endParaRPr sz="3959"/>
          </a:p>
        </p:txBody>
      </p:sp>
      <p:sp>
        <p:nvSpPr>
          <p:cNvPr id="149" name="Google Shape;149;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Char char="•"/>
            </a:pPr>
            <a:r>
              <a:rPr lang="zh-TW"/>
              <a:t>報告人P. 33目前是以「研究發展」與「教育訓練」列為外部效益。</a:t>
            </a:r>
            <a:endParaRPr/>
          </a:p>
          <a:p>
            <a:pPr indent="-342900" lvl="0" marL="342900" rtl="0" algn="l">
              <a:spcBef>
                <a:spcPts val="640"/>
              </a:spcBef>
              <a:spcAft>
                <a:spcPts val="0"/>
              </a:spcAft>
              <a:buClr>
                <a:schemeClr val="dk1"/>
              </a:buClr>
              <a:buSzPts val="3200"/>
              <a:buChar char="•"/>
            </a:pPr>
            <a:r>
              <a:rPr lang="zh-TW"/>
              <a:t>似應考慮「新增產業發展」</a:t>
            </a:r>
            <a:endParaRPr/>
          </a:p>
          <a:p>
            <a:pPr indent="-285750" lvl="1" marL="742950" rtl="0" algn="l">
              <a:spcBef>
                <a:spcPts val="560"/>
              </a:spcBef>
              <a:spcAft>
                <a:spcPts val="0"/>
              </a:spcAft>
              <a:buClr>
                <a:schemeClr val="dk1"/>
              </a:buClr>
              <a:buSzPts val="2800"/>
              <a:buChar char="–"/>
            </a:pPr>
            <a:r>
              <a:rPr lang="zh-TW"/>
              <a:t>電動車相關產業</a:t>
            </a:r>
            <a:endParaRPr/>
          </a:p>
          <a:p>
            <a:pPr indent="-285750" lvl="1" marL="742950" rtl="0" algn="l">
              <a:spcBef>
                <a:spcPts val="560"/>
              </a:spcBef>
              <a:spcAft>
                <a:spcPts val="0"/>
              </a:spcAft>
              <a:buClr>
                <a:schemeClr val="dk1"/>
              </a:buClr>
              <a:buSzPts val="2800"/>
              <a:buChar char="–"/>
            </a:pPr>
            <a:r>
              <a:rPr lang="zh-TW"/>
              <a:t>再生能源相關產業</a:t>
            </a:r>
            <a:endParaRPr/>
          </a:p>
        </p:txBody>
      </p:sp>
      <p:sp>
        <p:nvSpPr>
          <p:cNvPr id="150" name="Google Shape;150;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4" name="Shape 154"/>
        <p:cNvGrpSpPr/>
        <p:nvPr/>
      </p:nvGrpSpPr>
      <p:grpSpPr>
        <a:xfrm>
          <a:off x="0" y="0"/>
          <a:ext cx="0" cy="0"/>
          <a:chOff x="0" y="0"/>
          <a:chExt cx="0" cy="0"/>
        </a:xfrm>
      </p:grpSpPr>
      <p:sp>
        <p:nvSpPr>
          <p:cNvPr id="155" name="Google Shape;155;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zh-TW"/>
              <a:t>4. 面源汙染之影響</a:t>
            </a:r>
            <a:endParaRPr/>
          </a:p>
        </p:txBody>
      </p:sp>
      <p:sp>
        <p:nvSpPr>
          <p:cNvPr id="156" name="Google Shape;156;p18"/>
          <p:cNvSpPr txBox="1"/>
          <p:nvPr>
            <p:ph idx="1" type="body"/>
          </p:nvPr>
        </p:nvSpPr>
        <p:spPr>
          <a:xfrm>
            <a:off x="457200" y="1600200"/>
            <a:ext cx="8229600" cy="4853136"/>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Char char="•"/>
            </a:pPr>
            <a:r>
              <a:rPr lang="zh-TW"/>
              <a:t>面源(Diffused Pollution,DP)具有隨機性、不穩定性和複雜性，受外界氣候、水文條件的影響很大。</a:t>
            </a:r>
            <a:endParaRPr/>
          </a:p>
          <a:p>
            <a:pPr indent="-342900" lvl="1" marL="342900" rtl="0" algn="l">
              <a:spcBef>
                <a:spcPts val="640"/>
              </a:spcBef>
              <a:spcAft>
                <a:spcPts val="0"/>
              </a:spcAft>
              <a:buClr>
                <a:schemeClr val="dk1"/>
              </a:buClr>
              <a:buSzPts val="3200"/>
              <a:buFont typeface="Arial"/>
              <a:buChar char="•"/>
            </a:pPr>
            <a:r>
              <a:rPr lang="zh-TW" sz="3200"/>
              <a:t>在本研究中面源占50%、固定源30%及車輛20%，其中不易控制的面源汙染高達50%，針對此一高比例之外在環境影響，將造成本研究成本效益分析結果是否跨過衡量基準(NPV&gt;0或BCA&gt;1)顯著不確定性與不可控制性，此問題有待研究團隊克服。</a:t>
            </a:r>
            <a:endParaRPr sz="3200"/>
          </a:p>
          <a:p>
            <a:pPr indent="-139700" lvl="0" marL="342900" rtl="0" algn="l">
              <a:spcBef>
                <a:spcPts val="640"/>
              </a:spcBef>
              <a:spcAft>
                <a:spcPts val="0"/>
              </a:spcAft>
              <a:buClr>
                <a:schemeClr val="dk1"/>
              </a:buClr>
              <a:buSzPts val="3200"/>
              <a:buNone/>
            </a:pPr>
            <a:r>
              <a:t/>
            </a:r>
            <a:endParaRPr/>
          </a:p>
        </p:txBody>
      </p:sp>
      <p:sp>
        <p:nvSpPr>
          <p:cNvPr id="157" name="Google Shape;157;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1" name="Shape 161"/>
        <p:cNvGrpSpPr/>
        <p:nvPr/>
      </p:nvGrpSpPr>
      <p:grpSpPr>
        <a:xfrm>
          <a:off x="0" y="0"/>
          <a:ext cx="0" cy="0"/>
          <a:chOff x="0" y="0"/>
          <a:chExt cx="0" cy="0"/>
        </a:xfrm>
      </p:grpSpPr>
      <p:sp>
        <p:nvSpPr>
          <p:cNvPr id="162" name="Google Shape;162;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zh-TW"/>
              <a:t>5. Potential Biases of CVM(1/5)</a:t>
            </a:r>
            <a:endParaRPr/>
          </a:p>
        </p:txBody>
      </p:sp>
      <p:sp>
        <p:nvSpPr>
          <p:cNvPr id="163" name="Google Shape;163;p19"/>
          <p:cNvSpPr txBox="1"/>
          <p:nvPr>
            <p:ph idx="1" type="body"/>
          </p:nvPr>
        </p:nvSpPr>
        <p:spPr>
          <a:xfrm>
            <a:off x="457200" y="1600200"/>
            <a:ext cx="8229600" cy="4997152"/>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Char char="•"/>
            </a:pPr>
            <a:r>
              <a:rPr lang="zh-TW"/>
              <a:t>Strategic bias</a:t>
            </a:r>
            <a:endParaRPr/>
          </a:p>
          <a:p>
            <a:pPr indent="-342900" lvl="0" marL="342900" rtl="0" algn="l">
              <a:spcBef>
                <a:spcPts val="640"/>
              </a:spcBef>
              <a:spcAft>
                <a:spcPts val="0"/>
              </a:spcAft>
              <a:buClr>
                <a:schemeClr val="dk1"/>
              </a:buClr>
              <a:buSzPts val="3200"/>
              <a:buChar char="•"/>
            </a:pPr>
            <a:r>
              <a:rPr lang="zh-TW"/>
              <a:t>Information bias</a:t>
            </a:r>
            <a:endParaRPr/>
          </a:p>
          <a:p>
            <a:pPr indent="-342900" lvl="0" marL="342900" rtl="0" algn="l">
              <a:spcBef>
                <a:spcPts val="640"/>
              </a:spcBef>
              <a:spcAft>
                <a:spcPts val="0"/>
              </a:spcAft>
              <a:buClr>
                <a:schemeClr val="dk1"/>
              </a:buClr>
              <a:buSzPts val="3200"/>
              <a:buChar char="•"/>
            </a:pPr>
            <a:r>
              <a:rPr lang="zh-TW"/>
              <a:t>Hypothetical bias</a:t>
            </a:r>
            <a:endParaRPr/>
          </a:p>
          <a:p>
            <a:pPr indent="-342900" lvl="0" marL="342900" rtl="0" algn="l">
              <a:spcBef>
                <a:spcPts val="640"/>
              </a:spcBef>
              <a:spcAft>
                <a:spcPts val="0"/>
              </a:spcAft>
              <a:buClr>
                <a:schemeClr val="dk1"/>
              </a:buClr>
              <a:buSzPts val="3200"/>
              <a:buChar char="•"/>
            </a:pPr>
            <a:r>
              <a:rPr lang="zh-TW"/>
              <a:t>Starting point bias</a:t>
            </a:r>
            <a:endParaRPr/>
          </a:p>
          <a:p>
            <a:pPr indent="-139700" lvl="0" marL="34290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a:p>
            <a:pPr indent="-190500" lvl="0" marL="342900" rtl="0" algn="l">
              <a:spcBef>
                <a:spcPts val="480"/>
              </a:spcBef>
              <a:spcAft>
                <a:spcPts val="0"/>
              </a:spcAft>
              <a:buClr>
                <a:schemeClr val="dk1"/>
              </a:buClr>
              <a:buSzPts val="2400"/>
              <a:buNone/>
            </a:pPr>
            <a:r>
              <a:t/>
            </a:r>
            <a:endParaRPr sz="2400"/>
          </a:p>
        </p:txBody>
      </p:sp>
      <p:sp>
        <p:nvSpPr>
          <p:cNvPr id="164" name="Google Shape;164;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8" name="Shape 168"/>
        <p:cNvGrpSpPr/>
        <p:nvPr/>
      </p:nvGrpSpPr>
      <p:grpSpPr>
        <a:xfrm>
          <a:off x="0" y="0"/>
          <a:ext cx="0" cy="0"/>
          <a:chOff x="0" y="0"/>
          <a:chExt cx="0" cy="0"/>
        </a:xfrm>
      </p:grpSpPr>
      <p:sp>
        <p:nvSpPr>
          <p:cNvPr id="169" name="Google Shape;169;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zh-TW"/>
              <a:t>5. Potential Biases of CVM(2/5)</a:t>
            </a:r>
            <a:endParaRPr/>
          </a:p>
        </p:txBody>
      </p:sp>
      <p:sp>
        <p:nvSpPr>
          <p:cNvPr id="170" name="Google Shape;170;p2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3200"/>
              <a:buChar char="•"/>
            </a:pPr>
            <a:r>
              <a:rPr lang="zh-TW"/>
              <a:t>Strategic bias</a:t>
            </a:r>
            <a:endParaRPr/>
          </a:p>
          <a:p>
            <a:pPr indent="-514350" lvl="1" marL="914400" rtl="0" algn="l">
              <a:lnSpc>
                <a:spcPct val="90000"/>
              </a:lnSpc>
              <a:spcBef>
                <a:spcPts val="560"/>
              </a:spcBef>
              <a:spcAft>
                <a:spcPts val="0"/>
              </a:spcAft>
              <a:buClr>
                <a:schemeClr val="dk1"/>
              </a:buClr>
              <a:buSzPts val="2800"/>
              <a:buChar char="–"/>
            </a:pPr>
            <a:r>
              <a:rPr lang="zh-TW"/>
              <a:t>Strategic bias arises when the respondent provides a biased answer in order to influence a particular outcome.  If a decision to preserve a stretch of river for fishing, for example, depends on whether or not the survey produces a sufficiently large value for fishing, the respondents who enjoy fishing may be tempted to provide an answer that ensures a high value, rather than a lower value that reflects their true valuation.</a:t>
            </a:r>
            <a:endParaRPr/>
          </a:p>
        </p:txBody>
      </p:sp>
      <p:sp>
        <p:nvSpPr>
          <p:cNvPr id="171" name="Google Shape;171;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5" name="Shape 175"/>
        <p:cNvGrpSpPr/>
        <p:nvPr/>
      </p:nvGrpSpPr>
      <p:grpSpPr>
        <a:xfrm>
          <a:off x="0" y="0"/>
          <a:ext cx="0" cy="0"/>
          <a:chOff x="0" y="0"/>
          <a:chExt cx="0" cy="0"/>
        </a:xfrm>
      </p:grpSpPr>
      <p:sp>
        <p:nvSpPr>
          <p:cNvPr id="176" name="Google Shape;176;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zh-TW"/>
              <a:t>5. Potential Biases of CVM(3/5)</a:t>
            </a:r>
            <a:endParaRPr/>
          </a:p>
        </p:txBody>
      </p:sp>
      <p:sp>
        <p:nvSpPr>
          <p:cNvPr id="177" name="Google Shape;177;p21"/>
          <p:cNvSpPr txBox="1"/>
          <p:nvPr>
            <p:ph idx="1" type="body"/>
          </p:nvPr>
        </p:nvSpPr>
        <p:spPr>
          <a:xfrm>
            <a:off x="457200" y="1600200"/>
            <a:ext cx="8229600" cy="4997152"/>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500"/>
              <a:buChar char="•"/>
            </a:pPr>
            <a:r>
              <a:rPr lang="zh-TW" sz="3500"/>
              <a:t>Information bias</a:t>
            </a:r>
            <a:endParaRPr/>
          </a:p>
          <a:p>
            <a:pPr indent="-514350" lvl="1" marL="914400" rtl="0" algn="l">
              <a:spcBef>
                <a:spcPts val="560"/>
              </a:spcBef>
              <a:spcAft>
                <a:spcPts val="0"/>
              </a:spcAft>
              <a:buClr>
                <a:schemeClr val="dk1"/>
              </a:buClr>
              <a:buSzPts val="2800"/>
              <a:buChar char="–"/>
            </a:pPr>
            <a:r>
              <a:rPr lang="zh-TW"/>
              <a:t>Information bias may arise whenever respondents are forced to value attributes with which they have little or no experience.  In such cases, the amount and type of information presented to respondents may affect their answers.</a:t>
            </a:r>
            <a:endParaRPr/>
          </a:p>
          <a:p>
            <a:pPr indent="-139700" lvl="0" marL="342900" rtl="0" algn="l">
              <a:spcBef>
                <a:spcPts val="640"/>
              </a:spcBef>
              <a:spcAft>
                <a:spcPts val="0"/>
              </a:spcAft>
              <a:buClr>
                <a:schemeClr val="dk1"/>
              </a:buClr>
              <a:buSzPts val="3200"/>
              <a:buNone/>
            </a:pPr>
            <a:r>
              <a:t/>
            </a:r>
            <a:endParaRPr/>
          </a:p>
        </p:txBody>
      </p:sp>
      <p:sp>
        <p:nvSpPr>
          <p:cNvPr id="178" name="Google Shape;178;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