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7.xml"/>
  <Override ContentType="application/vnd.openxmlformats-officedocument.presentationml.notesSlide+xml" PartName="/ppt/notesSlides/notesSlide5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68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73.xml"/>
  <Override ContentType="application/vnd.openxmlformats-officedocument.presentationml.notesSlide+xml" PartName="/ppt/notesSlides/notesSlide56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69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61.xml"/>
  <Override ContentType="application/vnd.openxmlformats-officedocument.presentationml.notesSlide+xml" PartName="/ppt/notesSlides/notesSlide74.xml"/>
  <Override ContentType="application/vnd.openxmlformats-officedocument.presentationml.notesSlide+xml" PartName="/ppt/notesSlides/notesSlide57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58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75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62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54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70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63.xml"/>
  <Override ContentType="application/vnd.openxmlformats-officedocument.presentationml.notesSlide+xml" PartName="/ppt/notesSlides/notesSlide5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72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60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64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5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5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71.xml"/>
  <Override ContentType="application/vnd.openxmlformats-officedocument.presentationml.notesSlide+xml" PartName="/ppt/notesSlides/notesSlide53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66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5.xml"/>
  <Override ContentType="application/vnd.openxmlformats-officedocument.presentationml.slide+xml" PartName="/ppt/slides/slide60.xml"/>
  <Override ContentType="application/vnd.openxmlformats-officedocument.presentationml.slide+xml" PartName="/ppt/slides/slide5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slide+xml" PartName="/ppt/slides/slide69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50.xml"/>
  <Override ContentType="application/vnd.openxmlformats-officedocument.presentationml.slide+xml" PartName="/ppt/slides/slide34.xml"/>
  <Override ContentType="application/vnd.openxmlformats-officedocument.presentationml.slide+xml" PartName="/ppt/slides/slide33.xml"/>
  <Override ContentType="application/vnd.openxmlformats-officedocument.presentationml.slide+xml" PartName="/ppt/slides/slide51.xml"/>
  <Override ContentType="application/vnd.openxmlformats-officedocument.presentationml.slide+xml" PartName="/ppt/slides/slide16.xml"/>
  <Override ContentType="application/vnd.openxmlformats-officedocument.presentationml.slide+xml" PartName="/ppt/slides/slide6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7.xml"/>
  <Override ContentType="application/vnd.openxmlformats-officedocument.presentationml.slide+xml" PartName="/ppt/slides/slide71.xml"/>
  <Override ContentType="application/vnd.openxmlformats-officedocument.presentationml.slide+xml" PartName="/ppt/slides/slide41.xml"/>
  <Override ContentType="application/vnd.openxmlformats-officedocument.presentationml.slide+xml" PartName="/ppt/slides/slide67.xml"/>
  <Override ContentType="application/vnd.openxmlformats-officedocument.presentationml.slide+xml" PartName="/ppt/slides/slide7.xml"/>
  <Override ContentType="application/vnd.openxmlformats-officedocument.presentationml.slide+xml" PartName="/ppt/slides/slide54.xml"/>
  <Override ContentType="application/vnd.openxmlformats-officedocument.presentationml.slide+xml" PartName="/ppt/slides/slide36.xml"/>
  <Override ContentType="application/vnd.openxmlformats-officedocument.presentationml.slide+xml" PartName="/ppt/slides/slide66.xml"/>
  <Override ContentType="application/vnd.openxmlformats-officedocument.presentationml.slide+xml" PartName="/ppt/slides/slide23.xml"/>
  <Override ContentType="application/vnd.openxmlformats-officedocument.presentationml.slide+xml" PartName="/ppt/slides/slide49.xml"/>
  <Override ContentType="application/vnd.openxmlformats-officedocument.presentationml.slide+xml" PartName="/ppt/slides/slide10.xml"/>
  <Override ContentType="application/vnd.openxmlformats-officedocument.presentationml.slide+xml" PartName="/ppt/slides/slide70.xml"/>
  <Override ContentType="application/vnd.openxmlformats-officedocument.presentationml.slide+xml" PartName="/ppt/slides/slide6.xml"/>
  <Override ContentType="application/vnd.openxmlformats-officedocument.presentationml.slide+xml" PartName="/ppt/slides/slide53.xml"/>
  <Override ContentType="application/vnd.openxmlformats-officedocument.presentationml.slide+xml" PartName="/ppt/slides/slide40.xml"/>
  <Override ContentType="application/vnd.openxmlformats-officedocument.presentationml.slide+xml" PartName="/ppt/slides/slide48.xml"/>
  <Override ContentType="application/vnd.openxmlformats-officedocument.presentationml.slide+xml" PartName="/ppt/slides/slide73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9.xml"/>
  <Override ContentType="application/vnd.openxmlformats-officedocument.presentationml.slide+xml" PartName="/ppt/slides/slide65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6.xml"/>
  <Override ContentType="application/vnd.openxmlformats-officedocument.presentationml.slide+xml" PartName="/ppt/slides/slide12.xml"/>
  <Override ContentType="application/vnd.openxmlformats-officedocument.presentationml.slide+xml" PartName="/ppt/slides/slide47.xml"/>
  <Override ContentType="application/vnd.openxmlformats-officedocument.presentationml.slide+xml" PartName="/ppt/slides/slide7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64.xml"/>
  <Override ContentType="application/vnd.openxmlformats-officedocument.presentationml.slide+xml" PartName="/ppt/slides/slide8.xml"/>
  <Override ContentType="application/vnd.openxmlformats-officedocument.presentationml.slide+xml" PartName="/ppt/slides/slide55.xml"/>
  <Override ContentType="application/vnd.openxmlformats-officedocument.presentationml.slide+xml" PartName="/ppt/slides/slide29.xml"/>
  <Override ContentType="application/vnd.openxmlformats-officedocument.presentationml.slide+xml" PartName="/ppt/slides/slide59.xml"/>
  <Override ContentType="application/vnd.openxmlformats-officedocument.presentationml.slide+xml" PartName="/ppt/slides/slide32.xml"/>
  <Override ContentType="application/vnd.openxmlformats-officedocument.presentationml.slide+xml" PartName="/ppt/slides/slide62.xml"/>
  <Override ContentType="application/vnd.openxmlformats-officedocument.presentationml.slide+xml" PartName="/ppt/slides/slide75.xml"/>
  <Override ContentType="application/vnd.openxmlformats-officedocument.presentationml.slide+xml" PartName="/ppt/slides/slide1.xml"/>
  <Override ContentType="application/vnd.openxmlformats-officedocument.presentationml.slide+xml" PartName="/ppt/slides/slide58.xml"/>
  <Override ContentType="application/vnd.openxmlformats-officedocument.presentationml.slide+xml" PartName="/ppt/slides/slide63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15.xml"/>
  <Override ContentType="application/vnd.openxmlformats-officedocument.presentationml.slide+xml" PartName="/ppt/slides/slide61.xml"/>
  <Override ContentType="application/vnd.openxmlformats-officedocument.presentationml.slide+xml" PartName="/ppt/slides/slide31.xml"/>
  <Override ContentType="application/vnd.openxmlformats-officedocument.presentationml.slide+xml" PartName="/ppt/slides/slide74.xml"/>
  <Override ContentType="application/vnd.openxmlformats-officedocument.presentationml.slide+xml" PartName="/ppt/slides/slide27.xml"/>
  <Override ContentType="application/vnd.openxmlformats-officedocument.presentationml.slide+xml" PartName="/ppt/slides/slide57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  <p:sldId id="297" r:id="rId48"/>
    <p:sldId id="298" r:id="rId49"/>
    <p:sldId id="299" r:id="rId50"/>
    <p:sldId id="300" r:id="rId51"/>
    <p:sldId id="301" r:id="rId52"/>
    <p:sldId id="302" r:id="rId53"/>
    <p:sldId id="303" r:id="rId54"/>
    <p:sldId id="304" r:id="rId55"/>
    <p:sldId id="305" r:id="rId56"/>
    <p:sldId id="306" r:id="rId57"/>
    <p:sldId id="307" r:id="rId58"/>
    <p:sldId id="308" r:id="rId59"/>
    <p:sldId id="309" r:id="rId60"/>
    <p:sldId id="310" r:id="rId61"/>
    <p:sldId id="311" r:id="rId62"/>
    <p:sldId id="312" r:id="rId63"/>
    <p:sldId id="313" r:id="rId64"/>
    <p:sldId id="314" r:id="rId65"/>
    <p:sldId id="315" r:id="rId66"/>
    <p:sldId id="316" r:id="rId67"/>
    <p:sldId id="317" r:id="rId68"/>
    <p:sldId id="318" r:id="rId69"/>
    <p:sldId id="319" r:id="rId70"/>
    <p:sldId id="320" r:id="rId71"/>
    <p:sldId id="321" r:id="rId72"/>
    <p:sldId id="322" r:id="rId73"/>
    <p:sldId id="323" r:id="rId74"/>
    <p:sldId id="324" r:id="rId75"/>
    <p:sldId id="325" r:id="rId76"/>
    <p:sldId id="326" r:id="rId77"/>
    <p:sldId id="327" r:id="rId78"/>
    <p:sldId id="328" r:id="rId79"/>
    <p:sldId id="329" r:id="rId80"/>
    <p:sldId id="330" r:id="rId81"/>
  </p:sldIdLst>
  <p:sldSz cy="6858000" cx="9144000"/>
  <p:notesSz cx="6858000" cy="9144000"/>
  <p:embeddedFontLst>
    <p:embeddedFont>
      <p:font typeface="Limelight"/>
      <p:regular r:id="rId82"/>
    </p:embeddedFont>
    <p:embeddedFont>
      <p:font typeface="Quattrocento Sans"/>
      <p:regular r:id="rId83"/>
      <p:bold r:id="rId84"/>
      <p:italic r:id="rId85"/>
      <p:boldItalic r:id="rId86"/>
    </p:embeddedFont>
    <p:embeddedFont>
      <p:font typeface="Arial Black"/>
      <p:regular r:id="rId87"/>
    </p:embeddedFont>
    <p:embeddedFont>
      <p:font typeface="Century Gothic"/>
      <p:regular r:id="rId88"/>
      <p:bold r:id="rId89"/>
      <p:italic r:id="rId90"/>
      <p:boldItalic r:id="rId9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{2D200454-40CA-4A62-9FC3-DE9A4176ACB9}">
      <p15:notes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31D9C13B-E798-4CF2-86C5-A925A9E4554F}">
  <a:tblStyle styleId="{31D9C13B-E798-4CF2-86C5-A925A9E4554F}" styleName="Table_0">
    <a:wholeTbl>
      <a:tcTxStyle b="off" i="off">
        <a:font>
          <a:latin typeface="Century Gothic"/>
          <a:ea typeface="Century Gothic"/>
          <a:cs typeface="Century Gothic"/>
        </a:font>
        <a:schemeClr val="dk1"/>
      </a:tcTxStyle>
      <a:tcStyle>
        <a:tcBdr>
          <a:left>
            <a:ln cap="flat" cmpd="sng" w="952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fill>
          <a:solidFill>
            <a:schemeClr val="accent6">
              <a:alpha val="40000"/>
            </a:schemeClr>
          </a:solidFill>
        </a:fill>
      </a:tcStyle>
    </a:band1H>
    <a:band2H>
      <a:tcTxStyle/>
    </a:band2H>
    <a:band1V>
      <a:tcTxStyle/>
      <a:tcStyle>
        <a:tcBdr>
          <a:top>
            <a:ln cap="flat" cmpd="sng" w="952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TxStyle/>
    </a:band2V>
    <a:lastCol>
      <a:tcTxStyle b="on" i="off"/>
      <a:tcStyle>
        <a:tcBdr>
          <a:left>
            <a:ln cap="flat" cmpd="sng" w="952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lastCol>
    <a:firstCol>
      <a:tcTxStyle b="on" i="off"/>
      <a:tcStyle>
        <a:tcBdr>
          <a:left>
            <a:ln cap="flat" cmpd="sng" w="952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firstCol>
    <a:lastRow>
      <a:tcTxStyle b="on" i="off"/>
      <a:tcStyle>
        <a:tcBdr>
          <a:left>
            <a:ln cap="flat" cmpd="sng" w="952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tcBdr>
          <a:left>
            <a:ln cap="flat" cmpd="sng" w="952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chemeClr val="accent6"/>
          </a:solidFill>
        </a:fill>
      </a:tcStyle>
    </a:firstRow>
    <a:neCell>
      <a:tcTxStyle/>
    </a:neCell>
    <a:nwCell>
      <a:tcTxStyle/>
    </a:nwCell>
  </a:tblStyle>
  <a:tblStyle styleId="{AAC5EE8F-A6B8-4FA1-ABF4-F4A9A0DA9321}" styleName="Table_1">
    <a:wholeTbl>
      <a:tcTxStyle b="off" i="off">
        <a:font>
          <a:latin typeface="Century Gothic"/>
          <a:ea typeface="Century Gothic"/>
          <a:cs typeface="Century Gothic"/>
        </a:font>
        <a:schemeClr val="dk1"/>
      </a:tcTxStyle>
      <a:tcStyle>
        <a:tcBdr>
          <a:left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fill>
          <a:solidFill>
            <a:schemeClr val="accent1">
              <a:alpha val="40000"/>
            </a:schemeClr>
          </a:solidFill>
        </a:fill>
      </a:tcStyle>
    </a:band1H>
    <a:band2H>
      <a:tcTxStyle/>
    </a:band2H>
    <a:band1V>
      <a:tcTxStyle/>
      <a:tcStyle>
        <a:tcBdr>
          <a:top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TxStyle/>
    </a:band2V>
    <a:lastCol>
      <a:tcTxStyle b="on" i="off"/>
      <a:tcStyle>
        <a:tcBdr>
          <a:left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lastCol>
    <a:firstCol>
      <a:tcTxStyle b="on" i="off"/>
      <a:tcStyle>
        <a:tcBdr>
          <a:left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firstCol>
    <a:lastRow>
      <a:tcTxStyle b="on" i="off"/>
      <a:tcStyle>
        <a:tcBdr>
          <a:left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tcBdr>
          <a:left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  <a:tblStyle styleId="{F75C4139-BE35-42CD-94CE-6E91A9F040BF}" styleName="Table_2">
    <a:wholeTbl>
      <a:tcTxStyle b="off" i="off">
        <a:font>
          <a:latin typeface="Century Gothic"/>
          <a:ea typeface="Century Gothic"/>
          <a:cs typeface="Century Gothic"/>
        </a:font>
        <a:schemeClr val="dk1"/>
      </a:tcTxStyle>
      <a:tcStyle>
        <a:tcBdr>
          <a:left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fill>
          <a:solidFill>
            <a:schemeClr val="accent4">
              <a:alpha val="40000"/>
            </a:schemeClr>
          </a:solidFill>
        </a:fill>
      </a:tcStyle>
    </a:band1H>
    <a:band2H>
      <a:tcTxStyle/>
    </a:band2H>
    <a:band1V>
      <a:tcTxStyle/>
      <a:tcStyle>
        <a:tcBdr>
          <a:top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TxStyle/>
    </a:band2V>
    <a:lastCol>
      <a:tcTxStyle b="on" i="off"/>
      <a:tcStyle>
        <a:tcBdr>
          <a:left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lastCol>
    <a:firstCol>
      <a:tcTxStyle b="on" i="off"/>
      <a:tcStyle>
        <a:tcBdr>
          <a:left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firstCol>
    <a:lastRow>
      <a:tcTxStyle b="on" i="off"/>
      <a:tcStyle>
        <a:tcBdr>
          <a:left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tcBdr>
          <a:left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chemeClr val="accent4"/>
          </a:solidFill>
        </a:fill>
      </a:tcStyle>
    </a:firstRow>
    <a:neCell>
      <a:tcTxStyle/>
    </a:neCell>
    <a:nwCell>
      <a:tcTxStyle/>
    </a:nwCell>
  </a:tblStyle>
  <a:tblStyle styleId="{F513A1D5-80AE-493C-ACEF-2121B5276D32}" styleName="Table_3">
    <a:wholeTbl>
      <a:tcTxStyle b="off" i="off">
        <a:font>
          <a:latin typeface="Century Gothic"/>
          <a:ea typeface="Century Gothic"/>
          <a:cs typeface="Century Gothic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CF7E7"/>
          </a:solidFill>
        </a:fill>
      </a:tcStyle>
    </a:wholeTbl>
    <a:band1H>
      <a:tcTxStyle/>
      <a:tcStyle>
        <a:fill>
          <a:solidFill>
            <a:srgbClr val="D7EECD"/>
          </a:solidFill>
        </a:fill>
      </a:tcStyle>
    </a:band1H>
    <a:band2H>
      <a:tcTxStyle/>
    </a:band2H>
    <a:band1V>
      <a:tcTxStyle/>
      <a:tcStyle>
        <a:fill>
          <a:solidFill>
            <a:srgbClr val="D7EECD"/>
          </a:solidFill>
        </a:fill>
      </a:tcStyle>
    </a:band1V>
    <a:band2V>
      <a:tcTxStyle/>
    </a:band2V>
    <a:lastCol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  <a:tblStyle styleId="{9EA84009-DE4C-4FE8-886F-D79275B5FA74}" styleName="Table_4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  <a:tblStyle styleId="{E0000033-7102-4158-BF14-A4A15C735E6D}" styleName="Table_5">
    <a:wholeTbl>
      <a:tcTxStyle b="off" i="off">
        <a:font>
          <a:latin typeface="Century Gothic"/>
          <a:ea typeface="Century Gothic"/>
          <a:cs typeface="Century Gothic"/>
        </a:font>
        <a:schemeClr val="dk1"/>
      </a:tcTxStyle>
      <a:tcStyle>
        <a:tcBdr>
          <a:left>
            <a:ln cap="flat" cmpd="sng" w="12700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fill>
          <a:solidFill>
            <a:schemeClr val="accent6">
              <a:alpha val="20000"/>
            </a:schemeClr>
          </a:solidFill>
        </a:fill>
      </a:tcStyle>
    </a:band1H>
    <a:band2H>
      <a:tcTxStyle/>
    </a:band2H>
    <a:band1V>
      <a:tcTxStyle/>
      <a:tcStyle>
        <a:fill>
          <a:solidFill>
            <a:schemeClr val="accent6">
              <a:alpha val="20000"/>
            </a:schemeClr>
          </a:solidFill>
        </a:fill>
      </a:tcStyle>
    </a:band1V>
    <a:band2V>
      <a:tcTxStyle/>
    </a:band2V>
    <a:lastCol>
      <a:tcTxStyle b="on" i="off"/>
    </a:lastCol>
    <a:firstCol>
      <a:tcTxStyle b="on" i="off"/>
    </a:firstCol>
    <a:lastRow>
      <a:tcTxStyle b="on" i="off"/>
      <a:tcStyle>
        <a:tcBdr>
          <a:top>
            <a:ln cap="flat" cmpd="sng" w="50800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rgbClr val="FFFFFF">
              <a:alpha val="0"/>
            </a:srgbClr>
          </a:solidFill>
        </a:fill>
      </a:tcStyle>
    </a:lastRow>
    <a:seCell>
      <a:tcTxStyle/>
    </a:seCell>
    <a:swCell>
      <a:tcTxStyle/>
    </a:swCell>
    <a:firstRow>
      <a:tcTxStyle b="on" i="off"/>
      <a:tcStyle>
        <a:tcBdr>
          <a:bottom>
            <a:ln cap="flat" cmpd="sng" w="25400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rgbClr val="FFFFFF">
              <a:alpha val="0"/>
            </a:srgbClr>
          </a:solidFill>
        </a:fill>
      </a:tcStyle>
    </a:firstRow>
    <a:neCell>
      <a:tcTxStyle/>
    </a:neCell>
    <a:nwCell>
      <a:tcTxStyle/>
    </a:nwCell>
  </a:tblStyle>
  <a:tblStyle styleId="{680C20A6-4923-42C3-9794-F0436876E024}" styleName="Table_6">
    <a:wholeTbl>
      <a:tcTxStyle b="off" i="off">
        <a:font>
          <a:latin typeface="Century Gothic"/>
          <a:ea typeface="Century Gothic"/>
          <a:cs typeface="Century Gothic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6F1F8"/>
          </a:solidFill>
        </a:fill>
      </a:tcStyle>
    </a:wholeTbl>
    <a:band1H>
      <a:tcTxStyle/>
      <a:tcStyle>
        <a:fill>
          <a:solidFill>
            <a:srgbClr val="CAE2F2"/>
          </a:solidFill>
        </a:fill>
      </a:tcStyle>
    </a:band1H>
    <a:band2H>
      <a:tcTxStyle/>
    </a:band2H>
    <a:band1V>
      <a:tcTxStyle/>
      <a:tcStyle>
        <a:fill>
          <a:solidFill>
            <a:srgbClr val="CAE2F2"/>
          </a:solidFill>
        </a:fill>
      </a:tcStyle>
    </a:band1V>
    <a:band2V>
      <a:tcTxStyle/>
    </a:band2V>
    <a:lastCol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fill>
          <a:solidFill>
            <a:schemeClr val="accent4"/>
          </a:solidFill>
        </a:fill>
      </a:tcStyle>
    </a:lastCol>
    <a:firstCol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fill>
          <a:solidFill>
            <a:schemeClr val="accent4"/>
          </a:solidFill>
        </a:fill>
      </a:tcStyle>
    </a:firstCol>
    <a:lastRow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4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4"/>
          </a:solidFill>
        </a:fill>
      </a:tcStyle>
    </a:firstRow>
    <a:neCell>
      <a:tcTxStyle/>
    </a:neCell>
    <a:nwCell>
      <a:tcTxStyle/>
    </a:nwCell>
  </a:tblStyle>
  <a:tblStyle styleId="{85068076-2FD1-4132-B08E-AAC440E277AD}" styleName="Table_7">
    <a:wholeTbl>
      <a:tcTxStyle b="off" i="off">
        <a:font>
          <a:latin typeface="Century Gothic"/>
          <a:ea typeface="Century Gothic"/>
          <a:cs typeface="Century Gothic"/>
        </a:font>
        <a:schemeClr val="dk1"/>
      </a:tcTxStyle>
      <a:tcStyle>
        <a:tcBdr>
          <a:lef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fill>
          <a:solidFill>
            <a:schemeClr val="accent6">
              <a:alpha val="20000"/>
            </a:schemeClr>
          </a:solidFill>
        </a:fill>
      </a:tcStyle>
    </a:band1H>
    <a:band2H>
      <a:tcTxStyle/>
    </a:band2H>
    <a:band1V>
      <a:tcTxStyle/>
      <a:tcStyle>
        <a:fill>
          <a:solidFill>
            <a:schemeClr val="accent6">
              <a:alpha val="20000"/>
            </a:schemeClr>
          </a:solidFill>
        </a:fill>
      </a:tcStyle>
    </a:band1V>
    <a:band2V>
      <a:tcTxStyle/>
    </a:band2V>
    <a:lastCol>
      <a:tcTxStyle b="on" i="off"/>
    </a:lastCol>
    <a:firstCol>
      <a:tcTxStyle b="on" i="off"/>
    </a:firstCol>
    <a:lastRow>
      <a:tcTxStyle b="on" i="off"/>
      <a:tcStyle>
        <a:tcBdr>
          <a:top>
            <a:ln cap="flat" cmpd="sng" w="12700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rgbClr val="FFFFFF">
              <a:alpha val="0"/>
            </a:srgbClr>
          </a:solidFill>
        </a:fill>
      </a:tcStyle>
    </a:lastRow>
    <a:seCell>
      <a:tcTxStyle/>
    </a:seCell>
    <a:swCell>
      <a:tcTxStyle/>
    </a:swCell>
    <a:firstRow>
      <a:tcTxStyle b="on" i="off"/>
      <a:tcStyle>
        <a:tcBdr>
          <a:bottom>
            <a:ln cap="flat" cmpd="sng" w="12700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rgbClr val="FFFFFF">
              <a:alpha val="0"/>
            </a:srgbClr>
          </a:solidFill>
        </a:fill>
      </a:tcStyle>
    </a:firstRow>
    <a:neCell>
      <a:tcTxStyle/>
    </a:neCell>
    <a:nwCell>
      <a:tcTxStyle/>
    </a:nwCell>
  </a:tblStyle>
  <a:tblStyle styleId="{D38E54D5-5586-4954-9567-2A1004CAA11E}" styleName="Table_8">
    <a:wholeTbl>
      <a:tcTxStyle b="off" i="off">
        <a:font>
          <a:latin typeface="Century Gothic"/>
          <a:ea typeface="Century Gothic"/>
          <a:cs typeface="Century Gothic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7F2EF"/>
          </a:solidFill>
        </a:fill>
      </a:tcStyle>
    </a:wholeTbl>
    <a:band1H>
      <a:tcTxStyle/>
      <a:tcStyle>
        <a:fill>
          <a:solidFill>
            <a:srgbClr val="CBE4DF"/>
          </a:solidFill>
        </a:fill>
      </a:tcStyle>
    </a:band1H>
    <a:band2H>
      <a:tcTxStyle/>
    </a:band2H>
    <a:band1V>
      <a:tcTxStyle/>
      <a:tcStyle>
        <a:fill>
          <a:solidFill>
            <a:srgbClr val="CBE4DF"/>
          </a:solidFill>
        </a:fill>
      </a:tcStyle>
    </a:band1V>
    <a:band2V>
      <a:tcTxStyle/>
    </a:band2V>
    <a:lastCol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fill>
          <a:solidFill>
            <a:schemeClr val="accent6"/>
          </a:solidFill>
        </a:fill>
      </a:tcStyle>
    </a:lastCol>
    <a:firstCol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fill>
          <a:solidFill>
            <a:schemeClr val="accent6"/>
          </a:solidFill>
        </a:fill>
      </a:tcStyle>
    </a:firstCol>
    <a:lastRow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6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6"/>
          </a:solidFill>
        </a:fill>
      </a:tcStyle>
    </a:firstRow>
    <a:neCell>
      <a:tcTxStyle/>
    </a:neCell>
    <a:nwCell>
      <a:tcTxStyle/>
    </a:nwCell>
  </a:tblStyle>
  <a:tblStyle styleId="{3ABB11EF-DC81-49BC-9ADA-809A4E06F6AA}" styleName="Table_9">
    <a:wholeTbl>
      <a:tcTxStyle b="off" i="off">
        <a:font>
          <a:latin typeface="Century Gothic"/>
          <a:ea typeface="Century Gothic"/>
          <a:cs typeface="Century Gothic"/>
        </a:font>
        <a:schemeClr val="dk1"/>
      </a:tcTxStyle>
      <a:tcStyle>
        <a:tcBdr>
          <a:left>
            <a:ln cap="flat" cmpd="sng" w="127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fill>
          <a:solidFill>
            <a:schemeClr val="accent1">
              <a:alpha val="20000"/>
            </a:schemeClr>
          </a:solidFill>
        </a:fill>
      </a:tcStyle>
    </a:band1H>
    <a:band2H>
      <a:tcTxStyle/>
    </a:band2H>
    <a:band1V>
      <a:tcTxStyle/>
      <a:tcStyle>
        <a:fill>
          <a:solidFill>
            <a:schemeClr val="accent1">
              <a:alpha val="20000"/>
            </a:schemeClr>
          </a:solidFill>
        </a:fill>
      </a:tcStyle>
    </a:band1V>
    <a:band2V>
      <a:tcTxStyle/>
    </a:band2V>
    <a:lastCol>
      <a:tcTxStyle b="on" i="off"/>
    </a:lastCol>
    <a:firstCol>
      <a:tcTxStyle b="on" i="off"/>
    </a:firstCol>
    <a:lastRow>
      <a:tcTxStyle b="on" i="off"/>
      <a:tcStyle>
        <a:tcBdr>
          <a:top>
            <a:ln cap="flat" cmpd="sng" w="508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rgbClr val="FFFFFF">
              <a:alpha val="0"/>
            </a:srgbClr>
          </a:solidFill>
        </a:fill>
      </a:tcStyle>
    </a:lastRow>
    <a:seCell>
      <a:tcTxStyle/>
    </a:seCell>
    <a:swCell>
      <a:tcTxStyle/>
    </a:swCell>
    <a:firstRow>
      <a:tcTxStyle b="on" i="off"/>
      <a:tcStyle>
        <a:tcBdr>
          <a:bottom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rgbClr val="FFFFFF">
              <a:alpha val="0"/>
            </a:srgbClr>
          </a:solidFill>
        </a:fill>
      </a:tcStyle>
    </a:firstRow>
    <a:neCell>
      <a:tcTxStyle/>
    </a:neCell>
    <a:nwCell>
      <a:tcTxStyle/>
    </a:nwCell>
  </a:tblStyle>
  <a:tblStyle styleId="{3035E40F-DCF3-4069-94ED-6F7D2C18BFD1}" styleName="Table_10">
    <a:wholeTbl>
      <a:tcTxStyle b="off" i="off">
        <a:font>
          <a:latin typeface="Century Gothic"/>
          <a:ea typeface="Century Gothic"/>
          <a:cs typeface="Century Gothic"/>
        </a:font>
        <a:schemeClr val="dk1"/>
      </a:tcTxStyle>
      <a:tcStyle>
        <a:tcBdr>
          <a:lef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fill>
          <a:solidFill>
            <a:schemeClr val="accent4">
              <a:alpha val="20000"/>
            </a:schemeClr>
          </a:solidFill>
        </a:fill>
      </a:tcStyle>
    </a:band1H>
    <a:band2H>
      <a:tcTxStyle/>
    </a:band2H>
    <a:band1V>
      <a:tcTxStyle/>
      <a:tcStyle>
        <a:fill>
          <a:solidFill>
            <a:schemeClr val="accent4">
              <a:alpha val="20000"/>
            </a:schemeClr>
          </a:solidFill>
        </a:fill>
      </a:tcStyle>
    </a:band1V>
    <a:band2V>
      <a:tcTxStyle/>
    </a:band2V>
    <a:lastCol>
      <a:tcTxStyle b="on" i="off"/>
    </a:lastCol>
    <a:firstCol>
      <a:tcTxStyle b="on" i="off"/>
    </a:firstCol>
    <a:lastRow>
      <a:tcTxStyle b="on" i="off"/>
      <a:tcStyle>
        <a:tcBdr>
          <a:top>
            <a:ln cap="flat" cmpd="sng" w="1270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rgbClr val="FFFFFF">
              <a:alpha val="0"/>
            </a:srgbClr>
          </a:solidFill>
        </a:fill>
      </a:tcStyle>
    </a:lastRow>
    <a:seCell>
      <a:tcTxStyle/>
    </a:seCell>
    <a:swCell>
      <a:tcTxStyle/>
    </a:swCell>
    <a:firstRow>
      <a:tcTxStyle b="on" i="off"/>
      <a:tcStyle>
        <a:tcBdr>
          <a:bottom>
            <a:ln cap="flat" cmpd="sng" w="1270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rgbClr val="FFFFFF">
              <a:alpha val="0"/>
            </a:srgbClr>
          </a:solidFill>
        </a:fill>
      </a:tcStyle>
    </a:firstRow>
    <a:neCell>
      <a:tcTxStyle/>
    </a:neCell>
    <a:nwCell>
      <a:tcTxStyle/>
    </a:nwCell>
  </a:tblStyle>
  <a:tblStyle styleId="{684C247B-2A45-4B2A-A887-B6D011F44F0B}" styleName="Table_11">
    <a:wholeTbl>
      <a:tcTxStyle b="off" i="off">
        <a:font>
          <a:latin typeface="Century Gothic"/>
          <a:ea typeface="Century Gothic"/>
          <a:cs typeface="Century Gothic"/>
        </a:font>
        <a:schemeClr val="dk1"/>
      </a:tcTxStyle>
      <a:tcStyle>
        <a:tcBdr>
          <a:left>
            <a:ln cap="flat" cmpd="sng" w="12700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fill>
          <a:solidFill>
            <a:schemeClr val="accent5">
              <a:alpha val="20000"/>
            </a:schemeClr>
          </a:solidFill>
        </a:fill>
      </a:tcStyle>
    </a:band1H>
    <a:band2H>
      <a:tcTxStyle/>
    </a:band2H>
    <a:band1V>
      <a:tcTxStyle/>
      <a:tcStyle>
        <a:fill>
          <a:solidFill>
            <a:schemeClr val="accent5">
              <a:alpha val="20000"/>
            </a:schemeClr>
          </a:solidFill>
        </a:fill>
      </a:tcStyle>
    </a:band1V>
    <a:band2V>
      <a:tcTxStyle/>
    </a:band2V>
    <a:lastCol>
      <a:tcTxStyle b="on" i="off"/>
    </a:lastCol>
    <a:firstCol>
      <a:tcTxStyle b="on" i="off"/>
    </a:firstCol>
    <a:lastRow>
      <a:tcTxStyle b="on" i="off"/>
      <a:tcStyle>
        <a:tcBdr>
          <a:top>
            <a:ln cap="flat" cmpd="sng" w="50800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rgbClr val="FFFFFF">
              <a:alpha val="0"/>
            </a:srgbClr>
          </a:solidFill>
        </a:fill>
      </a:tcStyle>
    </a:lastRow>
    <a:seCell>
      <a:tcTxStyle/>
    </a:seCell>
    <a:swCell>
      <a:tcTxStyle/>
    </a:swCell>
    <a:firstRow>
      <a:tcTxStyle b="on" i="off"/>
      <a:tcStyle>
        <a:tcBdr>
          <a:bottom>
            <a:ln cap="flat" cmpd="sng" w="25400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rgbClr val="FFFFFF">
              <a:alpha val="0"/>
            </a:srgbClr>
          </a:solidFill>
        </a:fill>
      </a:tcStyle>
    </a:firstRow>
    <a:neCell>
      <a:tcTxStyle/>
    </a:neCell>
    <a:nwCell>
      <a:tcTxStyle/>
    </a:nwCell>
  </a:tblStyle>
  <a:tblStyle styleId="{5EB075BE-2C99-46F1-B2B8-8F9953CC65A9}" styleName="Table_12">
    <a:wholeTbl>
      <a:tcTxStyle b="off" i="off">
        <a:font>
          <a:latin typeface="Century Gothic"/>
          <a:ea typeface="Century Gothic"/>
          <a:cs typeface="Century Gothic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3E6"/>
          </a:solidFill>
        </a:fill>
      </a:tcStyle>
    </a:wholeTbl>
    <a:band1H>
      <a:tcTxStyle/>
      <a:tcStyle>
        <a:fill>
          <a:solidFill>
            <a:srgbClr val="FFE6CA"/>
          </a:solidFill>
        </a:fill>
      </a:tcStyle>
    </a:band1H>
    <a:band2H>
      <a:tcTxStyle/>
    </a:band2H>
    <a:band1V>
      <a:tcTxStyle/>
      <a:tcStyle>
        <a:fill>
          <a:solidFill>
            <a:srgbClr val="FFE6CA"/>
          </a:solidFill>
        </a:fill>
      </a:tcStyle>
    </a:band1V>
    <a:band2V>
      <a:tcTxStyle/>
    </a:band2V>
    <a:lastCol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fill>
          <a:solidFill>
            <a:schemeClr val="accent3"/>
          </a:solidFill>
        </a:fill>
      </a:tcStyle>
    </a:lastCol>
    <a:firstCol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fill>
          <a:solidFill>
            <a:schemeClr val="accent3"/>
          </a:solidFill>
        </a:fill>
      </a:tcStyle>
    </a:firstCol>
    <a:lastRow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3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3"/>
          </a:solidFill>
        </a:fill>
      </a:tcStyle>
    </a:firstRow>
    <a:neCell>
      <a:tcTxStyle/>
    </a:neCell>
    <a:nwCell>
      <a:tcTxStyle/>
    </a:nwCell>
  </a:tblStyle>
  <a:tblStyle styleId="{2FEFFE35-4C23-4588-B5E1-ADBB778734FF}" styleName="Table_13">
    <a:wholeTbl>
      <a:tcTxStyle b="off" i="off">
        <a:font>
          <a:latin typeface="Century Gothic"/>
          <a:ea typeface="Century Gothic"/>
          <a:cs typeface="Century Gothic"/>
        </a:font>
        <a:schemeClr val="dk1"/>
      </a:tcTxStyle>
      <a:tcStyle>
        <a:tcBdr>
          <a:left>
            <a:ln cap="flat" cmpd="sng" w="1270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6F1F8"/>
          </a:solidFill>
        </a:fill>
      </a:tcStyle>
    </a:wholeTbl>
    <a:band1H>
      <a:tcTxStyle/>
      <a:tcStyle>
        <a:fill>
          <a:solidFill>
            <a:srgbClr val="CAE2F2"/>
          </a:solidFill>
        </a:fill>
      </a:tcStyle>
    </a:band1H>
    <a:band2H>
      <a:tcTxStyle/>
    </a:band2H>
    <a:band1V>
      <a:tcTxStyle/>
      <a:tcStyle>
        <a:fill>
          <a:solidFill>
            <a:srgbClr val="CAE2F2"/>
          </a:solidFill>
        </a:fill>
      </a:tcStyle>
    </a:band1V>
    <a:band2V>
      <a:tcTxStyle/>
    </a:band2V>
    <a:lastCol>
      <a:tcTxStyle b="on" i="off"/>
    </a:lastCol>
    <a:firstCol>
      <a:tcTxStyle b="on" i="off"/>
    </a:firstCol>
    <a:lastRow>
      <a:tcTxStyle b="on" i="off"/>
      <a:tcStyle>
        <a:tcBdr>
          <a:top>
            <a:ln cap="flat" cmpd="sng" w="2540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rgbClr val="E6F1F8"/>
          </a:solidFill>
        </a:fill>
      </a:tcStyle>
    </a:lastRow>
    <a:seCell>
      <a:tcTxStyle/>
    </a:seCell>
    <a:swCell>
      <a:tcTxStyle/>
    </a:swCell>
    <a:firstRow>
      <a:tcTxStyle b="on" i="off"/>
      <a:tcStyle>
        <a:fill>
          <a:solidFill>
            <a:srgbClr val="E6F1F8"/>
          </a:solidFill>
        </a:fill>
      </a:tcStyle>
    </a:firstRow>
    <a:neCell>
      <a:tcTxStyle/>
    </a:neCell>
    <a:nwCell>
      <a:tcTxStyle/>
    </a:nwCell>
  </a:tblStyle>
  <a:tblStyle styleId="{6BAD3CEE-D35E-436B-AC80-BD1C86106CFD}" styleName="Table_14">
    <a:wholeTbl>
      <a:tcTxStyle b="off" i="off">
        <a:font>
          <a:latin typeface="Century Gothic"/>
          <a:ea typeface="Century Gothic"/>
          <a:cs typeface="Century Gothic"/>
        </a:font>
        <a:schemeClr val="dk1"/>
      </a:tcTxStyle>
      <a:tcStyle>
        <a:tcBdr>
          <a:lef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fill>
          <a:solidFill>
            <a:schemeClr val="accent3">
              <a:alpha val="20000"/>
            </a:schemeClr>
          </a:solidFill>
        </a:fill>
      </a:tcStyle>
    </a:band1H>
    <a:band2H>
      <a:tcTxStyle/>
    </a:band2H>
    <a:band1V>
      <a:tcTxStyle/>
      <a:tcStyle>
        <a:fill>
          <a:solidFill>
            <a:schemeClr val="accent3">
              <a:alpha val="20000"/>
            </a:schemeClr>
          </a:solidFill>
        </a:fill>
      </a:tcStyle>
    </a:band1V>
    <a:band2V>
      <a:tcTxStyle/>
    </a:band2V>
    <a:lastCol>
      <a:tcTxStyle b="on" i="off"/>
    </a:lastCol>
    <a:firstCol>
      <a:tcTxStyle b="on" i="off"/>
    </a:firstCol>
    <a:lastRow>
      <a:tcTxStyle b="on" i="off"/>
      <a:tcStyle>
        <a:tcBdr>
          <a:top>
            <a:ln cap="flat" cmpd="sng" w="127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rgbClr val="FFFFFF">
              <a:alpha val="0"/>
            </a:srgbClr>
          </a:solidFill>
        </a:fill>
      </a:tcStyle>
    </a:lastRow>
    <a:seCell>
      <a:tcTxStyle/>
    </a:seCell>
    <a:swCell>
      <a:tcTxStyle/>
    </a:swCell>
    <a:firstRow>
      <a:tcTxStyle b="on" i="off"/>
      <a:tcStyle>
        <a:tcBdr>
          <a:bottom>
            <a:ln cap="flat" cmpd="sng" w="127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rgbClr val="FFFFFF">
              <a:alpha val="0"/>
            </a:srgbClr>
          </a:solidFill>
        </a:fill>
      </a:tcStyle>
    </a:firstRow>
    <a:neCell>
      <a:tcTxStyle/>
    </a:neCell>
    <a:nwCell>
      <a:tcTxStyle/>
    </a:nwCell>
  </a:tblStyle>
  <a:tblStyle styleId="{1C0EDA1B-7306-4DEC-89A0-7B846FCB38B1}" styleName="Table_15">
    <a:wholeTbl>
      <a:tcTxStyle b="off" i="off">
        <a:font>
          <a:latin typeface="Century Gothic"/>
          <a:ea typeface="Century Gothic"/>
          <a:cs typeface="Century Gothic"/>
        </a:font>
        <a:schemeClr val="dk1"/>
      </a:tcTxStyle>
      <a:tcStyle>
        <a:tcBdr>
          <a:left>
            <a:ln cap="flat" cmpd="sng" w="1270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fill>
          <a:solidFill>
            <a:schemeClr val="accent4">
              <a:alpha val="20000"/>
            </a:schemeClr>
          </a:solidFill>
        </a:fill>
      </a:tcStyle>
    </a:band1H>
    <a:band2H>
      <a:tcTxStyle/>
    </a:band2H>
    <a:band1V>
      <a:tcTxStyle/>
      <a:tcStyle>
        <a:fill>
          <a:solidFill>
            <a:schemeClr val="accent4">
              <a:alpha val="20000"/>
            </a:schemeClr>
          </a:solidFill>
        </a:fill>
      </a:tcStyle>
    </a:band1V>
    <a:band2V>
      <a:tcTxStyle/>
    </a:band2V>
    <a:lastCol>
      <a:tcTxStyle b="on" i="off"/>
    </a:lastCol>
    <a:firstCol>
      <a:tcTxStyle b="on" i="off"/>
    </a:firstCol>
    <a:lastRow>
      <a:tcTxStyle b="on" i="off"/>
      <a:tcStyle>
        <a:tcBdr>
          <a:top>
            <a:ln cap="flat" cmpd="sng" w="5080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rgbClr val="FFFFFF">
              <a:alpha val="0"/>
            </a:srgbClr>
          </a:solidFill>
        </a:fill>
      </a:tcStyle>
    </a:lastRow>
    <a:seCell>
      <a:tcTxStyle/>
    </a:seCell>
    <a:swCell>
      <a:tcTxStyle/>
    </a:swCell>
    <a:firstRow>
      <a:tcTxStyle b="on" i="off"/>
      <a:tcStyle>
        <a:tcBdr>
          <a:bottom>
            <a:ln cap="flat" cmpd="sng" w="2540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rgbClr val="FFFFFF">
              <a:alpha val="0"/>
            </a:srgbClr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4.xml"/><Relationship Id="rId84" Type="http://schemas.openxmlformats.org/officeDocument/2006/relationships/font" Target="fonts/QuattrocentoSans-bold.fntdata"/><Relationship Id="rId83" Type="http://schemas.openxmlformats.org/officeDocument/2006/relationships/font" Target="fonts/QuattrocentoSans-regular.fntdata"/><Relationship Id="rId42" Type="http://schemas.openxmlformats.org/officeDocument/2006/relationships/slide" Target="slides/slide36.xml"/><Relationship Id="rId86" Type="http://schemas.openxmlformats.org/officeDocument/2006/relationships/font" Target="fonts/QuattrocentoSans-boldItalic.fntdata"/><Relationship Id="rId41" Type="http://schemas.openxmlformats.org/officeDocument/2006/relationships/slide" Target="slides/slide35.xml"/><Relationship Id="rId85" Type="http://schemas.openxmlformats.org/officeDocument/2006/relationships/font" Target="fonts/QuattrocentoSans-italic.fntdata"/><Relationship Id="rId44" Type="http://schemas.openxmlformats.org/officeDocument/2006/relationships/slide" Target="slides/slide38.xml"/><Relationship Id="rId88" Type="http://schemas.openxmlformats.org/officeDocument/2006/relationships/font" Target="fonts/CenturyGothic-regular.fntdata"/><Relationship Id="rId43" Type="http://schemas.openxmlformats.org/officeDocument/2006/relationships/slide" Target="slides/slide37.xml"/><Relationship Id="rId87" Type="http://schemas.openxmlformats.org/officeDocument/2006/relationships/font" Target="fonts/ArialBlack-regular.fntdata"/><Relationship Id="rId46" Type="http://schemas.openxmlformats.org/officeDocument/2006/relationships/slide" Target="slides/slide40.xml"/><Relationship Id="rId45" Type="http://schemas.openxmlformats.org/officeDocument/2006/relationships/slide" Target="slides/slide39.xml"/><Relationship Id="rId89" Type="http://schemas.openxmlformats.org/officeDocument/2006/relationships/font" Target="fonts/CenturyGothic-bold.fntdata"/><Relationship Id="rId80" Type="http://schemas.openxmlformats.org/officeDocument/2006/relationships/slide" Target="slides/slide74.xml"/><Relationship Id="rId82" Type="http://schemas.openxmlformats.org/officeDocument/2006/relationships/font" Target="fonts/Limelight-regular.fntdata"/><Relationship Id="rId81" Type="http://schemas.openxmlformats.org/officeDocument/2006/relationships/slide" Target="slides/slide75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48" Type="http://schemas.openxmlformats.org/officeDocument/2006/relationships/slide" Target="slides/slide42.xml"/><Relationship Id="rId47" Type="http://schemas.openxmlformats.org/officeDocument/2006/relationships/slide" Target="slides/slide41.xml"/><Relationship Id="rId49" Type="http://schemas.openxmlformats.org/officeDocument/2006/relationships/slide" Target="slides/slide4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73" Type="http://schemas.openxmlformats.org/officeDocument/2006/relationships/slide" Target="slides/slide67.xml"/><Relationship Id="rId72" Type="http://schemas.openxmlformats.org/officeDocument/2006/relationships/slide" Target="slides/slide66.xml"/><Relationship Id="rId31" Type="http://schemas.openxmlformats.org/officeDocument/2006/relationships/slide" Target="slides/slide25.xml"/><Relationship Id="rId75" Type="http://schemas.openxmlformats.org/officeDocument/2006/relationships/slide" Target="slides/slide69.xml"/><Relationship Id="rId30" Type="http://schemas.openxmlformats.org/officeDocument/2006/relationships/slide" Target="slides/slide24.xml"/><Relationship Id="rId74" Type="http://schemas.openxmlformats.org/officeDocument/2006/relationships/slide" Target="slides/slide68.xml"/><Relationship Id="rId33" Type="http://schemas.openxmlformats.org/officeDocument/2006/relationships/slide" Target="slides/slide27.xml"/><Relationship Id="rId77" Type="http://schemas.openxmlformats.org/officeDocument/2006/relationships/slide" Target="slides/slide71.xml"/><Relationship Id="rId32" Type="http://schemas.openxmlformats.org/officeDocument/2006/relationships/slide" Target="slides/slide26.xml"/><Relationship Id="rId76" Type="http://schemas.openxmlformats.org/officeDocument/2006/relationships/slide" Target="slides/slide70.xml"/><Relationship Id="rId35" Type="http://schemas.openxmlformats.org/officeDocument/2006/relationships/slide" Target="slides/slide29.xml"/><Relationship Id="rId79" Type="http://schemas.openxmlformats.org/officeDocument/2006/relationships/slide" Target="slides/slide73.xml"/><Relationship Id="rId34" Type="http://schemas.openxmlformats.org/officeDocument/2006/relationships/slide" Target="slides/slide28.xml"/><Relationship Id="rId78" Type="http://schemas.openxmlformats.org/officeDocument/2006/relationships/slide" Target="slides/slide72.xml"/><Relationship Id="rId71" Type="http://schemas.openxmlformats.org/officeDocument/2006/relationships/slide" Target="slides/slide65.xml"/><Relationship Id="rId70" Type="http://schemas.openxmlformats.org/officeDocument/2006/relationships/slide" Target="slides/slide64.xml"/><Relationship Id="rId37" Type="http://schemas.openxmlformats.org/officeDocument/2006/relationships/slide" Target="slides/slide31.xml"/><Relationship Id="rId36" Type="http://schemas.openxmlformats.org/officeDocument/2006/relationships/slide" Target="slides/slide30.xml"/><Relationship Id="rId39" Type="http://schemas.openxmlformats.org/officeDocument/2006/relationships/slide" Target="slides/slide33.xml"/><Relationship Id="rId38" Type="http://schemas.openxmlformats.org/officeDocument/2006/relationships/slide" Target="slides/slide32.xml"/><Relationship Id="rId62" Type="http://schemas.openxmlformats.org/officeDocument/2006/relationships/slide" Target="slides/slide56.xml"/><Relationship Id="rId61" Type="http://schemas.openxmlformats.org/officeDocument/2006/relationships/slide" Target="slides/slide55.xml"/><Relationship Id="rId20" Type="http://schemas.openxmlformats.org/officeDocument/2006/relationships/slide" Target="slides/slide14.xml"/><Relationship Id="rId64" Type="http://schemas.openxmlformats.org/officeDocument/2006/relationships/slide" Target="slides/slide58.xml"/><Relationship Id="rId63" Type="http://schemas.openxmlformats.org/officeDocument/2006/relationships/slide" Target="slides/slide57.xml"/><Relationship Id="rId22" Type="http://schemas.openxmlformats.org/officeDocument/2006/relationships/slide" Target="slides/slide16.xml"/><Relationship Id="rId66" Type="http://schemas.openxmlformats.org/officeDocument/2006/relationships/slide" Target="slides/slide60.xml"/><Relationship Id="rId21" Type="http://schemas.openxmlformats.org/officeDocument/2006/relationships/slide" Target="slides/slide15.xml"/><Relationship Id="rId65" Type="http://schemas.openxmlformats.org/officeDocument/2006/relationships/slide" Target="slides/slide59.xml"/><Relationship Id="rId24" Type="http://schemas.openxmlformats.org/officeDocument/2006/relationships/slide" Target="slides/slide18.xml"/><Relationship Id="rId68" Type="http://schemas.openxmlformats.org/officeDocument/2006/relationships/slide" Target="slides/slide62.xml"/><Relationship Id="rId23" Type="http://schemas.openxmlformats.org/officeDocument/2006/relationships/slide" Target="slides/slide17.xml"/><Relationship Id="rId67" Type="http://schemas.openxmlformats.org/officeDocument/2006/relationships/slide" Target="slides/slide61.xml"/><Relationship Id="rId60" Type="http://schemas.openxmlformats.org/officeDocument/2006/relationships/slide" Target="slides/slide54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69" Type="http://schemas.openxmlformats.org/officeDocument/2006/relationships/slide" Target="slides/slide63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29" Type="http://schemas.openxmlformats.org/officeDocument/2006/relationships/slide" Target="slides/slide23.xml"/><Relationship Id="rId51" Type="http://schemas.openxmlformats.org/officeDocument/2006/relationships/slide" Target="slides/slide45.xml"/><Relationship Id="rId50" Type="http://schemas.openxmlformats.org/officeDocument/2006/relationships/slide" Target="slides/slide44.xml"/><Relationship Id="rId53" Type="http://schemas.openxmlformats.org/officeDocument/2006/relationships/slide" Target="slides/slide47.xml"/><Relationship Id="rId52" Type="http://schemas.openxmlformats.org/officeDocument/2006/relationships/slide" Target="slides/slide46.xml"/><Relationship Id="rId11" Type="http://schemas.openxmlformats.org/officeDocument/2006/relationships/slide" Target="slides/slide5.xml"/><Relationship Id="rId55" Type="http://schemas.openxmlformats.org/officeDocument/2006/relationships/slide" Target="slides/slide49.xml"/><Relationship Id="rId10" Type="http://schemas.openxmlformats.org/officeDocument/2006/relationships/slide" Target="slides/slide4.xml"/><Relationship Id="rId54" Type="http://schemas.openxmlformats.org/officeDocument/2006/relationships/slide" Target="slides/slide48.xml"/><Relationship Id="rId13" Type="http://schemas.openxmlformats.org/officeDocument/2006/relationships/slide" Target="slides/slide7.xml"/><Relationship Id="rId57" Type="http://schemas.openxmlformats.org/officeDocument/2006/relationships/slide" Target="slides/slide51.xml"/><Relationship Id="rId12" Type="http://schemas.openxmlformats.org/officeDocument/2006/relationships/slide" Target="slides/slide6.xml"/><Relationship Id="rId56" Type="http://schemas.openxmlformats.org/officeDocument/2006/relationships/slide" Target="slides/slide50.xml"/><Relationship Id="rId91" Type="http://schemas.openxmlformats.org/officeDocument/2006/relationships/font" Target="fonts/CenturyGothic-boldItalic.fntdata"/><Relationship Id="rId90" Type="http://schemas.openxmlformats.org/officeDocument/2006/relationships/font" Target="fonts/CenturyGothic-italic.fntdata"/><Relationship Id="rId15" Type="http://schemas.openxmlformats.org/officeDocument/2006/relationships/slide" Target="slides/slide9.xml"/><Relationship Id="rId59" Type="http://schemas.openxmlformats.org/officeDocument/2006/relationships/slide" Target="slides/slide53.xml"/><Relationship Id="rId14" Type="http://schemas.openxmlformats.org/officeDocument/2006/relationships/slide" Target="slides/slide8.xml"/><Relationship Id="rId58" Type="http://schemas.openxmlformats.org/officeDocument/2006/relationships/slide" Target="slides/slide52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0" name="Google Shape;270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4" name="Google Shape;9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5" name="Google Shape;285;p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3" name="Google Shape;293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" name="Google Shape;301;p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9" name="Google Shape;309;p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8" name="Google Shape;348;p2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5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3" name="Google Shape;453;p2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60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2" name="Google Shape;462;p2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68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Google Shape;469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0" name="Google Shape;470;p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84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6" name="Google Shape;486;p2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92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4" name="Google Shape;494;p2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2" name="Google Shape;10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0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Google Shape;501;p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2" name="Google Shape;502;p3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8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0" name="Google Shape;510;p3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16" name="Shape 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Google Shape;517;p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8" name="Google Shape;518;p3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24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Google Shape;525;p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6" name="Google Shape;526;p3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32" name="Shape 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Google Shape;533;p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4" name="Google Shape;534;p3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40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Google Shape;541;p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2" name="Google Shape;542;p3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48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0" name="Google Shape;550;p3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6" name="Shape 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" name="Google Shape;557;p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8" name="Google Shape;558;p3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4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Google Shape;565;p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6" name="Google Shape;566;p3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72" name="Shape 5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Google Shape;573;p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4" name="Google Shape;574;p3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80" name="Shape 5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Google Shape;581;p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2" name="Google Shape;582;p4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87" name="Shape 5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" name="Google Shape;588;p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9" name="Google Shape;589;p4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95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Google Shape;596;p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7" name="Google Shape;597;p4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02" name="Shape 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" name="Google Shape;603;p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4" name="Google Shape;604;p4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10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Google Shape;611;p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2" name="Google Shape;612;p4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18" name="Shape 6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" name="Google Shape;619;p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0" name="Google Shape;620;p4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5" name="Shape 6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" name="Google Shape;626;p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7" name="Google Shape;627;p4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33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Google Shape;634;p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5" name="Google Shape;635;p4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41" name="Shape 6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2" name="Google Shape;642;p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3" name="Google Shape;643;p4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49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Google Shape;650;p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1" name="Google Shape;651;p4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8" name="Google Shape;11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56" name="Shape 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" name="Google Shape;657;p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8" name="Google Shape;658;p5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64" name="Shape 6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" name="Google Shape;665;p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6" name="Google Shape;666;p5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72" name="Shape 6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" name="Google Shape;673;p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4" name="Google Shape;674;p5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0" name="Shape 6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" name="Google Shape;681;p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2" name="Google Shape;682;p5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8" name="Shape 6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Google Shape;689;p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0" name="Google Shape;690;p5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52" name="Shape 7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" name="Google Shape;753;p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4" name="Google Shape;754;p5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60" name="Shape 7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1" name="Google Shape;761;p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2" name="Google Shape;762;p5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67" name="Shape 7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" name="Google Shape;768;p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9" name="Google Shape;769;p5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74" name="Shape 7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" name="Google Shape;775;p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6" name="Google Shape;776;p5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82" name="Shape 7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3" name="Google Shape;783;p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4" name="Google Shape;784;p5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7" name="Google Shape;12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90" name="Shape 7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1" name="Google Shape;791;p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2" name="Google Shape;792;p6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98" name="Shape 7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9" name="Google Shape;799;p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0" name="Google Shape;800;p6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6" name="Shape 8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" name="Google Shape;807;p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8" name="Google Shape;808;p6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14" name="Shape 8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5" name="Google Shape;815;p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6" name="Google Shape;816;p6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22" name="Shape 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p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4" name="Google Shape;824;p6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30" name="Shape 8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1" name="Google Shape;831;p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2" name="Google Shape;832;p6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38" name="Shape 8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" name="Google Shape;839;p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0" name="Google Shape;840;p6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6" name="Shape 8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7" name="Google Shape;867;p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8" name="Google Shape;868;p6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74" name="Shape 8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5" name="Google Shape;875;p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6" name="Google Shape;876;p6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81" name="Shape 8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2" name="Google Shape;882;p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3" name="Google Shape;883;p6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6" name="Google Shape;13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89" name="Shape 8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" name="Google Shape;890;p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1" name="Google Shape;891;p7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04" name="Shape 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5" name="Google Shape;905;p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6" name="Google Shape;906;p7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12" name="Shape 9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" name="Google Shape;913;p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4" name="Google Shape;914;p7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20" name="Shape 9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" name="Google Shape;921;p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2" name="Google Shape;922;p7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27" name="Shape 9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" name="Google Shape;928;p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9" name="Google Shape;929;p7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34" name="Shape 9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" name="Google Shape;935;p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6" name="Google Shape;936;p7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5" name="Google Shape;175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9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投影片" type="title">
  <p:cSld name="TITL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14436A"/>
              </a:buClr>
              <a:buSzPts val="4400"/>
              <a:buFont typeface="Century Gothic"/>
              <a:buNone/>
              <a:defRPr b="1">
                <a:solidFill>
                  <a:srgbClr val="14436A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245A4D"/>
              </a:buClr>
              <a:buSzPts val="3200"/>
              <a:buFont typeface="Century Gothic"/>
              <a:buNone/>
              <a:defRPr b="1">
                <a:solidFill>
                  <a:srgbClr val="245A4D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Century Gothic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Century Gothic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Century Gothic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Century Gothic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Quattrocento Sans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Quattrocento Sans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Quattrocento Sans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Quattrocento Sans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及直排文字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rgbClr val="1C5C90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rgbClr val="1C5C90"/>
              </a:buClr>
              <a:buSzPts val="1800"/>
              <a:buChar char="•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rgbClr val="1C5C90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rgbClr val="1C5C90"/>
              </a:buClr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rgbClr val="1C5C90"/>
              </a:buClr>
              <a:buSzPts val="1800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rgbClr val="164770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rgbClr val="164770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rgbClr val="164770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rgbClr val="16477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直排標題及文字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rgbClr val="1C5C90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rgbClr val="1C5C90"/>
              </a:buClr>
              <a:buSzPts val="1800"/>
              <a:buChar char="•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rgbClr val="1C5C90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rgbClr val="1C5C90"/>
              </a:buClr>
              <a:buSzPts val="1800"/>
              <a:buChar char="•"/>
              <a:defRPr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rgbClr val="1C5C90"/>
              </a:buClr>
              <a:buSzPts val="2000"/>
              <a:buFont typeface="Century Gothic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rgbClr val="164770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rgbClr val="164770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rgbClr val="164770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rgbClr val="16477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及物件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rgbClr val="1C5C90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rgbClr val="1C5C90"/>
              </a:buClr>
              <a:buSzPts val="1800"/>
              <a:buChar char="•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rgbClr val="1C5C90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rgbClr val="1C5C90"/>
              </a:buClr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rgbClr val="1C5C90"/>
              </a:buClr>
              <a:buSzPts val="1800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rgbClr val="164770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rgbClr val="164770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rgbClr val="164770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rgbClr val="16477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區段標題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000"/>
              <a:buFont typeface="Century Gothic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425EA9"/>
              </a:buClr>
              <a:buSzPts val="2000"/>
              <a:buFont typeface="Century Gothic"/>
              <a:buNone/>
              <a:defRPr sz="2000">
                <a:solidFill>
                  <a:srgbClr val="425EA9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entury Gothic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Century Gothic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entury Gothic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entury Gothic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Quattrocento Sans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Quattrocento Sans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Quattrocento Sans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Quattrocento Sans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只有標題" type="titleOnly">
  <p:cSld name="TITLE_ONLY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兩項物件" type="twoObj">
  <p:cSld name="TWO_OBJECT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rgbClr val="1C5C90"/>
              </a:buClr>
              <a:buSzPts val="2800"/>
              <a:buFont typeface="Century Gothic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rgbClr val="1C5C90"/>
              </a:buClr>
              <a:buSzPts val="2400"/>
              <a:buFont typeface="Century Gothic"/>
              <a:buChar char="•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rgbClr val="1C5C90"/>
              </a:buClr>
              <a:buSzPts val="2000"/>
              <a:buFont typeface="Century Gothic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rgbClr val="1C5C90"/>
              </a:buClr>
              <a:buSzPts val="1800"/>
              <a:buFont typeface="Century Gothic"/>
              <a:buChar char="•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rgbClr val="1C5C90"/>
              </a:buClr>
              <a:buSzPts val="1800"/>
              <a:buFont typeface="Century Gothic"/>
              <a:buChar char="•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rgbClr val="164770"/>
              </a:buClr>
              <a:buSzPts val="1800"/>
              <a:buFont typeface="Quattrocento Sans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rgbClr val="164770"/>
              </a:buClr>
              <a:buSzPts val="1800"/>
              <a:buFont typeface="Quattrocento Sans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rgbClr val="164770"/>
              </a:buClr>
              <a:buSzPts val="1800"/>
              <a:buFont typeface="Quattrocento Sans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rgbClr val="164770"/>
              </a:buClr>
              <a:buSzPts val="1800"/>
              <a:buFont typeface="Quattrocento Sans"/>
              <a:buChar char="•"/>
              <a:defRPr sz="1800"/>
            </a:lvl9pPr>
          </a:lstStyle>
          <a:p/>
        </p:txBody>
      </p:sp>
      <p:sp>
        <p:nvSpPr>
          <p:cNvPr id="41" name="Google Shape;41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rgbClr val="3A927D"/>
              </a:buClr>
              <a:buSzPts val="2800"/>
              <a:buFont typeface="Century Gothic"/>
              <a:buChar char="•"/>
              <a:defRPr sz="2800">
                <a:solidFill>
                  <a:srgbClr val="3A927D"/>
                </a:solidFill>
              </a:defRPr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rgbClr val="3A927D"/>
              </a:buClr>
              <a:buSzPts val="2400"/>
              <a:buFont typeface="Century Gothic"/>
              <a:buChar char="•"/>
              <a:defRPr sz="2400">
                <a:solidFill>
                  <a:srgbClr val="3A927D"/>
                </a:solidFill>
              </a:defRPr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rgbClr val="3A927D"/>
              </a:buClr>
              <a:buSzPts val="2000"/>
              <a:buFont typeface="Century Gothic"/>
              <a:buChar char="•"/>
              <a:defRPr sz="2000">
                <a:solidFill>
                  <a:srgbClr val="3A927D"/>
                </a:solidFill>
              </a:defRPr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rgbClr val="3A927D"/>
              </a:buClr>
              <a:buSzPts val="1800"/>
              <a:buFont typeface="Century Gothic"/>
              <a:buChar char="•"/>
              <a:defRPr sz="1800">
                <a:solidFill>
                  <a:srgbClr val="3A927D"/>
                </a:solidFill>
              </a:defRPr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rgbClr val="3A927D"/>
              </a:buClr>
              <a:buSzPts val="1800"/>
              <a:buFont typeface="Century Gothic"/>
              <a:buChar char="•"/>
              <a:defRPr sz="1800">
                <a:solidFill>
                  <a:srgbClr val="3A927D"/>
                </a:solidFill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rgbClr val="164770"/>
              </a:buClr>
              <a:buSzPts val="1800"/>
              <a:buFont typeface="Quattrocento Sans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rgbClr val="164770"/>
              </a:buClr>
              <a:buSzPts val="1800"/>
              <a:buFont typeface="Quattrocento Sans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rgbClr val="164770"/>
              </a:buClr>
              <a:buSzPts val="1800"/>
              <a:buFont typeface="Quattrocento Sans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rgbClr val="164770"/>
              </a:buClr>
              <a:buSzPts val="1800"/>
              <a:buFont typeface="Quattrocento Sans"/>
              <a:buChar char="•"/>
              <a:defRPr sz="1800"/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比對" type="twoTxTwoObj">
  <p:cSld name="TWO_OBJECTS_WITH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rgbClr val="1C5C90"/>
              </a:buClr>
              <a:buSzPts val="2400"/>
              <a:buFont typeface="Century Gothic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rgbClr val="1C5C90"/>
              </a:buClr>
              <a:buSzPts val="2000"/>
              <a:buFont typeface="Century Gothic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rgbClr val="1C5C90"/>
              </a:buClr>
              <a:buSzPts val="1800"/>
              <a:buFont typeface="Century Gothic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rgbClr val="1C5C90"/>
              </a:buClr>
              <a:buSzPts val="1600"/>
              <a:buFont typeface="Century Gothic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rgbClr val="1C5C90"/>
              </a:buClr>
              <a:buSzPts val="1600"/>
              <a:buFont typeface="Century Gothic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rgbClr val="164770"/>
              </a:buClr>
              <a:buSzPts val="1600"/>
              <a:buFont typeface="Quattrocento Sans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rgbClr val="164770"/>
              </a:buClr>
              <a:buSzPts val="1600"/>
              <a:buFont typeface="Quattrocento Sans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rgbClr val="164770"/>
              </a:buClr>
              <a:buSzPts val="1600"/>
              <a:buFont typeface="Quattrocento Sans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rgbClr val="164770"/>
              </a:buClr>
              <a:buSzPts val="1600"/>
              <a:buFont typeface="Quattrocento Sans"/>
              <a:buNone/>
              <a:defRPr b="1" sz="1600"/>
            </a:lvl9pPr>
          </a:lstStyle>
          <a:p/>
        </p:txBody>
      </p:sp>
      <p:sp>
        <p:nvSpPr>
          <p:cNvPr id="48" name="Google Shape;48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rgbClr val="1C5C90"/>
              </a:buClr>
              <a:buSzPts val="2400"/>
              <a:buFont typeface="Century Gothic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rgbClr val="1C5C90"/>
              </a:buClr>
              <a:buSzPts val="2000"/>
              <a:buFont typeface="Century Gothic"/>
              <a:buChar char="•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rgbClr val="1C5C90"/>
              </a:buClr>
              <a:buSzPts val="1800"/>
              <a:buFont typeface="Century Gothic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rgbClr val="1C5C90"/>
              </a:buClr>
              <a:buSzPts val="1600"/>
              <a:buFont typeface="Century Gothic"/>
              <a:buChar char="•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rgbClr val="1C5C90"/>
              </a:buClr>
              <a:buSzPts val="1600"/>
              <a:buFont typeface="Century Gothic"/>
              <a:buChar char="•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rgbClr val="164770"/>
              </a:buClr>
              <a:buSzPts val="1600"/>
              <a:buFont typeface="Quattrocento Sans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rgbClr val="164770"/>
              </a:buClr>
              <a:buSzPts val="1600"/>
              <a:buFont typeface="Quattrocento Sans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rgbClr val="164770"/>
              </a:buClr>
              <a:buSzPts val="1600"/>
              <a:buFont typeface="Quattrocento Sans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rgbClr val="164770"/>
              </a:buClr>
              <a:buSzPts val="1600"/>
              <a:buFont typeface="Quattrocento Sans"/>
              <a:buChar char="•"/>
              <a:defRPr sz="1600"/>
            </a:lvl9pPr>
          </a:lstStyle>
          <a:p/>
        </p:txBody>
      </p:sp>
      <p:sp>
        <p:nvSpPr>
          <p:cNvPr id="49" name="Google Shape;49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rgbClr val="3A927D"/>
              </a:buClr>
              <a:buSzPts val="2400"/>
              <a:buFont typeface="Century Gothic"/>
              <a:buNone/>
              <a:defRPr b="1" sz="2400">
                <a:solidFill>
                  <a:srgbClr val="3A927D"/>
                </a:solidFill>
              </a:defRPr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rgbClr val="1C5C90"/>
              </a:buClr>
              <a:buSzPts val="2000"/>
              <a:buFont typeface="Century Gothic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rgbClr val="1C5C90"/>
              </a:buClr>
              <a:buSzPts val="1800"/>
              <a:buFont typeface="Century Gothic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rgbClr val="1C5C90"/>
              </a:buClr>
              <a:buSzPts val="1600"/>
              <a:buFont typeface="Century Gothic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rgbClr val="1C5C90"/>
              </a:buClr>
              <a:buSzPts val="1600"/>
              <a:buFont typeface="Century Gothic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rgbClr val="164770"/>
              </a:buClr>
              <a:buSzPts val="1600"/>
              <a:buFont typeface="Quattrocento Sans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rgbClr val="164770"/>
              </a:buClr>
              <a:buSzPts val="1600"/>
              <a:buFont typeface="Quattrocento Sans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rgbClr val="164770"/>
              </a:buClr>
              <a:buSzPts val="1600"/>
              <a:buFont typeface="Quattrocento Sans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rgbClr val="164770"/>
              </a:buClr>
              <a:buSzPts val="1600"/>
              <a:buFont typeface="Quattrocento Sans"/>
              <a:buNone/>
              <a:defRPr b="1" sz="1600"/>
            </a:lvl9pPr>
          </a:lstStyle>
          <a:p/>
        </p:txBody>
      </p:sp>
      <p:sp>
        <p:nvSpPr>
          <p:cNvPr id="50" name="Google Shape;50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rgbClr val="3A927D"/>
              </a:buClr>
              <a:buSzPts val="2400"/>
              <a:buFont typeface="Century Gothic"/>
              <a:buChar char="•"/>
              <a:defRPr sz="2400">
                <a:solidFill>
                  <a:srgbClr val="3A927D"/>
                </a:solidFill>
              </a:defRPr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rgbClr val="3A927D"/>
              </a:buClr>
              <a:buSzPts val="2000"/>
              <a:buFont typeface="Century Gothic"/>
              <a:buChar char="•"/>
              <a:defRPr sz="2000">
                <a:solidFill>
                  <a:srgbClr val="3A927D"/>
                </a:solidFill>
              </a:defRPr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rgbClr val="3A927D"/>
              </a:buClr>
              <a:buSzPts val="1800"/>
              <a:buFont typeface="Century Gothic"/>
              <a:buChar char="•"/>
              <a:defRPr sz="1800">
                <a:solidFill>
                  <a:srgbClr val="3A927D"/>
                </a:solidFill>
              </a:defRPr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rgbClr val="3A927D"/>
              </a:buClr>
              <a:buSzPts val="1600"/>
              <a:buFont typeface="Century Gothic"/>
              <a:buChar char="•"/>
              <a:defRPr sz="1600">
                <a:solidFill>
                  <a:srgbClr val="3A927D"/>
                </a:solidFill>
              </a:defRPr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rgbClr val="3A927D"/>
              </a:buClr>
              <a:buSzPts val="1600"/>
              <a:buFont typeface="Century Gothic"/>
              <a:buChar char="•"/>
              <a:defRPr sz="1600">
                <a:solidFill>
                  <a:srgbClr val="3A927D"/>
                </a:solidFill>
              </a:defRPr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rgbClr val="164770"/>
              </a:buClr>
              <a:buSzPts val="1600"/>
              <a:buFont typeface="Quattrocento Sans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rgbClr val="164770"/>
              </a:buClr>
              <a:buSzPts val="1600"/>
              <a:buFont typeface="Quattrocento Sans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rgbClr val="164770"/>
              </a:buClr>
              <a:buSzPts val="1600"/>
              <a:buFont typeface="Quattrocento Sans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rgbClr val="164770"/>
              </a:buClr>
              <a:buSzPts val="1600"/>
              <a:buFont typeface="Quattrocento Sans"/>
              <a:buChar char="•"/>
              <a:defRPr sz="1600"/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空白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含標題的內容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2000"/>
              <a:buFont typeface="Century Gothic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Century Gothic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rgbClr val="1C5C90"/>
              </a:buClr>
              <a:buSzPts val="2800"/>
              <a:buFont typeface="Century Gothic"/>
              <a:buChar char="•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rgbClr val="1C5C90"/>
              </a:buClr>
              <a:buSzPts val="2400"/>
              <a:buFont typeface="Century Gothic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rgbClr val="1C5C90"/>
              </a:buClr>
              <a:buSzPts val="2000"/>
              <a:buFont typeface="Century Gothic"/>
              <a:buChar char="•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rgbClr val="1C5C90"/>
              </a:buClr>
              <a:buSzPts val="2000"/>
              <a:buFont typeface="Century Gothic"/>
              <a:buChar char="•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rgbClr val="164770"/>
              </a:buClr>
              <a:buSzPts val="2000"/>
              <a:buFont typeface="Quattrocento Sans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rgbClr val="164770"/>
              </a:buClr>
              <a:buSzPts val="2000"/>
              <a:buFont typeface="Quattrocento Sans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rgbClr val="164770"/>
              </a:buClr>
              <a:buSzPts val="2000"/>
              <a:buFont typeface="Quattrocento Sans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rgbClr val="164770"/>
              </a:buClr>
              <a:buSzPts val="2000"/>
              <a:buFont typeface="Quattrocento Sans"/>
              <a:buChar char="•"/>
              <a:defRPr sz="2000"/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rgbClr val="1C5C90"/>
              </a:buClr>
              <a:buSzPts val="1400"/>
              <a:buFont typeface="Century Gothic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rgbClr val="1C5C90"/>
              </a:buClr>
              <a:buSzPts val="1200"/>
              <a:buFont typeface="Century Gothic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rgbClr val="1C5C90"/>
              </a:buClr>
              <a:buSzPts val="1000"/>
              <a:buFont typeface="Century Gothic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rgbClr val="1C5C90"/>
              </a:buClr>
              <a:buSzPts val="900"/>
              <a:buFont typeface="Century Gothic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rgbClr val="1C5C90"/>
              </a:buClr>
              <a:buSzPts val="900"/>
              <a:buFont typeface="Century Gothic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rgbClr val="164770"/>
              </a:buClr>
              <a:buSzPts val="900"/>
              <a:buFont typeface="Quattrocento Sans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rgbClr val="164770"/>
              </a:buClr>
              <a:buSzPts val="900"/>
              <a:buFont typeface="Quattrocento Sans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rgbClr val="164770"/>
              </a:buClr>
              <a:buSzPts val="900"/>
              <a:buFont typeface="Quattrocento Sans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rgbClr val="164770"/>
              </a:buClr>
              <a:buSzPts val="900"/>
              <a:buFont typeface="Quattrocento Sans"/>
              <a:buNone/>
              <a:defRPr sz="900"/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含標題的圖片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2000"/>
              <a:buFont typeface="Century Gothic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Century Gothic"/>
              <a:buNone/>
              <a:defRPr b="0" i="0" sz="3200" u="none" cap="none" strike="noStrike">
                <a:solidFill>
                  <a:srgbClr val="1C5C9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rgbClr val="1C5C90"/>
              </a:buClr>
              <a:buSzPts val="2800"/>
              <a:buFont typeface="Century Gothic"/>
              <a:buNone/>
              <a:defRPr b="0" i="0" sz="2800" u="none" cap="none" strike="noStrike">
                <a:solidFill>
                  <a:srgbClr val="1C5C9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rgbClr val="1C5C90"/>
              </a:buClr>
              <a:buSzPts val="2400"/>
              <a:buFont typeface="Century Gothic"/>
              <a:buNone/>
              <a:defRPr b="0" i="0" sz="2400" u="none" cap="none" strike="noStrike">
                <a:solidFill>
                  <a:srgbClr val="1C5C9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rgbClr val="1C5C90"/>
              </a:buClr>
              <a:buSzPts val="2000"/>
              <a:buFont typeface="Century Gothic"/>
              <a:buNone/>
              <a:defRPr b="0" i="0" sz="2000" u="none" cap="none" strike="noStrike">
                <a:solidFill>
                  <a:srgbClr val="1C5C9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rgbClr val="1C5C90"/>
              </a:buClr>
              <a:buSzPts val="2000"/>
              <a:buFont typeface="Century Gothic"/>
              <a:buNone/>
              <a:defRPr b="0" i="0" sz="2000" u="none" cap="none" strike="noStrike">
                <a:solidFill>
                  <a:srgbClr val="1C5C9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rgbClr val="164770"/>
              </a:buClr>
              <a:buSzPts val="2000"/>
              <a:buFont typeface="Quattrocento Sans"/>
              <a:buNone/>
              <a:defRPr b="0" i="0" sz="2000" u="none" cap="none" strike="noStrike">
                <a:solidFill>
                  <a:srgbClr val="164770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rgbClr val="164770"/>
              </a:buClr>
              <a:buSzPts val="2000"/>
              <a:buFont typeface="Quattrocento Sans"/>
              <a:buNone/>
              <a:defRPr b="0" i="0" sz="2000" u="none" cap="none" strike="noStrike">
                <a:solidFill>
                  <a:srgbClr val="164770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rgbClr val="164770"/>
              </a:buClr>
              <a:buSzPts val="2000"/>
              <a:buFont typeface="Quattrocento Sans"/>
              <a:buNone/>
              <a:defRPr b="0" i="0" sz="2000" u="none" cap="none" strike="noStrike">
                <a:solidFill>
                  <a:srgbClr val="164770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rgbClr val="164770"/>
              </a:buClr>
              <a:buSzPts val="2000"/>
              <a:buFont typeface="Quattrocento Sans"/>
              <a:buNone/>
              <a:defRPr b="0" i="0" sz="2000" u="none" cap="none" strike="noStrike">
                <a:solidFill>
                  <a:srgbClr val="164770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rgbClr val="1C5C90"/>
              </a:buClr>
              <a:buSzPts val="1400"/>
              <a:buFont typeface="Century Gothic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rgbClr val="1C5C90"/>
              </a:buClr>
              <a:buSzPts val="1200"/>
              <a:buFont typeface="Century Gothic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rgbClr val="1C5C90"/>
              </a:buClr>
              <a:buSzPts val="1000"/>
              <a:buFont typeface="Century Gothic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rgbClr val="1C5C90"/>
              </a:buClr>
              <a:buSzPts val="900"/>
              <a:buFont typeface="Century Gothic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rgbClr val="1C5C90"/>
              </a:buClr>
              <a:buSzPts val="900"/>
              <a:buFont typeface="Century Gothic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rgbClr val="164770"/>
              </a:buClr>
              <a:buSzPts val="900"/>
              <a:buFont typeface="Quattrocento Sans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rgbClr val="164770"/>
              </a:buClr>
              <a:buSzPts val="900"/>
              <a:buFont typeface="Quattrocento Sans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rgbClr val="164770"/>
              </a:buClr>
              <a:buSzPts val="900"/>
              <a:buFont typeface="Quattrocento Sans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rgbClr val="164770"/>
              </a:buClr>
              <a:buSzPts val="900"/>
              <a:buFont typeface="Quattrocento Sans"/>
              <a:buNone/>
              <a:defRPr sz="900"/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  <a:defRPr b="1" i="0" sz="4400" u="none" cap="none" strike="noStrike">
                <a:solidFill>
                  <a:srgbClr val="16477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Century Gothic"/>
              <a:buChar char="•"/>
              <a:defRPr b="0" i="0" sz="3200" u="none" cap="none" strike="noStrike">
                <a:solidFill>
                  <a:srgbClr val="1C5C9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rgbClr val="1C5C90"/>
              </a:buClr>
              <a:buSzPts val="2800"/>
              <a:buFont typeface="Century Gothic"/>
              <a:buChar char="•"/>
              <a:defRPr b="0" i="0" sz="2800" u="none" cap="none" strike="noStrike">
                <a:solidFill>
                  <a:srgbClr val="1C5C9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rgbClr val="1C5C90"/>
              </a:buClr>
              <a:buSzPts val="2400"/>
              <a:buFont typeface="Century Gothic"/>
              <a:buChar char="•"/>
              <a:defRPr b="0" i="0" sz="2400" u="none" cap="none" strike="noStrike">
                <a:solidFill>
                  <a:srgbClr val="1C5C9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1C5C90"/>
              </a:buClr>
              <a:buSzPts val="2000"/>
              <a:buFont typeface="Century Gothic"/>
              <a:buChar char="•"/>
              <a:defRPr b="0" i="0" sz="2000" u="none" cap="none" strike="noStrike">
                <a:solidFill>
                  <a:srgbClr val="1C5C9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1C5C90"/>
              </a:buClr>
              <a:buSzPts val="2000"/>
              <a:buFont typeface="Century Gothic"/>
              <a:buChar char="•"/>
              <a:defRPr b="0" i="0" sz="2000" u="none" cap="none" strike="noStrike">
                <a:solidFill>
                  <a:srgbClr val="1C5C9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rgbClr val="164770"/>
              </a:buClr>
              <a:buSzPts val="1800"/>
              <a:buFont typeface="Quattrocento Sans"/>
              <a:buChar char="•"/>
              <a:defRPr b="0" i="0" sz="1800" u="none" cap="none" strike="noStrike">
                <a:solidFill>
                  <a:srgbClr val="164770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rgbClr val="164770"/>
              </a:buClr>
              <a:buSzPts val="1800"/>
              <a:buFont typeface="Quattrocento Sans"/>
              <a:buChar char="•"/>
              <a:defRPr b="0" i="0" sz="1800" u="none" cap="none" strike="noStrike">
                <a:solidFill>
                  <a:srgbClr val="164770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164770"/>
              </a:buClr>
              <a:buSzPts val="1600"/>
              <a:buFont typeface="Quattrocento Sans"/>
              <a:buChar char="•"/>
              <a:defRPr b="0" i="0" sz="1600" u="none" cap="none" strike="noStrike">
                <a:solidFill>
                  <a:srgbClr val="164770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164770"/>
              </a:buClr>
              <a:buSzPts val="1400"/>
              <a:buFont typeface="Quattrocento Sans"/>
              <a:buChar char="•"/>
              <a:defRPr b="0" i="0" sz="1400" u="none" cap="none" strike="noStrike">
                <a:solidFill>
                  <a:srgbClr val="164770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3F6C19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3F6C19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3F6C19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3F6C19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3F6C19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3F6C19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3F6C19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3F6C19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3F6C19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3F6C19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3F6C19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://www.moeaboe.gov.tw/InfoSys/ea/ISEaMain.aspx?PageId=ea_01" TargetMode="Externa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7.xml"/><Relationship Id="rId3" Type="http://schemas.openxmlformats.org/officeDocument/2006/relationships/image" Target="../media/image3.png"/></Relationships>
</file>

<file path=ppt/slides/_rels/slide4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/Relationships>
</file>

<file path=ppt/slides/_rels/slide4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0.xml"/></Relationships>
</file>

<file path=ppt/slides/_rels/slide5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1.xml"/></Relationships>
</file>

<file path=ppt/slides/_rels/slide5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2.xml"/></Relationships>
</file>

<file path=ppt/slides/_rels/slide5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3.xml"/></Relationships>
</file>

<file path=ppt/slides/_rels/slide5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4.xml"/></Relationships>
</file>

<file path=ppt/slides/_rels/slide5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5.xml"/></Relationships>
</file>

<file path=ppt/slides/_rels/slide5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6.xml"/></Relationships>
</file>

<file path=ppt/slides/_rels/slide5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7.xml"/></Relationships>
</file>

<file path=ppt/slides/_rels/slide5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8.xml"/></Relationships>
</file>

<file path=ppt/slides/_rels/slide5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9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6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0.xml"/></Relationships>
</file>

<file path=ppt/slides/_rels/slide6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1.xml"/></Relationships>
</file>

<file path=ppt/slides/_rels/slide6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2.xml"/></Relationships>
</file>

<file path=ppt/slides/_rels/slide6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3.xml"/></Relationships>
</file>

<file path=ppt/slides/_rels/slide6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4.xml"/></Relationships>
</file>

<file path=ppt/slides/_rels/slide6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5.xml"/></Relationships>
</file>

<file path=ppt/slides/_rels/slide6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6.xml"/></Relationships>
</file>

<file path=ppt/slides/_rels/slide6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7.xml"/></Relationships>
</file>

<file path=ppt/slides/_rels/slide6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8.xml"/></Relationships>
</file>

<file path=ppt/slides/_rels/slide6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9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7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0.xml"/><Relationship Id="rId3" Type="http://schemas.openxmlformats.org/officeDocument/2006/relationships/image" Target="../media/image8.png"/><Relationship Id="rId4" Type="http://schemas.openxmlformats.org/officeDocument/2006/relationships/image" Target="../media/image7.png"/><Relationship Id="rId5" Type="http://schemas.openxmlformats.org/officeDocument/2006/relationships/image" Target="../media/image6.png"/><Relationship Id="rId6" Type="http://schemas.openxmlformats.org/officeDocument/2006/relationships/image" Target="../media/image9.png"/><Relationship Id="rId7" Type="http://schemas.openxmlformats.org/officeDocument/2006/relationships/image" Target="../media/image4.png"/><Relationship Id="rId8" Type="http://schemas.openxmlformats.org/officeDocument/2006/relationships/image" Target="../media/image5.png"/></Relationships>
</file>

<file path=ppt/slides/_rels/slide7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1.xml"/></Relationships>
</file>

<file path=ppt/slides/_rels/slide7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2.xml"/></Relationships>
</file>

<file path=ppt/slides/_rels/slide7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3.xml"/></Relationships>
</file>

<file path=ppt/slides/_rels/slide7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4.xml"/><Relationship Id="rId3" Type="http://schemas.openxmlformats.org/officeDocument/2006/relationships/hyperlink" Target="http://www.newsweek.com/2010/08/15/interactive-infographic-of-the-worlds-best-countries.html" TargetMode="External"/></Relationships>
</file>

<file path=ppt/slides/_rels/slide7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5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7FB5"/>
              </a:buClr>
              <a:buSzPts val="4200"/>
              <a:buFont typeface="Century Gothic"/>
              <a:buNone/>
            </a:pPr>
            <a:r>
              <a:rPr lang="en-US" sz="4200" cap="none">
                <a:solidFill>
                  <a:srgbClr val="007FB5"/>
                </a:solidFill>
              </a:rPr>
              <a:t>『</a:t>
            </a:r>
            <a:r>
              <a:rPr lang="en-US" sz="4200" cap="none">
                <a:solidFill>
                  <a:srgbClr val="007FB5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對GDP的檢討及修正』座談會</a:t>
            </a:r>
            <a:endParaRPr sz="4200" cap="none">
              <a:solidFill>
                <a:srgbClr val="007FB5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0" name="Google Shape;90;p1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245A4D"/>
              </a:buClr>
              <a:buSzPts val="32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許志義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Clr>
                <a:srgbClr val="245A4D"/>
              </a:buClr>
              <a:buSzPts val="32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中華民國一百年七月十八日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</a:pPr>
            <a:r>
              <a:rPr lang="en-US"/>
              <a:t>綠色會計(Green Accounting)</a:t>
            </a:r>
            <a:endParaRPr/>
          </a:p>
        </p:txBody>
      </p:sp>
      <p:sp>
        <p:nvSpPr>
          <p:cNvPr id="186" name="Google Shape;186;p22"/>
          <p:cNvSpPr txBox="1"/>
          <p:nvPr>
            <p:ph idx="1" type="body"/>
          </p:nvPr>
        </p:nvSpPr>
        <p:spPr>
          <a:xfrm>
            <a:off x="179512" y="1340768"/>
            <a:ext cx="8964488" cy="47853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Century Gothic"/>
              <a:buChar char="•"/>
            </a:pPr>
            <a:r>
              <a:rPr lang="en-US"/>
              <a:t>亦稱</a:t>
            </a:r>
            <a:r>
              <a:rPr b="1" lang="en-US">
                <a:solidFill>
                  <a:srgbClr val="00CC66"/>
                </a:solidFill>
              </a:rPr>
              <a:t>”環境會計”(Environmental Accounting)。</a:t>
            </a:r>
            <a:endParaRPr b="1">
              <a:solidFill>
                <a:srgbClr val="00CC66"/>
              </a:solidFill>
            </a:endParaRPr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Century Gothic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Century Gothic"/>
              <a:buChar char="•"/>
            </a:pPr>
            <a:r>
              <a:rPr lang="en-US"/>
              <a:t>同時紀錄”經濟面(或是財務面)和”環境面資訊”的會計或統計制度。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Century Gothic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Century Gothic"/>
              <a:buChar char="•"/>
            </a:pPr>
            <a:r>
              <a:rPr lang="en-US"/>
              <a:t>兩大系統：個體面及總體面</a:t>
            </a:r>
            <a:endParaRPr/>
          </a:p>
        </p:txBody>
      </p:sp>
      <p:sp>
        <p:nvSpPr>
          <p:cNvPr id="187" name="Google Shape;187;p22"/>
          <p:cNvSpPr txBox="1"/>
          <p:nvPr/>
        </p:nvSpPr>
        <p:spPr>
          <a:xfrm>
            <a:off x="0" y="6453336"/>
            <a:ext cx="914400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資料來源：周嫦娥(2009)，綠色會計(上)，中央大學松濤講座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88" name="Google Shape;188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2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3600"/>
              <a:buFont typeface="Century Gothic"/>
              <a:buNone/>
            </a:pPr>
            <a:r>
              <a:rPr lang="en-US" sz="3600"/>
              <a:t>國內外政府、學者對環境會計之定義</a:t>
            </a:r>
            <a:endParaRPr sz="3600"/>
          </a:p>
        </p:txBody>
      </p:sp>
      <p:graphicFrame>
        <p:nvGraphicFramePr>
          <p:cNvPr id="194" name="Google Shape;194;p23"/>
          <p:cNvGraphicFramePr/>
          <p:nvPr/>
        </p:nvGraphicFramePr>
        <p:xfrm>
          <a:off x="899592" y="1268760"/>
          <a:ext cx="3000000" cy="3000000"/>
        </p:xfrm>
        <a:graphic>
          <a:graphicData uri="http://schemas.openxmlformats.org/drawingml/2006/table">
            <a:tbl>
              <a:tblPr>
                <a:gradFill>
                  <a:gsLst>
                    <a:gs pos="0">
                      <a:srgbClr val="99FEE9"/>
                    </a:gs>
                    <a:gs pos="35000">
                      <a:srgbClr val="B8FDEE"/>
                    </a:gs>
                    <a:gs pos="100000">
                      <a:srgbClr val="E3FFF8"/>
                    </a:gs>
                  </a:gsLst>
                  <a:lin ang="16200000" scaled="0"/>
                </a:gradFill>
                <a:tableStyleId>{31D9C13B-E798-4CF2-86C5-A925A9E4554F}</a:tableStyleId>
              </a:tblPr>
              <a:tblGrid>
                <a:gridCol w="1584175"/>
                <a:gridCol w="5616625"/>
              </a:tblGrid>
              <a:tr h="3200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研究者 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38100" marR="38100" marL="38100" anchor="ctr">
                    <a:lnR cap="flat" cmpd="sng" w="12700">
                      <a:solidFill>
                        <a:srgbClr val="13867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chemeClr val="accent6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定義 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38100" marR="38100" marL="38100" anchor="ctr">
                    <a:lnL cap="flat" cmpd="sng" w="12700">
                      <a:solidFill>
                        <a:srgbClr val="13867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chemeClr val="accent6"/>
                    </a:solidFill>
                  </a:tcPr>
                </a:tc>
              </a:tr>
              <a:tr h="5258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美國會計學學會 1973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38100" marR="38100" marL="3810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200" u="none" cap="none" strike="noStrike">
                          <a:solidFill>
                            <a:srgbClr val="0000FF"/>
                          </a:solidFill>
                        </a:rPr>
                        <a:t>環境會計</a:t>
                      </a:r>
                      <a:r>
                        <a:rPr lang="en-US" sz="1200" u="none" cap="none" strike="noStrike"/>
                        <a:t>是</a:t>
                      </a:r>
                      <a:r>
                        <a:rPr b="1" lang="en-US" sz="1200" u="none" cap="none" strike="noStrike">
                          <a:solidFill>
                            <a:srgbClr val="0000FF"/>
                          </a:solidFill>
                        </a:rPr>
                        <a:t>企業組織行為對自然環境（空氣、水和土地）影響的衡量與報告</a:t>
                      </a:r>
                      <a:r>
                        <a:rPr lang="en-US" sz="1200" u="none" cap="none" strike="noStrike"/>
                        <a:t>。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38100" marR="38100" marL="38100" anchor="ctr"/>
                </a:tc>
              </a:tr>
              <a:tr h="3200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日本環境廳 2000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38100" marR="38100" marL="3810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環境會計是</a:t>
                      </a:r>
                      <a:r>
                        <a:rPr b="1" lang="en-US" sz="1200" u="none" cap="none" strike="noStrike">
                          <a:solidFill>
                            <a:srgbClr val="0000FF"/>
                          </a:solidFill>
                        </a:rPr>
                        <a:t>數量化評估企業環保活動</a:t>
                      </a:r>
                      <a:r>
                        <a:rPr lang="en-US" sz="1200" u="none" cap="none" strike="noStrike"/>
                        <a:t>的一種體系。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38100" marR="38100" marL="38100" anchor="ctr"/>
                </a:tc>
              </a:tr>
              <a:tr h="9372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Nelson 2000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38100" marR="38100" marL="3810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環境會計藉由</a:t>
                      </a:r>
                      <a:r>
                        <a:rPr b="1" lang="en-US" sz="1200" u="none" cap="none" strike="noStrike">
                          <a:solidFill>
                            <a:srgbClr val="0000FF"/>
                          </a:solidFill>
                        </a:rPr>
                        <a:t>辨識和報導企業組織內影響環境的經濟和財務事項來達成永續發展</a:t>
                      </a:r>
                      <a:r>
                        <a:rPr lang="en-US" sz="1200" u="none" cap="none" strike="noStrike"/>
                        <a:t>的目標。環境會計</a:t>
                      </a:r>
                      <a:r>
                        <a:rPr b="1" lang="en-US" sz="1200" u="none" cap="none" strike="noStrike">
                          <a:solidFill>
                            <a:srgbClr val="0000FF"/>
                          </a:solidFill>
                        </a:rPr>
                        <a:t>可增加事前準備，改善內部流程、加強投資流程、減少原料的消耗、使用及分析採用適當的環境管理系統</a:t>
                      </a:r>
                      <a:r>
                        <a:rPr lang="en-US" sz="1200" u="none" cap="none" strike="noStrike"/>
                        <a:t>，亦可以</a:t>
                      </a:r>
                      <a:r>
                        <a:rPr b="1" lang="en-US" sz="1200" u="none" cap="none" strike="noStrike">
                          <a:solidFill>
                            <a:srgbClr val="0000FF"/>
                          </a:solidFill>
                        </a:rPr>
                        <a:t>反應組織、環境互動的經濟和財務狀況；減少負面環境影響及投入。</a:t>
                      </a:r>
                      <a:endParaRPr b="1" sz="1200" u="none" cap="none" strike="noStrike">
                        <a:solidFill>
                          <a:srgbClr val="0000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38100" marR="38100" marL="38100" anchor="ctr"/>
                </a:tc>
              </a:tr>
              <a:tr h="10054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聯合國永續發展處 2001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38100" marR="38100" marL="3810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是為</a:t>
                      </a:r>
                      <a:r>
                        <a:rPr b="1" lang="en-US" sz="1200" u="none" cap="none" strike="noStrike">
                          <a:solidFill>
                            <a:srgbClr val="0000FF"/>
                          </a:solidFill>
                        </a:rPr>
                        <a:t>分析、使用和聯繫財務和非財務資訊，</a:t>
                      </a:r>
                      <a:r>
                        <a:rPr lang="en-US" sz="1200" u="none" cap="none" strike="noStrike"/>
                        <a:t>以</a:t>
                      </a:r>
                      <a:r>
                        <a:rPr b="1" lang="en-US" sz="1200" u="none" cap="none" strike="noStrike">
                          <a:solidFill>
                            <a:srgbClr val="0000FF"/>
                          </a:solidFill>
                        </a:rPr>
                        <a:t>結合公司之環境管理的目標和經濟政策，已達成永續發展的目標。</a:t>
                      </a:r>
                      <a:r>
                        <a:rPr lang="en-US" sz="1200" u="none" cap="none" strike="noStrike"/>
                        <a:t>公司成本費用、產品設計生產過程及投資決策，環境管理會計皆能提供即時且前瞻性之資訊。環境管理會計亦為決策及支援工具，這套資訊系統能夠使公司在管理環境生命週期和經濟資訊之同時</a:t>
                      </a:r>
                      <a:r>
                        <a:rPr b="1" lang="en-US" sz="1200" u="none" cap="none" strike="noStrike">
                          <a:solidFill>
                            <a:srgbClr val="0000FF"/>
                          </a:solidFill>
                        </a:rPr>
                        <a:t>獲得更好的資訊及環境保護策略。</a:t>
                      </a:r>
                      <a:endParaRPr b="1" sz="1200" u="none" cap="none" strike="noStrike">
                        <a:solidFill>
                          <a:srgbClr val="0000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38100" marR="38100" marL="38100" anchor="ctr"/>
                </a:tc>
              </a:tr>
              <a:tr h="5258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Cameron Cooper 2002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38100" marR="38100" marL="3810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環境會計將環境活動結果數量化並加以衡量，以有形財務向外界證明環境利益，並協助組織改善衡量原料、能源的環境決策，以節省成本、增加經濟效益。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38100" marR="38100" marL="38100" anchor="ctr"/>
                </a:tc>
              </a:tr>
              <a:tr h="5258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日本環境廳 2005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38100" marR="38100" marL="3810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環境會計是</a:t>
                      </a:r>
                      <a:r>
                        <a:rPr b="1" lang="en-US" sz="1200" u="none" cap="none" strike="noStrike">
                          <a:solidFill>
                            <a:srgbClr val="0000FF"/>
                          </a:solidFill>
                        </a:rPr>
                        <a:t>數量化評估企業環境保護活動</a:t>
                      </a:r>
                      <a:r>
                        <a:rPr lang="en-US" sz="1200" u="none" cap="none" strike="noStrike"/>
                        <a:t>的一種體系，目標為</a:t>
                      </a:r>
                      <a:r>
                        <a:rPr b="1" lang="en-US" sz="1200" u="none" cap="none" strike="noStrike">
                          <a:solidFill>
                            <a:srgbClr val="0000FF"/>
                          </a:solidFill>
                        </a:rPr>
                        <a:t>達成永續發展，與周圍環境保持良好關係</a:t>
                      </a:r>
                      <a:r>
                        <a:rPr lang="en-US" sz="1200" u="none" cap="none" strike="noStrike"/>
                        <a:t>，及</a:t>
                      </a:r>
                      <a:r>
                        <a:rPr b="1" lang="en-US" sz="1200" u="none" cap="none" strike="noStrike">
                          <a:solidFill>
                            <a:srgbClr val="0000FF"/>
                          </a:solidFill>
                        </a:rPr>
                        <a:t>推動同時具效果及效率之環保活動</a:t>
                      </a:r>
                      <a:r>
                        <a:rPr lang="en-US" sz="1200" u="none" cap="none" strike="noStrike"/>
                        <a:t>。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38100" marR="38100" marL="38100" anchor="ctr"/>
                </a:tc>
              </a:tr>
              <a:tr h="7315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國際會計師聯盟（IFAC）2005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38100" marR="38100" marL="3810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/>
                        <a:t>環境管理會計是透過</a:t>
                      </a:r>
                      <a:r>
                        <a:rPr b="1" lang="en-US" sz="1200" u="none" cap="none" strike="noStrike">
                          <a:solidFill>
                            <a:srgbClr val="0000FF"/>
                          </a:solidFill>
                        </a:rPr>
                        <a:t>發展並執行適當的環境相關會計系統來管理環境及經濟績效。</a:t>
                      </a:r>
                      <a:r>
                        <a:rPr lang="en-US" sz="1200" u="none" cap="none" strike="noStrike"/>
                        <a:t>包括公司資訊之報導及審計，環境管理會計一般來說包括生命週期會計、全部成本會計、效益處理及環境管理之策略性規劃。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8100" marB="38100" marR="38100" marL="38100" anchor="ctr"/>
                </a:tc>
              </a:tr>
            </a:tbl>
          </a:graphicData>
        </a:graphic>
      </p:graphicFrame>
      <p:sp>
        <p:nvSpPr>
          <p:cNvPr id="195" name="Google Shape;195;p23"/>
          <p:cNvSpPr txBox="1"/>
          <p:nvPr/>
        </p:nvSpPr>
        <p:spPr>
          <a:xfrm>
            <a:off x="323528" y="6304002"/>
            <a:ext cx="8424936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資料來源：經濟部能源局</a:t>
            </a:r>
            <a:r>
              <a:rPr lang="en-US" sz="1200" u="sng">
                <a:solidFill>
                  <a:schemeClr val="hlink"/>
                </a:solidFill>
                <a:latin typeface="Century Gothic"/>
                <a:ea typeface="Century Gothic"/>
                <a:cs typeface="Century Gothic"/>
                <a:sym typeface="Century Gothic"/>
                <a:hlinkClick r:id="rId3"/>
              </a:rPr>
              <a:t>http://www.moeaboe.gov.tw/InfoSys/ea/ISEaMain.aspx?PageId=ea_01</a:t>
            </a:r>
            <a:r>
              <a:rPr lang="en-US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accessed 2011/07/12</a:t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96" name="Google Shape;196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2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3600"/>
              <a:buFont typeface="Century Gothic"/>
              <a:buNone/>
            </a:pPr>
            <a:r>
              <a:rPr lang="en-US" sz="3600"/>
              <a:t>Summary of </a:t>
            </a:r>
            <a:br>
              <a:rPr lang="en-US" sz="3600"/>
            </a:br>
            <a:r>
              <a:rPr lang="en-US" sz="3600"/>
              <a:t>Important terms and concepts</a:t>
            </a:r>
            <a:endParaRPr sz="3600"/>
          </a:p>
        </p:txBody>
      </p:sp>
      <p:graphicFrame>
        <p:nvGraphicFramePr>
          <p:cNvPr id="202" name="Google Shape;202;p24"/>
          <p:cNvGraphicFramePr/>
          <p:nvPr/>
        </p:nvGraphicFramePr>
        <p:xfrm>
          <a:off x="539552" y="1340768"/>
          <a:ext cx="3000000" cy="3000000"/>
        </p:xfrm>
        <a:graphic>
          <a:graphicData uri="http://schemas.openxmlformats.org/drawingml/2006/table">
            <a:tbl>
              <a:tblPr bandRow="1" firstRow="1">
                <a:gradFill>
                  <a:gsLst>
                    <a:gs pos="0">
                      <a:srgbClr val="BBFF91"/>
                    </a:gs>
                    <a:gs pos="35000">
                      <a:srgbClr val="CEFFB3"/>
                    </a:gs>
                    <a:gs pos="100000">
                      <a:srgbClr val="EAFFE0"/>
                    </a:gs>
                  </a:gsLst>
                  <a:lin ang="16200000" scaled="0"/>
                </a:gradFill>
                <a:tableStyleId>{AAC5EE8F-A6B8-4FA1-ABF4-F4A9A0DA9321}</a:tableStyleId>
              </a:tblPr>
              <a:tblGrid>
                <a:gridCol w="2736300"/>
                <a:gridCol w="5493300"/>
              </a:tblGrid>
              <a:tr h="1262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cap="none" strike="noStrike"/>
                        <a:t>Terms</a:t>
                      </a:r>
                      <a:endParaRPr sz="14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Definition</a:t>
                      </a:r>
                      <a:endParaRPr sz="14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/>
                        <a:t>Environmental Accounting</a:t>
                      </a:r>
                      <a:endParaRPr sz="13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300">
                          <a:solidFill>
                            <a:srgbClr val="0000FF"/>
                          </a:solidFill>
                        </a:rPr>
                        <a:t>The compilation</a:t>
                      </a:r>
                      <a:r>
                        <a:rPr b="1" lang="en-US" sz="1300">
                          <a:solidFill>
                            <a:srgbClr val="0000FF"/>
                          </a:solidFill>
                        </a:rPr>
                        <a:t> of physical and monetary accounts of environmental assets </a:t>
                      </a:r>
                      <a:r>
                        <a:rPr lang="en-US" sz="1300"/>
                        <a:t>and </a:t>
                      </a:r>
                      <a:r>
                        <a:rPr b="1" lang="en-US" sz="1300">
                          <a:solidFill>
                            <a:srgbClr val="0000FF"/>
                          </a:solidFill>
                        </a:rPr>
                        <a:t>the costs of their depletion and degradation.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/>
                        <a:t>Depending on the specific use of the term, National Resource Accounting( NRA) below may be included as a subset of EA.   </a:t>
                      </a:r>
                      <a:endParaRPr sz="13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/>
                        <a:t>Green</a:t>
                      </a:r>
                      <a:r>
                        <a:rPr lang="en-US" sz="1300"/>
                        <a:t> Accounting</a:t>
                      </a:r>
                      <a:endParaRPr sz="13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/>
                        <a:t>Systematic presentation of data on </a:t>
                      </a:r>
                      <a:r>
                        <a:rPr b="1" lang="en-US" sz="1300">
                          <a:solidFill>
                            <a:srgbClr val="0000FF"/>
                          </a:solidFill>
                        </a:rPr>
                        <a:t>environmentally important stocks and flows</a:t>
                      </a:r>
                      <a:r>
                        <a:rPr lang="en-US" sz="1300"/>
                        <a:t>(e.g. stocks of life-sustaining natural resources, flows</a:t>
                      </a:r>
                      <a:r>
                        <a:rPr lang="en-US" sz="1300"/>
                        <a:t> of pollutants),accompanying </a:t>
                      </a:r>
                      <a:r>
                        <a:rPr b="1" lang="en-US" sz="1300">
                          <a:solidFill>
                            <a:srgbClr val="0000FF"/>
                          </a:solidFill>
                        </a:rPr>
                        <a:t>conventional economic accounts</a:t>
                      </a:r>
                      <a:r>
                        <a:rPr lang="en-US" sz="1300"/>
                        <a:t>(e.g. measures of gross domestic product)with the ultimate objective of </a:t>
                      </a:r>
                      <a:r>
                        <a:rPr b="1" lang="en-US" sz="1300">
                          <a:solidFill>
                            <a:srgbClr val="FF9933"/>
                          </a:solidFill>
                        </a:rPr>
                        <a:t>providing a comprehensive measure of the environmental consequences of economic activity.</a:t>
                      </a:r>
                      <a:endParaRPr b="1" sz="1300">
                        <a:solidFill>
                          <a:srgbClr val="FF9933"/>
                        </a:solidFill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/>
                        <a:t>Nature Resource Accounting</a:t>
                      </a:r>
                      <a:endParaRPr sz="13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/>
                        <a:t> A system of monitoring based on methodically organized accounts, representing </a:t>
                      </a:r>
                      <a:r>
                        <a:rPr b="1" lang="en-US" sz="1300">
                          <a:solidFill>
                            <a:srgbClr val="0000FF"/>
                          </a:solidFill>
                        </a:rPr>
                        <a:t>the size of economically valuable and limited reserves of natural resources </a:t>
                      </a:r>
                      <a:r>
                        <a:rPr lang="en-US" sz="1300"/>
                        <a:t>and </a:t>
                      </a:r>
                      <a:r>
                        <a:rPr b="1" lang="en-US" sz="1300">
                          <a:solidFill>
                            <a:srgbClr val="0000FF"/>
                          </a:solidFill>
                        </a:rPr>
                        <a:t>using physical quantifiers such</a:t>
                      </a:r>
                      <a:r>
                        <a:rPr b="1" lang="en-US" sz="1300">
                          <a:solidFill>
                            <a:srgbClr val="0000FF"/>
                          </a:solidFill>
                        </a:rPr>
                        <a:t> as tonnes or cubic metres.</a:t>
                      </a:r>
                      <a:endParaRPr b="1" sz="1300">
                        <a:solidFill>
                          <a:srgbClr val="0000FF"/>
                        </a:solidFill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/>
                        <a:t>Adjusted net savings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/>
                        <a:t>(genuine</a:t>
                      </a:r>
                      <a:r>
                        <a:rPr lang="en-US" sz="1300"/>
                        <a:t> savings)</a:t>
                      </a:r>
                      <a:endParaRPr sz="13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/>
                        <a:t>A </a:t>
                      </a:r>
                      <a:r>
                        <a:rPr b="1" lang="en-US" sz="1300">
                          <a:solidFill>
                            <a:srgbClr val="0000FF"/>
                          </a:solidFill>
                        </a:rPr>
                        <a:t>sustainably indicator </a:t>
                      </a:r>
                      <a:r>
                        <a:rPr lang="en-US" sz="1300"/>
                        <a:t>building on the concepts of green</a:t>
                      </a:r>
                      <a:r>
                        <a:rPr lang="en-US" sz="1300"/>
                        <a:t> national accounts. Adjusted net savings measure </a:t>
                      </a:r>
                      <a:r>
                        <a:rPr b="1" lang="en-US" sz="1300">
                          <a:solidFill>
                            <a:srgbClr val="0000FF"/>
                          </a:solidFill>
                        </a:rPr>
                        <a:t>the true rate of savings</a:t>
                      </a:r>
                      <a:r>
                        <a:rPr lang="en-US" sz="1300"/>
                        <a:t> in an economy after </a:t>
                      </a:r>
                      <a:r>
                        <a:rPr b="1" lang="en-US" sz="1300">
                          <a:solidFill>
                            <a:srgbClr val="0000FF"/>
                          </a:solidFill>
                        </a:rPr>
                        <a:t>taking into account investments in human capital, depletion of natural resources and damage caused by pollution.</a:t>
                      </a:r>
                      <a:endParaRPr b="1" sz="1300">
                        <a:solidFill>
                          <a:srgbClr val="0000FF"/>
                        </a:solidFill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/>
                        <a:t>Green GDP</a:t>
                      </a:r>
                      <a:endParaRPr sz="13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/>
                        <a:t>A </a:t>
                      </a:r>
                      <a:r>
                        <a:rPr b="1" lang="en-US" sz="1300">
                          <a:solidFill>
                            <a:srgbClr val="0000FF"/>
                          </a:solidFill>
                        </a:rPr>
                        <a:t>measurement</a:t>
                      </a:r>
                      <a:r>
                        <a:rPr b="1" lang="en-US" sz="1300">
                          <a:solidFill>
                            <a:srgbClr val="0000FF"/>
                          </a:solidFill>
                        </a:rPr>
                        <a:t> of national output </a:t>
                      </a:r>
                      <a:r>
                        <a:rPr lang="en-US" sz="1300"/>
                        <a:t>that </a:t>
                      </a:r>
                      <a:r>
                        <a:rPr b="1" lang="en-US" sz="1300">
                          <a:solidFill>
                            <a:srgbClr val="0000FF"/>
                          </a:solidFill>
                        </a:rPr>
                        <a:t>includes effects on the environment and natural resources</a:t>
                      </a:r>
                      <a:endParaRPr b="1" sz="1300">
                        <a:solidFill>
                          <a:srgbClr val="0000FF"/>
                        </a:solidFill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203" name="Google Shape;203;p24"/>
          <p:cNvSpPr txBox="1"/>
          <p:nvPr/>
        </p:nvSpPr>
        <p:spPr>
          <a:xfrm>
            <a:off x="0" y="6669360"/>
            <a:ext cx="8964488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資料來源：International experiences with environmental and Economic accounting(2006),The World Bank-Italian Trust Fund Project</a:t>
            </a:r>
            <a:endParaRPr sz="11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04" name="Google Shape;204;p2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5"/>
          <p:cNvSpPr txBox="1"/>
          <p:nvPr>
            <p:ph type="title"/>
          </p:nvPr>
        </p:nvSpPr>
        <p:spPr>
          <a:xfrm>
            <a:off x="395536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</a:pPr>
            <a:r>
              <a:rPr lang="en-US"/>
              <a:t>綠色會計</a:t>
            </a:r>
            <a:endParaRPr/>
          </a:p>
        </p:txBody>
      </p:sp>
      <p:sp>
        <p:nvSpPr>
          <p:cNvPr id="210" name="Google Shape;210;p25"/>
          <p:cNvSpPr/>
          <p:nvPr/>
        </p:nvSpPr>
        <p:spPr>
          <a:xfrm>
            <a:off x="323528" y="980728"/>
            <a:ext cx="8568952" cy="532859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extrusionOk="0" fill="none" h="120000" w="120000">
                <a:moveTo>
                  <a:pt x="-10000" y="0"/>
                </a:moveTo>
                <a:close/>
                <a:lnTo>
                  <a:pt x="-10000" y="120000"/>
                </a:lnTo>
              </a:path>
              <a:path extrusionOk="0" fill="none" h="120000" w="120000">
                <a:moveTo>
                  <a:pt x="-10000" y="22500"/>
                </a:moveTo>
                <a:lnTo>
                  <a:pt x="-46000" y="135000"/>
                </a:lnTo>
              </a:path>
            </a:pathLst>
          </a:cu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-114300" lvl="1" marL="114300" marR="0" rtl="0" algn="l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環境會計</a:t>
            </a:r>
            <a:endParaRPr b="0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114300" lvl="2" marL="228600" marR="0" rtl="0" algn="l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總體</a:t>
            </a:r>
            <a:endParaRPr b="0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114300" lvl="3" marL="342900" marR="0" rtl="0" algn="l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綠色國民所得帳</a:t>
            </a:r>
            <a:endParaRPr b="0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3" marL="342900" marR="0" rtl="0" algn="l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2" marL="228600" marR="0" rtl="0" algn="l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114300" lvl="2" marL="228600" marR="0" rtl="0" algn="l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個體</a:t>
            </a:r>
            <a:endParaRPr b="0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114300" lvl="3" marL="342900" marR="0" rtl="0" algn="l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企業環境管理會計</a:t>
            </a:r>
            <a:endParaRPr b="0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114300" lvl="4" marL="457200" marR="0" rtl="0" algn="l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環境保護</a:t>
            </a:r>
            <a:endParaRPr b="0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4" marL="457200" marR="0" rtl="0" algn="l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114300" lvl="4" marL="457200" marR="0" rtl="0" algn="l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資源利用</a:t>
            </a:r>
            <a:endParaRPr b="0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4" marL="457200" marR="0" rtl="0" algn="l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3" marL="342900" marR="0" rtl="0" algn="l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114300" lvl="3" marL="342900" marR="0" rtl="0" algn="l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企業環境財務會計</a:t>
            </a:r>
            <a:endParaRPr b="0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3" marL="342900" marR="0" rtl="0" algn="l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2" marL="228600" marR="0" rtl="0" algn="l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11" name="Google Shape;211;p25"/>
          <p:cNvSpPr txBox="1"/>
          <p:nvPr/>
        </p:nvSpPr>
        <p:spPr>
          <a:xfrm>
            <a:off x="6516216" y="5157192"/>
            <a:ext cx="216024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12" name="Google Shape;212;p25"/>
          <p:cNvSpPr txBox="1"/>
          <p:nvPr/>
        </p:nvSpPr>
        <p:spPr>
          <a:xfrm>
            <a:off x="6732240" y="5373216"/>
            <a:ext cx="241176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環境資產與負債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環境衝擊與資源使用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213" name="Google Shape;213;p25"/>
          <p:cNvCxnSpPr/>
          <p:nvPr/>
        </p:nvCxnSpPr>
        <p:spPr>
          <a:xfrm rot="-5400000">
            <a:off x="4932834" y="3284190"/>
            <a:ext cx="576064" cy="1588"/>
          </a:xfrm>
          <a:prstGeom prst="straightConnector1">
            <a:avLst/>
          </a:prstGeom>
          <a:noFill/>
          <a:ln cap="flat" cmpd="sng" w="38100">
            <a:solidFill>
              <a:srgbClr val="FFFF00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sp>
        <p:nvSpPr>
          <p:cNvPr id="214" name="Google Shape;214;p25"/>
          <p:cNvSpPr txBox="1"/>
          <p:nvPr/>
        </p:nvSpPr>
        <p:spPr>
          <a:xfrm>
            <a:off x="5436096" y="2996952"/>
            <a:ext cx="1368152" cy="52322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FFF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rgbClr val="FF99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環保支出</a:t>
            </a:r>
            <a:endParaRPr b="1" sz="1400">
              <a:solidFill>
                <a:srgbClr val="FF99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rgbClr val="FF99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資源利用支出</a:t>
            </a:r>
            <a:endParaRPr b="1" sz="1400">
              <a:solidFill>
                <a:srgbClr val="FF99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15" name="Google Shape;215;p25"/>
          <p:cNvSpPr/>
          <p:nvPr/>
        </p:nvSpPr>
        <p:spPr>
          <a:xfrm>
            <a:off x="6588224" y="5373216"/>
            <a:ext cx="288032" cy="936104"/>
          </a:xfrm>
          <a:prstGeom prst="leftBrace">
            <a:avLst>
              <a:gd fmla="val 8333" name="adj1"/>
              <a:gd fmla="val 50000" name="adj2"/>
            </a:avLst>
          </a:prstGeom>
          <a:noFill/>
          <a:ln cap="flat" cmpd="sng" w="28575">
            <a:solidFill>
              <a:srgbClr val="00CC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16" name="Google Shape;216;p25"/>
          <p:cNvSpPr txBox="1"/>
          <p:nvPr/>
        </p:nvSpPr>
        <p:spPr>
          <a:xfrm>
            <a:off x="251520" y="6525344"/>
            <a:ext cx="8712968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資料來源：企業環境會計與綠色國民所得帳之關聯(2006)，周嫦娥，『環境永續與綠色會計實務』研討會。</a:t>
            </a:r>
            <a:endParaRPr sz="14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17" name="Google Shape;217;p2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</a:pPr>
            <a:r>
              <a:rPr lang="en-US"/>
              <a:t>綠色會計</a:t>
            </a:r>
            <a:endParaRPr/>
          </a:p>
        </p:txBody>
      </p:sp>
      <p:sp>
        <p:nvSpPr>
          <p:cNvPr id="223" name="Google Shape;223;p26"/>
          <p:cNvSpPr txBox="1"/>
          <p:nvPr>
            <p:ph idx="1" type="body"/>
          </p:nvPr>
        </p:nvSpPr>
        <p:spPr>
          <a:xfrm>
            <a:off x="395536" y="1196752"/>
            <a:ext cx="8291264" cy="49294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Century Gothic"/>
              <a:buChar char="•"/>
            </a:pPr>
            <a:r>
              <a:rPr lang="en-US"/>
              <a:t>總體面的綠色會計：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Century Gothic"/>
              <a:buNone/>
            </a:pPr>
            <a:r>
              <a:rPr lang="en-US"/>
              <a:t>   綠色國民所得帳(Green GDP)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Century Gothic"/>
              <a:buNone/>
            </a:pPr>
            <a:r>
              <a:rPr lang="en-US"/>
              <a:t>   是從國家的觀點紀錄經濟和環境的關係。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Century Gothic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Noto Sans Symbols"/>
              <a:buChar char="◆"/>
            </a:pPr>
            <a:r>
              <a:rPr lang="en-US"/>
              <a:t>個體面的綠色會計：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Century Gothic"/>
              <a:buNone/>
            </a:pPr>
            <a:r>
              <a:rPr lang="en-US"/>
              <a:t>    企業環境會計(Corporate Environmental Accounting)，紀錄個別企業財務和環境的資訊。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Century Gothic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Century Gothic"/>
              <a:buNone/>
            </a:pPr>
            <a:r>
              <a:t/>
            </a:r>
            <a:endParaRPr/>
          </a:p>
        </p:txBody>
      </p:sp>
      <p:sp>
        <p:nvSpPr>
          <p:cNvPr id="224" name="Google Shape;224;p26"/>
          <p:cNvSpPr txBox="1"/>
          <p:nvPr/>
        </p:nvSpPr>
        <p:spPr>
          <a:xfrm>
            <a:off x="0" y="6453336"/>
            <a:ext cx="914400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資料來源：周嫦娥(2009)，綠色會計(上)，中央大學松濤講座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25" name="Google Shape;225;p2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2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</a:pPr>
            <a:r>
              <a:rPr lang="en-US"/>
              <a:t>我國環境會計推動情形</a:t>
            </a:r>
            <a:endParaRPr/>
          </a:p>
        </p:txBody>
      </p:sp>
      <p:graphicFrame>
        <p:nvGraphicFramePr>
          <p:cNvPr id="231" name="Google Shape;231;p27"/>
          <p:cNvGraphicFramePr/>
          <p:nvPr/>
        </p:nvGraphicFramePr>
        <p:xfrm>
          <a:off x="1043608" y="1124745"/>
          <a:ext cx="3000000" cy="3000000"/>
        </p:xfrm>
        <a:graphic>
          <a:graphicData uri="http://schemas.openxmlformats.org/drawingml/2006/table">
            <a:tbl>
              <a:tblPr>
                <a:gradFill>
                  <a:gsLst>
                    <a:gs pos="0">
                      <a:srgbClr val="85E9FF"/>
                    </a:gs>
                    <a:gs pos="35000">
                      <a:srgbClr val="ABEDFF"/>
                    </a:gs>
                    <a:gs pos="100000">
                      <a:srgbClr val="DCF8FF"/>
                    </a:gs>
                  </a:gsLst>
                  <a:lin ang="16200000" scaled="0"/>
                </a:gradFill>
                <a:tableStyleId>{F75C4139-BE35-42CD-94CE-6E91A9F040BF}</a:tableStyleId>
              </a:tblPr>
              <a:tblGrid>
                <a:gridCol w="792100"/>
                <a:gridCol w="6048675"/>
              </a:tblGrid>
              <a:tr h="2045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年度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775" marB="6775" marR="6775" marL="6775" anchor="ctr">
                    <a:lnR cap="flat" cmpd="sng" w="12700">
                      <a:solidFill>
                        <a:srgbClr val="007DE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00B0F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輔導對象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775" marB="6775" marR="6775" marL="6775" anchor="ctr">
                    <a:lnL cap="flat" cmpd="sng" w="12700">
                      <a:solidFill>
                        <a:srgbClr val="007DE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00B0F0"/>
                    </a:solidFill>
                  </a:tcPr>
                </a:tc>
              </a:tr>
              <a:tr h="2077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88 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775" marB="6775" marR="6775" marL="677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永光化學 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775" marB="6775" marR="6775" marL="6775" anchor="ctr"/>
                </a:tc>
              </a:tr>
              <a:tr h="2045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89 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775" marB="6775" marR="6775" marL="677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聯華電子 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775" marB="6775" marR="6775" marL="6775" anchor="ctr"/>
                </a:tc>
              </a:tr>
              <a:tr h="2045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90 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775" marB="6775" marR="6775" marL="677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正隆紙業、裕隆汽車 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775" marB="6775" marR="6775" marL="6775" anchor="ctr"/>
                </a:tc>
              </a:tr>
              <a:tr h="2045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91 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775" marB="6775" marR="6775" marL="677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台灣通信、良澔科技、臺北榮總 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775" marB="6775" marR="6775" marL="6775" anchor="ctr"/>
                </a:tc>
              </a:tr>
              <a:tr h="3949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92 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775" marB="6775" marR="6775" marL="677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南亞塑膠、力晶半導體、廣源造紙、中華映管、富積電子、台灣電力公司(第一期) 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775" marB="6775" marR="6775" marL="6775" anchor="ctr"/>
                </a:tc>
              </a:tr>
              <a:tr h="6235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93 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775" marB="6775" marR="6775" marL="677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台灣電力公司(第二期)、統一超商、旺宏電子、、穎西工業尚志半導體、裕隆汽車中衛體系、三陽工業中衛體系、中國鋼鐵W5示範廠 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775" marB="6775" marR="6775" marL="6775" anchor="ctr"/>
                </a:tc>
              </a:tr>
              <a:tr h="3949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94 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775" marB="6775" marR="6775" marL="677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台灣電力公司(第二期)、統一速達、杏一醫療、士林電機 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775" marB="6775" marR="6775" marL="6775" anchor="ctr"/>
                </a:tc>
              </a:tr>
              <a:tr h="15373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95 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775" marB="6775" marR="6775" marL="677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台灣電力公司(第三期)、能源局-新竹瓦管處、中國石油油品行銷事業部、國光電力、工業局-長春人造樹脂、統一企業、大東樹脂化學、正隆造紙、台北縣環保局-正隆板橋廠、亞東醫院、雙溪鄉公所、裕益汽車、中正國小、新店焚化廠、台亞加油站、中福營造、捷運北區施工處新莊工務所、順益汽車 、桃園縣環保局-中福營造、裕隆汽車中衛-友聯、友永、裕器、裕盛、協欣 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775" marB="6775" marR="6775" marL="6775" anchor="ctr"/>
                </a:tc>
              </a:tr>
              <a:tr h="4713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96 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775" marB="6775" marR="6775" marL="677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台灣電力公司(第三期)、能源局-樹林焚化廠、大豐能源科技、環保署-居易科技、宏遠興業 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775" marB="6775" marR="6775" marL="6775" anchor="ctr"/>
                </a:tc>
              </a:tr>
              <a:tr h="6235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97 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775" marB="6775" marR="6775" marL="677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台電-通霄電廠審查資料補充專案、能源局-台塑石化、八里垃圾焚化廠、友達光電、奇美電子、環境會計制度擴充、推廣及結合物質流管理計畫 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775" marB="6775" marR="6775" marL="6775" anchor="ctr"/>
                </a:tc>
              </a:tr>
              <a:tr h="3949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98 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775" marB="6775" marR="6775" marL="677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能源局-明宜太陽能科技公司、嘉義垃圾焚化廠、大台北瓦斯公司 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775" marB="6775" marR="6775" marL="6775" anchor="ctr"/>
                </a:tc>
              </a:tr>
            </a:tbl>
          </a:graphicData>
        </a:graphic>
      </p:graphicFrame>
      <p:sp>
        <p:nvSpPr>
          <p:cNvPr id="232" name="Google Shape;232;p27"/>
          <p:cNvSpPr txBox="1"/>
          <p:nvPr/>
        </p:nvSpPr>
        <p:spPr>
          <a:xfrm>
            <a:off x="323528" y="6597352"/>
            <a:ext cx="828092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資料來源：臺灣環境管理會計學會  http://www.eman-tw.net.tw/index.php/view/index/15</a:t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33" name="Google Shape;233;p2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2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</a:pPr>
            <a:r>
              <a:rPr lang="en-US"/>
              <a:t>經濟體系與環境體系</a:t>
            </a:r>
            <a:endParaRPr/>
          </a:p>
        </p:txBody>
      </p:sp>
      <p:sp>
        <p:nvSpPr>
          <p:cNvPr id="239" name="Google Shape;239;p28"/>
          <p:cNvSpPr/>
          <p:nvPr/>
        </p:nvSpPr>
        <p:spPr>
          <a:xfrm>
            <a:off x="1763688" y="3198149"/>
            <a:ext cx="1782198" cy="1069318"/>
          </a:xfrm>
          <a:prstGeom prst="roundRect">
            <a:avLst>
              <a:gd fmla="val 16667" name="adj"/>
            </a:avLst>
          </a:prstGeom>
          <a:gradFill>
            <a:gsLst>
              <a:gs pos="0">
                <a:srgbClr val="C30057"/>
              </a:gs>
              <a:gs pos="80000">
                <a:srgbClr val="FF0074"/>
              </a:gs>
              <a:gs pos="100000">
                <a:srgbClr val="FF0074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生產</a:t>
            </a:r>
            <a:endParaRPr sz="18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40" name="Google Shape;240;p28"/>
          <p:cNvSpPr/>
          <p:nvPr/>
        </p:nvSpPr>
        <p:spPr>
          <a:xfrm>
            <a:off x="3724105" y="3518944"/>
            <a:ext cx="534659" cy="427727"/>
          </a:xfrm>
          <a:prstGeom prst="rightArrow">
            <a:avLst>
              <a:gd fmla="val 50000" name="adj1"/>
              <a:gd fmla="val 50000" name="adj2"/>
            </a:avLst>
          </a:prstGeom>
          <a:gradFill>
            <a:gsLst>
              <a:gs pos="0">
                <a:srgbClr val="C30057"/>
              </a:gs>
              <a:gs pos="80000">
                <a:srgbClr val="FF0074"/>
              </a:gs>
              <a:gs pos="100000">
                <a:srgbClr val="FF0074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41" name="Google Shape;241;p28"/>
          <p:cNvSpPr/>
          <p:nvPr/>
        </p:nvSpPr>
        <p:spPr>
          <a:xfrm>
            <a:off x="4436983" y="3198149"/>
            <a:ext cx="1782198" cy="1069318"/>
          </a:xfrm>
          <a:prstGeom prst="roundRect">
            <a:avLst>
              <a:gd fmla="val 16667" name="adj"/>
            </a:avLst>
          </a:prstGeom>
          <a:gradFill>
            <a:gsLst>
              <a:gs pos="0">
                <a:srgbClr val="D59200"/>
              </a:gs>
              <a:gs pos="80000">
                <a:srgbClr val="FFC100"/>
              </a:gs>
              <a:gs pos="100000">
                <a:srgbClr val="FFC300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產品</a:t>
            </a:r>
            <a:endParaRPr sz="18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42" name="Google Shape;242;p28"/>
          <p:cNvSpPr/>
          <p:nvPr/>
        </p:nvSpPr>
        <p:spPr>
          <a:xfrm>
            <a:off x="6397400" y="3518944"/>
            <a:ext cx="534659" cy="427727"/>
          </a:xfrm>
          <a:prstGeom prst="rightArrow">
            <a:avLst>
              <a:gd fmla="val 50000" name="adj1"/>
              <a:gd fmla="val 50000" name="adj2"/>
            </a:avLst>
          </a:prstGeom>
          <a:gradFill>
            <a:gsLst>
              <a:gs pos="0">
                <a:srgbClr val="D59200"/>
              </a:gs>
              <a:gs pos="80000">
                <a:srgbClr val="FFC100"/>
              </a:gs>
              <a:gs pos="100000">
                <a:srgbClr val="FFC300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43" name="Google Shape;243;p28"/>
          <p:cNvSpPr/>
          <p:nvPr/>
        </p:nvSpPr>
        <p:spPr>
          <a:xfrm>
            <a:off x="7110278" y="3198149"/>
            <a:ext cx="1782198" cy="1069318"/>
          </a:xfrm>
          <a:prstGeom prst="roundRect">
            <a:avLst>
              <a:gd fmla="val 16667" name="adj"/>
            </a:avLst>
          </a:prstGeom>
          <a:gradFill>
            <a:gsLst>
              <a:gs pos="0">
                <a:srgbClr val="C30057"/>
              </a:gs>
              <a:gs pos="80000">
                <a:srgbClr val="FF0074"/>
              </a:gs>
              <a:gs pos="100000">
                <a:srgbClr val="FF0074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消費</a:t>
            </a:r>
            <a:endParaRPr sz="18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44" name="Google Shape;244;p28"/>
          <p:cNvSpPr/>
          <p:nvPr/>
        </p:nvSpPr>
        <p:spPr>
          <a:xfrm>
            <a:off x="0" y="1932957"/>
            <a:ext cx="773832" cy="464299"/>
          </a:xfrm>
          <a:prstGeom prst="roundRect">
            <a:avLst>
              <a:gd fmla="val 16667" name="adj"/>
            </a:avLst>
          </a:prstGeom>
          <a:gradFill>
            <a:gsLst>
              <a:gs pos="0">
                <a:srgbClr val="5BA91A"/>
              </a:gs>
              <a:gs pos="80000">
                <a:srgbClr val="77DF23"/>
              </a:gs>
              <a:gs pos="100000">
                <a:srgbClr val="78E41F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中間投入</a:t>
            </a:r>
            <a:endParaRPr sz="18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45" name="Google Shape;245;p28"/>
          <p:cNvSpPr/>
          <p:nvPr/>
        </p:nvSpPr>
        <p:spPr>
          <a:xfrm>
            <a:off x="773832" y="1932957"/>
            <a:ext cx="773832" cy="464299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D7EECD">
              <a:alpha val="89803"/>
            </a:srgbClr>
          </a:solidFill>
          <a:ln cap="flat" cmpd="sng" w="9525">
            <a:solidFill>
              <a:srgbClr val="D1E8C7">
                <a:alpha val="89803"/>
              </a:srgbClr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14300" lvl="1" marL="114300" marR="0" rtl="0" algn="l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entury Gothic"/>
              <a:buChar char="•"/>
            </a:pPr>
            <a:r>
              <a:rPr b="0" i="0" lang="en-US" sz="15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勞動</a:t>
            </a:r>
            <a:endParaRPr b="0" i="0" sz="15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19050" lvl="1" marL="114300" marR="0" rtl="0" algn="l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entury Gothic"/>
              <a:buNone/>
            </a:pPr>
            <a:r>
              <a:t/>
            </a:r>
            <a:endParaRPr b="0" i="0" sz="15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114300" lvl="1" marL="114300" marR="0" rtl="0" algn="l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entury Gothic"/>
              <a:buChar char="•"/>
            </a:pPr>
            <a:r>
              <a:rPr b="0" i="0" lang="en-US" sz="15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人造資本</a:t>
            </a:r>
            <a:endParaRPr b="0" i="0" sz="15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19050" lvl="1" marL="114300" marR="0" rtl="0" algn="l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entury Gothic"/>
              <a:buNone/>
            </a:pPr>
            <a:r>
              <a:t/>
            </a:r>
            <a:endParaRPr b="0" i="0" sz="15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19050" lvl="1" marL="114300" marR="0" rtl="0" algn="l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entury Gothic"/>
              <a:buNone/>
            </a:pPr>
            <a:r>
              <a:t/>
            </a:r>
            <a:endParaRPr b="0" i="0" sz="15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114300" lvl="1" marL="114300" marR="0" rtl="0" algn="l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entury Gothic"/>
              <a:buChar char="•"/>
            </a:pPr>
            <a:r>
              <a:rPr b="0" i="0" lang="en-US" sz="15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自然資源</a:t>
            </a:r>
            <a:endParaRPr b="0" i="0" sz="15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46" name="Google Shape;246;p28"/>
          <p:cNvSpPr txBox="1"/>
          <p:nvPr/>
        </p:nvSpPr>
        <p:spPr>
          <a:xfrm>
            <a:off x="0" y="6211669"/>
            <a:ext cx="889248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資料來源：周嫦娥(2009)，綠色會計(上)，中央大學松濤講座</a:t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註：『中間投入』中的自然資源包括：土地、水資源、能源、森林等。</a:t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        為簡化說明，暫不考慮投資與政府支出等。</a:t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247" name="Google Shape;247;p28"/>
          <p:cNvCxnSpPr/>
          <p:nvPr/>
        </p:nvCxnSpPr>
        <p:spPr>
          <a:xfrm flipH="1" rot="5400000">
            <a:off x="2304542" y="2672122"/>
            <a:ext cx="648072" cy="1588"/>
          </a:xfrm>
          <a:prstGeom prst="straightConnector1">
            <a:avLst/>
          </a:prstGeom>
          <a:noFill/>
          <a:ln cap="flat" cmpd="sng" w="57150">
            <a:solidFill>
              <a:schemeClr val="accent5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sp>
        <p:nvSpPr>
          <p:cNvPr id="248" name="Google Shape;248;p28"/>
          <p:cNvSpPr txBox="1"/>
          <p:nvPr/>
        </p:nvSpPr>
        <p:spPr>
          <a:xfrm>
            <a:off x="1835696" y="1844824"/>
            <a:ext cx="158417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空氣汙染物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249" name="Google Shape;249;p28"/>
          <p:cNvCxnSpPr/>
          <p:nvPr/>
        </p:nvCxnSpPr>
        <p:spPr>
          <a:xfrm rot="5400000">
            <a:off x="1800486" y="4688346"/>
            <a:ext cx="648072" cy="1588"/>
          </a:xfrm>
          <a:prstGeom prst="straightConnector1">
            <a:avLst/>
          </a:prstGeom>
          <a:noFill/>
          <a:ln cap="flat" cmpd="sng" w="57150">
            <a:solidFill>
              <a:schemeClr val="accent5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sp>
        <p:nvSpPr>
          <p:cNvPr id="250" name="Google Shape;250;p28"/>
          <p:cNvSpPr txBox="1"/>
          <p:nvPr/>
        </p:nvSpPr>
        <p:spPr>
          <a:xfrm rot="5400000">
            <a:off x="1591943" y="5417495"/>
            <a:ext cx="1080120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固體廢棄物</a:t>
            </a:r>
            <a:endParaRPr sz="1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51" name="Google Shape;251;p28"/>
          <p:cNvSpPr txBox="1"/>
          <p:nvPr/>
        </p:nvSpPr>
        <p:spPr>
          <a:xfrm rot="5400000">
            <a:off x="2359787" y="5481809"/>
            <a:ext cx="1080120" cy="430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廢汙水</a:t>
            </a:r>
            <a:endParaRPr sz="16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252" name="Google Shape;252;p28"/>
          <p:cNvCxnSpPr/>
          <p:nvPr/>
        </p:nvCxnSpPr>
        <p:spPr>
          <a:xfrm flipH="1" rot="5400000">
            <a:off x="7489118" y="2744130"/>
            <a:ext cx="648072" cy="1588"/>
          </a:xfrm>
          <a:prstGeom prst="straightConnector1">
            <a:avLst/>
          </a:prstGeom>
          <a:noFill/>
          <a:ln cap="flat" cmpd="sng" w="57150">
            <a:solidFill>
              <a:schemeClr val="accent5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sp>
        <p:nvSpPr>
          <p:cNvPr id="253" name="Google Shape;253;p28"/>
          <p:cNvSpPr txBox="1"/>
          <p:nvPr/>
        </p:nvSpPr>
        <p:spPr>
          <a:xfrm>
            <a:off x="6876256" y="1916832"/>
            <a:ext cx="158417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空氣汙染物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254" name="Google Shape;254;p28"/>
          <p:cNvCxnSpPr/>
          <p:nvPr/>
        </p:nvCxnSpPr>
        <p:spPr>
          <a:xfrm rot="5400000">
            <a:off x="2592574" y="4688346"/>
            <a:ext cx="648072" cy="1588"/>
          </a:xfrm>
          <a:prstGeom prst="straightConnector1">
            <a:avLst/>
          </a:prstGeom>
          <a:noFill/>
          <a:ln cap="flat" cmpd="sng" w="57150">
            <a:solidFill>
              <a:schemeClr val="accent5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255" name="Google Shape;255;p28"/>
          <p:cNvCxnSpPr/>
          <p:nvPr/>
        </p:nvCxnSpPr>
        <p:spPr>
          <a:xfrm rot="5400000">
            <a:off x="7057070" y="4760354"/>
            <a:ext cx="648072" cy="1588"/>
          </a:xfrm>
          <a:prstGeom prst="straightConnector1">
            <a:avLst/>
          </a:prstGeom>
          <a:noFill/>
          <a:ln cap="flat" cmpd="sng" w="57150">
            <a:solidFill>
              <a:schemeClr val="accent5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256" name="Google Shape;256;p28"/>
          <p:cNvCxnSpPr/>
          <p:nvPr/>
        </p:nvCxnSpPr>
        <p:spPr>
          <a:xfrm rot="5400000">
            <a:off x="7921166" y="4760354"/>
            <a:ext cx="648072" cy="1588"/>
          </a:xfrm>
          <a:prstGeom prst="straightConnector1">
            <a:avLst/>
          </a:prstGeom>
          <a:noFill/>
          <a:ln cap="flat" cmpd="sng" w="57150">
            <a:solidFill>
              <a:schemeClr val="accent5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sp>
        <p:nvSpPr>
          <p:cNvPr id="257" name="Google Shape;257;p28"/>
          <p:cNvSpPr txBox="1"/>
          <p:nvPr/>
        </p:nvSpPr>
        <p:spPr>
          <a:xfrm rot="5400000">
            <a:off x="6831977" y="5489503"/>
            <a:ext cx="1080120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固體廢棄物</a:t>
            </a:r>
            <a:endParaRPr sz="1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58" name="Google Shape;258;p28"/>
          <p:cNvSpPr txBox="1"/>
          <p:nvPr/>
        </p:nvSpPr>
        <p:spPr>
          <a:xfrm rot="5400000">
            <a:off x="7703768" y="5553817"/>
            <a:ext cx="1080120" cy="430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廢汙水</a:t>
            </a:r>
            <a:endParaRPr sz="16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59" name="Google Shape;259;p2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2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</a:pPr>
            <a:r>
              <a:rPr lang="en-US"/>
              <a:t>環境與經濟密不可分</a:t>
            </a:r>
            <a:endParaRPr/>
          </a:p>
        </p:txBody>
      </p:sp>
      <p:sp>
        <p:nvSpPr>
          <p:cNvPr id="265" name="Google Shape;265;p29"/>
          <p:cNvSpPr txBox="1"/>
          <p:nvPr>
            <p:ph idx="1" type="body"/>
          </p:nvPr>
        </p:nvSpPr>
        <p:spPr>
          <a:xfrm>
            <a:off x="323528" y="1268760"/>
            <a:ext cx="8363272" cy="48574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1C5C90"/>
              </a:buClr>
              <a:buSzPts val="2800"/>
              <a:buFont typeface="Century Gothic"/>
              <a:buChar char="•"/>
            </a:pPr>
            <a:r>
              <a:rPr lang="en-US" sz="2800"/>
              <a:t>生產活動需使用自然資然作為中間投入，而生產和消費過程產生的汙染，最終也將回到環境中。</a:t>
            </a:r>
            <a:endParaRPr sz="2800"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rgbClr val="1C5C90"/>
              </a:buClr>
              <a:buSzPts val="2800"/>
              <a:buFont typeface="Century Gothic"/>
              <a:buNone/>
            </a:pPr>
            <a:r>
              <a:t/>
            </a:r>
            <a:endParaRPr sz="2800"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rgbClr val="1C5C90"/>
              </a:buClr>
              <a:buSzPts val="2800"/>
              <a:buFont typeface="Century Gothic"/>
              <a:buChar char="•"/>
            </a:pPr>
            <a:r>
              <a:rPr lang="en-US" sz="2800"/>
              <a:t>環境與經濟緊密相關，當經濟體系生產越多商品勞務，同時也消耗更多來自大自然的資源。</a:t>
            </a:r>
            <a:endParaRPr sz="2800"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rgbClr val="1C5C90"/>
              </a:buClr>
              <a:buSzPts val="2800"/>
              <a:buFont typeface="Century Gothic"/>
              <a:buNone/>
            </a:pPr>
            <a:r>
              <a:t/>
            </a:r>
            <a:endParaRPr sz="2800"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rgbClr val="1C5C90"/>
              </a:buClr>
              <a:buSzPts val="2800"/>
              <a:buFont typeface="Century Gothic"/>
              <a:buChar char="•"/>
            </a:pPr>
            <a:r>
              <a:rPr lang="en-US" sz="2800"/>
              <a:t>想真實反映人民的福利，追求經濟發展的同時也必須重視環境品質。</a:t>
            </a:r>
            <a:endParaRPr sz="2800"/>
          </a:p>
        </p:txBody>
      </p:sp>
      <p:sp>
        <p:nvSpPr>
          <p:cNvPr id="266" name="Google Shape;266;p29"/>
          <p:cNvSpPr txBox="1"/>
          <p:nvPr/>
        </p:nvSpPr>
        <p:spPr>
          <a:xfrm>
            <a:off x="251520" y="6381328"/>
            <a:ext cx="828092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資料來源：周嫦娥(2009)，綠色會計(上)，中央大學松濤講座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67" name="Google Shape;267;p2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3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</a:pPr>
            <a:r>
              <a:rPr lang="en-US"/>
              <a:t>綠色GDP</a:t>
            </a:r>
            <a:endParaRPr/>
          </a:p>
        </p:txBody>
      </p:sp>
      <p:sp>
        <p:nvSpPr>
          <p:cNvPr id="273" name="Google Shape;273;p30"/>
          <p:cNvSpPr txBox="1"/>
          <p:nvPr>
            <p:ph idx="1" type="body"/>
          </p:nvPr>
        </p:nvSpPr>
        <p:spPr>
          <a:xfrm>
            <a:off x="179512" y="1268760"/>
            <a:ext cx="8712968" cy="51845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1C5C90"/>
              </a:buClr>
              <a:buSzPts val="2800"/>
              <a:buFont typeface="Century Gothic"/>
              <a:buChar char="•"/>
            </a:pPr>
            <a:r>
              <a:rPr lang="en-US" sz="2800"/>
              <a:t>綠色GDP嘗試在聯合國認可的國民所得編製架構下(System of National Account , SNA)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rgbClr val="1C5C90"/>
              </a:buClr>
              <a:buSzPts val="2800"/>
              <a:buFont typeface="Century Gothic"/>
              <a:buNone/>
            </a:pPr>
            <a:r>
              <a:rPr lang="en-US" sz="2800"/>
              <a:t>   整合經濟及環境體系資訊。</a:t>
            </a:r>
            <a:endParaRPr sz="2800"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rgbClr val="1C5C90"/>
              </a:buClr>
              <a:buSzPts val="2800"/>
              <a:buFont typeface="Century Gothic"/>
              <a:buNone/>
            </a:pPr>
            <a:r>
              <a:t/>
            </a:r>
            <a:endParaRPr sz="2800"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rgbClr val="1C5C90"/>
              </a:buClr>
              <a:buSzPts val="2800"/>
              <a:buFont typeface="Noto Sans Symbols"/>
              <a:buChar char="◆"/>
            </a:pPr>
            <a:r>
              <a:rPr lang="en-US" sz="2800"/>
              <a:t>聯合國認定的綠色國民所得帳架構</a:t>
            </a:r>
            <a:endParaRPr sz="2800"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rgbClr val="1C5C90"/>
              </a:buClr>
              <a:buSzPts val="2800"/>
              <a:buFont typeface="Century Gothic"/>
              <a:buNone/>
            </a:pPr>
            <a:r>
              <a:rPr lang="en-US" sz="2800"/>
              <a:t>    “經濟與環境綜合帳”(System of Integrated 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rgbClr val="1C5C90"/>
              </a:buClr>
              <a:buSzPts val="2800"/>
              <a:buFont typeface="Century Gothic"/>
              <a:buNone/>
            </a:pPr>
            <a:r>
              <a:rPr lang="en-US" sz="2800"/>
              <a:t>     Environmental and Economic Accounting, SEEA)即按此理念發展。</a:t>
            </a:r>
            <a:endParaRPr sz="2800"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Noto Sans Symbols"/>
              <a:buNone/>
            </a:pPr>
            <a:r>
              <a:t/>
            </a:r>
            <a:endParaRPr/>
          </a:p>
        </p:txBody>
      </p:sp>
      <p:sp>
        <p:nvSpPr>
          <p:cNvPr id="274" name="Google Shape;274;p30"/>
          <p:cNvSpPr txBox="1"/>
          <p:nvPr/>
        </p:nvSpPr>
        <p:spPr>
          <a:xfrm>
            <a:off x="0" y="6453336"/>
            <a:ext cx="914400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資料來源：周嫦娥(2009)，綠色會計(上)，中央大學松濤講座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75" name="Google Shape;275;p3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31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000"/>
              <a:buFont typeface="Century Gothic"/>
              <a:buNone/>
            </a:pPr>
            <a:r>
              <a:rPr lang="en-US"/>
              <a:t>SEEA架構</a:t>
            </a:r>
            <a:endParaRPr/>
          </a:p>
        </p:txBody>
      </p:sp>
      <p:sp>
        <p:nvSpPr>
          <p:cNvPr id="281" name="Google Shape;281;p31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425EA9"/>
              </a:buClr>
              <a:buSzPts val="2000"/>
              <a:buFont typeface="Century Gothic"/>
              <a:buNone/>
            </a:pPr>
            <a:r>
              <a:rPr lang="en-US"/>
              <a:t>我國的綠色國民所得帳編製</a:t>
            </a:r>
            <a:endParaRPr/>
          </a:p>
        </p:txBody>
      </p:sp>
      <p:sp>
        <p:nvSpPr>
          <p:cNvPr id="282" name="Google Shape;282;p3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</a:pPr>
            <a:r>
              <a:rPr lang="en-US"/>
              <a:t>目次</a:t>
            </a:r>
            <a:endParaRPr/>
          </a:p>
        </p:txBody>
      </p:sp>
      <p:sp>
        <p:nvSpPr>
          <p:cNvPr id="98" name="Google Shape;98;p14"/>
          <p:cNvSpPr txBox="1"/>
          <p:nvPr>
            <p:ph idx="1" type="body"/>
          </p:nvPr>
        </p:nvSpPr>
        <p:spPr>
          <a:xfrm>
            <a:off x="323528" y="1484784"/>
            <a:ext cx="8568952" cy="46413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14350" lvl="0" marL="514350" rtl="0" algn="l">
              <a:spcBef>
                <a:spcPts val="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Arial"/>
              <a:buAutoNum type="arabicPeriod"/>
            </a:pPr>
            <a:r>
              <a:rPr lang="en-US"/>
              <a:t>國民所得(GDP&amp;GNP)及其限制  </a:t>
            </a:r>
            <a:r>
              <a:rPr lang="en-US" sz="1200"/>
              <a:t>P3</a:t>
            </a:r>
            <a:endParaRPr/>
          </a:p>
          <a:p>
            <a:pPr indent="-514350" lvl="0" marL="514350" rtl="0" algn="l">
              <a:spcBef>
                <a:spcPts val="64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Arial"/>
              <a:buAutoNum type="arabicPeriod"/>
            </a:pPr>
            <a:r>
              <a:rPr lang="en-US"/>
              <a:t>綠色會計                                      </a:t>
            </a:r>
            <a:r>
              <a:rPr lang="en-US" sz="1200"/>
              <a:t>P9</a:t>
            </a:r>
            <a:endParaRPr/>
          </a:p>
          <a:p>
            <a:pPr indent="-514350" lvl="0" marL="514350" rtl="0" algn="l">
              <a:spcBef>
                <a:spcPts val="64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Arial"/>
              <a:buAutoNum type="arabicPeriod"/>
            </a:pPr>
            <a:r>
              <a:rPr lang="en-US"/>
              <a:t>我國綠色國民所得帳編製(SEEA架構)及結果                                             </a:t>
            </a:r>
            <a:endParaRPr/>
          </a:p>
          <a:p>
            <a:pPr indent="-514350" lvl="0" marL="514350" rtl="0" algn="l">
              <a:spcBef>
                <a:spcPts val="240"/>
              </a:spcBef>
              <a:spcAft>
                <a:spcPts val="0"/>
              </a:spcAft>
              <a:buClr>
                <a:srgbClr val="1C5C90"/>
              </a:buClr>
              <a:buSzPts val="1200"/>
              <a:buFont typeface="Century Gothic"/>
              <a:buNone/>
            </a:pPr>
            <a:r>
              <a:rPr lang="en-US" sz="1200"/>
              <a:t>                                                                                                                                                      P19</a:t>
            </a:r>
            <a:endParaRPr/>
          </a:p>
          <a:p>
            <a:pPr indent="-514350" lvl="0" marL="514350" rtl="0" algn="l">
              <a:spcBef>
                <a:spcPts val="64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Century Gothic"/>
              <a:buNone/>
            </a:pPr>
            <a:r>
              <a:rPr lang="en-US"/>
              <a:t>四、永續發展指標                            </a:t>
            </a:r>
            <a:r>
              <a:rPr lang="en-US" sz="1200"/>
              <a:t>P49</a:t>
            </a:r>
            <a:endParaRPr/>
          </a:p>
          <a:p>
            <a:pPr indent="-514350" lvl="0" marL="514350" rtl="0" algn="l">
              <a:spcBef>
                <a:spcPts val="64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Century Gothic"/>
              <a:buNone/>
            </a:pPr>
            <a:r>
              <a:t/>
            </a:r>
            <a:endParaRPr/>
          </a:p>
          <a:p>
            <a:pPr indent="-514350" lvl="0" marL="514350" rtl="0" algn="l">
              <a:spcBef>
                <a:spcPts val="64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Century Gothic"/>
              <a:buNone/>
            </a:pPr>
            <a:r>
              <a:rPr lang="en-US"/>
              <a:t>   </a:t>
            </a:r>
            <a:endParaRPr/>
          </a:p>
          <a:p>
            <a:pPr indent="-311150" lvl="0" marL="514350" rtl="0" algn="l">
              <a:spcBef>
                <a:spcPts val="64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99" name="Google Shape;99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32"/>
          <p:cNvSpPr txBox="1"/>
          <p:nvPr>
            <p:ph type="title"/>
          </p:nvPr>
        </p:nvSpPr>
        <p:spPr>
          <a:xfrm>
            <a:off x="467544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3600"/>
              <a:buFont typeface="Century Gothic"/>
              <a:buNone/>
            </a:pPr>
            <a:r>
              <a:rPr lang="en-US" sz="3600"/>
              <a:t>聯合國SEEA 1993V.SSEEA2003之比較</a:t>
            </a:r>
            <a:endParaRPr sz="3600"/>
          </a:p>
        </p:txBody>
      </p:sp>
      <p:graphicFrame>
        <p:nvGraphicFramePr>
          <p:cNvPr id="288" name="Google Shape;288;p32"/>
          <p:cNvGraphicFramePr/>
          <p:nvPr/>
        </p:nvGraphicFramePr>
        <p:xfrm>
          <a:off x="539552" y="83671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{F513A1D5-80AE-493C-ACEF-2121B5276D32}</a:tableStyleId>
              </a:tblPr>
              <a:tblGrid>
                <a:gridCol w="2496275"/>
                <a:gridCol w="2496275"/>
                <a:gridCol w="2496275"/>
              </a:tblGrid>
              <a:tr h="3704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SEEA 1993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SEEA2003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10186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目的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介紹綠色國民所得帳觀念、基本帳表架構、資源折耗及環境質損估算方法。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除涵蓋SEEA1993已有內容外，在功能上係扮演綠色國民所得編算之『操作手冊』--亦即編製者可按SEEA2003所述之步驟，完成帳表編製。</a:t>
                      </a:r>
                      <a:endParaRPr sz="1200"/>
                    </a:p>
                  </a:txBody>
                  <a:tcPr marT="45725" marB="45725" marR="91450" marL="91450"/>
                </a:tc>
              </a:tr>
              <a:tr h="10186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帳表架構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FF"/>
                          </a:solidFill>
                        </a:rPr>
                        <a:t>強調與SNA的一致性。</a:t>
                      </a:r>
                      <a:endParaRPr sz="1200">
                        <a:solidFill>
                          <a:srgbClr val="0000FF"/>
                        </a:solidFill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由於SEEA1993以介紹性質為主，故障表較為粗略。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FF"/>
                          </a:solidFill>
                        </a:rPr>
                        <a:t>強調與SNA的一致性。</a:t>
                      </a:r>
                      <a:r>
                        <a:rPr lang="en-US" sz="1200"/>
                        <a:t>但環境保護支出帳、自然資源及環境汙染相關衛星帳之架構更為完整。SEEA2003中並以實際編算中國家之帳表作為案例介紹。</a:t>
                      </a:r>
                      <a:endParaRPr sz="1200"/>
                    </a:p>
                  </a:txBody>
                  <a:tcPr marT="45725" marB="45725" marR="91450" marL="91450"/>
                </a:tc>
              </a:tr>
              <a:tr h="12038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資源折耗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利用</a:t>
                      </a:r>
                      <a:endParaRPr sz="12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1.市場價格(actual</a:t>
                      </a:r>
                      <a:r>
                        <a:rPr lang="en-US" sz="1200"/>
                        <a:t> market price)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2.EI Serafy法</a:t>
                      </a:r>
                      <a:endParaRPr sz="12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3.淨價格(net rent)等方法估算自然資源折耗。 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方法上類似SEEA1993，但</a:t>
                      </a:r>
                      <a:r>
                        <a:rPr lang="en-US" sz="1200">
                          <a:solidFill>
                            <a:srgbClr val="0000FF"/>
                          </a:solidFill>
                        </a:rPr>
                        <a:t>SEEA2003介紹更嚴謹且對各類自然資源(例如水、石油及土地等)分類及編算更精細。</a:t>
                      </a:r>
                      <a:endParaRPr sz="1200">
                        <a:solidFill>
                          <a:srgbClr val="0000FF"/>
                        </a:solidFill>
                      </a:endParaRPr>
                    </a:p>
                  </a:txBody>
                  <a:tcPr marT="45725" marB="45725" marR="91450" marL="91450"/>
                </a:tc>
              </a:tr>
              <a:tr h="6482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環境質損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以維護成本法為主。雖有介紹損害評估法，但對該方法持保留態度。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FF"/>
                          </a:solidFill>
                        </a:rPr>
                        <a:t>損害評估法及維護成本法兩者並行</a:t>
                      </a:r>
                      <a:r>
                        <a:rPr lang="en-US" sz="1200"/>
                        <a:t>，並詳細說明各種方法優缺點。</a:t>
                      </a:r>
                      <a:endParaRPr sz="1200"/>
                    </a:p>
                  </a:txBody>
                  <a:tcPr marT="45725" marB="45725" marR="91450" marL="91450"/>
                </a:tc>
              </a:tr>
              <a:tr h="4630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政策功能面向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政策功能方面說明較少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FF"/>
                          </a:solidFill>
                        </a:rPr>
                        <a:t>較SEEA1993更強調帳表的政策功能</a:t>
                      </a:r>
                      <a:r>
                        <a:rPr lang="en-US" sz="1200"/>
                        <a:t>，有專章討論(第11章)。</a:t>
                      </a:r>
                      <a:endParaRPr sz="1200"/>
                    </a:p>
                  </a:txBody>
                  <a:tcPr marT="45725" marB="45725" marR="91450" marL="91450"/>
                </a:tc>
              </a:tr>
              <a:tr h="10186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綜合環境指標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經環境調整後的國民所得指標(environmental</a:t>
                      </a:r>
                      <a:r>
                        <a:rPr lang="en-US" sz="1200"/>
                        <a:t> adjusted domestic product,EDP)，並分為EDP  I 及EDP II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以eaGDP及eaNDP等取代原有的EDP I及EDP II，但這些指標在概念上(納入質損及折耗的價值)是一致的，端視各編算國家的需要及帳表特色而定。</a:t>
                      </a:r>
                      <a:endParaRPr sz="12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289" name="Google Shape;289;p32"/>
          <p:cNvSpPr txBox="1"/>
          <p:nvPr/>
        </p:nvSpPr>
        <p:spPr>
          <a:xfrm>
            <a:off x="179512" y="6488668"/>
            <a:ext cx="8424936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資料來源：蕭代基(2006)，台灣綠色國民所得帳理論架構、編算模式及實施情形。</a:t>
            </a:r>
            <a:endParaRPr sz="16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90" name="Google Shape;290;p3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3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</a:pPr>
            <a:r>
              <a:rPr lang="en-US"/>
              <a:t>SEEA與其他方法之比較</a:t>
            </a:r>
            <a:endParaRPr/>
          </a:p>
        </p:txBody>
      </p:sp>
      <p:sp>
        <p:nvSpPr>
          <p:cNvPr id="296" name="Google Shape;296;p33"/>
          <p:cNvSpPr txBox="1"/>
          <p:nvPr/>
        </p:nvSpPr>
        <p:spPr>
          <a:xfrm>
            <a:off x="323528" y="6237312"/>
            <a:ext cx="835292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資料來源：我國綠色國民所得帳編製報告(2005)，行政院主計處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aphicFrame>
        <p:nvGraphicFramePr>
          <p:cNvPr id="297" name="Google Shape;297;p33"/>
          <p:cNvGraphicFramePr/>
          <p:nvPr/>
        </p:nvGraphicFramePr>
        <p:xfrm>
          <a:off x="395535" y="98072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{9EA84009-DE4C-4FE8-886F-D79275B5FA74}</a:tableStyleId>
              </a:tblPr>
              <a:tblGrid>
                <a:gridCol w="674750"/>
                <a:gridCol w="2174200"/>
                <a:gridCol w="2024250"/>
                <a:gridCol w="1424475"/>
                <a:gridCol w="1911250"/>
              </a:tblGrid>
              <a:tr h="1699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100">
                          <a:solidFill>
                            <a:srgbClr val="000000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編製系統</a:t>
                      </a:r>
                      <a:endParaRPr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21775" marL="21775">
                    <a:lnL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SEEA2003</a:t>
                      </a:r>
                      <a:endParaRPr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21775" marL="21775">
                    <a:lnL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ENRAP</a:t>
                      </a:r>
                      <a:endParaRPr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21775" marL="21775">
                    <a:lnL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SERIEE</a:t>
                      </a:r>
                      <a:endParaRPr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21775" marL="21775">
                    <a:lnL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NAMEA</a:t>
                      </a:r>
                      <a:endParaRPr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21775" marL="21775">
                    <a:lnL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69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100">
                          <a:solidFill>
                            <a:srgbClr val="000000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源起</a:t>
                      </a:r>
                      <a:endParaRPr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21775" marL="21775">
                    <a:lnL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entury Gothic"/>
                        <a:buAutoNum type="arabicPeriod"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聯合國統計局(UNSD)於1993年出版第一版手冊。</a:t>
                      </a:r>
                      <a:endParaRPr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entury Gothic"/>
                        <a:buAutoNum type="arabicPeriod"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1998年出版作業手冊(Operational Manual)</a:t>
                      </a:r>
                      <a:endParaRPr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entury Gothic"/>
                        <a:buAutoNum type="arabicPeriod"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2003完整手冊出版。</a:t>
                      </a:r>
                      <a:endParaRPr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entury Gothic"/>
                        <a:buAutoNum type="arabicPeriod"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應用的國家有美國、德國、加拿大、日本、荷蘭、芬蘭、挪威、菲律賓、墨西哥、印尼、印度、泰國、南韓、中國大陸等。</a:t>
                      </a:r>
                      <a:endParaRPr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21775" marL="21775">
                    <a:lnL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entury Gothic"/>
                        <a:buAutoNum type="arabicPeriod"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由經濟學者H.Peskin所提出(1989年)。</a:t>
                      </a:r>
                      <a:endParaRPr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entury Gothic"/>
                        <a:buAutoNum type="arabicPeriod"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1990年起，美國援外總署(U.S. Agency for International Development,USAID)以提供援助之方式協助菲律賓試行『環境和自然資源帳計畫(ENRAP)』。</a:t>
                      </a:r>
                      <a:endParaRPr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entury Gothic"/>
                        <a:buAutoNum type="arabicPeriod"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目前僅有美國Chesapeake地區及菲律賓試編。</a:t>
                      </a:r>
                      <a:endParaRPr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21775" marL="21775">
                    <a:lnL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歐盟統計局(Eurostat)於1994年出版SERIEE手冊。</a:t>
                      </a:r>
                      <a:endParaRPr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21775" marL="21775">
                    <a:lnL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entury Gothic"/>
                        <a:buAutoNum type="arabicPeriod"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觀念及方法由荷蘭統計局局長Keuning提出。</a:t>
                      </a:r>
                      <a:endParaRPr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entury Gothic"/>
                        <a:buAutoNum type="arabicPeriod"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荷蘭最早依據NAMEA架構空氣排放物帳(1991年)</a:t>
                      </a:r>
                      <a:endParaRPr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21775" marL="21775">
                    <a:lnL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3DFEE"/>
                    </a:solidFill>
                  </a:tcPr>
                </a:tc>
              </a:tr>
              <a:tr h="20395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100">
                          <a:solidFill>
                            <a:srgbClr val="000000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內容</a:t>
                      </a:r>
                      <a:endParaRPr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21775" marL="21775">
                    <a:lnL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entury Gothic"/>
                        <a:buAutoNum type="arabicPeriod"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環境保護支出帳</a:t>
                      </a:r>
                      <a:endParaRPr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entury Gothic"/>
                        <a:buAutoNum type="arabicPeriod"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非生產性資產實物帳。</a:t>
                      </a:r>
                      <a:endParaRPr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entury Gothic"/>
                        <a:buAutoNum type="arabicPeriod"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環境經濟綜合帳。</a:t>
                      </a:r>
                      <a:endParaRPr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entury Gothic"/>
                        <a:buAutoNum type="arabicPeriod"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自然資源折耗和環境質損。</a:t>
                      </a:r>
                      <a:endParaRPr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entury Gothic"/>
                        <a:buAutoNum type="arabicPeriod"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計算綠色國民所得指標。</a:t>
                      </a:r>
                      <a:endParaRPr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21775" marL="21775">
                    <a:lnL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entury Gothic"/>
                        <a:buAutoNum type="arabicPeriod"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將自然環境視為生產部門，可生產非市場的(non-market)環境服務價值。</a:t>
                      </a:r>
                      <a:endParaRPr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entury Gothic"/>
                        <a:buAutoNum type="arabicPeriod"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將包括汙染對人體健康之損害在內的環境汙染價值，視為生產部門的負產出。</a:t>
                      </a:r>
                      <a:endParaRPr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entury Gothic"/>
                        <a:buAutoNum type="arabicPeriod"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環境利益淨額(NEB)=</a:t>
                      </a:r>
                      <a:endParaRPr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2286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環境服務價值-環境損害價值。</a:t>
                      </a:r>
                      <a:endParaRPr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21775" marL="21775">
                    <a:lnL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entury Gothic"/>
                        <a:buAutoNum type="arabicPeriod"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環境保護支出帳。</a:t>
                      </a:r>
                      <a:endParaRPr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entury Gothic"/>
                        <a:buAutoNum type="arabicPeriod"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自然資源使用及管理帳。</a:t>
                      </a:r>
                      <a:endParaRPr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entury Gothic"/>
                        <a:buAutoNum type="arabicPeriod"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基本資料蒐集及處理系統。</a:t>
                      </a:r>
                      <a:endParaRPr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21775" marL="21775">
                    <a:lnL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entury Gothic"/>
                        <a:buAutoNum type="arabicPeriod"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國民所得交易帳：其中與環境有關者為商品與勞務帳、家庭消費帳、稅帳。</a:t>
                      </a:r>
                      <a:endParaRPr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entury Gothic"/>
                        <a:buAutoNum type="arabicPeriod"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環境物質帳：本帳均以實物數量表是：包括汙染物(CO2、N2O、CH4)及自然資源(如天然氣及原油)。</a:t>
                      </a:r>
                      <a:endParaRPr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entury Gothic"/>
                        <a:buAutoNum type="arabicPeriod"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環境議題帳：包含溫室效應、臭氧層破壞、酸化等環境議題。</a:t>
                      </a:r>
                      <a:endParaRPr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21775" marL="21775">
                    <a:lnL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1897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100">
                          <a:solidFill>
                            <a:srgbClr val="000000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特色</a:t>
                      </a:r>
                      <a:endParaRPr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21775" marL="21775">
                    <a:lnL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entury Gothic"/>
                        <a:buAutoNum type="arabicPeriod"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與SNA之定義及會計原則一致。</a:t>
                      </a:r>
                      <a:endParaRPr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entury Gothic"/>
                        <a:buAutoNum type="arabicPeriod"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結合ENRAP、ERIEE、NAMEA之優點。</a:t>
                      </a:r>
                      <a:endParaRPr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21775" marL="21775">
                    <a:lnL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entury Gothic"/>
                        <a:buAutoNum type="arabicPeriod"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估算環境服務價值</a:t>
                      </a:r>
                      <a:endParaRPr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entury Gothic"/>
                        <a:buAutoNum type="arabicPeriod"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環境及資源價值估算，符合經濟理論一致性。</a:t>
                      </a:r>
                      <a:endParaRPr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entury Gothic"/>
                        <a:buAutoNum type="arabicPeriod"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運用損害評估法計算環境社會損失成本。</a:t>
                      </a:r>
                      <a:endParaRPr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entury Gothic"/>
                        <a:buAutoNum type="arabicPeriod"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強調帳表的政策功能。</a:t>
                      </a:r>
                      <a:endParaRPr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entury Gothic"/>
                        <a:buAutoNum type="arabicPeriod"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環境淨利益指標估算。</a:t>
                      </a:r>
                      <a:endParaRPr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21775" marL="21775">
                    <a:lnL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著重環保支出之計算。</a:t>
                      </a:r>
                      <a:endParaRPr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21775" marL="21775">
                    <a:lnL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3DFEE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entury Gothic"/>
                        <a:buAutoNum type="arabicPeriod"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計算與環境有關實物帳。</a:t>
                      </a:r>
                      <a:endParaRPr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entury Gothic"/>
                        <a:buAutoNum type="arabicPeriod"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探討全球環境議題帳(包括溫室效應、臭氧層破壞、酸化等)。</a:t>
                      </a:r>
                      <a:endParaRPr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Century Gothic"/>
                        <a:buAutoNum type="arabicPeriod"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轉換汙染物影響為相同計算單位。</a:t>
                      </a:r>
                      <a:endParaRPr sz="11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21775" marL="21775">
                    <a:lnL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81A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3DFEE"/>
                    </a:solidFill>
                  </a:tcPr>
                </a:tc>
              </a:tr>
            </a:tbl>
          </a:graphicData>
        </a:graphic>
      </p:graphicFrame>
      <p:sp>
        <p:nvSpPr>
          <p:cNvPr id="298" name="Google Shape;298;p3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3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</a:pPr>
            <a:r>
              <a:rPr lang="en-US"/>
              <a:t>綠色國民所得帳</a:t>
            </a:r>
            <a:endParaRPr/>
          </a:p>
        </p:txBody>
      </p:sp>
      <p:sp>
        <p:nvSpPr>
          <p:cNvPr id="304" name="Google Shape;304;p34"/>
          <p:cNvSpPr txBox="1"/>
          <p:nvPr>
            <p:ph idx="1" type="body"/>
          </p:nvPr>
        </p:nvSpPr>
        <p:spPr>
          <a:xfrm>
            <a:off x="251520" y="1196752"/>
            <a:ext cx="8712968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C5C90"/>
              </a:buClr>
              <a:buSzPts val="2600"/>
              <a:buFont typeface="Century Gothic"/>
              <a:buChar char="•"/>
            </a:pPr>
            <a:r>
              <a:rPr lang="en-US" sz="2600"/>
              <a:t>亦稱</a:t>
            </a:r>
            <a:r>
              <a:rPr b="1" lang="en-US" sz="2600">
                <a:solidFill>
                  <a:srgbClr val="FF0000"/>
                </a:solidFill>
              </a:rPr>
              <a:t>「環境帳」、「資源帳」或「環境與經濟綜合帳(System of Integrated Environmental and Economic Accounting , SEEA)」”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1C5C90"/>
              </a:buClr>
              <a:buSzPts val="2600"/>
              <a:buFont typeface="Century Gothic"/>
              <a:buNone/>
            </a:pPr>
            <a:r>
              <a:t/>
            </a:r>
            <a:endParaRPr sz="2600"/>
          </a:p>
          <a:p>
            <a:pPr indent="-342900" lvl="0" marL="34290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0070C0"/>
              </a:buClr>
              <a:buSzPts val="2600"/>
              <a:buFont typeface="Noto Sans Symbols"/>
              <a:buChar char="➢"/>
            </a:pPr>
            <a:r>
              <a:rPr lang="en-US" sz="2600">
                <a:solidFill>
                  <a:srgbClr val="0070C0"/>
                </a:solidFill>
              </a:rPr>
              <a:t>觀察隨著</a:t>
            </a:r>
            <a:r>
              <a:rPr b="1" lang="en-US" sz="2600">
                <a:solidFill>
                  <a:srgbClr val="FF0000"/>
                </a:solidFill>
              </a:rPr>
              <a:t>經濟發展，自然環境及資源耗損的情形。</a:t>
            </a:r>
            <a:endParaRPr b="1" sz="2600">
              <a:solidFill>
                <a:srgbClr val="FF0000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0070C0"/>
              </a:buClr>
              <a:buSzPts val="2600"/>
              <a:buFont typeface="Noto Sans Symbols"/>
              <a:buChar char="➢"/>
            </a:pPr>
            <a:r>
              <a:rPr lang="en-US" sz="2600">
                <a:solidFill>
                  <a:srgbClr val="0070C0"/>
                </a:solidFill>
              </a:rPr>
              <a:t>由聯合國與世界銀行共同開發。</a:t>
            </a:r>
            <a:endParaRPr sz="2600">
              <a:solidFill>
                <a:srgbClr val="0070C0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1C5C90"/>
              </a:buClr>
              <a:buSzPts val="2600"/>
              <a:buFont typeface="Century Gothic"/>
              <a:buNone/>
            </a:pPr>
            <a:r>
              <a:t/>
            </a:r>
            <a:endParaRPr sz="2600">
              <a:solidFill>
                <a:srgbClr val="0070C0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0070C0"/>
              </a:buClr>
              <a:buSzPts val="2600"/>
              <a:buFont typeface="Noto Sans Symbols"/>
              <a:buChar char="➢"/>
            </a:pPr>
            <a:r>
              <a:rPr lang="en-US" sz="2600">
                <a:solidFill>
                  <a:srgbClr val="0070C0"/>
                </a:solidFill>
              </a:rPr>
              <a:t>理論架構與目標：</a:t>
            </a:r>
            <a:endParaRPr sz="2600">
              <a:solidFill>
                <a:srgbClr val="0070C0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1C5C90"/>
              </a:buClr>
              <a:buSzPts val="2600"/>
              <a:buFont typeface="Century Gothic"/>
              <a:buNone/>
            </a:pPr>
            <a:r>
              <a:t/>
            </a:r>
            <a:endParaRPr sz="2600">
              <a:solidFill>
                <a:srgbClr val="0070C0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0070C0"/>
              </a:buClr>
              <a:buSzPts val="2600"/>
              <a:buFont typeface="Century Gothic"/>
              <a:buNone/>
            </a:pPr>
            <a:r>
              <a:rPr lang="en-US" sz="2600">
                <a:solidFill>
                  <a:srgbClr val="0070C0"/>
                </a:solidFill>
              </a:rPr>
              <a:t>    以</a:t>
            </a:r>
            <a:r>
              <a:rPr b="1" i="1" lang="en-US" sz="2600" u="sng">
                <a:solidFill>
                  <a:srgbClr val="FF0000"/>
                </a:solidFill>
              </a:rPr>
              <a:t>衛星帳</a:t>
            </a:r>
            <a:r>
              <a:rPr lang="en-US" sz="2600">
                <a:solidFill>
                  <a:srgbClr val="0070C0"/>
                </a:solidFill>
              </a:rPr>
              <a:t>的方式</a:t>
            </a:r>
            <a:r>
              <a:rPr b="1" i="1" lang="en-US" sz="2600" u="sng">
                <a:solidFill>
                  <a:srgbClr val="FF0000"/>
                </a:solidFill>
              </a:rPr>
              <a:t>補強</a:t>
            </a:r>
            <a:r>
              <a:rPr lang="en-US" sz="2600">
                <a:solidFill>
                  <a:srgbClr val="0070C0"/>
                </a:solidFill>
              </a:rPr>
              <a:t>原有國民經濟會計制度(System of National Accounts , SNA)，建立自然與環境的統計資料庫及相關帳表，考量經濟體系和自然資源與環境永續發展的可能性。</a:t>
            </a:r>
            <a:endParaRPr sz="2600">
              <a:solidFill>
                <a:srgbClr val="0070C0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1C5C90"/>
              </a:buClr>
              <a:buSzPts val="2600"/>
              <a:buFont typeface="Century Gothic"/>
              <a:buNone/>
            </a:pPr>
            <a:r>
              <a:t/>
            </a:r>
            <a:endParaRPr sz="2600">
              <a:solidFill>
                <a:srgbClr val="0070C0"/>
              </a:solidFill>
            </a:endParaRPr>
          </a:p>
          <a:p>
            <a:pPr indent="-206375" lvl="0" marL="342900" rtl="0" algn="l">
              <a:lnSpc>
                <a:spcPct val="80000"/>
              </a:lnSpc>
              <a:spcBef>
                <a:spcPts val="430"/>
              </a:spcBef>
              <a:spcAft>
                <a:spcPts val="0"/>
              </a:spcAft>
              <a:buClr>
                <a:srgbClr val="1C5C90"/>
              </a:buClr>
              <a:buSzPts val="2150"/>
              <a:buFont typeface="Noto Sans Symbols"/>
              <a:buNone/>
            </a:pPr>
            <a:r>
              <a:t/>
            </a:r>
            <a:endParaRPr sz="2150">
              <a:solidFill>
                <a:srgbClr val="FF0000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430"/>
              </a:spcBef>
              <a:spcAft>
                <a:spcPts val="0"/>
              </a:spcAft>
              <a:buClr>
                <a:srgbClr val="FF0000"/>
              </a:buClr>
              <a:buSzPts val="2150"/>
              <a:buFont typeface="Century Gothic"/>
              <a:buNone/>
            </a:pPr>
            <a:r>
              <a:rPr lang="en-US" sz="2150">
                <a:solidFill>
                  <a:srgbClr val="FF0000"/>
                </a:solidFill>
              </a:rPr>
              <a:t> </a:t>
            </a:r>
            <a:endParaRPr sz="2150">
              <a:solidFill>
                <a:srgbClr val="FF0000"/>
              </a:solidFill>
            </a:endParaRPr>
          </a:p>
          <a:p>
            <a:pPr indent="-298450" lvl="0" marL="342900" rtl="0" algn="l">
              <a:lnSpc>
                <a:spcPct val="80000"/>
              </a:lnSpc>
              <a:spcBef>
                <a:spcPts val="140"/>
              </a:spcBef>
              <a:spcAft>
                <a:spcPts val="0"/>
              </a:spcAft>
              <a:buClr>
                <a:srgbClr val="1C5C90"/>
              </a:buClr>
              <a:buSzPts val="700"/>
              <a:buFont typeface="Century Gothic"/>
              <a:buNone/>
            </a:pPr>
            <a:r>
              <a:t/>
            </a:r>
            <a:endParaRPr sz="700">
              <a:solidFill>
                <a:srgbClr val="0070C0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160"/>
              </a:spcBef>
              <a:spcAft>
                <a:spcPts val="0"/>
              </a:spcAft>
              <a:buClr>
                <a:srgbClr val="1C5C90"/>
              </a:buClr>
              <a:buSzPts val="800"/>
              <a:buFont typeface="Century Gothic"/>
              <a:buNone/>
            </a:pPr>
            <a:r>
              <a:t/>
            </a:r>
            <a:endParaRPr sz="800"/>
          </a:p>
        </p:txBody>
      </p:sp>
      <p:sp>
        <p:nvSpPr>
          <p:cNvPr id="305" name="Google Shape;305;p34"/>
          <p:cNvSpPr txBox="1"/>
          <p:nvPr/>
        </p:nvSpPr>
        <p:spPr>
          <a:xfrm>
            <a:off x="395536" y="6273225"/>
            <a:ext cx="835292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資料來源：行政院主計處綠色國民所得帳； </a:t>
            </a:r>
            <a:endParaRPr sz="14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林惠薰(2008)，發展台灣綠色經濟統計之研究，經建會綜計處自行研究報告</a:t>
            </a:r>
            <a:endParaRPr sz="14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06" name="Google Shape;306;p3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3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</a:pPr>
            <a:r>
              <a:rPr lang="en-US"/>
              <a:t>環境與經濟</a:t>
            </a:r>
            <a:endParaRPr/>
          </a:p>
        </p:txBody>
      </p:sp>
      <p:sp>
        <p:nvSpPr>
          <p:cNvPr id="312" name="Google Shape;312;p35"/>
          <p:cNvSpPr txBox="1"/>
          <p:nvPr/>
        </p:nvSpPr>
        <p:spPr>
          <a:xfrm>
            <a:off x="1115616" y="6550223"/>
            <a:ext cx="7848872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資料來源：綠色國民所得網站，行政院主計處</a:t>
            </a:r>
            <a:endParaRPr sz="14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13" name="Google Shape;313;p35"/>
          <p:cNvSpPr/>
          <p:nvPr/>
        </p:nvSpPr>
        <p:spPr>
          <a:xfrm>
            <a:off x="6948264" y="1700808"/>
            <a:ext cx="1584176" cy="432048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F271A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經濟體系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14" name="Google Shape;314;p35"/>
          <p:cNvSpPr/>
          <p:nvPr/>
        </p:nvSpPr>
        <p:spPr>
          <a:xfrm>
            <a:off x="6876256" y="2276872"/>
            <a:ext cx="1656184" cy="864096"/>
          </a:xfrm>
          <a:prstGeom prst="ellipse">
            <a:avLst/>
          </a:prstGeom>
          <a:gradFill>
            <a:gsLst>
              <a:gs pos="0">
                <a:srgbClr val="85E9FF"/>
              </a:gs>
              <a:gs pos="35000">
                <a:srgbClr val="ABEDFF"/>
              </a:gs>
              <a:gs pos="100000">
                <a:srgbClr val="DCF8FF"/>
              </a:gs>
            </a:gsLst>
            <a:lin ang="16200000" scaled="0"/>
          </a:gradFill>
          <a:ln cap="flat" cmpd="sng" w="9525">
            <a:solidFill>
              <a:srgbClr val="00ACDB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經濟活動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315" name="Google Shape;315;p35"/>
          <p:cNvCxnSpPr/>
          <p:nvPr/>
        </p:nvCxnSpPr>
        <p:spPr>
          <a:xfrm rot="5400000">
            <a:off x="7417110" y="3824250"/>
            <a:ext cx="1224136" cy="1588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sp>
        <p:nvSpPr>
          <p:cNvPr id="316" name="Google Shape;316;p35"/>
          <p:cNvSpPr/>
          <p:nvPr/>
        </p:nvSpPr>
        <p:spPr>
          <a:xfrm>
            <a:off x="7020272" y="4509120"/>
            <a:ext cx="1872208" cy="792088"/>
          </a:xfrm>
          <a:prstGeom prst="ellipse">
            <a:avLst/>
          </a:prstGeom>
          <a:solidFill>
            <a:srgbClr val="9966FF"/>
          </a:solidFill>
          <a:ln cap="flat" cmpd="sng" w="9525">
            <a:solidFill>
              <a:srgbClr val="6D85C5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環境支出及環境稅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317" name="Google Shape;317;p35"/>
          <p:cNvCxnSpPr/>
          <p:nvPr/>
        </p:nvCxnSpPr>
        <p:spPr>
          <a:xfrm flipH="1">
            <a:off x="4067944" y="5013176"/>
            <a:ext cx="3024336" cy="756084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cxnSp>
        <p:nvCxnSpPr>
          <p:cNvPr id="318" name="Google Shape;318;p35"/>
          <p:cNvCxnSpPr/>
          <p:nvPr/>
        </p:nvCxnSpPr>
        <p:spPr>
          <a:xfrm flipH="1">
            <a:off x="5508104" y="2852936"/>
            <a:ext cx="1440160" cy="432048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sp>
        <p:nvSpPr>
          <p:cNvPr id="319" name="Google Shape;319;p35"/>
          <p:cNvSpPr txBox="1"/>
          <p:nvPr/>
        </p:nvSpPr>
        <p:spPr>
          <a:xfrm>
            <a:off x="6012160" y="3212976"/>
            <a:ext cx="129614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B05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排放量帳</a:t>
            </a:r>
            <a:endParaRPr sz="1800">
              <a:solidFill>
                <a:srgbClr val="00B05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20" name="Google Shape;320;p35"/>
          <p:cNvSpPr txBox="1"/>
          <p:nvPr/>
        </p:nvSpPr>
        <p:spPr>
          <a:xfrm>
            <a:off x="5220072" y="5661248"/>
            <a:ext cx="223224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B05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環境支出帳</a:t>
            </a:r>
            <a:endParaRPr sz="1800">
              <a:solidFill>
                <a:srgbClr val="00B05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B05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環境稅與補貼帳</a:t>
            </a:r>
            <a:endParaRPr sz="1800">
              <a:solidFill>
                <a:srgbClr val="00B05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21" name="Google Shape;321;p35"/>
          <p:cNvSpPr/>
          <p:nvPr/>
        </p:nvSpPr>
        <p:spPr>
          <a:xfrm>
            <a:off x="611560" y="1628800"/>
            <a:ext cx="1584176" cy="432048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F271A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環境體系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22" name="Google Shape;322;p35"/>
          <p:cNvSpPr/>
          <p:nvPr/>
        </p:nvSpPr>
        <p:spPr>
          <a:xfrm>
            <a:off x="467544" y="2276872"/>
            <a:ext cx="2304256" cy="276510"/>
          </a:xfrm>
          <a:prstGeom prst="roundRect">
            <a:avLst>
              <a:gd fmla="val 16667" name="adj"/>
            </a:avLst>
          </a:prstGeom>
          <a:gradFill>
            <a:gsLst>
              <a:gs pos="0">
                <a:srgbClr val="85E9FF"/>
              </a:gs>
              <a:gs pos="35000">
                <a:srgbClr val="ABEDFF"/>
              </a:gs>
              <a:gs pos="100000">
                <a:srgbClr val="DCF8FF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自然資源投入</a:t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23" name="Google Shape;323;p35"/>
          <p:cNvSpPr/>
          <p:nvPr/>
        </p:nvSpPr>
        <p:spPr>
          <a:xfrm>
            <a:off x="467544" y="2594858"/>
            <a:ext cx="2304256" cy="2765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14300" lvl="1" marL="114300" marR="0" rtl="0" algn="l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entury Gothic"/>
              <a:buChar char="•"/>
            </a:pPr>
            <a:r>
              <a:rPr b="0" i="0" lang="en-US" sz="1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礦產與土石資源</a:t>
            </a:r>
            <a:endParaRPr b="0" i="0" sz="1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114300" lvl="1" marL="114300" marR="0" rtl="0" algn="l">
              <a:lnSpc>
                <a:spcPct val="75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entury Gothic"/>
              <a:buChar char="•"/>
            </a:pPr>
            <a:r>
              <a:rPr b="0" i="0" lang="en-US" sz="1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水資源</a:t>
            </a:r>
            <a:endParaRPr b="0" i="0" sz="1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324" name="Google Shape;324;p35"/>
          <p:cNvCxnSpPr/>
          <p:nvPr/>
        </p:nvCxnSpPr>
        <p:spPr>
          <a:xfrm>
            <a:off x="2771800" y="2492896"/>
            <a:ext cx="4104456" cy="1588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sp>
        <p:nvSpPr>
          <p:cNvPr id="325" name="Google Shape;325;p35"/>
          <p:cNvSpPr txBox="1"/>
          <p:nvPr/>
        </p:nvSpPr>
        <p:spPr>
          <a:xfrm>
            <a:off x="2987824" y="1916832"/>
            <a:ext cx="288032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B05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實物資產帳、折耗帳</a:t>
            </a:r>
            <a:endParaRPr sz="1800">
              <a:solidFill>
                <a:srgbClr val="00B05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26" name="Google Shape;326;p35"/>
          <p:cNvSpPr/>
          <p:nvPr/>
        </p:nvSpPr>
        <p:spPr>
          <a:xfrm>
            <a:off x="3419872" y="2996952"/>
            <a:ext cx="2160240" cy="1008112"/>
          </a:xfrm>
          <a:prstGeom prst="ellipse">
            <a:avLst/>
          </a:prstGeom>
          <a:gradFill>
            <a:gsLst>
              <a:gs pos="0">
                <a:srgbClr val="FFE474"/>
              </a:gs>
              <a:gs pos="35000">
                <a:srgbClr val="FFEA9F"/>
              </a:gs>
              <a:gs pos="100000">
                <a:srgbClr val="FFF6D6"/>
              </a:gs>
            </a:gsLst>
            <a:lin ang="16200000" scaled="0"/>
          </a:gradFill>
          <a:ln cap="flat" cmpd="sng" w="28575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空氣汙染</a:t>
            </a:r>
            <a:endParaRPr sz="16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水汙染</a:t>
            </a:r>
            <a:endParaRPr sz="16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固體廢棄物</a:t>
            </a:r>
            <a:endParaRPr sz="16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27" name="Google Shape;327;p35"/>
          <p:cNvSpPr/>
          <p:nvPr/>
        </p:nvSpPr>
        <p:spPr>
          <a:xfrm>
            <a:off x="3779912" y="2636912"/>
            <a:ext cx="1512168" cy="432048"/>
          </a:xfrm>
          <a:prstGeom prst="rect">
            <a:avLst/>
          </a:prstGeom>
          <a:gradFill>
            <a:gsLst>
              <a:gs pos="0">
                <a:srgbClr val="D59200"/>
              </a:gs>
              <a:gs pos="80000">
                <a:srgbClr val="FFC100"/>
              </a:gs>
              <a:gs pos="100000">
                <a:srgbClr val="FFC300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殘餘物排出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328" name="Google Shape;328;p35"/>
          <p:cNvCxnSpPr/>
          <p:nvPr/>
        </p:nvCxnSpPr>
        <p:spPr>
          <a:xfrm rot="5400000">
            <a:off x="1044402" y="3932262"/>
            <a:ext cx="864096" cy="1588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sp>
        <p:nvSpPr>
          <p:cNvPr id="329" name="Google Shape;329;p35"/>
          <p:cNvSpPr/>
          <p:nvPr/>
        </p:nvSpPr>
        <p:spPr>
          <a:xfrm>
            <a:off x="539552" y="4437112"/>
            <a:ext cx="1728192" cy="504056"/>
          </a:xfrm>
          <a:prstGeom prst="ellipse">
            <a:avLst/>
          </a:prstGeom>
          <a:gradFill>
            <a:gsLst>
              <a:gs pos="0">
                <a:srgbClr val="FF7EAF"/>
              </a:gs>
              <a:gs pos="35000">
                <a:srgbClr val="FFA7C5"/>
              </a:gs>
              <a:gs pos="100000">
                <a:srgbClr val="FFDAE8"/>
              </a:gs>
            </a:gsLst>
            <a:lin ang="16200000" scaled="0"/>
          </a:gradFill>
          <a:ln cap="flat" cmpd="sng" w="9525">
            <a:solidFill>
              <a:srgbClr val="E90E76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環境服務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330" name="Google Shape;330;p35"/>
          <p:cNvCxnSpPr/>
          <p:nvPr/>
        </p:nvCxnSpPr>
        <p:spPr>
          <a:xfrm rot="5400000">
            <a:off x="2700586" y="6308526"/>
            <a:ext cx="288032" cy="1588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cxnSp>
        <p:nvCxnSpPr>
          <p:cNvPr id="331" name="Google Shape;331;p35"/>
          <p:cNvCxnSpPr/>
          <p:nvPr/>
        </p:nvCxnSpPr>
        <p:spPr>
          <a:xfrm>
            <a:off x="1475656" y="4149080"/>
            <a:ext cx="3096344" cy="0"/>
          </a:xfrm>
          <a:prstGeom prst="straightConnector1">
            <a:avLst/>
          </a:prstGeom>
          <a:noFill/>
          <a:ln cap="flat" cmpd="sng" w="28575">
            <a:solidFill>
              <a:srgbClr val="0C0C0C"/>
            </a:solidFill>
            <a:prstDash val="dot"/>
            <a:round/>
            <a:headEnd len="sm" w="sm" type="none"/>
            <a:tailEnd len="sm" w="sm" type="none"/>
          </a:ln>
        </p:spPr>
      </p:cxnSp>
      <p:sp>
        <p:nvSpPr>
          <p:cNvPr id="332" name="Google Shape;332;p35"/>
          <p:cNvSpPr txBox="1"/>
          <p:nvPr/>
        </p:nvSpPr>
        <p:spPr>
          <a:xfrm>
            <a:off x="1979712" y="3789040"/>
            <a:ext cx="136815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B05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品質帳</a:t>
            </a:r>
            <a:endParaRPr sz="1800">
              <a:solidFill>
                <a:srgbClr val="00B05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33" name="Google Shape;333;p35"/>
          <p:cNvSpPr txBox="1"/>
          <p:nvPr/>
        </p:nvSpPr>
        <p:spPr>
          <a:xfrm>
            <a:off x="4716016" y="4005064"/>
            <a:ext cx="1008112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00B05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質損帳</a:t>
            </a:r>
            <a:endParaRPr sz="2000">
              <a:solidFill>
                <a:srgbClr val="00B05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34" name="Google Shape;334;p35"/>
          <p:cNvSpPr/>
          <p:nvPr/>
        </p:nvSpPr>
        <p:spPr>
          <a:xfrm>
            <a:off x="3275856" y="4437112"/>
            <a:ext cx="2232248" cy="792088"/>
          </a:xfrm>
          <a:prstGeom prst="ellipse">
            <a:avLst/>
          </a:prstGeom>
          <a:solidFill>
            <a:srgbClr val="FFFF00"/>
          </a:solidFill>
          <a:ln cap="flat" cmpd="sng" w="25400">
            <a:solidFill>
              <a:srgbClr val="FFFF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環境品質影響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335" name="Google Shape;335;p35"/>
          <p:cNvCxnSpPr/>
          <p:nvPr/>
        </p:nvCxnSpPr>
        <p:spPr>
          <a:xfrm>
            <a:off x="1403648" y="4941168"/>
            <a:ext cx="864096" cy="504056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sp>
        <p:nvSpPr>
          <p:cNvPr id="336" name="Google Shape;336;p35"/>
          <p:cNvSpPr/>
          <p:nvPr/>
        </p:nvSpPr>
        <p:spPr>
          <a:xfrm>
            <a:off x="1763688" y="5373216"/>
            <a:ext cx="2232248" cy="792088"/>
          </a:xfrm>
          <a:prstGeom prst="ellipse">
            <a:avLst/>
          </a:prstGeom>
          <a:gradFill>
            <a:gsLst>
              <a:gs pos="0">
                <a:srgbClr val="5BA91A"/>
              </a:gs>
              <a:gs pos="80000">
                <a:srgbClr val="77DF23"/>
              </a:gs>
              <a:gs pos="100000">
                <a:srgbClr val="78E41F"/>
              </a:gs>
            </a:gsLst>
            <a:lin ang="16200000" scaled="0"/>
          </a:gradFill>
          <a:ln cap="flat" cmpd="sng" w="9525">
            <a:solidFill>
              <a:srgbClr val="7BCF35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環境品質影響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337" name="Google Shape;337;p35"/>
          <p:cNvCxnSpPr/>
          <p:nvPr/>
        </p:nvCxnSpPr>
        <p:spPr>
          <a:xfrm rot="5400000">
            <a:off x="3851920" y="5229200"/>
            <a:ext cx="360040" cy="360040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sp>
        <p:nvSpPr>
          <p:cNvPr id="338" name="Google Shape;338;p35"/>
          <p:cNvSpPr/>
          <p:nvPr/>
        </p:nvSpPr>
        <p:spPr>
          <a:xfrm>
            <a:off x="1475656" y="6453336"/>
            <a:ext cx="2592288" cy="288032"/>
          </a:xfrm>
          <a:prstGeom prst="rect">
            <a:avLst/>
          </a:prstGeom>
          <a:solidFill>
            <a:srgbClr val="FF6699"/>
          </a:solidFill>
          <a:ln cap="flat" cmpd="sng" w="9525">
            <a:solidFill>
              <a:srgbClr val="E90E76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提供政策評估之指標</a:t>
            </a:r>
            <a:endParaRPr sz="18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339" name="Google Shape;339;p35"/>
          <p:cNvCxnSpPr/>
          <p:nvPr/>
        </p:nvCxnSpPr>
        <p:spPr>
          <a:xfrm rot="5400000">
            <a:off x="4320766" y="4256298"/>
            <a:ext cx="504056" cy="1588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cxnSp>
        <p:nvCxnSpPr>
          <p:cNvPr id="340" name="Google Shape;340;p35"/>
          <p:cNvCxnSpPr/>
          <p:nvPr/>
        </p:nvCxnSpPr>
        <p:spPr>
          <a:xfrm>
            <a:off x="2195736" y="1772816"/>
            <a:ext cx="3960440" cy="0"/>
          </a:xfrm>
          <a:prstGeom prst="straightConnector1">
            <a:avLst/>
          </a:prstGeom>
          <a:noFill/>
          <a:ln cap="flat" cmpd="sng" w="25400">
            <a:solidFill>
              <a:schemeClr val="accent4"/>
            </a:solidFill>
            <a:prstDash val="dot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cxnSp>
        <p:nvCxnSpPr>
          <p:cNvPr id="341" name="Google Shape;341;p35"/>
          <p:cNvCxnSpPr/>
          <p:nvPr/>
        </p:nvCxnSpPr>
        <p:spPr>
          <a:xfrm rot="5400000">
            <a:off x="4391980" y="3537012"/>
            <a:ext cx="3528392" cy="0"/>
          </a:xfrm>
          <a:prstGeom prst="straightConnector1">
            <a:avLst/>
          </a:prstGeom>
          <a:noFill/>
          <a:ln cap="flat" cmpd="sng" w="25400">
            <a:solidFill>
              <a:schemeClr val="accent4"/>
            </a:solidFill>
            <a:prstDash val="dot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cxnSp>
        <p:nvCxnSpPr>
          <p:cNvPr id="342" name="Google Shape;342;p35"/>
          <p:cNvCxnSpPr/>
          <p:nvPr/>
        </p:nvCxnSpPr>
        <p:spPr>
          <a:xfrm rot="5400000">
            <a:off x="-1512676" y="3537012"/>
            <a:ext cx="3528392" cy="0"/>
          </a:xfrm>
          <a:prstGeom prst="straightConnector1">
            <a:avLst/>
          </a:prstGeom>
          <a:noFill/>
          <a:ln cap="flat" cmpd="sng" w="25400">
            <a:solidFill>
              <a:schemeClr val="accent4"/>
            </a:solidFill>
            <a:prstDash val="dot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cxnSp>
        <p:nvCxnSpPr>
          <p:cNvPr id="343" name="Google Shape;343;p35"/>
          <p:cNvCxnSpPr/>
          <p:nvPr/>
        </p:nvCxnSpPr>
        <p:spPr>
          <a:xfrm>
            <a:off x="251520" y="1772816"/>
            <a:ext cx="324544" cy="0"/>
          </a:xfrm>
          <a:prstGeom prst="straightConnector1">
            <a:avLst/>
          </a:prstGeom>
          <a:noFill/>
          <a:ln cap="flat" cmpd="sng" w="25400">
            <a:solidFill>
              <a:schemeClr val="accent4"/>
            </a:solidFill>
            <a:prstDash val="dot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cxnSp>
        <p:nvCxnSpPr>
          <p:cNvPr id="344" name="Google Shape;344;p35"/>
          <p:cNvCxnSpPr/>
          <p:nvPr/>
        </p:nvCxnSpPr>
        <p:spPr>
          <a:xfrm>
            <a:off x="251520" y="5301208"/>
            <a:ext cx="5904656" cy="0"/>
          </a:xfrm>
          <a:prstGeom prst="straightConnector1">
            <a:avLst/>
          </a:prstGeom>
          <a:noFill/>
          <a:ln cap="flat" cmpd="sng" w="25400">
            <a:solidFill>
              <a:schemeClr val="accent4"/>
            </a:solidFill>
            <a:prstDash val="dot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sp>
        <p:nvSpPr>
          <p:cNvPr id="345" name="Google Shape;345;p3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3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</a:pPr>
            <a:r>
              <a:rPr lang="en-US"/>
              <a:t>台灣綠色國民所得帳帳表架構</a:t>
            </a:r>
            <a:endParaRPr/>
          </a:p>
        </p:txBody>
      </p:sp>
      <p:sp>
        <p:nvSpPr>
          <p:cNvPr id="351" name="Google Shape;351;p36"/>
          <p:cNvSpPr/>
          <p:nvPr/>
        </p:nvSpPr>
        <p:spPr>
          <a:xfrm>
            <a:off x="3203848" y="1196752"/>
            <a:ext cx="2592288" cy="432048"/>
          </a:xfrm>
          <a:prstGeom prst="rect">
            <a:avLst/>
          </a:prstGeom>
          <a:solidFill>
            <a:srgbClr val="FFFF99"/>
          </a:solidFill>
          <a:ln cap="flat" cmpd="sng" w="12700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綠色國民所得帳資料庫</a:t>
            </a:r>
            <a:endParaRPr sz="16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352" name="Google Shape;352;p36"/>
          <p:cNvCxnSpPr/>
          <p:nvPr/>
        </p:nvCxnSpPr>
        <p:spPr>
          <a:xfrm rot="5400000">
            <a:off x="3960726" y="2096058"/>
            <a:ext cx="936104" cy="1588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sp>
        <p:nvSpPr>
          <p:cNvPr id="353" name="Google Shape;353;p36"/>
          <p:cNvSpPr/>
          <p:nvPr/>
        </p:nvSpPr>
        <p:spPr>
          <a:xfrm>
            <a:off x="179512" y="2204864"/>
            <a:ext cx="936104" cy="576064"/>
          </a:xfrm>
          <a:prstGeom prst="rect">
            <a:avLst/>
          </a:prstGeom>
          <a:solidFill>
            <a:srgbClr val="FFFF99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國民所得帳</a:t>
            </a:r>
            <a:endParaRPr sz="16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54" name="Google Shape;354;p36"/>
          <p:cNvSpPr/>
          <p:nvPr/>
        </p:nvSpPr>
        <p:spPr>
          <a:xfrm>
            <a:off x="179512" y="1124744"/>
            <a:ext cx="1080120" cy="720080"/>
          </a:xfrm>
          <a:prstGeom prst="parallelogram">
            <a:avLst>
              <a:gd fmla="val 25000" name="adj"/>
            </a:avLst>
          </a:prstGeom>
          <a:solidFill>
            <a:srgbClr val="FFFF99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國民所得統計</a:t>
            </a:r>
            <a:endParaRPr sz="14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355" name="Google Shape;355;p36"/>
          <p:cNvCxnSpPr/>
          <p:nvPr/>
        </p:nvCxnSpPr>
        <p:spPr>
          <a:xfrm>
            <a:off x="1187624" y="1412776"/>
            <a:ext cx="2016224" cy="1588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356" name="Google Shape;356;p36"/>
          <p:cNvCxnSpPr/>
          <p:nvPr/>
        </p:nvCxnSpPr>
        <p:spPr>
          <a:xfrm rot="5400000">
            <a:off x="359532" y="2024844"/>
            <a:ext cx="360040" cy="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sp>
        <p:nvSpPr>
          <p:cNvPr id="357" name="Google Shape;357;p36"/>
          <p:cNvSpPr/>
          <p:nvPr/>
        </p:nvSpPr>
        <p:spPr>
          <a:xfrm>
            <a:off x="6660232" y="1124744"/>
            <a:ext cx="1008112" cy="720080"/>
          </a:xfrm>
          <a:prstGeom prst="parallelogram">
            <a:avLst>
              <a:gd fmla="val 25000" name="adj"/>
            </a:avLst>
          </a:prstGeom>
          <a:solidFill>
            <a:srgbClr val="FFFF99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環境</a:t>
            </a:r>
            <a:endParaRPr sz="16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統計</a:t>
            </a:r>
            <a:endParaRPr sz="16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358" name="Google Shape;358;p36"/>
          <p:cNvCxnSpPr>
            <a:endCxn id="351" idx="3"/>
          </p:cNvCxnSpPr>
          <p:nvPr/>
        </p:nvCxnSpPr>
        <p:spPr>
          <a:xfrm rot="10800000">
            <a:off x="5796136" y="1412776"/>
            <a:ext cx="936000" cy="15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359" name="Google Shape;359;p36"/>
          <p:cNvCxnSpPr/>
          <p:nvPr/>
        </p:nvCxnSpPr>
        <p:spPr>
          <a:xfrm rot="5400000">
            <a:off x="3563888" y="1844824"/>
            <a:ext cx="432048" cy="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360" name="Google Shape;360;p36"/>
          <p:cNvCxnSpPr/>
          <p:nvPr/>
        </p:nvCxnSpPr>
        <p:spPr>
          <a:xfrm>
            <a:off x="1475656" y="2060848"/>
            <a:ext cx="2304256" cy="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361" name="Google Shape;361;p36"/>
          <p:cNvCxnSpPr/>
          <p:nvPr/>
        </p:nvCxnSpPr>
        <p:spPr>
          <a:xfrm rot="5400000">
            <a:off x="1296430" y="2240074"/>
            <a:ext cx="360040" cy="1588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sp>
        <p:nvSpPr>
          <p:cNvPr id="362" name="Google Shape;362;p36"/>
          <p:cNvSpPr/>
          <p:nvPr/>
        </p:nvSpPr>
        <p:spPr>
          <a:xfrm rot="5400000">
            <a:off x="2951820" y="3104964"/>
            <a:ext cx="1872208" cy="504056"/>
          </a:xfrm>
          <a:prstGeom prst="rect">
            <a:avLst/>
          </a:prstGeom>
          <a:solidFill>
            <a:srgbClr val="FFFF99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環境稅與補貼帳</a:t>
            </a:r>
            <a:endParaRPr sz="16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63" name="Google Shape;363;p36"/>
          <p:cNvSpPr/>
          <p:nvPr/>
        </p:nvSpPr>
        <p:spPr>
          <a:xfrm rot="5400000">
            <a:off x="1511660" y="2816932"/>
            <a:ext cx="1296144" cy="504056"/>
          </a:xfrm>
          <a:prstGeom prst="rect">
            <a:avLst/>
          </a:prstGeom>
          <a:solidFill>
            <a:srgbClr val="FFFF99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環境效益支出帳</a:t>
            </a:r>
            <a:endParaRPr sz="16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64" name="Google Shape;364;p36"/>
          <p:cNvSpPr/>
          <p:nvPr/>
        </p:nvSpPr>
        <p:spPr>
          <a:xfrm rot="5400000">
            <a:off x="2087724" y="2816932"/>
            <a:ext cx="1296144" cy="504056"/>
          </a:xfrm>
          <a:prstGeom prst="rect">
            <a:avLst/>
          </a:prstGeom>
          <a:solidFill>
            <a:srgbClr val="FFFF99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資源管理與利用利用支出帳</a:t>
            </a:r>
            <a:endParaRPr sz="14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65" name="Google Shape;365;p36"/>
          <p:cNvSpPr/>
          <p:nvPr/>
        </p:nvSpPr>
        <p:spPr>
          <a:xfrm rot="5400000">
            <a:off x="2663788" y="2816932"/>
            <a:ext cx="1296144" cy="504056"/>
          </a:xfrm>
          <a:prstGeom prst="rect">
            <a:avLst/>
          </a:prstGeom>
          <a:solidFill>
            <a:srgbClr val="FFFF99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減緩天然災害支出帳</a:t>
            </a:r>
            <a:endParaRPr sz="16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66" name="Google Shape;366;p36"/>
          <p:cNvSpPr/>
          <p:nvPr/>
        </p:nvSpPr>
        <p:spPr>
          <a:xfrm rot="5400000">
            <a:off x="935596" y="2816932"/>
            <a:ext cx="1296144" cy="504056"/>
          </a:xfrm>
          <a:prstGeom prst="rect">
            <a:avLst/>
          </a:prstGeom>
          <a:solidFill>
            <a:srgbClr val="FFFF99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環境保護</a:t>
            </a:r>
            <a:endParaRPr sz="16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支出帳</a:t>
            </a:r>
            <a:endParaRPr sz="16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367" name="Google Shape;367;p36"/>
          <p:cNvCxnSpPr/>
          <p:nvPr/>
        </p:nvCxnSpPr>
        <p:spPr>
          <a:xfrm rot="5400000">
            <a:off x="1368438" y="3968266"/>
            <a:ext cx="504056" cy="1588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368" name="Google Shape;368;p36"/>
          <p:cNvCxnSpPr/>
          <p:nvPr/>
        </p:nvCxnSpPr>
        <p:spPr>
          <a:xfrm rot="5400000">
            <a:off x="2520566" y="3896258"/>
            <a:ext cx="360040" cy="1588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sp>
        <p:nvSpPr>
          <p:cNvPr id="369" name="Google Shape;369;p36"/>
          <p:cNvSpPr/>
          <p:nvPr/>
        </p:nvSpPr>
        <p:spPr>
          <a:xfrm>
            <a:off x="1259632" y="4221088"/>
            <a:ext cx="1080120" cy="432048"/>
          </a:xfrm>
          <a:prstGeom prst="rect">
            <a:avLst/>
          </a:prstGeom>
          <a:solidFill>
            <a:srgbClr val="FFFF99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環保支出</a:t>
            </a:r>
            <a:endParaRPr sz="14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70" name="Google Shape;370;p36"/>
          <p:cNvSpPr/>
          <p:nvPr/>
        </p:nvSpPr>
        <p:spPr>
          <a:xfrm>
            <a:off x="2483768" y="4077072"/>
            <a:ext cx="1080120" cy="576064"/>
          </a:xfrm>
          <a:prstGeom prst="rect">
            <a:avLst/>
          </a:prstGeom>
          <a:solidFill>
            <a:srgbClr val="FFFF99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自然資源管理保育支出</a:t>
            </a:r>
            <a:endParaRPr sz="14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371" name="Google Shape;371;p36"/>
          <p:cNvCxnSpPr/>
          <p:nvPr/>
        </p:nvCxnSpPr>
        <p:spPr>
          <a:xfrm rot="5400000">
            <a:off x="1620466" y="4796358"/>
            <a:ext cx="288032" cy="1588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sp>
        <p:nvSpPr>
          <p:cNvPr id="372" name="Google Shape;372;p36"/>
          <p:cNvSpPr/>
          <p:nvPr/>
        </p:nvSpPr>
        <p:spPr>
          <a:xfrm>
            <a:off x="1547664" y="4941168"/>
            <a:ext cx="1368152" cy="432048"/>
          </a:xfrm>
          <a:prstGeom prst="rect">
            <a:avLst/>
          </a:prstGeom>
          <a:solidFill>
            <a:srgbClr val="FFFF99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環境支出帳</a:t>
            </a:r>
            <a:endParaRPr sz="14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373" name="Google Shape;373;p36"/>
          <p:cNvCxnSpPr>
            <a:endCxn id="372" idx="1"/>
          </p:cNvCxnSpPr>
          <p:nvPr/>
        </p:nvCxnSpPr>
        <p:spPr>
          <a:xfrm>
            <a:off x="539664" y="5155692"/>
            <a:ext cx="1008000" cy="15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374" name="Google Shape;374;p36"/>
          <p:cNvCxnSpPr/>
          <p:nvPr/>
        </p:nvCxnSpPr>
        <p:spPr>
          <a:xfrm rot="5400000">
            <a:off x="-1223850" y="4544330"/>
            <a:ext cx="3528392" cy="1588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375" name="Google Shape;375;p36"/>
          <p:cNvCxnSpPr/>
          <p:nvPr/>
        </p:nvCxnSpPr>
        <p:spPr>
          <a:xfrm rot="5400000">
            <a:off x="3672694" y="5768466"/>
            <a:ext cx="1512168" cy="1588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376" name="Google Shape;376;p36"/>
          <p:cNvCxnSpPr/>
          <p:nvPr/>
        </p:nvCxnSpPr>
        <p:spPr>
          <a:xfrm>
            <a:off x="2123728" y="5517232"/>
            <a:ext cx="1728192" cy="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377" name="Google Shape;377;p36"/>
          <p:cNvCxnSpPr/>
          <p:nvPr/>
        </p:nvCxnSpPr>
        <p:spPr>
          <a:xfrm>
            <a:off x="539552" y="6309320"/>
            <a:ext cx="7416824" cy="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378" name="Google Shape;378;p36"/>
          <p:cNvCxnSpPr>
            <a:endCxn id="379" idx="1"/>
          </p:cNvCxnSpPr>
          <p:nvPr/>
        </p:nvCxnSpPr>
        <p:spPr>
          <a:xfrm>
            <a:off x="539428" y="5947780"/>
            <a:ext cx="1584300" cy="15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380" name="Google Shape;380;p36"/>
          <p:cNvCxnSpPr/>
          <p:nvPr/>
        </p:nvCxnSpPr>
        <p:spPr>
          <a:xfrm rot="5400000">
            <a:off x="3239852" y="4905164"/>
            <a:ext cx="1224136" cy="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381" name="Google Shape;381;p36"/>
          <p:cNvCxnSpPr/>
          <p:nvPr/>
        </p:nvCxnSpPr>
        <p:spPr>
          <a:xfrm rot="5400000">
            <a:off x="2051720" y="5445224"/>
            <a:ext cx="144016" cy="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382" name="Google Shape;382;p36"/>
          <p:cNvCxnSpPr/>
          <p:nvPr/>
        </p:nvCxnSpPr>
        <p:spPr>
          <a:xfrm rot="5400000">
            <a:off x="2772594" y="5660454"/>
            <a:ext cx="288032" cy="1588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sp>
        <p:nvSpPr>
          <p:cNvPr id="379" name="Google Shape;379;p36"/>
          <p:cNvSpPr/>
          <p:nvPr/>
        </p:nvSpPr>
        <p:spPr>
          <a:xfrm>
            <a:off x="2123728" y="5805264"/>
            <a:ext cx="1440160" cy="288032"/>
          </a:xfrm>
          <a:prstGeom prst="rect">
            <a:avLst/>
          </a:prstGeom>
          <a:solidFill>
            <a:srgbClr val="FFFF99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混合供給使用表</a:t>
            </a:r>
            <a:endParaRPr sz="14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383" name="Google Shape;383;p36"/>
          <p:cNvCxnSpPr/>
          <p:nvPr/>
        </p:nvCxnSpPr>
        <p:spPr>
          <a:xfrm rot="5400000">
            <a:off x="2628578" y="4796358"/>
            <a:ext cx="288032" cy="1588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sp>
        <p:nvSpPr>
          <p:cNvPr id="384" name="Google Shape;384;p36"/>
          <p:cNvSpPr txBox="1"/>
          <p:nvPr/>
        </p:nvSpPr>
        <p:spPr>
          <a:xfrm>
            <a:off x="3851920" y="1844824"/>
            <a:ext cx="1656184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&lt;實物流量帳&gt;</a:t>
            </a:r>
            <a:endParaRPr sz="16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85" name="Google Shape;385;p36"/>
          <p:cNvSpPr/>
          <p:nvPr/>
        </p:nvSpPr>
        <p:spPr>
          <a:xfrm rot="5400000">
            <a:off x="3383868" y="3465004"/>
            <a:ext cx="2448272" cy="648072"/>
          </a:xfrm>
          <a:prstGeom prst="rect">
            <a:avLst/>
          </a:prstGeom>
          <a:solidFill>
            <a:srgbClr val="FFFF99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＊</a:t>
            </a:r>
            <a:r>
              <a:rPr lang="en-US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自然資源供給使用表</a:t>
            </a:r>
            <a:endParaRPr sz="16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＊</a:t>
            </a:r>
            <a:r>
              <a:rPr lang="en-US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殘餘物供給使用量</a:t>
            </a:r>
            <a:endParaRPr sz="16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386" name="Google Shape;386;p36"/>
          <p:cNvCxnSpPr/>
          <p:nvPr/>
        </p:nvCxnSpPr>
        <p:spPr>
          <a:xfrm rot="5400000">
            <a:off x="1872494" y="3968266"/>
            <a:ext cx="504056" cy="1588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387" name="Google Shape;387;p36"/>
          <p:cNvCxnSpPr/>
          <p:nvPr/>
        </p:nvCxnSpPr>
        <p:spPr>
          <a:xfrm rot="5400000">
            <a:off x="3096630" y="3896258"/>
            <a:ext cx="360040" cy="1588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388" name="Google Shape;388;p36"/>
          <p:cNvCxnSpPr/>
          <p:nvPr/>
        </p:nvCxnSpPr>
        <p:spPr>
          <a:xfrm rot="5400000">
            <a:off x="2736590" y="6200514"/>
            <a:ext cx="216024" cy="1588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389" name="Google Shape;389;p36"/>
          <p:cNvCxnSpPr/>
          <p:nvPr/>
        </p:nvCxnSpPr>
        <p:spPr>
          <a:xfrm rot="5400000">
            <a:off x="2520566" y="2240074"/>
            <a:ext cx="360040" cy="1588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390" name="Google Shape;390;p36"/>
          <p:cNvCxnSpPr/>
          <p:nvPr/>
        </p:nvCxnSpPr>
        <p:spPr>
          <a:xfrm rot="5400000">
            <a:off x="3096630" y="2240074"/>
            <a:ext cx="360040" cy="1588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391" name="Google Shape;391;p36"/>
          <p:cNvCxnSpPr/>
          <p:nvPr/>
        </p:nvCxnSpPr>
        <p:spPr>
          <a:xfrm rot="5400000">
            <a:off x="3528678" y="2240074"/>
            <a:ext cx="360040" cy="1588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sp>
        <p:nvSpPr>
          <p:cNvPr id="392" name="Google Shape;392;p36"/>
          <p:cNvSpPr/>
          <p:nvPr/>
        </p:nvSpPr>
        <p:spPr>
          <a:xfrm>
            <a:off x="3779912" y="6525344"/>
            <a:ext cx="1656184" cy="332656"/>
          </a:xfrm>
          <a:prstGeom prst="rect">
            <a:avLst/>
          </a:prstGeom>
          <a:solidFill>
            <a:srgbClr val="FFFF99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環境經濟整合帳</a:t>
            </a:r>
            <a:endParaRPr sz="16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393" name="Google Shape;393;p36"/>
          <p:cNvCxnSpPr/>
          <p:nvPr/>
        </p:nvCxnSpPr>
        <p:spPr>
          <a:xfrm>
            <a:off x="1187624" y="2204864"/>
            <a:ext cx="3024336" cy="0"/>
          </a:xfrm>
          <a:prstGeom prst="straightConnector1">
            <a:avLst/>
          </a:prstGeom>
          <a:noFill/>
          <a:ln cap="flat" cmpd="sng" w="38100">
            <a:solidFill>
              <a:srgbClr val="00FFFF"/>
            </a:solidFill>
            <a:prstDash val="dot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394" name="Google Shape;394;p36"/>
          <p:cNvCxnSpPr/>
          <p:nvPr/>
        </p:nvCxnSpPr>
        <p:spPr>
          <a:xfrm rot="5400000">
            <a:off x="2699792" y="3789040"/>
            <a:ext cx="3024336" cy="0"/>
          </a:xfrm>
          <a:prstGeom prst="straightConnector1">
            <a:avLst/>
          </a:prstGeom>
          <a:noFill/>
          <a:ln cap="flat" cmpd="sng" w="38100">
            <a:solidFill>
              <a:srgbClr val="00FFFF"/>
            </a:solidFill>
            <a:prstDash val="dot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395" name="Google Shape;395;p36"/>
          <p:cNvCxnSpPr/>
          <p:nvPr/>
        </p:nvCxnSpPr>
        <p:spPr>
          <a:xfrm>
            <a:off x="2915816" y="5301208"/>
            <a:ext cx="1296144" cy="0"/>
          </a:xfrm>
          <a:prstGeom prst="straightConnector1">
            <a:avLst/>
          </a:prstGeom>
          <a:noFill/>
          <a:ln cap="flat" cmpd="sng" w="38100">
            <a:solidFill>
              <a:srgbClr val="00FFFF"/>
            </a:solidFill>
            <a:prstDash val="dot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396" name="Google Shape;396;p36"/>
          <p:cNvCxnSpPr/>
          <p:nvPr/>
        </p:nvCxnSpPr>
        <p:spPr>
          <a:xfrm rot="5400000">
            <a:off x="-360548" y="3753036"/>
            <a:ext cx="3096344" cy="0"/>
          </a:xfrm>
          <a:prstGeom prst="straightConnector1">
            <a:avLst/>
          </a:prstGeom>
          <a:noFill/>
          <a:ln cap="flat" cmpd="sng" w="38100">
            <a:solidFill>
              <a:srgbClr val="00FFFF"/>
            </a:solidFill>
            <a:prstDash val="dot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397" name="Google Shape;397;p36"/>
          <p:cNvCxnSpPr/>
          <p:nvPr/>
        </p:nvCxnSpPr>
        <p:spPr>
          <a:xfrm>
            <a:off x="1187624" y="5301208"/>
            <a:ext cx="360040" cy="0"/>
          </a:xfrm>
          <a:prstGeom prst="straightConnector1">
            <a:avLst/>
          </a:prstGeom>
          <a:noFill/>
          <a:ln cap="flat" cmpd="sng" w="38100">
            <a:solidFill>
              <a:srgbClr val="00FFFF"/>
            </a:solidFill>
            <a:prstDash val="dot"/>
            <a:round/>
            <a:headEnd len="sm" w="sm" type="none"/>
            <a:tailEnd len="sm" w="sm" type="none"/>
          </a:ln>
        </p:spPr>
      </p:cxnSp>
      <p:sp>
        <p:nvSpPr>
          <p:cNvPr id="398" name="Google Shape;398;p36"/>
          <p:cNvSpPr txBox="1"/>
          <p:nvPr/>
        </p:nvSpPr>
        <p:spPr>
          <a:xfrm>
            <a:off x="1691680" y="1628800"/>
            <a:ext cx="1656184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&lt;內部衛星帳&gt;</a:t>
            </a:r>
            <a:endParaRPr sz="16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399" name="Google Shape;399;p36"/>
          <p:cNvCxnSpPr/>
          <p:nvPr/>
        </p:nvCxnSpPr>
        <p:spPr>
          <a:xfrm rot="5400000">
            <a:off x="4680012" y="1880828"/>
            <a:ext cx="504056" cy="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400" name="Google Shape;400;p36"/>
          <p:cNvCxnSpPr/>
          <p:nvPr/>
        </p:nvCxnSpPr>
        <p:spPr>
          <a:xfrm>
            <a:off x="4932040" y="2132856"/>
            <a:ext cx="2664296" cy="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401" name="Google Shape;401;p36"/>
          <p:cNvCxnSpPr/>
          <p:nvPr/>
        </p:nvCxnSpPr>
        <p:spPr>
          <a:xfrm rot="5400000">
            <a:off x="7416316" y="2312876"/>
            <a:ext cx="360040" cy="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402" name="Google Shape;402;p36"/>
          <p:cNvCxnSpPr/>
          <p:nvPr/>
        </p:nvCxnSpPr>
        <p:spPr>
          <a:xfrm rot="5400000">
            <a:off x="6768244" y="2312876"/>
            <a:ext cx="360040" cy="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403" name="Google Shape;403;p36"/>
          <p:cNvCxnSpPr/>
          <p:nvPr/>
        </p:nvCxnSpPr>
        <p:spPr>
          <a:xfrm rot="5400000">
            <a:off x="5256076" y="2312876"/>
            <a:ext cx="360040" cy="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sp>
        <p:nvSpPr>
          <p:cNvPr id="404" name="Google Shape;404;p36"/>
          <p:cNvSpPr/>
          <p:nvPr/>
        </p:nvSpPr>
        <p:spPr>
          <a:xfrm>
            <a:off x="5004048" y="2492896"/>
            <a:ext cx="3168352" cy="504056"/>
          </a:xfrm>
          <a:prstGeom prst="rect">
            <a:avLst/>
          </a:prstGeom>
          <a:solidFill>
            <a:srgbClr val="FFFF99"/>
          </a:solidFill>
          <a:ln cap="flat" cmpd="sng" w="38100">
            <a:solidFill>
              <a:srgbClr val="00FFFF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05" name="Google Shape;405;p36"/>
          <p:cNvSpPr txBox="1"/>
          <p:nvPr/>
        </p:nvSpPr>
        <p:spPr>
          <a:xfrm>
            <a:off x="4932040" y="2564904"/>
            <a:ext cx="144016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&lt;</a:t>
            </a:r>
            <a:r>
              <a:rPr lang="en-US"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環境汙染&gt;</a:t>
            </a:r>
            <a:endParaRPr sz="14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06" name="Google Shape;406;p36"/>
          <p:cNvSpPr txBox="1"/>
          <p:nvPr/>
        </p:nvSpPr>
        <p:spPr>
          <a:xfrm>
            <a:off x="6084168" y="2564904"/>
            <a:ext cx="2016224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&lt;自然資源與環境服務&gt;</a:t>
            </a:r>
            <a:endParaRPr sz="14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407" name="Google Shape;407;p36"/>
          <p:cNvCxnSpPr/>
          <p:nvPr/>
        </p:nvCxnSpPr>
        <p:spPr>
          <a:xfrm rot="5400000">
            <a:off x="5292874" y="3140174"/>
            <a:ext cx="288032" cy="1588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408" name="Google Shape;408;p36"/>
          <p:cNvCxnSpPr/>
          <p:nvPr/>
        </p:nvCxnSpPr>
        <p:spPr>
          <a:xfrm rot="5400000">
            <a:off x="6805042" y="3140174"/>
            <a:ext cx="288032" cy="1588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409" name="Google Shape;409;p36"/>
          <p:cNvCxnSpPr/>
          <p:nvPr/>
        </p:nvCxnSpPr>
        <p:spPr>
          <a:xfrm rot="5400000">
            <a:off x="7597130" y="3140174"/>
            <a:ext cx="288032" cy="1588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sp>
        <p:nvSpPr>
          <p:cNvPr id="410" name="Google Shape;410;p36"/>
          <p:cNvSpPr/>
          <p:nvPr/>
        </p:nvSpPr>
        <p:spPr>
          <a:xfrm>
            <a:off x="5004048" y="3284984"/>
            <a:ext cx="1296144" cy="288032"/>
          </a:xfrm>
          <a:prstGeom prst="rect">
            <a:avLst/>
          </a:prstGeom>
          <a:solidFill>
            <a:srgbClr val="FFFF99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汙染物排放帳</a:t>
            </a:r>
            <a:endParaRPr sz="14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411" name="Google Shape;411;p36"/>
          <p:cNvCxnSpPr/>
          <p:nvPr/>
        </p:nvCxnSpPr>
        <p:spPr>
          <a:xfrm rot="5400000">
            <a:off x="5112854" y="3752242"/>
            <a:ext cx="360040" cy="1588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412" name="Google Shape;412;p36"/>
          <p:cNvCxnSpPr/>
          <p:nvPr/>
        </p:nvCxnSpPr>
        <p:spPr>
          <a:xfrm rot="5400000">
            <a:off x="5904942" y="3752242"/>
            <a:ext cx="360040" cy="1588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sp>
        <p:nvSpPr>
          <p:cNvPr id="413" name="Google Shape;413;p36"/>
          <p:cNvSpPr/>
          <p:nvPr/>
        </p:nvSpPr>
        <p:spPr>
          <a:xfrm>
            <a:off x="5076056" y="3933056"/>
            <a:ext cx="720080" cy="576064"/>
          </a:xfrm>
          <a:prstGeom prst="rect">
            <a:avLst/>
          </a:prstGeom>
          <a:solidFill>
            <a:srgbClr val="FFFF99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預期維護成本</a:t>
            </a:r>
            <a:endParaRPr sz="14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14" name="Google Shape;414;p36"/>
          <p:cNvSpPr/>
          <p:nvPr/>
        </p:nvSpPr>
        <p:spPr>
          <a:xfrm>
            <a:off x="5868144" y="3933056"/>
            <a:ext cx="720080" cy="576064"/>
          </a:xfrm>
          <a:prstGeom prst="rect">
            <a:avLst/>
          </a:prstGeom>
          <a:solidFill>
            <a:srgbClr val="FFFF99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環境品質帳</a:t>
            </a:r>
            <a:endParaRPr sz="14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415" name="Google Shape;415;p36"/>
          <p:cNvCxnSpPr/>
          <p:nvPr/>
        </p:nvCxnSpPr>
        <p:spPr>
          <a:xfrm rot="5400000">
            <a:off x="4824822" y="4976378"/>
            <a:ext cx="936104" cy="1588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sp>
        <p:nvSpPr>
          <p:cNvPr id="416" name="Google Shape;416;p36"/>
          <p:cNvSpPr/>
          <p:nvPr/>
        </p:nvSpPr>
        <p:spPr>
          <a:xfrm>
            <a:off x="5076056" y="5445224"/>
            <a:ext cx="1152128" cy="504056"/>
          </a:xfrm>
          <a:prstGeom prst="rect">
            <a:avLst/>
          </a:prstGeom>
          <a:solidFill>
            <a:srgbClr val="FFFF99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環境質損</a:t>
            </a:r>
            <a:endParaRPr sz="16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417" name="Google Shape;417;p36"/>
          <p:cNvCxnSpPr/>
          <p:nvPr/>
        </p:nvCxnSpPr>
        <p:spPr>
          <a:xfrm rot="5400000">
            <a:off x="5940946" y="4652342"/>
            <a:ext cx="288032" cy="1588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sp>
        <p:nvSpPr>
          <p:cNvPr id="418" name="Google Shape;418;p36"/>
          <p:cNvSpPr/>
          <p:nvPr/>
        </p:nvSpPr>
        <p:spPr>
          <a:xfrm>
            <a:off x="5868144" y="4797152"/>
            <a:ext cx="720080" cy="360040"/>
          </a:xfrm>
          <a:prstGeom prst="rect">
            <a:avLst/>
          </a:prstGeom>
          <a:solidFill>
            <a:srgbClr val="FFFF99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損害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419" name="Google Shape;419;p36"/>
          <p:cNvCxnSpPr/>
          <p:nvPr/>
        </p:nvCxnSpPr>
        <p:spPr>
          <a:xfrm rot="5400000">
            <a:off x="5940946" y="5300414"/>
            <a:ext cx="288032" cy="1588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420" name="Google Shape;420;p36"/>
          <p:cNvCxnSpPr/>
          <p:nvPr/>
        </p:nvCxnSpPr>
        <p:spPr>
          <a:xfrm rot="5400000">
            <a:off x="6624228" y="4545124"/>
            <a:ext cx="3096344" cy="0"/>
          </a:xfrm>
          <a:prstGeom prst="straightConnector1">
            <a:avLst/>
          </a:prstGeom>
          <a:noFill/>
          <a:ln cap="flat" cmpd="sng" w="38100">
            <a:solidFill>
              <a:srgbClr val="00FFFF"/>
            </a:solidFill>
            <a:prstDash val="dot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421" name="Google Shape;421;p36"/>
          <p:cNvCxnSpPr/>
          <p:nvPr/>
        </p:nvCxnSpPr>
        <p:spPr>
          <a:xfrm>
            <a:off x="5004048" y="6093296"/>
            <a:ext cx="3168352" cy="0"/>
          </a:xfrm>
          <a:prstGeom prst="straightConnector1">
            <a:avLst/>
          </a:prstGeom>
          <a:noFill/>
          <a:ln cap="flat" cmpd="sng" w="38100">
            <a:solidFill>
              <a:srgbClr val="00FFFF"/>
            </a:solidFill>
            <a:prstDash val="dot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422" name="Google Shape;422;p36"/>
          <p:cNvCxnSpPr/>
          <p:nvPr/>
        </p:nvCxnSpPr>
        <p:spPr>
          <a:xfrm rot="5400000">
            <a:off x="3455876" y="4545124"/>
            <a:ext cx="3096344" cy="0"/>
          </a:xfrm>
          <a:prstGeom prst="straightConnector1">
            <a:avLst/>
          </a:prstGeom>
          <a:noFill/>
          <a:ln cap="flat" cmpd="sng" w="38100">
            <a:solidFill>
              <a:srgbClr val="00FFFF"/>
            </a:solidFill>
            <a:prstDash val="dot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sp>
        <p:nvSpPr>
          <p:cNvPr id="423" name="Google Shape;423;p36"/>
          <p:cNvSpPr/>
          <p:nvPr/>
        </p:nvSpPr>
        <p:spPr>
          <a:xfrm>
            <a:off x="6372200" y="3284984"/>
            <a:ext cx="1008112" cy="432048"/>
          </a:xfrm>
          <a:prstGeom prst="rect">
            <a:avLst/>
          </a:prstGeom>
          <a:solidFill>
            <a:srgbClr val="FFFF99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自然資源資</a:t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產帳(實物)</a:t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24" name="Google Shape;424;p36"/>
          <p:cNvSpPr/>
          <p:nvPr/>
        </p:nvSpPr>
        <p:spPr>
          <a:xfrm>
            <a:off x="7452320" y="3284984"/>
            <a:ext cx="648072" cy="504056"/>
          </a:xfrm>
          <a:prstGeom prst="rect">
            <a:avLst/>
          </a:prstGeom>
          <a:solidFill>
            <a:srgbClr val="FFFF99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自然資源品質帳</a:t>
            </a:r>
            <a:endParaRPr sz="1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425" name="Google Shape;425;p36"/>
          <p:cNvCxnSpPr/>
          <p:nvPr/>
        </p:nvCxnSpPr>
        <p:spPr>
          <a:xfrm rot="5400000">
            <a:off x="5904148" y="3392996"/>
            <a:ext cx="792088" cy="0"/>
          </a:xfrm>
          <a:prstGeom prst="straightConnector1">
            <a:avLst/>
          </a:prstGeom>
          <a:noFill/>
          <a:ln cap="flat" cmpd="sng" w="38100">
            <a:solidFill>
              <a:srgbClr val="00FFFF"/>
            </a:solidFill>
            <a:prstDash val="dot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cxnSp>
        <p:nvCxnSpPr>
          <p:cNvPr id="426" name="Google Shape;426;p36"/>
          <p:cNvCxnSpPr/>
          <p:nvPr/>
        </p:nvCxnSpPr>
        <p:spPr>
          <a:xfrm>
            <a:off x="6300192" y="3789040"/>
            <a:ext cx="360040" cy="0"/>
          </a:xfrm>
          <a:prstGeom prst="straightConnector1">
            <a:avLst/>
          </a:prstGeom>
          <a:noFill/>
          <a:ln cap="flat" cmpd="sng" w="38100">
            <a:solidFill>
              <a:srgbClr val="00FFFF"/>
            </a:solidFill>
            <a:prstDash val="dot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cxnSp>
        <p:nvCxnSpPr>
          <p:cNvPr id="427" name="Google Shape;427;p36"/>
          <p:cNvCxnSpPr/>
          <p:nvPr/>
        </p:nvCxnSpPr>
        <p:spPr>
          <a:xfrm rot="5400000">
            <a:off x="5508104" y="4941168"/>
            <a:ext cx="2304256" cy="0"/>
          </a:xfrm>
          <a:prstGeom prst="straightConnector1">
            <a:avLst/>
          </a:prstGeom>
          <a:noFill/>
          <a:ln cap="flat" cmpd="sng" w="38100">
            <a:solidFill>
              <a:srgbClr val="00FFFF"/>
            </a:solidFill>
            <a:prstDash val="dot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cxnSp>
        <p:nvCxnSpPr>
          <p:cNvPr id="428" name="Google Shape;428;p36"/>
          <p:cNvCxnSpPr/>
          <p:nvPr/>
        </p:nvCxnSpPr>
        <p:spPr>
          <a:xfrm rot="5400000">
            <a:off x="6805042" y="3860254"/>
            <a:ext cx="288032" cy="1588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sp>
        <p:nvSpPr>
          <p:cNvPr id="429" name="Google Shape;429;p36"/>
          <p:cNvSpPr/>
          <p:nvPr/>
        </p:nvSpPr>
        <p:spPr>
          <a:xfrm>
            <a:off x="6732240" y="4005064"/>
            <a:ext cx="1008112" cy="432048"/>
          </a:xfrm>
          <a:prstGeom prst="rect">
            <a:avLst/>
          </a:prstGeom>
          <a:solidFill>
            <a:srgbClr val="FFFF99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自然資源資</a:t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產帳(貨幣)</a:t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430" name="Google Shape;430;p36"/>
          <p:cNvCxnSpPr/>
          <p:nvPr/>
        </p:nvCxnSpPr>
        <p:spPr>
          <a:xfrm rot="5400000">
            <a:off x="6481006" y="4904370"/>
            <a:ext cx="936104" cy="1588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sp>
        <p:nvSpPr>
          <p:cNvPr id="431" name="Google Shape;431;p36"/>
          <p:cNvSpPr/>
          <p:nvPr/>
        </p:nvSpPr>
        <p:spPr>
          <a:xfrm>
            <a:off x="6732240" y="5373216"/>
            <a:ext cx="648072" cy="504056"/>
          </a:xfrm>
          <a:prstGeom prst="rect">
            <a:avLst/>
          </a:prstGeom>
          <a:solidFill>
            <a:srgbClr val="FFFF99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自然資</a:t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源折耗</a:t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432" name="Google Shape;432;p36"/>
          <p:cNvCxnSpPr/>
          <p:nvPr/>
        </p:nvCxnSpPr>
        <p:spPr>
          <a:xfrm rot="5400000">
            <a:off x="7021066" y="4580334"/>
            <a:ext cx="1584176" cy="1588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sp>
        <p:nvSpPr>
          <p:cNvPr id="433" name="Google Shape;433;p36"/>
          <p:cNvSpPr/>
          <p:nvPr/>
        </p:nvSpPr>
        <p:spPr>
          <a:xfrm>
            <a:off x="7452320" y="5373216"/>
            <a:ext cx="720080" cy="504056"/>
          </a:xfrm>
          <a:prstGeom prst="rect">
            <a:avLst/>
          </a:prstGeom>
          <a:solidFill>
            <a:srgbClr val="FFFF99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自然資源</a:t>
            </a:r>
            <a:endParaRPr sz="1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服務價值</a:t>
            </a:r>
            <a:endParaRPr sz="1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434" name="Google Shape;434;p36"/>
          <p:cNvCxnSpPr/>
          <p:nvPr/>
        </p:nvCxnSpPr>
        <p:spPr>
          <a:xfrm rot="5400000">
            <a:off x="6733034" y="6092502"/>
            <a:ext cx="432048" cy="1588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435" name="Google Shape;435;p36"/>
          <p:cNvCxnSpPr/>
          <p:nvPr/>
        </p:nvCxnSpPr>
        <p:spPr>
          <a:xfrm rot="5400000">
            <a:off x="7741146" y="6092502"/>
            <a:ext cx="432048" cy="1588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436" name="Google Shape;436;p36"/>
          <p:cNvCxnSpPr/>
          <p:nvPr/>
        </p:nvCxnSpPr>
        <p:spPr>
          <a:xfrm rot="5400000">
            <a:off x="5472894" y="6128506"/>
            <a:ext cx="360040" cy="1588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437" name="Google Shape;437;p36"/>
          <p:cNvCxnSpPr/>
          <p:nvPr/>
        </p:nvCxnSpPr>
        <p:spPr>
          <a:xfrm>
            <a:off x="3563888" y="5949280"/>
            <a:ext cx="864096" cy="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438" name="Google Shape;438;p36"/>
          <p:cNvCxnSpPr/>
          <p:nvPr/>
        </p:nvCxnSpPr>
        <p:spPr>
          <a:xfrm flipH="1">
            <a:off x="7596336" y="1484784"/>
            <a:ext cx="648072" cy="1588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439" name="Google Shape;439;p36"/>
          <p:cNvCxnSpPr/>
          <p:nvPr/>
        </p:nvCxnSpPr>
        <p:spPr>
          <a:xfrm rot="10800000">
            <a:off x="8244408" y="1484784"/>
            <a:ext cx="288032" cy="1588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sp>
        <p:nvSpPr>
          <p:cNvPr id="440" name="Google Shape;440;p36"/>
          <p:cNvSpPr/>
          <p:nvPr/>
        </p:nvSpPr>
        <p:spPr>
          <a:xfrm>
            <a:off x="8423920" y="1340768"/>
            <a:ext cx="720080" cy="504056"/>
          </a:xfrm>
          <a:prstGeom prst="rect">
            <a:avLst/>
          </a:prstGeom>
          <a:solidFill>
            <a:srgbClr val="FFFF99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存貨及存量統計</a:t>
            </a:r>
            <a:endParaRPr sz="1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441" name="Google Shape;441;p36"/>
          <p:cNvCxnSpPr/>
          <p:nvPr/>
        </p:nvCxnSpPr>
        <p:spPr>
          <a:xfrm rot="-5400000">
            <a:off x="7020272" y="2708920"/>
            <a:ext cx="2448272" cy="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442" name="Google Shape;442;p36"/>
          <p:cNvCxnSpPr/>
          <p:nvPr/>
        </p:nvCxnSpPr>
        <p:spPr>
          <a:xfrm rot="10800000">
            <a:off x="8244408" y="2276872"/>
            <a:ext cx="288032" cy="1588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sp>
        <p:nvSpPr>
          <p:cNvPr id="443" name="Google Shape;443;p36"/>
          <p:cNvSpPr/>
          <p:nvPr/>
        </p:nvSpPr>
        <p:spPr>
          <a:xfrm>
            <a:off x="8423920" y="2132856"/>
            <a:ext cx="720080" cy="504056"/>
          </a:xfrm>
          <a:prstGeom prst="rect">
            <a:avLst/>
          </a:prstGeom>
          <a:solidFill>
            <a:srgbClr val="FFFF99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活動統計：</a:t>
            </a:r>
            <a:endParaRPr sz="1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資訊開採/收成</a:t>
            </a:r>
            <a:endParaRPr sz="1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444" name="Google Shape;444;p36"/>
          <p:cNvCxnSpPr/>
          <p:nvPr/>
        </p:nvCxnSpPr>
        <p:spPr>
          <a:xfrm rot="10800000">
            <a:off x="8244408" y="3068960"/>
            <a:ext cx="288032" cy="1588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sp>
        <p:nvSpPr>
          <p:cNvPr id="445" name="Google Shape;445;p36"/>
          <p:cNvSpPr/>
          <p:nvPr/>
        </p:nvSpPr>
        <p:spPr>
          <a:xfrm>
            <a:off x="8423920" y="2852936"/>
            <a:ext cx="720080" cy="504056"/>
          </a:xfrm>
          <a:prstGeom prst="rect">
            <a:avLst/>
          </a:prstGeom>
          <a:solidFill>
            <a:srgbClr val="FFFF99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衝擊統計：</a:t>
            </a:r>
            <a:endParaRPr sz="1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汙染物</a:t>
            </a:r>
            <a:endParaRPr sz="1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排放物</a:t>
            </a:r>
            <a:endParaRPr sz="1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446" name="Google Shape;446;p36"/>
          <p:cNvCxnSpPr/>
          <p:nvPr/>
        </p:nvCxnSpPr>
        <p:spPr>
          <a:xfrm rot="10800000">
            <a:off x="8244408" y="3933056"/>
            <a:ext cx="288032" cy="1588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sp>
        <p:nvSpPr>
          <p:cNvPr id="447" name="Google Shape;447;p36"/>
          <p:cNvSpPr/>
          <p:nvPr/>
        </p:nvSpPr>
        <p:spPr>
          <a:xfrm>
            <a:off x="8423920" y="3717032"/>
            <a:ext cx="720080" cy="504056"/>
          </a:xfrm>
          <a:prstGeom prst="rect">
            <a:avLst/>
          </a:prstGeom>
          <a:solidFill>
            <a:srgbClr val="FFFF99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反應</a:t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統計</a:t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48" name="Google Shape;448;p36"/>
          <p:cNvSpPr txBox="1"/>
          <p:nvPr/>
        </p:nvSpPr>
        <p:spPr>
          <a:xfrm>
            <a:off x="5364088" y="1700808"/>
            <a:ext cx="1656184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&lt;外部衛星帳&gt;</a:t>
            </a:r>
            <a:endParaRPr sz="16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49" name="Google Shape;449;p36"/>
          <p:cNvSpPr txBox="1"/>
          <p:nvPr/>
        </p:nvSpPr>
        <p:spPr>
          <a:xfrm>
            <a:off x="5796136" y="6488668"/>
            <a:ext cx="3347864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資料來源：行政院主計處綠色國民所得主題網</a:t>
            </a:r>
            <a:endParaRPr sz="11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50" name="Google Shape;450;p3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54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p3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</a:pPr>
            <a:r>
              <a:rPr lang="en-US"/>
              <a:t>我國綠色國民所得帳編算架構</a:t>
            </a:r>
            <a:endParaRPr/>
          </a:p>
        </p:txBody>
      </p:sp>
      <p:sp>
        <p:nvSpPr>
          <p:cNvPr id="456" name="Google Shape;456;p37"/>
          <p:cNvSpPr txBox="1"/>
          <p:nvPr/>
        </p:nvSpPr>
        <p:spPr>
          <a:xfrm>
            <a:off x="395536" y="6453336"/>
            <a:ext cx="828092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資料來源：行政院主計處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57" name="Google Shape;457;p37"/>
          <p:cNvSpPr txBox="1"/>
          <p:nvPr/>
        </p:nvSpPr>
        <p:spPr>
          <a:xfrm>
            <a:off x="611560" y="5949280"/>
            <a:ext cx="756084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綠色部分為目前已編算項目。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58" name="Google Shape;458;p37"/>
          <p:cNvSpPr/>
          <p:nvPr/>
        </p:nvSpPr>
        <p:spPr>
          <a:xfrm>
            <a:off x="683568" y="1196752"/>
            <a:ext cx="8280920" cy="4824536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extrusionOk="0" fill="none" h="120000" w="120000">
                <a:moveTo>
                  <a:pt x="-10000" y="0"/>
                </a:moveTo>
                <a:close/>
                <a:lnTo>
                  <a:pt x="-10000" y="120000"/>
                </a:lnTo>
              </a:path>
              <a:path extrusionOk="0" fill="none" h="120000" w="120000">
                <a:moveTo>
                  <a:pt x="-10000" y="22500"/>
                </a:moveTo>
                <a:lnTo>
                  <a:pt x="-46000" y="135000"/>
                </a:lnTo>
              </a:path>
            </a:pathLst>
          </a:cu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-114300" lvl="1" marL="114300" marR="0" rtl="0" algn="l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 Gothic"/>
              <a:buChar char="•"/>
            </a:pPr>
            <a:r>
              <a:rPr b="0" i="0" lang="en-US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綠色國民所得帳</a:t>
            </a:r>
            <a:endParaRPr b="0" i="0" sz="14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114300" lvl="2" marL="228600" marR="0" rtl="0" algn="l">
              <a:lnSpc>
                <a:spcPct val="75000"/>
              </a:lnSpc>
              <a:spcBef>
                <a:spcPts val="1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entury Gothic"/>
              <a:buChar char="•"/>
            </a:pPr>
            <a:r>
              <a:rPr b="0" i="0" lang="en-US" sz="1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環境汙染</a:t>
            </a:r>
            <a:endParaRPr b="0" i="0" sz="1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114300" lvl="3" marL="342900" marR="0" rtl="0" algn="l">
              <a:lnSpc>
                <a:spcPct val="75000"/>
              </a:lnSpc>
              <a:spcBef>
                <a:spcPts val="12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entury Gothic"/>
              <a:buChar char="•"/>
            </a:pPr>
            <a:r>
              <a:rPr b="0" i="0" lang="en-US" sz="1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空氣汙染</a:t>
            </a:r>
            <a:endParaRPr b="0" i="0" sz="1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3" marL="342900" marR="0" rtl="0" algn="l">
              <a:lnSpc>
                <a:spcPct val="75000"/>
              </a:lnSpc>
              <a:spcBef>
                <a:spcPts val="1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114300" lvl="3" marL="342900" marR="0" rtl="0" algn="l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entury Gothic"/>
              <a:buChar char="•"/>
            </a:pPr>
            <a:r>
              <a:rPr b="0" i="0" lang="en-US" sz="1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水汙染</a:t>
            </a:r>
            <a:endParaRPr b="0" i="0" sz="1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3" marL="342900" marR="0" rtl="0" algn="l">
              <a:lnSpc>
                <a:spcPct val="75000"/>
              </a:lnSpc>
              <a:spcBef>
                <a:spcPts val="1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114300" lvl="3" marL="342900" marR="0" rtl="0" algn="l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entury Gothic"/>
              <a:buChar char="•"/>
            </a:pPr>
            <a:r>
              <a:rPr b="0" i="0" lang="en-US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固體廢棄物</a:t>
            </a:r>
            <a:endParaRPr b="0" i="0" sz="11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3" marL="342900" marR="0" rtl="0" algn="l">
              <a:lnSpc>
                <a:spcPct val="75000"/>
              </a:lnSpc>
              <a:spcBef>
                <a:spcPts val="11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114300" lvl="3" marL="342900" marR="0" rtl="0" algn="l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entury Gothic"/>
              <a:buChar char="•"/>
            </a:pPr>
            <a:r>
              <a:rPr b="0" i="0" lang="en-US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土壤與地下水汙染</a:t>
            </a:r>
            <a:endParaRPr b="0" i="0" sz="11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3" marL="342900" marR="0" rtl="0" algn="l">
              <a:lnSpc>
                <a:spcPct val="75000"/>
              </a:lnSpc>
              <a:spcBef>
                <a:spcPts val="11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2" marL="228600" marR="0" rtl="0" algn="l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114300" lvl="2" marL="228600" marR="0" rtl="0" algn="l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entury Gothic"/>
              <a:buChar char="•"/>
            </a:pPr>
            <a:r>
              <a:rPr b="0" i="0" lang="en-US" sz="1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自然資源</a:t>
            </a:r>
            <a:endParaRPr b="0" i="0" sz="1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114300" lvl="3" marL="342900" marR="0" rtl="0" algn="l">
              <a:lnSpc>
                <a:spcPct val="75000"/>
              </a:lnSpc>
              <a:spcBef>
                <a:spcPts val="12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entury Gothic"/>
              <a:buChar char="•"/>
            </a:pPr>
            <a:r>
              <a:rPr b="0" i="0" lang="en-US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礦產與土石資源</a:t>
            </a:r>
            <a:endParaRPr b="0" i="0" sz="11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3" marL="342900" marR="0" rtl="0" algn="l">
              <a:lnSpc>
                <a:spcPct val="75000"/>
              </a:lnSpc>
              <a:spcBef>
                <a:spcPts val="11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114300" lvl="3" marL="342900" marR="0" rtl="0" algn="l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entury Gothic"/>
              <a:buChar char="•"/>
            </a:pPr>
            <a:r>
              <a:rPr b="0" i="0" lang="en-US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土壤資源</a:t>
            </a:r>
            <a:endParaRPr b="0" i="0" sz="11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3" marL="342900" marR="0" rtl="0" algn="l">
              <a:lnSpc>
                <a:spcPct val="75000"/>
              </a:lnSpc>
              <a:spcBef>
                <a:spcPts val="11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114300" lvl="3" marL="342900" marR="0" rtl="0" algn="l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entury Gothic"/>
              <a:buChar char="•"/>
            </a:pPr>
            <a:r>
              <a:rPr b="0" i="0" lang="en-US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水資源</a:t>
            </a:r>
            <a:endParaRPr b="0" i="0" sz="11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3" marL="342900" marR="0" rtl="0" algn="l">
              <a:lnSpc>
                <a:spcPct val="75000"/>
              </a:lnSpc>
              <a:spcBef>
                <a:spcPts val="11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114300" lvl="3" marL="342900" marR="0" rtl="0" algn="l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entury Gothic"/>
              <a:buChar char="•"/>
            </a:pPr>
            <a:r>
              <a:rPr b="0" i="0" lang="en-US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森林資源</a:t>
            </a:r>
            <a:endParaRPr b="0" i="0" sz="11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3" marL="342900" marR="0" rtl="0" algn="l">
              <a:lnSpc>
                <a:spcPct val="75000"/>
              </a:lnSpc>
              <a:spcBef>
                <a:spcPts val="11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114300" lvl="3" marL="342900" marR="0" rtl="0" algn="l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entury Gothic"/>
              <a:buChar char="•"/>
            </a:pPr>
            <a:r>
              <a:rPr b="0" i="0" lang="en-US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海洋資源</a:t>
            </a:r>
            <a:endParaRPr b="0" i="0" sz="11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3" marL="342900" marR="0" rtl="0" algn="l">
              <a:lnSpc>
                <a:spcPct val="75000"/>
              </a:lnSpc>
              <a:spcBef>
                <a:spcPts val="11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114300" lvl="3" marL="342900" marR="0" rtl="0" algn="l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entury Gothic"/>
              <a:buChar char="•"/>
            </a:pPr>
            <a:r>
              <a:rPr b="0" i="0" lang="en-US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土地與生態系統</a:t>
            </a:r>
            <a:endParaRPr b="0" i="0" sz="11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3" marL="342900" marR="0" rtl="0" algn="l">
              <a:lnSpc>
                <a:spcPct val="75000"/>
              </a:lnSpc>
              <a:spcBef>
                <a:spcPts val="11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2" marL="228600" marR="0" rtl="0" algn="l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114300" lvl="2" marL="228600" marR="0" rtl="0" algn="l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entury Gothic"/>
              <a:buChar char="•"/>
            </a:pPr>
            <a:r>
              <a:rPr b="0" i="0" lang="en-US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環境支出及</a:t>
            </a:r>
            <a:endParaRPr b="0" i="0" sz="11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114300" lvl="2" marL="228600" marR="0" rtl="0" algn="l">
              <a:lnSpc>
                <a:spcPct val="75000"/>
              </a:lnSpc>
              <a:spcBef>
                <a:spcPts val="11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entury Gothic"/>
              <a:buChar char="•"/>
            </a:pPr>
            <a:r>
              <a:rPr b="0" i="0" lang="en-US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環境稅</a:t>
            </a:r>
            <a:endParaRPr b="0" i="0" sz="11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114300" lvl="3" marL="342900" marR="0" rtl="0" algn="l">
              <a:lnSpc>
                <a:spcPct val="75000"/>
              </a:lnSpc>
              <a:spcBef>
                <a:spcPts val="11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entury Gothic"/>
              <a:buChar char="•"/>
            </a:pPr>
            <a:r>
              <a:rPr b="0" i="0" lang="en-US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環境保護支出</a:t>
            </a:r>
            <a:endParaRPr b="0" i="0" sz="11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3" marL="342900" marR="0" rtl="0" algn="l">
              <a:lnSpc>
                <a:spcPct val="75000"/>
              </a:lnSpc>
              <a:spcBef>
                <a:spcPts val="11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114300" lvl="3" marL="342900" marR="0" rtl="0" algn="l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自然資源管理與利用支出</a:t>
            </a:r>
            <a:endParaRPr b="0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3" marL="342900" marR="0" rtl="0" algn="l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114300" lvl="3" marL="342900" marR="0" rtl="0" algn="l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entury Gothic"/>
              <a:buChar char="•"/>
            </a:pPr>
            <a:r>
              <a:rPr b="0" i="0" lang="en-US" sz="1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環境稅與</a:t>
            </a:r>
            <a:endParaRPr b="0" i="0" sz="1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114300" lvl="3" marL="342900" marR="0" rtl="0" algn="l">
              <a:lnSpc>
                <a:spcPct val="75000"/>
              </a:lnSpc>
              <a:spcBef>
                <a:spcPts val="12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entury Gothic"/>
              <a:buChar char="•"/>
            </a:pPr>
            <a:r>
              <a:rPr b="0" i="0" lang="en-US" sz="12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補貼帳</a:t>
            </a:r>
            <a:endParaRPr b="0" i="0" sz="12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3" marL="342900" marR="0" rtl="0" algn="l">
              <a:lnSpc>
                <a:spcPct val="75000"/>
              </a:lnSpc>
              <a:spcBef>
                <a:spcPts val="1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2" marL="228600" marR="0" rtl="0" algn="l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114300" lvl="2" marL="228600" marR="0" rtl="0" algn="l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entury Gothic"/>
              <a:buChar char="•"/>
            </a:pPr>
            <a:r>
              <a:rPr b="0" i="0" lang="en-US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自然資源</a:t>
            </a:r>
            <a:endParaRPr b="0" i="0" sz="11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114300" lvl="2" marL="228600" marR="0" rtl="0" algn="l">
              <a:lnSpc>
                <a:spcPct val="75000"/>
              </a:lnSpc>
              <a:spcBef>
                <a:spcPts val="11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entury Gothic"/>
              <a:buChar char="•"/>
            </a:pPr>
            <a:r>
              <a:rPr b="0" i="0" lang="en-US" sz="11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服務價值</a:t>
            </a:r>
            <a:endParaRPr b="0" i="0" sz="11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2" marL="228600" marR="0" rtl="0" algn="l">
              <a:lnSpc>
                <a:spcPct val="75000"/>
              </a:lnSpc>
              <a:spcBef>
                <a:spcPts val="11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59" name="Google Shape;459;p3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63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p3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3959"/>
              <a:buFont typeface="Century Gothic"/>
              <a:buNone/>
            </a:pPr>
            <a:r>
              <a:rPr lang="en-US" sz="3959"/>
              <a:t>我國綠色GDP帳表架構—自然資源</a:t>
            </a:r>
            <a:endParaRPr sz="3959"/>
          </a:p>
        </p:txBody>
      </p:sp>
      <p:graphicFrame>
        <p:nvGraphicFramePr>
          <p:cNvPr id="465" name="Google Shape;465;p38"/>
          <p:cNvGraphicFramePr/>
          <p:nvPr/>
        </p:nvGraphicFramePr>
        <p:xfrm>
          <a:off x="827585" y="126876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{E0000033-7102-4158-BF14-A4A15C735E6D}</a:tableStyleId>
              </a:tblPr>
              <a:tblGrid>
                <a:gridCol w="1543825"/>
                <a:gridCol w="2661800"/>
                <a:gridCol w="3067175"/>
              </a:tblGrid>
              <a:tr h="1888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項目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SEEA2003建議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我國綠色國民所得帳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22035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1.</a:t>
                      </a:r>
                      <a:r>
                        <a:rPr lang="en-US" sz="1400"/>
                        <a:t>自然資源</a:t>
                      </a:r>
                      <a:endParaRPr sz="14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自然資源亦是種資產，諸如提供經濟活動必須原物料及能源或者具有使用利益(或未來可能提供使用利益)的環境要素皆包括在內。</a:t>
                      </a:r>
                      <a:endParaRPr sz="14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將自然資源分為六類:</a:t>
                      </a:r>
                      <a:endParaRPr sz="1200"/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entury Gothic"/>
                        <a:buAutoNum type="arabicPeriod"/>
                      </a:pPr>
                      <a:r>
                        <a:rPr lang="en-US" sz="1200"/>
                        <a:t>礦產與土石</a:t>
                      </a:r>
                      <a:endParaRPr/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entury Gothic"/>
                        <a:buAutoNum type="arabicPeriod"/>
                      </a:pPr>
                      <a:r>
                        <a:rPr lang="en-US" sz="1200"/>
                        <a:t>土壤</a:t>
                      </a:r>
                      <a:endParaRPr/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entury Gothic"/>
                        <a:buAutoNum type="arabicPeriod"/>
                      </a:pPr>
                      <a:r>
                        <a:rPr lang="en-US" sz="1200"/>
                        <a:t>水</a:t>
                      </a:r>
                      <a:endParaRPr/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entury Gothic"/>
                        <a:buAutoNum type="arabicPeriod"/>
                      </a:pPr>
                      <a:r>
                        <a:rPr lang="en-US" sz="1200"/>
                        <a:t>森林</a:t>
                      </a:r>
                      <a:endParaRPr/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entury Gothic"/>
                        <a:buAutoNum type="arabicPeriod"/>
                      </a:pPr>
                      <a:r>
                        <a:rPr lang="en-US" sz="1200"/>
                        <a:t>海洋</a:t>
                      </a:r>
                      <a:endParaRPr/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entury Gothic"/>
                        <a:buAutoNum type="arabicPeriod"/>
                      </a:pPr>
                      <a:r>
                        <a:rPr lang="en-US" sz="1200"/>
                        <a:t>土地與生態系統</a:t>
                      </a:r>
                      <a:endParaRPr sz="1200"/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entury Gothic"/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entury Gothic"/>
                        <a:buChar char="•"/>
                      </a:pPr>
                      <a:r>
                        <a:rPr lang="en-US" sz="1200"/>
                        <a:t>針對各類自然資源編製實物資產帳：</a:t>
                      </a:r>
                      <a:endParaRPr sz="1200"/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entury Gothic"/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entury Gothic"/>
                        <a:buNone/>
                      </a:pPr>
                      <a:r>
                        <a:rPr lang="en-US" sz="1200"/>
                        <a:t>        </a:t>
                      </a:r>
                      <a:r>
                        <a:rPr lang="en-US" sz="1200"/>
                        <a:t>探討資源投入經濟活動情形及其存量，估算資源使用超過環境自行補充能力，致使資源存量下降的折耗帳，藉此反應資源使用是否符合永續發展。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17313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2.</a:t>
                      </a:r>
                      <a:r>
                        <a:rPr lang="en-US" sz="1400"/>
                        <a:t>環境汙染</a:t>
                      </a:r>
                      <a:endParaRPr sz="14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生產和消費活動產生三大類污染:空氣汙染、水汙染及固體廢棄物</a:t>
                      </a:r>
                      <a:r>
                        <a:rPr lang="en-US" sz="1200"/>
                        <a:t>。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>
                      <a:noAutofit/>
                    </a:bodyPr>
                    <a:lstStyle/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Noto Sans Symbols"/>
                        <a:buChar char="•"/>
                      </a:pPr>
                      <a:r>
                        <a:rPr lang="en-US" sz="1200"/>
                        <a:t>考量空氣、水及固體廢棄物汙染通常會導致土壤與地下水汙染，因此計畫將土壤與地下水汙染納入評估範圍。</a:t>
                      </a:r>
                      <a:endParaRPr sz="1200"/>
                    </a:p>
                    <a:p>
                      <a:pPr indent="-2667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Noto Sans Symbols"/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Noto Sans Symbols"/>
                        <a:buChar char="•"/>
                      </a:pPr>
                      <a:r>
                        <a:rPr lang="en-US" sz="1200"/>
                        <a:t>針對各種汙染來源編製排放帳和品質帳：</a:t>
                      </a:r>
                      <a:endParaRPr sz="1200"/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Noto Sans Symbols"/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entury Gothic"/>
                        <a:buAutoNum type="arabicParenBoth"/>
                      </a:pPr>
                      <a:r>
                        <a:rPr lang="en-US" sz="1200"/>
                        <a:t>排放帳：紀錄汙染排放量。</a:t>
                      </a:r>
                      <a:endParaRPr/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entury Gothic"/>
                        <a:buAutoNum type="arabicParenBoth"/>
                      </a:pPr>
                      <a:r>
                        <a:rPr lang="en-US" sz="1200"/>
                        <a:t>品質帳：紀錄汙染物對環境品質影響，進一步估算汙染造成環境品質質損情形，包括汙染量對環境造成的損害及減少損害必須投入成本的質損帳。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4127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3.環境保護支出與環境稅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彙整政府和產業界投入各項環保之初及各種環境稅(費)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藉此了解用於環境維護資源分配是否足夠。</a:t>
                      </a:r>
                      <a:endParaRPr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</a:tbl>
          </a:graphicData>
        </a:graphic>
      </p:graphicFrame>
      <p:sp>
        <p:nvSpPr>
          <p:cNvPr id="466" name="Google Shape;466;p38"/>
          <p:cNvSpPr txBox="1"/>
          <p:nvPr/>
        </p:nvSpPr>
        <p:spPr>
          <a:xfrm>
            <a:off x="467544" y="6673334"/>
            <a:ext cx="828092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資料來源：綠色國民所得網站，行政院主計處</a:t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67" name="Google Shape;467;p3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7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3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</a:pPr>
            <a:r>
              <a:rPr lang="en-US"/>
              <a:t>綠色國民所得帳子帳表</a:t>
            </a:r>
            <a:endParaRPr/>
          </a:p>
        </p:txBody>
      </p:sp>
      <p:grpSp>
        <p:nvGrpSpPr>
          <p:cNvPr id="473" name="Google Shape;473;p39"/>
          <p:cNvGrpSpPr/>
          <p:nvPr/>
        </p:nvGrpSpPr>
        <p:grpSpPr>
          <a:xfrm>
            <a:off x="457200" y="1644962"/>
            <a:ext cx="8229599" cy="4436438"/>
            <a:chOff x="0" y="44762"/>
            <a:chExt cx="8229599" cy="4436438"/>
          </a:xfrm>
        </p:grpSpPr>
        <p:sp>
          <p:nvSpPr>
            <p:cNvPr id="474" name="Google Shape;474;p39"/>
            <p:cNvSpPr/>
            <p:nvPr/>
          </p:nvSpPr>
          <p:spPr>
            <a:xfrm>
              <a:off x="0" y="413762"/>
              <a:ext cx="8229599" cy="1200937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cap="flat" cmpd="sng" w="9525">
              <a:solidFill>
                <a:srgbClr val="FDB709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5" name="Google Shape;475;p39"/>
            <p:cNvSpPr txBox="1"/>
            <p:nvPr/>
          </p:nvSpPr>
          <p:spPr>
            <a:xfrm>
              <a:off x="0" y="413762"/>
              <a:ext cx="8229599" cy="12009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77800" lIns="638700" spcFirstLastPara="1" rIns="638700" wrap="square" tIns="520700">
              <a:noAutofit/>
            </a:bodyPr>
            <a:lstStyle/>
            <a:p>
              <a:pPr indent="-228600" lvl="1" marL="2286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500"/>
                <a:buFont typeface="Century Gothic"/>
                <a:buChar char="•"/>
              </a:pPr>
              <a:r>
                <a:rPr b="0" i="0" lang="en-US" sz="2500" u="none" cap="none" strike="noStrik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經濟體系中因環境活動而產生之支出。</a:t>
              </a:r>
              <a:endParaRPr b="0" i="0" sz="25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76" name="Google Shape;476;p39"/>
            <p:cNvSpPr/>
            <p:nvPr/>
          </p:nvSpPr>
          <p:spPr>
            <a:xfrm>
              <a:off x="411479" y="44762"/>
              <a:ext cx="5760720" cy="738000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D59100"/>
                </a:gs>
                <a:gs pos="80000">
                  <a:srgbClr val="FFC000"/>
                </a:gs>
                <a:gs pos="100000">
                  <a:srgbClr val="FFC200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7" name="Google Shape;477;p39"/>
            <p:cNvSpPr txBox="1"/>
            <p:nvPr/>
          </p:nvSpPr>
          <p:spPr>
            <a:xfrm>
              <a:off x="411479" y="44762"/>
              <a:ext cx="5760720" cy="738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217725" spcFirstLastPara="1" rIns="217725" wrap="square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5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內部衛星帳</a:t>
              </a:r>
              <a:endParaRPr sz="25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78" name="Google Shape;478;p39"/>
            <p:cNvSpPr/>
            <p:nvPr/>
          </p:nvSpPr>
          <p:spPr>
            <a:xfrm>
              <a:off x="0" y="2118700"/>
              <a:ext cx="8229599" cy="2362500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cap="flat" cmpd="sng" w="9525">
              <a:solidFill>
                <a:srgbClr val="00AAD9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9" name="Google Shape;479;p39"/>
            <p:cNvSpPr txBox="1"/>
            <p:nvPr/>
          </p:nvSpPr>
          <p:spPr>
            <a:xfrm>
              <a:off x="0" y="2118700"/>
              <a:ext cx="8229599" cy="236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77800" lIns="638700" spcFirstLastPara="1" rIns="638700" wrap="square" tIns="520700">
              <a:noAutofit/>
            </a:bodyPr>
            <a:lstStyle/>
            <a:p>
              <a:pPr indent="-228600" lvl="1" marL="2286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500"/>
                <a:buFont typeface="Century Gothic"/>
                <a:buChar char="•"/>
              </a:pPr>
              <a:r>
                <a:rPr b="0" i="0" lang="en-US" sz="2500" u="none" cap="none" strike="noStrik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實物流量帳</a:t>
              </a:r>
              <a:endParaRPr b="0" i="0" sz="25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  <a:p>
              <a:pPr indent="-228600" lvl="1" marL="228600" marR="0" rtl="0" algn="l">
                <a:lnSpc>
                  <a:spcPct val="90000"/>
                </a:lnSpc>
                <a:spcBef>
                  <a:spcPts val="375"/>
                </a:spcBef>
                <a:spcAft>
                  <a:spcPts val="0"/>
                </a:spcAft>
                <a:buClr>
                  <a:schemeClr val="dk1"/>
                </a:buClr>
                <a:buSzPts val="2500"/>
                <a:buFont typeface="Century Gothic"/>
                <a:buChar char="•"/>
              </a:pPr>
              <a:r>
                <a:rPr b="0" i="0" lang="en-US" sz="2500" u="none" cap="none" strike="noStrik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環境質損帳</a:t>
              </a:r>
              <a:endParaRPr b="0" i="0" sz="25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  <a:p>
              <a:pPr indent="-228600" lvl="1" marL="228600" marR="0" rtl="0" algn="l">
                <a:lnSpc>
                  <a:spcPct val="90000"/>
                </a:lnSpc>
                <a:spcBef>
                  <a:spcPts val="375"/>
                </a:spcBef>
                <a:spcAft>
                  <a:spcPts val="0"/>
                </a:spcAft>
                <a:buClr>
                  <a:schemeClr val="dk1"/>
                </a:buClr>
                <a:buSzPts val="2500"/>
                <a:buFont typeface="Century Gothic"/>
                <a:buChar char="•"/>
              </a:pPr>
              <a:r>
                <a:rPr b="0" i="0" lang="en-US" sz="2500" u="none" cap="none" strike="noStrik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自然資源折耗帳</a:t>
              </a:r>
              <a:endParaRPr b="0" i="0" sz="25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480" name="Google Shape;480;p39"/>
            <p:cNvSpPr/>
            <p:nvPr/>
          </p:nvSpPr>
          <p:spPr>
            <a:xfrm>
              <a:off x="411479" y="1749700"/>
              <a:ext cx="5760720" cy="738000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008AB6"/>
                </a:gs>
                <a:gs pos="80000">
                  <a:srgbClr val="00B5F0"/>
                </a:gs>
                <a:gs pos="100000">
                  <a:srgbClr val="00BAF6"/>
                </a:gs>
              </a:gsLst>
              <a:lin ang="16200000" scaled="0"/>
            </a:gra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1" name="Google Shape;481;p39"/>
            <p:cNvSpPr txBox="1"/>
            <p:nvPr/>
          </p:nvSpPr>
          <p:spPr>
            <a:xfrm>
              <a:off x="411479" y="1749700"/>
              <a:ext cx="5760720" cy="738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217725" spcFirstLastPara="1" rIns="217725" wrap="square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5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外部衛星帳</a:t>
              </a:r>
              <a:endParaRPr sz="25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482" name="Google Shape;482;p39"/>
          <p:cNvSpPr txBox="1"/>
          <p:nvPr/>
        </p:nvSpPr>
        <p:spPr>
          <a:xfrm>
            <a:off x="323528" y="6381328"/>
            <a:ext cx="792088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資料來源：周嫦娥(2009)，綠色會計(上)，中央大學松濤講座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83" name="Google Shape;483;p3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87" name="Shape 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Google Shape;488;p4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</a:pPr>
            <a:r>
              <a:rPr lang="en-US"/>
              <a:t>內部衛星帳</a:t>
            </a:r>
            <a:endParaRPr/>
          </a:p>
        </p:txBody>
      </p:sp>
      <p:sp>
        <p:nvSpPr>
          <p:cNvPr id="489" name="Google Shape;489;p40"/>
          <p:cNvSpPr txBox="1"/>
          <p:nvPr>
            <p:ph idx="1" type="body"/>
          </p:nvPr>
        </p:nvSpPr>
        <p:spPr>
          <a:xfrm>
            <a:off x="395536" y="1412776"/>
            <a:ext cx="8291264" cy="47133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5C90"/>
              </a:buClr>
              <a:buSzPts val="2800"/>
              <a:buFont typeface="Century Gothic"/>
              <a:buChar char="•"/>
            </a:pPr>
            <a:r>
              <a:rPr lang="en-US" sz="2800"/>
              <a:t>目的：呈現經濟體系從事</a:t>
            </a:r>
            <a:r>
              <a:rPr lang="en-US" sz="2800">
                <a:solidFill>
                  <a:srgbClr val="00CC66"/>
                </a:solidFill>
              </a:rPr>
              <a:t>環境保護活動、自然資源管理與利用活動、具環保效益之活動和緩解天然災害活動</a:t>
            </a:r>
            <a:r>
              <a:rPr lang="en-US" sz="2800"/>
              <a:t>等實際支出金額。</a:t>
            </a:r>
            <a:endParaRPr sz="2800"/>
          </a:p>
          <a:p>
            <a:pPr indent="-342900" lvl="0" marL="34290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1C5C90"/>
              </a:buClr>
              <a:buSzPts val="2800"/>
              <a:buFont typeface="Noto Sans Symbols"/>
              <a:buChar char="➢"/>
            </a:pPr>
            <a:r>
              <a:rPr lang="en-US" sz="2800"/>
              <a:t>  統稱</a:t>
            </a:r>
            <a:r>
              <a:rPr b="1" lang="en-US" sz="2800">
                <a:solidFill>
                  <a:srgbClr val="00CC66"/>
                </a:solidFill>
              </a:rPr>
              <a:t>”環境支出”(Environmental expenditures)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1C5C90"/>
              </a:buClr>
              <a:buSzPts val="2800"/>
              <a:buFont typeface="Century Gothic"/>
              <a:buNone/>
            </a:pPr>
            <a:r>
              <a:t/>
            </a:r>
            <a:endParaRPr b="1" sz="2800">
              <a:solidFill>
                <a:srgbClr val="FF0000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3E75"/>
              </a:buClr>
              <a:buSzPts val="2800"/>
              <a:buFont typeface="Noto Sans Symbols"/>
              <a:buChar char="◆"/>
            </a:pPr>
            <a:r>
              <a:rPr lang="en-US" sz="2800">
                <a:solidFill>
                  <a:srgbClr val="003E75"/>
                </a:solidFill>
              </a:rPr>
              <a:t>編制方式：</a:t>
            </a:r>
            <a:r>
              <a:rPr lang="en-US" sz="2800">
                <a:solidFill>
                  <a:srgbClr val="00CC66"/>
                </a:solidFill>
              </a:rPr>
              <a:t>將國民所得帳中與綠色國民所得相關</a:t>
            </a:r>
            <a:r>
              <a:rPr lang="en-US" sz="2800"/>
              <a:t>之交易整理編製，</a:t>
            </a:r>
            <a:r>
              <a:rPr b="1" i="1" lang="en-US" sz="2800" u="sng">
                <a:solidFill>
                  <a:srgbClr val="9900FF"/>
                </a:solidFill>
              </a:rPr>
              <a:t>沒有加入新的流量</a:t>
            </a:r>
            <a:r>
              <a:rPr lang="en-US" sz="2800"/>
              <a:t>，反應目前</a:t>
            </a:r>
            <a:r>
              <a:rPr lang="en-US" sz="2800">
                <a:solidFill>
                  <a:srgbClr val="00CC66"/>
                </a:solidFill>
              </a:rPr>
              <a:t>經濟體系投入環境保護工作程度。</a:t>
            </a:r>
            <a:endParaRPr sz="2800">
              <a:solidFill>
                <a:srgbClr val="00CC66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1C5C90"/>
              </a:buClr>
              <a:buSzPts val="2800"/>
              <a:buFont typeface="Century Gothic"/>
              <a:buNone/>
            </a:pPr>
            <a:r>
              <a:t/>
            </a:r>
            <a:endParaRPr sz="2800"/>
          </a:p>
          <a:p>
            <a:pPr indent="-342900" lvl="0" marL="34290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1C5C90"/>
              </a:buClr>
              <a:buSzPts val="2800"/>
              <a:buFont typeface="Noto Sans Symbols"/>
              <a:buChar char="◆"/>
            </a:pPr>
            <a:r>
              <a:rPr lang="en-US" sz="2800"/>
              <a:t>內部衛星帳包括環境支出帳及環境稅與補貼帳</a:t>
            </a:r>
            <a:endParaRPr sz="2800">
              <a:solidFill>
                <a:srgbClr val="003E75"/>
              </a:solidFill>
            </a:endParaRPr>
          </a:p>
        </p:txBody>
      </p:sp>
      <p:sp>
        <p:nvSpPr>
          <p:cNvPr id="490" name="Google Shape;490;p40"/>
          <p:cNvSpPr txBox="1"/>
          <p:nvPr/>
        </p:nvSpPr>
        <p:spPr>
          <a:xfrm>
            <a:off x="467544" y="6453336"/>
            <a:ext cx="799288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資料來源：主計處綠色國民所得網站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91" name="Google Shape;491;p4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95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4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</a:pPr>
            <a:r>
              <a:rPr lang="en-US"/>
              <a:t>環境支出帳</a:t>
            </a:r>
            <a:endParaRPr/>
          </a:p>
        </p:txBody>
      </p:sp>
      <p:sp>
        <p:nvSpPr>
          <p:cNvPr id="497" name="Google Shape;497;p4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1C5C90"/>
              </a:buClr>
              <a:buSzPts val="2800"/>
              <a:buFont typeface="Noto Sans Symbols"/>
              <a:buChar char="◆"/>
            </a:pPr>
            <a:r>
              <a:rPr lang="en-US" sz="2800"/>
              <a:t>由經濟體系與環境保護相關交易，整理出經濟體對環境保護、資源管理與使用、環境效益支出及減緩天然災害支出帳。</a:t>
            </a:r>
            <a:endParaRPr sz="2800"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rgbClr val="1C5C90"/>
              </a:buClr>
              <a:buSzPts val="2800"/>
              <a:buFont typeface="Century Gothic"/>
              <a:buNone/>
            </a:pPr>
            <a:r>
              <a:t/>
            </a:r>
            <a:endParaRPr sz="2800"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Noto Sans Symbols"/>
              <a:buChar char="◆"/>
            </a:pPr>
            <a:r>
              <a:rPr lang="en-US"/>
              <a:t>作用：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Century Gothic"/>
              <a:buNone/>
            </a:pPr>
            <a:r>
              <a:rPr lang="en-US"/>
              <a:t>   </a:t>
            </a:r>
            <a:r>
              <a:rPr lang="en-US" sz="2800"/>
              <a:t>衡量各項環境保護與管理行動，並分析經濟政策措施對環境保護活動與議題成效及未來可能發展。</a:t>
            </a:r>
            <a:endParaRPr sz="2800"/>
          </a:p>
        </p:txBody>
      </p:sp>
      <p:sp>
        <p:nvSpPr>
          <p:cNvPr id="498" name="Google Shape;498;p41"/>
          <p:cNvSpPr txBox="1"/>
          <p:nvPr/>
        </p:nvSpPr>
        <p:spPr>
          <a:xfrm>
            <a:off x="467544" y="6453336"/>
            <a:ext cx="799288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資料來源：主計處綠色國民所得網站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99" name="Google Shape;499;p4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000"/>
              <a:buFont typeface="Century Gothic"/>
              <a:buNone/>
            </a:pPr>
            <a:r>
              <a:rPr lang="en-US"/>
              <a:t>國民所得(GDP&amp;GNP)及其限制</a:t>
            </a:r>
            <a:endParaRPr/>
          </a:p>
        </p:txBody>
      </p:sp>
      <p:sp>
        <p:nvSpPr>
          <p:cNvPr id="106" name="Google Shape;106;p1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entury Gothic"/>
              <a:buNone/>
            </a:pPr>
            <a:r>
              <a:rPr lang="en-US">
                <a:solidFill>
                  <a:srgbClr val="FF0000"/>
                </a:solidFill>
              </a:rPr>
              <a:t>經濟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07" name="Google Shape;107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03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Google Shape;504;p42"/>
          <p:cNvSpPr txBox="1"/>
          <p:nvPr>
            <p:ph type="title"/>
          </p:nvPr>
        </p:nvSpPr>
        <p:spPr>
          <a:xfrm>
            <a:off x="467544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</a:pPr>
            <a:r>
              <a:rPr lang="en-US"/>
              <a:t>2009環境保護支出編製結果</a:t>
            </a:r>
            <a:br>
              <a:rPr lang="en-US"/>
            </a:br>
            <a:r>
              <a:rPr lang="en-US" sz="2400"/>
              <a:t>(單位：百萬元)</a:t>
            </a:r>
            <a:endParaRPr/>
          </a:p>
        </p:txBody>
      </p:sp>
      <p:graphicFrame>
        <p:nvGraphicFramePr>
          <p:cNvPr id="505" name="Google Shape;505;p42"/>
          <p:cNvGraphicFramePr/>
          <p:nvPr/>
        </p:nvGraphicFramePr>
        <p:xfrm>
          <a:off x="251521" y="126876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{680C20A6-4923-42C3-9794-F0436876E024}</a:tableStyleId>
              </a:tblPr>
              <a:tblGrid>
                <a:gridCol w="323525"/>
                <a:gridCol w="1008100"/>
                <a:gridCol w="576075"/>
                <a:gridCol w="432050"/>
                <a:gridCol w="504050"/>
                <a:gridCol w="432050"/>
                <a:gridCol w="504050"/>
                <a:gridCol w="432050"/>
                <a:gridCol w="288025"/>
                <a:gridCol w="936100"/>
                <a:gridCol w="504050"/>
                <a:gridCol w="432050"/>
                <a:gridCol w="504050"/>
                <a:gridCol w="576075"/>
                <a:gridCol w="576075"/>
                <a:gridCol w="864100"/>
              </a:tblGrid>
              <a:tr h="4192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2007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%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2008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%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2009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%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2007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%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2008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%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2009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%</a:t>
                      </a:r>
                      <a:endParaRPr sz="1000"/>
                    </a:p>
                  </a:txBody>
                  <a:tcPr marT="45725" marB="45725" marR="91450" marL="91450"/>
                </a:tc>
              </a:tr>
              <a:tr h="419250">
                <a:tc rowSpan="8">
                  <a:txBody>
                    <a:bodyPr>
                      <a:noAutofit/>
                    </a:bodyPr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200"/>
                        <a:t>政府部門</a:t>
                      </a:r>
                      <a:endParaRPr b="1" sz="1200"/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合計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625.3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100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693.3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100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723.8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100</a:t>
                      </a:r>
                      <a:endParaRPr sz="1000"/>
                    </a:p>
                  </a:txBody>
                  <a:tcPr marT="45725" marB="45725" marR="91450" marL="91450"/>
                </a:tc>
                <a:tc rowSpan="8">
                  <a:txBody>
                    <a:bodyPr>
                      <a:noAutofit/>
                    </a:bodyPr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200"/>
                        <a:t>產業部門</a:t>
                      </a:r>
                      <a:endParaRPr b="1" sz="1200"/>
                    </a:p>
                  </a:txBody>
                  <a:tcPr marT="45725" marB="45725" marR="91450" marL="91450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合計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534.0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100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513.6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100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518.8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100</a:t>
                      </a:r>
                      <a:endParaRPr sz="1000"/>
                    </a:p>
                  </a:txBody>
                  <a:tcPr marT="45725" marB="45725" marR="91450" marL="91450"/>
                </a:tc>
              </a:tr>
              <a:tr h="419250">
                <a:tc vMerge="1"/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000" u="sng"/>
                        <a:t>汙染防治支出</a:t>
                      </a:r>
                      <a:endParaRPr b="1" sz="1000" u="sng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511.3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81.8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563.4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81.3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605.2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83.6</a:t>
                      </a:r>
                      <a:endParaRPr sz="1000"/>
                    </a:p>
                  </a:txBody>
                  <a:tcPr marT="45725" marB="45725" marR="91450" marL="91450"/>
                </a:tc>
                <a:tc vMerge="1"/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sng"/>
                        <a:t>汙染防治支出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510.7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95.6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477.1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92.8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483.3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93.1</a:t>
                      </a:r>
                      <a:endParaRPr sz="1000"/>
                    </a:p>
                  </a:txBody>
                  <a:tcPr marT="45725" marB="45725" marR="91450" marL="91450"/>
                </a:tc>
              </a:tr>
              <a:tr h="580500">
                <a:tc vMerge="1"/>
                <a:tc>
                  <a:txBody>
                    <a:bodyPr>
                      <a:noAutofit/>
                    </a:bodyPr>
                    <a:lstStyle/>
                    <a:p>
                      <a:pPr indent="0" lvl="1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cap="none" strike="noStrike"/>
                        <a:t>空氣汙染防制</a:t>
                      </a:r>
                      <a:endParaRPr sz="10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36.6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5.9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40.8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5.9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43.3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6</a:t>
                      </a:r>
                      <a:endParaRPr sz="1000"/>
                    </a:p>
                  </a:txBody>
                  <a:tcPr marT="45725" marB="45725" marR="91450" marL="91450"/>
                </a:tc>
                <a:tc vMerge="1"/>
                <a:tc>
                  <a:txBody>
                    <a:bodyPr>
                      <a:noAutofit/>
                    </a:bodyPr>
                    <a:lstStyle/>
                    <a:p>
                      <a:pPr indent="0" lvl="1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cap="none" strike="noStrike"/>
                        <a:t>空氣汙染防制</a:t>
                      </a:r>
                      <a:endParaRPr sz="10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246.7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46.2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224.7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43.7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219.2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42.2</a:t>
                      </a:r>
                      <a:endParaRPr sz="1000"/>
                    </a:p>
                  </a:txBody>
                  <a:tcPr marT="45725" marB="45725" marR="91450" marL="91450"/>
                </a:tc>
              </a:tr>
              <a:tr h="553600">
                <a:tc vMerge="1"/>
                <a:tc>
                  <a:txBody>
                    <a:bodyPr>
                      <a:noAutofit/>
                    </a:bodyPr>
                    <a:lstStyle/>
                    <a:p>
                      <a:pPr indent="0" lvl="1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cap="none" strike="noStrike"/>
                        <a:t>水汙染</a:t>
                      </a:r>
                      <a:endParaRPr sz="1000" u="none" cap="none" strike="noStrike"/>
                    </a:p>
                    <a:p>
                      <a:pPr indent="0" lvl="1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cap="none" strike="noStrike"/>
                        <a:t>防治</a:t>
                      </a:r>
                      <a:endParaRPr sz="10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138.5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22.1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171.3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24.7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205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28.3</a:t>
                      </a:r>
                      <a:endParaRPr sz="1000"/>
                    </a:p>
                  </a:txBody>
                  <a:tcPr marT="45725" marB="45725" marR="91450" marL="91450"/>
                </a:tc>
                <a:tc vMerge="1"/>
                <a:tc>
                  <a:txBody>
                    <a:bodyPr>
                      <a:noAutofit/>
                    </a:bodyPr>
                    <a:lstStyle/>
                    <a:p>
                      <a:pPr indent="0" lvl="1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cap="none" strike="noStrike"/>
                        <a:t>水汙染防治</a:t>
                      </a:r>
                      <a:endParaRPr sz="10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202.3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37.9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181.4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35.3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176.2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34</a:t>
                      </a:r>
                      <a:endParaRPr sz="1000"/>
                    </a:p>
                  </a:txBody>
                  <a:tcPr marT="45725" marB="45725" marR="91450" marL="91450"/>
                </a:tc>
              </a:tr>
              <a:tr h="553600">
                <a:tc vMerge="1"/>
                <a:tc>
                  <a:txBody>
                    <a:bodyPr>
                      <a:noAutofit/>
                    </a:bodyPr>
                    <a:lstStyle/>
                    <a:p>
                      <a:pPr indent="0" lvl="1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cap="none" strike="noStrike"/>
                        <a:t>廢棄物</a:t>
                      </a:r>
                      <a:endParaRPr sz="1000" u="none" cap="none" strike="noStrike"/>
                    </a:p>
                    <a:p>
                      <a:pPr indent="0" lvl="1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cap="none" strike="noStrike"/>
                        <a:t>處理</a:t>
                      </a:r>
                      <a:endParaRPr sz="10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331.2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53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346.7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50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351.6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48.6</a:t>
                      </a:r>
                      <a:endParaRPr sz="1000"/>
                    </a:p>
                  </a:txBody>
                  <a:tcPr marT="45725" marB="45725" marR="91450" marL="91450"/>
                </a:tc>
                <a:tc vMerge="1"/>
                <a:tc>
                  <a:txBody>
                    <a:bodyPr>
                      <a:noAutofit/>
                    </a:bodyPr>
                    <a:lstStyle/>
                    <a:p>
                      <a:pPr indent="0" lvl="1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cap="none" strike="noStrike"/>
                        <a:t>廢棄物處理</a:t>
                      </a:r>
                      <a:endParaRPr sz="10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57.5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10.8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67.4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13.1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85.8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16.5</a:t>
                      </a:r>
                      <a:endParaRPr sz="1000"/>
                    </a:p>
                  </a:txBody>
                  <a:tcPr marT="45725" marB="45725" marR="91450" marL="91450"/>
                </a:tc>
              </a:tr>
              <a:tr h="707375">
                <a:tc vMerge="1"/>
                <a:tc>
                  <a:txBody>
                    <a:bodyPr>
                      <a:noAutofit/>
                    </a:bodyPr>
                    <a:lstStyle/>
                    <a:p>
                      <a:pPr indent="0" lvl="1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cap="none" strike="noStrike"/>
                        <a:t>噪音及震動防治</a:t>
                      </a:r>
                      <a:endParaRPr sz="10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5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0.8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4.6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0.7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5.3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0.7</a:t>
                      </a:r>
                      <a:endParaRPr sz="1000"/>
                    </a:p>
                  </a:txBody>
                  <a:tcPr marT="45725" marB="45725" marR="91450" marL="91450"/>
                </a:tc>
                <a:tc vMerge="1"/>
                <a:tc>
                  <a:txBody>
                    <a:bodyPr>
                      <a:noAutofit/>
                    </a:bodyPr>
                    <a:lstStyle/>
                    <a:p>
                      <a:pPr indent="0" lvl="1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u="none" cap="none" strike="noStrike"/>
                        <a:t>噪音及震動防治</a:t>
                      </a:r>
                      <a:endParaRPr sz="10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4.2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0.8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3.6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0.7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2.1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0.4</a:t>
                      </a:r>
                      <a:endParaRPr sz="1000"/>
                    </a:p>
                  </a:txBody>
                  <a:tcPr marT="45725" marB="45725" marR="91450" marL="91450"/>
                </a:tc>
              </a:tr>
              <a:tr h="392375">
                <a:tc vMerge="1"/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000" u="sng"/>
                        <a:t>研究發展</a:t>
                      </a:r>
                      <a:endParaRPr b="1" sz="1000" u="sng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8.7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1.4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9.6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1.4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8.8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1.2</a:t>
                      </a:r>
                      <a:endParaRPr sz="1000"/>
                    </a:p>
                  </a:txBody>
                  <a:tcPr marT="45725" marB="45725" marR="91450" marL="91450"/>
                </a:tc>
                <a:tc vMerge="1"/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研究發展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11.5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2.2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12.7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2.5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12.6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2.4</a:t>
                      </a:r>
                      <a:endParaRPr sz="1000"/>
                    </a:p>
                  </a:txBody>
                  <a:tcPr marT="45725" marB="45725" marR="91450" marL="91450"/>
                </a:tc>
              </a:tr>
              <a:tr h="419250">
                <a:tc vMerge="1"/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000" u="sng"/>
                        <a:t>其他</a:t>
                      </a:r>
                      <a:endParaRPr b="1" sz="1000" u="sng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105.5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16.9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120.2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17.3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109.8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15.2</a:t>
                      </a:r>
                      <a:endParaRPr sz="1000"/>
                    </a:p>
                  </a:txBody>
                  <a:tcPr marT="45725" marB="45725" marR="91450" marL="91450"/>
                </a:tc>
                <a:tc vMerge="1"/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其他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11.8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2.2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23.9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4.7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22.9</a:t>
                      </a:r>
                      <a:endParaRPr sz="10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/>
                        <a:t>4.5</a:t>
                      </a:r>
                      <a:endParaRPr sz="10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506" name="Google Shape;506;p4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07" name="Google Shape;507;p42"/>
          <p:cNvSpPr txBox="1"/>
          <p:nvPr/>
        </p:nvSpPr>
        <p:spPr>
          <a:xfrm>
            <a:off x="251520" y="6453336"/>
            <a:ext cx="806489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資料來源：2009我國綠色國民所得帳編製報告，行政院主計處。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1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p4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</a:pPr>
            <a:r>
              <a:rPr lang="en-US"/>
              <a:t>我國環境稅編製</a:t>
            </a:r>
            <a:endParaRPr/>
          </a:p>
        </p:txBody>
      </p:sp>
      <p:graphicFrame>
        <p:nvGraphicFramePr>
          <p:cNvPr id="513" name="Google Shape;513;p43"/>
          <p:cNvGraphicFramePr/>
          <p:nvPr/>
        </p:nvGraphicFramePr>
        <p:xfrm>
          <a:off x="539552" y="155679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{85068076-2FD1-4132-B08E-AAC440E277AD}</a:tableStyleId>
              </a:tblPr>
              <a:tblGrid>
                <a:gridCol w="792100"/>
                <a:gridCol w="2160250"/>
                <a:gridCol w="1985425"/>
                <a:gridCol w="1645925"/>
                <a:gridCol w="1645925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能源稅</a:t>
                      </a:r>
                      <a:endParaRPr sz="1800"/>
                    </a:p>
                  </a:txBody>
                  <a:tcPr marT="45725" marB="45725" marR="91450" marL="91450">
                    <a:lnL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運輸稅</a:t>
                      </a:r>
                      <a:endParaRPr sz="1800"/>
                    </a:p>
                  </a:txBody>
                  <a:tcPr marT="45725" marB="45725" marR="91450" marL="91450">
                    <a:lnL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汙染稅</a:t>
                      </a:r>
                      <a:endParaRPr sz="1800"/>
                    </a:p>
                  </a:txBody>
                  <a:tcPr marT="45725" marB="45725" marR="91450" marL="91450">
                    <a:lnL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資源稅</a:t>
                      </a:r>
                      <a:endParaRPr sz="1800"/>
                    </a:p>
                  </a:txBody>
                  <a:tcPr marT="45725" marB="45725" marR="91450" marL="91450">
                    <a:lnL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國際</a:t>
                      </a:r>
                      <a:endParaRPr sz="1800"/>
                    </a:p>
                  </a:txBody>
                  <a:tcPr marT="45725" marB="45725" marR="91450" marL="91450">
                    <a:lnL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稅基：</a:t>
                      </a:r>
                      <a:endParaRPr sz="18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運輸與固定使用之能源產品。</a:t>
                      </a:r>
                      <a:endParaRPr sz="1800"/>
                    </a:p>
                  </a:txBody>
                  <a:tcPr marT="45725" marB="45725" marR="91450" marL="91450">
                    <a:lnL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對象：</a:t>
                      </a:r>
                      <a:endParaRPr sz="18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機動運輸工具的擁有與使用。</a:t>
                      </a:r>
                      <a:endParaRPr sz="1800"/>
                    </a:p>
                  </a:txBody>
                  <a:tcPr marT="45725" marB="45725" marR="91450" marL="91450">
                    <a:lnL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Noto Sans Symbols"/>
                        <a:buAutoNum type="arabicPeriod"/>
                      </a:pPr>
                      <a:r>
                        <a:rPr lang="en-US" sz="1800"/>
                        <a:t>空氣與水之排放。</a:t>
                      </a:r>
                      <a:endParaRPr sz="1800"/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Noto Sans Symbols"/>
                        <a:buAutoNum type="arabicPeriod"/>
                      </a:pPr>
                      <a:r>
                        <a:rPr lang="en-US" sz="1800"/>
                        <a:t>固體廢棄物與噪音之管理。</a:t>
                      </a:r>
                      <a:endParaRPr sz="1800"/>
                    </a:p>
                  </a:txBody>
                  <a:tcPr marT="45725" marB="45725" marR="91450" marL="91450">
                    <a:lnL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泛指水抽取、砂石、初級原料及森林等資源開採，但不包括天然氣及石油等開採(視為資源租而非稅。)</a:t>
                      </a:r>
                      <a:endParaRPr sz="1800"/>
                    </a:p>
                  </a:txBody>
                  <a:tcPr marT="45725" marB="45725" marR="91450" marL="91450">
                    <a:lnL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我國</a:t>
                      </a:r>
                      <a:endParaRPr sz="1800"/>
                    </a:p>
                  </a:txBody>
                  <a:tcPr marT="45725" marB="45725" marR="91450" marL="91450">
                    <a:lnL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Noto Sans Symbols"/>
                        <a:buAutoNum type="arabicPeriod"/>
                      </a:pPr>
                      <a:r>
                        <a:rPr lang="en-US" sz="1800"/>
                        <a:t>能源類關稅</a:t>
                      </a:r>
                      <a:endParaRPr sz="1800"/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Noto Sans Symbols"/>
                        <a:buAutoNum type="arabicPeriod"/>
                      </a:pPr>
                      <a:r>
                        <a:rPr lang="en-US" sz="1800"/>
                        <a:t>油氣類貨物稅</a:t>
                      </a:r>
                      <a:endParaRPr sz="1800"/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Noto Sans Symbols"/>
                        <a:buAutoNum type="arabicPeriod"/>
                      </a:pPr>
                      <a:r>
                        <a:rPr lang="en-US" sz="1800"/>
                        <a:t>能源類石油基金</a:t>
                      </a:r>
                      <a:endParaRPr sz="1800"/>
                    </a:p>
                  </a:txBody>
                  <a:tcPr marT="45725" marB="45725" marR="91450" marL="91450">
                    <a:lnL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Noto Sans Symbols"/>
                        <a:buAutoNum type="arabicPeriod"/>
                      </a:pPr>
                      <a:r>
                        <a:rPr lang="en-US" sz="1800"/>
                        <a:t>運輸工具關稅</a:t>
                      </a:r>
                      <a:endParaRPr sz="1800"/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Noto Sans Symbols"/>
                        <a:buAutoNum type="arabicPeriod"/>
                      </a:pPr>
                      <a:r>
                        <a:rPr lang="en-US" sz="1800"/>
                        <a:t>車輛貨物稅</a:t>
                      </a:r>
                      <a:endParaRPr sz="1800"/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Noto Sans Symbols"/>
                        <a:buAutoNum type="arabicPeriod"/>
                      </a:pPr>
                      <a:r>
                        <a:rPr lang="en-US" sz="1800"/>
                        <a:t>車輛使用牌照稅</a:t>
                      </a:r>
                      <a:endParaRPr sz="1800"/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Noto Sans Symbols"/>
                        <a:buAutoNum type="arabicPeriod"/>
                      </a:pPr>
                      <a:r>
                        <a:rPr lang="en-US" sz="1800"/>
                        <a:t>汽車燃料使用費</a:t>
                      </a:r>
                      <a:endParaRPr sz="1800"/>
                    </a:p>
                  </a:txBody>
                  <a:tcPr marT="45725" marB="45725" marR="91450" marL="91450">
                    <a:lnL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Noto Sans Symbols"/>
                        <a:buAutoNum type="arabicPeriod"/>
                      </a:pPr>
                      <a:r>
                        <a:rPr lang="en-US" sz="1800"/>
                        <a:t>空氣汙染防制費</a:t>
                      </a:r>
                      <a:endParaRPr sz="1800"/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Noto Sans Symbols"/>
                        <a:buAutoNum type="arabicPeriod"/>
                      </a:pPr>
                      <a:r>
                        <a:rPr lang="en-US" sz="1800"/>
                        <a:t>土壤及地下水汙染整治費</a:t>
                      </a:r>
                      <a:endParaRPr sz="1800"/>
                    </a:p>
                    <a:p>
                      <a:pPr indent="-342900" lvl="0" marL="3429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Noto Sans Symbols"/>
                        <a:buAutoNum type="arabicPeriod"/>
                      </a:pPr>
                      <a:r>
                        <a:rPr lang="en-US" sz="1800"/>
                        <a:t>回收清除處理費</a:t>
                      </a:r>
                      <a:endParaRPr sz="1800"/>
                    </a:p>
                  </a:txBody>
                  <a:tcPr marT="45725" marB="45725" marR="91450" marL="91450">
                    <a:lnL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暫無</a:t>
                      </a:r>
                      <a:endParaRPr sz="1800"/>
                    </a:p>
                  </a:txBody>
                  <a:tcPr marT="45725" marB="45725" marR="91450" marL="91450">
                    <a:lnL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DE8D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514" name="Google Shape;514;p4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15" name="Google Shape;515;p43"/>
          <p:cNvSpPr txBox="1"/>
          <p:nvPr/>
        </p:nvSpPr>
        <p:spPr>
          <a:xfrm>
            <a:off x="251520" y="6453336"/>
            <a:ext cx="806489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資料來源：2009我國綠色國民所得帳編製報告，行政院主計處。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19" name="Shape 5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Google Shape;520;p4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3959"/>
              <a:buFont typeface="Century Gothic"/>
              <a:buNone/>
            </a:pPr>
            <a:r>
              <a:rPr lang="en-US" sz="3959"/>
              <a:t>環境稅及結構比</a:t>
            </a:r>
            <a:br>
              <a:rPr lang="en-US" sz="3959"/>
            </a:br>
            <a:r>
              <a:rPr lang="en-US" sz="2790"/>
              <a:t>(單位：新台幣百萬元;%)</a:t>
            </a:r>
            <a:endParaRPr sz="2790"/>
          </a:p>
        </p:txBody>
      </p:sp>
      <p:graphicFrame>
        <p:nvGraphicFramePr>
          <p:cNvPr id="521" name="Google Shape;521;p44"/>
          <p:cNvGraphicFramePr/>
          <p:nvPr/>
        </p:nvGraphicFramePr>
        <p:xfrm>
          <a:off x="467544" y="227687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{D38E54D5-5586-4954-9567-2A1004CAA11E}</a:tableStyleId>
              </a:tblPr>
              <a:tblGrid>
                <a:gridCol w="1800200"/>
                <a:gridCol w="1368150"/>
                <a:gridCol w="864100"/>
                <a:gridCol w="1296150"/>
                <a:gridCol w="792100"/>
                <a:gridCol w="1224125"/>
                <a:gridCol w="884775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2007</a:t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%</a:t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2008</a:t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%</a:t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2009</a:t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%</a:t>
                      </a:r>
                      <a:endParaRPr sz="24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400" u="sng"/>
                        <a:t>總計</a:t>
                      </a:r>
                      <a:endParaRPr b="1" sz="2400" u="sng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253801</a:t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100</a:t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227517</a:t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100</a:t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227886</a:t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100</a:t>
                      </a:r>
                      <a:endParaRPr sz="24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1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000" u="none" cap="none" strike="noStrike">
                          <a:solidFill>
                            <a:srgbClr val="FF0000"/>
                          </a:solidFill>
                        </a:rPr>
                        <a:t>能源稅</a:t>
                      </a:r>
                      <a:endParaRPr b="1" sz="20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400">
                          <a:solidFill>
                            <a:srgbClr val="FF0000"/>
                          </a:solidFill>
                        </a:rPr>
                        <a:t>89324</a:t>
                      </a:r>
                      <a:endParaRPr b="1" sz="2400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400">
                          <a:solidFill>
                            <a:srgbClr val="FF0000"/>
                          </a:solidFill>
                        </a:rPr>
                        <a:t>35.2</a:t>
                      </a:r>
                      <a:endParaRPr b="1" sz="2400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400">
                          <a:solidFill>
                            <a:srgbClr val="FF0000"/>
                          </a:solidFill>
                        </a:rPr>
                        <a:t>77290</a:t>
                      </a:r>
                      <a:endParaRPr b="1" sz="2400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400">
                          <a:solidFill>
                            <a:srgbClr val="FF0000"/>
                          </a:solidFill>
                        </a:rPr>
                        <a:t>34</a:t>
                      </a:r>
                      <a:endParaRPr b="1" sz="2400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400">
                          <a:solidFill>
                            <a:srgbClr val="FF0000"/>
                          </a:solidFill>
                        </a:rPr>
                        <a:t>84859</a:t>
                      </a:r>
                      <a:endParaRPr b="1" sz="2400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400">
                          <a:solidFill>
                            <a:srgbClr val="FF0000"/>
                          </a:solidFill>
                        </a:rPr>
                        <a:t>37.2</a:t>
                      </a:r>
                      <a:endParaRPr b="1" sz="2400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1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u="none" cap="none" strike="noStrike"/>
                        <a:t>運輸稅</a:t>
                      </a:r>
                      <a:endParaRPr sz="20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152219</a:t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60</a:t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138157</a:t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60.7</a:t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132124</a:t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58</a:t>
                      </a:r>
                      <a:endParaRPr sz="24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1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u="none" cap="none" strike="noStrike"/>
                        <a:t>汙染稅</a:t>
                      </a:r>
                      <a:endParaRPr sz="20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12258</a:t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4.8</a:t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12070</a:t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5.3</a:t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10903</a:t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4.8</a:t>
                      </a:r>
                      <a:endParaRPr sz="24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522" name="Google Shape;522;p4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23" name="Google Shape;523;p44"/>
          <p:cNvSpPr txBox="1"/>
          <p:nvPr/>
        </p:nvSpPr>
        <p:spPr>
          <a:xfrm>
            <a:off x="251520" y="6453336"/>
            <a:ext cx="806489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資料來源：2009我國綠色國民所得帳編製報告，行政院主計處。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27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4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</a:pPr>
            <a:r>
              <a:rPr lang="en-US"/>
              <a:t>能源稅及結構比</a:t>
            </a:r>
            <a:br>
              <a:rPr lang="en-US"/>
            </a:br>
            <a:r>
              <a:rPr lang="en-US" sz="2400"/>
              <a:t>(單位：百萬元;%)</a:t>
            </a:r>
            <a:endParaRPr/>
          </a:p>
        </p:txBody>
      </p:sp>
      <p:sp>
        <p:nvSpPr>
          <p:cNvPr id="529" name="Google Shape;529;p4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aphicFrame>
        <p:nvGraphicFramePr>
          <p:cNvPr id="530" name="Google Shape;530;p45"/>
          <p:cNvGraphicFramePr/>
          <p:nvPr/>
        </p:nvGraphicFramePr>
        <p:xfrm>
          <a:off x="395536" y="206085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{F513A1D5-80AE-493C-ACEF-2121B5276D32}</a:tableStyleId>
              </a:tblPr>
              <a:tblGrid>
                <a:gridCol w="2124225"/>
                <a:gridCol w="1062125"/>
                <a:gridCol w="1062125"/>
                <a:gridCol w="1062125"/>
                <a:gridCol w="1062125"/>
                <a:gridCol w="1062125"/>
                <a:gridCol w="1062125"/>
              </a:tblGrid>
              <a:tr h="4119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 gridSpan="2"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2007</a:t>
                      </a:r>
                      <a:endParaRPr sz="1800"/>
                    </a:p>
                  </a:txBody>
                  <a:tcPr marT="45725" marB="45725" marR="91450" marL="91450"/>
                </a:tc>
                <a:tc hMerge="1"/>
                <a:tc gridSpan="2"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2008</a:t>
                      </a:r>
                      <a:endParaRPr sz="1800"/>
                    </a:p>
                  </a:txBody>
                  <a:tcPr marT="45725" marB="45725" marR="91450" marL="91450"/>
                </a:tc>
                <a:tc hMerge="1"/>
                <a:tc gridSpan="2"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2009</a:t>
                      </a:r>
                      <a:endParaRPr sz="1800"/>
                    </a:p>
                  </a:txBody>
                  <a:tcPr marT="45725" marB="45725" marR="91450" marL="91450"/>
                </a:tc>
                <a:tc hMerge="1"/>
              </a:tr>
              <a:tr h="4119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%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%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%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4119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能源稅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89324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100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77290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100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84859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100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4119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能源類關稅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910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1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964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1.2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233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0.3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4119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F0000"/>
                          </a:solidFill>
                        </a:rPr>
                        <a:t>油氣類貨物稅＊</a:t>
                      </a:r>
                      <a:endParaRPr b="1" sz="1800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F0000"/>
                          </a:solidFill>
                        </a:rPr>
                        <a:t>87560</a:t>
                      </a:r>
                      <a:endParaRPr b="1" sz="1800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F0000"/>
                          </a:solidFill>
                        </a:rPr>
                        <a:t>98</a:t>
                      </a:r>
                      <a:endParaRPr b="1" sz="1800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F0000"/>
                          </a:solidFill>
                        </a:rPr>
                        <a:t>75735</a:t>
                      </a:r>
                      <a:endParaRPr b="1" sz="1800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F0000"/>
                          </a:solidFill>
                        </a:rPr>
                        <a:t>98</a:t>
                      </a:r>
                      <a:endParaRPr b="1" sz="1800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F0000"/>
                          </a:solidFill>
                        </a:rPr>
                        <a:t>84293</a:t>
                      </a:r>
                      <a:endParaRPr b="1" sz="1800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>
                          <a:solidFill>
                            <a:srgbClr val="FF0000"/>
                          </a:solidFill>
                        </a:rPr>
                        <a:t>99.3</a:t>
                      </a:r>
                      <a:endParaRPr b="1" sz="1800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/>
                </a:tc>
              </a:tr>
              <a:tr h="4119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能源類石油基金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854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1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591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0.8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333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0.4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411975">
                <a:tc gridSpan="7"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註：＊計列項目包括汽油、柴油、煤油、航空燃油、燃料油及液化石油氣等。</a:t>
                      </a:r>
                      <a:endParaRPr sz="1800"/>
                    </a:p>
                  </a:txBody>
                  <a:tcPr marT="45725" marB="45725" marR="91450" marL="91450"/>
                </a:tc>
                <a:tc hMerge="1"/>
                <a:tc hMerge="1"/>
                <a:tc hMerge="1"/>
                <a:tc hMerge="1"/>
                <a:tc hMerge="1"/>
                <a:tc hMerge="1"/>
              </a:tr>
            </a:tbl>
          </a:graphicData>
        </a:graphic>
      </p:graphicFrame>
      <p:sp>
        <p:nvSpPr>
          <p:cNvPr id="531" name="Google Shape;531;p45"/>
          <p:cNvSpPr txBox="1"/>
          <p:nvPr/>
        </p:nvSpPr>
        <p:spPr>
          <a:xfrm>
            <a:off x="251520" y="6453336"/>
            <a:ext cx="806489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資料來源：2009我國綠色國民所得帳編製報告，行政院主計處。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5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p4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3959"/>
              <a:buFont typeface="Century Gothic"/>
              <a:buNone/>
            </a:pPr>
            <a:r>
              <a:rPr lang="en-US" sz="3959"/>
              <a:t>運輸稅及結構比</a:t>
            </a:r>
            <a:br>
              <a:rPr lang="en-US" sz="3959"/>
            </a:br>
            <a:r>
              <a:rPr lang="en-US" sz="2790"/>
              <a:t>(單位：新台幣百萬元，%)</a:t>
            </a:r>
            <a:endParaRPr sz="2790"/>
          </a:p>
        </p:txBody>
      </p:sp>
      <p:graphicFrame>
        <p:nvGraphicFramePr>
          <p:cNvPr id="537" name="Google Shape;537;p46"/>
          <p:cNvGraphicFramePr/>
          <p:nvPr/>
        </p:nvGraphicFramePr>
        <p:xfrm>
          <a:off x="179512" y="16288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{3ABB11EF-DC81-49BC-9ADA-809A4E06F6AA}</a:tableStyleId>
              </a:tblPr>
              <a:tblGrid>
                <a:gridCol w="1438800"/>
                <a:gridCol w="1352850"/>
                <a:gridCol w="1052225"/>
                <a:gridCol w="1277700"/>
                <a:gridCol w="977050"/>
                <a:gridCol w="1417325"/>
                <a:gridCol w="1073700"/>
              </a:tblGrid>
              <a:tr h="4783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2007</a:t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%</a:t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2008</a:t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%</a:t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2009</a:t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%</a:t>
                      </a:r>
                      <a:endParaRPr sz="2400"/>
                    </a:p>
                  </a:txBody>
                  <a:tcPr marT="45725" marB="45725" marR="91450" marL="91450"/>
                </a:tc>
              </a:tr>
              <a:tr h="4783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 u="sng"/>
                        <a:t>運輸稅</a:t>
                      </a:r>
                      <a:endParaRPr b="1" sz="1800" u="sng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152219</a:t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100</a:t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138157</a:t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100</a:t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132124 </a:t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100</a:t>
                      </a:r>
                      <a:endParaRPr sz="2400"/>
                    </a:p>
                  </a:txBody>
                  <a:tcPr marT="45725" marB="45725" marR="91450" marL="91450"/>
                </a:tc>
              </a:tr>
              <a:tr h="987450">
                <a:tc>
                  <a:txBody>
                    <a:bodyPr>
                      <a:noAutofit/>
                    </a:bodyPr>
                    <a:lstStyle/>
                    <a:p>
                      <a:pPr indent="0" lvl="1" marL="45720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/>
                        <a:t>運輸</a:t>
                      </a:r>
                      <a:endParaRPr sz="1800" u="none" cap="none" strike="noStrike"/>
                    </a:p>
                    <a:p>
                      <a:pPr indent="0" lvl="1" marL="45720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/>
                        <a:t>工具</a:t>
                      </a:r>
                      <a:endParaRPr sz="1800" u="none" cap="none" strike="noStrike"/>
                    </a:p>
                    <a:p>
                      <a:pPr indent="0" lvl="1" marL="45720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/>
                        <a:t>關稅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10816</a:t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7.1</a:t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7419</a:t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5.4</a:t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8091</a:t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6.1</a:t>
                      </a:r>
                      <a:endParaRPr sz="2400"/>
                    </a:p>
                  </a:txBody>
                  <a:tcPr marT="45725" marB="45725" marR="91450" marL="91450"/>
                </a:tc>
              </a:tr>
              <a:tr h="720075">
                <a:tc>
                  <a:txBody>
                    <a:bodyPr>
                      <a:noAutofit/>
                    </a:bodyPr>
                    <a:lstStyle/>
                    <a:p>
                      <a:pPr indent="0" lvl="1" marL="45720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/>
                        <a:t>車輛貨物稅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43953</a:t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28.9</a:t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33677</a:t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24.4</a:t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27741</a:t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21</a:t>
                      </a:r>
                      <a:endParaRPr sz="2400"/>
                    </a:p>
                  </a:txBody>
                  <a:tcPr marT="45725" marB="45725" marR="91450" marL="91450"/>
                </a:tc>
              </a:tr>
              <a:tr h="669725">
                <a:tc>
                  <a:txBody>
                    <a:bodyPr>
                      <a:noAutofit/>
                    </a:bodyPr>
                    <a:lstStyle/>
                    <a:p>
                      <a:pPr indent="0" lvl="1" marL="45720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 u="none" cap="none" strike="noStrike">
                          <a:solidFill>
                            <a:srgbClr val="FF0000"/>
                          </a:solidFill>
                        </a:rPr>
                        <a:t>車輛</a:t>
                      </a:r>
                      <a:endParaRPr b="1" sz="1800" u="none" cap="none" strike="noStrike">
                        <a:solidFill>
                          <a:srgbClr val="FF0000"/>
                        </a:solidFill>
                      </a:endParaRPr>
                    </a:p>
                    <a:p>
                      <a:pPr indent="0" lvl="1" marL="45720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 u="none" cap="none" strike="noStrike">
                          <a:solidFill>
                            <a:srgbClr val="FF0000"/>
                          </a:solidFill>
                        </a:rPr>
                        <a:t>使用</a:t>
                      </a:r>
                      <a:endParaRPr b="1" sz="1800" u="none" cap="none" strike="noStrike">
                        <a:solidFill>
                          <a:srgbClr val="FF0000"/>
                        </a:solidFill>
                      </a:endParaRPr>
                    </a:p>
                    <a:p>
                      <a:pPr indent="0" lvl="1" marL="45720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 u="none" cap="none" strike="noStrike">
                          <a:solidFill>
                            <a:srgbClr val="FF0000"/>
                          </a:solidFill>
                        </a:rPr>
                        <a:t>牌照稅</a:t>
                      </a:r>
                      <a:endParaRPr b="1" sz="18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400">
                          <a:solidFill>
                            <a:srgbClr val="FF0000"/>
                          </a:solidFill>
                        </a:rPr>
                        <a:t>53271</a:t>
                      </a:r>
                      <a:endParaRPr b="1" sz="2400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400">
                          <a:solidFill>
                            <a:srgbClr val="FF0000"/>
                          </a:solidFill>
                        </a:rPr>
                        <a:t>35</a:t>
                      </a:r>
                      <a:endParaRPr b="1" sz="2400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400">
                          <a:solidFill>
                            <a:srgbClr val="FF0000"/>
                          </a:solidFill>
                        </a:rPr>
                        <a:t>53255</a:t>
                      </a:r>
                      <a:endParaRPr b="1" sz="2400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400">
                          <a:solidFill>
                            <a:srgbClr val="FF0000"/>
                          </a:solidFill>
                        </a:rPr>
                        <a:t>38.5</a:t>
                      </a:r>
                      <a:endParaRPr b="1" sz="2400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400">
                          <a:solidFill>
                            <a:srgbClr val="FF0000"/>
                          </a:solidFill>
                        </a:rPr>
                        <a:t>53050</a:t>
                      </a:r>
                      <a:endParaRPr b="1" sz="2400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400">
                          <a:solidFill>
                            <a:srgbClr val="FF0000"/>
                          </a:solidFill>
                        </a:rPr>
                        <a:t>40.2</a:t>
                      </a:r>
                      <a:endParaRPr b="1" sz="2400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/>
                </a:tc>
              </a:tr>
              <a:tr h="669725">
                <a:tc>
                  <a:txBody>
                    <a:bodyPr>
                      <a:noAutofit/>
                    </a:bodyPr>
                    <a:lstStyle/>
                    <a:p>
                      <a:pPr indent="0" lvl="1" marL="45720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/>
                        <a:t>汽車</a:t>
                      </a:r>
                      <a:endParaRPr sz="1800" u="none" cap="none" strike="noStrike"/>
                    </a:p>
                    <a:p>
                      <a:pPr indent="0" lvl="1" marL="45720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/>
                        <a:t>燃料</a:t>
                      </a:r>
                      <a:endParaRPr sz="1800" u="none" cap="none" strike="noStrike"/>
                    </a:p>
                    <a:p>
                      <a:pPr indent="0" lvl="1" marL="45720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/>
                        <a:t>使用費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44179</a:t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29</a:t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43806</a:t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31.7</a:t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43242</a:t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32.7</a:t>
                      </a:r>
                      <a:endParaRPr sz="24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538" name="Google Shape;538;p4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39" name="Google Shape;539;p46"/>
          <p:cNvSpPr txBox="1"/>
          <p:nvPr/>
        </p:nvSpPr>
        <p:spPr>
          <a:xfrm>
            <a:off x="251520" y="6453336"/>
            <a:ext cx="806489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資料來源：2009我國綠色國民所得帳編製報告，行政院主計處。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43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Google Shape;544;p4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3959"/>
              <a:buFont typeface="Century Gothic"/>
              <a:buNone/>
            </a:pPr>
            <a:r>
              <a:rPr lang="en-US" sz="3959"/>
              <a:t>汙染稅及結構比</a:t>
            </a:r>
            <a:br>
              <a:rPr lang="en-US" sz="3959"/>
            </a:br>
            <a:r>
              <a:rPr lang="en-US" sz="2790"/>
              <a:t>(單位：新台幣百萬元，%)</a:t>
            </a:r>
            <a:endParaRPr sz="2790"/>
          </a:p>
        </p:txBody>
      </p:sp>
      <p:graphicFrame>
        <p:nvGraphicFramePr>
          <p:cNvPr id="545" name="Google Shape;545;p47"/>
          <p:cNvGraphicFramePr/>
          <p:nvPr/>
        </p:nvGraphicFramePr>
        <p:xfrm>
          <a:off x="179512" y="16288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{3035E40F-DCF3-4069-94ED-6F7D2C18BFD1}</a:tableStyleId>
              </a:tblPr>
              <a:tblGrid>
                <a:gridCol w="1438800"/>
                <a:gridCol w="1352850"/>
                <a:gridCol w="1052225"/>
                <a:gridCol w="1277700"/>
                <a:gridCol w="977050"/>
                <a:gridCol w="1417325"/>
                <a:gridCol w="1073700"/>
              </a:tblGrid>
              <a:tr h="4783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/>
                    </a:p>
                  </a:txBody>
                  <a:tcPr marT="45725" marB="45725" marR="91450" marL="91450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2007</a:t>
                      </a:r>
                      <a:endParaRPr sz="2400"/>
                    </a:p>
                  </a:txBody>
                  <a:tcPr marT="45725" marB="45725" marR="91450" marL="91450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%</a:t>
                      </a:r>
                      <a:endParaRPr sz="2400"/>
                    </a:p>
                  </a:txBody>
                  <a:tcPr marT="45725" marB="45725" marR="91450" marL="91450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2008</a:t>
                      </a:r>
                      <a:endParaRPr sz="2400"/>
                    </a:p>
                  </a:txBody>
                  <a:tcPr marT="45725" marB="45725" marR="91450" marL="91450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%</a:t>
                      </a:r>
                      <a:endParaRPr sz="2400"/>
                    </a:p>
                  </a:txBody>
                  <a:tcPr marT="45725" marB="45725" marR="91450" marL="91450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2009</a:t>
                      </a:r>
                      <a:endParaRPr sz="2400"/>
                    </a:p>
                  </a:txBody>
                  <a:tcPr marT="45725" marB="45725" marR="91450" marL="91450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%</a:t>
                      </a:r>
                      <a:endParaRPr sz="2400"/>
                    </a:p>
                  </a:txBody>
                  <a:tcPr marT="45725" marB="45725" marR="91450" marL="91450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83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 u="sng"/>
                        <a:t>汙染稅</a:t>
                      </a:r>
                      <a:endParaRPr b="1" sz="1800" u="sng"/>
                    </a:p>
                  </a:txBody>
                  <a:tcPr marT="45725" marB="45725" marR="91450" marL="91450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12258</a:t>
                      </a:r>
                      <a:endParaRPr sz="2400"/>
                    </a:p>
                  </a:txBody>
                  <a:tcPr marT="45725" marB="45725" marR="91450" marL="91450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100</a:t>
                      </a:r>
                      <a:endParaRPr sz="2400"/>
                    </a:p>
                  </a:txBody>
                  <a:tcPr marT="45725" marB="45725" marR="91450" marL="91450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12070</a:t>
                      </a:r>
                      <a:endParaRPr sz="2400"/>
                    </a:p>
                  </a:txBody>
                  <a:tcPr marT="45725" marB="45725" marR="91450" marL="91450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100</a:t>
                      </a:r>
                      <a:endParaRPr sz="2400"/>
                    </a:p>
                  </a:txBody>
                  <a:tcPr marT="45725" marB="45725" marR="91450" marL="91450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 10903</a:t>
                      </a:r>
                      <a:endParaRPr sz="2400"/>
                    </a:p>
                  </a:txBody>
                  <a:tcPr marT="45725" marB="45725" marR="91450" marL="91450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100</a:t>
                      </a:r>
                      <a:endParaRPr sz="2400"/>
                    </a:p>
                  </a:txBody>
                  <a:tcPr marT="45725" marB="45725" marR="91450" marL="91450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69725">
                <a:tc>
                  <a:txBody>
                    <a:bodyPr>
                      <a:noAutofit/>
                    </a:bodyPr>
                    <a:lstStyle/>
                    <a:p>
                      <a:pPr indent="0" lvl="1" marL="45720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/>
                        <a:t>空氣</a:t>
                      </a:r>
                      <a:endParaRPr sz="1800" u="none" cap="none" strike="noStrike"/>
                    </a:p>
                    <a:p>
                      <a:pPr indent="0" lvl="1" marL="45720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/>
                        <a:t>汙染</a:t>
                      </a:r>
                      <a:endParaRPr sz="1800" u="none" cap="none" strike="noStrike"/>
                    </a:p>
                    <a:p>
                      <a:pPr indent="0" lvl="1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/>
                        <a:t>防制費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4810</a:t>
                      </a:r>
                      <a:endParaRPr sz="2400"/>
                    </a:p>
                  </a:txBody>
                  <a:tcPr marT="45725" marB="45725" marR="91450" marL="91450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39.2</a:t>
                      </a:r>
                      <a:endParaRPr sz="2400"/>
                    </a:p>
                  </a:txBody>
                  <a:tcPr marT="45725" marB="45725" marR="91450" marL="91450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4946</a:t>
                      </a:r>
                      <a:endParaRPr sz="2400"/>
                    </a:p>
                  </a:txBody>
                  <a:tcPr marT="45725" marB="45725" marR="91450" marL="91450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41</a:t>
                      </a:r>
                      <a:endParaRPr sz="2400"/>
                    </a:p>
                  </a:txBody>
                  <a:tcPr marT="45725" marB="45725" marR="91450" marL="91450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4282</a:t>
                      </a:r>
                      <a:endParaRPr sz="2400"/>
                    </a:p>
                  </a:txBody>
                  <a:tcPr marT="45725" marB="45725" marR="91450" marL="91450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39.3</a:t>
                      </a:r>
                      <a:endParaRPr sz="2400"/>
                    </a:p>
                  </a:txBody>
                  <a:tcPr marT="45725" marB="45725" marR="91450" marL="91450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56750">
                <a:tc>
                  <a:txBody>
                    <a:bodyPr>
                      <a:noAutofit/>
                    </a:bodyPr>
                    <a:lstStyle/>
                    <a:p>
                      <a:pPr indent="0" lvl="1" marL="45720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/>
                        <a:t>土壤及地下水汙染</a:t>
                      </a:r>
                      <a:endParaRPr sz="1800" u="none" cap="none" strike="noStrike"/>
                    </a:p>
                    <a:p>
                      <a:pPr indent="0" lvl="1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/>
                        <a:t>整治費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711</a:t>
                      </a:r>
                      <a:endParaRPr sz="2400"/>
                    </a:p>
                  </a:txBody>
                  <a:tcPr marT="45725" marB="45725" marR="91450" marL="91450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5.8</a:t>
                      </a:r>
                      <a:endParaRPr sz="2400"/>
                    </a:p>
                  </a:txBody>
                  <a:tcPr marT="45725" marB="45725" marR="91450" marL="91450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575</a:t>
                      </a:r>
                      <a:endParaRPr sz="2400"/>
                    </a:p>
                  </a:txBody>
                  <a:tcPr marT="45725" marB="45725" marR="91450" marL="91450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4.8</a:t>
                      </a:r>
                      <a:endParaRPr sz="2400"/>
                    </a:p>
                  </a:txBody>
                  <a:tcPr marT="45725" marB="45725" marR="91450" marL="91450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612</a:t>
                      </a:r>
                      <a:endParaRPr sz="2400"/>
                    </a:p>
                  </a:txBody>
                  <a:tcPr marT="45725" marB="45725" marR="91450" marL="91450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5.6</a:t>
                      </a:r>
                      <a:endParaRPr sz="2400"/>
                    </a:p>
                  </a:txBody>
                  <a:tcPr marT="45725" marB="45725" marR="91450" marL="91450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69725">
                <a:tc>
                  <a:txBody>
                    <a:bodyPr>
                      <a:noAutofit/>
                    </a:bodyPr>
                    <a:lstStyle/>
                    <a:p>
                      <a:pPr indent="0" lvl="1" marL="45720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 u="none" cap="none" strike="noStrike">
                          <a:solidFill>
                            <a:srgbClr val="FF0000"/>
                          </a:solidFill>
                        </a:rPr>
                        <a:t>回收</a:t>
                      </a:r>
                      <a:endParaRPr b="1" sz="1800" u="none" cap="none" strike="noStrike">
                        <a:solidFill>
                          <a:srgbClr val="FF0000"/>
                        </a:solidFill>
                      </a:endParaRPr>
                    </a:p>
                    <a:p>
                      <a:pPr indent="0" lvl="1" marL="45720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 u="none" cap="none" strike="noStrike">
                          <a:solidFill>
                            <a:srgbClr val="FF0000"/>
                          </a:solidFill>
                        </a:rPr>
                        <a:t>清除</a:t>
                      </a:r>
                      <a:endParaRPr b="1" sz="1800" u="none" cap="none" strike="noStrike">
                        <a:solidFill>
                          <a:srgbClr val="FF0000"/>
                        </a:solidFill>
                      </a:endParaRPr>
                    </a:p>
                    <a:p>
                      <a:pPr indent="0" lvl="1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 u="none" cap="none" strike="noStrike">
                          <a:solidFill>
                            <a:srgbClr val="FF0000"/>
                          </a:solidFill>
                        </a:rPr>
                        <a:t>處理費</a:t>
                      </a:r>
                      <a:endParaRPr b="1" sz="18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400">
                          <a:solidFill>
                            <a:srgbClr val="FF0000"/>
                          </a:solidFill>
                        </a:rPr>
                        <a:t>6737</a:t>
                      </a:r>
                      <a:endParaRPr b="1" sz="2400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400">
                          <a:solidFill>
                            <a:srgbClr val="FF0000"/>
                          </a:solidFill>
                        </a:rPr>
                        <a:t>55</a:t>
                      </a:r>
                      <a:endParaRPr b="1" sz="2400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400">
                          <a:solidFill>
                            <a:srgbClr val="FF0000"/>
                          </a:solidFill>
                        </a:rPr>
                        <a:t>6549</a:t>
                      </a:r>
                      <a:endParaRPr b="1" sz="2400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400">
                          <a:solidFill>
                            <a:srgbClr val="FF0000"/>
                          </a:solidFill>
                        </a:rPr>
                        <a:t>54.3</a:t>
                      </a:r>
                      <a:endParaRPr b="1" sz="2400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400">
                          <a:solidFill>
                            <a:srgbClr val="FF0000"/>
                          </a:solidFill>
                        </a:rPr>
                        <a:t>6009</a:t>
                      </a:r>
                      <a:endParaRPr b="1" sz="2400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2400">
                          <a:solidFill>
                            <a:srgbClr val="FF0000"/>
                          </a:solidFill>
                        </a:rPr>
                        <a:t>55.1</a:t>
                      </a:r>
                      <a:endParaRPr b="1" sz="2400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546" name="Google Shape;546;p4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47" name="Google Shape;547;p47"/>
          <p:cNvSpPr txBox="1"/>
          <p:nvPr/>
        </p:nvSpPr>
        <p:spPr>
          <a:xfrm>
            <a:off x="251520" y="6453336"/>
            <a:ext cx="806489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資料來源：2009我國綠色國民所得帳編製報告，行政院主計處。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51" name="Shape 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" name="Google Shape;552;p4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</a:pPr>
            <a:r>
              <a:rPr lang="en-US"/>
              <a:t>外部衛星帳</a:t>
            </a:r>
            <a:endParaRPr/>
          </a:p>
        </p:txBody>
      </p:sp>
      <p:sp>
        <p:nvSpPr>
          <p:cNvPr id="553" name="Google Shape;553;p48"/>
          <p:cNvSpPr txBox="1"/>
          <p:nvPr>
            <p:ph idx="1" type="body"/>
          </p:nvPr>
        </p:nvSpPr>
        <p:spPr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1C5C90"/>
              </a:buClr>
              <a:buSzPts val="2800"/>
              <a:buFont typeface="Century Gothic"/>
              <a:buChar char="•"/>
            </a:pPr>
            <a:r>
              <a:rPr lang="en-US" sz="2800"/>
              <a:t>主要目的：呈現環境資訊，連結環境與經濟體系。</a:t>
            </a:r>
            <a:endParaRPr sz="2800"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rgbClr val="1C5C90"/>
              </a:buClr>
              <a:buSzPts val="2800"/>
              <a:buFont typeface="Century Gothic"/>
              <a:buChar char="•"/>
            </a:pPr>
            <a:r>
              <a:rPr lang="en-US" sz="2800"/>
              <a:t>編制方式：擴大國民所得帳的範圍</a:t>
            </a:r>
            <a:r>
              <a:rPr b="1" i="1" lang="en-US" sz="2800" u="sng">
                <a:solidFill>
                  <a:srgbClr val="9900FF"/>
                </a:solidFill>
              </a:rPr>
              <a:t>，加入國民所得帳中未列入，但能反應環境資訊之存量及流量</a:t>
            </a:r>
            <a:r>
              <a:rPr lang="en-US" sz="2800"/>
              <a:t>的相關帳表和統計，包括</a:t>
            </a:r>
            <a:r>
              <a:rPr lang="en-US" sz="2800">
                <a:solidFill>
                  <a:srgbClr val="00CC66"/>
                </a:solidFill>
              </a:rPr>
              <a:t>環境污染、自然資源及環境服務</a:t>
            </a:r>
            <a:r>
              <a:rPr lang="en-US" sz="2800"/>
              <a:t>之評估。</a:t>
            </a:r>
            <a:endParaRPr sz="2800"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rgbClr val="1C5C90"/>
              </a:buClr>
              <a:buSzPts val="2800"/>
              <a:buFont typeface="Century Gothic"/>
              <a:buChar char="•"/>
            </a:pPr>
            <a:r>
              <a:rPr lang="en-US" sz="2800"/>
              <a:t>環境資訊：個別汙染物與自然資源項目之排放帳與品質帳。</a:t>
            </a:r>
            <a:endParaRPr sz="2800"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rgbClr val="1C5C90"/>
              </a:buClr>
              <a:buSzPts val="2800"/>
              <a:buFont typeface="Century Gothic"/>
              <a:buChar char="•"/>
            </a:pPr>
            <a:r>
              <a:rPr lang="en-US" sz="2800"/>
              <a:t>估算環境質損：汙染排放帳與品質帳呈現不同區域、部門產生污染數量及其對環境品質的影響。</a:t>
            </a:r>
            <a:endParaRPr sz="2800"/>
          </a:p>
        </p:txBody>
      </p:sp>
      <p:sp>
        <p:nvSpPr>
          <p:cNvPr id="554" name="Google Shape;554;p48"/>
          <p:cNvSpPr txBox="1"/>
          <p:nvPr/>
        </p:nvSpPr>
        <p:spPr>
          <a:xfrm>
            <a:off x="395536" y="6211669"/>
            <a:ext cx="792088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資料來源：周嫦娥(2009)，綠色會計(上)，中央大學松濤講座;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                 行政院綠色國民統計網站。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55" name="Google Shape;555;p48"/>
          <p:cNvSpPr txBox="1"/>
          <p:nvPr>
            <p:ph idx="12" type="sldNum"/>
          </p:nvPr>
        </p:nvSpPr>
        <p:spPr>
          <a:xfrm>
            <a:off x="6804248" y="630932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59" name="Shape 5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" name="Google Shape;560;p4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</a:pPr>
            <a:r>
              <a:rPr lang="en-US"/>
              <a:t>綠色國民所得計算</a:t>
            </a:r>
            <a:endParaRPr/>
          </a:p>
        </p:txBody>
      </p:sp>
      <p:sp>
        <p:nvSpPr>
          <p:cNvPr id="561" name="Google Shape;561;p4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200"/>
              <a:buFont typeface="Century Gothic"/>
              <a:buChar char="•"/>
            </a:pPr>
            <a:r>
              <a:rPr lang="en-US">
                <a:solidFill>
                  <a:schemeClr val="accent4"/>
                </a:solidFill>
              </a:rPr>
              <a:t>綠色國民所得</a:t>
            </a:r>
            <a:endParaRPr>
              <a:solidFill>
                <a:schemeClr val="accent4"/>
              </a:solidFill>
            </a:endParaRPr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Century Gothic"/>
              <a:buNone/>
            </a:pPr>
            <a:r>
              <a:t/>
            </a:r>
            <a:endParaRPr>
              <a:solidFill>
                <a:schemeClr val="accent4"/>
              </a:solidFill>
            </a:endParaRPr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rgbClr val="0070C0"/>
              </a:buClr>
              <a:buSzPts val="2800"/>
              <a:buFont typeface="Century Gothic"/>
              <a:buNone/>
            </a:pPr>
            <a:r>
              <a:rPr lang="en-US" sz="2800">
                <a:solidFill>
                  <a:srgbClr val="0070C0"/>
                </a:solidFill>
              </a:rPr>
              <a:t>   =[</a:t>
            </a:r>
            <a:r>
              <a:rPr lang="en-US" sz="2800" u="sng">
                <a:solidFill>
                  <a:srgbClr val="0070C0"/>
                </a:solidFill>
              </a:rPr>
              <a:t>國內生產毛額(GDP)-固定資本消耗]-</a:t>
            </a:r>
            <a:r>
              <a:rPr lang="en-US" sz="2800">
                <a:solidFill>
                  <a:srgbClr val="0070C0"/>
                </a:solidFill>
              </a:rPr>
              <a:t>自然資源 </a:t>
            </a:r>
            <a:endParaRPr sz="2800">
              <a:solidFill>
                <a:srgbClr val="0070C0"/>
              </a:solidFill>
            </a:endParaRPr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rgbClr val="0070C0"/>
              </a:buClr>
              <a:buSzPts val="2800"/>
              <a:buFont typeface="Century Gothic"/>
              <a:buNone/>
            </a:pPr>
            <a:r>
              <a:rPr lang="en-US" sz="2800">
                <a:solidFill>
                  <a:srgbClr val="0070C0"/>
                </a:solidFill>
              </a:rPr>
              <a:t>     折耗-環境品質質損</a:t>
            </a:r>
            <a:endParaRPr sz="2800">
              <a:solidFill>
                <a:srgbClr val="0070C0"/>
              </a:solidFill>
            </a:endParaRPr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rgbClr val="0070C0"/>
              </a:buClr>
              <a:buSzPts val="2800"/>
              <a:buFont typeface="Century Gothic"/>
              <a:buNone/>
            </a:pPr>
            <a:r>
              <a:rPr lang="en-US" sz="2800">
                <a:solidFill>
                  <a:srgbClr val="0070C0"/>
                </a:solidFill>
              </a:rPr>
              <a:t>   </a:t>
            </a:r>
            <a:endParaRPr sz="2800">
              <a:solidFill>
                <a:srgbClr val="0070C0"/>
              </a:solidFill>
            </a:endParaRPr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rgbClr val="0070C0"/>
              </a:buClr>
              <a:buSzPts val="2800"/>
              <a:buFont typeface="Century Gothic"/>
              <a:buNone/>
            </a:pPr>
            <a:r>
              <a:rPr lang="en-US" sz="2800">
                <a:solidFill>
                  <a:srgbClr val="0070C0"/>
                </a:solidFill>
              </a:rPr>
              <a:t>    =</a:t>
            </a:r>
            <a:r>
              <a:rPr lang="en-US" sz="2800" u="sng">
                <a:solidFill>
                  <a:srgbClr val="0070C0"/>
                </a:solidFill>
              </a:rPr>
              <a:t>國內生產淨額</a:t>
            </a:r>
            <a:r>
              <a:rPr lang="en-US" sz="2800">
                <a:solidFill>
                  <a:srgbClr val="0070C0"/>
                </a:solidFill>
              </a:rPr>
              <a:t>-折耗及質損合計</a:t>
            </a:r>
            <a:endParaRPr sz="2800"/>
          </a:p>
        </p:txBody>
      </p:sp>
      <p:sp>
        <p:nvSpPr>
          <p:cNvPr id="562" name="Google Shape;562;p49"/>
          <p:cNvSpPr txBox="1"/>
          <p:nvPr/>
        </p:nvSpPr>
        <p:spPr>
          <a:xfrm>
            <a:off x="611560" y="6381328"/>
            <a:ext cx="763284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資料來源：行政院主計處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63" name="Google Shape;563;p4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67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5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3959"/>
              <a:buFont typeface="Century Gothic"/>
              <a:buNone/>
            </a:pPr>
            <a:r>
              <a:rPr lang="en-US" sz="3959"/>
              <a:t>台灣綠色國民所得相關法規與編製</a:t>
            </a:r>
            <a:endParaRPr sz="3959"/>
          </a:p>
        </p:txBody>
      </p:sp>
      <p:sp>
        <p:nvSpPr>
          <p:cNvPr id="569" name="Google Shape;569;p50"/>
          <p:cNvSpPr txBox="1"/>
          <p:nvPr>
            <p:ph idx="1" type="body"/>
          </p:nvPr>
        </p:nvSpPr>
        <p:spPr>
          <a:xfrm>
            <a:off x="395536" y="1340768"/>
            <a:ext cx="8424936" cy="496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775"/>
              <a:buFont typeface="Noto Sans Symbols"/>
              <a:buChar char="◆"/>
            </a:pPr>
            <a:r>
              <a:rPr lang="en-US" sz="2775"/>
              <a:t>1997年憲法增修條文第10條</a:t>
            </a:r>
            <a:endParaRPr sz="2775"/>
          </a:p>
          <a:p>
            <a:pPr indent="-342900" lvl="0" marL="342900" rtl="0" algn="l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2775"/>
              <a:buFont typeface="Century Gothic"/>
              <a:buNone/>
            </a:pPr>
            <a:r>
              <a:rPr lang="en-US" sz="2775">
                <a:solidFill>
                  <a:schemeClr val="dk1"/>
                </a:solidFill>
              </a:rPr>
              <a:t>   </a:t>
            </a:r>
            <a:r>
              <a:rPr lang="en-US" sz="2405">
                <a:solidFill>
                  <a:schemeClr val="dk1"/>
                </a:solidFill>
              </a:rPr>
              <a:t>(經濟與科學技術發展，應與環境及生態保護兼籌並顧。)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rgbClr val="00B0F0"/>
              </a:buClr>
              <a:buSzPts val="2775"/>
              <a:buFont typeface="Noto Sans Symbols"/>
              <a:buChar char="◆"/>
            </a:pPr>
            <a:r>
              <a:rPr lang="en-US" sz="2775"/>
              <a:t>1998年預算法第29條</a:t>
            </a:r>
            <a:endParaRPr sz="2775"/>
          </a:p>
          <a:p>
            <a:pPr indent="-342900" lvl="0" marL="342900" rtl="0" algn="l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rgbClr val="1C5C90"/>
              </a:buClr>
              <a:buSzPts val="2775"/>
              <a:buFont typeface="Century Gothic"/>
              <a:buNone/>
            </a:pPr>
            <a:r>
              <a:rPr lang="en-US" sz="2775"/>
              <a:t>    </a:t>
            </a:r>
            <a:r>
              <a:rPr lang="en-US" sz="2405">
                <a:solidFill>
                  <a:schemeClr val="dk1"/>
                </a:solidFill>
              </a:rPr>
              <a:t>(行政院主計處應試行編製綠色國民所得帳)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rgbClr val="00B0F0"/>
              </a:buClr>
              <a:buSzPts val="2775"/>
              <a:buFont typeface="Noto Sans Symbols"/>
              <a:buChar char="◆"/>
            </a:pPr>
            <a:r>
              <a:rPr lang="en-US" sz="2775"/>
              <a:t>1999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chemeClr val="dk1"/>
              </a:buClr>
              <a:buSzPts val="2775"/>
              <a:buFont typeface="Noto Sans Symbols"/>
              <a:buChar char="➢"/>
            </a:pPr>
            <a:r>
              <a:rPr lang="en-US" sz="2775">
                <a:solidFill>
                  <a:schemeClr val="dk1"/>
                </a:solidFill>
              </a:rPr>
              <a:t>    </a:t>
            </a:r>
            <a:r>
              <a:rPr lang="en-US" sz="2405">
                <a:solidFill>
                  <a:schemeClr val="dk1"/>
                </a:solidFill>
              </a:rPr>
              <a:t>環保署完成『永續經濟福利指標(ISEW)』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481"/>
              </a:spcBef>
              <a:spcAft>
                <a:spcPts val="0"/>
              </a:spcAft>
              <a:buClr>
                <a:schemeClr val="dk1"/>
              </a:buClr>
              <a:buSzPts val="2405"/>
              <a:buFont typeface="Noto Sans Symbols"/>
              <a:buChar char="➢"/>
            </a:pPr>
            <a:r>
              <a:rPr lang="en-US" sz="2405">
                <a:solidFill>
                  <a:schemeClr val="dk1"/>
                </a:solidFill>
              </a:rPr>
              <a:t>    行政院主計處完成『台灣地區綠色國民所得帳編製方法研究』 </a:t>
            </a:r>
            <a:endParaRPr sz="2405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481"/>
              </a:spcBef>
              <a:spcAft>
                <a:spcPts val="0"/>
              </a:spcAft>
              <a:buClr>
                <a:schemeClr val="dk1"/>
              </a:buClr>
              <a:buSzPts val="2405"/>
              <a:buFont typeface="Century Gothic"/>
              <a:buNone/>
            </a:pPr>
            <a:r>
              <a:rPr lang="en-US" sz="2405">
                <a:solidFill>
                  <a:schemeClr val="dk1"/>
                </a:solidFill>
              </a:rPr>
              <a:t>        </a:t>
            </a:r>
            <a:endParaRPr sz="2405">
              <a:solidFill>
                <a:schemeClr val="dk1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rgbClr val="00B0F0"/>
              </a:buClr>
              <a:buSzPts val="2775"/>
              <a:buFont typeface="Noto Sans Symbols"/>
              <a:buChar char="◆"/>
            </a:pPr>
            <a:r>
              <a:rPr lang="en-US" sz="2775"/>
              <a:t>2000迄今 </a:t>
            </a:r>
            <a:endParaRPr sz="2775"/>
          </a:p>
          <a:p>
            <a:pPr indent="-342900" lvl="0" marL="342900" rtl="0" algn="l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rgbClr val="00B0F0"/>
              </a:buClr>
              <a:buSzPts val="2775"/>
              <a:buFont typeface="Century Gothic"/>
              <a:buNone/>
            </a:pPr>
            <a:r>
              <a:rPr lang="en-US" sz="2775"/>
              <a:t>    </a:t>
            </a:r>
            <a:r>
              <a:rPr lang="en-US" sz="2405">
                <a:solidFill>
                  <a:schemeClr val="dk1"/>
                </a:solidFill>
              </a:rPr>
              <a:t>主計處開始編製『台灣地區綠色國民所得帳』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rgbClr val="1C5C90"/>
              </a:buClr>
              <a:buSzPts val="2960"/>
              <a:buFont typeface="Century Gothic"/>
              <a:buNone/>
            </a:pPr>
            <a:r>
              <a:t/>
            </a:r>
            <a:endParaRPr sz="2960"/>
          </a:p>
        </p:txBody>
      </p:sp>
      <p:sp>
        <p:nvSpPr>
          <p:cNvPr id="570" name="Google Shape;570;p50"/>
          <p:cNvSpPr txBox="1"/>
          <p:nvPr/>
        </p:nvSpPr>
        <p:spPr>
          <a:xfrm>
            <a:off x="251520" y="6211669"/>
            <a:ext cx="8532440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</a:t>
            </a:r>
            <a:endParaRPr sz="14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饒志堅(2000)，『台灣地區綠色國民所得帳編製概況與展望』，永續發展指標國際研討會。</a:t>
            </a:r>
            <a:endParaRPr sz="14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71" name="Google Shape;571;p5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75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p5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</a:pPr>
            <a:r>
              <a:rPr lang="en-US"/>
              <a:t>台灣綠色國民所得帳特色</a:t>
            </a:r>
            <a:endParaRPr/>
          </a:p>
        </p:txBody>
      </p:sp>
      <p:sp>
        <p:nvSpPr>
          <p:cNvPr id="577" name="Google Shape;577;p5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C5C90"/>
              </a:buClr>
              <a:buSzPts val="2960"/>
              <a:buFont typeface="Century Gothic"/>
              <a:buChar char="•"/>
            </a:pPr>
            <a:r>
              <a:rPr lang="en-US" sz="2960"/>
              <a:t>編算方式以區域為主體，並以GIS呈現。</a:t>
            </a:r>
            <a:endParaRPr sz="2960"/>
          </a:p>
          <a:p>
            <a:pPr indent="-342900" lvl="0" marL="342900" rtl="0" algn="l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rgbClr val="1C5C90"/>
              </a:buClr>
              <a:buSzPts val="2960"/>
              <a:buFont typeface="Century Gothic"/>
              <a:buChar char="•"/>
            </a:pPr>
            <a:r>
              <a:rPr lang="en-US" sz="2960"/>
              <a:t>強調排放帳、品質帳及質損帳之關連</a:t>
            </a:r>
            <a:endParaRPr sz="2960"/>
          </a:p>
          <a:p>
            <a:pPr indent="-342900" lvl="0" marL="342900" rtl="0" algn="l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rgbClr val="1C5C90"/>
              </a:buClr>
              <a:buSzPts val="2960"/>
              <a:buFont typeface="Century Gothic"/>
              <a:buChar char="•"/>
            </a:pPr>
            <a:r>
              <a:rPr lang="en-US" sz="2960"/>
              <a:t>強調環境品質帳與自然資源品質帳</a:t>
            </a:r>
            <a:endParaRPr sz="2960"/>
          </a:p>
          <a:p>
            <a:pPr indent="-342900" lvl="0" marL="342900" rtl="0" algn="l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rgbClr val="1C5C90"/>
              </a:buClr>
              <a:buSzPts val="2960"/>
              <a:buFont typeface="Century Gothic"/>
              <a:buChar char="•"/>
            </a:pPr>
            <a:r>
              <a:rPr lang="en-US" sz="2960"/>
              <a:t>強調</a:t>
            </a:r>
            <a:r>
              <a:rPr lang="en-US" sz="2960">
                <a:solidFill>
                  <a:srgbClr val="FF0000"/>
                </a:solidFill>
              </a:rPr>
              <a:t>環境服務價值</a:t>
            </a:r>
            <a:r>
              <a:rPr lang="en-US" sz="2960"/>
              <a:t>與</a:t>
            </a:r>
            <a:r>
              <a:rPr lang="en-US" sz="2960">
                <a:solidFill>
                  <a:srgbClr val="FF0000"/>
                </a:solidFill>
              </a:rPr>
              <a:t>自然資源服務價值</a:t>
            </a:r>
            <a:r>
              <a:rPr lang="en-US" sz="2960"/>
              <a:t>，</a:t>
            </a:r>
            <a:r>
              <a:rPr lang="en-US" sz="2960">
                <a:solidFill>
                  <a:srgbClr val="FF0000"/>
                </a:solidFill>
              </a:rPr>
              <a:t>正面與負面價值均需計入</a:t>
            </a:r>
            <a:r>
              <a:rPr lang="en-US" sz="2960"/>
              <a:t>。</a:t>
            </a:r>
            <a:endParaRPr sz="2960"/>
          </a:p>
          <a:p>
            <a:pPr indent="-342900" lvl="0" marL="342900" rtl="0" algn="l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rgbClr val="1C5C90"/>
              </a:buClr>
              <a:buSzPts val="2960"/>
              <a:buFont typeface="Century Gothic"/>
              <a:buChar char="•"/>
            </a:pPr>
            <a:r>
              <a:rPr lang="en-US" sz="2960"/>
              <a:t>重視台灣特有的環境問題與自然資源，例如水資源、土壤沖蝕、土壤與地下水汙染、閒置的工業區等。</a:t>
            </a:r>
            <a:endParaRPr sz="2960"/>
          </a:p>
          <a:p>
            <a:pPr indent="-342900" lvl="0" marL="342900" rtl="0" algn="l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rgbClr val="FF0000"/>
              </a:buClr>
              <a:buSzPts val="2960"/>
              <a:buFont typeface="Century Gothic"/>
              <a:buChar char="•"/>
            </a:pPr>
            <a:r>
              <a:rPr lang="en-US" sz="2960">
                <a:solidFill>
                  <a:srgbClr val="FF0000"/>
                </a:solidFill>
              </a:rPr>
              <a:t>重視政策的應用</a:t>
            </a:r>
            <a:r>
              <a:rPr lang="en-US" sz="2960"/>
              <a:t>，例如</a:t>
            </a:r>
            <a:r>
              <a:rPr lang="en-US" sz="2960">
                <a:solidFill>
                  <a:srgbClr val="FF0000"/>
                </a:solidFill>
              </a:rPr>
              <a:t>損害評估法及維護成本法同時並行</a:t>
            </a:r>
            <a:r>
              <a:rPr lang="en-US" sz="2960"/>
              <a:t>，以利進行政策的成本效益分析。</a:t>
            </a:r>
            <a:endParaRPr sz="2960"/>
          </a:p>
        </p:txBody>
      </p:sp>
      <p:sp>
        <p:nvSpPr>
          <p:cNvPr id="578" name="Google Shape;578;p51"/>
          <p:cNvSpPr txBox="1"/>
          <p:nvPr/>
        </p:nvSpPr>
        <p:spPr>
          <a:xfrm>
            <a:off x="251520" y="6309320"/>
            <a:ext cx="842493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資料來源：蕭代基(2006)，台灣綠色國民所得帳理論架構、編算模式及實施情形。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79" name="Google Shape;579;p5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</a:pPr>
            <a:r>
              <a:rPr lang="en-US"/>
              <a:t>國民所得(GDP&amp;GNP)</a:t>
            </a:r>
            <a:endParaRPr/>
          </a:p>
        </p:txBody>
      </p:sp>
      <p:sp>
        <p:nvSpPr>
          <p:cNvPr id="114" name="Google Shape;114;p16"/>
          <p:cNvSpPr txBox="1"/>
          <p:nvPr>
            <p:ph idx="1" type="body"/>
          </p:nvPr>
        </p:nvSpPr>
        <p:spPr>
          <a:xfrm>
            <a:off x="395536" y="1340768"/>
            <a:ext cx="8291264" cy="47853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5C90"/>
              </a:buClr>
              <a:buSzPts val="2720"/>
              <a:buFont typeface="Century Gothic"/>
              <a:buChar char="•"/>
            </a:pPr>
            <a:r>
              <a:rPr lang="en-US" sz="2720"/>
              <a:t>國民所得代表一個國家國民所得水準的高低。</a:t>
            </a:r>
            <a:endParaRPr sz="2720"/>
          </a:p>
          <a:p>
            <a:pPr indent="-342900" lvl="0" marL="342900" rtl="0" algn="l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rgbClr val="1C5C90"/>
              </a:buClr>
              <a:buSzPts val="2720"/>
              <a:buFont typeface="Noto Sans Symbols"/>
              <a:buChar char="➢"/>
            </a:pPr>
            <a:r>
              <a:rPr lang="en-US" sz="2720"/>
              <a:t> 常見的表現方法：</a:t>
            </a:r>
            <a:endParaRPr sz="2720"/>
          </a:p>
          <a:p>
            <a:pPr indent="-342900" lvl="0" marL="342900" rtl="0" algn="l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rgbClr val="1C5C90"/>
              </a:buClr>
              <a:buSzPts val="2720"/>
              <a:buFont typeface="Century Gothic"/>
              <a:buNone/>
            </a:pPr>
            <a:r>
              <a:rPr lang="en-US" sz="2720"/>
              <a:t>    "國內"生產毛額 Gross Domestic Product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rgbClr val="1C5C90"/>
              </a:buClr>
              <a:buSzPts val="2720"/>
              <a:buFont typeface="Century Gothic"/>
              <a:buNone/>
            </a:pPr>
            <a:r>
              <a:rPr lang="en-US" sz="2720"/>
              <a:t>    "國民"生產毛額Gross National Product 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rgbClr val="1C5C90"/>
              </a:buClr>
              <a:buSzPts val="2720"/>
              <a:buFont typeface="Century Gothic"/>
              <a:buNone/>
            </a:pPr>
            <a:r>
              <a:t/>
            </a:r>
            <a:endParaRPr sz="2720"/>
          </a:p>
          <a:p>
            <a:pPr indent="-342900" lvl="0" marL="342900" rtl="0" algn="l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rgbClr val="1C5C90"/>
              </a:buClr>
              <a:buSzPts val="2720"/>
              <a:buFont typeface="Century Gothic"/>
              <a:buChar char="➢"/>
            </a:pPr>
            <a:r>
              <a:rPr lang="en-US" sz="2720"/>
              <a:t>『 GDP以”地理”作為分界, GNP則以”國籍”區分』: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rgbClr val="1C5C90"/>
              </a:buClr>
              <a:buSzPts val="2720"/>
              <a:buFont typeface="Noto Sans Symbols"/>
              <a:buChar char="➢"/>
            </a:pPr>
            <a:r>
              <a:rPr lang="en-US" sz="2720"/>
              <a:t>台灣的GDP, 指台灣本島內所有的經濟活動, 包含外商在台灣的經濟產出. 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rgbClr val="1C5C90"/>
              </a:buClr>
              <a:buSzPts val="2720"/>
              <a:buFont typeface="Noto Sans Symbols"/>
              <a:buChar char="➢"/>
            </a:pPr>
            <a:r>
              <a:rPr lang="en-US" sz="2720"/>
              <a:t>GNP則包括台灣“國民”的產出, 包括到海外工作或投資的產出, 並且需要扣除外商(非台灣籍)在台灣的經濟產出.</a:t>
            </a:r>
            <a:endParaRPr sz="2720"/>
          </a:p>
          <a:p>
            <a:pPr indent="-170180" lvl="0" marL="342900" rtl="0" algn="l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rgbClr val="1C5C90"/>
              </a:buClr>
              <a:buSzPts val="2720"/>
              <a:buFont typeface="Century Gothic"/>
              <a:buNone/>
            </a:pPr>
            <a:r>
              <a:t/>
            </a:r>
            <a:endParaRPr sz="2720"/>
          </a:p>
        </p:txBody>
      </p:sp>
      <p:sp>
        <p:nvSpPr>
          <p:cNvPr id="115" name="Google Shape;115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83" name="Shape 5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" name="Google Shape;584;p52"/>
          <p:cNvSpPr txBox="1"/>
          <p:nvPr>
            <p:ph type="title"/>
          </p:nvPr>
        </p:nvSpPr>
        <p:spPr>
          <a:xfrm>
            <a:off x="395536" y="4406900"/>
            <a:ext cx="8099177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000"/>
              <a:buFont typeface="Century Gothic"/>
              <a:buNone/>
            </a:pPr>
            <a:r>
              <a:rPr lang="en-US"/>
              <a:t>淨租法、使用者成本法、淨現值法</a:t>
            </a:r>
            <a:endParaRPr/>
          </a:p>
        </p:txBody>
      </p:sp>
      <p:sp>
        <p:nvSpPr>
          <p:cNvPr id="585" name="Google Shape;585;p52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425EA9"/>
              </a:buClr>
              <a:buSzPts val="2000"/>
              <a:buFont typeface="Century Gothic"/>
              <a:buNone/>
            </a:pPr>
            <a:r>
              <a:rPr lang="en-US"/>
              <a:t>自然資源折耗評估</a:t>
            </a:r>
            <a:endParaRPr/>
          </a:p>
        </p:txBody>
      </p:sp>
      <p:sp>
        <p:nvSpPr>
          <p:cNvPr id="586" name="Google Shape;586;p5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0" name="Shape 5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" name="Google Shape;591;p5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</a:pPr>
            <a:r>
              <a:rPr lang="en-US"/>
              <a:t>自然資源折耗評估</a:t>
            </a:r>
            <a:endParaRPr/>
          </a:p>
        </p:txBody>
      </p:sp>
      <p:sp>
        <p:nvSpPr>
          <p:cNvPr id="592" name="Google Shape;592;p53"/>
          <p:cNvSpPr txBox="1"/>
          <p:nvPr>
            <p:ph idx="1" type="body"/>
          </p:nvPr>
        </p:nvSpPr>
        <p:spPr>
          <a:xfrm>
            <a:off x="179512" y="1268760"/>
            <a:ext cx="8712968" cy="496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1C5C90"/>
              </a:buClr>
              <a:buSzPts val="1800"/>
              <a:buFont typeface="Century Gothic"/>
              <a:buChar char="•"/>
            </a:pPr>
            <a:r>
              <a:rPr lang="en-US" sz="1800"/>
              <a:t>主要有3種方法：</a:t>
            </a:r>
            <a:endParaRPr sz="1800"/>
          </a:p>
          <a:p>
            <a:pPr indent="-514350" lvl="0" marL="514350" rtl="0" algn="l">
              <a:spcBef>
                <a:spcPts val="36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Noto Sans Symbols"/>
              <a:buAutoNum type="arabicPeriod"/>
            </a:pPr>
            <a:r>
              <a:rPr b="1" lang="en-US" sz="1800">
                <a:solidFill>
                  <a:srgbClr val="FF0000"/>
                </a:solidFill>
              </a:rPr>
              <a:t>淨現值法(net present value method)</a:t>
            </a:r>
            <a:r>
              <a:rPr lang="en-US" sz="1800"/>
              <a:t>：將未來各期環境資產淨收入折現回當期，以比較不同年間資源價值的差異。</a:t>
            </a:r>
            <a:endParaRPr sz="1800"/>
          </a:p>
          <a:p>
            <a:pPr indent="-514350" lvl="0" marL="514350" rtl="0" algn="l">
              <a:spcBef>
                <a:spcPts val="36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Noto Sans Symbols"/>
              <a:buAutoNum type="arabicPeriod"/>
            </a:pPr>
            <a:r>
              <a:rPr b="1" lang="en-US" sz="1800">
                <a:solidFill>
                  <a:srgbClr val="FF0000"/>
                </a:solidFill>
              </a:rPr>
              <a:t>淨租法(或稱『淨價格法』，net rent approach</a:t>
            </a:r>
            <a:r>
              <a:rPr lang="en-US" sz="1800"/>
              <a:t>)：將未來各期環境資產淨收入皆折現至期初(折現至同一期)，比較不同年間資源價值差異。</a:t>
            </a:r>
            <a:endParaRPr sz="1800"/>
          </a:p>
          <a:p>
            <a:pPr indent="-514350" lvl="0" marL="514350" rtl="0" algn="l">
              <a:spcBef>
                <a:spcPts val="36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Noto Sans Symbols"/>
              <a:buAutoNum type="arabicPeriod"/>
            </a:pPr>
            <a:r>
              <a:rPr b="1" lang="en-US" sz="1800">
                <a:solidFill>
                  <a:srgbClr val="FF0000"/>
                </a:solidFill>
              </a:rPr>
              <a:t>使用者成本法(User cost method)</a:t>
            </a:r>
            <a:r>
              <a:rPr lang="en-US" sz="1800"/>
              <a:t>：目前使用一單位資源對未來使用者的機會成本。</a:t>
            </a:r>
            <a:endParaRPr sz="1800"/>
          </a:p>
          <a:p>
            <a:pPr indent="-514350" lvl="0" marL="514350" rtl="0" algn="l">
              <a:spcBef>
                <a:spcPts val="360"/>
              </a:spcBef>
              <a:spcAft>
                <a:spcPts val="0"/>
              </a:spcAft>
              <a:buClr>
                <a:srgbClr val="1C5C90"/>
              </a:buClr>
              <a:buSzPts val="1800"/>
              <a:buFont typeface="Noto Sans Symbols"/>
              <a:buChar char="◆"/>
            </a:pPr>
            <a:r>
              <a:rPr lang="en-US" sz="1800"/>
              <a:t>比較：</a:t>
            </a:r>
            <a:endParaRPr sz="1800"/>
          </a:p>
          <a:p>
            <a:pPr indent="-514350" lvl="0" marL="514350" rtl="0" algn="l">
              <a:spcBef>
                <a:spcPts val="360"/>
              </a:spcBef>
              <a:spcAft>
                <a:spcPts val="0"/>
              </a:spcAft>
              <a:buClr>
                <a:srgbClr val="5DE8D6"/>
              </a:buClr>
              <a:buSzPts val="1800"/>
              <a:buFont typeface="Noto Sans Symbols"/>
              <a:buChar char="•"/>
            </a:pPr>
            <a:r>
              <a:rPr lang="en-US" sz="1800">
                <a:solidFill>
                  <a:schemeClr val="dk1"/>
                </a:solidFill>
              </a:rPr>
              <a:t>『淨租法』與『使用者成本法』是『淨現值法』在一些假設下的特例：</a:t>
            </a:r>
            <a:endParaRPr sz="1800">
              <a:solidFill>
                <a:schemeClr val="dk1"/>
              </a:solidFill>
            </a:endParaRPr>
          </a:p>
          <a:p>
            <a:pPr indent="-514350" lvl="0" marL="51435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AutoNum type="arabicPeriod"/>
            </a:pPr>
            <a:r>
              <a:rPr lang="en-US" sz="1800">
                <a:solidFill>
                  <a:schemeClr val="dk1"/>
                </a:solidFill>
              </a:rPr>
              <a:t>當假設</a:t>
            </a:r>
            <a:r>
              <a:rPr b="1" lang="en-US" sz="1800">
                <a:solidFill>
                  <a:srgbClr val="9900FF"/>
                </a:solidFill>
              </a:rPr>
              <a:t>R</a:t>
            </a:r>
            <a:r>
              <a:rPr b="1" baseline="-25000" lang="en-US" sz="1800">
                <a:solidFill>
                  <a:srgbClr val="9900FF"/>
                </a:solidFill>
              </a:rPr>
              <a:t> t</a:t>
            </a:r>
            <a:r>
              <a:rPr b="1" lang="en-US" sz="1800">
                <a:solidFill>
                  <a:srgbClr val="9900FF"/>
                </a:solidFill>
              </a:rPr>
              <a:t>成長率為市場利率,r</a:t>
            </a:r>
            <a:r>
              <a:rPr lang="en-US" sz="1800"/>
              <a:t>，</a:t>
            </a:r>
            <a:r>
              <a:rPr lang="en-US" sz="1800">
                <a:solidFill>
                  <a:schemeClr val="dk1"/>
                </a:solidFill>
              </a:rPr>
              <a:t>『淨現值法』簡化為</a:t>
            </a:r>
            <a:r>
              <a:rPr b="1" lang="en-US" sz="1800">
                <a:solidFill>
                  <a:srgbClr val="9900FF"/>
                </a:solidFill>
              </a:rPr>
              <a:t>『淨租法』</a:t>
            </a:r>
            <a:r>
              <a:rPr lang="en-US" sz="1800"/>
              <a:t>。</a:t>
            </a:r>
            <a:endParaRPr sz="1800"/>
          </a:p>
          <a:p>
            <a:pPr indent="-514350" lvl="0" marL="51435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AutoNum type="arabicPeriod"/>
            </a:pPr>
            <a:r>
              <a:rPr lang="en-US" sz="1800">
                <a:solidFill>
                  <a:schemeClr val="dk1"/>
                </a:solidFill>
              </a:rPr>
              <a:t>若假設</a:t>
            </a:r>
            <a:r>
              <a:rPr b="1" lang="en-US" sz="1800">
                <a:solidFill>
                  <a:srgbClr val="9900FF"/>
                </a:solidFill>
              </a:rPr>
              <a:t>R</a:t>
            </a:r>
            <a:r>
              <a:rPr b="1" baseline="-25000" lang="en-US" sz="1800">
                <a:solidFill>
                  <a:srgbClr val="9900FF"/>
                </a:solidFill>
              </a:rPr>
              <a:t> t</a:t>
            </a:r>
            <a:r>
              <a:rPr lang="en-US" sz="1800"/>
              <a:t>為</a:t>
            </a:r>
            <a:r>
              <a:rPr b="1" lang="en-US" sz="1800">
                <a:solidFill>
                  <a:srgbClr val="9900FF"/>
                </a:solidFill>
              </a:rPr>
              <a:t>固定常數</a:t>
            </a:r>
            <a:r>
              <a:rPr lang="en-US" sz="1800">
                <a:solidFill>
                  <a:srgbClr val="425EA9"/>
                </a:solidFill>
              </a:rPr>
              <a:t>，</a:t>
            </a:r>
            <a:r>
              <a:rPr lang="en-US" sz="1800">
                <a:solidFill>
                  <a:schemeClr val="dk1"/>
                </a:solidFill>
              </a:rPr>
              <a:t>則『淨現值法』簡化為</a:t>
            </a:r>
            <a:r>
              <a:rPr b="1" lang="en-US" sz="1800">
                <a:solidFill>
                  <a:srgbClr val="9900FF"/>
                </a:solidFill>
              </a:rPr>
              <a:t>『使用者成本法』。</a:t>
            </a:r>
            <a:endParaRPr b="1" sz="1800">
              <a:solidFill>
                <a:srgbClr val="9900FF"/>
              </a:solidFill>
            </a:endParaRPr>
          </a:p>
          <a:p>
            <a:pPr indent="-514350" lvl="0" marL="514350" rtl="0" algn="l">
              <a:spcBef>
                <a:spcPts val="360"/>
              </a:spcBef>
              <a:spcAft>
                <a:spcPts val="0"/>
              </a:spcAft>
              <a:buClr>
                <a:srgbClr val="5DE8D6"/>
              </a:buClr>
              <a:buSzPts val="1800"/>
              <a:buFont typeface="Noto Sans Symbols"/>
              <a:buChar char="◆"/>
            </a:pPr>
            <a:r>
              <a:rPr lang="en-US" sz="1800">
                <a:solidFill>
                  <a:schemeClr val="dk1"/>
                </a:solidFill>
              </a:rPr>
              <a:t>『使用者成本法』及『淨現值法』都必須衡量環境資本壽命(T)、市場利率(r)，『淨租法』則不必。</a:t>
            </a:r>
            <a:endParaRPr sz="1800">
              <a:solidFill>
                <a:schemeClr val="dk1"/>
              </a:solidFill>
            </a:endParaRPr>
          </a:p>
          <a:p>
            <a:pPr indent="-400050" lvl="0" marL="514350" rtl="0" algn="l">
              <a:spcBef>
                <a:spcPts val="360"/>
              </a:spcBef>
              <a:spcAft>
                <a:spcPts val="0"/>
              </a:spcAft>
              <a:buClr>
                <a:srgbClr val="1C5C90"/>
              </a:buClr>
              <a:buSzPts val="1800"/>
              <a:buFont typeface="Noto Sans Symbols"/>
              <a:buNone/>
            </a:pPr>
            <a:r>
              <a:t/>
            </a:r>
            <a:endParaRPr sz="1800"/>
          </a:p>
          <a:p>
            <a:pPr indent="-400050" lvl="0" marL="514350" rtl="0" algn="l">
              <a:spcBef>
                <a:spcPts val="360"/>
              </a:spcBef>
              <a:spcAft>
                <a:spcPts val="0"/>
              </a:spcAft>
              <a:buClr>
                <a:srgbClr val="1C5C90"/>
              </a:buClr>
              <a:buSzPts val="1800"/>
              <a:buFont typeface="Noto Sans Symbols"/>
              <a:buNone/>
            </a:pPr>
            <a:r>
              <a:t/>
            </a:r>
            <a:endParaRPr sz="1800"/>
          </a:p>
        </p:txBody>
      </p:sp>
      <p:sp>
        <p:nvSpPr>
          <p:cNvPr id="593" name="Google Shape;593;p5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94" name="Google Shape;594;p53"/>
          <p:cNvSpPr txBox="1"/>
          <p:nvPr/>
        </p:nvSpPr>
        <p:spPr>
          <a:xfrm>
            <a:off x="179512" y="6237312"/>
            <a:ext cx="874846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</a:t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洪志銘、蕭代基(2003)，我國綠色國民所得帳環境資源折耗編算之評析，允當評價資源折耗、達成資源永續利用，主計月刊</a:t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8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" name="Google Shape;599;p5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000"/>
              <a:buFont typeface="Century Gothic"/>
              <a:buNone/>
            </a:pPr>
            <a:r>
              <a:rPr lang="en-US"/>
              <a:t>維護成本法及損害評估法</a:t>
            </a:r>
            <a:endParaRPr/>
          </a:p>
        </p:txBody>
      </p:sp>
      <p:sp>
        <p:nvSpPr>
          <p:cNvPr id="600" name="Google Shape;600;p5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425EA9"/>
              </a:buClr>
              <a:buSzPts val="2000"/>
              <a:buFont typeface="Century Gothic"/>
              <a:buNone/>
            </a:pPr>
            <a:r>
              <a:rPr lang="en-US"/>
              <a:t>環境品質質損評估</a:t>
            </a:r>
            <a:endParaRPr/>
          </a:p>
        </p:txBody>
      </p:sp>
      <p:sp>
        <p:nvSpPr>
          <p:cNvPr id="601" name="Google Shape;601;p5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05" name="Shape 6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Google Shape;606;p5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</a:pPr>
            <a:r>
              <a:rPr lang="en-US"/>
              <a:t>評估環境質損--維護成本法</a:t>
            </a:r>
            <a:endParaRPr/>
          </a:p>
        </p:txBody>
      </p:sp>
      <p:sp>
        <p:nvSpPr>
          <p:cNvPr id="607" name="Google Shape;607;p55"/>
          <p:cNvSpPr txBox="1"/>
          <p:nvPr>
            <p:ph idx="1" type="body"/>
          </p:nvPr>
        </p:nvSpPr>
        <p:spPr>
          <a:xfrm>
            <a:off x="395536" y="1196752"/>
            <a:ext cx="8496944" cy="53285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1C5C90"/>
              </a:buClr>
              <a:buSzPts val="2400"/>
              <a:buFont typeface="Century Gothic"/>
              <a:buChar char="•"/>
            </a:pPr>
            <a:r>
              <a:rPr lang="en-US" sz="2400"/>
              <a:t>目的：衡量降低環境質損所需花費成本。</a:t>
            </a:r>
            <a:endParaRPr sz="2400"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rgbClr val="1C5C90"/>
              </a:buClr>
              <a:buSzPts val="2400"/>
              <a:buFont typeface="Century Gothic"/>
              <a:buChar char="•"/>
            </a:pPr>
            <a:r>
              <a:rPr lang="en-US" sz="2400"/>
              <a:t>估計概念：</a:t>
            </a:r>
            <a:endParaRPr sz="2400"/>
          </a:p>
          <a:p>
            <a:pPr indent="-514350" lvl="0" marL="514350" rtl="0" algn="l">
              <a:spcBef>
                <a:spcPts val="480"/>
              </a:spcBef>
              <a:spcAft>
                <a:spcPts val="0"/>
              </a:spcAft>
              <a:buClr>
                <a:srgbClr val="1C5C90"/>
              </a:buClr>
              <a:buSzPts val="2400"/>
              <a:buFont typeface="Noto Sans Symbols"/>
              <a:buAutoNum type="arabicPeriod"/>
            </a:pPr>
            <a:r>
              <a:rPr lang="en-US" sz="2400"/>
              <a:t> 確認欲納入評估之汙染物</a:t>
            </a:r>
            <a:endParaRPr sz="2400"/>
          </a:p>
          <a:p>
            <a:pPr indent="-514350" lvl="0" marL="514350" rtl="0" algn="l">
              <a:spcBef>
                <a:spcPts val="480"/>
              </a:spcBef>
              <a:spcAft>
                <a:spcPts val="0"/>
              </a:spcAft>
              <a:buClr>
                <a:srgbClr val="1C5C90"/>
              </a:buClr>
              <a:buSzPts val="2400"/>
              <a:buFont typeface="Noto Sans Symbols"/>
              <a:buAutoNum type="arabicPeriod"/>
            </a:pPr>
            <a:r>
              <a:rPr lang="en-US" sz="2400"/>
              <a:t>估算汙染物排放量</a:t>
            </a:r>
            <a:endParaRPr sz="2400"/>
          </a:p>
          <a:p>
            <a:pPr indent="-514350" lvl="0" marL="514350" rtl="0" algn="l">
              <a:spcBef>
                <a:spcPts val="480"/>
              </a:spcBef>
              <a:spcAft>
                <a:spcPts val="0"/>
              </a:spcAft>
              <a:buClr>
                <a:srgbClr val="1C5C90"/>
              </a:buClr>
              <a:buSzPts val="2400"/>
              <a:buFont typeface="Noto Sans Symbols"/>
              <a:buAutoNum type="arabicPeriod"/>
            </a:pPr>
            <a:r>
              <a:rPr lang="en-US" sz="2400"/>
              <a:t>確認處理各汙染物之最佳可行控制技術</a:t>
            </a:r>
            <a:endParaRPr sz="2400"/>
          </a:p>
          <a:p>
            <a:pPr indent="-514350" lvl="0" marL="514350" rtl="0" algn="l">
              <a:spcBef>
                <a:spcPts val="480"/>
              </a:spcBef>
              <a:spcAft>
                <a:spcPts val="0"/>
              </a:spcAft>
              <a:buClr>
                <a:srgbClr val="1C5C90"/>
              </a:buClr>
              <a:buSzPts val="2400"/>
              <a:buFont typeface="Century Gothic"/>
              <a:buNone/>
            </a:pPr>
            <a:r>
              <a:rPr lang="en-US" sz="2400"/>
              <a:t>      (Best Available Control Technology, BACT)</a:t>
            </a:r>
            <a:endParaRPr/>
          </a:p>
          <a:p>
            <a:pPr indent="-514350" lvl="0" marL="514350" rtl="0" algn="l">
              <a:spcBef>
                <a:spcPts val="480"/>
              </a:spcBef>
              <a:spcAft>
                <a:spcPts val="0"/>
              </a:spcAft>
              <a:buClr>
                <a:srgbClr val="1C5C90"/>
              </a:buClr>
              <a:buSzPts val="2400"/>
              <a:buFont typeface="Century Gothic"/>
              <a:buNone/>
            </a:pPr>
            <a:r>
              <a:rPr lang="en-US" sz="2400"/>
              <a:t>      所謂BACT係考量</a:t>
            </a:r>
            <a:r>
              <a:rPr lang="en-US" sz="2400">
                <a:solidFill>
                  <a:srgbClr val="FF0000"/>
                </a:solidFill>
              </a:rPr>
              <a:t>對能源、環境及經濟之衝擊</a:t>
            </a:r>
            <a:r>
              <a:rPr lang="en-US" sz="2400"/>
              <a:t>後，污染源應採取之</a:t>
            </a:r>
            <a:r>
              <a:rPr lang="en-US" sz="2400">
                <a:solidFill>
                  <a:srgbClr val="FF0000"/>
                </a:solidFill>
              </a:rPr>
              <a:t>已商業化並可行</a:t>
            </a:r>
            <a:r>
              <a:rPr lang="en-US" sz="2400"/>
              <a:t>的</a:t>
            </a:r>
            <a:r>
              <a:rPr lang="en-US" sz="2400">
                <a:solidFill>
                  <a:srgbClr val="FF0000"/>
                </a:solidFill>
              </a:rPr>
              <a:t>污染排放最大減量</a:t>
            </a:r>
            <a:r>
              <a:rPr lang="en-US" sz="2400"/>
              <a:t>技術</a:t>
            </a:r>
            <a:endParaRPr sz="2400"/>
          </a:p>
          <a:p>
            <a:pPr indent="-514350" lvl="0" marL="514350" rtl="0" algn="l">
              <a:spcBef>
                <a:spcPts val="480"/>
              </a:spcBef>
              <a:spcAft>
                <a:spcPts val="0"/>
              </a:spcAft>
              <a:buClr>
                <a:srgbClr val="1C5C90"/>
              </a:buClr>
              <a:buSzPts val="2400"/>
              <a:buFont typeface="Noto Sans Symbols"/>
              <a:buAutoNum type="arabicPeriod" startAt="4"/>
            </a:pPr>
            <a:r>
              <a:rPr lang="en-US" sz="2400"/>
              <a:t>計算處理各汙染物之單位成本(單位減量成本)</a:t>
            </a:r>
            <a:endParaRPr/>
          </a:p>
          <a:p>
            <a:pPr indent="-457200" lvl="0" marL="457200" rtl="0" algn="l">
              <a:spcBef>
                <a:spcPts val="400"/>
              </a:spcBef>
              <a:spcAft>
                <a:spcPts val="0"/>
              </a:spcAft>
              <a:buClr>
                <a:srgbClr val="5DE8D6"/>
              </a:buClr>
              <a:buSzPts val="2000"/>
              <a:buFont typeface="Noto Sans Symbols"/>
              <a:buChar char="◆"/>
            </a:pPr>
            <a:r>
              <a:rPr lang="en-US" sz="2000"/>
              <a:t>計算方式：總維護成本= (單位減量成本) ×(最終汙染應削減之排放量)</a:t>
            </a:r>
            <a:endParaRPr/>
          </a:p>
          <a:p>
            <a:pPr indent="-457200" lvl="0" marL="457200" rtl="0" algn="l">
              <a:spcBef>
                <a:spcPts val="400"/>
              </a:spcBef>
              <a:spcAft>
                <a:spcPts val="0"/>
              </a:spcAft>
              <a:buClr>
                <a:srgbClr val="1C5C90"/>
              </a:buClr>
              <a:buSzPts val="2000"/>
              <a:buFont typeface="Noto Sans Symbols"/>
              <a:buAutoNum type="arabicPeriod" startAt="6"/>
            </a:pPr>
            <a:r>
              <a:rPr lang="en-US" sz="2000"/>
              <a:t>涵容能力:最終汙染應削減之排放量，應考量環境涵容能力，指在不妨害環境正常用途情況下，承受體所能涵容污染物之量。</a:t>
            </a:r>
            <a:endParaRPr sz="2000"/>
          </a:p>
          <a:p>
            <a:pPr indent="-457200" lvl="0" marL="457200" rtl="0" algn="l">
              <a:spcBef>
                <a:spcPts val="400"/>
              </a:spcBef>
              <a:spcAft>
                <a:spcPts val="0"/>
              </a:spcAft>
              <a:buClr>
                <a:srgbClr val="9900FF"/>
              </a:buClr>
              <a:buSzPts val="2000"/>
              <a:buFont typeface="Noto Sans Symbols"/>
              <a:buChar char="◆"/>
            </a:pPr>
            <a:r>
              <a:rPr lang="en-US" sz="2000"/>
              <a:t>我國目前使用維護成本法評估環境質損。</a:t>
            </a:r>
            <a:endParaRPr sz="2000"/>
          </a:p>
          <a:p>
            <a:pPr indent="-330200" lvl="0" marL="457200" rtl="0" algn="l">
              <a:spcBef>
                <a:spcPts val="400"/>
              </a:spcBef>
              <a:spcAft>
                <a:spcPts val="0"/>
              </a:spcAft>
              <a:buClr>
                <a:srgbClr val="1C5C90"/>
              </a:buClr>
              <a:buSzPts val="2000"/>
              <a:buFont typeface="Noto Sans Symbols"/>
              <a:buNone/>
            </a:pPr>
            <a:r>
              <a:t/>
            </a:r>
            <a:endParaRPr sz="2000"/>
          </a:p>
          <a:p>
            <a:pPr indent="-514350" lvl="0" marL="514350" rtl="0" algn="l">
              <a:spcBef>
                <a:spcPts val="64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Century Gothic"/>
              <a:buNone/>
            </a:pPr>
            <a:r>
              <a:t/>
            </a:r>
            <a:endParaRPr/>
          </a:p>
          <a:p>
            <a:pPr indent="-311150" lvl="0" marL="514350" rtl="0" algn="l">
              <a:spcBef>
                <a:spcPts val="64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Noto Sans Symbols"/>
              <a:buNone/>
            </a:pPr>
            <a:r>
              <a:t/>
            </a:r>
            <a:endParaRPr/>
          </a:p>
        </p:txBody>
      </p:sp>
      <p:sp>
        <p:nvSpPr>
          <p:cNvPr id="608" name="Google Shape;608;p55"/>
          <p:cNvSpPr txBox="1"/>
          <p:nvPr/>
        </p:nvSpPr>
        <p:spPr>
          <a:xfrm>
            <a:off x="611560" y="6488668"/>
            <a:ext cx="7776864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資料來源：綠色國民所得主題網，2009我國綠色國民所得編製報告，行政院主計處</a:t>
            </a:r>
            <a:endParaRPr sz="16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09" name="Google Shape;609;p5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13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5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</a:pPr>
            <a:r>
              <a:rPr lang="en-US"/>
              <a:t>評估環境質損--損害評估法</a:t>
            </a:r>
            <a:endParaRPr/>
          </a:p>
        </p:txBody>
      </p:sp>
      <p:sp>
        <p:nvSpPr>
          <p:cNvPr id="615" name="Google Shape;615;p5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Century Gothic"/>
              <a:buChar char="•"/>
            </a:pPr>
            <a:r>
              <a:rPr lang="en-US"/>
              <a:t>衡量環境惡化所引起之經濟損失。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Noto Sans Symbols"/>
              <a:buChar char="•"/>
            </a:pPr>
            <a:r>
              <a:rPr b="1" lang="en-US" sz="2800">
                <a:solidFill>
                  <a:srgbClr val="FF0000"/>
                </a:solidFill>
              </a:rPr>
              <a:t>Step1評估損害範圍</a:t>
            </a:r>
            <a:r>
              <a:rPr lang="en-US" sz="2800"/>
              <a:t>:包括污染量對於生產、生態系及人體健康等影響。</a:t>
            </a:r>
            <a:endParaRPr sz="2800"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Noto Sans Symbols"/>
              <a:buChar char="•"/>
            </a:pPr>
            <a:r>
              <a:rPr b="1" lang="en-US" sz="2800">
                <a:solidFill>
                  <a:srgbClr val="FF0000"/>
                </a:solidFill>
              </a:rPr>
              <a:t>Step2 評估損害之貨幣</a:t>
            </a:r>
            <a:r>
              <a:rPr lang="en-US" sz="2800">
                <a:solidFill>
                  <a:srgbClr val="FF0000"/>
                </a:solidFill>
              </a:rPr>
              <a:t>價值</a:t>
            </a:r>
            <a:r>
              <a:rPr lang="en-US" sz="2800"/>
              <a:t>:可藉由因環境惡化所造成罹病或死亡而損失之所得、民眾購買財貨以避免損害或詢問民眾對於環境財（如空氣品質）之</a:t>
            </a:r>
            <a:r>
              <a:rPr b="1" lang="en-US" sz="2800">
                <a:solidFill>
                  <a:srgbClr val="FF0000"/>
                </a:solidFill>
              </a:rPr>
              <a:t>願付價格</a:t>
            </a:r>
            <a:r>
              <a:rPr lang="en-US" sz="2800"/>
              <a:t>等方式進行。 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Century Gothic"/>
              <a:buNone/>
            </a:pPr>
            <a:r>
              <a:t/>
            </a:r>
            <a:endParaRPr/>
          </a:p>
        </p:txBody>
      </p:sp>
      <p:sp>
        <p:nvSpPr>
          <p:cNvPr id="616" name="Google Shape;616;p5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17" name="Google Shape;617;p56"/>
          <p:cNvSpPr txBox="1"/>
          <p:nvPr/>
        </p:nvSpPr>
        <p:spPr>
          <a:xfrm>
            <a:off x="611560" y="6488668"/>
            <a:ext cx="7776864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資料來源：綠色國民所得主題網，2009我國綠色國民所得編製報告，行政院主計處</a:t>
            </a:r>
            <a:endParaRPr sz="16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21" name="Shape 6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" name="Google Shape;622;p57"/>
          <p:cNvSpPr txBox="1"/>
          <p:nvPr>
            <p:ph type="title"/>
          </p:nvPr>
        </p:nvSpPr>
        <p:spPr>
          <a:xfrm>
            <a:off x="395536" y="26064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</a:pPr>
            <a:r>
              <a:rPr lang="en-US"/>
              <a:t>台灣綠色國民所得</a:t>
            </a:r>
            <a:br>
              <a:rPr lang="en-US"/>
            </a:br>
            <a:r>
              <a:rPr lang="en-US" sz="1800"/>
              <a:t>(單位：百萬元)</a:t>
            </a:r>
            <a:endParaRPr sz="1800"/>
          </a:p>
        </p:txBody>
      </p:sp>
      <p:graphicFrame>
        <p:nvGraphicFramePr>
          <p:cNvPr id="623" name="Google Shape;623;p57"/>
          <p:cNvGraphicFramePr/>
          <p:nvPr/>
        </p:nvGraphicFramePr>
        <p:xfrm>
          <a:off x="899592" y="141552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{9EA84009-DE4C-4FE8-886F-D79275B5FA74}</a:tableStyleId>
              </a:tblPr>
              <a:tblGrid>
                <a:gridCol w="3272125"/>
                <a:gridCol w="981650"/>
                <a:gridCol w="1063450"/>
                <a:gridCol w="1148750"/>
                <a:gridCol w="950875"/>
              </a:tblGrid>
              <a:tr h="2192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2000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2001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2002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2003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</a:tr>
              <a:tr h="2192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20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一、國內生產毛額(GDP)a</a:t>
                      </a:r>
                      <a:endParaRPr sz="1200">
                        <a:solidFill>
                          <a:srgbClr val="0000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9612491</a:t>
                      </a:r>
                      <a:endParaRPr sz="1200">
                        <a:solidFill>
                          <a:srgbClr val="0000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9862183</a:t>
                      </a:r>
                      <a:endParaRPr sz="1200">
                        <a:solidFill>
                          <a:srgbClr val="0000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10194278</a:t>
                      </a:r>
                      <a:endParaRPr sz="1200">
                        <a:solidFill>
                          <a:srgbClr val="0000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10318610</a:t>
                      </a:r>
                      <a:endParaRPr sz="1200">
                        <a:solidFill>
                          <a:srgbClr val="0000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  <a:tr h="2192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2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固定資本消耗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920721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1247324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1313387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1378186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</a:tr>
              <a:tr h="2192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2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國內生產淨額[NDP,(3)=(1)-(2)]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8691770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8614859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8880891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8940424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52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20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二、自然資源折耗</a:t>
                      </a:r>
                      <a:endParaRPr sz="1200">
                        <a:solidFill>
                          <a:srgbClr val="0000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17723</a:t>
                      </a:r>
                      <a:endParaRPr sz="1200">
                        <a:solidFill>
                          <a:srgbClr val="0000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17545</a:t>
                      </a:r>
                      <a:endParaRPr sz="1200">
                        <a:solidFill>
                          <a:srgbClr val="0000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15113</a:t>
                      </a:r>
                      <a:endParaRPr sz="1200">
                        <a:solidFill>
                          <a:srgbClr val="0000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13661</a:t>
                      </a:r>
                      <a:endParaRPr sz="1200">
                        <a:solidFill>
                          <a:srgbClr val="0000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  <a:tr h="2192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</a:t>
                      </a:r>
                      <a:r>
                        <a:rPr b="1" lang="en-US" sz="12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一)水資源(地下水)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13919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12695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10181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9920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92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</a:t>
                      </a:r>
                      <a:r>
                        <a:rPr b="1" lang="en-US" sz="12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二)礦產與土石資源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3804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4850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4932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3741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</a:tr>
              <a:tr h="2192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2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大理石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232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214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209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136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92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2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石灰石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31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43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32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13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</a:tr>
              <a:tr h="2192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2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蛇紋石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24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19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14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92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2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白雲石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7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</a:tr>
              <a:tr h="2192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2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天然氣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2507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3981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3980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2943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92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2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凝結油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61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113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115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111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</a:tr>
              <a:tr h="2192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2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土石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942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476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579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527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92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2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三、環境品質質損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101633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89969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83366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76804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</a:tr>
              <a:tr h="2192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2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空氣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22977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20536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22863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23856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92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2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水質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57406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50411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45347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46327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</a:tr>
              <a:tr h="2192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2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廢棄物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21250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19022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15156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6621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92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20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四、折耗及質損合計b </a:t>
                      </a:r>
                      <a:endParaRPr sz="1200">
                        <a:solidFill>
                          <a:srgbClr val="0000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119355</a:t>
                      </a:r>
                      <a:endParaRPr sz="1200">
                        <a:solidFill>
                          <a:srgbClr val="0000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107514</a:t>
                      </a:r>
                      <a:endParaRPr sz="1200">
                        <a:solidFill>
                          <a:srgbClr val="0000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98479</a:t>
                      </a:r>
                      <a:endParaRPr sz="1200">
                        <a:solidFill>
                          <a:srgbClr val="0000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90465</a:t>
                      </a:r>
                      <a:endParaRPr sz="1200">
                        <a:solidFill>
                          <a:srgbClr val="0000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  <a:tr h="2192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20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占GDP比率(%)(b/a)</a:t>
                      </a:r>
                      <a:endParaRPr sz="1200">
                        <a:solidFill>
                          <a:srgbClr val="0000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1.37</a:t>
                      </a:r>
                      <a:endParaRPr sz="1200">
                        <a:solidFill>
                          <a:srgbClr val="0000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1.25</a:t>
                      </a:r>
                      <a:endParaRPr sz="1200">
                        <a:solidFill>
                          <a:srgbClr val="0000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1.11</a:t>
                      </a:r>
                      <a:endParaRPr sz="1200">
                        <a:solidFill>
                          <a:srgbClr val="0000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1.01</a:t>
                      </a:r>
                      <a:endParaRPr sz="1200">
                        <a:solidFill>
                          <a:srgbClr val="0000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  <a:tr h="2192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20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五、綠色GDP(a-b)</a:t>
                      </a:r>
                      <a:endParaRPr sz="1200">
                        <a:solidFill>
                          <a:srgbClr val="0000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8572415</a:t>
                      </a:r>
                      <a:endParaRPr sz="1200">
                        <a:solidFill>
                          <a:srgbClr val="0000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8507345</a:t>
                      </a:r>
                      <a:endParaRPr sz="1200">
                        <a:solidFill>
                          <a:srgbClr val="0000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8782412</a:t>
                      </a:r>
                      <a:endParaRPr sz="1200">
                        <a:solidFill>
                          <a:srgbClr val="0000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8849959</a:t>
                      </a:r>
                      <a:endParaRPr sz="1200">
                        <a:solidFill>
                          <a:srgbClr val="0000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  <a:tr h="432775">
                <a:tc gridSpan="5"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2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說明：自然資源折耗值及環境品質質損值分別依聯合國SEEA建議之淨價格法及維護成本法估算。</a:t>
                      </a:r>
                      <a:endParaRPr b="1"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2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土壤及汙染質損值自2003年開始編算，為求比較之完整性，2003年之結果不計列。</a:t>
                      </a:r>
                      <a:endParaRPr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  <a:tr h="350050">
                <a:tc gridSpan="5"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2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資料來源：</a:t>
                      </a:r>
                      <a:endParaRPr b="0"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2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2001-2003年我國綠色GDP來源為2005年我國綠色國民所得帳編製報告，行政院主計處。</a:t>
                      </a:r>
                      <a:endParaRPr b="0"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2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2000年我國綠色GDP來源為2004年我國綠色國民所得帳編製報告，行政院主計處。</a:t>
                      </a:r>
                      <a:endParaRPr b="0"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2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     </a:t>
                      </a:r>
                      <a:endParaRPr b="0" sz="12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2175" marL="52175">
                    <a:lnL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92CDD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  <p:sp>
        <p:nvSpPr>
          <p:cNvPr id="624" name="Google Shape;624;p5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28" name="Shape 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Google Shape;629;p5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</a:pPr>
            <a:r>
              <a:rPr lang="en-US"/>
              <a:t>台灣綠色國民所得</a:t>
            </a:r>
            <a:br>
              <a:rPr lang="en-US"/>
            </a:br>
            <a:r>
              <a:rPr lang="en-US" sz="2200"/>
              <a:t>(單位：百萬元)</a:t>
            </a:r>
            <a:endParaRPr sz="2200"/>
          </a:p>
        </p:txBody>
      </p:sp>
      <p:graphicFrame>
        <p:nvGraphicFramePr>
          <p:cNvPr id="630" name="Google Shape;630;p58"/>
          <p:cNvGraphicFramePr/>
          <p:nvPr/>
        </p:nvGraphicFramePr>
        <p:xfrm>
          <a:off x="539551" y="126876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{9EA84009-DE4C-4FE8-886F-D79275B5FA74}</a:tableStyleId>
              </a:tblPr>
              <a:tblGrid>
                <a:gridCol w="1989125"/>
                <a:gridCol w="1024625"/>
                <a:gridCol w="1024625"/>
                <a:gridCol w="1024625"/>
                <a:gridCol w="1024625"/>
                <a:gridCol w="1024625"/>
                <a:gridCol w="1024625"/>
              </a:tblGrid>
              <a:tr h="3769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2004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2005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2006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2007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3625" marL="6362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2008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3625" marL="6362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2009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3625" marL="6362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24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國內生產毛額(GDP)a</a:t>
                      </a:r>
                      <a:endParaRPr sz="1400">
                        <a:solidFill>
                          <a:srgbClr val="0000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11065548</a:t>
                      </a:r>
                      <a:endParaRPr b="1" sz="1400">
                        <a:solidFill>
                          <a:srgbClr val="0000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11454727</a:t>
                      </a:r>
                      <a:endParaRPr b="1" sz="1400">
                        <a:solidFill>
                          <a:srgbClr val="0000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11889823</a:t>
                      </a:r>
                      <a:endParaRPr b="1" sz="1400">
                        <a:solidFill>
                          <a:srgbClr val="0000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12910511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3625" marL="6362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12620150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3625" marL="6362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12477182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3625" marL="6362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  <a:tr h="3106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自然資源折耗</a:t>
                      </a:r>
                      <a:endParaRPr sz="1400">
                        <a:solidFill>
                          <a:srgbClr val="0000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18434</a:t>
                      </a:r>
                      <a:endParaRPr b="1" sz="1400">
                        <a:solidFill>
                          <a:srgbClr val="0000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17101</a:t>
                      </a:r>
                      <a:endParaRPr b="1" sz="1400">
                        <a:solidFill>
                          <a:srgbClr val="0000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16637</a:t>
                      </a:r>
                      <a:endParaRPr b="1" sz="1400">
                        <a:solidFill>
                          <a:srgbClr val="0000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18838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3625" marL="6362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18330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3625" marL="6362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17856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3625" marL="6362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  <a:tr h="3106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</a:t>
                      </a:r>
                      <a:r>
                        <a:rPr b="1" lang="en-US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一)水資源(地下水)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13015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12898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12840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15481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3625" marL="6362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15066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3625" marL="6362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14842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3625" marL="6362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</a:tr>
              <a:tr h="3106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</a:t>
                      </a:r>
                      <a:r>
                        <a:rPr b="1" lang="en-US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二)礦產與土石資源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5419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4203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3797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3357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3625" marL="6362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3264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3625" marL="6362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3014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3625" marL="6362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06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1.</a:t>
                      </a:r>
                      <a:r>
                        <a:rPr b="1" lang="en-US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非金屬礦產資源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141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146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147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494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3625" marL="6362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510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3625" marL="6362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573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3625" marL="6362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</a:tr>
              <a:tr h="3106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2.</a:t>
                      </a:r>
                      <a:r>
                        <a:rPr b="1" lang="en-US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能源資源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4723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3457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3082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1923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3625" marL="6362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1857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3625" marL="6362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1401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3625" marL="6362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06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3.</a:t>
                      </a:r>
                      <a:r>
                        <a:rPr b="1" lang="en-US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土石資源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555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600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568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940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3625" marL="6362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897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3625" marL="6362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1040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3625" marL="6362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</a:tr>
              <a:tr h="3106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三、環境品質質損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67573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67291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69729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70347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3625" marL="6362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68336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3625" marL="6362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66285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3625" marL="6362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06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</a:t>
                      </a:r>
                      <a:r>
                        <a:rPr b="1" lang="en-US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一)空氣汙染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26597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26318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28068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29212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3625" marL="6362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28621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3625" marL="6362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31285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3625" marL="6362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</a:tr>
              <a:tr h="3106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</a:t>
                      </a:r>
                      <a:r>
                        <a:rPr b="1" lang="en-US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二)水汙染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39147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39031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39525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39286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3625" marL="6362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38049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3625" marL="6362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33526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3625" marL="6362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06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</a:t>
                      </a:r>
                      <a:r>
                        <a:rPr b="1" lang="en-US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三)固體廢棄物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1829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1942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2136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1849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3625" marL="6362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1666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3625" marL="6362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1474</a:t>
                      </a:r>
                      <a:endParaRPr sz="14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3625" marL="6362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2EAF1"/>
                    </a:solidFill>
                  </a:tcPr>
                </a:tc>
              </a:tr>
              <a:tr h="2899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四、折耗及質損合計b </a:t>
                      </a:r>
                      <a:endParaRPr sz="1400">
                        <a:solidFill>
                          <a:srgbClr val="0000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86007</a:t>
                      </a:r>
                      <a:endParaRPr b="1" sz="1400">
                        <a:solidFill>
                          <a:srgbClr val="0000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84392</a:t>
                      </a:r>
                      <a:endParaRPr b="1" sz="1400">
                        <a:solidFill>
                          <a:srgbClr val="0000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86366</a:t>
                      </a:r>
                      <a:endParaRPr b="1" sz="1400">
                        <a:solidFill>
                          <a:srgbClr val="0000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rgbClr val="0000FF"/>
                          </a:solidFill>
                        </a:rPr>
                        <a:t>89185</a:t>
                      </a:r>
                      <a:endParaRPr b="1" sz="1400">
                        <a:solidFill>
                          <a:srgbClr val="0000FF"/>
                        </a:solidFill>
                      </a:endParaRPr>
                    </a:p>
                  </a:txBody>
                  <a:tcPr marT="0" marB="0" marR="63625" marL="6362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rgbClr val="0000FF"/>
                          </a:solidFill>
                        </a:rPr>
                        <a:t>86666</a:t>
                      </a:r>
                      <a:endParaRPr b="1" sz="1400">
                        <a:solidFill>
                          <a:srgbClr val="0000FF"/>
                        </a:solidFill>
                      </a:endParaRPr>
                    </a:p>
                  </a:txBody>
                  <a:tcPr marT="0" marB="0" marR="63625" marL="6362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rgbClr val="0000FF"/>
                          </a:solidFill>
                        </a:rPr>
                        <a:t>84141</a:t>
                      </a:r>
                      <a:endParaRPr b="1" sz="1400">
                        <a:solidFill>
                          <a:srgbClr val="0000FF"/>
                        </a:solidFill>
                      </a:endParaRPr>
                    </a:p>
                  </a:txBody>
                  <a:tcPr marT="0" marB="0" marR="63625" marL="6362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  <a:tr h="3106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占GDP比率(%)(b/a)</a:t>
                      </a:r>
                      <a:endParaRPr sz="1400">
                        <a:solidFill>
                          <a:srgbClr val="0000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0.78</a:t>
                      </a:r>
                      <a:endParaRPr b="1" sz="1400">
                        <a:solidFill>
                          <a:srgbClr val="0000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0.74</a:t>
                      </a:r>
                      <a:endParaRPr b="1" sz="1400">
                        <a:solidFill>
                          <a:srgbClr val="0000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0.73</a:t>
                      </a:r>
                      <a:endParaRPr b="1" sz="1400">
                        <a:solidFill>
                          <a:srgbClr val="0000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rgbClr val="0000FF"/>
                          </a:solidFill>
                        </a:rPr>
                        <a:t>0.69</a:t>
                      </a:r>
                      <a:endParaRPr b="1" sz="1400">
                        <a:solidFill>
                          <a:srgbClr val="0000FF"/>
                        </a:solidFill>
                      </a:endParaRPr>
                    </a:p>
                  </a:txBody>
                  <a:tcPr marT="0" marB="0" marR="63625" marL="6362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rgbClr val="0000FF"/>
                          </a:solidFill>
                        </a:rPr>
                        <a:t>0.69</a:t>
                      </a:r>
                      <a:endParaRPr b="1" sz="1400">
                        <a:solidFill>
                          <a:srgbClr val="0000FF"/>
                        </a:solidFill>
                      </a:endParaRPr>
                    </a:p>
                  </a:txBody>
                  <a:tcPr marT="0" marB="0" marR="63625" marL="6362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rgbClr val="0000FF"/>
                          </a:solidFill>
                        </a:rPr>
                        <a:t>0.67</a:t>
                      </a:r>
                      <a:endParaRPr b="1" sz="1400">
                        <a:solidFill>
                          <a:srgbClr val="0000FF"/>
                        </a:solidFill>
                      </a:endParaRPr>
                    </a:p>
                  </a:txBody>
                  <a:tcPr marT="0" marB="0" marR="63625" marL="6362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  <a:tr h="3677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五、綠色GDP(a-b)</a:t>
                      </a:r>
                      <a:endParaRPr sz="1400">
                        <a:solidFill>
                          <a:srgbClr val="0000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10979541</a:t>
                      </a:r>
                      <a:endParaRPr b="1" sz="1400">
                        <a:solidFill>
                          <a:srgbClr val="0000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11370335</a:t>
                      </a:r>
                      <a:endParaRPr b="1" sz="1400">
                        <a:solidFill>
                          <a:srgbClr val="0000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11803457</a:t>
                      </a:r>
                      <a:endParaRPr b="1" sz="1400">
                        <a:solidFill>
                          <a:srgbClr val="0000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rgbClr val="0000FF"/>
                          </a:solidFill>
                        </a:rPr>
                        <a:t>12821326</a:t>
                      </a:r>
                      <a:endParaRPr b="1" sz="1400">
                        <a:solidFill>
                          <a:srgbClr val="0000FF"/>
                        </a:solidFill>
                      </a:endParaRPr>
                    </a:p>
                  </a:txBody>
                  <a:tcPr marT="0" marB="0" marR="63625" marL="6362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rgbClr val="0000FF"/>
                          </a:solidFill>
                        </a:rPr>
                        <a:t>12533484</a:t>
                      </a:r>
                      <a:endParaRPr b="1" sz="1400">
                        <a:solidFill>
                          <a:srgbClr val="0000FF"/>
                        </a:solidFill>
                      </a:endParaRPr>
                    </a:p>
                  </a:txBody>
                  <a:tcPr marT="0" marB="0" marR="63625" marL="6362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rgbClr val="0000FF"/>
                          </a:solidFill>
                        </a:rPr>
                        <a:t>12393041</a:t>
                      </a:r>
                      <a:endParaRPr b="1" sz="1400">
                        <a:solidFill>
                          <a:srgbClr val="0000FF"/>
                        </a:solidFill>
                      </a:endParaRPr>
                    </a:p>
                  </a:txBody>
                  <a:tcPr marT="0" marB="0" marR="63625" marL="63625">
                    <a:lnL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8BE5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631" name="Google Shape;631;p58"/>
          <p:cNvSpPr txBox="1"/>
          <p:nvPr/>
        </p:nvSpPr>
        <p:spPr>
          <a:xfrm>
            <a:off x="467544" y="6211669"/>
            <a:ext cx="792088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</a:t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2007-2009資料來源2009年我國綠色國民所得帳編製報告</a:t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2004-2006資料來源2006年我國綠色國民所得帳編製報告</a:t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32" name="Google Shape;632;p5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36" name="Shape 6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" name="Google Shape;637;p5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2800"/>
              <a:buFont typeface="Century Gothic"/>
              <a:buNone/>
            </a:pPr>
            <a:r>
              <a:rPr lang="en-US" sz="2800"/>
              <a:t>2000-2009：我國國內生產毛額與綠色國民所得</a:t>
            </a:r>
            <a:br>
              <a:rPr lang="en-US" sz="2800"/>
            </a:br>
            <a:r>
              <a:rPr lang="en-US" sz="1600"/>
              <a:t>(單位：新台幣百萬元)</a:t>
            </a:r>
            <a:endParaRPr sz="1600"/>
          </a:p>
        </p:txBody>
      </p:sp>
      <p:pic>
        <p:nvPicPr>
          <p:cNvPr id="638" name="Google Shape;638;p5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9552" y="1484784"/>
            <a:ext cx="7776864" cy="4248472"/>
          </a:xfrm>
          <a:prstGeom prst="rect">
            <a:avLst/>
          </a:prstGeom>
          <a:noFill/>
          <a:ln>
            <a:noFill/>
          </a:ln>
        </p:spPr>
      </p:pic>
      <p:sp>
        <p:nvSpPr>
          <p:cNvPr id="639" name="Google Shape;639;p59"/>
          <p:cNvSpPr txBox="1"/>
          <p:nvPr/>
        </p:nvSpPr>
        <p:spPr>
          <a:xfrm>
            <a:off x="395536" y="5733257"/>
            <a:ext cx="7992888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資料來源：</a:t>
            </a:r>
            <a:endParaRPr sz="12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2000年資料來源為2004年我國綠色國民所得帳編製報告，行政院主計處。</a:t>
            </a:r>
            <a:endParaRPr sz="12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2001-2003年資料來源為2005年我國綠色國民所得帳編製報告，行政院主計處。</a:t>
            </a:r>
            <a:endParaRPr sz="12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2004-2006資料來源2006年我國綠色國民所得帳編製報告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2007-2009資料來源2009年我國綠色國民所得帳編製報告</a:t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40" name="Google Shape;640;p5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44" name="Shape 6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" name="Google Shape;645;p6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</a:pPr>
            <a:r>
              <a:rPr lang="en-US"/>
              <a:t>未來發展方向</a:t>
            </a:r>
            <a:endParaRPr/>
          </a:p>
        </p:txBody>
      </p:sp>
      <p:sp>
        <p:nvSpPr>
          <p:cNvPr id="646" name="Google Shape;646;p60"/>
          <p:cNvSpPr txBox="1"/>
          <p:nvPr>
            <p:ph idx="1" type="body"/>
          </p:nvPr>
        </p:nvSpPr>
        <p:spPr>
          <a:xfrm>
            <a:off x="395536" y="1196752"/>
            <a:ext cx="8291264" cy="49294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14350" lvl="0" marL="51435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590"/>
              <a:buFont typeface="Noto Sans Symbols"/>
              <a:buAutoNum type="arabicPeriod"/>
            </a:pPr>
            <a:r>
              <a:rPr b="1" lang="en-US" sz="2590">
                <a:solidFill>
                  <a:srgbClr val="FF0000"/>
                </a:solidFill>
              </a:rPr>
              <a:t>加強統計基礎資料調查，定期發布指標資訊</a:t>
            </a:r>
            <a:r>
              <a:rPr lang="en-US" sz="2590"/>
              <a:t>，建立台灣及各區域生態足跡資料庫，完整及持續地蒐集基礎資料，是編算統計指標的重要基礎。而藉由對各項指標時間序列資料的分析，也能了解該地區生態環境是否朝向永續發展。</a:t>
            </a:r>
            <a:endParaRPr sz="2590"/>
          </a:p>
          <a:p>
            <a:pPr indent="-514350" lvl="0" marL="514350" rtl="0" algn="l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Clr>
                <a:srgbClr val="FF0000"/>
              </a:buClr>
              <a:buSzPts val="2590"/>
              <a:buFont typeface="Noto Sans Symbols"/>
              <a:buAutoNum type="arabicPeriod"/>
            </a:pPr>
            <a:r>
              <a:rPr b="1" lang="en-US" sz="2590">
                <a:solidFill>
                  <a:srgbClr val="FF0000"/>
                </a:solidFill>
              </a:rPr>
              <a:t>促使台灣綠色經濟統計與國際接軌，以方便進行比較</a:t>
            </a:r>
            <a:endParaRPr sz="2590">
              <a:solidFill>
                <a:srgbClr val="FF0000"/>
              </a:solidFill>
            </a:endParaRPr>
          </a:p>
          <a:p>
            <a:pPr indent="-514350" lvl="0" marL="514350" rtl="0" algn="l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Clr>
                <a:srgbClr val="1C5C90"/>
              </a:buClr>
              <a:buSzPts val="2590"/>
              <a:buFont typeface="Century Gothic"/>
              <a:buNone/>
            </a:pPr>
            <a:r>
              <a:rPr lang="en-US" sz="2590"/>
              <a:t>     國內許多綠色經濟相關指標為新設指標、</a:t>
            </a:r>
            <a:endParaRPr sz="2590"/>
          </a:p>
          <a:p>
            <a:pPr indent="-514350" lvl="0" marL="514350" rtl="0" algn="l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Clr>
                <a:srgbClr val="1C5C90"/>
              </a:buClr>
              <a:buSzPts val="2590"/>
              <a:buFont typeface="Century Gothic"/>
              <a:buNone/>
            </a:pPr>
            <a:r>
              <a:rPr lang="en-US" sz="2590"/>
              <a:t>     台灣政治地位特殊，許多環境生態統計未與國際接軌，影響台灣國際評比分數。</a:t>
            </a:r>
            <a:endParaRPr sz="2590"/>
          </a:p>
          <a:p>
            <a:pPr indent="-514350" lvl="0" marL="514350" rtl="0" algn="l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Clr>
                <a:srgbClr val="FF0000"/>
              </a:buClr>
              <a:buSzPts val="2590"/>
              <a:buFont typeface="Noto Sans Symbols"/>
              <a:buAutoNum type="arabicPeriod" startAt="3"/>
            </a:pPr>
            <a:r>
              <a:rPr b="1" lang="en-US" sz="2590">
                <a:solidFill>
                  <a:srgbClr val="FF0000"/>
                </a:solidFill>
              </a:rPr>
              <a:t>加強綠色經濟相關理論及實證研究</a:t>
            </a:r>
            <a:endParaRPr b="1" sz="2590">
              <a:solidFill>
                <a:srgbClr val="FF0000"/>
              </a:solidFill>
            </a:endParaRPr>
          </a:p>
          <a:p>
            <a:pPr indent="-514350" lvl="0" marL="514350" rtl="0" algn="l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Clr>
                <a:srgbClr val="1C5C90"/>
              </a:buClr>
              <a:buSzPts val="2590"/>
              <a:buFont typeface="Century Gothic"/>
              <a:buNone/>
            </a:pPr>
            <a:r>
              <a:rPr lang="en-US" sz="2590"/>
              <a:t>    OECD認為現有GDP及其他多數總體經濟指標不適合用來衡量綠色經濟。</a:t>
            </a:r>
            <a:endParaRPr sz="2590"/>
          </a:p>
          <a:p>
            <a:pPr indent="-514350" lvl="0" marL="514350" rtl="0" algn="l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rgbClr val="1C5C90"/>
              </a:buClr>
              <a:buSzPts val="2960"/>
              <a:buFont typeface="Century Gothic"/>
              <a:buNone/>
            </a:pPr>
            <a:r>
              <a:t/>
            </a:r>
            <a:endParaRPr sz="2960"/>
          </a:p>
          <a:p>
            <a:pPr indent="-326390" lvl="0" marL="514350" rtl="0" algn="l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rgbClr val="1C5C90"/>
              </a:buClr>
              <a:buSzPts val="2960"/>
              <a:buFont typeface="Noto Sans Symbols"/>
              <a:buNone/>
            </a:pPr>
            <a:r>
              <a:t/>
            </a:r>
            <a:endParaRPr sz="2960"/>
          </a:p>
          <a:p>
            <a:pPr indent="-326390" lvl="0" marL="514350" rtl="0" algn="l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rgbClr val="1C5C90"/>
              </a:buClr>
              <a:buSzPts val="2960"/>
              <a:buFont typeface="Noto Sans Symbols"/>
              <a:buNone/>
            </a:pPr>
            <a:r>
              <a:t/>
            </a:r>
            <a:endParaRPr sz="2960"/>
          </a:p>
        </p:txBody>
      </p:sp>
      <p:sp>
        <p:nvSpPr>
          <p:cNvPr id="647" name="Google Shape;647;p60"/>
          <p:cNvSpPr txBox="1"/>
          <p:nvPr/>
        </p:nvSpPr>
        <p:spPr>
          <a:xfrm>
            <a:off x="323528" y="6525344"/>
            <a:ext cx="8820472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資料來源：林惠薰(2008)，發展台灣綠色經濟統計之研究，經建會綜計處自行研究報告。</a:t>
            </a:r>
            <a:endParaRPr sz="16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48" name="Google Shape;648;p6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52" name="Shape 6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" name="Google Shape;653;p61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000"/>
              <a:buFont typeface="Century Gothic"/>
              <a:buNone/>
            </a:pPr>
            <a:r>
              <a:rPr lang="en-US"/>
              <a:t>永續發展指標</a:t>
            </a:r>
            <a:endParaRPr/>
          </a:p>
        </p:txBody>
      </p:sp>
      <p:sp>
        <p:nvSpPr>
          <p:cNvPr id="654" name="Google Shape;654;p61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425EA9"/>
              </a:buClr>
              <a:buSzPts val="2000"/>
              <a:buFont typeface="Century Gothic"/>
              <a:buNone/>
            </a:pPr>
            <a:r>
              <a:rPr lang="en-US"/>
              <a:t>經濟&amp;環境&amp;</a:t>
            </a:r>
            <a:r>
              <a:rPr b="1" lang="en-US">
                <a:solidFill>
                  <a:srgbClr val="FF0000"/>
                </a:solidFill>
              </a:rPr>
              <a:t>社會</a:t>
            </a:r>
            <a:endParaRPr b="1">
              <a:solidFill>
                <a:srgbClr val="FF0000"/>
              </a:solidFill>
            </a:endParaRPr>
          </a:p>
        </p:txBody>
      </p:sp>
      <p:sp>
        <p:nvSpPr>
          <p:cNvPr id="655" name="Google Shape;655;p6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</a:pPr>
            <a:r>
              <a:rPr lang="en-US"/>
              <a:t>GDP的限制</a:t>
            </a:r>
            <a:endParaRPr/>
          </a:p>
        </p:txBody>
      </p:sp>
      <p:sp>
        <p:nvSpPr>
          <p:cNvPr id="122" name="Google Shape;122;p1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Century Gothic"/>
              <a:buChar char="•"/>
            </a:pPr>
            <a:r>
              <a:rPr lang="en-US"/>
              <a:t>Wu J.&amp; Wu T.(2010).Green GDP. :</a:t>
            </a:r>
            <a:endParaRPr/>
          </a:p>
          <a:p>
            <a:pPr indent="-514350" lvl="0" marL="514350" rtl="0" algn="l">
              <a:spcBef>
                <a:spcPts val="64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Noto Sans Symbols"/>
              <a:buAutoNum type="arabicPeriod"/>
            </a:pPr>
            <a:r>
              <a:rPr lang="en-US"/>
              <a:t>‘’GDP omits many of the important goods and services that we derive from nature because its scope is delimited completely by the market” </a:t>
            </a:r>
            <a:endParaRPr/>
          </a:p>
        </p:txBody>
      </p:sp>
      <p:sp>
        <p:nvSpPr>
          <p:cNvPr id="123" name="Google Shape;123;p17"/>
          <p:cNvSpPr txBox="1"/>
          <p:nvPr/>
        </p:nvSpPr>
        <p:spPr>
          <a:xfrm>
            <a:off x="251520" y="6021288"/>
            <a:ext cx="889248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參考資料：Berkshire Encyclopedia of Sustainability ,Vol. II- The Business of Sustainability .Berkshire Publishing Great Barrington, pp. 248-250. 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24" name="Google Shape;124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59" name="Shape 6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0" name="Google Shape;660;p6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</a:pPr>
            <a:r>
              <a:rPr lang="en-US"/>
              <a:t>永續發展的定義</a:t>
            </a:r>
            <a:endParaRPr/>
          </a:p>
        </p:txBody>
      </p:sp>
      <p:sp>
        <p:nvSpPr>
          <p:cNvPr id="661" name="Google Shape;661;p6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99"/>
              </a:buClr>
              <a:buSzPts val="2800"/>
              <a:buFont typeface="Noto Sans Symbols"/>
              <a:buChar char="◆"/>
            </a:pPr>
            <a:r>
              <a:rPr lang="en-US" sz="2800">
                <a:solidFill>
                  <a:srgbClr val="0070C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1987年聯合國《布倫特蘭德》(The Brundtland Report)報告書中，”永續發展”(Sustainable Development)概念首次被提出，”永續發展”定義為『滿足現代所需、卻不危及後代滿足其所需之能力』的發展。</a:t>
            </a:r>
            <a:endParaRPr/>
          </a:p>
          <a:p>
            <a:pPr indent="-457200" lvl="0" marL="457200" rtl="0" algn="l">
              <a:lnSpc>
                <a:spcPct val="120000"/>
              </a:lnSpc>
              <a:spcBef>
                <a:spcPts val="780"/>
              </a:spcBef>
              <a:spcAft>
                <a:spcPts val="0"/>
              </a:spcAft>
              <a:buClr>
                <a:srgbClr val="FFFF99"/>
              </a:buClr>
              <a:buSzPts val="2800"/>
              <a:buFont typeface="Noto Sans Symbols"/>
              <a:buChar char="❖"/>
            </a:pPr>
            <a:r>
              <a:rPr lang="en-US" sz="2800">
                <a:solidFill>
                  <a:srgbClr val="0070C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永續發展必須兼顧</a:t>
            </a:r>
            <a:r>
              <a:rPr b="1" lang="en-US" sz="2800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經濟、社會和環境</a:t>
            </a:r>
            <a:r>
              <a:rPr lang="en-US">
                <a:solidFill>
                  <a:srgbClr val="0070C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。</a:t>
            </a:r>
            <a:endParaRPr/>
          </a:p>
          <a:p>
            <a:pPr indent="-139700" lvl="0" marL="342900" rtl="0" algn="l">
              <a:spcBef>
                <a:spcPts val="80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Century Gothic"/>
              <a:buNone/>
            </a:pPr>
            <a:r>
              <a:t/>
            </a:r>
            <a:endParaRPr/>
          </a:p>
        </p:txBody>
      </p:sp>
      <p:sp>
        <p:nvSpPr>
          <p:cNvPr id="662" name="Google Shape;662;p62"/>
          <p:cNvSpPr txBox="1"/>
          <p:nvPr/>
        </p:nvSpPr>
        <p:spPr>
          <a:xfrm>
            <a:off x="179512" y="6381328"/>
            <a:ext cx="8568952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資料來源：劉兆漢(2005)，從全球變遷到永續台灣，科學人雜誌(第44期，2005年10月)。</a:t>
            </a:r>
            <a:endParaRPr sz="16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63" name="Google Shape;663;p6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67" name="Shape 6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" name="Google Shape;668;p6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</a:pPr>
            <a:r>
              <a:rPr lang="en-US"/>
              <a:t>台灣永續發展指標</a:t>
            </a:r>
            <a:endParaRPr/>
          </a:p>
        </p:txBody>
      </p:sp>
      <p:sp>
        <p:nvSpPr>
          <p:cNvPr id="669" name="Google Shape;669;p63"/>
          <p:cNvSpPr txBox="1"/>
          <p:nvPr>
            <p:ph idx="1" type="body"/>
          </p:nvPr>
        </p:nvSpPr>
        <p:spPr>
          <a:xfrm>
            <a:off x="251520" y="1268760"/>
            <a:ext cx="8435280" cy="48574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1C5C90"/>
              </a:buClr>
              <a:buSzPts val="2400"/>
              <a:buFont typeface="Century Gothic"/>
              <a:buChar char="•"/>
            </a:pPr>
            <a:r>
              <a:rPr lang="en-US" sz="2400"/>
              <a:t>行政院國家永續發展委員會建置，依照聯合國『壓力-現況-回應(Pressure-State-Response)』架構，考量我國發展情形。</a:t>
            </a:r>
            <a:endParaRPr sz="2400"/>
          </a:p>
          <a:p>
            <a:pPr indent="-514350" lvl="0" marL="514350" rtl="0" algn="l">
              <a:spcBef>
                <a:spcPts val="480"/>
              </a:spcBef>
              <a:spcAft>
                <a:spcPts val="0"/>
              </a:spcAft>
              <a:buClr>
                <a:srgbClr val="1C5C90"/>
              </a:buClr>
              <a:buSzPts val="2400"/>
              <a:buFont typeface="Noto Sans Symbols"/>
              <a:buChar char="➢"/>
            </a:pPr>
            <a:r>
              <a:rPr lang="en-US" sz="2400"/>
              <a:t>現況：</a:t>
            </a:r>
            <a:endParaRPr sz="2400"/>
          </a:p>
          <a:p>
            <a:pPr indent="-514350" lvl="0" marL="514350" rtl="0" algn="l">
              <a:spcBef>
                <a:spcPts val="480"/>
              </a:spcBef>
              <a:spcAft>
                <a:spcPts val="0"/>
              </a:spcAft>
              <a:buClr>
                <a:srgbClr val="1C5C90"/>
              </a:buClr>
              <a:buSzPts val="2400"/>
              <a:buFont typeface="Century Gothic"/>
              <a:buNone/>
            </a:pPr>
            <a:r>
              <a:rPr lang="en-US" sz="2400"/>
              <a:t>      呈現環境品質惡化或者改善程度。</a:t>
            </a:r>
            <a:endParaRPr sz="2400"/>
          </a:p>
          <a:p>
            <a:pPr indent="-514350" lvl="0" marL="514350" rtl="0" algn="l">
              <a:spcBef>
                <a:spcPts val="480"/>
              </a:spcBef>
              <a:spcAft>
                <a:spcPts val="0"/>
              </a:spcAft>
              <a:buClr>
                <a:srgbClr val="1C5C90"/>
              </a:buClr>
              <a:buSzPts val="2400"/>
              <a:buFont typeface="Noto Sans Symbols"/>
              <a:buChar char="➢"/>
            </a:pPr>
            <a:r>
              <a:rPr lang="en-US" sz="2400"/>
              <a:t>經濟與社會面『壓力』：</a:t>
            </a:r>
            <a:endParaRPr sz="2400"/>
          </a:p>
          <a:p>
            <a:pPr indent="-514350" lvl="0" marL="514350" rtl="0" algn="l">
              <a:spcBef>
                <a:spcPts val="480"/>
              </a:spcBef>
              <a:spcAft>
                <a:spcPts val="0"/>
              </a:spcAft>
              <a:buClr>
                <a:srgbClr val="1C5C90"/>
              </a:buClr>
              <a:buSzPts val="2400"/>
              <a:buFont typeface="Century Gothic"/>
              <a:buNone/>
            </a:pPr>
            <a:r>
              <a:rPr lang="en-US" sz="2400"/>
              <a:t>      探討對於環境品質與永續發展造成破壞壓力的社會結構與經濟活動。</a:t>
            </a:r>
            <a:endParaRPr sz="2400"/>
          </a:p>
          <a:p>
            <a:pPr indent="-514350" lvl="0" marL="514350" rtl="0" algn="l">
              <a:spcBef>
                <a:spcPts val="480"/>
              </a:spcBef>
              <a:spcAft>
                <a:spcPts val="0"/>
              </a:spcAft>
              <a:buClr>
                <a:srgbClr val="1C5C90"/>
              </a:buClr>
              <a:buSzPts val="2400"/>
              <a:buFont typeface="Noto Sans Symbols"/>
              <a:buChar char="➢"/>
            </a:pPr>
            <a:r>
              <a:rPr lang="en-US" sz="2400"/>
              <a:t>政策與制度面的『回應』：</a:t>
            </a:r>
            <a:endParaRPr sz="2400"/>
          </a:p>
          <a:p>
            <a:pPr indent="-514350" lvl="0" marL="514350" rtl="0" algn="l">
              <a:spcBef>
                <a:spcPts val="480"/>
              </a:spcBef>
              <a:spcAft>
                <a:spcPts val="0"/>
              </a:spcAft>
              <a:buClr>
                <a:srgbClr val="1C5C90"/>
              </a:buClr>
              <a:buSzPts val="2400"/>
              <a:buFont typeface="Century Gothic"/>
              <a:buNone/>
            </a:pPr>
            <a:r>
              <a:rPr lang="en-US" sz="2400"/>
              <a:t>      試圖瞭解台灣社會在追求永續發展過程中如何透過制度的調整，改善環境生態現況與減輕社經的壓力。</a:t>
            </a:r>
            <a:endParaRPr sz="2400"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Century Gothic"/>
              <a:buNone/>
            </a:pPr>
            <a:r>
              <a:t/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Century Gothic"/>
              <a:buNone/>
            </a:pPr>
            <a:r>
              <a:t/>
            </a:r>
            <a:endParaRPr/>
          </a:p>
        </p:txBody>
      </p:sp>
      <p:sp>
        <p:nvSpPr>
          <p:cNvPr id="670" name="Google Shape;670;p63"/>
          <p:cNvSpPr txBox="1"/>
          <p:nvPr/>
        </p:nvSpPr>
        <p:spPr>
          <a:xfrm>
            <a:off x="179512" y="6237312"/>
            <a:ext cx="864096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資料來源：2008台灣永續發展指標現況報告。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71" name="Google Shape;671;p6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75" name="Shape 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" name="Google Shape;676;p6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</a:pPr>
            <a:r>
              <a:rPr lang="en-US"/>
              <a:t>台灣永續發展指標</a:t>
            </a:r>
            <a:endParaRPr/>
          </a:p>
        </p:txBody>
      </p:sp>
      <p:sp>
        <p:nvSpPr>
          <p:cNvPr id="677" name="Google Shape;677;p6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Century Gothic"/>
              <a:buChar char="•"/>
            </a:pPr>
            <a:r>
              <a:rPr lang="en-US"/>
              <a:t>以1988年為基準年(=100)，綜合指數若大於100代表邁向永續，若小於100代表背離永續，若1988年尚無資料者，以資料可及當年為基準年。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Noto Sans Symbols"/>
              <a:buNone/>
            </a:pPr>
            <a:r>
              <a:t/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Noto Sans Symbols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Century Gothic"/>
              <a:buNone/>
            </a:pPr>
            <a:r>
              <a:t/>
            </a:r>
            <a:endParaRPr/>
          </a:p>
        </p:txBody>
      </p:sp>
      <p:sp>
        <p:nvSpPr>
          <p:cNvPr id="678" name="Google Shape;678;p64"/>
          <p:cNvSpPr txBox="1"/>
          <p:nvPr/>
        </p:nvSpPr>
        <p:spPr>
          <a:xfrm>
            <a:off x="539552" y="6309320"/>
            <a:ext cx="518457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資料來源：2008年台灣永續發展指標現況報告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79" name="Google Shape;679;p6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83" name="Shape 6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" name="Google Shape;684;p6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</a:pPr>
            <a:r>
              <a:rPr lang="en-US"/>
              <a:t>都市台灣與海島台灣</a:t>
            </a:r>
            <a:endParaRPr/>
          </a:p>
        </p:txBody>
      </p:sp>
      <p:sp>
        <p:nvSpPr>
          <p:cNvPr id="685" name="Google Shape;685;p6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1C5C90"/>
              </a:buClr>
              <a:buSzPts val="2800"/>
              <a:buFont typeface="Century Gothic"/>
              <a:buChar char="•"/>
            </a:pPr>
            <a:r>
              <a:rPr lang="en-US" sz="2800"/>
              <a:t>考量約80%台灣人口居住於都市，都市地區的發展與台灣環境品質關係密切。</a:t>
            </a:r>
            <a:endParaRPr sz="2800"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rgbClr val="1C5C90"/>
              </a:buClr>
              <a:buSzPts val="2800"/>
              <a:buFont typeface="Century Gothic"/>
              <a:buNone/>
            </a:pPr>
            <a:r>
              <a:t/>
            </a:r>
            <a:endParaRPr sz="2800"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rgbClr val="1C5C90"/>
              </a:buClr>
              <a:buSzPts val="2800"/>
              <a:buFont typeface="Century Gothic"/>
              <a:buChar char="•"/>
            </a:pPr>
            <a:r>
              <a:rPr lang="en-US" sz="2800"/>
              <a:t>其中『都市台灣』指標計算範疇含括11縣市(台北縣市、台中縣市、高雄縣市、基隆市、桃園縣、新竹市、嘉義市及台南市)。</a:t>
            </a:r>
            <a:endParaRPr sz="2800"/>
          </a:p>
        </p:txBody>
      </p:sp>
      <p:sp>
        <p:nvSpPr>
          <p:cNvPr id="686" name="Google Shape;686;p65"/>
          <p:cNvSpPr txBox="1"/>
          <p:nvPr/>
        </p:nvSpPr>
        <p:spPr>
          <a:xfrm>
            <a:off x="179512" y="6237312"/>
            <a:ext cx="864096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資料來源：2008台灣永續發展指標現況報告。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87" name="Google Shape;687;p6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691" name="Shape 6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2" name="Google Shape;692;p66"/>
          <p:cNvGrpSpPr/>
          <p:nvPr/>
        </p:nvGrpSpPr>
        <p:grpSpPr>
          <a:xfrm>
            <a:off x="468537" y="34902"/>
            <a:ext cx="8134917" cy="3962642"/>
            <a:chOff x="993" y="34902"/>
            <a:chExt cx="8134917" cy="3962642"/>
          </a:xfrm>
        </p:grpSpPr>
        <p:sp>
          <p:nvSpPr>
            <p:cNvPr id="693" name="Google Shape;693;p66"/>
            <p:cNvSpPr/>
            <p:nvPr/>
          </p:nvSpPr>
          <p:spPr>
            <a:xfrm>
              <a:off x="7401851" y="2835816"/>
              <a:ext cx="91440" cy="327586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694" name="Google Shape;694;p66"/>
            <p:cNvSpPr/>
            <p:nvPr/>
          </p:nvSpPr>
          <p:spPr>
            <a:xfrm>
              <a:off x="7401851" y="1792983"/>
              <a:ext cx="91440" cy="327586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rgbClr val="FDB709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695" name="Google Shape;695;p66"/>
            <p:cNvSpPr/>
            <p:nvPr/>
          </p:nvSpPr>
          <p:spPr>
            <a:xfrm>
              <a:off x="5554638" y="750149"/>
              <a:ext cx="1892932" cy="32758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81776"/>
                  </a:lnTo>
                  <a:lnTo>
                    <a:pt x="120000" y="81776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EA1279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696" name="Google Shape;696;p66"/>
            <p:cNvSpPr/>
            <p:nvPr/>
          </p:nvSpPr>
          <p:spPr>
            <a:xfrm>
              <a:off x="6025173" y="2835816"/>
              <a:ext cx="91440" cy="327586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697" name="Google Shape;697;p66"/>
            <p:cNvSpPr/>
            <p:nvPr/>
          </p:nvSpPr>
          <p:spPr>
            <a:xfrm>
              <a:off x="3661706" y="1792983"/>
              <a:ext cx="2409187" cy="32758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81776"/>
                  </a:lnTo>
                  <a:lnTo>
                    <a:pt x="120000" y="81776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FDB709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698" name="Google Shape;698;p66"/>
            <p:cNvSpPr/>
            <p:nvPr/>
          </p:nvSpPr>
          <p:spPr>
            <a:xfrm>
              <a:off x="4005875" y="2835816"/>
              <a:ext cx="688339" cy="32758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81776"/>
                  </a:lnTo>
                  <a:lnTo>
                    <a:pt x="120000" y="81776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699" name="Google Shape;699;p66"/>
            <p:cNvSpPr/>
            <p:nvPr/>
          </p:nvSpPr>
          <p:spPr>
            <a:xfrm>
              <a:off x="3317536" y="2835816"/>
              <a:ext cx="688339" cy="327586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81776"/>
                  </a:lnTo>
                  <a:lnTo>
                    <a:pt x="0" y="81776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700" name="Google Shape;700;p66"/>
            <p:cNvSpPr/>
            <p:nvPr/>
          </p:nvSpPr>
          <p:spPr>
            <a:xfrm>
              <a:off x="3661706" y="1792983"/>
              <a:ext cx="344169" cy="32758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81776"/>
                  </a:lnTo>
                  <a:lnTo>
                    <a:pt x="120000" y="81776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FDB709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701" name="Google Shape;701;p66"/>
            <p:cNvSpPr/>
            <p:nvPr/>
          </p:nvSpPr>
          <p:spPr>
            <a:xfrm>
              <a:off x="1252519" y="2835816"/>
              <a:ext cx="688339" cy="32758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81776"/>
                  </a:lnTo>
                  <a:lnTo>
                    <a:pt x="120000" y="81776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702" name="Google Shape;702;p66"/>
            <p:cNvSpPr/>
            <p:nvPr/>
          </p:nvSpPr>
          <p:spPr>
            <a:xfrm>
              <a:off x="564179" y="2835816"/>
              <a:ext cx="688339" cy="327586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81776"/>
                  </a:lnTo>
                  <a:lnTo>
                    <a:pt x="0" y="81776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703" name="Google Shape;703;p66"/>
            <p:cNvSpPr/>
            <p:nvPr/>
          </p:nvSpPr>
          <p:spPr>
            <a:xfrm>
              <a:off x="1252519" y="1792983"/>
              <a:ext cx="2409187" cy="327586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81776"/>
                  </a:lnTo>
                  <a:lnTo>
                    <a:pt x="0" y="81776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rgbClr val="FDB709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704" name="Google Shape;704;p66"/>
            <p:cNvSpPr/>
            <p:nvPr/>
          </p:nvSpPr>
          <p:spPr>
            <a:xfrm>
              <a:off x="3661706" y="750149"/>
              <a:ext cx="1892932" cy="327586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81776"/>
                  </a:lnTo>
                  <a:lnTo>
                    <a:pt x="0" y="81776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rgbClr val="EA1279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705" name="Google Shape;705;p66"/>
            <p:cNvSpPr/>
            <p:nvPr/>
          </p:nvSpPr>
          <p:spPr>
            <a:xfrm>
              <a:off x="4991452" y="34902"/>
              <a:ext cx="1126373" cy="715246"/>
            </a:xfrm>
            <a:prstGeom prst="roundRect">
              <a:avLst>
                <a:gd fmla="val 10000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6" name="Google Shape;706;p66"/>
            <p:cNvSpPr/>
            <p:nvPr/>
          </p:nvSpPr>
          <p:spPr>
            <a:xfrm>
              <a:off x="5116604" y="153797"/>
              <a:ext cx="1126373" cy="715246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7" name="Google Shape;707;p66"/>
            <p:cNvSpPr txBox="1"/>
            <p:nvPr/>
          </p:nvSpPr>
          <p:spPr>
            <a:xfrm>
              <a:off x="5116604" y="153797"/>
              <a:ext cx="1126373" cy="71524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3325" lIns="53325" spcFirstLastPara="1" rIns="53325" wrap="square" tIns="533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永續台灣的評量系統</a:t>
              </a:r>
              <a:endParaRPr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08" name="Google Shape;708;p66"/>
            <p:cNvSpPr/>
            <p:nvPr/>
          </p:nvSpPr>
          <p:spPr>
            <a:xfrm>
              <a:off x="3098519" y="1077736"/>
              <a:ext cx="1126373" cy="715246"/>
            </a:xfrm>
            <a:prstGeom prst="roundRect">
              <a:avLst>
                <a:gd fmla="val 10000" name="adj"/>
              </a:avLst>
            </a:prstGeom>
            <a:solidFill>
              <a:srgbClr val="EA1279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9" name="Google Shape;709;p66"/>
            <p:cNvSpPr/>
            <p:nvPr/>
          </p:nvSpPr>
          <p:spPr>
            <a:xfrm>
              <a:off x="3223672" y="1196631"/>
              <a:ext cx="1126373" cy="715246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25400">
              <a:solidFill>
                <a:srgbClr val="EA127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0" name="Google Shape;710;p66"/>
            <p:cNvSpPr txBox="1"/>
            <p:nvPr/>
          </p:nvSpPr>
          <p:spPr>
            <a:xfrm>
              <a:off x="3223672" y="1196631"/>
              <a:ext cx="1126373" cy="71524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3325" lIns="53325" spcFirstLastPara="1" rIns="53325" wrap="square" tIns="533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海島台灣</a:t>
              </a:r>
              <a:endParaRPr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11" name="Google Shape;711;p66"/>
            <p:cNvSpPr/>
            <p:nvPr/>
          </p:nvSpPr>
          <p:spPr>
            <a:xfrm>
              <a:off x="689332" y="2120569"/>
              <a:ext cx="1126373" cy="715246"/>
            </a:xfrm>
            <a:prstGeom prst="roundRect">
              <a:avLst>
                <a:gd fmla="val 10000" name="adj"/>
              </a:avLst>
            </a:prstGeom>
            <a:solidFill>
              <a:srgbClr val="FDB709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2" name="Google Shape;712;p66"/>
            <p:cNvSpPr/>
            <p:nvPr/>
          </p:nvSpPr>
          <p:spPr>
            <a:xfrm>
              <a:off x="814485" y="2239464"/>
              <a:ext cx="1126373" cy="715246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25400">
              <a:solidFill>
                <a:srgbClr val="FDB70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3" name="Google Shape;713;p66"/>
            <p:cNvSpPr txBox="1"/>
            <p:nvPr/>
          </p:nvSpPr>
          <p:spPr>
            <a:xfrm>
              <a:off x="814485" y="2239464"/>
              <a:ext cx="1126373" cy="71524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3325" lIns="53325" spcFirstLastPara="1" rIns="53325" wrap="square" tIns="533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現況</a:t>
              </a:r>
              <a:endParaRPr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14" name="Google Shape;714;p66"/>
            <p:cNvSpPr/>
            <p:nvPr/>
          </p:nvSpPr>
          <p:spPr>
            <a:xfrm>
              <a:off x="993" y="3163403"/>
              <a:ext cx="1126373" cy="715246"/>
            </a:xfrm>
            <a:prstGeom prst="roundRect">
              <a:avLst>
                <a:gd fmla="val 10000" name="adj"/>
              </a:avLst>
            </a:prstGeom>
            <a:solidFill>
              <a:schemeClr val="accent4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5" name="Google Shape;715;p66"/>
            <p:cNvSpPr/>
            <p:nvPr/>
          </p:nvSpPr>
          <p:spPr>
            <a:xfrm>
              <a:off x="126145" y="3282298"/>
              <a:ext cx="1126373" cy="715246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2540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6" name="Google Shape;716;p66"/>
            <p:cNvSpPr txBox="1"/>
            <p:nvPr/>
          </p:nvSpPr>
          <p:spPr>
            <a:xfrm>
              <a:off x="126145" y="3282298"/>
              <a:ext cx="1126373" cy="71524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3325" lIns="53325" spcFirstLastPara="1" rIns="53325" wrap="square" tIns="533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環境現況</a:t>
              </a:r>
              <a:endParaRPr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17" name="Google Shape;717;p66"/>
            <p:cNvSpPr/>
            <p:nvPr/>
          </p:nvSpPr>
          <p:spPr>
            <a:xfrm>
              <a:off x="1377671" y="3163403"/>
              <a:ext cx="1126373" cy="715246"/>
            </a:xfrm>
            <a:prstGeom prst="roundRect">
              <a:avLst>
                <a:gd fmla="val 10000" name="adj"/>
              </a:avLst>
            </a:prstGeom>
            <a:solidFill>
              <a:schemeClr val="accent4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8" name="Google Shape;718;p66"/>
            <p:cNvSpPr/>
            <p:nvPr/>
          </p:nvSpPr>
          <p:spPr>
            <a:xfrm>
              <a:off x="1502824" y="3282298"/>
              <a:ext cx="1126373" cy="715246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2540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9" name="Google Shape;719;p66"/>
            <p:cNvSpPr txBox="1"/>
            <p:nvPr/>
          </p:nvSpPr>
          <p:spPr>
            <a:xfrm>
              <a:off x="1502824" y="3282298"/>
              <a:ext cx="1126373" cy="71524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3325" lIns="53325" spcFirstLastPara="1" rIns="53325" wrap="square" tIns="533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生態現況</a:t>
              </a:r>
              <a:endParaRPr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20" name="Google Shape;720;p66"/>
            <p:cNvSpPr/>
            <p:nvPr/>
          </p:nvSpPr>
          <p:spPr>
            <a:xfrm>
              <a:off x="3442689" y="2120569"/>
              <a:ext cx="1126373" cy="715246"/>
            </a:xfrm>
            <a:prstGeom prst="roundRect">
              <a:avLst>
                <a:gd fmla="val 10000" name="adj"/>
              </a:avLst>
            </a:prstGeom>
            <a:solidFill>
              <a:srgbClr val="FDB709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1" name="Google Shape;721;p66"/>
            <p:cNvSpPr/>
            <p:nvPr/>
          </p:nvSpPr>
          <p:spPr>
            <a:xfrm>
              <a:off x="3567841" y="2239464"/>
              <a:ext cx="1126373" cy="715246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25400">
              <a:solidFill>
                <a:srgbClr val="FDB70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2" name="Google Shape;722;p66"/>
            <p:cNvSpPr txBox="1"/>
            <p:nvPr/>
          </p:nvSpPr>
          <p:spPr>
            <a:xfrm>
              <a:off x="3567841" y="2239464"/>
              <a:ext cx="1126373" cy="71524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3325" lIns="53325" spcFirstLastPara="1" rIns="53325" wrap="square" tIns="533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壓力</a:t>
              </a:r>
              <a:endParaRPr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23" name="Google Shape;723;p66"/>
            <p:cNvSpPr/>
            <p:nvPr/>
          </p:nvSpPr>
          <p:spPr>
            <a:xfrm>
              <a:off x="2754349" y="3163403"/>
              <a:ext cx="1126373" cy="715246"/>
            </a:xfrm>
            <a:prstGeom prst="roundRect">
              <a:avLst>
                <a:gd fmla="val 10000" name="adj"/>
              </a:avLst>
            </a:prstGeom>
            <a:solidFill>
              <a:schemeClr val="accent4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4" name="Google Shape;724;p66"/>
            <p:cNvSpPr/>
            <p:nvPr/>
          </p:nvSpPr>
          <p:spPr>
            <a:xfrm>
              <a:off x="2879502" y="3282298"/>
              <a:ext cx="1126373" cy="715246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2540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5" name="Google Shape;725;p66"/>
            <p:cNvSpPr txBox="1"/>
            <p:nvPr/>
          </p:nvSpPr>
          <p:spPr>
            <a:xfrm>
              <a:off x="2879502" y="3282298"/>
              <a:ext cx="1126373" cy="71524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3325" lIns="53325" spcFirstLastPara="1" rIns="53325" wrap="square" tIns="533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社會壓力</a:t>
              </a:r>
              <a:endParaRPr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26" name="Google Shape;726;p66"/>
            <p:cNvSpPr/>
            <p:nvPr/>
          </p:nvSpPr>
          <p:spPr>
            <a:xfrm>
              <a:off x="4131028" y="3163403"/>
              <a:ext cx="1126373" cy="715246"/>
            </a:xfrm>
            <a:prstGeom prst="roundRect">
              <a:avLst>
                <a:gd fmla="val 10000" name="adj"/>
              </a:avLst>
            </a:prstGeom>
            <a:solidFill>
              <a:schemeClr val="accent4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7" name="Google Shape;727;p66"/>
            <p:cNvSpPr/>
            <p:nvPr/>
          </p:nvSpPr>
          <p:spPr>
            <a:xfrm>
              <a:off x="4256180" y="3282298"/>
              <a:ext cx="1126373" cy="715246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2540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8" name="Google Shape;728;p66"/>
            <p:cNvSpPr txBox="1"/>
            <p:nvPr/>
          </p:nvSpPr>
          <p:spPr>
            <a:xfrm>
              <a:off x="4256180" y="3282298"/>
              <a:ext cx="1126373" cy="71524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3325" lIns="53325" spcFirstLastPara="1" rIns="53325" wrap="square" tIns="533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經濟壓力</a:t>
              </a:r>
              <a:endParaRPr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29" name="Google Shape;729;p66"/>
            <p:cNvSpPr/>
            <p:nvPr/>
          </p:nvSpPr>
          <p:spPr>
            <a:xfrm>
              <a:off x="5507706" y="2120569"/>
              <a:ext cx="1126373" cy="715246"/>
            </a:xfrm>
            <a:prstGeom prst="roundRect">
              <a:avLst>
                <a:gd fmla="val 10000" name="adj"/>
              </a:avLst>
            </a:prstGeom>
            <a:solidFill>
              <a:srgbClr val="FDB709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0" name="Google Shape;730;p66"/>
            <p:cNvSpPr/>
            <p:nvPr/>
          </p:nvSpPr>
          <p:spPr>
            <a:xfrm>
              <a:off x="5632859" y="2239464"/>
              <a:ext cx="1126373" cy="715246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25400">
              <a:solidFill>
                <a:srgbClr val="FDB70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1" name="Google Shape;731;p66"/>
            <p:cNvSpPr txBox="1"/>
            <p:nvPr/>
          </p:nvSpPr>
          <p:spPr>
            <a:xfrm>
              <a:off x="5632859" y="2239464"/>
              <a:ext cx="1126373" cy="71524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3325" lIns="53325" spcFirstLastPara="1" rIns="53325" wrap="square" tIns="533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回應</a:t>
              </a:r>
              <a:endParaRPr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32" name="Google Shape;732;p66"/>
            <p:cNvSpPr/>
            <p:nvPr/>
          </p:nvSpPr>
          <p:spPr>
            <a:xfrm>
              <a:off x="5507706" y="3163403"/>
              <a:ext cx="1126373" cy="715246"/>
            </a:xfrm>
            <a:prstGeom prst="roundRect">
              <a:avLst>
                <a:gd fmla="val 10000" name="adj"/>
              </a:avLst>
            </a:prstGeom>
            <a:solidFill>
              <a:schemeClr val="accent4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3" name="Google Shape;733;p66"/>
            <p:cNvSpPr/>
            <p:nvPr/>
          </p:nvSpPr>
          <p:spPr>
            <a:xfrm>
              <a:off x="5632859" y="3282298"/>
              <a:ext cx="1126373" cy="715246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2540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4" name="Google Shape;734;p66"/>
            <p:cNvSpPr txBox="1"/>
            <p:nvPr/>
          </p:nvSpPr>
          <p:spPr>
            <a:xfrm>
              <a:off x="5632859" y="3282298"/>
              <a:ext cx="1126373" cy="71524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3325" lIns="53325" spcFirstLastPara="1" rIns="53325" wrap="square" tIns="533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制度回應</a:t>
              </a:r>
              <a:endParaRPr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35" name="Google Shape;735;p66"/>
            <p:cNvSpPr/>
            <p:nvPr/>
          </p:nvSpPr>
          <p:spPr>
            <a:xfrm>
              <a:off x="6884384" y="1077736"/>
              <a:ext cx="1126373" cy="715246"/>
            </a:xfrm>
            <a:prstGeom prst="roundRect">
              <a:avLst>
                <a:gd fmla="val 10000" name="adj"/>
              </a:avLst>
            </a:prstGeom>
            <a:solidFill>
              <a:srgbClr val="EA1279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6" name="Google Shape;736;p66"/>
            <p:cNvSpPr/>
            <p:nvPr/>
          </p:nvSpPr>
          <p:spPr>
            <a:xfrm>
              <a:off x="7009537" y="1196631"/>
              <a:ext cx="1126373" cy="715246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25400">
              <a:solidFill>
                <a:srgbClr val="EA127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7" name="Google Shape;737;p66"/>
            <p:cNvSpPr txBox="1"/>
            <p:nvPr/>
          </p:nvSpPr>
          <p:spPr>
            <a:xfrm>
              <a:off x="7009537" y="1196631"/>
              <a:ext cx="1126373" cy="71524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3325" lIns="53325" spcFirstLastPara="1" rIns="53325" wrap="square" tIns="533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都市台灣</a:t>
              </a:r>
              <a:endParaRPr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38" name="Google Shape;738;p66"/>
            <p:cNvSpPr/>
            <p:nvPr/>
          </p:nvSpPr>
          <p:spPr>
            <a:xfrm>
              <a:off x="6884384" y="2120569"/>
              <a:ext cx="1126373" cy="715246"/>
            </a:xfrm>
            <a:prstGeom prst="roundRect">
              <a:avLst>
                <a:gd fmla="val 10000" name="adj"/>
              </a:avLst>
            </a:prstGeom>
            <a:solidFill>
              <a:srgbClr val="FDB709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9" name="Google Shape;739;p66"/>
            <p:cNvSpPr/>
            <p:nvPr/>
          </p:nvSpPr>
          <p:spPr>
            <a:xfrm>
              <a:off x="7009537" y="2239464"/>
              <a:ext cx="1126373" cy="715246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25400">
              <a:solidFill>
                <a:srgbClr val="FDB70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0" name="Google Shape;740;p66"/>
            <p:cNvSpPr txBox="1"/>
            <p:nvPr/>
          </p:nvSpPr>
          <p:spPr>
            <a:xfrm>
              <a:off x="7009537" y="2239464"/>
              <a:ext cx="1126373" cy="71524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3325" lIns="53325" spcFirstLastPara="1" rIns="53325" wrap="square" tIns="533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D-S-R</a:t>
              </a:r>
              <a:endParaRPr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741" name="Google Shape;741;p66"/>
            <p:cNvSpPr/>
            <p:nvPr/>
          </p:nvSpPr>
          <p:spPr>
            <a:xfrm>
              <a:off x="6884384" y="3163403"/>
              <a:ext cx="1126373" cy="715246"/>
            </a:xfrm>
            <a:prstGeom prst="roundRect">
              <a:avLst>
                <a:gd fmla="val 10000" name="adj"/>
              </a:avLst>
            </a:prstGeom>
            <a:solidFill>
              <a:schemeClr val="accent4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2" name="Google Shape;742;p66"/>
            <p:cNvSpPr/>
            <p:nvPr/>
          </p:nvSpPr>
          <p:spPr>
            <a:xfrm>
              <a:off x="7009537" y="3282298"/>
              <a:ext cx="1126373" cy="715246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2540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3" name="Google Shape;743;p66"/>
            <p:cNvSpPr txBox="1"/>
            <p:nvPr/>
          </p:nvSpPr>
          <p:spPr>
            <a:xfrm>
              <a:off x="7009537" y="3282298"/>
              <a:ext cx="1126373" cy="71524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3325" lIns="53325" spcFirstLastPara="1" rIns="53325" wrap="square" tIns="533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都市發展</a:t>
              </a:r>
              <a:endParaRPr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graphicFrame>
        <p:nvGraphicFramePr>
          <p:cNvPr id="744" name="Google Shape;744;p66"/>
          <p:cNvGraphicFramePr/>
          <p:nvPr/>
        </p:nvGraphicFramePr>
        <p:xfrm>
          <a:off x="179512" y="407707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{684C247B-2A45-4B2A-A887-B6D011F44F0B}</a:tableStyleId>
              </a:tblPr>
              <a:tblGrid>
                <a:gridCol w="1512175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二氧化碳排放量</a:t>
                      </a:r>
                      <a:endParaRPr b="0" sz="11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PSI平均值</a:t>
                      </a:r>
                      <a:endParaRPr sz="11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受輕度以下汙染河川比率</a:t>
                      </a:r>
                      <a:endParaRPr sz="11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水庫品質</a:t>
                      </a:r>
                      <a:endParaRPr sz="11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廢棄物資源回收率</a:t>
                      </a:r>
                      <a:endParaRPr sz="11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低放射性固化廢棄物成長率</a:t>
                      </a:r>
                      <a:endParaRPr sz="11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745" name="Google Shape;745;p66"/>
          <p:cNvGraphicFramePr/>
          <p:nvPr/>
        </p:nvGraphicFramePr>
        <p:xfrm>
          <a:off x="1763688" y="407707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{684C247B-2A45-4B2A-A887-B6D011F44F0B}</a:tableStyleId>
              </a:tblPr>
              <a:tblGrid>
                <a:gridCol w="1440150"/>
              </a:tblGrid>
              <a:tr h="4109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非自然資源生產地面積比</a:t>
                      </a:r>
                      <a:endParaRPr sz="1100"/>
                    </a:p>
                  </a:txBody>
                  <a:tcPr marT="45725" marB="45725" marR="91450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天然海岸比</a:t>
                      </a:r>
                      <a:endParaRPr sz="1100"/>
                    </a:p>
                  </a:txBody>
                  <a:tcPr marT="45725" marB="45725" marR="91450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未受損失森林面積比</a:t>
                      </a:r>
                      <a:endParaRPr sz="1100"/>
                    </a:p>
                  </a:txBody>
                  <a:tcPr marT="45725" marB="45725" marR="91450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耕地總面積比</a:t>
                      </a:r>
                      <a:endParaRPr sz="1100"/>
                    </a:p>
                  </a:txBody>
                  <a:tcPr marT="45725" marB="45725" marR="91450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過漁</a:t>
                      </a:r>
                      <a:endParaRPr sz="1100"/>
                    </a:p>
                  </a:txBody>
                  <a:tcPr marT="45725" marB="45725" marR="91450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生態敏感地比</a:t>
                      </a:r>
                      <a:endParaRPr sz="1100"/>
                    </a:p>
                  </a:txBody>
                  <a:tcPr marT="45725" marB="45725" marR="91450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有效水資源</a:t>
                      </a:r>
                      <a:endParaRPr sz="11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746" name="Google Shape;746;p66"/>
          <p:cNvGraphicFramePr/>
          <p:nvPr/>
        </p:nvGraphicFramePr>
        <p:xfrm>
          <a:off x="3275856" y="407707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{684C247B-2A45-4B2A-A887-B6D011F44F0B}</a:tableStyleId>
              </a:tblPr>
              <a:tblGrid>
                <a:gridCol w="1224125"/>
              </a:tblGrid>
              <a:tr h="4136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每人每日垃圾產生量</a:t>
                      </a:r>
                      <a:endParaRPr b="0" sz="1100"/>
                    </a:p>
                  </a:txBody>
                  <a:tcPr marT="45725" marB="45725" marR="91450" marL="91450"/>
                </a:tc>
              </a:tr>
              <a:tr h="4136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全國檳榔種植面積總合</a:t>
                      </a:r>
                      <a:endParaRPr sz="1100"/>
                    </a:p>
                  </a:txBody>
                  <a:tcPr marT="45725" marB="45725" marR="91450" marL="91450"/>
                </a:tc>
              </a:tr>
              <a:tr h="4136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公害陳情案件受理統計</a:t>
                      </a:r>
                      <a:endParaRPr sz="1100"/>
                    </a:p>
                  </a:txBody>
                  <a:tcPr marT="45725" marB="45725" marR="91450" marL="91450"/>
                </a:tc>
              </a:tr>
              <a:tr h="3144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癌症標準化死亡率</a:t>
                      </a:r>
                      <a:endParaRPr sz="1100"/>
                    </a:p>
                  </a:txBody>
                  <a:tcPr marT="45725" marB="45725" marR="91450" marL="91450"/>
                </a:tc>
              </a:tr>
              <a:tr h="3144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傳染病感染率</a:t>
                      </a:r>
                      <a:endParaRPr sz="1100"/>
                    </a:p>
                  </a:txBody>
                  <a:tcPr marT="45725" marB="45725" marR="91450" marL="91450"/>
                </a:tc>
              </a:tr>
              <a:tr h="4136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家戶所得五等分位差</a:t>
                      </a:r>
                      <a:endParaRPr sz="11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747" name="Google Shape;747;p66"/>
          <p:cNvGraphicFramePr/>
          <p:nvPr/>
        </p:nvGraphicFramePr>
        <p:xfrm>
          <a:off x="4644008" y="400533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{684C247B-2A45-4B2A-A887-B6D011F44F0B}</a:tableStyleId>
              </a:tblPr>
              <a:tblGrid>
                <a:gridCol w="1368150"/>
              </a:tblGrid>
              <a:tr h="4000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每人國產砂石生產量</a:t>
                      </a:r>
                      <a:endParaRPr b="0" sz="1100"/>
                    </a:p>
                  </a:txBody>
                  <a:tcPr marT="45725" marB="45725" marR="91450" marL="91450"/>
                </a:tc>
              </a:tr>
              <a:tr h="2646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上網人口比率</a:t>
                      </a:r>
                      <a:endParaRPr sz="1100"/>
                    </a:p>
                  </a:txBody>
                  <a:tcPr marT="45725" marB="45725" marR="91450" marL="91450"/>
                </a:tc>
              </a:tr>
              <a:tr h="4000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農藥消費量占農業產值比率</a:t>
                      </a:r>
                      <a:endParaRPr sz="1100"/>
                    </a:p>
                  </a:txBody>
                  <a:tcPr marT="45725" marB="45725" marR="91450" marL="91450"/>
                </a:tc>
              </a:tr>
              <a:tr h="4000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製造業用水量佔工業生產價值比率</a:t>
                      </a:r>
                      <a:endParaRPr sz="1100"/>
                    </a:p>
                  </a:txBody>
                  <a:tcPr marT="45725" marB="45725" marR="91450" marL="91450"/>
                </a:tc>
              </a:tr>
              <a:tr h="5572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資源耗用型產業產值占製造業生產價值比率</a:t>
                      </a:r>
                      <a:endParaRPr sz="1100"/>
                    </a:p>
                  </a:txBody>
                  <a:tcPr marT="45725" marB="45725" marR="91450" marL="91450"/>
                </a:tc>
              </a:tr>
              <a:tr h="4000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製造業勞動力生產力指數</a:t>
                      </a:r>
                      <a:endParaRPr sz="1100"/>
                    </a:p>
                  </a:txBody>
                  <a:tcPr marT="45725" marB="45725" marR="91450" marL="91450"/>
                </a:tc>
              </a:tr>
              <a:tr h="2867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能源密集度</a:t>
                      </a:r>
                      <a:endParaRPr sz="11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748" name="Google Shape;748;p66"/>
          <p:cNvGraphicFramePr/>
          <p:nvPr/>
        </p:nvGraphicFramePr>
        <p:xfrm>
          <a:off x="6084168" y="40386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{684C247B-2A45-4B2A-A887-B6D011F44F0B}</a:tableStyleId>
              </a:tblPr>
              <a:tblGrid>
                <a:gridCol w="1512175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中央政府環保生態預算比率</a:t>
                      </a:r>
                      <a:endParaRPr b="0" sz="11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政府鼓勵防治污染及資源回收財稅措施</a:t>
                      </a:r>
                      <a:endParaRPr sz="11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環境影響評估監督合格比率</a:t>
                      </a:r>
                      <a:endParaRPr sz="11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汙水處理率</a:t>
                      </a:r>
                      <a:endParaRPr sz="11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列管或禁限用</a:t>
                      </a:r>
                      <a:endParaRPr sz="11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化學品數量</a:t>
                      </a:r>
                      <a:endParaRPr sz="11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環保標章適用量</a:t>
                      </a:r>
                      <a:endParaRPr sz="11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民間參與度</a:t>
                      </a:r>
                      <a:endParaRPr sz="11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749" name="Google Shape;749;p66"/>
          <p:cNvGraphicFramePr/>
          <p:nvPr/>
        </p:nvGraphicFramePr>
        <p:xfrm>
          <a:off x="7703840" y="407707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{684C247B-2A45-4B2A-A887-B6D011F44F0B}</a:tableStyleId>
              </a:tblPr>
              <a:tblGrid>
                <a:gridCol w="1440150"/>
              </a:tblGrid>
              <a:tr h="4109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都市每人平均所得</a:t>
                      </a:r>
                      <a:endParaRPr sz="1100"/>
                    </a:p>
                  </a:txBody>
                  <a:tcPr marT="45725" marB="45725" marR="91450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都市小客車持有率</a:t>
                      </a:r>
                      <a:endParaRPr sz="1100"/>
                    </a:p>
                  </a:txBody>
                  <a:tcPr marT="45725" marB="45725" marR="91450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大眾運輸乘客人次</a:t>
                      </a:r>
                      <a:endParaRPr sz="1100"/>
                    </a:p>
                  </a:txBody>
                  <a:tcPr marT="45725" marB="45725" marR="91450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都市化面積擴張率</a:t>
                      </a:r>
                      <a:endParaRPr sz="1100"/>
                    </a:p>
                  </a:txBody>
                  <a:tcPr marT="45725" marB="45725" marR="91450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每人享有公園綠地面積</a:t>
                      </a:r>
                      <a:endParaRPr sz="1100"/>
                    </a:p>
                  </a:txBody>
                  <a:tcPr marT="45725" marB="45725" marR="91450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都市主要河段中度以上污染比</a:t>
                      </a:r>
                      <a:endParaRPr sz="1100"/>
                    </a:p>
                  </a:txBody>
                  <a:tcPr marT="45725" marB="45725" marR="91450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每人每日耗電量</a:t>
                      </a:r>
                      <a:endParaRPr sz="1100"/>
                    </a:p>
                  </a:txBody>
                  <a:tcPr marT="45725" marB="45725" marR="91450" marL="91450"/>
                </a:tc>
              </a:tr>
              <a:tr h="3350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/>
                        <a:t>每人每日用水量</a:t>
                      </a:r>
                      <a:endParaRPr sz="11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750" name="Google Shape;750;p66"/>
          <p:cNvSpPr txBox="1"/>
          <p:nvPr/>
        </p:nvSpPr>
        <p:spPr>
          <a:xfrm>
            <a:off x="179512" y="260648"/>
            <a:ext cx="518457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資料來源：2008年台灣永續發展指標現況報告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751" name="Google Shape;751;p6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55" name="Shape 7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6" name="Google Shape;756;p67"/>
          <p:cNvSpPr txBox="1"/>
          <p:nvPr>
            <p:ph type="title"/>
          </p:nvPr>
        </p:nvSpPr>
        <p:spPr>
          <a:xfrm>
            <a:off x="539552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3959"/>
              <a:buFont typeface="Century Gothic"/>
              <a:buNone/>
            </a:pPr>
            <a:r>
              <a:rPr lang="en-US" sz="3959"/>
              <a:t>1988至2009年台灣永續發展指標</a:t>
            </a:r>
            <a:endParaRPr sz="3959"/>
          </a:p>
        </p:txBody>
      </p:sp>
      <p:graphicFrame>
        <p:nvGraphicFramePr>
          <p:cNvPr id="757" name="Google Shape;757;p67"/>
          <p:cNvGraphicFramePr/>
          <p:nvPr/>
        </p:nvGraphicFramePr>
        <p:xfrm>
          <a:off x="683568" y="90872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{5EB075BE-2C99-46F1-B2B8-8F9953CC65A9}</a:tableStyleId>
              </a:tblPr>
              <a:tblGrid>
                <a:gridCol w="792100"/>
                <a:gridCol w="792100"/>
                <a:gridCol w="864100"/>
                <a:gridCol w="792100"/>
                <a:gridCol w="792100"/>
                <a:gridCol w="864100"/>
                <a:gridCol w="792100"/>
                <a:gridCol w="1296150"/>
                <a:gridCol w="1244825"/>
              </a:tblGrid>
              <a:tr h="8641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 gridSpan="7"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海島台灣(Island Taiwan)</a:t>
                      </a:r>
                      <a:endParaRPr sz="1400"/>
                    </a:p>
                  </a:txBody>
                  <a:tcPr marT="45725" marB="45725" marR="91450" marL="91450"/>
                </a:tc>
                <a:tc hMerge="1"/>
                <a:tc hMerge="1"/>
                <a:tc hMerge="1"/>
                <a:tc hMerge="1"/>
                <a:tc hMerge="1"/>
                <a:tc hMerge="1"/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都市台灣(Urban Taiwan)</a:t>
                      </a:r>
                      <a:endParaRPr sz="1400"/>
                    </a:p>
                  </a:txBody>
                  <a:tcPr marT="45725" marB="45725" marR="91450" marL="91450"/>
                </a:tc>
              </a:tr>
              <a:tr h="185425">
                <a:tc rowSpan="3"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 rowSpan="3">
                  <a:txBody>
                    <a:bodyPr>
                      <a:noAutofit/>
                    </a:bodyPr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/>
                        <a:t>壓力</a:t>
                      </a:r>
                      <a:endParaRPr b="1" sz="1400"/>
                    </a:p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/>
                        <a:t>永續度</a:t>
                      </a:r>
                      <a:endParaRPr b="1" sz="1400"/>
                    </a:p>
                  </a:txBody>
                  <a:tcPr marT="45725" marB="45725" marR="91450" marL="91450" anchor="ctr"/>
                </a:tc>
                <a:tc gridSpan="2"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/>
                    </a:p>
                  </a:txBody>
                  <a:tcPr marT="45725" marB="45725" marR="91450" marL="91450"/>
                </a:tc>
                <a:tc hMerge="1"/>
                <a:tc rowSpan="3">
                  <a:txBody>
                    <a:bodyPr>
                      <a:noAutofit/>
                    </a:bodyPr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/>
                        <a:t>現況</a:t>
                      </a:r>
                      <a:endParaRPr b="1" sz="1400"/>
                    </a:p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/>
                        <a:t>永續度</a:t>
                      </a:r>
                      <a:endParaRPr b="1" sz="1400"/>
                    </a:p>
                  </a:txBody>
                  <a:tcPr marT="45725" marB="45725" marR="91450" marL="91450" anchor="ctr"/>
                </a:tc>
                <a:tc gridSpan="2" rowSpan="2"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/>
                    </a:p>
                  </a:txBody>
                  <a:tcPr marT="45725" marB="45725" marR="91450" marL="91450"/>
                </a:tc>
                <a:tc rowSpan="2" hMerge="1"/>
                <a:tc rowSpan="2">
                  <a:txBody>
                    <a:bodyPr>
                      <a:noAutofit/>
                    </a:bodyPr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/>
                        <a:t>反應</a:t>
                      </a:r>
                      <a:endParaRPr b="1" sz="1400"/>
                    </a:p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/>
                        <a:t>永續度</a:t>
                      </a:r>
                      <a:endParaRPr b="1" sz="1400"/>
                    </a:p>
                  </a:txBody>
                  <a:tcPr marT="45725" marB="45725" marR="91450" marL="91450"/>
                </a:tc>
                <a:tc rowSpan="3">
                  <a:txBody>
                    <a:bodyPr>
                      <a:noAutofit/>
                    </a:bodyPr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都市發展</a:t>
                      </a:r>
                      <a:endParaRPr sz="1400"/>
                    </a:p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永續度</a:t>
                      </a:r>
                      <a:endParaRPr sz="1400"/>
                    </a:p>
                  </a:txBody>
                  <a:tcPr marT="45725" marB="45725" marR="91450" marL="91450" anchor="ctr"/>
                </a:tc>
              </a:tr>
              <a:tr h="137150">
                <a:tc vMerge="1"/>
                <a:tc vMerge="1"/>
                <a:tc rowSpan="2"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社會壓力指標</a:t>
                      </a:r>
                      <a:endParaRPr sz="1400"/>
                    </a:p>
                  </a:txBody>
                  <a:tcPr marT="45725" marB="45725" marR="91450" marL="91450"/>
                </a:tc>
                <a:tc rowSpan="2"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經濟壓力指標</a:t>
                      </a:r>
                      <a:endParaRPr sz="1400"/>
                    </a:p>
                  </a:txBody>
                  <a:tcPr marT="45725" marB="45725" marR="91450" marL="91450"/>
                </a:tc>
                <a:tc vMerge="1"/>
                <a:tc gridSpan="2" vMerge="1"/>
                <a:tc hMerge="1" vMerge="1"/>
                <a:tc vMerge="1"/>
                <a:tc vMerge="1"/>
              </a:tr>
              <a:tr h="502925">
                <a:tc vMerge="1"/>
                <a:tc vMerge="1"/>
                <a:tc vMerge="1"/>
                <a:tc vMerge="1"/>
                <a:tc vMerge="1"/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環境污染指標</a:t>
                      </a:r>
                      <a:endParaRPr sz="14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生態資源指標</a:t>
                      </a:r>
                      <a:endParaRPr sz="14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制度回應指標</a:t>
                      </a:r>
                      <a:endParaRPr sz="1400"/>
                    </a:p>
                  </a:txBody>
                  <a:tcPr marT="45725" marB="45725" marR="91450" marL="91450"/>
                </a:tc>
                <a:tc vMerge="1"/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1988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100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100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100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100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100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100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100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100</a:t>
                      </a:r>
                      <a:endParaRPr sz="12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2000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99.38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93.95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104.78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98.48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99.26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97.97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105.43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98.10</a:t>
                      </a:r>
                      <a:endParaRPr sz="12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2001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98.95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93.59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104.28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97.93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98.44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97.42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105.98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98.92</a:t>
                      </a:r>
                      <a:endParaRPr sz="12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2002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99.04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93.34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104.72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98.05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98.9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97.20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105.94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98.26</a:t>
                      </a:r>
                      <a:endParaRPr sz="12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2003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99.75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94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105.46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98.29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98.92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97.65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105.84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98.89</a:t>
                      </a:r>
                      <a:endParaRPr sz="12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2004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100.03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93.85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106.17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97.36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98.37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96.35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106.38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98.26</a:t>
                      </a:r>
                      <a:endParaRPr sz="12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2005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100.22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93.75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106.63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97.22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99.02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95.42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107.04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98.51</a:t>
                      </a:r>
                      <a:endParaRPr sz="12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2006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100.84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94.25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107.36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97.15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99.53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94.78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106.81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99.77</a:t>
                      </a:r>
                      <a:endParaRPr sz="12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2007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100.86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94.08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107.97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97.5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99.56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95.43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107.01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100.79</a:t>
                      </a:r>
                      <a:endParaRPr sz="12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2008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100.89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94.09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108.46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98.16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100.71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95.61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107.27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100.98</a:t>
                      </a:r>
                      <a:endParaRPr sz="12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758" name="Google Shape;758;p67"/>
          <p:cNvSpPr txBox="1"/>
          <p:nvPr/>
        </p:nvSpPr>
        <p:spPr>
          <a:xfrm>
            <a:off x="323528" y="6525344"/>
            <a:ext cx="8568952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資料來源：2008永續發展指標現況報告(行政院國家永續發展委員會)，林惠薰(2008)，發展台灣綠色經濟統計之研究，經建會綜計處自行研究報告</a:t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759" name="Google Shape;759;p6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63" name="Shape 7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4" name="Google Shape;764;p6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3959"/>
              <a:buFont typeface="Century Gothic"/>
              <a:buNone/>
            </a:pPr>
            <a:r>
              <a:rPr lang="en-US" sz="3959"/>
              <a:t>1988至2009年台灣永續發展指標</a:t>
            </a:r>
            <a:endParaRPr sz="3959"/>
          </a:p>
        </p:txBody>
      </p:sp>
      <p:sp>
        <p:nvSpPr>
          <p:cNvPr id="765" name="Google Shape;765;p6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Century Gothic"/>
              <a:buChar char="•"/>
            </a:pPr>
            <a:r>
              <a:rPr lang="en-US"/>
              <a:t>“現況永續度”朝向不永續發展：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Century Gothic"/>
              <a:buNone/>
            </a:pPr>
            <a:r>
              <a:rPr lang="en-US"/>
              <a:t>   雖然環境汙染現況趨向改善，但受生態資源指標負面影響，狀態永續度整體朝向不永續發展。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Noto Sans Symbols"/>
              <a:buChar char="◆"/>
            </a:pPr>
            <a:r>
              <a:rPr lang="en-US"/>
              <a:t>“都市發展”朝向永續發展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Noto Sans Symbols"/>
              <a:buChar char="◆"/>
            </a:pPr>
            <a:r>
              <a:rPr lang="en-US"/>
              <a:t>“回應”指標朝向永續發展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Noto Sans Symbols"/>
              <a:buChar char="◆"/>
            </a:pPr>
            <a:r>
              <a:rPr lang="en-US"/>
              <a:t>“壓力”指標朝向永續發展，但其中”社會壓 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Century Gothic"/>
              <a:buNone/>
            </a:pPr>
            <a:r>
              <a:rPr lang="en-US"/>
              <a:t>    力”指標朝向不永續發展。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Century Gothic"/>
              <a:buNone/>
            </a:pPr>
            <a:r>
              <a:t/>
            </a:r>
            <a:endParaRPr/>
          </a:p>
        </p:txBody>
      </p:sp>
      <p:sp>
        <p:nvSpPr>
          <p:cNvPr id="766" name="Google Shape;766;p6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70" name="Shape 7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1" name="Google Shape;771;p69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3600"/>
              <a:buFont typeface="Century Gothic"/>
              <a:buNone/>
            </a:pPr>
            <a:r>
              <a:rPr lang="en-US" sz="3600"/>
              <a:t>ASIAN GREEN CITY INDEX</a:t>
            </a:r>
            <a:br>
              <a:rPr lang="en-US" sz="3600"/>
            </a:br>
            <a:r>
              <a:rPr lang="en-US" sz="3600"/>
              <a:t>(亞洲最佳綠色城市評比)</a:t>
            </a:r>
            <a:br>
              <a:rPr lang="en-US" sz="3600"/>
            </a:br>
            <a:endParaRPr sz="3600"/>
          </a:p>
        </p:txBody>
      </p:sp>
      <p:sp>
        <p:nvSpPr>
          <p:cNvPr id="772" name="Google Shape;772;p69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425EA9"/>
              </a:buClr>
              <a:buSzPts val="2000"/>
              <a:buFont typeface="Century Gothic"/>
              <a:buNone/>
            </a:pPr>
            <a:r>
              <a:rPr lang="en-US"/>
              <a:t>The first regional Analysis in the Asia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rgbClr val="425EA9"/>
              </a:buClr>
              <a:buSzPts val="2000"/>
              <a:buFont typeface="Century Gothic"/>
              <a:buNone/>
            </a:pPr>
            <a:r>
              <a:rPr lang="en-US"/>
              <a:t> 英國智庫經濟學人(西門子贊助)</a:t>
            </a:r>
            <a:endParaRPr/>
          </a:p>
        </p:txBody>
      </p:sp>
      <p:sp>
        <p:nvSpPr>
          <p:cNvPr id="773" name="Google Shape;773;p6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77" name="Shape 7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" name="Google Shape;778;p7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</a:pPr>
            <a:r>
              <a:rPr lang="en-US"/>
              <a:t>Asian Green City Index 2010</a:t>
            </a:r>
            <a:endParaRPr/>
          </a:p>
        </p:txBody>
      </p:sp>
      <p:sp>
        <p:nvSpPr>
          <p:cNvPr id="779" name="Google Shape;779;p7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Century Gothic"/>
              <a:buChar char="•"/>
            </a:pPr>
            <a:r>
              <a:rPr lang="en-US"/>
              <a:t>Previous research program by the EIU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Century Gothic"/>
              <a:buNone/>
            </a:pPr>
            <a:r>
              <a:rPr lang="en-US"/>
              <a:t>   (Economist Intelligence Unit) in collaboration with Siemens: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Noto Sans Symbols"/>
              <a:buChar char="➢"/>
            </a:pPr>
            <a:r>
              <a:rPr lang="en-US"/>
              <a:t>The European Green City Index 2009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rgbClr val="1C5C90"/>
              </a:buClr>
              <a:buSzPts val="2800"/>
              <a:buFont typeface="Noto Sans Symbols"/>
              <a:buChar char="➢"/>
            </a:pPr>
            <a:r>
              <a:rPr lang="en-US" sz="2800"/>
              <a:t>The Latin American Green City Index 2010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Century Gothic"/>
              <a:buNone/>
            </a:pPr>
            <a:r>
              <a:t/>
            </a:r>
            <a:endParaRPr/>
          </a:p>
        </p:txBody>
      </p:sp>
      <p:sp>
        <p:nvSpPr>
          <p:cNvPr id="780" name="Google Shape;780;p70"/>
          <p:cNvSpPr txBox="1"/>
          <p:nvPr/>
        </p:nvSpPr>
        <p:spPr>
          <a:xfrm>
            <a:off x="323528" y="6211669"/>
            <a:ext cx="8424936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</a:t>
            </a:r>
            <a:r>
              <a:rPr lang="en-US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Asian Green City Index(2010)，Economist Intelligence Unit ,sponsored by Siemens</a:t>
            </a: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781" name="Google Shape;781;p7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85" name="Shape 7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6" name="Google Shape;786;p7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</a:pPr>
            <a:r>
              <a:rPr lang="en-US"/>
              <a:t>Objective and Framework</a:t>
            </a:r>
            <a:endParaRPr/>
          </a:p>
        </p:txBody>
      </p:sp>
      <p:sp>
        <p:nvSpPr>
          <p:cNvPr id="787" name="Google Shape;787;p7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5C90"/>
              </a:buClr>
              <a:buSzPts val="2800"/>
              <a:buFont typeface="Noto Sans Symbols"/>
              <a:buChar char="◆"/>
            </a:pPr>
            <a:r>
              <a:rPr lang="en-US" sz="2800"/>
              <a:t>Measure the current environmental performance of 22 major Asian cities and their commitment to reduce future negative environmental impacts.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1C5C90"/>
              </a:buClr>
              <a:buSzPts val="2800"/>
              <a:buFont typeface="Century Gothic"/>
              <a:buNone/>
            </a:pPr>
            <a:r>
              <a:t/>
            </a:r>
            <a:endParaRPr sz="2800"/>
          </a:p>
          <a:p>
            <a:pPr indent="-342900" lvl="0" marL="34290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1C5C90"/>
              </a:buClr>
              <a:buSzPts val="2800"/>
              <a:buFont typeface="Century Gothic"/>
              <a:buChar char="◆"/>
            </a:pPr>
            <a:r>
              <a:rPr lang="en-US" sz="2800"/>
              <a:t>This index was based on 8 categories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1C5C90"/>
              </a:buClr>
              <a:buSzPts val="2800"/>
              <a:buFont typeface="Century Gothic"/>
              <a:buNone/>
            </a:pPr>
            <a:r>
              <a:rPr lang="en-US" sz="2800"/>
              <a:t>  (energy and CO</a:t>
            </a:r>
            <a:r>
              <a:rPr baseline="-25000" lang="en-US" sz="2800"/>
              <a:t>2  </a:t>
            </a:r>
            <a:r>
              <a:rPr lang="en-US" sz="2800"/>
              <a:t>,land use and buildings,transport ,waste,water,sanitation,air quality) and environmental governance and 29 indicators.</a:t>
            </a:r>
            <a:r>
              <a:rPr baseline="-25000" lang="en-US" sz="2800"/>
              <a:t> </a:t>
            </a:r>
            <a:r>
              <a:rPr lang="en-US" sz="2800"/>
              <a:t> </a:t>
            </a:r>
            <a:endParaRPr baseline="-25000" sz="2800"/>
          </a:p>
          <a:p>
            <a:pPr indent="-1397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Noto Sans Symbols"/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Century Gothic"/>
              <a:buNone/>
            </a:pPr>
            <a:r>
              <a:t/>
            </a:r>
            <a:endParaRPr/>
          </a:p>
        </p:txBody>
      </p:sp>
      <p:sp>
        <p:nvSpPr>
          <p:cNvPr id="788" name="Google Shape;788;p71"/>
          <p:cNvSpPr txBox="1"/>
          <p:nvPr/>
        </p:nvSpPr>
        <p:spPr>
          <a:xfrm>
            <a:off x="323528" y="6211669"/>
            <a:ext cx="8424936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</a:t>
            </a:r>
            <a:r>
              <a:rPr lang="en-US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Asian Green City Index(2010)，Economist Intelligence Unit ,sponsored by Siemens</a:t>
            </a: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789" name="Google Shape;789;p7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</a:pPr>
            <a:r>
              <a:rPr lang="en-US"/>
              <a:t>GDP的限制</a:t>
            </a:r>
            <a:endParaRPr/>
          </a:p>
        </p:txBody>
      </p:sp>
      <p:sp>
        <p:nvSpPr>
          <p:cNvPr id="131" name="Google Shape;131;p1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14350" lvl="0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Noto Sans Symbols"/>
              <a:buAutoNum type="arabicPeriod" startAt="2"/>
            </a:pPr>
            <a:r>
              <a:rPr lang="en-US"/>
              <a:t>“In GDP accounting, no distinction is made between activities that contribute to well-being and those that detract from it.”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Noto Sans Symbols"/>
              <a:buChar char="➢"/>
            </a:pPr>
            <a:r>
              <a:rPr lang="en-US"/>
              <a:t>Example: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Century Gothic"/>
              <a:buNone/>
            </a:pPr>
            <a:r>
              <a:rPr lang="en-US"/>
              <a:t>   海上石油探勘工作發生漏油意外，需要大量的人力及設備協助清理，龐大的善後清理及重建支出是GDP的加項。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Century Gothic"/>
              <a:buNone/>
            </a:pPr>
            <a:r>
              <a:rPr lang="en-US"/>
              <a:t> 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Century Gothic"/>
              <a:buNone/>
            </a:pPr>
            <a:r>
              <a:t/>
            </a:r>
            <a:endParaRPr/>
          </a:p>
        </p:txBody>
      </p:sp>
      <p:sp>
        <p:nvSpPr>
          <p:cNvPr id="132" name="Google Shape;132;p18"/>
          <p:cNvSpPr txBox="1"/>
          <p:nvPr/>
        </p:nvSpPr>
        <p:spPr>
          <a:xfrm>
            <a:off x="251520" y="6211669"/>
            <a:ext cx="889248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參考資料：Berkshire Encyclopedia of Sustainability ,Vol. II- The Business of Sustainability .Berkshire Publishing Great Barrington, pp. 248-250. 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33" name="Google Shape;133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93" name="Shape 7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" name="Google Shape;794;p7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</a:pPr>
            <a:r>
              <a:rPr lang="en-US"/>
              <a:t>Data Collection</a:t>
            </a:r>
            <a:endParaRPr/>
          </a:p>
        </p:txBody>
      </p:sp>
      <p:sp>
        <p:nvSpPr>
          <p:cNvPr id="795" name="Google Shape;795;p7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5C90"/>
              </a:buClr>
              <a:buSzPts val="2960"/>
              <a:buFont typeface="Century Gothic"/>
              <a:buNone/>
            </a:pPr>
            <a:r>
              <a:t/>
            </a:r>
            <a:endParaRPr sz="2960">
              <a:latin typeface="Arial Black"/>
              <a:ea typeface="Arial Black"/>
              <a:cs typeface="Arial Black"/>
              <a:sym typeface="Arial Black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rgbClr val="1C5C90"/>
              </a:buClr>
              <a:buSzPts val="2775"/>
              <a:buFont typeface="Arial"/>
              <a:buChar char="•"/>
            </a:pPr>
            <a:r>
              <a:rPr lang="en-US" sz="2775"/>
              <a:t>Data was collected during April to June 2010.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rgbClr val="1C5C90"/>
              </a:buClr>
              <a:buSzPts val="2775"/>
              <a:buFont typeface="Arial"/>
              <a:buChar char="•"/>
            </a:pPr>
            <a:r>
              <a:rPr lang="en-US" sz="2775"/>
              <a:t>Data was generally for 2008 to 2009 only when they were unavailable  those from earlier years were taken.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555"/>
              </a:spcBef>
              <a:spcAft>
                <a:spcPts val="0"/>
              </a:spcAft>
              <a:buClr>
                <a:srgbClr val="1C5C90"/>
              </a:buClr>
              <a:buSzPts val="2775"/>
              <a:buFont typeface="Arial"/>
              <a:buChar char="•"/>
            </a:pPr>
            <a:r>
              <a:rPr lang="en-US" sz="2775"/>
              <a:t>Whenever possible, data were collected from publicly available official sites, for example, national or regional statistical sites, local utilities or environmental ministries. </a:t>
            </a:r>
            <a:endParaRPr sz="2775"/>
          </a:p>
        </p:txBody>
      </p:sp>
      <p:sp>
        <p:nvSpPr>
          <p:cNvPr id="796" name="Google Shape;796;p72"/>
          <p:cNvSpPr txBox="1"/>
          <p:nvPr/>
        </p:nvSpPr>
        <p:spPr>
          <a:xfrm>
            <a:off x="323528" y="6211669"/>
            <a:ext cx="8424936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</a:t>
            </a:r>
            <a:r>
              <a:rPr lang="en-US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Asian Green City Index(2010)，Economist Intelligence Unit ,sponsored by Siemens</a:t>
            </a: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797" name="Google Shape;797;p7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01" name="Shape 8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" name="Google Shape;802;p7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</a:pPr>
            <a:r>
              <a:rPr lang="en-US"/>
              <a:t>Asian Green City Index 2010</a:t>
            </a:r>
            <a:endParaRPr/>
          </a:p>
        </p:txBody>
      </p:sp>
      <p:sp>
        <p:nvSpPr>
          <p:cNvPr id="803" name="Google Shape;803;p73"/>
          <p:cNvSpPr txBox="1"/>
          <p:nvPr>
            <p:ph idx="1" type="body"/>
          </p:nvPr>
        </p:nvSpPr>
        <p:spPr>
          <a:xfrm>
            <a:off x="395536" y="1268760"/>
            <a:ext cx="8291264" cy="48574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5C90"/>
              </a:buClr>
              <a:buSzPts val="2720"/>
              <a:buFont typeface="Arial Black"/>
              <a:buChar char="•"/>
            </a:pPr>
            <a:r>
              <a:rPr b="1" lang="en-US" sz="2720">
                <a:latin typeface="Arial Black"/>
                <a:ea typeface="Arial Black"/>
                <a:cs typeface="Arial Black"/>
                <a:sym typeface="Arial Black"/>
              </a:rPr>
              <a:t>City selection </a:t>
            </a:r>
            <a:r>
              <a:rPr lang="en-US" sz="2720"/>
              <a:t>(22 cities included)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rgbClr val="FF0000"/>
              </a:buClr>
              <a:buSzPts val="2720"/>
              <a:buFont typeface="Noto Sans Symbols"/>
              <a:buAutoNum type="arabicPeriod"/>
            </a:pPr>
            <a:r>
              <a:rPr lang="en-US" sz="2720">
                <a:solidFill>
                  <a:srgbClr val="FF0000"/>
                </a:solidFill>
                <a:latin typeface="Arial Black"/>
                <a:ea typeface="Arial Black"/>
                <a:cs typeface="Arial Black"/>
                <a:sym typeface="Arial Black"/>
              </a:rPr>
              <a:t>Most major Asian Urban areas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rgbClr val="1C5C90"/>
              </a:buClr>
              <a:buSzPts val="2720"/>
              <a:buFont typeface="Century Gothic"/>
              <a:buNone/>
            </a:pPr>
            <a:r>
              <a:rPr lang="en-US" sz="2720"/>
              <a:t>    (Capital cities or leading business centers)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rgbClr val="FF0000"/>
              </a:buClr>
              <a:buSzPts val="2720"/>
              <a:buFont typeface="Noto Sans Symbols"/>
              <a:buAutoNum type="arabicPeriod" startAt="2"/>
            </a:pPr>
            <a:r>
              <a:rPr lang="en-US" sz="2720">
                <a:solidFill>
                  <a:srgbClr val="FF0000"/>
                </a:solidFill>
                <a:latin typeface="Arial Black"/>
                <a:ea typeface="Arial Black"/>
                <a:cs typeface="Arial Black"/>
                <a:sym typeface="Arial Black"/>
              </a:rPr>
              <a:t>Independent selection process to enhance credibility and comparability</a:t>
            </a:r>
            <a:endParaRPr sz="2720"/>
          </a:p>
          <a:p>
            <a:pPr indent="-514350" lvl="0" marL="514350" rtl="0" algn="l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rgbClr val="1C5C90"/>
              </a:buClr>
              <a:buSzPts val="2720"/>
              <a:buFont typeface="Century Gothic"/>
              <a:buNone/>
            </a:pPr>
            <a:r>
              <a:rPr lang="en-US" sz="2720"/>
              <a:t>     cities included were selected independently rather than relying on requests from city governments.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rgbClr val="FF0000"/>
              </a:buClr>
              <a:buSzPts val="2720"/>
              <a:buFont typeface="Noto Sans Symbols"/>
              <a:buAutoNum type="arabicPeriod" startAt="3"/>
            </a:pPr>
            <a:r>
              <a:rPr lang="en-US" sz="2720">
                <a:solidFill>
                  <a:srgbClr val="FF0000"/>
                </a:solidFill>
                <a:latin typeface="Arial Black"/>
                <a:ea typeface="Arial Black"/>
                <a:cs typeface="Arial Black"/>
                <a:sym typeface="Arial Black"/>
              </a:rPr>
              <a:t>Availability of Data 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rgbClr val="FF0000"/>
              </a:buClr>
              <a:buSzPts val="2720"/>
              <a:buFont typeface="Arial Black"/>
              <a:buNone/>
            </a:pPr>
            <a:r>
              <a:rPr lang="en-US" sz="2720">
                <a:solidFill>
                  <a:srgbClr val="FF0000"/>
                </a:solidFill>
                <a:latin typeface="Arial Black"/>
                <a:ea typeface="Arial Black"/>
                <a:cs typeface="Arial Black"/>
                <a:sym typeface="Arial Black"/>
              </a:rPr>
              <a:t>    </a:t>
            </a:r>
            <a:r>
              <a:rPr lang="en-US" sz="2720">
                <a:solidFill>
                  <a:srgbClr val="0070C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 Chi Minh City ,Vietnam was excluded due to lack of data.</a:t>
            </a:r>
            <a:endParaRPr sz="2720">
              <a:solidFill>
                <a:srgbClr val="FF0000"/>
              </a:solidFill>
              <a:latin typeface="Arial Black"/>
              <a:ea typeface="Arial Black"/>
              <a:cs typeface="Arial Black"/>
              <a:sym typeface="Arial Black"/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rgbClr val="1C5C90"/>
              </a:buClr>
              <a:buSzPts val="2720"/>
              <a:buFont typeface="Century Gothic"/>
              <a:buNone/>
            </a:pPr>
            <a:r>
              <a:t/>
            </a:r>
            <a:endParaRPr sz="2720">
              <a:solidFill>
                <a:srgbClr val="0070C0"/>
              </a:solidFill>
              <a:latin typeface="Arial Black"/>
              <a:ea typeface="Arial Black"/>
              <a:cs typeface="Arial Black"/>
              <a:sym typeface="Arial Black"/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rgbClr val="1C5C90"/>
              </a:buClr>
              <a:buSzPts val="2720"/>
              <a:buFont typeface="Century Gothic"/>
              <a:buNone/>
            </a:pPr>
            <a:r>
              <a:t/>
            </a:r>
            <a:endParaRPr sz="2720"/>
          </a:p>
          <a:p>
            <a:pPr indent="-341630" lvl="0" marL="514350" rtl="0" algn="l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rgbClr val="1C5C90"/>
              </a:buClr>
              <a:buSzPts val="2720"/>
              <a:buFont typeface="Noto Sans Symbols"/>
              <a:buNone/>
            </a:pPr>
            <a:r>
              <a:t/>
            </a:r>
            <a:endParaRPr sz="2720"/>
          </a:p>
        </p:txBody>
      </p:sp>
      <p:sp>
        <p:nvSpPr>
          <p:cNvPr id="804" name="Google Shape;804;p73"/>
          <p:cNvSpPr txBox="1"/>
          <p:nvPr/>
        </p:nvSpPr>
        <p:spPr>
          <a:xfrm>
            <a:off x="323528" y="6211669"/>
            <a:ext cx="8424936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</a:t>
            </a:r>
            <a:r>
              <a:rPr lang="en-US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Asian Green City Index(2010)，Economist Intelligence Unit ,sponsored by Siemens</a:t>
            </a: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05" name="Google Shape;805;p7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09" name="Shape 8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0" name="Google Shape;810;p7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</a:pPr>
            <a:r>
              <a:rPr lang="en-US"/>
              <a:t>Quantitative Indicators</a:t>
            </a:r>
            <a:endParaRPr/>
          </a:p>
        </p:txBody>
      </p:sp>
      <p:sp>
        <p:nvSpPr>
          <p:cNvPr id="811" name="Google Shape;811;p74"/>
          <p:cNvSpPr txBox="1"/>
          <p:nvPr>
            <p:ph idx="1" type="body"/>
          </p:nvPr>
        </p:nvSpPr>
        <p:spPr>
          <a:xfrm>
            <a:off x="251520" y="1268760"/>
            <a:ext cx="8435280" cy="48574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C5C90"/>
              </a:buClr>
              <a:buSzPts val="2720"/>
              <a:buFont typeface="Arial Black"/>
              <a:buChar char="•"/>
            </a:pPr>
            <a:r>
              <a:rPr lang="en-US" sz="2720">
                <a:latin typeface="Arial Black"/>
                <a:ea typeface="Arial Black"/>
                <a:cs typeface="Arial Black"/>
                <a:sym typeface="Arial Black"/>
              </a:rPr>
              <a:t>To </a:t>
            </a:r>
            <a:r>
              <a:rPr lang="en-US" sz="2720">
                <a:solidFill>
                  <a:srgbClr val="FF0000"/>
                </a:solidFill>
                <a:latin typeface="Arial Black"/>
                <a:ea typeface="Arial Black"/>
                <a:cs typeface="Arial Black"/>
                <a:sym typeface="Arial Black"/>
              </a:rPr>
              <a:t>ensure comparability between cities</a:t>
            </a:r>
            <a:r>
              <a:rPr lang="en-US" sz="2720">
                <a:latin typeface="Arial Black"/>
                <a:ea typeface="Arial Black"/>
                <a:cs typeface="Arial Black"/>
                <a:sym typeface="Arial Black"/>
              </a:rPr>
              <a:t> and to </a:t>
            </a:r>
            <a:r>
              <a:rPr lang="en-US" sz="2720">
                <a:solidFill>
                  <a:srgbClr val="FF0000"/>
                </a:solidFill>
                <a:latin typeface="Arial Black"/>
                <a:ea typeface="Arial Black"/>
                <a:cs typeface="Arial Black"/>
                <a:sym typeface="Arial Black"/>
              </a:rPr>
              <a:t>arrive at an aggregate score </a:t>
            </a:r>
            <a:r>
              <a:rPr lang="en-US" sz="2720">
                <a:latin typeface="Arial Black"/>
                <a:ea typeface="Arial Black"/>
                <a:cs typeface="Arial Black"/>
                <a:sym typeface="Arial Black"/>
              </a:rPr>
              <a:t>for each city</a:t>
            </a:r>
            <a:endParaRPr/>
          </a:p>
          <a:p>
            <a:pPr indent="-514350" lvl="0" marL="514350" rtl="0" algn="l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rgbClr val="1C5C90"/>
              </a:buClr>
              <a:buSzPts val="2720"/>
              <a:buFont typeface="Noto Sans Symbols"/>
              <a:buAutoNum type="arabicPeriod"/>
            </a:pPr>
            <a:r>
              <a:rPr lang="en-US" sz="2720"/>
              <a:t>Quantitative indicators were “normalized” on a scale of </a:t>
            </a:r>
            <a:r>
              <a:rPr b="1" lang="en-US" sz="2720">
                <a:solidFill>
                  <a:srgbClr val="FF0000"/>
                </a:solidFill>
              </a:rPr>
              <a:t>0 to 10</a:t>
            </a:r>
            <a:r>
              <a:rPr lang="en-US" sz="2720"/>
              <a:t>, the higher the score the better the performance .(Min-max calculation)</a:t>
            </a:r>
            <a:endParaRPr/>
          </a:p>
          <a:p>
            <a:pPr indent="-514350" lvl="0" marL="514350" rtl="0" algn="l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rgbClr val="1C5C90"/>
              </a:buClr>
              <a:buSzPts val="2720"/>
              <a:buFont typeface="Noto Sans Symbols"/>
              <a:buAutoNum type="arabicPeriod"/>
            </a:pPr>
            <a:r>
              <a:rPr lang="en-US" sz="2720"/>
              <a:t> </a:t>
            </a:r>
            <a:r>
              <a:rPr b="1" lang="en-US" sz="2720">
                <a:solidFill>
                  <a:srgbClr val="FF0000"/>
                </a:solidFill>
              </a:rPr>
              <a:t>Insert reasonable benchmarks to prevent outliers</a:t>
            </a:r>
            <a:r>
              <a:rPr lang="en-US" sz="2720"/>
              <a:t> from skewing the distribution of scores.</a:t>
            </a:r>
            <a:endParaRPr/>
          </a:p>
          <a:p>
            <a:pPr indent="-514350" lvl="0" marL="514350" rtl="0" algn="l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rgbClr val="1C5C90"/>
              </a:buClr>
              <a:buSzPts val="2720"/>
              <a:buFont typeface="Century Gothic"/>
              <a:buNone/>
            </a:pPr>
            <a:r>
              <a:rPr lang="en-US" sz="2720"/>
              <a:t>     </a:t>
            </a:r>
            <a:r>
              <a:rPr lang="en-US" sz="2720">
                <a:solidFill>
                  <a:schemeClr val="dk1"/>
                </a:solidFill>
              </a:rPr>
              <a:t>For instance , a lower benchmark of 10% was used in scoring “waste water treated” and all cities with less than that figure received a score of 0 for that indicator.   </a:t>
            </a:r>
            <a:endParaRPr sz="2720">
              <a:solidFill>
                <a:schemeClr val="dk1"/>
              </a:solidFill>
            </a:endParaRPr>
          </a:p>
        </p:txBody>
      </p:sp>
      <p:sp>
        <p:nvSpPr>
          <p:cNvPr id="812" name="Google Shape;812;p74"/>
          <p:cNvSpPr txBox="1"/>
          <p:nvPr/>
        </p:nvSpPr>
        <p:spPr>
          <a:xfrm>
            <a:off x="323528" y="6211669"/>
            <a:ext cx="8424936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</a:t>
            </a:r>
            <a:r>
              <a:rPr lang="en-US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Asian Green City Index(2010)，Economist Intelligence Unit ,sponsored by Siemens</a:t>
            </a: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13" name="Google Shape;813;p7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17" name="Shape 8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" name="Google Shape;818;p7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</a:pPr>
            <a:r>
              <a:rPr lang="en-US"/>
              <a:t>Qualitative Indicators</a:t>
            </a:r>
            <a:endParaRPr/>
          </a:p>
        </p:txBody>
      </p:sp>
      <p:sp>
        <p:nvSpPr>
          <p:cNvPr id="819" name="Google Shape;819;p75"/>
          <p:cNvSpPr txBox="1"/>
          <p:nvPr>
            <p:ph idx="1" type="body"/>
          </p:nvPr>
        </p:nvSpPr>
        <p:spPr>
          <a:xfrm>
            <a:off x="323528" y="1268760"/>
            <a:ext cx="8363272" cy="48574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14350" lvl="0" marL="514350" rtl="0" algn="l">
              <a:spcBef>
                <a:spcPts val="0"/>
              </a:spcBef>
              <a:spcAft>
                <a:spcPts val="0"/>
              </a:spcAft>
              <a:buClr>
                <a:srgbClr val="1C5C90"/>
              </a:buClr>
              <a:buSzPts val="2400"/>
              <a:buFont typeface="Noto Sans Symbols"/>
              <a:buAutoNum type="arabicPeriod"/>
            </a:pPr>
            <a:r>
              <a:rPr lang="en-US" sz="2400"/>
              <a:t>Scored based on objective criteria accounting for cities’ targets, strategies and concrete actions. </a:t>
            </a:r>
            <a:endParaRPr/>
          </a:p>
          <a:p>
            <a:pPr indent="-361950" lvl="0" marL="514350" rtl="0" algn="l">
              <a:spcBef>
                <a:spcPts val="480"/>
              </a:spcBef>
              <a:spcAft>
                <a:spcPts val="0"/>
              </a:spcAft>
              <a:buClr>
                <a:srgbClr val="1C5C90"/>
              </a:buClr>
              <a:buSzPts val="2400"/>
              <a:buFont typeface="Noto Sans Symbols"/>
              <a:buNone/>
            </a:pPr>
            <a:r>
              <a:t/>
            </a:r>
            <a:endParaRPr sz="2400"/>
          </a:p>
          <a:p>
            <a:pPr indent="-514350" lvl="0" marL="514350" rtl="0" algn="l">
              <a:spcBef>
                <a:spcPts val="480"/>
              </a:spcBef>
              <a:spcAft>
                <a:spcPts val="0"/>
              </a:spcAft>
              <a:buClr>
                <a:srgbClr val="1C5C90"/>
              </a:buClr>
              <a:buSzPts val="2400"/>
              <a:buFont typeface="Noto Sans Symbols"/>
              <a:buAutoNum type="arabicPeriod"/>
            </a:pPr>
            <a:r>
              <a:rPr lang="en-US" sz="2400"/>
              <a:t>Scored on a scale of </a:t>
            </a:r>
            <a:r>
              <a:rPr b="1" lang="en-US" sz="2400">
                <a:solidFill>
                  <a:srgbClr val="FF0000"/>
                </a:solidFill>
              </a:rPr>
              <a:t>0 to 10 </a:t>
            </a:r>
            <a:r>
              <a:rPr lang="en-US" sz="2400"/>
              <a:t>with 10 indicating best performance.</a:t>
            </a:r>
            <a:endParaRPr/>
          </a:p>
          <a:p>
            <a:pPr indent="-361950" lvl="0" marL="514350" rtl="0" algn="l">
              <a:spcBef>
                <a:spcPts val="480"/>
              </a:spcBef>
              <a:spcAft>
                <a:spcPts val="0"/>
              </a:spcAft>
              <a:buClr>
                <a:srgbClr val="1C5C90"/>
              </a:buClr>
              <a:buSzPts val="2400"/>
              <a:buFont typeface="Noto Sans Symbols"/>
              <a:buNone/>
            </a:pPr>
            <a:r>
              <a:t/>
            </a:r>
            <a:endParaRPr sz="2400"/>
          </a:p>
          <a:p>
            <a:pPr indent="-514350" lvl="0" marL="514350" rtl="0" algn="l">
              <a:spcBef>
                <a:spcPts val="480"/>
              </a:spcBef>
              <a:spcAft>
                <a:spcPts val="0"/>
              </a:spcAft>
              <a:buClr>
                <a:srgbClr val="1C5C90"/>
              </a:buClr>
              <a:buSzPts val="2400"/>
              <a:buFont typeface="Noto Sans Symbols"/>
              <a:buAutoNum type="arabicPeriod"/>
            </a:pPr>
            <a:r>
              <a:rPr lang="en-US" sz="2400"/>
              <a:t>Selected qualitative indicators aiming at measuring the existence of policies in certain area(e.g. the containment of urban sprawl) were multiplied by “Policy Implementation Effectiveness Rating” (with a scale from 1 to 5,with 5 being the most effective)developed by the EIU . </a:t>
            </a:r>
            <a:endParaRPr sz="2400"/>
          </a:p>
        </p:txBody>
      </p:sp>
      <p:sp>
        <p:nvSpPr>
          <p:cNvPr id="820" name="Google Shape;820;p75"/>
          <p:cNvSpPr txBox="1"/>
          <p:nvPr/>
        </p:nvSpPr>
        <p:spPr>
          <a:xfrm>
            <a:off x="323528" y="6211669"/>
            <a:ext cx="8424936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</a:t>
            </a:r>
            <a:r>
              <a:rPr lang="en-US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Asian Green City Index(2010)，Economist Intelligence Unit ,sponsored by Siemens</a:t>
            </a: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21" name="Google Shape;821;p7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25" name="Shape 8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6" name="Google Shape;826;p7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</a:pPr>
            <a:r>
              <a:rPr lang="en-US"/>
              <a:t>Qualitative Indicators</a:t>
            </a:r>
            <a:endParaRPr/>
          </a:p>
        </p:txBody>
      </p:sp>
      <p:sp>
        <p:nvSpPr>
          <p:cNvPr id="827" name="Google Shape;827;p7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Century Gothic"/>
              <a:buChar char="•"/>
            </a:pPr>
            <a:r>
              <a:rPr lang="en-US"/>
              <a:t>Example: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Century Gothic"/>
              <a:buNone/>
            </a:pPr>
            <a:r>
              <a:rPr lang="en-US"/>
              <a:t>   For the indicator "greenhouse gas(GHG) monitoring, scores were based on whether cities regularly monitor GHG emissions and publish findings every 1 to 3 years.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Century Gothic"/>
              <a:buNone/>
            </a:pPr>
            <a:r>
              <a:t/>
            </a:r>
            <a:endParaRPr/>
          </a:p>
        </p:txBody>
      </p:sp>
      <p:sp>
        <p:nvSpPr>
          <p:cNvPr id="828" name="Google Shape;828;p76"/>
          <p:cNvSpPr txBox="1"/>
          <p:nvPr/>
        </p:nvSpPr>
        <p:spPr>
          <a:xfrm>
            <a:off x="323528" y="6211669"/>
            <a:ext cx="8424936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</a:t>
            </a:r>
            <a:r>
              <a:rPr lang="en-US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Asian Green City Index(2010)，Economist Intelligence Unit ,sponsored by Siemens</a:t>
            </a: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29" name="Google Shape;829;p7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3" name="Shape 8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4" name="Google Shape;834;p77"/>
          <p:cNvSpPr txBox="1"/>
          <p:nvPr>
            <p:ph type="title"/>
          </p:nvPr>
        </p:nvSpPr>
        <p:spPr>
          <a:xfrm>
            <a:off x="467544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</a:pPr>
            <a:r>
              <a:rPr lang="en-US"/>
              <a:t>舉例</a:t>
            </a:r>
            <a:endParaRPr/>
          </a:p>
        </p:txBody>
      </p:sp>
      <p:graphicFrame>
        <p:nvGraphicFramePr>
          <p:cNvPr id="835" name="Google Shape;835;p77"/>
          <p:cNvGraphicFramePr/>
          <p:nvPr/>
        </p:nvGraphicFramePr>
        <p:xfrm>
          <a:off x="467544" y="98072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{2FEFFE35-4C23-4588-B5E1-ADBB778734FF}</a:tableStyleId>
              </a:tblPr>
              <a:tblGrid>
                <a:gridCol w="1075125"/>
                <a:gridCol w="1571350"/>
                <a:gridCol w="1240525"/>
                <a:gridCol w="827025"/>
                <a:gridCol w="2481075"/>
                <a:gridCol w="1157825"/>
              </a:tblGrid>
              <a:tr h="7442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chemeClr val="lt1"/>
                          </a:solidFill>
                        </a:rPr>
                        <a:t>Category</a:t>
                      </a:r>
                      <a:endParaRPr b="1" sz="1400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3875" marL="33875">
                    <a:solidFill>
                      <a:srgbClr val="007DEA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chemeClr val="lt1"/>
                          </a:solidFill>
                        </a:rPr>
                        <a:t>Indicator</a:t>
                      </a:r>
                      <a:endParaRPr b="1" sz="1400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3875" marL="33875">
                    <a:solidFill>
                      <a:srgbClr val="007DEA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chemeClr val="lt1"/>
                          </a:solidFill>
                        </a:rPr>
                        <a:t>Type</a:t>
                      </a:r>
                      <a:endParaRPr b="1" sz="1400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3875" marL="33875">
                    <a:solidFill>
                      <a:srgbClr val="007DEA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chemeClr val="lt1"/>
                          </a:solidFill>
                        </a:rPr>
                        <a:t>Weight</a:t>
                      </a:r>
                      <a:endParaRPr b="1" sz="1400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3875" marL="33875">
                    <a:solidFill>
                      <a:srgbClr val="007DEA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chemeClr val="lt1"/>
                          </a:solidFill>
                        </a:rPr>
                        <a:t>Description</a:t>
                      </a:r>
                      <a:endParaRPr b="1" sz="1400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3875" marL="33875">
                    <a:solidFill>
                      <a:srgbClr val="007DEA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chemeClr val="lt1"/>
                          </a:solidFill>
                        </a:rPr>
                        <a:t>Normalization</a:t>
                      </a:r>
                      <a:r>
                        <a:rPr b="1" lang="en-US" sz="1400"/>
                        <a:t> </a:t>
                      </a:r>
                      <a:r>
                        <a:rPr b="1" lang="en-US" sz="1400">
                          <a:solidFill>
                            <a:schemeClr val="lt1"/>
                          </a:solidFill>
                        </a:rPr>
                        <a:t>technique</a:t>
                      </a:r>
                      <a:endParaRPr b="1" sz="1400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3875" marL="33875">
                    <a:solidFill>
                      <a:srgbClr val="007DEA"/>
                    </a:solidFill>
                  </a:tcPr>
                </a:tc>
              </a:tr>
              <a:tr h="1014675">
                <a:tc rowSpan="4"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600">
                          <a:solidFill>
                            <a:schemeClr val="lt1"/>
                          </a:solidFill>
                        </a:rPr>
                        <a:t>Energy</a:t>
                      </a:r>
                      <a:r>
                        <a:rPr b="1" lang="en-US" sz="1200">
                          <a:solidFill>
                            <a:schemeClr val="lt1"/>
                          </a:solidFill>
                        </a:rPr>
                        <a:t> </a:t>
                      </a:r>
                      <a:endParaRPr b="1" sz="1200">
                        <a:solidFill>
                          <a:schemeClr val="lt1"/>
                        </a:solidFill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600">
                          <a:solidFill>
                            <a:schemeClr val="lt1"/>
                          </a:solidFill>
                        </a:rPr>
                        <a:t>and</a:t>
                      </a:r>
                      <a:endParaRPr b="1" sz="1600">
                        <a:solidFill>
                          <a:schemeClr val="lt1"/>
                        </a:solidFill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600">
                          <a:solidFill>
                            <a:schemeClr val="lt1"/>
                          </a:solidFill>
                        </a:rPr>
                        <a:t>Co2</a:t>
                      </a:r>
                      <a:endParaRPr b="1" sz="1600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3875" marL="33875">
                    <a:solidFill>
                      <a:srgbClr val="007DEA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Co2 emissions per capita</a:t>
                      </a:r>
                      <a:endParaRPr sz="14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3875" marL="3387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Quantitative</a:t>
                      </a:r>
                      <a:endParaRPr sz="14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3875" marL="3387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25%</a:t>
                      </a:r>
                      <a:endParaRPr sz="14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3875" marL="3387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Total annual carbon dioxide emissions generated by the city from total energy consumption,in tones per capita</a:t>
                      </a:r>
                      <a:endParaRPr sz="14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3875" marL="3387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Min-max approximation</a:t>
                      </a:r>
                      <a:endParaRPr sz="14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3875" marL="33875"/>
                </a:tc>
              </a:tr>
              <a:tr h="1014675">
                <a:tc vMerge="1"/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Energy consumption per unit of GDP </a:t>
                      </a:r>
                      <a:endParaRPr sz="14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3875" marL="3387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Quantitative</a:t>
                      </a:r>
                      <a:endParaRPr sz="14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3875" marL="3387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25%</a:t>
                      </a:r>
                      <a:endParaRPr sz="14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3875" marL="3387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Total annual energy consumed by the city,in megajoules per unit of GDP(in thousands of US$, at current prices) </a:t>
                      </a:r>
                      <a:endParaRPr sz="14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3875" marL="3387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Min-max</a:t>
                      </a:r>
                      <a:endParaRPr sz="14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3875" marL="33875"/>
                </a:tc>
              </a:tr>
              <a:tr h="1169500">
                <a:tc vMerge="1"/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Clean energy policy</a:t>
                      </a:r>
                      <a:endParaRPr sz="14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3875" marL="3387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Qualitative</a:t>
                      </a:r>
                      <a:endParaRPr sz="14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3875" marL="3387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25%</a:t>
                      </a:r>
                      <a:endParaRPr sz="14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3875" marL="3387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Measure of a city’s efforts to reduce carbon emissions associated with energy consumption.</a:t>
                      </a:r>
                      <a:endParaRPr sz="14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3875" marL="3387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Scored by EIU</a:t>
                      </a:r>
                      <a:endParaRPr sz="14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Analysts on a scale of 0 to 100.</a:t>
                      </a:r>
                      <a:endParaRPr sz="14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3875" marL="33875"/>
                </a:tc>
              </a:tr>
              <a:tr h="1169500">
                <a:tc vMerge="1"/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Climate change action plan</a:t>
                      </a:r>
                      <a:endParaRPr sz="14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3875" marL="3387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Qualitative</a:t>
                      </a:r>
                      <a:endParaRPr sz="14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3875" marL="3387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25%</a:t>
                      </a:r>
                      <a:endParaRPr sz="14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3875" marL="3387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Measure of a city’s strategy to combat climate change</a:t>
                      </a:r>
                      <a:endParaRPr sz="14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3875" marL="3387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400">
                          <a:solidFill>
                            <a:srgbClr val="FF0000"/>
                          </a:solidFill>
                        </a:rPr>
                        <a:t>Scored by EIU analysts </a:t>
                      </a:r>
                      <a:r>
                        <a:rPr lang="en-US" sz="1400"/>
                        <a:t>on a scale of 0 to 10</a:t>
                      </a:r>
                      <a:endParaRPr sz="14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33875" marL="33875"/>
                </a:tc>
              </a:tr>
            </a:tbl>
          </a:graphicData>
        </a:graphic>
      </p:graphicFrame>
      <p:sp>
        <p:nvSpPr>
          <p:cNvPr id="836" name="Google Shape;836;p77"/>
          <p:cNvSpPr txBox="1"/>
          <p:nvPr/>
        </p:nvSpPr>
        <p:spPr>
          <a:xfrm>
            <a:off x="323528" y="6211669"/>
            <a:ext cx="842493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資料來源：Asian Green City Index(2010)，Economist Intelligence Unit ,sponsored by Siemens.</a:t>
            </a:r>
            <a:endParaRPr sz="14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37" name="Google Shape;837;p7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41" name="Shape 8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2" name="Google Shape;842;p7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</a:pPr>
            <a:r>
              <a:rPr lang="en-US"/>
              <a:t>Overall Results</a:t>
            </a:r>
            <a:endParaRPr/>
          </a:p>
        </p:txBody>
      </p:sp>
      <p:grpSp>
        <p:nvGrpSpPr>
          <p:cNvPr id="843" name="Google Shape;843;p78"/>
          <p:cNvGrpSpPr/>
          <p:nvPr/>
        </p:nvGrpSpPr>
        <p:grpSpPr>
          <a:xfrm>
            <a:off x="255591" y="1601348"/>
            <a:ext cx="8678656" cy="4264234"/>
            <a:chOff x="4071" y="260580"/>
            <a:chExt cx="8678656" cy="4264234"/>
          </a:xfrm>
        </p:grpSpPr>
        <p:sp>
          <p:nvSpPr>
            <p:cNvPr id="844" name="Google Shape;844;p78"/>
            <p:cNvSpPr/>
            <p:nvPr/>
          </p:nvSpPr>
          <p:spPr>
            <a:xfrm>
              <a:off x="4071" y="260580"/>
              <a:ext cx="1560909" cy="624363"/>
            </a:xfrm>
            <a:prstGeom prst="rect">
              <a:avLst/>
            </a:prstGeom>
            <a:solidFill>
              <a:schemeClr val="accent4"/>
            </a:solidFill>
            <a:ln cap="flat" cmpd="sng" w="2540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5" name="Google Shape;845;p78"/>
            <p:cNvSpPr txBox="1"/>
            <p:nvPr/>
          </p:nvSpPr>
          <p:spPr>
            <a:xfrm>
              <a:off x="4071" y="260580"/>
              <a:ext cx="1560909" cy="6243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4700" lIns="78225" spcFirstLastPara="1" rIns="78225" wrap="square" tIns="44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Well</a:t>
              </a:r>
              <a:endParaRPr/>
            </a:p>
            <a:p>
              <a:pPr indent="0" lvl="0" marL="0" marR="0" rtl="0" algn="ctr">
                <a:lnSpc>
                  <a:spcPct val="90000"/>
                </a:lnSpc>
                <a:spcBef>
                  <a:spcPts val="385"/>
                </a:spcBef>
                <a:spcAft>
                  <a:spcPts val="0"/>
                </a:spcAft>
                <a:buNone/>
              </a:pPr>
              <a:r>
                <a:rPr lang="en-US" sz="11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Below</a:t>
              </a:r>
              <a:endParaRPr/>
            </a:p>
            <a:p>
              <a:pPr indent="0" lvl="0" marL="0" marR="0" rtl="0" algn="ctr">
                <a:lnSpc>
                  <a:spcPct val="90000"/>
                </a:lnSpc>
                <a:spcBef>
                  <a:spcPts val="385"/>
                </a:spcBef>
                <a:spcAft>
                  <a:spcPts val="0"/>
                </a:spcAft>
                <a:buNone/>
              </a:pPr>
              <a:r>
                <a:rPr lang="en-US" sz="11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average</a:t>
              </a:r>
              <a:endParaRPr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846" name="Google Shape;846;p78"/>
            <p:cNvSpPr/>
            <p:nvPr/>
          </p:nvSpPr>
          <p:spPr>
            <a:xfrm>
              <a:off x="4071" y="884944"/>
              <a:ext cx="1560909" cy="3639870"/>
            </a:xfrm>
            <a:prstGeom prst="rect">
              <a:avLst/>
            </a:prstGeom>
            <a:solidFill>
              <a:srgbClr val="C8E2F2">
                <a:alpha val="89803"/>
              </a:srgbClr>
            </a:solidFill>
            <a:ln cap="flat" cmpd="sng" w="25400">
              <a:solidFill>
                <a:srgbClr val="C8E2F2">
                  <a:alpha val="8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7" name="Google Shape;847;p78"/>
            <p:cNvSpPr txBox="1"/>
            <p:nvPr/>
          </p:nvSpPr>
          <p:spPr>
            <a:xfrm>
              <a:off x="4071" y="884944"/>
              <a:ext cx="1560909" cy="363987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12000" lIns="74675" spcFirstLastPara="1" rIns="99550" wrap="square" tIns="74675">
              <a:noAutofit/>
            </a:bodyPr>
            <a:lstStyle/>
            <a:p>
              <a:pPr indent="-114300" lvl="1" marL="1143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entury Gothic"/>
                <a:buChar char="•"/>
              </a:pPr>
              <a:r>
                <a:rPr b="0" i="0" lang="en-US" sz="1400" u="none" cap="none" strike="noStrik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Karachi</a:t>
              </a:r>
              <a:endPara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848" name="Google Shape;848;p78"/>
            <p:cNvSpPr/>
            <p:nvPr/>
          </p:nvSpPr>
          <p:spPr>
            <a:xfrm>
              <a:off x="1783508" y="260580"/>
              <a:ext cx="1560909" cy="624363"/>
            </a:xfrm>
            <a:prstGeom prst="rect">
              <a:avLst/>
            </a:prstGeom>
            <a:solidFill>
              <a:schemeClr val="accent4"/>
            </a:solidFill>
            <a:ln cap="flat" cmpd="sng" w="2540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9" name="Google Shape;849;p78"/>
            <p:cNvSpPr txBox="1"/>
            <p:nvPr/>
          </p:nvSpPr>
          <p:spPr>
            <a:xfrm>
              <a:off x="1783508" y="260580"/>
              <a:ext cx="1560909" cy="6243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8750" lIns="85325" spcFirstLastPara="1" rIns="85325" wrap="square" tIns="487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Below </a:t>
              </a:r>
              <a:endParaRPr/>
            </a:p>
            <a:p>
              <a:pPr indent="0" lvl="0" marL="0" marR="0" rtl="0" algn="ctr">
                <a:lnSpc>
                  <a:spcPct val="90000"/>
                </a:lnSpc>
                <a:spcBef>
                  <a:spcPts val="42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Average</a:t>
              </a:r>
              <a:endParaRPr sz="12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850" name="Google Shape;850;p78"/>
            <p:cNvSpPr/>
            <p:nvPr/>
          </p:nvSpPr>
          <p:spPr>
            <a:xfrm>
              <a:off x="1783508" y="884944"/>
              <a:ext cx="1560909" cy="3639870"/>
            </a:xfrm>
            <a:prstGeom prst="rect">
              <a:avLst/>
            </a:prstGeom>
            <a:solidFill>
              <a:srgbClr val="C8E2F2">
                <a:alpha val="89803"/>
              </a:srgbClr>
            </a:solidFill>
            <a:ln cap="flat" cmpd="sng" w="25400">
              <a:solidFill>
                <a:srgbClr val="C8E2F2">
                  <a:alpha val="8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1" name="Google Shape;851;p78"/>
            <p:cNvSpPr txBox="1"/>
            <p:nvPr/>
          </p:nvSpPr>
          <p:spPr>
            <a:xfrm>
              <a:off x="1783508" y="884944"/>
              <a:ext cx="1560909" cy="363987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12000" lIns="74675" spcFirstLastPara="1" rIns="99550" wrap="square" tIns="74675">
              <a:noAutofit/>
            </a:bodyPr>
            <a:lstStyle/>
            <a:p>
              <a:pPr indent="-114300" lvl="1" marL="114300" marR="0" rtl="0" algn="l">
                <a:lnSpc>
                  <a:spcPct val="2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entury Gothic"/>
                <a:buChar char="•"/>
              </a:pPr>
              <a:r>
                <a:rPr b="0" i="0" lang="en-US" sz="1400" u="none" cap="none" strike="noStrik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Bengaluru</a:t>
              </a:r>
              <a:endPara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  <a:p>
              <a:pPr indent="-114300" lvl="1" marL="114300" marR="0" rtl="0" algn="l">
                <a:lnSpc>
                  <a:spcPct val="200000"/>
                </a:lnSpc>
                <a:spcBef>
                  <a:spcPts val="21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entury Gothic"/>
                <a:buChar char="•"/>
              </a:pPr>
              <a:r>
                <a:rPr b="0" i="0" lang="en-US" sz="1400" u="none" cap="none" strike="noStrik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Hanoi</a:t>
              </a:r>
              <a:endPara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  <a:p>
              <a:pPr indent="-114300" lvl="1" marL="114300" marR="0" rtl="0" algn="l">
                <a:lnSpc>
                  <a:spcPct val="200000"/>
                </a:lnSpc>
                <a:spcBef>
                  <a:spcPts val="21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entury Gothic"/>
                <a:buChar char="•"/>
              </a:pPr>
              <a:r>
                <a:rPr b="0" i="0" lang="en-US" sz="1400" u="none" cap="none" strike="noStrik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Kolkata</a:t>
              </a:r>
              <a:endPara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  <a:p>
              <a:pPr indent="-114300" lvl="1" marL="114300" marR="0" rtl="0" algn="l">
                <a:lnSpc>
                  <a:spcPct val="200000"/>
                </a:lnSpc>
                <a:spcBef>
                  <a:spcPts val="21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entury Gothic"/>
                <a:buChar char="•"/>
              </a:pPr>
              <a:r>
                <a:rPr b="0" i="0" lang="en-US" sz="1400" u="none" cap="none" strike="noStrik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Manila</a:t>
              </a:r>
              <a:endPara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  <a:p>
              <a:pPr indent="-114300" lvl="1" marL="114300" marR="0" rtl="0" algn="l">
                <a:lnSpc>
                  <a:spcPct val="200000"/>
                </a:lnSpc>
                <a:spcBef>
                  <a:spcPts val="21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entury Gothic"/>
                <a:buChar char="•"/>
              </a:pPr>
              <a:r>
                <a:rPr b="0" i="0" lang="en-US" sz="1400" u="none" cap="none" strike="noStrik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Mumbai</a:t>
              </a:r>
              <a:endPara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  <a:p>
              <a:pPr indent="-25400" lvl="1" marL="114300" marR="0" rtl="0" algn="l">
                <a:lnSpc>
                  <a:spcPct val="200000"/>
                </a:lnSpc>
                <a:spcBef>
                  <a:spcPts val="21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entury Gothic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852" name="Google Shape;852;p78"/>
            <p:cNvSpPr/>
            <p:nvPr/>
          </p:nvSpPr>
          <p:spPr>
            <a:xfrm>
              <a:off x="3562945" y="260580"/>
              <a:ext cx="1560909" cy="624363"/>
            </a:xfrm>
            <a:prstGeom prst="rect">
              <a:avLst/>
            </a:prstGeom>
            <a:solidFill>
              <a:schemeClr val="accent4"/>
            </a:solidFill>
            <a:ln cap="flat" cmpd="sng" w="2540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3" name="Google Shape;853;p78"/>
            <p:cNvSpPr txBox="1"/>
            <p:nvPr/>
          </p:nvSpPr>
          <p:spPr>
            <a:xfrm>
              <a:off x="3562945" y="260580"/>
              <a:ext cx="1560909" cy="6243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8750" lIns="85325" spcFirstLastPara="1" rIns="85325" wrap="square" tIns="487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Average</a:t>
              </a:r>
              <a:endParaRPr sz="12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854" name="Google Shape;854;p78"/>
            <p:cNvSpPr/>
            <p:nvPr/>
          </p:nvSpPr>
          <p:spPr>
            <a:xfrm>
              <a:off x="3562945" y="884944"/>
              <a:ext cx="1560909" cy="3639870"/>
            </a:xfrm>
            <a:prstGeom prst="rect">
              <a:avLst/>
            </a:prstGeom>
            <a:solidFill>
              <a:srgbClr val="C8E2F2">
                <a:alpha val="89803"/>
              </a:srgbClr>
            </a:solidFill>
            <a:ln cap="flat" cmpd="sng" w="25400">
              <a:solidFill>
                <a:srgbClr val="C8E2F2">
                  <a:alpha val="8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5" name="Google Shape;855;p78"/>
            <p:cNvSpPr txBox="1"/>
            <p:nvPr/>
          </p:nvSpPr>
          <p:spPr>
            <a:xfrm>
              <a:off x="3562945" y="884944"/>
              <a:ext cx="1560909" cy="363987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12000" lIns="74675" spcFirstLastPara="1" rIns="99550" wrap="square" tIns="74675">
              <a:noAutofit/>
            </a:bodyPr>
            <a:lstStyle/>
            <a:p>
              <a:pPr indent="-114300" lvl="1" marL="11430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entury Gothic"/>
                <a:buChar char="•"/>
              </a:pPr>
              <a:r>
                <a:rPr b="0" i="0" lang="en-US" sz="1400" u="none" cap="none" strike="noStrik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Bangkok</a:t>
              </a:r>
              <a:endPara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  <a:p>
              <a:pPr indent="-114300" lvl="1" marL="114300" marR="0" rtl="0" algn="l">
                <a:lnSpc>
                  <a:spcPct val="150000"/>
                </a:lnSpc>
                <a:spcBef>
                  <a:spcPts val="21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entury Gothic"/>
                <a:buChar char="•"/>
              </a:pPr>
              <a:r>
                <a:rPr b="0" i="0" lang="en-US" sz="1400" u="none" cap="none" strike="noStrik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Beijing</a:t>
              </a:r>
              <a:endPara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  <a:p>
              <a:pPr indent="-114300" lvl="1" marL="114300" marR="0" rtl="0" algn="l">
                <a:lnSpc>
                  <a:spcPct val="150000"/>
                </a:lnSpc>
                <a:spcBef>
                  <a:spcPts val="21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entury Gothic"/>
                <a:buChar char="•"/>
              </a:pPr>
              <a:r>
                <a:rPr b="0" i="0" lang="en-US" sz="1400" u="none" cap="none" strike="noStrik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Delhi</a:t>
              </a:r>
              <a:endPara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  <a:p>
              <a:pPr indent="-114300" lvl="1" marL="114300" marR="0" rtl="0" algn="l">
                <a:lnSpc>
                  <a:spcPct val="150000"/>
                </a:lnSpc>
                <a:spcBef>
                  <a:spcPts val="21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entury Gothic"/>
                <a:buChar char="•"/>
              </a:pPr>
              <a:r>
                <a:rPr b="0" i="0" lang="en-US" sz="1400" u="none" cap="none" strike="noStrik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Guangzhou</a:t>
              </a:r>
              <a:endPara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  <a:p>
              <a:pPr indent="-114300" lvl="1" marL="114300" marR="0" rtl="0" algn="l">
                <a:lnSpc>
                  <a:spcPct val="150000"/>
                </a:lnSpc>
                <a:spcBef>
                  <a:spcPts val="21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entury Gothic"/>
                <a:buChar char="•"/>
              </a:pPr>
              <a:r>
                <a:rPr b="0" i="0" lang="en-US" sz="1400" u="none" cap="none" strike="noStrik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Jakarta</a:t>
              </a:r>
              <a:endPara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  <a:p>
              <a:pPr indent="-114300" lvl="1" marL="114300" marR="0" rtl="0" algn="l">
                <a:lnSpc>
                  <a:spcPct val="150000"/>
                </a:lnSpc>
                <a:spcBef>
                  <a:spcPts val="21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entury Gothic"/>
                <a:buChar char="•"/>
              </a:pPr>
              <a:r>
                <a:rPr b="0" i="0" lang="en-US" sz="1400" u="none" cap="none" strike="noStrik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Kuala Lumpur</a:t>
              </a:r>
              <a:endPara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  <a:p>
              <a:pPr indent="-114300" lvl="1" marL="114300" marR="0" rtl="0" algn="l">
                <a:lnSpc>
                  <a:spcPct val="150000"/>
                </a:lnSpc>
                <a:spcBef>
                  <a:spcPts val="21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entury Gothic"/>
                <a:buChar char="•"/>
              </a:pPr>
              <a:r>
                <a:rPr b="0" i="0" lang="en-US" sz="1400" u="none" cap="none" strike="noStrik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Nanjing</a:t>
              </a:r>
              <a:endPara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  <a:p>
              <a:pPr indent="-114300" lvl="1" marL="114300" marR="0" rtl="0" algn="l">
                <a:lnSpc>
                  <a:spcPct val="150000"/>
                </a:lnSpc>
                <a:spcBef>
                  <a:spcPts val="21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entury Gothic"/>
                <a:buChar char="•"/>
              </a:pPr>
              <a:r>
                <a:rPr b="0" i="0" lang="en-US" sz="1400" u="none" cap="none" strike="noStrik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Shanghai</a:t>
              </a:r>
              <a:endPara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  <a:p>
              <a:pPr indent="-114300" lvl="1" marL="114300" marR="0" rtl="0" algn="l">
                <a:lnSpc>
                  <a:spcPct val="150000"/>
                </a:lnSpc>
                <a:spcBef>
                  <a:spcPts val="21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entury Gothic"/>
                <a:buChar char="•"/>
              </a:pPr>
              <a:r>
                <a:rPr b="0" i="0" lang="en-US" sz="1400" u="none" cap="none" strike="noStrik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Wuhan</a:t>
              </a:r>
              <a:endPara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  <a:p>
              <a:pPr indent="-25400" lvl="1" marL="114300" marR="0" rtl="0" algn="l">
                <a:lnSpc>
                  <a:spcPct val="90000"/>
                </a:lnSpc>
                <a:spcBef>
                  <a:spcPts val="21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entury Gothic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856" name="Google Shape;856;p78"/>
            <p:cNvSpPr/>
            <p:nvPr/>
          </p:nvSpPr>
          <p:spPr>
            <a:xfrm>
              <a:off x="5342381" y="260580"/>
              <a:ext cx="1560909" cy="624363"/>
            </a:xfrm>
            <a:prstGeom prst="rect">
              <a:avLst/>
            </a:prstGeom>
            <a:solidFill>
              <a:schemeClr val="accent4"/>
            </a:solidFill>
            <a:ln cap="flat" cmpd="sng" w="2540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7" name="Google Shape;857;p78"/>
            <p:cNvSpPr txBox="1"/>
            <p:nvPr/>
          </p:nvSpPr>
          <p:spPr>
            <a:xfrm>
              <a:off x="5342381" y="260580"/>
              <a:ext cx="1560909" cy="6243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4700" lIns="78225" spcFirstLastPara="1" rIns="78225" wrap="square" tIns="44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Above</a:t>
              </a:r>
              <a:endParaRPr/>
            </a:p>
            <a:p>
              <a:pPr indent="0" lvl="0" marL="0" marR="0" rtl="0" algn="ctr">
                <a:lnSpc>
                  <a:spcPct val="90000"/>
                </a:lnSpc>
                <a:spcBef>
                  <a:spcPts val="385"/>
                </a:spcBef>
                <a:spcAft>
                  <a:spcPts val="0"/>
                </a:spcAft>
                <a:buNone/>
              </a:pPr>
              <a:r>
                <a:rPr lang="en-US" sz="11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Average</a:t>
              </a:r>
              <a:endParaRPr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858" name="Google Shape;858;p78"/>
            <p:cNvSpPr/>
            <p:nvPr/>
          </p:nvSpPr>
          <p:spPr>
            <a:xfrm>
              <a:off x="5339166" y="864051"/>
              <a:ext cx="1560909" cy="3639870"/>
            </a:xfrm>
            <a:prstGeom prst="rect">
              <a:avLst/>
            </a:prstGeom>
            <a:solidFill>
              <a:srgbClr val="C8E2F2">
                <a:alpha val="89803"/>
              </a:srgbClr>
            </a:solidFill>
            <a:ln cap="flat" cmpd="sng" w="25400">
              <a:solidFill>
                <a:srgbClr val="C8E2F2">
                  <a:alpha val="8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9" name="Google Shape;859;p78"/>
            <p:cNvSpPr txBox="1"/>
            <p:nvPr/>
          </p:nvSpPr>
          <p:spPr>
            <a:xfrm>
              <a:off x="5339166" y="864051"/>
              <a:ext cx="1560909" cy="363987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12000" lIns="74675" spcFirstLastPara="1" rIns="99550" wrap="square" tIns="74675">
              <a:noAutofit/>
            </a:bodyPr>
            <a:lstStyle/>
            <a:p>
              <a:pPr indent="-114300" lvl="1" marL="114300" marR="0" rtl="0" algn="l">
                <a:lnSpc>
                  <a:spcPct val="2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entury Gothic"/>
                <a:buChar char="•"/>
              </a:pPr>
              <a:r>
                <a:rPr b="0" i="0" lang="en-US" sz="1400" u="none" cap="none" strike="noStrik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Hong Kong</a:t>
              </a:r>
              <a:endPara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  <a:p>
              <a:pPr indent="-114300" lvl="1" marL="114300" marR="0" rtl="0" algn="l">
                <a:lnSpc>
                  <a:spcPct val="200000"/>
                </a:lnSpc>
                <a:spcBef>
                  <a:spcPts val="21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entury Gothic"/>
                <a:buChar char="•"/>
              </a:pPr>
              <a:r>
                <a:rPr b="0" i="0" lang="en-US" sz="1400" u="none" cap="none" strike="noStrik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Osaka</a:t>
              </a:r>
              <a:endPara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  <a:p>
              <a:pPr indent="-114300" lvl="1" marL="114300" marR="0" rtl="0" algn="l">
                <a:lnSpc>
                  <a:spcPct val="200000"/>
                </a:lnSpc>
                <a:spcBef>
                  <a:spcPts val="21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entury Gothic"/>
                <a:buChar char="•"/>
              </a:pPr>
              <a:r>
                <a:rPr b="0" i="0" lang="en-US" sz="1400" u="none" cap="none" strike="noStrik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Seoul</a:t>
              </a:r>
              <a:endPara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  <a:p>
              <a:pPr indent="-114300" lvl="1" marL="114300" marR="0" rtl="0" algn="l">
                <a:lnSpc>
                  <a:spcPct val="200000"/>
                </a:lnSpc>
                <a:spcBef>
                  <a:spcPts val="210"/>
                </a:spcBef>
                <a:spcAft>
                  <a:spcPts val="0"/>
                </a:spcAft>
                <a:buClr>
                  <a:srgbClr val="FF0000"/>
                </a:buClr>
                <a:buSzPts val="1400"/>
                <a:buFont typeface="Century Gothic"/>
                <a:buChar char="•"/>
              </a:pPr>
              <a:r>
                <a:rPr b="1" i="0" lang="en-US" sz="1400" u="none" cap="none" strike="noStrike">
                  <a:solidFill>
                    <a:srgbClr val="FF0000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Taipei</a:t>
              </a:r>
              <a:endParaRPr b="1" i="0" sz="1400" u="none" cap="none" strike="noStrike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  <a:p>
              <a:pPr indent="-114300" lvl="1" marL="114300" marR="0" rtl="0" algn="l">
                <a:lnSpc>
                  <a:spcPct val="200000"/>
                </a:lnSpc>
                <a:spcBef>
                  <a:spcPts val="21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entury Gothic"/>
                <a:buChar char="•"/>
              </a:pPr>
              <a:r>
                <a:rPr b="0" i="0" lang="en-US" sz="1400" u="none" cap="none" strike="noStrik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Tokyo</a:t>
              </a:r>
              <a:endPara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  <a:p>
              <a:pPr indent="-114300" lvl="1" marL="114300" marR="0" rtl="0" algn="l">
                <a:lnSpc>
                  <a:spcPct val="200000"/>
                </a:lnSpc>
                <a:spcBef>
                  <a:spcPts val="21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entury Gothic"/>
                <a:buChar char="•"/>
              </a:pPr>
              <a:r>
                <a:rPr b="0" i="0" lang="en-US" sz="1400" u="none" cap="none" strike="noStrik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Yokohama</a:t>
              </a:r>
              <a:endPara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860" name="Google Shape;860;p78"/>
            <p:cNvSpPr/>
            <p:nvPr/>
          </p:nvSpPr>
          <p:spPr>
            <a:xfrm>
              <a:off x="7121818" y="260580"/>
              <a:ext cx="1560909" cy="624363"/>
            </a:xfrm>
            <a:prstGeom prst="rect">
              <a:avLst/>
            </a:prstGeom>
            <a:solidFill>
              <a:schemeClr val="accent4"/>
            </a:solidFill>
            <a:ln cap="flat" cmpd="sng" w="2540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1" name="Google Shape;861;p78"/>
            <p:cNvSpPr txBox="1"/>
            <p:nvPr/>
          </p:nvSpPr>
          <p:spPr>
            <a:xfrm>
              <a:off x="7121818" y="260580"/>
              <a:ext cx="1560909" cy="6243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4700" lIns="78225" spcFirstLastPara="1" rIns="78225" wrap="square" tIns="44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Well</a:t>
              </a:r>
              <a:endParaRPr/>
            </a:p>
            <a:p>
              <a:pPr indent="0" lvl="0" marL="0" marR="0" rtl="0" algn="ctr">
                <a:lnSpc>
                  <a:spcPct val="90000"/>
                </a:lnSpc>
                <a:spcBef>
                  <a:spcPts val="385"/>
                </a:spcBef>
                <a:spcAft>
                  <a:spcPts val="0"/>
                </a:spcAft>
                <a:buNone/>
              </a:pPr>
              <a:r>
                <a:rPr lang="en-US" sz="11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Above</a:t>
              </a:r>
              <a:endParaRPr/>
            </a:p>
            <a:p>
              <a:pPr indent="0" lvl="0" marL="0" marR="0" rtl="0" algn="ctr">
                <a:lnSpc>
                  <a:spcPct val="90000"/>
                </a:lnSpc>
                <a:spcBef>
                  <a:spcPts val="385"/>
                </a:spcBef>
                <a:spcAft>
                  <a:spcPts val="0"/>
                </a:spcAft>
                <a:buNone/>
              </a:pPr>
              <a:r>
                <a:rPr lang="en-US" sz="11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Average</a:t>
              </a:r>
              <a:endParaRPr sz="11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862" name="Google Shape;862;p78"/>
            <p:cNvSpPr/>
            <p:nvPr/>
          </p:nvSpPr>
          <p:spPr>
            <a:xfrm>
              <a:off x="7121818" y="884944"/>
              <a:ext cx="1560909" cy="3639870"/>
            </a:xfrm>
            <a:prstGeom prst="rect">
              <a:avLst/>
            </a:prstGeom>
            <a:solidFill>
              <a:srgbClr val="C8E2F2">
                <a:alpha val="89803"/>
              </a:srgbClr>
            </a:solidFill>
            <a:ln cap="flat" cmpd="sng" w="25400">
              <a:solidFill>
                <a:srgbClr val="C8E2F2">
                  <a:alpha val="8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3" name="Google Shape;863;p78"/>
            <p:cNvSpPr txBox="1"/>
            <p:nvPr/>
          </p:nvSpPr>
          <p:spPr>
            <a:xfrm>
              <a:off x="7121818" y="884944"/>
              <a:ext cx="1560909" cy="363987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12000" lIns="74675" spcFirstLastPara="1" rIns="99550" wrap="square" tIns="74675">
              <a:noAutofit/>
            </a:bodyPr>
            <a:lstStyle/>
            <a:p>
              <a:pPr indent="-114300" lvl="1" marL="1143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entury Gothic"/>
                <a:buChar char="•"/>
              </a:pPr>
              <a:r>
                <a:rPr b="0" i="0" lang="en-US" sz="1400" u="none" cap="none" strike="noStrik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Singapore</a:t>
              </a:r>
              <a:endPara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864" name="Google Shape;864;p78"/>
          <p:cNvSpPr txBox="1"/>
          <p:nvPr/>
        </p:nvSpPr>
        <p:spPr>
          <a:xfrm>
            <a:off x="251520" y="6581001"/>
            <a:ext cx="8424936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資料來源：Asian Green City Index(2010)，Economist Intelligence Unit ,sponsored by Siemens.</a:t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65" name="Google Shape;865;p7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69" name="Shape 8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" name="Google Shape;870;p7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</a:pPr>
            <a:r>
              <a:rPr lang="en-US"/>
              <a:t>Categorical results</a:t>
            </a:r>
            <a:endParaRPr/>
          </a:p>
        </p:txBody>
      </p:sp>
      <p:sp>
        <p:nvSpPr>
          <p:cNvPr id="871" name="Google Shape;871;p7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entury Gothic"/>
              <a:buChar char="•"/>
            </a:pPr>
            <a:r>
              <a:rPr lang="en-US" sz="2400">
                <a:solidFill>
                  <a:schemeClr val="dk1"/>
                </a:solidFill>
              </a:rPr>
              <a:t>Taipei ranked “above average” in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entury Gothic"/>
              <a:buNone/>
            </a:pPr>
            <a:r>
              <a:rPr lang="en-US" sz="2400">
                <a:solidFill>
                  <a:schemeClr val="dk1"/>
                </a:solidFill>
              </a:rPr>
              <a:t>   “Energy and CO</a:t>
            </a:r>
            <a:r>
              <a:rPr baseline="-25000" lang="en-US" sz="2400">
                <a:solidFill>
                  <a:schemeClr val="dk1"/>
                </a:solidFill>
              </a:rPr>
              <a:t>2</a:t>
            </a:r>
            <a:r>
              <a:rPr lang="en-US" sz="2400">
                <a:solidFill>
                  <a:schemeClr val="dk1"/>
                </a:solidFill>
              </a:rPr>
              <a:t>”,”Transport”,”Land and Buildings”,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entury Gothic"/>
              <a:buNone/>
            </a:pPr>
            <a:r>
              <a:rPr baseline="-25000" lang="en-US" sz="2400">
                <a:solidFill>
                  <a:schemeClr val="dk1"/>
                </a:solidFill>
              </a:rPr>
              <a:t> </a:t>
            </a:r>
            <a:r>
              <a:rPr lang="en-US" sz="2400">
                <a:solidFill>
                  <a:schemeClr val="dk1"/>
                </a:solidFill>
              </a:rPr>
              <a:t>  “Waste” ,” Sanitation", "Air Quality”, and “Environmental Governance” while ranked “average” in “Water”.</a:t>
            </a:r>
            <a:endParaRPr baseline="-25000" sz="2400">
              <a:solidFill>
                <a:schemeClr val="dk1"/>
              </a:solidFill>
            </a:endParaRPr>
          </a:p>
        </p:txBody>
      </p:sp>
      <p:sp>
        <p:nvSpPr>
          <p:cNvPr id="872" name="Google Shape;872;p7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73" name="Google Shape;873;p79"/>
          <p:cNvSpPr txBox="1"/>
          <p:nvPr/>
        </p:nvSpPr>
        <p:spPr>
          <a:xfrm>
            <a:off x="251520" y="6581001"/>
            <a:ext cx="8424936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資料來源：Asian Green City Index(2010)，Economist Intelligence Unit ,sponsored by Siemens.</a:t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77" name="Shape 8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8" name="Google Shape;878;p80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000"/>
              <a:buFont typeface="Century Gothic"/>
              <a:buNone/>
            </a:pPr>
            <a:r>
              <a:rPr lang="en-US"/>
              <a:t>人類發展指數</a:t>
            </a:r>
            <a:endParaRPr/>
          </a:p>
        </p:txBody>
      </p:sp>
      <p:sp>
        <p:nvSpPr>
          <p:cNvPr id="879" name="Google Shape;879;p80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425EA9"/>
              </a:buClr>
              <a:buSzPts val="2000"/>
              <a:buFont typeface="Century Gothic"/>
              <a:buNone/>
            </a:pPr>
            <a:r>
              <a:rPr lang="en-US"/>
              <a:t>( Human Development Index ,HDI)</a:t>
            </a:r>
            <a:endParaRPr/>
          </a:p>
        </p:txBody>
      </p:sp>
      <p:sp>
        <p:nvSpPr>
          <p:cNvPr id="880" name="Google Shape;880;p8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84" name="Shape 8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5" name="Google Shape;885;p8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3200"/>
              <a:buFont typeface="Century Gothic"/>
              <a:buNone/>
            </a:pPr>
            <a:r>
              <a:rPr lang="en-US" sz="3200"/>
              <a:t>人類發展指數</a:t>
            </a:r>
            <a:br>
              <a:rPr lang="en-US" sz="3200"/>
            </a:br>
            <a:r>
              <a:rPr lang="en-US" sz="3200"/>
              <a:t>( Human Development Index,HDI)</a:t>
            </a:r>
            <a:endParaRPr sz="3200"/>
          </a:p>
        </p:txBody>
      </p:sp>
      <p:sp>
        <p:nvSpPr>
          <p:cNvPr id="886" name="Google Shape;886;p8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1C5C90"/>
              </a:buClr>
              <a:buSzPts val="2000"/>
              <a:buFont typeface="Century Gothic"/>
              <a:buChar char="•"/>
            </a:pPr>
            <a:r>
              <a:rPr lang="en-US" sz="2000"/>
              <a:t>係聯合國開發計畫署(UNDP) 自1990年起定期編製發布，選取以下3個領域統計數值衡量一國發展情形：</a:t>
            </a:r>
            <a:endParaRPr sz="2000"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Noto Sans Symbols"/>
              <a:buAutoNum type="arabicPeriod"/>
            </a:pPr>
            <a:r>
              <a:rPr b="1" lang="en-US" sz="2000">
                <a:solidFill>
                  <a:srgbClr val="FF0000"/>
                </a:solidFill>
              </a:rPr>
              <a:t>壽命</a:t>
            </a:r>
            <a:r>
              <a:rPr lang="en-US" sz="2000"/>
              <a:t>(0歲平均餘命)</a:t>
            </a:r>
            <a:endParaRPr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Noto Sans Symbols"/>
              <a:buAutoNum type="arabicPeriod"/>
            </a:pPr>
            <a:r>
              <a:rPr b="1" lang="en-US" sz="2000">
                <a:solidFill>
                  <a:srgbClr val="FF0000"/>
                </a:solidFill>
              </a:rPr>
              <a:t>知識</a:t>
            </a:r>
            <a:r>
              <a:rPr lang="en-US" sz="2000"/>
              <a:t>(成人識字率與粗在學率，2010年版指標改以『平均受教育年限』、『預期受教育年限』衡量)</a:t>
            </a:r>
            <a:endParaRPr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Noto Sans Symbols"/>
              <a:buAutoNum type="arabicPeriod"/>
            </a:pPr>
            <a:r>
              <a:rPr b="1" lang="en-US" sz="2000">
                <a:solidFill>
                  <a:srgbClr val="FF0000"/>
                </a:solidFill>
              </a:rPr>
              <a:t>生活水準</a:t>
            </a:r>
            <a:r>
              <a:rPr lang="en-US" sz="2000"/>
              <a:t>(2010年版指標改以『按</a:t>
            </a:r>
            <a:r>
              <a:rPr b="1" lang="en-US" sz="2000">
                <a:solidFill>
                  <a:srgbClr val="FF0000"/>
                </a:solidFill>
              </a:rPr>
              <a:t>購買力平價計算</a:t>
            </a:r>
            <a:r>
              <a:rPr lang="en-US" sz="2000"/>
              <a:t>之每人平均GNI』衡量)</a:t>
            </a:r>
            <a:endParaRPr/>
          </a:p>
          <a:p>
            <a:pPr indent="-342900" lvl="0" marL="342900" rtl="0" algn="l">
              <a:spcBef>
                <a:spcPts val="360"/>
              </a:spcBef>
              <a:spcAft>
                <a:spcPts val="0"/>
              </a:spcAft>
              <a:buClr>
                <a:srgbClr val="5DE8D6"/>
              </a:buClr>
              <a:buSzPts val="1800"/>
              <a:buFont typeface="Noto Sans Symbols"/>
              <a:buChar char="◆"/>
            </a:pPr>
            <a:r>
              <a:rPr lang="en-US" sz="1800"/>
              <a:t>理念：</a:t>
            </a:r>
            <a:endParaRPr sz="1800"/>
          </a:p>
          <a:p>
            <a:pPr indent="-342900" lvl="0" marL="342900" rtl="0" algn="l">
              <a:spcBef>
                <a:spcPts val="360"/>
              </a:spcBef>
              <a:spcAft>
                <a:spcPts val="0"/>
              </a:spcAft>
              <a:buClr>
                <a:srgbClr val="5DE8D6"/>
              </a:buClr>
              <a:buSzPts val="1800"/>
              <a:buFont typeface="Century Gothic"/>
              <a:buNone/>
            </a:pPr>
            <a:r>
              <a:rPr lang="en-US" sz="1800"/>
              <a:t>     認為『所得成長』對人類發展雖重要，但非唯一焦點，希望更精確反映各國在</a:t>
            </a:r>
            <a:r>
              <a:rPr b="1" lang="en-US" sz="1800">
                <a:solidFill>
                  <a:srgbClr val="FF0000"/>
                </a:solidFill>
              </a:rPr>
              <a:t>『健康』、『教育』及『經濟』</a:t>
            </a:r>
            <a:r>
              <a:rPr lang="en-US" sz="1800"/>
              <a:t>領域發展情形。</a:t>
            </a:r>
            <a:endParaRPr sz="1800"/>
          </a:p>
          <a:p>
            <a:pPr indent="-342900" lvl="0" marL="342900" rtl="0" algn="l">
              <a:spcBef>
                <a:spcPts val="360"/>
              </a:spcBef>
              <a:spcAft>
                <a:spcPts val="0"/>
              </a:spcAft>
              <a:buClr>
                <a:srgbClr val="5DE8D6"/>
              </a:buClr>
              <a:buSzPts val="1800"/>
              <a:buFont typeface="Noto Sans Symbols"/>
              <a:buChar char="◆"/>
            </a:pPr>
            <a:r>
              <a:rPr lang="en-US" sz="1800"/>
              <a:t>HDI數值：介於</a:t>
            </a:r>
            <a:r>
              <a:rPr b="1" lang="en-US" sz="1800">
                <a:solidFill>
                  <a:srgbClr val="FF0000"/>
                </a:solidFill>
              </a:rPr>
              <a:t>0~1間，值越高越佳</a:t>
            </a:r>
            <a:r>
              <a:rPr lang="en-US" sz="1800"/>
              <a:t>。</a:t>
            </a:r>
            <a:endParaRPr sz="1800"/>
          </a:p>
          <a:p>
            <a:pPr indent="-342900" lvl="0" marL="342900" rtl="0" algn="l">
              <a:spcBef>
                <a:spcPts val="360"/>
              </a:spcBef>
              <a:spcAft>
                <a:spcPts val="0"/>
              </a:spcAft>
              <a:buClr>
                <a:srgbClr val="5DE8D6"/>
              </a:buClr>
              <a:buSzPts val="1800"/>
              <a:buFont typeface="Noto Sans Symbols"/>
              <a:buChar char="◆"/>
            </a:pPr>
            <a:r>
              <a:rPr lang="en-US" sz="1800"/>
              <a:t>部分國家由於資料無法取得或者非聯合國會員國(例如我國)，缺乏此項指標。</a:t>
            </a:r>
            <a:endParaRPr sz="1800"/>
          </a:p>
          <a:p>
            <a:pPr indent="-342900" lvl="0" marL="342900" rtl="0" algn="l">
              <a:spcBef>
                <a:spcPts val="360"/>
              </a:spcBef>
              <a:spcAft>
                <a:spcPts val="0"/>
              </a:spcAft>
              <a:buClr>
                <a:srgbClr val="5DE8D6"/>
              </a:buClr>
              <a:buSzPts val="1800"/>
              <a:buFont typeface="Noto Sans Symbols"/>
              <a:buChar char="◆"/>
            </a:pPr>
            <a:r>
              <a:rPr lang="en-US" sz="1800"/>
              <a:t>我國人類發展指標是依據聯合國編算公式自行計算。</a:t>
            </a:r>
            <a:endParaRPr sz="1800"/>
          </a:p>
          <a:p>
            <a:pPr indent="-342900" lvl="0" marL="342900" rtl="0" algn="l">
              <a:spcBef>
                <a:spcPts val="360"/>
              </a:spcBef>
              <a:spcAft>
                <a:spcPts val="0"/>
              </a:spcAft>
              <a:buClr>
                <a:srgbClr val="1C5C90"/>
              </a:buClr>
              <a:buSzPts val="1800"/>
              <a:buFont typeface="Century Gothic"/>
              <a:buNone/>
            </a:pPr>
            <a:r>
              <a:t/>
            </a:r>
            <a:endParaRPr sz="1800"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Century Gothic"/>
              <a:buNone/>
            </a:pPr>
            <a:r>
              <a:t/>
            </a:r>
            <a:endParaRPr/>
          </a:p>
        </p:txBody>
      </p:sp>
      <p:sp>
        <p:nvSpPr>
          <p:cNvPr id="887" name="Google Shape;887;p81"/>
          <p:cNvSpPr txBox="1"/>
          <p:nvPr/>
        </p:nvSpPr>
        <p:spPr>
          <a:xfrm>
            <a:off x="251520" y="6453336"/>
            <a:ext cx="864096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</a:t>
            </a:r>
            <a:r>
              <a:rPr lang="en-US"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來源：主計處國情統計通報專題分析，人類發展指數(HDI)國際比較(2011)，行政院主計處。</a:t>
            </a:r>
            <a:endParaRPr sz="14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88" name="Google Shape;888;p8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</a:pPr>
            <a:r>
              <a:rPr lang="en-US"/>
              <a:t>GDP的限制</a:t>
            </a:r>
            <a:endParaRPr/>
          </a:p>
        </p:txBody>
      </p:sp>
      <p:sp>
        <p:nvSpPr>
          <p:cNvPr id="140" name="Google Shape;140;p19"/>
          <p:cNvSpPr txBox="1"/>
          <p:nvPr>
            <p:ph idx="1" type="body"/>
          </p:nvPr>
        </p:nvSpPr>
        <p:spPr>
          <a:xfrm>
            <a:off x="395536" y="1340768"/>
            <a:ext cx="8291264" cy="47853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1C5C90"/>
              </a:buClr>
              <a:buSzPts val="2800"/>
              <a:buFont typeface="Century Gothic"/>
              <a:buChar char="•"/>
            </a:pPr>
            <a:r>
              <a:rPr lang="en-US" sz="2800"/>
              <a:t>雖然GDP有許多限制，無法充分反應人類活動對環境的影響，但在可見的未來，GDP仍將是反應經發展情形的重要指標，但世界各地試圖”綠化”GDP的想法，顯示人們逐漸重視關懷生態。</a:t>
            </a:r>
            <a:endParaRPr sz="2800"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rgbClr val="1C5C90"/>
              </a:buClr>
              <a:buSzPts val="2800"/>
              <a:buFont typeface="Century Gothic"/>
              <a:buNone/>
            </a:pPr>
            <a:r>
              <a:t/>
            </a:r>
            <a:endParaRPr sz="2800"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rgbClr val="1C5C90"/>
              </a:buClr>
              <a:buSzPts val="2800"/>
              <a:buFont typeface="Century Gothic"/>
              <a:buChar char="•"/>
            </a:pPr>
            <a:r>
              <a:rPr lang="en-US" sz="2800"/>
              <a:t>各種相關指標(例如永續發展指標、聯合國開發計畫署(UNDP)『人類發展指標(HDI)』、耶魯大學及哥倫比亞大學『環境績效指標(EPI)』也有助於更全面地觀察人和環境永續發展的可能。</a:t>
            </a:r>
            <a:endParaRPr sz="2800"/>
          </a:p>
        </p:txBody>
      </p:sp>
      <p:sp>
        <p:nvSpPr>
          <p:cNvPr id="141" name="Google Shape;141;p19"/>
          <p:cNvSpPr/>
          <p:nvPr/>
        </p:nvSpPr>
        <p:spPr>
          <a:xfrm>
            <a:off x="0" y="6027003"/>
            <a:ext cx="9144000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參考資料：</a:t>
            </a:r>
            <a:r>
              <a:rPr lang="en-US"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Berkshire Encyclopedia of Sustainability ,Vol. II- The Business of Sustainability 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                    Berkshire Publishing Great Barrington, pp. 248-250. </a:t>
            </a:r>
            <a:endParaRPr sz="14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42" name="Google Shape;142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92" name="Shape 8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3" name="Google Shape;893;p8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</a:pPr>
            <a:r>
              <a:rPr lang="en-US"/>
              <a:t>計算方式</a:t>
            </a:r>
            <a:endParaRPr/>
          </a:p>
        </p:txBody>
      </p:sp>
      <p:sp>
        <p:nvSpPr>
          <p:cNvPr id="894" name="Google Shape;894;p82"/>
          <p:cNvSpPr txBox="1"/>
          <p:nvPr>
            <p:ph idx="1" type="body"/>
          </p:nvPr>
        </p:nvSpPr>
        <p:spPr>
          <a:xfrm>
            <a:off x="179512" y="1268760"/>
            <a:ext cx="8507288" cy="55892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14350" lvl="0" marL="51435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C5C90"/>
              </a:buClr>
              <a:buSzPts val="1665"/>
              <a:buFont typeface="Noto Sans Symbols"/>
              <a:buAutoNum type="arabicPeriod"/>
            </a:pPr>
            <a:r>
              <a:rPr lang="en-US" sz="1665"/>
              <a:t>設定最小值及最大值</a:t>
            </a:r>
            <a:endParaRPr sz="1665"/>
          </a:p>
          <a:p>
            <a:pPr indent="-408622" lvl="0" marL="514350" rtl="0" algn="l">
              <a:lnSpc>
                <a:spcPct val="80000"/>
              </a:lnSpc>
              <a:spcBef>
                <a:spcPts val="333"/>
              </a:spcBef>
              <a:spcAft>
                <a:spcPts val="0"/>
              </a:spcAft>
              <a:buClr>
                <a:srgbClr val="1C5C90"/>
              </a:buClr>
              <a:buSzPts val="1665"/>
              <a:buFont typeface="Noto Sans Symbols"/>
              <a:buNone/>
            </a:pPr>
            <a:r>
              <a:t/>
            </a:r>
            <a:endParaRPr sz="1665"/>
          </a:p>
          <a:p>
            <a:pPr indent="-408622" lvl="0" marL="514350" rtl="0" algn="l">
              <a:lnSpc>
                <a:spcPct val="80000"/>
              </a:lnSpc>
              <a:spcBef>
                <a:spcPts val="333"/>
              </a:spcBef>
              <a:spcAft>
                <a:spcPts val="0"/>
              </a:spcAft>
              <a:buClr>
                <a:srgbClr val="1C5C90"/>
              </a:buClr>
              <a:buSzPts val="1665"/>
              <a:buFont typeface="Noto Sans Symbols"/>
              <a:buNone/>
            </a:pPr>
            <a:r>
              <a:t/>
            </a:r>
            <a:endParaRPr sz="1665"/>
          </a:p>
          <a:p>
            <a:pPr indent="-408622" lvl="0" marL="514350" rtl="0" algn="l">
              <a:lnSpc>
                <a:spcPct val="80000"/>
              </a:lnSpc>
              <a:spcBef>
                <a:spcPts val="333"/>
              </a:spcBef>
              <a:spcAft>
                <a:spcPts val="0"/>
              </a:spcAft>
              <a:buClr>
                <a:srgbClr val="1C5C90"/>
              </a:buClr>
              <a:buSzPts val="1665"/>
              <a:buFont typeface="Noto Sans Symbols"/>
              <a:buNone/>
            </a:pPr>
            <a:r>
              <a:t/>
            </a:r>
            <a:endParaRPr sz="1665"/>
          </a:p>
          <a:p>
            <a:pPr indent="-408622" lvl="0" marL="514350" rtl="0" algn="l">
              <a:lnSpc>
                <a:spcPct val="80000"/>
              </a:lnSpc>
              <a:spcBef>
                <a:spcPts val="333"/>
              </a:spcBef>
              <a:spcAft>
                <a:spcPts val="0"/>
              </a:spcAft>
              <a:buClr>
                <a:srgbClr val="1C5C90"/>
              </a:buClr>
              <a:buSzPts val="1665"/>
              <a:buFont typeface="Noto Sans Symbols"/>
              <a:buNone/>
            </a:pPr>
            <a:r>
              <a:t/>
            </a:r>
            <a:endParaRPr sz="1665"/>
          </a:p>
          <a:p>
            <a:pPr indent="-408622" lvl="0" marL="514350" rtl="0" algn="l">
              <a:lnSpc>
                <a:spcPct val="80000"/>
              </a:lnSpc>
              <a:spcBef>
                <a:spcPts val="333"/>
              </a:spcBef>
              <a:spcAft>
                <a:spcPts val="0"/>
              </a:spcAft>
              <a:buClr>
                <a:srgbClr val="1C5C90"/>
              </a:buClr>
              <a:buSzPts val="1665"/>
              <a:buFont typeface="Noto Sans Symbols"/>
              <a:buNone/>
            </a:pPr>
            <a:r>
              <a:t/>
            </a:r>
            <a:endParaRPr sz="1665"/>
          </a:p>
          <a:p>
            <a:pPr indent="-408622" lvl="0" marL="514350" rtl="0" algn="l">
              <a:lnSpc>
                <a:spcPct val="80000"/>
              </a:lnSpc>
              <a:spcBef>
                <a:spcPts val="333"/>
              </a:spcBef>
              <a:spcAft>
                <a:spcPts val="0"/>
              </a:spcAft>
              <a:buClr>
                <a:srgbClr val="1C5C90"/>
              </a:buClr>
              <a:buSzPts val="1665"/>
              <a:buFont typeface="Noto Sans Symbols"/>
              <a:buNone/>
            </a:pPr>
            <a:r>
              <a:t/>
            </a:r>
            <a:endParaRPr sz="1665"/>
          </a:p>
          <a:p>
            <a:pPr indent="-514350" lvl="0" marL="514350" rtl="0" algn="l">
              <a:lnSpc>
                <a:spcPct val="80000"/>
              </a:lnSpc>
              <a:spcBef>
                <a:spcPts val="333"/>
              </a:spcBef>
              <a:spcAft>
                <a:spcPts val="0"/>
              </a:spcAft>
              <a:buClr>
                <a:srgbClr val="1C5C90"/>
              </a:buClr>
              <a:buSzPts val="1665"/>
              <a:buFont typeface="Noto Sans Symbols"/>
              <a:buAutoNum type="arabicPeriod"/>
            </a:pPr>
            <a:r>
              <a:rPr lang="en-US" sz="1665"/>
              <a:t>轉換為指數</a:t>
            </a:r>
            <a:r>
              <a:rPr b="1" lang="en-US" sz="1665">
                <a:solidFill>
                  <a:srgbClr val="0000FF"/>
                </a:solidFill>
              </a:rPr>
              <a:t>(計算該國在全球的相對位置)</a:t>
            </a:r>
            <a:endParaRPr/>
          </a:p>
          <a:p>
            <a:pPr indent="-514350" lvl="0" marL="514350" rtl="0" algn="l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rgbClr val="1C5C90"/>
              </a:buClr>
              <a:buSzPts val="2960"/>
              <a:buFont typeface="Century Gothic"/>
              <a:buNone/>
            </a:pPr>
            <a:r>
              <a:t/>
            </a:r>
            <a:endParaRPr sz="2960"/>
          </a:p>
          <a:p>
            <a:pPr indent="-514350" lvl="0" marL="514350" rtl="0" algn="l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rgbClr val="1C5C90"/>
              </a:buClr>
              <a:buSzPts val="2960"/>
              <a:buFont typeface="Century Gothic"/>
              <a:buNone/>
            </a:pPr>
            <a:r>
              <a:t/>
            </a:r>
            <a:endParaRPr sz="2960"/>
          </a:p>
          <a:p>
            <a:pPr indent="-514350" lvl="0" marL="514350" rtl="0" algn="l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rgbClr val="1C5C90"/>
              </a:buClr>
              <a:buSzPts val="2960"/>
              <a:buFont typeface="Century Gothic"/>
              <a:buNone/>
            </a:pPr>
            <a:r>
              <a:t/>
            </a:r>
            <a:endParaRPr sz="2960"/>
          </a:p>
          <a:p>
            <a:pPr indent="-514350" lvl="0" marL="514350" rtl="0" algn="l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rgbClr val="1C5C90"/>
              </a:buClr>
              <a:buSzPts val="2960"/>
              <a:buFont typeface="Century Gothic"/>
              <a:buNone/>
            </a:pPr>
            <a:r>
              <a:t/>
            </a:r>
            <a:endParaRPr sz="2960"/>
          </a:p>
          <a:p>
            <a:pPr indent="-514350" lvl="0" marL="514350" rtl="0" algn="l">
              <a:lnSpc>
                <a:spcPct val="80000"/>
              </a:lnSpc>
              <a:spcBef>
                <a:spcPts val="314"/>
              </a:spcBef>
              <a:spcAft>
                <a:spcPts val="0"/>
              </a:spcAft>
              <a:buClr>
                <a:srgbClr val="1C5C90"/>
              </a:buClr>
              <a:buSzPts val="1572"/>
              <a:buFont typeface="Century Gothic"/>
              <a:buNone/>
            </a:pPr>
            <a:r>
              <a:t/>
            </a:r>
            <a:endParaRPr sz="1572"/>
          </a:p>
          <a:p>
            <a:pPr indent="-514350" lvl="0" marL="514350" rtl="0" algn="l">
              <a:lnSpc>
                <a:spcPct val="80000"/>
              </a:lnSpc>
              <a:spcBef>
                <a:spcPts val="314"/>
              </a:spcBef>
              <a:spcAft>
                <a:spcPts val="0"/>
              </a:spcAft>
              <a:buClr>
                <a:schemeClr val="dk1"/>
              </a:buClr>
              <a:buSzPts val="1572"/>
              <a:buFont typeface="Noto Sans Symbols"/>
              <a:buAutoNum type="arabicPeriod"/>
            </a:pPr>
            <a:r>
              <a:rPr lang="en-US" sz="1572">
                <a:solidFill>
                  <a:schemeClr val="dk1"/>
                </a:solidFill>
              </a:rPr>
              <a:t>教育程度指數:</a:t>
            </a:r>
            <a:endParaRPr/>
          </a:p>
          <a:p>
            <a:pPr indent="-514350" lvl="0" marL="514350" rtl="0" algn="l">
              <a:lnSpc>
                <a:spcPct val="80000"/>
              </a:lnSpc>
              <a:spcBef>
                <a:spcPts val="314"/>
              </a:spcBef>
              <a:spcAft>
                <a:spcPts val="0"/>
              </a:spcAft>
              <a:buClr>
                <a:srgbClr val="1C5C90"/>
              </a:buClr>
              <a:buSzPts val="1572"/>
              <a:buFont typeface="Century Gothic"/>
              <a:buNone/>
            </a:pPr>
            <a:r>
              <a:t/>
            </a:r>
            <a:endParaRPr sz="1572">
              <a:solidFill>
                <a:schemeClr val="dk1"/>
              </a:solidFill>
            </a:endParaRPr>
          </a:p>
          <a:p>
            <a:pPr indent="-514350" lvl="0" marL="514350" rtl="0" algn="l">
              <a:lnSpc>
                <a:spcPct val="80000"/>
              </a:lnSpc>
              <a:spcBef>
                <a:spcPts val="314"/>
              </a:spcBef>
              <a:spcAft>
                <a:spcPts val="0"/>
              </a:spcAft>
              <a:buClr>
                <a:srgbClr val="1C5C90"/>
              </a:buClr>
              <a:buSzPts val="1572"/>
              <a:buFont typeface="Century Gothic"/>
              <a:buNone/>
            </a:pPr>
            <a:r>
              <a:t/>
            </a:r>
            <a:endParaRPr sz="1572">
              <a:solidFill>
                <a:schemeClr val="dk1"/>
              </a:solidFill>
            </a:endParaRPr>
          </a:p>
          <a:p>
            <a:pPr indent="-514350" lvl="0" marL="514350" rtl="0" algn="l">
              <a:lnSpc>
                <a:spcPct val="80000"/>
              </a:lnSpc>
              <a:spcBef>
                <a:spcPts val="314"/>
              </a:spcBef>
              <a:spcAft>
                <a:spcPts val="0"/>
              </a:spcAft>
              <a:buClr>
                <a:srgbClr val="0000FF"/>
              </a:buClr>
              <a:buSzPts val="1572"/>
              <a:buFont typeface="Noto Sans Symbols"/>
              <a:buAutoNum type="arabicPeriod"/>
            </a:pPr>
            <a:r>
              <a:rPr b="1" lang="en-US" sz="1572">
                <a:solidFill>
                  <a:srgbClr val="0000FF"/>
                </a:solidFill>
              </a:rPr>
              <a:t>0歲平均餘命指數、平均每人GNI指數、教育程度指數</a:t>
            </a:r>
            <a:r>
              <a:rPr lang="en-US" sz="1572">
                <a:solidFill>
                  <a:schemeClr val="dk1"/>
                </a:solidFill>
              </a:rPr>
              <a:t>之</a:t>
            </a:r>
            <a:r>
              <a:rPr b="1" lang="en-US" sz="1572">
                <a:solidFill>
                  <a:srgbClr val="FF0000"/>
                </a:solidFill>
              </a:rPr>
              <a:t>幾何平均</a:t>
            </a:r>
            <a:r>
              <a:rPr lang="en-US" sz="1572">
                <a:solidFill>
                  <a:schemeClr val="dk1"/>
                </a:solidFill>
              </a:rPr>
              <a:t>即為HDI。</a:t>
            </a:r>
            <a:endParaRPr sz="1572">
              <a:solidFill>
                <a:schemeClr val="dk1"/>
              </a:solidFill>
            </a:endParaRPr>
          </a:p>
        </p:txBody>
      </p:sp>
      <p:graphicFrame>
        <p:nvGraphicFramePr>
          <p:cNvPr id="895" name="Google Shape;895;p82"/>
          <p:cNvGraphicFramePr/>
          <p:nvPr/>
        </p:nvGraphicFramePr>
        <p:xfrm>
          <a:off x="611560" y="148478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{6BAD3CEE-D35E-436B-AC80-BD1C86106CFD}</a:tableStyleId>
              </a:tblPr>
              <a:tblGrid>
                <a:gridCol w="1260150"/>
                <a:gridCol w="1260150"/>
                <a:gridCol w="1260150"/>
                <a:gridCol w="1260150"/>
                <a:gridCol w="1260150"/>
                <a:gridCol w="1260150"/>
              </a:tblGrid>
              <a:tr h="7921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/>
                    </a:p>
                  </a:txBody>
                  <a:tcPr marT="45725" marB="45725" marR="91450" marL="91450">
                    <a:lnL cap="flat" cmpd="sng" w="19050">
                      <a:solidFill>
                        <a:srgbClr val="FFD46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D46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D46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D46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400"/>
                        <a:t>0歲平均餘命</a:t>
                      </a:r>
                      <a:endParaRPr b="0" sz="1400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400"/>
                        <a:t>(歲)</a:t>
                      </a:r>
                      <a:endParaRPr b="0" sz="1400"/>
                    </a:p>
                  </a:txBody>
                  <a:tcPr marT="45725" marB="45725" marR="91450" marL="91450">
                    <a:lnL cap="flat" cmpd="sng" w="19050">
                      <a:solidFill>
                        <a:srgbClr val="FFD46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D46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D46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D46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400"/>
                        <a:t>平均受教育年限</a:t>
                      </a:r>
                      <a:endParaRPr b="0" sz="1400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400"/>
                        <a:t>(年)</a:t>
                      </a:r>
                      <a:endParaRPr b="0" sz="1400"/>
                    </a:p>
                  </a:txBody>
                  <a:tcPr marT="45725" marB="45725" marR="91450" marL="91450">
                    <a:lnL cap="flat" cmpd="sng" w="19050">
                      <a:solidFill>
                        <a:srgbClr val="FFD46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D46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D46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D46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400"/>
                        <a:t>預期受教育年限</a:t>
                      </a:r>
                      <a:endParaRPr b="0" sz="1400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400"/>
                        <a:t>(年)</a:t>
                      </a:r>
                      <a:endParaRPr b="0" sz="1400"/>
                    </a:p>
                  </a:txBody>
                  <a:tcPr marT="45725" marB="45725" marR="91450" marL="91450">
                    <a:lnL cap="flat" cmpd="sng" w="19050">
                      <a:solidFill>
                        <a:srgbClr val="FFD46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D46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D46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D46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400"/>
                        <a:t>按購買力平價計算之平均每人GNI</a:t>
                      </a:r>
                      <a:endParaRPr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400"/>
                        <a:t>(PPP$)</a:t>
                      </a:r>
                      <a:endParaRPr b="0" sz="1400"/>
                    </a:p>
                  </a:txBody>
                  <a:tcPr marT="45725" marB="45725" marR="91450" marL="91450">
                    <a:lnL cap="flat" cmpd="sng" w="19050">
                      <a:solidFill>
                        <a:srgbClr val="FFD46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D46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D46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D46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400"/>
                        <a:t>教育程度指數</a:t>
                      </a:r>
                      <a:endParaRPr b="0" sz="1400"/>
                    </a:p>
                  </a:txBody>
                  <a:tcPr marT="45725" marB="45725" marR="91450" marL="91450">
                    <a:lnL cap="flat" cmpd="sng" w="19050">
                      <a:solidFill>
                        <a:srgbClr val="FFD46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D46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D46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D46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21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最小值</a:t>
                      </a:r>
                      <a:endParaRPr sz="1400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最大值</a:t>
                      </a:r>
                      <a:endParaRPr sz="1400"/>
                    </a:p>
                  </a:txBody>
                  <a:tcPr marT="45725" marB="45725" marR="91450" marL="91450">
                    <a:lnL cap="flat" cmpd="sng" w="19050">
                      <a:solidFill>
                        <a:srgbClr val="FFD46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D46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D46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D46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 20</a:t>
                      </a:r>
                      <a:endParaRPr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83.2</a:t>
                      </a:r>
                      <a:endParaRPr sz="1400"/>
                    </a:p>
                  </a:txBody>
                  <a:tcPr marT="45725" marB="45725" marR="91450" marL="91450">
                    <a:lnL cap="flat" cmpd="sng" w="19050">
                      <a:solidFill>
                        <a:srgbClr val="FFD46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D46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D46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D46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0</a:t>
                      </a:r>
                      <a:endParaRPr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13.2</a:t>
                      </a:r>
                      <a:endParaRPr sz="1400"/>
                    </a:p>
                  </a:txBody>
                  <a:tcPr marT="45725" marB="45725" marR="91450" marL="91450">
                    <a:lnL cap="flat" cmpd="sng" w="19050">
                      <a:solidFill>
                        <a:srgbClr val="FFD46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D46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D46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D46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0</a:t>
                      </a:r>
                      <a:endParaRPr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20.6</a:t>
                      </a:r>
                      <a:endParaRPr sz="1400"/>
                    </a:p>
                  </a:txBody>
                  <a:tcPr marT="45725" marB="45725" marR="91450" marL="91450">
                    <a:lnL cap="flat" cmpd="sng" w="19050">
                      <a:solidFill>
                        <a:srgbClr val="FFD46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D46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D46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D46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163</a:t>
                      </a:r>
                      <a:endParaRPr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108211</a:t>
                      </a:r>
                      <a:endParaRPr sz="1400"/>
                    </a:p>
                  </a:txBody>
                  <a:tcPr marT="45725" marB="45725" marR="91450" marL="91450">
                    <a:lnL cap="flat" cmpd="sng" w="19050">
                      <a:solidFill>
                        <a:srgbClr val="FFD46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D46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D46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D46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0</a:t>
                      </a:r>
                      <a:endParaRPr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/>
                        <a:t>0.951</a:t>
                      </a:r>
                      <a:endParaRPr sz="1400"/>
                    </a:p>
                  </a:txBody>
                  <a:tcPr marT="45725" marB="45725" marR="91450" marL="91450">
                    <a:lnL cap="flat" cmpd="sng" w="19050">
                      <a:solidFill>
                        <a:srgbClr val="FFD46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D46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D46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D46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896" name="Google Shape;896;p8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7584" y="3284984"/>
            <a:ext cx="2628900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97" name="Google Shape;897;p8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851920" y="3356992"/>
            <a:ext cx="3924300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98" name="Google Shape;898;p8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55576" y="3933056"/>
            <a:ext cx="3149600" cy="635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99" name="Google Shape;899;p8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755576" y="4653136"/>
            <a:ext cx="2590800" cy="203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0" name="Google Shape;900;p8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3347864" y="4509120"/>
            <a:ext cx="2235200" cy="749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1" name="Google Shape;901;p82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2123728" y="5373216"/>
            <a:ext cx="38481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902" name="Google Shape;902;p82"/>
          <p:cNvSpPr txBox="1"/>
          <p:nvPr/>
        </p:nvSpPr>
        <p:spPr>
          <a:xfrm>
            <a:off x="179512" y="6597352"/>
            <a:ext cx="864096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資料來源：蘇麗萍(2011)，人類發展指數(HDI)，行政院主計處第三局</a:t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03" name="Google Shape;903;p8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07" name="Shape 9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8" name="Google Shape;908;p8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</a:pPr>
            <a:r>
              <a:rPr lang="en-US"/>
              <a:t>人類發展指數(HDI)國際比較</a:t>
            </a:r>
            <a:endParaRPr/>
          </a:p>
        </p:txBody>
      </p:sp>
      <p:sp>
        <p:nvSpPr>
          <p:cNvPr id="909" name="Google Shape;909;p8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aphicFrame>
        <p:nvGraphicFramePr>
          <p:cNvPr id="910" name="Google Shape;910;p83"/>
          <p:cNvGraphicFramePr/>
          <p:nvPr/>
        </p:nvGraphicFramePr>
        <p:xfrm>
          <a:off x="467542" y="1268756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{1C0EDA1B-7306-4DEC-89A0-7B846FCB38B1}</a:tableStyleId>
              </a:tblPr>
              <a:tblGrid>
                <a:gridCol w="614850"/>
                <a:gridCol w="614850"/>
                <a:gridCol w="614850"/>
                <a:gridCol w="614850"/>
                <a:gridCol w="614850"/>
                <a:gridCol w="614850"/>
                <a:gridCol w="614850"/>
                <a:gridCol w="614850"/>
                <a:gridCol w="614850"/>
                <a:gridCol w="614850"/>
                <a:gridCol w="614850"/>
                <a:gridCol w="614850"/>
                <a:gridCol w="614850"/>
              </a:tblGrid>
              <a:tr h="6064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2010年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2005年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 gridSpan="2"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0歲平均餘命排名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 hMerge="1"/>
                <a:tc gridSpan="2"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平均受教育年限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 hMerge="1"/>
                <a:tc gridSpan="2"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預期受教育年限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 hMerge="1"/>
                <a:tc gridSpan="2"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按購買力平價計算之平均每人GNI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 hMerge="1"/>
              </a:tr>
              <a:tr h="2432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值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排名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值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排名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歲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排名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年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排名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年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排名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PPP$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排名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</a:tr>
              <a:tr h="2432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挪威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0.938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0.932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81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14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12.6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17.3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6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58810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3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</a:tr>
              <a:tr h="2432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澳洲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0.937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2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0.925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2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81.9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6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12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8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20.5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38692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13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</a:tr>
              <a:tr h="2432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紐西蘭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0.907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3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0.896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3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80.6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17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12.5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2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19.7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2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25438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35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</a:tr>
              <a:tr h="2432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美國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0.902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4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0.895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4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79.6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32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12.4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3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15.7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23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47094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9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</a:tr>
              <a:tr h="2432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愛爾蘭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0.895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5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0.886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5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80.3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20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11.6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14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17.9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4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33078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26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</a:tr>
              <a:tr h="2432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荷蘭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0.89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7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0.877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10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80.3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19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11.2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19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16.7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11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40658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11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</a:tr>
              <a:tr h="2432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加拿大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0.888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8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0.88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8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81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13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11.5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16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16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19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38668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14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</a:tr>
              <a:tr h="2432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瑞典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0.885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9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0.883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6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81.3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11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11.6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13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15.6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27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36936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17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</a:tr>
              <a:tr h="2432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日本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0.884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11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0.873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12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83.2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11.5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17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15.1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36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34692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22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</a:tr>
              <a:tr h="2432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南韓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0.877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12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0.851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20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79.8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27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11.6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12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16.8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9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29518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29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</a:tr>
              <a:tr h="2432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法國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0.872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14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0.856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19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81.6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8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10.4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29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16.1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16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34341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24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</a:tr>
              <a:tr h="4067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>
                          <a:solidFill>
                            <a:srgbClr val="0000FF"/>
                          </a:solidFill>
                        </a:rPr>
                        <a:t>中華</a:t>
                      </a:r>
                      <a:endParaRPr sz="1200" u="none" strike="noStrike">
                        <a:solidFill>
                          <a:srgbClr val="0000FF"/>
                        </a:solidFill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>
                          <a:solidFill>
                            <a:srgbClr val="0000FF"/>
                          </a:solidFill>
                        </a:rPr>
                        <a:t>民國</a:t>
                      </a:r>
                      <a:endParaRPr b="0" i="0" sz="1200" u="none" strike="noStrike">
                        <a:solidFill>
                          <a:srgbClr val="0000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>
                          <a:solidFill>
                            <a:srgbClr val="0000FF"/>
                          </a:solidFill>
                        </a:rPr>
                        <a:t>0.868</a:t>
                      </a:r>
                      <a:endParaRPr b="0" i="0" sz="1200" u="none" strike="noStrike">
                        <a:solidFill>
                          <a:srgbClr val="0000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200" u="none" strike="noStrike">
                          <a:solidFill>
                            <a:srgbClr val="0000FF"/>
                          </a:solidFill>
                        </a:rPr>
                        <a:t>18</a:t>
                      </a:r>
                      <a:endParaRPr b="1" i="0" sz="1200" u="none" strike="noStrike">
                        <a:solidFill>
                          <a:srgbClr val="0000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200" u="none" strike="noStrike">
                          <a:solidFill>
                            <a:srgbClr val="0000FF"/>
                          </a:solidFill>
                        </a:rPr>
                        <a:t>0.839</a:t>
                      </a:r>
                      <a:endParaRPr b="0" i="0" sz="1200" u="none" strike="noStrike">
                        <a:solidFill>
                          <a:srgbClr val="0000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>
                          <a:solidFill>
                            <a:srgbClr val="0000FF"/>
                          </a:solidFill>
                        </a:rPr>
                        <a:t>26</a:t>
                      </a:r>
                      <a:endParaRPr b="0" i="0" sz="1200" u="none" strike="noStrike">
                        <a:solidFill>
                          <a:srgbClr val="0000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>
                          <a:solidFill>
                            <a:srgbClr val="0000FF"/>
                          </a:solidFill>
                        </a:rPr>
                        <a:t>79.1</a:t>
                      </a:r>
                      <a:endParaRPr b="0" i="0" sz="1200" u="none" strike="noStrike">
                        <a:solidFill>
                          <a:srgbClr val="0000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>
                          <a:solidFill>
                            <a:srgbClr val="0000FF"/>
                          </a:solidFill>
                        </a:rPr>
                        <a:t>35</a:t>
                      </a:r>
                      <a:endParaRPr b="0" i="0" sz="1200" u="none" strike="noStrike">
                        <a:solidFill>
                          <a:srgbClr val="0000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>
                          <a:solidFill>
                            <a:srgbClr val="0000FF"/>
                          </a:solidFill>
                        </a:rPr>
                        <a:t>11</a:t>
                      </a:r>
                      <a:endParaRPr b="0" i="0" sz="1200" u="none" strike="noStrike">
                        <a:solidFill>
                          <a:srgbClr val="0000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>
                          <a:solidFill>
                            <a:srgbClr val="0000FF"/>
                          </a:solidFill>
                        </a:rPr>
                        <a:t>22</a:t>
                      </a:r>
                      <a:endParaRPr b="0" i="0" sz="1200" u="none" strike="noStrike">
                        <a:solidFill>
                          <a:srgbClr val="0000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>
                          <a:solidFill>
                            <a:srgbClr val="0000FF"/>
                          </a:solidFill>
                        </a:rPr>
                        <a:t>16.1</a:t>
                      </a:r>
                      <a:endParaRPr b="0" i="0" sz="1200" u="none" strike="noStrike">
                        <a:solidFill>
                          <a:srgbClr val="0000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>
                          <a:solidFill>
                            <a:srgbClr val="0000FF"/>
                          </a:solidFill>
                        </a:rPr>
                        <a:t>17</a:t>
                      </a:r>
                      <a:endParaRPr b="0" i="0" sz="1200" u="none" strike="noStrike">
                        <a:solidFill>
                          <a:srgbClr val="0000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>
                          <a:solidFill>
                            <a:srgbClr val="0000FF"/>
                          </a:solidFill>
                        </a:rPr>
                        <a:t>34520</a:t>
                      </a:r>
                      <a:endParaRPr b="0" i="0" sz="1200" u="none" strike="noStrike">
                        <a:solidFill>
                          <a:srgbClr val="0000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>
                    <a:solidFill>
                      <a:srgbClr val="FFFF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>
                          <a:solidFill>
                            <a:srgbClr val="0000FF"/>
                          </a:solidFill>
                        </a:rPr>
                        <a:t>23</a:t>
                      </a:r>
                      <a:endParaRPr b="0" i="0" sz="1200" u="none" strike="noStrike">
                        <a:solidFill>
                          <a:srgbClr val="0000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>
                    <a:solidFill>
                      <a:srgbClr val="FFFF00"/>
                    </a:solidFill>
                  </a:tcPr>
                </a:tc>
              </a:tr>
              <a:tr h="2432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香港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0.862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22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0.842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23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82.5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2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10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44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13.8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59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45090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10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</a:tr>
              <a:tr h="2432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新加坡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0.846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28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0.826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29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80.7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16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8.8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76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14.4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48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48893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8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</a:tr>
              <a:tr h="4067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中國</a:t>
                      </a:r>
                      <a:endParaRPr sz="1200" u="none" strike="noStrike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大陸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0.663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90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0.616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98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73.5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80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7.5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94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11.4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122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7258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/>
                        <a:t>97</a:t>
                      </a:r>
                      <a:endParaRPr b="0" i="0" sz="1200" u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6525" marB="0" marR="6525" marL="6525" anchor="ctr"/>
                </a:tc>
              </a:tr>
            </a:tbl>
          </a:graphicData>
        </a:graphic>
      </p:graphicFrame>
      <p:sp>
        <p:nvSpPr>
          <p:cNvPr id="911" name="Google Shape;911;p83"/>
          <p:cNvSpPr txBox="1"/>
          <p:nvPr/>
        </p:nvSpPr>
        <p:spPr>
          <a:xfrm>
            <a:off x="251520" y="6453336"/>
            <a:ext cx="8640960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</a:t>
            </a:r>
            <a:r>
              <a:rPr lang="en-US"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來源：主計處國情統計通報專題分析，人類發展指數(HDI)國際比較(2011)，行政院主計處。</a:t>
            </a:r>
            <a:endParaRPr sz="14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15" name="Shape 9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" name="Google Shape;916;p8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</a:pPr>
            <a:r>
              <a:rPr lang="en-US"/>
              <a:t>我國人類發展指數(HDI)</a:t>
            </a:r>
            <a:endParaRPr/>
          </a:p>
        </p:txBody>
      </p:sp>
      <p:sp>
        <p:nvSpPr>
          <p:cNvPr id="917" name="Google Shape;917;p8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1C5C90"/>
              </a:buClr>
              <a:buSzPts val="2800"/>
              <a:buFont typeface="Noto Sans Symbols"/>
              <a:buChar char="◆"/>
            </a:pPr>
            <a:r>
              <a:rPr lang="en-US" sz="2800"/>
              <a:t>ＨＤＩ將全球分為極高度開發、高度開發、中低度開發和低度開發國家，排名前四分之一者，為極高度開發國家。</a:t>
            </a:r>
            <a:endParaRPr sz="2800"/>
          </a:p>
          <a:p>
            <a:pPr indent="-165100" lvl="0" marL="342900" rtl="0" algn="l">
              <a:spcBef>
                <a:spcPts val="560"/>
              </a:spcBef>
              <a:spcAft>
                <a:spcPts val="0"/>
              </a:spcAft>
              <a:buClr>
                <a:srgbClr val="1C5C90"/>
              </a:buClr>
              <a:buSzPts val="2800"/>
              <a:buFont typeface="Noto Sans Symbols"/>
              <a:buNone/>
            </a:pPr>
            <a:r>
              <a:t/>
            </a:r>
            <a:endParaRPr sz="2800"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rgbClr val="1C5C90"/>
              </a:buClr>
              <a:buSzPts val="2800"/>
              <a:buFont typeface="Noto Sans Symbols"/>
              <a:buChar char="◆"/>
            </a:pPr>
            <a:r>
              <a:rPr lang="en-US" sz="2800"/>
              <a:t>主計處分析，我國在教育方面具領先優勢，主要是國內普設大學，國人平均教育水準高。 </a:t>
            </a:r>
            <a:endParaRPr sz="2800"/>
          </a:p>
        </p:txBody>
      </p:sp>
      <p:sp>
        <p:nvSpPr>
          <p:cNvPr id="918" name="Google Shape;918;p8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19" name="Google Shape;919;p84"/>
          <p:cNvSpPr txBox="1"/>
          <p:nvPr/>
        </p:nvSpPr>
        <p:spPr>
          <a:xfrm>
            <a:off x="179512" y="6165304"/>
            <a:ext cx="828092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資料來源：中國時報，『教育程度高 我HDI全球排名18』2011/1/17    http://life.chinatimes.com/life/100316/112011011700039.html</a:t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23" name="Shape 9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" name="Google Shape;924;p8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000"/>
              <a:buFont typeface="Century Gothic"/>
              <a:buNone/>
            </a:pPr>
            <a:r>
              <a:rPr lang="en-US"/>
              <a:t> BEST COUNTRY IN THE WORLD</a:t>
            </a:r>
            <a:endParaRPr/>
          </a:p>
        </p:txBody>
      </p:sp>
      <p:sp>
        <p:nvSpPr>
          <p:cNvPr id="925" name="Google Shape;925;p8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425EA9"/>
              </a:buClr>
              <a:buSzPts val="2000"/>
              <a:buFont typeface="Century Gothic"/>
              <a:buNone/>
            </a:pPr>
            <a:r>
              <a:rPr lang="en-US"/>
              <a:t>Conducted by Newsweek in August,2010</a:t>
            </a:r>
            <a:endParaRPr/>
          </a:p>
        </p:txBody>
      </p:sp>
      <p:sp>
        <p:nvSpPr>
          <p:cNvPr id="926" name="Google Shape;926;p8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30" name="Shape 9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" name="Google Shape;931;p8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</a:pPr>
            <a:r>
              <a:t/>
            </a:r>
            <a:endParaRPr/>
          </a:p>
        </p:txBody>
      </p:sp>
      <p:sp>
        <p:nvSpPr>
          <p:cNvPr id="932" name="Google Shape;932;p8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Century Gothic"/>
              <a:buChar char="•"/>
            </a:pPr>
            <a:r>
              <a:rPr lang="en-US" u="sng">
                <a:solidFill>
                  <a:schemeClr val="hlink"/>
                </a:solidFill>
                <a:hlinkClick r:id="rId3"/>
              </a:rPr>
              <a:t>Best Country in the World</a:t>
            </a:r>
            <a:endParaRPr/>
          </a:p>
        </p:txBody>
      </p:sp>
      <p:sp>
        <p:nvSpPr>
          <p:cNvPr id="933" name="Google Shape;933;p8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37" name="Shape 9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8" name="Google Shape;938;p87"/>
          <p:cNvSpPr txBox="1"/>
          <p:nvPr>
            <p:ph type="ctrTitle"/>
          </p:nvPr>
        </p:nvSpPr>
        <p:spPr>
          <a:xfrm>
            <a:off x="323528" y="2130425"/>
            <a:ext cx="8134672" cy="3314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400"/>
              <a:buFont typeface="Limelight"/>
              <a:buNone/>
            </a:pPr>
            <a:r>
              <a:rPr lang="en-US" sz="5400">
                <a:solidFill>
                  <a:schemeClr val="accent3"/>
                </a:solidFill>
                <a:latin typeface="Limelight"/>
                <a:ea typeface="Limelight"/>
                <a:cs typeface="Limelight"/>
                <a:sym typeface="Limelight"/>
              </a:rPr>
              <a:t>Thank you  for  your </a:t>
            </a:r>
            <a:br>
              <a:rPr lang="en-US" sz="5400">
                <a:solidFill>
                  <a:schemeClr val="accent3"/>
                </a:solidFill>
                <a:latin typeface="Limelight"/>
                <a:ea typeface="Limelight"/>
                <a:cs typeface="Limelight"/>
                <a:sym typeface="Limelight"/>
              </a:rPr>
            </a:br>
            <a:br>
              <a:rPr lang="en-US" sz="5400">
                <a:solidFill>
                  <a:schemeClr val="accent3"/>
                </a:solidFill>
                <a:latin typeface="Limelight"/>
                <a:ea typeface="Limelight"/>
                <a:cs typeface="Limelight"/>
                <a:sym typeface="Limelight"/>
              </a:rPr>
            </a:br>
            <a:r>
              <a:rPr lang="en-US" sz="5400">
                <a:solidFill>
                  <a:schemeClr val="accent3"/>
                </a:solidFill>
                <a:latin typeface="Limelight"/>
                <a:ea typeface="Limelight"/>
                <a:cs typeface="Limelight"/>
                <a:sym typeface="Limelight"/>
              </a:rPr>
              <a:t>attention!</a:t>
            </a:r>
            <a:endParaRPr sz="5400">
              <a:solidFill>
                <a:schemeClr val="accent3"/>
              </a:solidFill>
              <a:latin typeface="Limelight"/>
              <a:ea typeface="Limelight"/>
              <a:cs typeface="Limelight"/>
              <a:sym typeface="Limelight"/>
            </a:endParaRPr>
          </a:p>
        </p:txBody>
      </p:sp>
      <p:sp>
        <p:nvSpPr>
          <p:cNvPr id="939" name="Google Shape;939;p8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0"/>
          <p:cNvSpPr txBox="1"/>
          <p:nvPr>
            <p:ph type="title"/>
          </p:nvPr>
        </p:nvSpPr>
        <p:spPr>
          <a:xfrm>
            <a:off x="467544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400"/>
              <a:buFont typeface="Century Gothic"/>
              <a:buNone/>
            </a:pPr>
            <a:r>
              <a:rPr lang="en-US"/>
              <a:t>綠色GDP與永續發展</a:t>
            </a:r>
            <a:endParaRPr/>
          </a:p>
        </p:txBody>
      </p:sp>
      <p:sp>
        <p:nvSpPr>
          <p:cNvPr id="148" name="Google Shape;148;p20"/>
          <p:cNvSpPr txBox="1"/>
          <p:nvPr/>
        </p:nvSpPr>
        <p:spPr>
          <a:xfrm>
            <a:off x="251520" y="6309320"/>
            <a:ext cx="849694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資料來源：新世紀國家建設計畫民國90年至民國93年暨民國100年展望，經建會(2004)。</a:t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註：根據聯合國『World Culture Report 2000』：金色GDP係衡量文化活動及人文價值對國民福利的效益。</a:t>
            </a:r>
            <a:endParaRPr sz="1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149" name="Google Shape;149;p20"/>
          <p:cNvCxnSpPr/>
          <p:nvPr/>
        </p:nvCxnSpPr>
        <p:spPr>
          <a:xfrm>
            <a:off x="755576" y="5733256"/>
            <a:ext cx="8064896" cy="0"/>
          </a:xfrm>
          <a:prstGeom prst="straightConnector1">
            <a:avLst/>
          </a:prstGeom>
          <a:noFill/>
          <a:ln cap="flat" cmpd="sng" w="25400">
            <a:solidFill>
              <a:srgbClr val="7030A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50" name="Google Shape;150;p20"/>
          <p:cNvCxnSpPr/>
          <p:nvPr/>
        </p:nvCxnSpPr>
        <p:spPr>
          <a:xfrm rot="5400000">
            <a:off x="-1260648" y="3717032"/>
            <a:ext cx="4032448" cy="0"/>
          </a:xfrm>
          <a:prstGeom prst="straightConnector1">
            <a:avLst/>
          </a:prstGeom>
          <a:noFill/>
          <a:ln cap="flat" cmpd="sng" w="25400">
            <a:solidFill>
              <a:srgbClr val="7030A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51" name="Google Shape;151;p20"/>
          <p:cNvSpPr txBox="1"/>
          <p:nvPr/>
        </p:nvSpPr>
        <p:spPr>
          <a:xfrm rot="5400000">
            <a:off x="-735396" y="2946140"/>
            <a:ext cx="237626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資源整合運用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52" name="Google Shape;152;p20"/>
          <p:cNvSpPr/>
          <p:nvPr/>
        </p:nvSpPr>
        <p:spPr>
          <a:xfrm>
            <a:off x="971600" y="1988840"/>
            <a:ext cx="2016224" cy="864096"/>
          </a:xfrm>
          <a:prstGeom prst="rect">
            <a:avLst/>
          </a:prstGeom>
          <a:gradFill>
            <a:gsLst>
              <a:gs pos="0">
                <a:srgbClr val="99FEE9"/>
              </a:gs>
              <a:gs pos="35000">
                <a:srgbClr val="B8FDEE"/>
              </a:gs>
              <a:gs pos="100000">
                <a:srgbClr val="E3FFF8"/>
              </a:gs>
            </a:gsLst>
            <a:lin ang="16200000" scaled="0"/>
          </a:gradFill>
          <a:ln cap="flat" cmpd="sng" w="9525">
            <a:solidFill>
              <a:srgbClr val="15B19D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潛在GDP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(Potential GDP)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153" name="Google Shape;153;p20"/>
          <p:cNvCxnSpPr/>
          <p:nvPr/>
        </p:nvCxnSpPr>
        <p:spPr>
          <a:xfrm rot="5400000">
            <a:off x="1476450" y="3356198"/>
            <a:ext cx="1008112" cy="1588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med" w="med" type="stealth"/>
            <a:tailEnd len="med" w="med" type="stealth"/>
          </a:ln>
        </p:spPr>
      </p:cxnSp>
      <p:sp>
        <p:nvSpPr>
          <p:cNvPr id="154" name="Google Shape;154;p20"/>
          <p:cNvSpPr/>
          <p:nvPr/>
        </p:nvSpPr>
        <p:spPr>
          <a:xfrm>
            <a:off x="1475656" y="3861048"/>
            <a:ext cx="1008112" cy="504056"/>
          </a:xfrm>
          <a:prstGeom prst="rect">
            <a:avLst/>
          </a:prstGeom>
          <a:gradFill>
            <a:gsLst>
              <a:gs pos="0">
                <a:srgbClr val="029381"/>
              </a:gs>
              <a:gs pos="80000">
                <a:srgbClr val="02C3A9"/>
              </a:gs>
              <a:gs pos="100000">
                <a:srgbClr val="00C8AD"/>
              </a:gs>
            </a:gsLst>
            <a:lin ang="16200000" scaled="0"/>
          </a:gradFill>
          <a:ln cap="flat" cmpd="sng" w="9525">
            <a:solidFill>
              <a:srgbClr val="15B19D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GDP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155" name="Google Shape;155;p20"/>
          <p:cNvCxnSpPr/>
          <p:nvPr/>
        </p:nvCxnSpPr>
        <p:spPr>
          <a:xfrm>
            <a:off x="2483768" y="4365104"/>
            <a:ext cx="5760640" cy="0"/>
          </a:xfrm>
          <a:prstGeom prst="straightConnector1">
            <a:avLst/>
          </a:prstGeom>
          <a:noFill/>
          <a:ln cap="flat" cmpd="sng" w="25400">
            <a:solidFill>
              <a:srgbClr val="7030A0"/>
            </a:solidFill>
            <a:prstDash val="dash"/>
            <a:round/>
            <a:headEnd len="sm" w="sm" type="none"/>
            <a:tailEnd len="sm" w="sm" type="none"/>
          </a:ln>
        </p:spPr>
      </p:cxnSp>
      <p:sp>
        <p:nvSpPr>
          <p:cNvPr id="156" name="Google Shape;156;p20"/>
          <p:cNvSpPr/>
          <p:nvPr/>
        </p:nvSpPr>
        <p:spPr>
          <a:xfrm>
            <a:off x="1043608" y="5373216"/>
            <a:ext cx="1440160" cy="792088"/>
          </a:xfrm>
          <a:prstGeom prst="roundRect">
            <a:avLst>
              <a:gd fmla="val 16667" name="adj"/>
            </a:avLst>
          </a:prstGeom>
          <a:gradFill>
            <a:gsLst>
              <a:gs pos="0">
                <a:srgbClr val="99FEE9"/>
              </a:gs>
              <a:gs pos="35000">
                <a:srgbClr val="B8FDEE"/>
              </a:gs>
              <a:gs pos="100000">
                <a:srgbClr val="E3FFF8"/>
              </a:gs>
            </a:gsLst>
            <a:lin ang="16200000" scaled="0"/>
          </a:gradFill>
          <a:ln cap="flat" cmpd="sng" w="28575">
            <a:solidFill>
              <a:srgbClr val="15B19D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實物資本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人力資本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57" name="Google Shape;157;p20"/>
          <p:cNvSpPr/>
          <p:nvPr/>
        </p:nvSpPr>
        <p:spPr>
          <a:xfrm>
            <a:off x="2627784" y="5517232"/>
            <a:ext cx="504056" cy="432048"/>
          </a:xfrm>
          <a:prstGeom prst="ellipse">
            <a:avLst/>
          </a:prstGeom>
          <a:solidFill>
            <a:srgbClr val="FF9933"/>
          </a:solidFill>
          <a:ln cap="flat" cmpd="sng" w="25400">
            <a:solidFill>
              <a:srgbClr val="FF99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＋</a:t>
            </a:r>
            <a:endParaRPr sz="24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58" name="Google Shape;158;p20"/>
          <p:cNvSpPr/>
          <p:nvPr/>
        </p:nvSpPr>
        <p:spPr>
          <a:xfrm>
            <a:off x="3203848" y="2348880"/>
            <a:ext cx="1872208" cy="864096"/>
          </a:xfrm>
          <a:prstGeom prst="rect">
            <a:avLst/>
          </a:prstGeom>
          <a:solidFill>
            <a:srgbClr val="99FF99"/>
          </a:solidFill>
          <a:ln cap="flat" cmpd="sng" w="25400">
            <a:solidFill>
              <a:srgbClr val="5C982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綠色GDP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(Green GDP)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159" name="Google Shape;159;p20"/>
          <p:cNvCxnSpPr/>
          <p:nvPr/>
        </p:nvCxnSpPr>
        <p:spPr>
          <a:xfrm rot="5400000">
            <a:off x="3492674" y="3788246"/>
            <a:ext cx="1152128" cy="1588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med" w="med" type="stealth"/>
            <a:tailEnd len="med" w="med" type="stealth"/>
          </a:ln>
        </p:spPr>
      </p:cxnSp>
      <p:sp>
        <p:nvSpPr>
          <p:cNvPr id="160" name="Google Shape;160;p20"/>
          <p:cNvSpPr txBox="1"/>
          <p:nvPr/>
        </p:nvSpPr>
        <p:spPr>
          <a:xfrm>
            <a:off x="4139952" y="3501008"/>
            <a:ext cx="223224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永續性缺口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(Sustainability gap)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61" name="Google Shape;161;p20"/>
          <p:cNvSpPr/>
          <p:nvPr/>
        </p:nvSpPr>
        <p:spPr>
          <a:xfrm>
            <a:off x="3275856" y="5373216"/>
            <a:ext cx="1440160" cy="792088"/>
          </a:xfrm>
          <a:prstGeom prst="roundRect">
            <a:avLst>
              <a:gd fmla="val 16667" name="adj"/>
            </a:avLst>
          </a:prstGeom>
          <a:solidFill>
            <a:srgbClr val="99FF99"/>
          </a:solidFill>
          <a:ln cap="flat" cmpd="sng" w="28575">
            <a:solidFill>
              <a:srgbClr val="5EA226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自然資本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62" name="Google Shape;162;p20"/>
          <p:cNvSpPr/>
          <p:nvPr/>
        </p:nvSpPr>
        <p:spPr>
          <a:xfrm>
            <a:off x="4932040" y="5517232"/>
            <a:ext cx="504056" cy="432048"/>
          </a:xfrm>
          <a:prstGeom prst="ellipse">
            <a:avLst/>
          </a:prstGeom>
          <a:solidFill>
            <a:srgbClr val="FF9933"/>
          </a:solidFill>
          <a:ln cap="flat" cmpd="sng" w="25400">
            <a:solidFill>
              <a:srgbClr val="FF99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＋</a:t>
            </a:r>
            <a:endParaRPr sz="24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63" name="Google Shape;163;p20"/>
          <p:cNvSpPr/>
          <p:nvPr/>
        </p:nvSpPr>
        <p:spPr>
          <a:xfrm rot="-2321431">
            <a:off x="2411578" y="3417627"/>
            <a:ext cx="576064" cy="432048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9525">
            <a:solidFill>
              <a:srgbClr val="5C982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64" name="Google Shape;164;p20"/>
          <p:cNvSpPr/>
          <p:nvPr/>
        </p:nvSpPr>
        <p:spPr>
          <a:xfrm rot="-2321431">
            <a:off x="5003866" y="1905458"/>
            <a:ext cx="576064" cy="432048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9525">
            <a:solidFill>
              <a:srgbClr val="5C982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65" name="Google Shape;165;p20"/>
          <p:cNvSpPr/>
          <p:nvPr/>
        </p:nvSpPr>
        <p:spPr>
          <a:xfrm>
            <a:off x="5724128" y="764704"/>
            <a:ext cx="2232248" cy="1008112"/>
          </a:xfrm>
          <a:prstGeom prst="rect">
            <a:avLst/>
          </a:prstGeom>
          <a:solidFill>
            <a:srgbClr val="FFFF99"/>
          </a:solidFill>
          <a:ln cap="flat" cmpd="sng" w="28575">
            <a:solidFill>
              <a:srgbClr val="FFD46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金色GDP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(Golden GDP)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166" name="Google Shape;166;p20"/>
          <p:cNvCxnSpPr/>
          <p:nvPr/>
        </p:nvCxnSpPr>
        <p:spPr>
          <a:xfrm rot="5400000">
            <a:off x="5256870" y="3104170"/>
            <a:ext cx="2520280" cy="1588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med" w="med" type="stealth"/>
            <a:tailEnd len="med" w="med" type="stealth"/>
          </a:ln>
        </p:spPr>
      </p:cxnSp>
      <p:sp>
        <p:nvSpPr>
          <p:cNvPr id="167" name="Google Shape;167;p20"/>
          <p:cNvSpPr txBox="1"/>
          <p:nvPr/>
        </p:nvSpPr>
        <p:spPr>
          <a:xfrm>
            <a:off x="6660232" y="2636912"/>
            <a:ext cx="223224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國民福利缺口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(welfare gap)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68" name="Google Shape;168;p20"/>
          <p:cNvSpPr/>
          <p:nvPr/>
        </p:nvSpPr>
        <p:spPr>
          <a:xfrm>
            <a:off x="5580112" y="5373216"/>
            <a:ext cx="1440160" cy="792088"/>
          </a:xfrm>
          <a:prstGeom prst="roundRect">
            <a:avLst>
              <a:gd fmla="val 16667" name="adj"/>
            </a:avLst>
          </a:prstGeom>
          <a:solidFill>
            <a:srgbClr val="FFFF99"/>
          </a:solidFill>
          <a:ln cap="flat" cmpd="sng" w="28575">
            <a:solidFill>
              <a:srgbClr val="FFD46A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社會資本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文化資本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69" name="Google Shape;169;p20"/>
          <p:cNvSpPr/>
          <p:nvPr/>
        </p:nvSpPr>
        <p:spPr>
          <a:xfrm>
            <a:off x="7164288" y="5517232"/>
            <a:ext cx="504056" cy="432048"/>
          </a:xfrm>
          <a:prstGeom prst="ellipse">
            <a:avLst/>
          </a:prstGeom>
          <a:solidFill>
            <a:srgbClr val="FF9933"/>
          </a:solidFill>
          <a:ln cap="flat" cmpd="sng" w="25400">
            <a:solidFill>
              <a:srgbClr val="FF99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C0C0C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＝</a:t>
            </a:r>
            <a:endParaRPr sz="2400">
              <a:solidFill>
                <a:srgbClr val="0C0C0C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70" name="Google Shape;170;p20"/>
          <p:cNvSpPr/>
          <p:nvPr/>
        </p:nvSpPr>
        <p:spPr>
          <a:xfrm>
            <a:off x="7884368" y="5301208"/>
            <a:ext cx="720080" cy="792088"/>
          </a:xfrm>
          <a:prstGeom prst="roundRect">
            <a:avLst>
              <a:gd fmla="val 16667" name="adj"/>
            </a:avLst>
          </a:prstGeom>
          <a:solidFill>
            <a:srgbClr val="F6A0C8"/>
          </a:solidFill>
          <a:ln cap="flat" cmpd="sng" w="28575">
            <a:solidFill>
              <a:srgbClr val="AF0F5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C0C0C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國家財富</a:t>
            </a:r>
            <a:endParaRPr sz="1800">
              <a:solidFill>
                <a:srgbClr val="0C0C0C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71" name="Google Shape;171;p2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rgbClr val="1C5C90"/>
              </a:buClr>
              <a:buSzPts val="3200"/>
              <a:buFont typeface="Century Gothic"/>
              <a:buNone/>
            </a:pPr>
            <a:r>
              <a:t/>
            </a:r>
            <a:endParaRPr/>
          </a:p>
        </p:txBody>
      </p:sp>
      <p:sp>
        <p:nvSpPr>
          <p:cNvPr id="172" name="Google Shape;172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1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164770"/>
              </a:buClr>
              <a:buSzPts val="4000"/>
              <a:buFont typeface="Century Gothic"/>
              <a:buNone/>
            </a:pPr>
            <a:r>
              <a:rPr lang="en-US"/>
              <a:t>綠色會計</a:t>
            </a:r>
            <a:r>
              <a:rPr lang="en-US" sz="3200"/>
              <a:t>(亦稱『環境會計』)</a:t>
            </a:r>
            <a:endParaRPr sz="3200"/>
          </a:p>
        </p:txBody>
      </p:sp>
      <p:sp>
        <p:nvSpPr>
          <p:cNvPr id="179" name="Google Shape;179;p21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425EA9"/>
              </a:buClr>
              <a:buSzPts val="2000"/>
              <a:buFont typeface="Century Gothic"/>
              <a:buNone/>
            </a:pPr>
            <a:r>
              <a:rPr lang="en-US"/>
              <a:t>Green  Accounting(or Environmental Accounting)  經濟&amp;</a:t>
            </a:r>
            <a:r>
              <a:rPr b="1" lang="en-US">
                <a:solidFill>
                  <a:srgbClr val="FF0000"/>
                </a:solidFill>
              </a:rPr>
              <a:t>環境</a:t>
            </a:r>
            <a:endParaRPr b="1">
              <a:solidFill>
                <a:srgbClr val="FF0000"/>
              </a:solidFill>
            </a:endParaRPr>
          </a:p>
        </p:txBody>
      </p:sp>
      <p:sp>
        <p:nvSpPr>
          <p:cNvPr id="180" name="Google Shape;180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方塊">
  <a:themeElements>
    <a:clrScheme name="地鐵">
      <a:dk1>
        <a:srgbClr val="000000"/>
      </a:dk1>
      <a:lt1>
        <a:srgbClr val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