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Lst>
  <p:sldSz cy="6858000" cx="9144000"/>
  <p:notesSz cx="6858000" cy="9144000"/>
  <p:embeddedFontLst>
    <p:embeddedFont>
      <p:font typeface="Constantia"/>
      <p:regular r:id="rId98"/>
      <p:bold r:id="rId99"/>
      <p:italic r:id="rId100"/>
      <p:boldItalic r:id="rId101"/>
    </p:embeddedFont>
    <p:embeddedFont>
      <p:font typeface="Cabin"/>
      <p:regular r:id="rId102"/>
      <p:bold r:id="rId103"/>
      <p:italic r:id="rId104"/>
      <p:boldItalic r:id="rId10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5F96D845-1433-4F3D-8D99-3286BC92F99E}">
  <a:tblStyle styleId="{5F96D845-1433-4F3D-8D99-3286BC92F99E}"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F1F5"/>
          </a:solidFill>
        </a:fill>
      </a:tcStyle>
    </a:wholeTbl>
    <a:band1H>
      <a:tcTxStyle/>
      <a:tcStyle>
        <a:fill>
          <a:solidFill>
            <a:srgbClr val="CEE2EA"/>
          </a:solidFill>
        </a:fill>
      </a:tcStyle>
    </a:band1H>
    <a:band2H>
      <a:tcTxStyle/>
    </a:band2H>
    <a:band1V>
      <a:tcTxStyle/>
      <a:tcStyle>
        <a:fill>
          <a:solidFill>
            <a:srgbClr val="CEE2EA"/>
          </a:solidFill>
        </a:fill>
      </a:tcStyle>
    </a:band1V>
    <a:band2V>
      <a:tcTxStyle/>
    </a:band2V>
    <a:lastCol>
      <a:tcTxStyle b="on" i="off">
        <a:font>
          <a:latin typeface="Calibri"/>
          <a:ea typeface="Calibri"/>
          <a:cs typeface="Calibri"/>
        </a:font>
        <a:schemeClr val="lt1"/>
      </a:tcTxStyle>
      <a:tcStyle>
        <a:fill>
          <a:solidFill>
            <a:schemeClr val="accent5"/>
          </a:solidFill>
        </a:fill>
      </a:tcStyle>
    </a:lastCol>
    <a:firstCol>
      <a:tcTxStyle b="on" i="off">
        <a:font>
          <a:latin typeface="Calibri"/>
          <a:ea typeface="Calibri"/>
          <a:cs typeface="Calibri"/>
        </a:font>
        <a:schemeClr val="lt1"/>
      </a:tcTxStyle>
      <a:tcStyle>
        <a:fill>
          <a:solidFill>
            <a:schemeClr val="accent5"/>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5"/>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5"/>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5" Type="http://schemas.openxmlformats.org/officeDocument/2006/relationships/font" Target="fonts/Cabin-boldItalic.fntdata"/><Relationship Id="rId104" Type="http://schemas.openxmlformats.org/officeDocument/2006/relationships/font" Target="fonts/Cabin-italic.fntdata"/><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font" Target="fonts/Cabin-bold.fntdata"/><Relationship Id="rId102" Type="http://schemas.openxmlformats.org/officeDocument/2006/relationships/font" Target="fonts/Cabin-regular.fntdata"/><Relationship Id="rId101" Type="http://schemas.openxmlformats.org/officeDocument/2006/relationships/font" Target="fonts/Constantia-boldItalic.fntdata"/><Relationship Id="rId100" Type="http://schemas.openxmlformats.org/officeDocument/2006/relationships/font" Target="fonts/Constantia-italic.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font" Target="fonts/Constantia-bold.fntdata"/><Relationship Id="rId10" Type="http://schemas.openxmlformats.org/officeDocument/2006/relationships/slide" Target="slides/slide4.xml"/><Relationship Id="rId98" Type="http://schemas.openxmlformats.org/officeDocument/2006/relationships/font" Target="fonts/Constantia-regular.fntdata"/><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91" name="Google Shape;19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2" name="Google Shape;192;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1:notes"/>
          <p:cNvSpPr txBox="1"/>
          <p:nvPr/>
        </p:nvSpPr>
        <p:spPr>
          <a:xfrm>
            <a:off x="3884703" y="8684518"/>
            <a:ext cx="2971693" cy="45800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Google Shape;355;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Google Shape;363;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Google Shape;373;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Google Shape;381;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Google Shape;389;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6" name="Shape 396"/>
        <p:cNvGrpSpPr/>
        <p:nvPr/>
      </p:nvGrpSpPr>
      <p:grpSpPr>
        <a:xfrm>
          <a:off x="0" y="0"/>
          <a:ext cx="0" cy="0"/>
          <a:chOff x="0" y="0"/>
          <a:chExt cx="0" cy="0"/>
        </a:xfrm>
      </p:grpSpPr>
      <p:sp>
        <p:nvSpPr>
          <p:cNvPr id="397" name="Google Shape;397;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Google Shape;405;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Google Shape;413;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0" name="Shape 420"/>
        <p:cNvGrpSpPr/>
        <p:nvPr/>
      </p:nvGrpSpPr>
      <p:grpSpPr>
        <a:xfrm>
          <a:off x="0" y="0"/>
          <a:ext cx="0" cy="0"/>
          <a:chOff x="0" y="0"/>
          <a:chExt cx="0" cy="0"/>
        </a:xfrm>
      </p:grpSpPr>
      <p:sp>
        <p:nvSpPr>
          <p:cNvPr id="421" name="Google Shape;421;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2" name="Google Shape;422;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9" name="Shape 429"/>
        <p:cNvGrpSpPr/>
        <p:nvPr/>
      </p:nvGrpSpPr>
      <p:grpSpPr>
        <a:xfrm>
          <a:off x="0" y="0"/>
          <a:ext cx="0" cy="0"/>
          <a:chOff x="0" y="0"/>
          <a:chExt cx="0" cy="0"/>
        </a:xfrm>
      </p:grpSpPr>
      <p:sp>
        <p:nvSpPr>
          <p:cNvPr id="430" name="Google Shape;430;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8" name="Shape 438"/>
        <p:cNvGrpSpPr/>
        <p:nvPr/>
      </p:nvGrpSpPr>
      <p:grpSpPr>
        <a:xfrm>
          <a:off x="0" y="0"/>
          <a:ext cx="0" cy="0"/>
          <a:chOff x="0" y="0"/>
          <a:chExt cx="0" cy="0"/>
        </a:xfrm>
      </p:grpSpPr>
      <p:sp>
        <p:nvSpPr>
          <p:cNvPr id="439" name="Google Shape;439;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7" name="Shape 447"/>
        <p:cNvGrpSpPr/>
        <p:nvPr/>
      </p:nvGrpSpPr>
      <p:grpSpPr>
        <a:xfrm>
          <a:off x="0" y="0"/>
          <a:ext cx="0" cy="0"/>
          <a:chOff x="0" y="0"/>
          <a:chExt cx="0" cy="0"/>
        </a:xfrm>
      </p:grpSpPr>
      <p:sp>
        <p:nvSpPr>
          <p:cNvPr id="448" name="Google Shape;448;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5" name="Shape 455"/>
        <p:cNvGrpSpPr/>
        <p:nvPr/>
      </p:nvGrpSpPr>
      <p:grpSpPr>
        <a:xfrm>
          <a:off x="0" y="0"/>
          <a:ext cx="0" cy="0"/>
          <a:chOff x="0" y="0"/>
          <a:chExt cx="0" cy="0"/>
        </a:xfrm>
      </p:grpSpPr>
      <p:sp>
        <p:nvSpPr>
          <p:cNvPr id="456" name="Google Shape;456;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3" name="Shape 463"/>
        <p:cNvGrpSpPr/>
        <p:nvPr/>
      </p:nvGrpSpPr>
      <p:grpSpPr>
        <a:xfrm>
          <a:off x="0" y="0"/>
          <a:ext cx="0" cy="0"/>
          <a:chOff x="0" y="0"/>
          <a:chExt cx="0" cy="0"/>
        </a:xfrm>
      </p:grpSpPr>
      <p:sp>
        <p:nvSpPr>
          <p:cNvPr id="464" name="Google Shape;464;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5" name="Google Shape;465;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Google Shape;471;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 name="Google Shape;472;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8" name="Shape 478"/>
        <p:cNvGrpSpPr/>
        <p:nvPr/>
      </p:nvGrpSpPr>
      <p:grpSpPr>
        <a:xfrm>
          <a:off x="0" y="0"/>
          <a:ext cx="0" cy="0"/>
          <a:chOff x="0" y="0"/>
          <a:chExt cx="0" cy="0"/>
        </a:xfrm>
      </p:grpSpPr>
      <p:sp>
        <p:nvSpPr>
          <p:cNvPr id="479" name="Google Shape;479;p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80" name="Google Shape;480;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1" name="Google Shape;481;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2" name="Google Shape;482;p38:notes"/>
          <p:cNvSpPr txBox="1"/>
          <p:nvPr/>
        </p:nvSpPr>
        <p:spPr>
          <a:xfrm>
            <a:off x="3884703" y="8684518"/>
            <a:ext cx="2971693" cy="45800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8" name="Shape 488"/>
        <p:cNvGrpSpPr/>
        <p:nvPr/>
      </p:nvGrpSpPr>
      <p:grpSpPr>
        <a:xfrm>
          <a:off x="0" y="0"/>
          <a:ext cx="0" cy="0"/>
          <a:chOff x="0" y="0"/>
          <a:chExt cx="0" cy="0"/>
        </a:xfrm>
      </p:grpSpPr>
      <p:sp>
        <p:nvSpPr>
          <p:cNvPr id="489" name="Google Shape;489;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0" name="Google Shape;490;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6" name="Shape 496"/>
        <p:cNvGrpSpPr/>
        <p:nvPr/>
      </p:nvGrpSpPr>
      <p:grpSpPr>
        <a:xfrm>
          <a:off x="0" y="0"/>
          <a:ext cx="0" cy="0"/>
          <a:chOff x="0" y="0"/>
          <a:chExt cx="0" cy="0"/>
        </a:xfrm>
      </p:grpSpPr>
      <p:sp>
        <p:nvSpPr>
          <p:cNvPr id="497" name="Google Shape;497;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8" name="Google Shape;498;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5" name="Shape 505"/>
        <p:cNvGrpSpPr/>
        <p:nvPr/>
      </p:nvGrpSpPr>
      <p:grpSpPr>
        <a:xfrm>
          <a:off x="0" y="0"/>
          <a:ext cx="0" cy="0"/>
          <a:chOff x="0" y="0"/>
          <a:chExt cx="0" cy="0"/>
        </a:xfrm>
      </p:grpSpPr>
      <p:sp>
        <p:nvSpPr>
          <p:cNvPr id="506" name="Google Shape;506;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4" name="Shape 514"/>
        <p:cNvGrpSpPr/>
        <p:nvPr/>
      </p:nvGrpSpPr>
      <p:grpSpPr>
        <a:xfrm>
          <a:off x="0" y="0"/>
          <a:ext cx="0" cy="0"/>
          <a:chOff x="0" y="0"/>
          <a:chExt cx="0" cy="0"/>
        </a:xfrm>
      </p:grpSpPr>
      <p:sp>
        <p:nvSpPr>
          <p:cNvPr id="515" name="Google Shape;515;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6" name="Google Shape;516;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2" name="Shape 522"/>
        <p:cNvGrpSpPr/>
        <p:nvPr/>
      </p:nvGrpSpPr>
      <p:grpSpPr>
        <a:xfrm>
          <a:off x="0" y="0"/>
          <a:ext cx="0" cy="0"/>
          <a:chOff x="0" y="0"/>
          <a:chExt cx="0" cy="0"/>
        </a:xfrm>
      </p:grpSpPr>
      <p:sp>
        <p:nvSpPr>
          <p:cNvPr id="523" name="Google Shape;523;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4" name="Google Shape;524;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9" name="Shape 529"/>
        <p:cNvGrpSpPr/>
        <p:nvPr/>
      </p:nvGrpSpPr>
      <p:grpSpPr>
        <a:xfrm>
          <a:off x="0" y="0"/>
          <a:ext cx="0" cy="0"/>
          <a:chOff x="0" y="0"/>
          <a:chExt cx="0" cy="0"/>
        </a:xfrm>
      </p:grpSpPr>
      <p:sp>
        <p:nvSpPr>
          <p:cNvPr id="530" name="Google Shape;530;p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1" name="Google Shape;531;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7" name="Shape 537"/>
        <p:cNvGrpSpPr/>
        <p:nvPr/>
      </p:nvGrpSpPr>
      <p:grpSpPr>
        <a:xfrm>
          <a:off x="0" y="0"/>
          <a:ext cx="0" cy="0"/>
          <a:chOff x="0" y="0"/>
          <a:chExt cx="0" cy="0"/>
        </a:xfrm>
      </p:grpSpPr>
      <p:sp>
        <p:nvSpPr>
          <p:cNvPr id="538" name="Google Shape;538;p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9" name="Google Shape;539;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1" name="Shape 551"/>
        <p:cNvGrpSpPr/>
        <p:nvPr/>
      </p:nvGrpSpPr>
      <p:grpSpPr>
        <a:xfrm>
          <a:off x="0" y="0"/>
          <a:ext cx="0" cy="0"/>
          <a:chOff x="0" y="0"/>
          <a:chExt cx="0" cy="0"/>
        </a:xfrm>
      </p:grpSpPr>
      <p:sp>
        <p:nvSpPr>
          <p:cNvPr id="552" name="Google Shape;552;p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3" name="Google Shape;553;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9" name="Shape 559"/>
        <p:cNvGrpSpPr/>
        <p:nvPr/>
      </p:nvGrpSpPr>
      <p:grpSpPr>
        <a:xfrm>
          <a:off x="0" y="0"/>
          <a:ext cx="0" cy="0"/>
          <a:chOff x="0" y="0"/>
          <a:chExt cx="0" cy="0"/>
        </a:xfrm>
      </p:grpSpPr>
      <p:sp>
        <p:nvSpPr>
          <p:cNvPr id="560" name="Google Shape;560;p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1" name="Google Shape;561;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7" name="Shape 567"/>
        <p:cNvGrpSpPr/>
        <p:nvPr/>
      </p:nvGrpSpPr>
      <p:grpSpPr>
        <a:xfrm>
          <a:off x="0" y="0"/>
          <a:ext cx="0" cy="0"/>
          <a:chOff x="0" y="0"/>
          <a:chExt cx="0" cy="0"/>
        </a:xfrm>
      </p:grpSpPr>
      <p:sp>
        <p:nvSpPr>
          <p:cNvPr id="568" name="Google Shape;568;p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9" name="Google Shape;569;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5" name="Shape 575"/>
        <p:cNvGrpSpPr/>
        <p:nvPr/>
      </p:nvGrpSpPr>
      <p:grpSpPr>
        <a:xfrm>
          <a:off x="0" y="0"/>
          <a:ext cx="0" cy="0"/>
          <a:chOff x="0" y="0"/>
          <a:chExt cx="0" cy="0"/>
        </a:xfrm>
      </p:grpSpPr>
      <p:sp>
        <p:nvSpPr>
          <p:cNvPr id="576" name="Google Shape;576;p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7" name="Google Shape;577;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3" name="Shape 583"/>
        <p:cNvGrpSpPr/>
        <p:nvPr/>
      </p:nvGrpSpPr>
      <p:grpSpPr>
        <a:xfrm>
          <a:off x="0" y="0"/>
          <a:ext cx="0" cy="0"/>
          <a:chOff x="0" y="0"/>
          <a:chExt cx="0" cy="0"/>
        </a:xfrm>
      </p:grpSpPr>
      <p:sp>
        <p:nvSpPr>
          <p:cNvPr id="584" name="Google Shape;584;p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5" name="Google Shape;585;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1" name="Shape 591"/>
        <p:cNvGrpSpPr/>
        <p:nvPr/>
      </p:nvGrpSpPr>
      <p:grpSpPr>
        <a:xfrm>
          <a:off x="0" y="0"/>
          <a:ext cx="0" cy="0"/>
          <a:chOff x="0" y="0"/>
          <a:chExt cx="0" cy="0"/>
        </a:xfrm>
      </p:grpSpPr>
      <p:sp>
        <p:nvSpPr>
          <p:cNvPr id="592" name="Google Shape;592;p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3" name="Google Shape;593;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0" name="Shape 600"/>
        <p:cNvGrpSpPr/>
        <p:nvPr/>
      </p:nvGrpSpPr>
      <p:grpSpPr>
        <a:xfrm>
          <a:off x="0" y="0"/>
          <a:ext cx="0" cy="0"/>
          <a:chOff x="0" y="0"/>
          <a:chExt cx="0" cy="0"/>
        </a:xfrm>
      </p:grpSpPr>
      <p:sp>
        <p:nvSpPr>
          <p:cNvPr id="601" name="Google Shape;601;p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2" name="Google Shape;602;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8" name="Shape 608"/>
        <p:cNvGrpSpPr/>
        <p:nvPr/>
      </p:nvGrpSpPr>
      <p:grpSpPr>
        <a:xfrm>
          <a:off x="0" y="0"/>
          <a:ext cx="0" cy="0"/>
          <a:chOff x="0" y="0"/>
          <a:chExt cx="0" cy="0"/>
        </a:xfrm>
      </p:grpSpPr>
      <p:sp>
        <p:nvSpPr>
          <p:cNvPr id="609" name="Google Shape;609;p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0" name="Google Shape;610;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6" name="Shape 616"/>
        <p:cNvGrpSpPr/>
        <p:nvPr/>
      </p:nvGrpSpPr>
      <p:grpSpPr>
        <a:xfrm>
          <a:off x="0" y="0"/>
          <a:ext cx="0" cy="0"/>
          <a:chOff x="0" y="0"/>
          <a:chExt cx="0" cy="0"/>
        </a:xfrm>
      </p:grpSpPr>
      <p:sp>
        <p:nvSpPr>
          <p:cNvPr id="617" name="Google Shape;617;p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8" name="Google Shape;618;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1" name="Shape 641"/>
        <p:cNvGrpSpPr/>
        <p:nvPr/>
      </p:nvGrpSpPr>
      <p:grpSpPr>
        <a:xfrm>
          <a:off x="0" y="0"/>
          <a:ext cx="0" cy="0"/>
          <a:chOff x="0" y="0"/>
          <a:chExt cx="0" cy="0"/>
        </a:xfrm>
      </p:grpSpPr>
      <p:sp>
        <p:nvSpPr>
          <p:cNvPr id="642" name="Google Shape;642;p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3" name="Google Shape;643;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1" name="Shape 651"/>
        <p:cNvGrpSpPr/>
        <p:nvPr/>
      </p:nvGrpSpPr>
      <p:grpSpPr>
        <a:xfrm>
          <a:off x="0" y="0"/>
          <a:ext cx="0" cy="0"/>
          <a:chOff x="0" y="0"/>
          <a:chExt cx="0" cy="0"/>
        </a:xfrm>
      </p:grpSpPr>
      <p:sp>
        <p:nvSpPr>
          <p:cNvPr id="652" name="Google Shape;652;p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3" name="Google Shape;653;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0" name="Shape 660"/>
        <p:cNvGrpSpPr/>
        <p:nvPr/>
      </p:nvGrpSpPr>
      <p:grpSpPr>
        <a:xfrm>
          <a:off x="0" y="0"/>
          <a:ext cx="0" cy="0"/>
          <a:chOff x="0" y="0"/>
          <a:chExt cx="0" cy="0"/>
        </a:xfrm>
      </p:grpSpPr>
      <p:sp>
        <p:nvSpPr>
          <p:cNvPr id="661" name="Google Shape;661;p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2" name="Google Shape;662;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1" name="Shape 671"/>
        <p:cNvGrpSpPr/>
        <p:nvPr/>
      </p:nvGrpSpPr>
      <p:grpSpPr>
        <a:xfrm>
          <a:off x="0" y="0"/>
          <a:ext cx="0" cy="0"/>
          <a:chOff x="0" y="0"/>
          <a:chExt cx="0" cy="0"/>
        </a:xfrm>
      </p:grpSpPr>
      <p:sp>
        <p:nvSpPr>
          <p:cNvPr id="672" name="Google Shape;672;p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3" name="Google Shape;673;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0" name="Shape 680"/>
        <p:cNvGrpSpPr/>
        <p:nvPr/>
      </p:nvGrpSpPr>
      <p:grpSpPr>
        <a:xfrm>
          <a:off x="0" y="0"/>
          <a:ext cx="0" cy="0"/>
          <a:chOff x="0" y="0"/>
          <a:chExt cx="0" cy="0"/>
        </a:xfrm>
      </p:grpSpPr>
      <p:sp>
        <p:nvSpPr>
          <p:cNvPr id="681" name="Google Shape;681;p5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2" name="Google Shape;682;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7" name="Shape 687"/>
        <p:cNvGrpSpPr/>
        <p:nvPr/>
      </p:nvGrpSpPr>
      <p:grpSpPr>
        <a:xfrm>
          <a:off x="0" y="0"/>
          <a:ext cx="0" cy="0"/>
          <a:chOff x="0" y="0"/>
          <a:chExt cx="0" cy="0"/>
        </a:xfrm>
      </p:grpSpPr>
      <p:sp>
        <p:nvSpPr>
          <p:cNvPr id="688" name="Google Shape;688;p6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9" name="Google Shape;689;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8" name="Shape 708"/>
        <p:cNvGrpSpPr/>
        <p:nvPr/>
      </p:nvGrpSpPr>
      <p:grpSpPr>
        <a:xfrm>
          <a:off x="0" y="0"/>
          <a:ext cx="0" cy="0"/>
          <a:chOff x="0" y="0"/>
          <a:chExt cx="0" cy="0"/>
        </a:xfrm>
      </p:grpSpPr>
      <p:sp>
        <p:nvSpPr>
          <p:cNvPr id="709" name="Google Shape;709;p6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0" name="Google Shape;710;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8" name="Shape 748"/>
        <p:cNvGrpSpPr/>
        <p:nvPr/>
      </p:nvGrpSpPr>
      <p:grpSpPr>
        <a:xfrm>
          <a:off x="0" y="0"/>
          <a:ext cx="0" cy="0"/>
          <a:chOff x="0" y="0"/>
          <a:chExt cx="0" cy="0"/>
        </a:xfrm>
      </p:grpSpPr>
      <p:sp>
        <p:nvSpPr>
          <p:cNvPr id="749" name="Google Shape;749;p6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0" name="Google Shape;750;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1" name="Shape 761"/>
        <p:cNvGrpSpPr/>
        <p:nvPr/>
      </p:nvGrpSpPr>
      <p:grpSpPr>
        <a:xfrm>
          <a:off x="0" y="0"/>
          <a:ext cx="0" cy="0"/>
          <a:chOff x="0" y="0"/>
          <a:chExt cx="0" cy="0"/>
        </a:xfrm>
      </p:grpSpPr>
      <p:sp>
        <p:nvSpPr>
          <p:cNvPr id="762" name="Google Shape;762;p6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3" name="Google Shape;763;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4" name="Shape 774"/>
        <p:cNvGrpSpPr/>
        <p:nvPr/>
      </p:nvGrpSpPr>
      <p:grpSpPr>
        <a:xfrm>
          <a:off x="0" y="0"/>
          <a:ext cx="0" cy="0"/>
          <a:chOff x="0" y="0"/>
          <a:chExt cx="0" cy="0"/>
        </a:xfrm>
      </p:grpSpPr>
      <p:sp>
        <p:nvSpPr>
          <p:cNvPr id="775" name="Google Shape;775;p6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6" name="Google Shape;776;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2" name="Shape 782"/>
        <p:cNvGrpSpPr/>
        <p:nvPr/>
      </p:nvGrpSpPr>
      <p:grpSpPr>
        <a:xfrm>
          <a:off x="0" y="0"/>
          <a:ext cx="0" cy="0"/>
          <a:chOff x="0" y="0"/>
          <a:chExt cx="0" cy="0"/>
        </a:xfrm>
      </p:grpSpPr>
      <p:sp>
        <p:nvSpPr>
          <p:cNvPr id="783" name="Google Shape;783;p6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4" name="Google Shape;784;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6" name="Shape 826"/>
        <p:cNvGrpSpPr/>
        <p:nvPr/>
      </p:nvGrpSpPr>
      <p:grpSpPr>
        <a:xfrm>
          <a:off x="0" y="0"/>
          <a:ext cx="0" cy="0"/>
          <a:chOff x="0" y="0"/>
          <a:chExt cx="0" cy="0"/>
        </a:xfrm>
      </p:grpSpPr>
      <p:sp>
        <p:nvSpPr>
          <p:cNvPr id="827" name="Google Shape;827;p6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8" name="Google Shape;828;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4" name="Shape 834"/>
        <p:cNvGrpSpPr/>
        <p:nvPr/>
      </p:nvGrpSpPr>
      <p:grpSpPr>
        <a:xfrm>
          <a:off x="0" y="0"/>
          <a:ext cx="0" cy="0"/>
          <a:chOff x="0" y="0"/>
          <a:chExt cx="0" cy="0"/>
        </a:xfrm>
      </p:grpSpPr>
      <p:sp>
        <p:nvSpPr>
          <p:cNvPr id="835" name="Google Shape;835;p6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6" name="Google Shape;836;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2" name="Shape 842"/>
        <p:cNvGrpSpPr/>
        <p:nvPr/>
      </p:nvGrpSpPr>
      <p:grpSpPr>
        <a:xfrm>
          <a:off x="0" y="0"/>
          <a:ext cx="0" cy="0"/>
          <a:chOff x="0" y="0"/>
          <a:chExt cx="0" cy="0"/>
        </a:xfrm>
      </p:grpSpPr>
      <p:sp>
        <p:nvSpPr>
          <p:cNvPr id="843" name="Google Shape;843;p6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4" name="Google Shape;844;p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6" name="Shape 876"/>
        <p:cNvGrpSpPr/>
        <p:nvPr/>
      </p:nvGrpSpPr>
      <p:grpSpPr>
        <a:xfrm>
          <a:off x="0" y="0"/>
          <a:ext cx="0" cy="0"/>
          <a:chOff x="0" y="0"/>
          <a:chExt cx="0" cy="0"/>
        </a:xfrm>
      </p:grpSpPr>
      <p:sp>
        <p:nvSpPr>
          <p:cNvPr id="877" name="Google Shape;877;p6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8" name="Google Shape;878;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4" name="Shape 884"/>
        <p:cNvGrpSpPr/>
        <p:nvPr/>
      </p:nvGrpSpPr>
      <p:grpSpPr>
        <a:xfrm>
          <a:off x="0" y="0"/>
          <a:ext cx="0" cy="0"/>
          <a:chOff x="0" y="0"/>
          <a:chExt cx="0" cy="0"/>
        </a:xfrm>
      </p:grpSpPr>
      <p:sp>
        <p:nvSpPr>
          <p:cNvPr id="885" name="Google Shape;885;p7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6" name="Google Shape;886;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2" name="Shape 892"/>
        <p:cNvGrpSpPr/>
        <p:nvPr/>
      </p:nvGrpSpPr>
      <p:grpSpPr>
        <a:xfrm>
          <a:off x="0" y="0"/>
          <a:ext cx="0" cy="0"/>
          <a:chOff x="0" y="0"/>
          <a:chExt cx="0" cy="0"/>
        </a:xfrm>
      </p:grpSpPr>
      <p:sp>
        <p:nvSpPr>
          <p:cNvPr id="893" name="Google Shape;893;p7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4" name="Google Shape;894;p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0" name="Shape 900"/>
        <p:cNvGrpSpPr/>
        <p:nvPr/>
      </p:nvGrpSpPr>
      <p:grpSpPr>
        <a:xfrm>
          <a:off x="0" y="0"/>
          <a:ext cx="0" cy="0"/>
          <a:chOff x="0" y="0"/>
          <a:chExt cx="0" cy="0"/>
        </a:xfrm>
      </p:grpSpPr>
      <p:sp>
        <p:nvSpPr>
          <p:cNvPr id="901" name="Google Shape;901;p7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2" name="Google Shape;902;p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5" name="Shape 935"/>
        <p:cNvGrpSpPr/>
        <p:nvPr/>
      </p:nvGrpSpPr>
      <p:grpSpPr>
        <a:xfrm>
          <a:off x="0" y="0"/>
          <a:ext cx="0" cy="0"/>
          <a:chOff x="0" y="0"/>
          <a:chExt cx="0" cy="0"/>
        </a:xfrm>
      </p:grpSpPr>
      <p:sp>
        <p:nvSpPr>
          <p:cNvPr id="936" name="Google Shape;936;p7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7" name="Google Shape;937;p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5" name="Shape 975"/>
        <p:cNvGrpSpPr/>
        <p:nvPr/>
      </p:nvGrpSpPr>
      <p:grpSpPr>
        <a:xfrm>
          <a:off x="0" y="0"/>
          <a:ext cx="0" cy="0"/>
          <a:chOff x="0" y="0"/>
          <a:chExt cx="0" cy="0"/>
        </a:xfrm>
      </p:grpSpPr>
      <p:sp>
        <p:nvSpPr>
          <p:cNvPr id="976" name="Google Shape;976;p7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7" name="Google Shape;977;p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3" name="Shape 983"/>
        <p:cNvGrpSpPr/>
        <p:nvPr/>
      </p:nvGrpSpPr>
      <p:grpSpPr>
        <a:xfrm>
          <a:off x="0" y="0"/>
          <a:ext cx="0" cy="0"/>
          <a:chOff x="0" y="0"/>
          <a:chExt cx="0" cy="0"/>
        </a:xfrm>
      </p:grpSpPr>
      <p:sp>
        <p:nvSpPr>
          <p:cNvPr id="984" name="Google Shape;984;p7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5" name="Google Shape;985;p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7" name="Shape 1017"/>
        <p:cNvGrpSpPr/>
        <p:nvPr/>
      </p:nvGrpSpPr>
      <p:grpSpPr>
        <a:xfrm>
          <a:off x="0" y="0"/>
          <a:ext cx="0" cy="0"/>
          <a:chOff x="0" y="0"/>
          <a:chExt cx="0" cy="0"/>
        </a:xfrm>
      </p:grpSpPr>
      <p:sp>
        <p:nvSpPr>
          <p:cNvPr id="1018" name="Google Shape;1018;p7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9" name="Google Shape;1019;p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3" name="Shape 1043"/>
        <p:cNvGrpSpPr/>
        <p:nvPr/>
      </p:nvGrpSpPr>
      <p:grpSpPr>
        <a:xfrm>
          <a:off x="0" y="0"/>
          <a:ext cx="0" cy="0"/>
          <a:chOff x="0" y="0"/>
          <a:chExt cx="0" cy="0"/>
        </a:xfrm>
      </p:grpSpPr>
      <p:sp>
        <p:nvSpPr>
          <p:cNvPr id="1044" name="Google Shape;1044;p7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5" name="Google Shape;1045;p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9" name="Shape 1069"/>
        <p:cNvGrpSpPr/>
        <p:nvPr/>
      </p:nvGrpSpPr>
      <p:grpSpPr>
        <a:xfrm>
          <a:off x="0" y="0"/>
          <a:ext cx="0" cy="0"/>
          <a:chOff x="0" y="0"/>
          <a:chExt cx="0" cy="0"/>
        </a:xfrm>
      </p:grpSpPr>
      <p:sp>
        <p:nvSpPr>
          <p:cNvPr id="1070" name="Google Shape;1070;p7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1" name="Google Shape;1071;p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8" name="Shape 1078"/>
        <p:cNvGrpSpPr/>
        <p:nvPr/>
      </p:nvGrpSpPr>
      <p:grpSpPr>
        <a:xfrm>
          <a:off x="0" y="0"/>
          <a:ext cx="0" cy="0"/>
          <a:chOff x="0" y="0"/>
          <a:chExt cx="0" cy="0"/>
        </a:xfrm>
      </p:grpSpPr>
      <p:sp>
        <p:nvSpPr>
          <p:cNvPr id="1079" name="Google Shape;1079;p7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0" name="Google Shape;1080;p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9" name="Shape 1089"/>
        <p:cNvGrpSpPr/>
        <p:nvPr/>
      </p:nvGrpSpPr>
      <p:grpSpPr>
        <a:xfrm>
          <a:off x="0" y="0"/>
          <a:ext cx="0" cy="0"/>
          <a:chOff x="0" y="0"/>
          <a:chExt cx="0" cy="0"/>
        </a:xfrm>
      </p:grpSpPr>
      <p:sp>
        <p:nvSpPr>
          <p:cNvPr id="1090" name="Google Shape;1090;p8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1" name="Google Shape;1091;p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7" name="Shape 1097"/>
        <p:cNvGrpSpPr/>
        <p:nvPr/>
      </p:nvGrpSpPr>
      <p:grpSpPr>
        <a:xfrm>
          <a:off x="0" y="0"/>
          <a:ext cx="0" cy="0"/>
          <a:chOff x="0" y="0"/>
          <a:chExt cx="0" cy="0"/>
        </a:xfrm>
      </p:grpSpPr>
      <p:sp>
        <p:nvSpPr>
          <p:cNvPr id="1098" name="Google Shape;1098;p8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9" name="Google Shape;1099;p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5" name="Shape 1105"/>
        <p:cNvGrpSpPr/>
        <p:nvPr/>
      </p:nvGrpSpPr>
      <p:grpSpPr>
        <a:xfrm>
          <a:off x="0" y="0"/>
          <a:ext cx="0" cy="0"/>
          <a:chOff x="0" y="0"/>
          <a:chExt cx="0" cy="0"/>
        </a:xfrm>
      </p:grpSpPr>
      <p:sp>
        <p:nvSpPr>
          <p:cNvPr id="1106" name="Google Shape;1106;p8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7" name="Google Shape;1107;p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3" name="Shape 1113"/>
        <p:cNvGrpSpPr/>
        <p:nvPr/>
      </p:nvGrpSpPr>
      <p:grpSpPr>
        <a:xfrm>
          <a:off x="0" y="0"/>
          <a:ext cx="0" cy="0"/>
          <a:chOff x="0" y="0"/>
          <a:chExt cx="0" cy="0"/>
        </a:xfrm>
      </p:grpSpPr>
      <p:sp>
        <p:nvSpPr>
          <p:cNvPr id="1114" name="Google Shape;1114;p8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5" name="Google Shape;1115;p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0" name="Shape 1120"/>
        <p:cNvGrpSpPr/>
        <p:nvPr/>
      </p:nvGrpSpPr>
      <p:grpSpPr>
        <a:xfrm>
          <a:off x="0" y="0"/>
          <a:ext cx="0" cy="0"/>
          <a:chOff x="0" y="0"/>
          <a:chExt cx="0" cy="0"/>
        </a:xfrm>
      </p:grpSpPr>
      <p:sp>
        <p:nvSpPr>
          <p:cNvPr id="1121" name="Google Shape;1121;p8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2" name="Google Shape;1122;p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0" name="Shape 1130"/>
        <p:cNvGrpSpPr/>
        <p:nvPr/>
      </p:nvGrpSpPr>
      <p:grpSpPr>
        <a:xfrm>
          <a:off x="0" y="0"/>
          <a:ext cx="0" cy="0"/>
          <a:chOff x="0" y="0"/>
          <a:chExt cx="0" cy="0"/>
        </a:xfrm>
      </p:grpSpPr>
      <p:sp>
        <p:nvSpPr>
          <p:cNvPr id="1131" name="Google Shape;1131;p8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2" name="Google Shape;1132;p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7" name="Shape 1137"/>
        <p:cNvGrpSpPr/>
        <p:nvPr/>
      </p:nvGrpSpPr>
      <p:grpSpPr>
        <a:xfrm>
          <a:off x="0" y="0"/>
          <a:ext cx="0" cy="0"/>
          <a:chOff x="0" y="0"/>
          <a:chExt cx="0" cy="0"/>
        </a:xfrm>
      </p:grpSpPr>
      <p:sp>
        <p:nvSpPr>
          <p:cNvPr id="1138" name="Google Shape;1138;p8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9" name="Google Shape;1139;p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4" name="Shape 1144"/>
        <p:cNvGrpSpPr/>
        <p:nvPr/>
      </p:nvGrpSpPr>
      <p:grpSpPr>
        <a:xfrm>
          <a:off x="0" y="0"/>
          <a:ext cx="0" cy="0"/>
          <a:chOff x="0" y="0"/>
          <a:chExt cx="0" cy="0"/>
        </a:xfrm>
      </p:grpSpPr>
      <p:sp>
        <p:nvSpPr>
          <p:cNvPr id="1145" name="Google Shape;1145;p8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6" name="Google Shape;1146;p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1" name="Shape 1151"/>
        <p:cNvGrpSpPr/>
        <p:nvPr/>
      </p:nvGrpSpPr>
      <p:grpSpPr>
        <a:xfrm>
          <a:off x="0" y="0"/>
          <a:ext cx="0" cy="0"/>
          <a:chOff x="0" y="0"/>
          <a:chExt cx="0" cy="0"/>
        </a:xfrm>
      </p:grpSpPr>
      <p:sp>
        <p:nvSpPr>
          <p:cNvPr id="1152" name="Google Shape;1152;p8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3" name="Google Shape;1153;p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9" name="Shape 1159"/>
        <p:cNvGrpSpPr/>
        <p:nvPr/>
      </p:nvGrpSpPr>
      <p:grpSpPr>
        <a:xfrm>
          <a:off x="0" y="0"/>
          <a:ext cx="0" cy="0"/>
          <a:chOff x="0" y="0"/>
          <a:chExt cx="0" cy="0"/>
        </a:xfrm>
      </p:grpSpPr>
      <p:sp>
        <p:nvSpPr>
          <p:cNvPr id="1160" name="Google Shape;1160;p8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1" name="Google Shape;1161;p8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7" name="Shape 1167"/>
        <p:cNvGrpSpPr/>
        <p:nvPr/>
      </p:nvGrpSpPr>
      <p:grpSpPr>
        <a:xfrm>
          <a:off x="0" y="0"/>
          <a:ext cx="0" cy="0"/>
          <a:chOff x="0" y="0"/>
          <a:chExt cx="0" cy="0"/>
        </a:xfrm>
      </p:grpSpPr>
      <p:sp>
        <p:nvSpPr>
          <p:cNvPr id="1168" name="Google Shape;1168;p9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9" name="Google Shape;1169;p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5" name="Shape 1175"/>
        <p:cNvGrpSpPr/>
        <p:nvPr/>
      </p:nvGrpSpPr>
      <p:grpSpPr>
        <a:xfrm>
          <a:off x="0" y="0"/>
          <a:ext cx="0" cy="0"/>
          <a:chOff x="0" y="0"/>
          <a:chExt cx="0" cy="0"/>
        </a:xfrm>
      </p:grpSpPr>
      <p:sp>
        <p:nvSpPr>
          <p:cNvPr id="1176" name="Google Shape;1176;p9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7" name="Google Shape;1177;p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標題投影片"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lstStyle>
            <a:lvl1pPr lvl="0" algn="ctr">
              <a:spcBef>
                <a:spcPts val="0"/>
              </a:spcBef>
              <a:spcAft>
                <a:spcPts val="0"/>
              </a:spcAft>
              <a:buClr>
                <a:srgbClr val="0F243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6974904" y="630932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標題及直排文字" type="vertTx">
  <p:cSld name="VERTICAL_TEXT">
    <p:spTree>
      <p:nvGrpSpPr>
        <p:cNvPr id="71" name="Shape 71"/>
        <p:cNvGrpSpPr/>
        <p:nvPr/>
      </p:nvGrpSpPr>
      <p:grpSpPr>
        <a:xfrm>
          <a:off x="0" y="0"/>
          <a:ext cx="0" cy="0"/>
          <a:chOff x="0" y="0"/>
          <a:chExt cx="0" cy="0"/>
        </a:xfrm>
      </p:grpSpPr>
      <p:sp>
        <p:nvSpPr>
          <p:cNvPr id="72" name="Google Shape;72;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Clr>
                <a:srgbClr val="0F243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1"/>
          <p:cNvSpPr txBox="1"/>
          <p:nvPr>
            <p:ph idx="1" type="body"/>
          </p:nvPr>
        </p:nvSpPr>
        <p:spPr>
          <a:xfrm rot="5400000">
            <a:off x="2359322" y="-201315"/>
            <a:ext cx="4425355" cy="82296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4" name="Google Shape;74;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2" type="sldNum"/>
          </p:nvPr>
        </p:nvSpPr>
        <p:spPr>
          <a:xfrm>
            <a:off x="6974904" y="623731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直排標題及文字" type="vertTitleAndTx">
  <p:cSld name="VERTICAL_TITLE_AND_VERTICAL_TEXT">
    <p:spTree>
      <p:nvGrpSpPr>
        <p:cNvPr id="77" name="Shape 77"/>
        <p:cNvGrpSpPr/>
        <p:nvPr/>
      </p:nvGrpSpPr>
      <p:grpSpPr>
        <a:xfrm>
          <a:off x="0" y="0"/>
          <a:ext cx="0" cy="0"/>
          <a:chOff x="0" y="0"/>
          <a:chExt cx="0" cy="0"/>
        </a:xfrm>
      </p:grpSpPr>
      <p:sp>
        <p:nvSpPr>
          <p:cNvPr id="78" name="Google Shape;78;p1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lstStyle>
            <a:lvl1pPr lvl="0" algn="ctr">
              <a:spcBef>
                <a:spcPts val="0"/>
              </a:spcBef>
              <a:spcAft>
                <a:spcPts val="0"/>
              </a:spcAft>
              <a:buClr>
                <a:srgbClr val="0F243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0" name="Google Shape;80;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2" type="sldNum"/>
          </p:nvPr>
        </p:nvSpPr>
        <p:spPr>
          <a:xfrm>
            <a:off x="6974904" y="623731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標題及物件"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Clr>
                <a:srgbClr val="0F243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457200" y="1772816"/>
            <a:ext cx="8229600" cy="4353347"/>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空白" type="blank">
  <p:cSld name="BLANK">
    <p:spTree>
      <p:nvGrpSpPr>
        <p:cNvPr id="27" name="Shape 27"/>
        <p:cNvGrpSpPr/>
        <p:nvPr/>
      </p:nvGrpSpPr>
      <p:grpSpPr>
        <a:xfrm>
          <a:off x="0" y="0"/>
          <a:ext cx="0" cy="0"/>
          <a:chOff x="0" y="0"/>
          <a:chExt cx="0" cy="0"/>
        </a:xfrm>
      </p:grpSpPr>
      <p:sp>
        <p:nvSpPr>
          <p:cNvPr id="28" name="Google Shape;28;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6974904" y="623731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只有標題" type="titleOnly">
  <p:cSld name="TITLE_ONLY">
    <p:spTree>
      <p:nvGrpSpPr>
        <p:cNvPr id="31" name="Shape 31"/>
        <p:cNvGrpSpPr/>
        <p:nvPr/>
      </p:nvGrpSpPr>
      <p:grpSpPr>
        <a:xfrm>
          <a:off x="0" y="0"/>
          <a:ext cx="0" cy="0"/>
          <a:chOff x="0" y="0"/>
          <a:chExt cx="0" cy="0"/>
        </a:xfrm>
      </p:grpSpPr>
      <p:sp>
        <p:nvSpPr>
          <p:cNvPr id="32" name="Google Shape;32;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Clr>
                <a:srgbClr val="0F243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6974904" y="623731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區段標題">
  <p:cSld name="區段標題">
    <p:bg>
      <p:bgPr>
        <a:blipFill>
          <a:blip r:embed="rId2">
            <a:alphaModFix/>
          </a:blip>
          <a:stretch>
            <a:fillRect/>
          </a:stretch>
        </a:blipFill>
      </p:bgPr>
    </p:bg>
    <p:spTree>
      <p:nvGrpSpPr>
        <p:cNvPr id="36" name="Shape 36"/>
        <p:cNvGrpSpPr/>
        <p:nvPr/>
      </p:nvGrpSpPr>
      <p:grpSpPr>
        <a:xfrm>
          <a:off x="0" y="0"/>
          <a:ext cx="0" cy="0"/>
          <a:chOff x="0" y="0"/>
          <a:chExt cx="0" cy="0"/>
        </a:xfrm>
      </p:grpSpPr>
      <p:sp>
        <p:nvSpPr>
          <p:cNvPr id="37" name="Google Shape;37;p6"/>
          <p:cNvSpPr txBox="1"/>
          <p:nvPr>
            <p:ph type="title"/>
          </p:nvPr>
        </p:nvSpPr>
        <p:spPr>
          <a:xfrm>
            <a:off x="2051720" y="2636912"/>
            <a:ext cx="5434881" cy="1362075"/>
          </a:xfrm>
          <a:prstGeom prst="rect">
            <a:avLst/>
          </a:prstGeom>
          <a:noFill/>
          <a:ln>
            <a:noFill/>
          </a:ln>
        </p:spPr>
        <p:txBody>
          <a:bodyPr anchorCtr="0" anchor="t" bIns="45700" lIns="91425" spcFirstLastPara="1" rIns="91425" wrap="square" tIns="45700"/>
          <a:lstStyle>
            <a:lvl1pPr lvl="0" algn="ctr">
              <a:spcBef>
                <a:spcPts val="0"/>
              </a:spcBef>
              <a:spcAft>
                <a:spcPts val="0"/>
              </a:spcAft>
              <a:buClr>
                <a:srgbClr val="0F243E"/>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ph idx="12" type="sldNum"/>
          </p:nvPr>
        </p:nvSpPr>
        <p:spPr>
          <a:xfrm>
            <a:off x="6974904" y="623731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兩項物件" type="twoObj">
  <p:cSld name="TWO_OBJECTS">
    <p:spTree>
      <p:nvGrpSpPr>
        <p:cNvPr id="41" name="Shape 41"/>
        <p:cNvGrpSpPr/>
        <p:nvPr/>
      </p:nvGrpSpPr>
      <p:grpSpPr>
        <a:xfrm>
          <a:off x="0" y="0"/>
          <a:ext cx="0" cy="0"/>
          <a:chOff x="0" y="0"/>
          <a:chExt cx="0" cy="0"/>
        </a:xfrm>
      </p:grpSpPr>
      <p:sp>
        <p:nvSpPr>
          <p:cNvPr id="42" name="Google Shape;42;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Clr>
                <a:srgbClr val="0F243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4" name="Google Shape;44;p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5" name="Google Shape;45;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2" type="sldNum"/>
          </p:nvPr>
        </p:nvSpPr>
        <p:spPr>
          <a:xfrm>
            <a:off x="6974904" y="623731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比對" type="twoTxTwoObj">
  <p:cSld name="TWO_OBJECTS_WITH_TEXT">
    <p:spTree>
      <p:nvGrpSpPr>
        <p:cNvPr id="48" name="Shape 48"/>
        <p:cNvGrpSpPr/>
        <p:nvPr/>
      </p:nvGrpSpPr>
      <p:grpSpPr>
        <a:xfrm>
          <a:off x="0" y="0"/>
          <a:ext cx="0" cy="0"/>
          <a:chOff x="0" y="0"/>
          <a:chExt cx="0" cy="0"/>
        </a:xfrm>
      </p:grpSpPr>
      <p:sp>
        <p:nvSpPr>
          <p:cNvPr id="49" name="Google Shape;49;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Clr>
                <a:srgbClr val="0F243E"/>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1" name="Google Shape;51;p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2" name="Google Shape;52;p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3" name="Google Shape;53;p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4" name="Google Shape;54;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2" type="sldNum"/>
          </p:nvPr>
        </p:nvSpPr>
        <p:spPr>
          <a:xfrm>
            <a:off x="6974904" y="623731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含標題的內容" type="objTx">
  <p:cSld name="OBJECT_WITH_CAPTION_TEXT">
    <p:spTree>
      <p:nvGrpSpPr>
        <p:cNvPr id="57" name="Shape 57"/>
        <p:cNvGrpSpPr/>
        <p:nvPr/>
      </p:nvGrpSpPr>
      <p:grpSpPr>
        <a:xfrm>
          <a:off x="0" y="0"/>
          <a:ext cx="0" cy="0"/>
          <a:chOff x="0" y="0"/>
          <a:chExt cx="0" cy="0"/>
        </a:xfrm>
      </p:grpSpPr>
      <p:sp>
        <p:nvSpPr>
          <p:cNvPr id="58" name="Google Shape;58;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lstStyle>
            <a:lvl1pPr lvl="0" algn="l">
              <a:spcBef>
                <a:spcPts val="0"/>
              </a:spcBef>
              <a:spcAft>
                <a:spcPts val="0"/>
              </a:spcAft>
              <a:buClr>
                <a:srgbClr val="0F243E"/>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0" name="Google Shape;60;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1" name="Google Shape;61;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2" type="sldNum"/>
          </p:nvPr>
        </p:nvSpPr>
        <p:spPr>
          <a:xfrm>
            <a:off x="6974904" y="623731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含標題的圖片" type="picTx">
  <p:cSld name="PICTURE_WITH_CAPTION_TEXT">
    <p:spTree>
      <p:nvGrpSpPr>
        <p:cNvPr id="64" name="Shape 64"/>
        <p:cNvGrpSpPr/>
        <p:nvPr/>
      </p:nvGrpSpPr>
      <p:grpSpPr>
        <a:xfrm>
          <a:off x="0" y="0"/>
          <a:ext cx="0" cy="0"/>
          <a:chOff x="0" y="0"/>
          <a:chExt cx="0" cy="0"/>
        </a:xfrm>
      </p:grpSpPr>
      <p:sp>
        <p:nvSpPr>
          <p:cNvPr id="65" name="Google Shape;65;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algn="l">
              <a:spcBef>
                <a:spcPts val="0"/>
              </a:spcBef>
              <a:spcAft>
                <a:spcPts val="0"/>
              </a:spcAft>
              <a:buClr>
                <a:srgbClr val="0F243E"/>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7" name="Google Shape;67;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8" name="Google Shape;68;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2" type="sldNum"/>
          </p:nvPr>
        </p:nvSpPr>
        <p:spPr>
          <a:xfrm>
            <a:off x="6974904" y="623731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rgbClr val="0F243E"/>
              </a:buClr>
              <a:buSzPts val="4400"/>
              <a:buFont typeface="Calibri"/>
              <a:buNone/>
              <a:defRPr b="1" i="0" sz="4400" u="none" cap="none" strike="noStrike">
                <a:solidFill>
                  <a:srgbClr val="0F243E"/>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700808"/>
            <a:ext cx="8229600" cy="4425355"/>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974904" y="6237312"/>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g"/><Relationship Id="rId4" Type="http://schemas.openxmlformats.org/officeDocument/2006/relationships/image" Target="../media/image3.jpg"/><Relationship Id="rId5" Type="http://schemas.openxmlformats.org/officeDocument/2006/relationships/image" Target="../media/image7.jpg"/><Relationship Id="rId6" Type="http://schemas.openxmlformats.org/officeDocument/2006/relationships/image" Target="../media/image8.jpg"/><Relationship Id="rId7"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jpg"/><Relationship Id="rId4" Type="http://schemas.openxmlformats.org/officeDocument/2006/relationships/image" Target="../media/image21.jpg"/><Relationship Id="rId5"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7.png"/><Relationship Id="rId4" Type="http://schemas.openxmlformats.org/officeDocument/2006/relationships/image" Target="../media/image22.png"/><Relationship Id="rId5"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5.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5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3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3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51.png"/><Relationship Id="rId4" Type="http://schemas.openxmlformats.org/officeDocument/2006/relationships/image" Target="../media/image36.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39.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42.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hyperlink" Target="http://bmw.avi" TargetMode="External"/><Relationship Id="rId4" Type="http://schemas.openxmlformats.org/officeDocument/2006/relationships/hyperlink" Target="about:blank" TargetMode="External"/><Relationship Id="rId5" Type="http://schemas.openxmlformats.org/officeDocument/2006/relationships/hyperlink" Target="http://www.youtube.com/watch?v=P9KPJlA5yds" TargetMode="External"/><Relationship Id="rId6" Type="http://schemas.openxmlformats.org/officeDocument/2006/relationships/image" Target="../media/image43.jpg"/><Relationship Id="rId7" Type="http://schemas.openxmlformats.org/officeDocument/2006/relationships/image" Target="../media/image41.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4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hyperlink" Target="about:blank" TargetMode="External"/><Relationship Id="rId4" Type="http://schemas.openxmlformats.org/officeDocument/2006/relationships/image" Target="../media/image46.jpg"/><Relationship Id="rId5" Type="http://schemas.openxmlformats.org/officeDocument/2006/relationships/hyperlink" Target="about:blank" TargetMode="External"/><Relationship Id="rId6" Type="http://schemas.openxmlformats.org/officeDocument/2006/relationships/image" Target="../media/image44.jpg"/><Relationship Id="rId7" Type="http://schemas.openxmlformats.org/officeDocument/2006/relationships/hyperlink" Target="about:blank" TargetMode="External"/><Relationship Id="rId8" Type="http://schemas.openxmlformats.org/officeDocument/2006/relationships/image" Target="../media/image47.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3"/>
          <p:cNvSpPr txBox="1"/>
          <p:nvPr>
            <p:ph type="ctrTitle"/>
          </p:nvPr>
        </p:nvSpPr>
        <p:spPr>
          <a:xfrm>
            <a:off x="70992" y="1196752"/>
            <a:ext cx="9073008"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Major Challenges for Economic and Sustainable Development in Taiwan</a:t>
            </a:r>
            <a:endParaRPr/>
          </a:p>
        </p:txBody>
      </p:sp>
      <p:sp>
        <p:nvSpPr>
          <p:cNvPr id="88" name="Google Shape;88;p13"/>
          <p:cNvSpPr txBox="1"/>
          <p:nvPr>
            <p:ph idx="1" type="subTitle"/>
          </p:nvPr>
        </p:nvSpPr>
        <p:spPr>
          <a:xfrm>
            <a:off x="539552" y="3140968"/>
            <a:ext cx="7704856" cy="2808312"/>
          </a:xfrm>
          <a:prstGeom prst="rect">
            <a:avLst/>
          </a:prstGeom>
          <a:noFill/>
          <a:ln>
            <a:noFill/>
          </a:ln>
        </p:spPr>
        <p:txBody>
          <a:bodyPr anchorCtr="0" anchor="t" bIns="45700" lIns="91425" spcFirstLastPara="1" rIns="91425" wrap="square" tIns="45700">
            <a:noAutofit/>
          </a:bodyPr>
          <a:lstStyle/>
          <a:p>
            <a:pPr indent="0" lvl="0" marL="0" rtl="0" algn="ctr">
              <a:lnSpc>
                <a:spcPct val="60000"/>
              </a:lnSpc>
              <a:spcBef>
                <a:spcPts val="0"/>
              </a:spcBef>
              <a:spcAft>
                <a:spcPts val="0"/>
              </a:spcAft>
              <a:buClr>
                <a:srgbClr val="3F3F3F"/>
              </a:buClr>
              <a:buSzPts val="2480"/>
              <a:buNone/>
            </a:pPr>
            <a:r>
              <a:rPr lang="en-US" sz="2480">
                <a:solidFill>
                  <a:srgbClr val="3F3F3F"/>
                </a:solidFill>
              </a:rPr>
              <a:t>Jyh-Yih Hsu(許志義)</a:t>
            </a:r>
            <a:endParaRPr sz="2480">
              <a:solidFill>
                <a:srgbClr val="3F3F3F"/>
              </a:solidFill>
            </a:endParaRPr>
          </a:p>
          <a:p>
            <a:pPr indent="0" lvl="0" marL="0" rtl="0" algn="ctr">
              <a:lnSpc>
                <a:spcPct val="60000"/>
              </a:lnSpc>
              <a:spcBef>
                <a:spcPts val="496"/>
              </a:spcBef>
              <a:spcAft>
                <a:spcPts val="0"/>
              </a:spcAft>
              <a:buClr>
                <a:srgbClr val="3F3F3F"/>
              </a:buClr>
              <a:buSzPts val="2480"/>
              <a:buNone/>
            </a:pPr>
            <a:r>
              <a:rPr lang="en-US" sz="2480">
                <a:solidFill>
                  <a:srgbClr val="3F3F3F"/>
                </a:solidFill>
              </a:rPr>
              <a:t>Professor</a:t>
            </a:r>
            <a:endParaRPr/>
          </a:p>
          <a:p>
            <a:pPr indent="0" lvl="0" marL="0" rtl="0" algn="ctr">
              <a:lnSpc>
                <a:spcPct val="60000"/>
              </a:lnSpc>
              <a:spcBef>
                <a:spcPts val="496"/>
              </a:spcBef>
              <a:spcAft>
                <a:spcPts val="0"/>
              </a:spcAft>
              <a:buClr>
                <a:srgbClr val="3F3F3F"/>
              </a:buClr>
              <a:buSzPts val="2480"/>
              <a:buNone/>
            </a:pPr>
            <a:r>
              <a:rPr lang="en-US" sz="2480">
                <a:solidFill>
                  <a:srgbClr val="3F3F3F"/>
                </a:solidFill>
              </a:rPr>
              <a:t>Department of Management Information Systems</a:t>
            </a:r>
            <a:endParaRPr/>
          </a:p>
          <a:p>
            <a:pPr indent="0" lvl="0" marL="0" rtl="0" algn="ctr">
              <a:lnSpc>
                <a:spcPct val="60000"/>
              </a:lnSpc>
              <a:spcBef>
                <a:spcPts val="496"/>
              </a:spcBef>
              <a:spcAft>
                <a:spcPts val="0"/>
              </a:spcAft>
              <a:buClr>
                <a:srgbClr val="3F3F3F"/>
              </a:buClr>
              <a:buSzPts val="2480"/>
              <a:buNone/>
            </a:pPr>
            <a:r>
              <a:rPr lang="en-US" sz="2480">
                <a:solidFill>
                  <a:srgbClr val="3F3F3F"/>
                </a:solidFill>
              </a:rPr>
              <a:t>Department of Applied Economics</a:t>
            </a:r>
            <a:endParaRPr/>
          </a:p>
          <a:p>
            <a:pPr indent="0" lvl="0" marL="0" rtl="0" algn="ctr">
              <a:lnSpc>
                <a:spcPct val="60000"/>
              </a:lnSpc>
              <a:spcBef>
                <a:spcPts val="496"/>
              </a:spcBef>
              <a:spcAft>
                <a:spcPts val="0"/>
              </a:spcAft>
              <a:buClr>
                <a:srgbClr val="3F3F3F"/>
              </a:buClr>
              <a:buSzPts val="2480"/>
              <a:buNone/>
            </a:pPr>
            <a:r>
              <a:rPr lang="en-US" sz="2480">
                <a:solidFill>
                  <a:srgbClr val="3F3F3F"/>
                </a:solidFill>
              </a:rPr>
              <a:t>National Chung Hsing University</a:t>
            </a:r>
            <a:endParaRPr/>
          </a:p>
          <a:p>
            <a:pPr indent="0" lvl="0" marL="0" rtl="0" algn="ctr">
              <a:lnSpc>
                <a:spcPct val="60000"/>
              </a:lnSpc>
              <a:spcBef>
                <a:spcPts val="496"/>
              </a:spcBef>
              <a:spcAft>
                <a:spcPts val="0"/>
              </a:spcAft>
              <a:buClr>
                <a:srgbClr val="3F3F3F"/>
              </a:buClr>
              <a:buSzPts val="2480"/>
              <a:buNone/>
            </a:pPr>
            <a:r>
              <a:rPr lang="en-US" sz="2480">
                <a:solidFill>
                  <a:srgbClr val="3F3F3F"/>
                </a:solidFill>
              </a:rPr>
              <a:t>and </a:t>
            </a:r>
            <a:endParaRPr/>
          </a:p>
          <a:p>
            <a:pPr indent="0" lvl="0" marL="0" rtl="0" algn="ctr">
              <a:lnSpc>
                <a:spcPct val="60000"/>
              </a:lnSpc>
              <a:spcBef>
                <a:spcPts val="496"/>
              </a:spcBef>
              <a:spcAft>
                <a:spcPts val="0"/>
              </a:spcAft>
              <a:buClr>
                <a:srgbClr val="3F3F3F"/>
              </a:buClr>
              <a:buSzPts val="2480"/>
              <a:buNone/>
            </a:pPr>
            <a:r>
              <a:rPr lang="en-US" sz="2480">
                <a:solidFill>
                  <a:srgbClr val="3F3F3F"/>
                </a:solidFill>
              </a:rPr>
              <a:t>Affiliate Professor</a:t>
            </a:r>
            <a:endParaRPr/>
          </a:p>
          <a:p>
            <a:pPr indent="0" lvl="0" marL="0" rtl="0" algn="ctr">
              <a:lnSpc>
                <a:spcPct val="60000"/>
              </a:lnSpc>
              <a:spcBef>
                <a:spcPts val="496"/>
              </a:spcBef>
              <a:spcAft>
                <a:spcPts val="0"/>
              </a:spcAft>
              <a:buClr>
                <a:srgbClr val="3F3F3F"/>
              </a:buClr>
              <a:buSzPts val="2480"/>
              <a:buNone/>
            </a:pPr>
            <a:r>
              <a:rPr lang="en-US" sz="2480">
                <a:solidFill>
                  <a:srgbClr val="3F3F3F"/>
                </a:solidFill>
              </a:rPr>
              <a:t>Department of Economics </a:t>
            </a:r>
            <a:endParaRPr/>
          </a:p>
          <a:p>
            <a:pPr indent="0" lvl="0" marL="0" rtl="0" algn="ctr">
              <a:lnSpc>
                <a:spcPct val="60000"/>
              </a:lnSpc>
              <a:spcBef>
                <a:spcPts val="496"/>
              </a:spcBef>
              <a:spcAft>
                <a:spcPts val="0"/>
              </a:spcAft>
              <a:buClr>
                <a:srgbClr val="3F3F3F"/>
              </a:buClr>
              <a:buSzPts val="2480"/>
              <a:buNone/>
            </a:pPr>
            <a:r>
              <a:rPr lang="en-US" sz="2480">
                <a:solidFill>
                  <a:srgbClr val="3F3F3F"/>
                </a:solidFill>
              </a:rPr>
              <a:t>National  Cheng Chi University</a:t>
            </a:r>
            <a:endParaRPr sz="2480">
              <a:solidFill>
                <a:srgbClr val="3F3F3F"/>
              </a:solidFill>
            </a:endParaRPr>
          </a:p>
          <a:p>
            <a:pPr indent="0" lvl="0" marL="0" rtl="0" algn="ctr">
              <a:lnSpc>
                <a:spcPct val="60000"/>
              </a:lnSpc>
              <a:spcBef>
                <a:spcPts val="496"/>
              </a:spcBef>
              <a:spcAft>
                <a:spcPts val="0"/>
              </a:spcAft>
              <a:buClr>
                <a:srgbClr val="888888"/>
              </a:buClr>
              <a:buSzPts val="2480"/>
              <a:buNone/>
            </a:pPr>
            <a:r>
              <a:t/>
            </a:r>
            <a:endParaRPr sz="2480">
              <a:solidFill>
                <a:srgbClr val="3F3F3F"/>
              </a:solidFill>
            </a:endParaRPr>
          </a:p>
          <a:p>
            <a:pPr indent="0" lvl="0" marL="0" rtl="0" algn="ctr">
              <a:lnSpc>
                <a:spcPct val="80000"/>
              </a:lnSpc>
              <a:spcBef>
                <a:spcPts val="496"/>
              </a:spcBef>
              <a:spcAft>
                <a:spcPts val="0"/>
              </a:spcAft>
              <a:buClr>
                <a:srgbClr val="888888"/>
              </a:buClr>
              <a:buSzPts val="2480"/>
              <a:buNone/>
            </a:pPr>
            <a:r>
              <a:t/>
            </a:r>
            <a:endParaRPr sz="2480"/>
          </a:p>
        </p:txBody>
      </p:sp>
      <p:sp>
        <p:nvSpPr>
          <p:cNvPr id="89" name="Google Shape;89;p13"/>
          <p:cNvSpPr txBox="1"/>
          <p:nvPr/>
        </p:nvSpPr>
        <p:spPr>
          <a:xfrm>
            <a:off x="3851920" y="5877272"/>
            <a:ext cx="144016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2011/7/6</a:t>
            </a:r>
            <a:endParaRPr sz="1800">
              <a:solidFill>
                <a:schemeClr val="dk1"/>
              </a:solidFill>
              <a:latin typeface="Calibri"/>
              <a:ea typeface="Calibri"/>
              <a:cs typeface="Calibri"/>
              <a:sym typeface="Calibri"/>
            </a:endParaRPr>
          </a:p>
        </p:txBody>
      </p:sp>
      <p:sp>
        <p:nvSpPr>
          <p:cNvPr id="90" name="Google Shape;90;p13"/>
          <p:cNvSpPr txBox="1"/>
          <p:nvPr>
            <p:ph idx="12" type="sldNum"/>
          </p:nvPr>
        </p:nvSpPr>
        <p:spPr>
          <a:xfrm>
            <a:off x="6974904" y="630932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2"/>
          <p:cNvSpPr txBox="1"/>
          <p:nvPr>
            <p:ph type="title"/>
          </p:nvPr>
        </p:nvSpPr>
        <p:spPr>
          <a:xfrm>
            <a:off x="0" y="274638"/>
            <a:ext cx="9144000"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chemeClr val="dk1"/>
              </a:buClr>
              <a:buSzPts val="4000"/>
              <a:buFont typeface="Calibri"/>
              <a:buNone/>
            </a:pPr>
            <a:r>
              <a:rPr lang="en-US" sz="4000">
                <a:solidFill>
                  <a:schemeClr val="dk1"/>
                </a:solidFill>
              </a:rPr>
              <a:t>1.6   Social Marginal Cost vs. Private Marginal Cost</a:t>
            </a:r>
            <a:endParaRPr/>
          </a:p>
        </p:txBody>
      </p:sp>
      <p:sp>
        <p:nvSpPr>
          <p:cNvPr id="158" name="Google Shape;158;p22"/>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59" name="Google Shape;159;p22"/>
          <p:cNvSpPr txBox="1"/>
          <p:nvPr/>
        </p:nvSpPr>
        <p:spPr>
          <a:xfrm>
            <a:off x="1676400" y="4724400"/>
            <a:ext cx="304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160" name="Google Shape;160;p22"/>
          <p:cNvGrpSpPr/>
          <p:nvPr/>
        </p:nvGrpSpPr>
        <p:grpSpPr>
          <a:xfrm>
            <a:off x="107504" y="1700808"/>
            <a:ext cx="8763311" cy="4688532"/>
            <a:chOff x="1170707" y="1732806"/>
            <a:chExt cx="9018393" cy="4688532"/>
          </a:xfrm>
        </p:grpSpPr>
        <p:cxnSp>
          <p:nvCxnSpPr>
            <p:cNvPr id="161" name="Google Shape;161;p22"/>
            <p:cNvCxnSpPr/>
            <p:nvPr/>
          </p:nvCxnSpPr>
          <p:spPr>
            <a:xfrm>
              <a:off x="2699792" y="4869160"/>
              <a:ext cx="0" cy="1151061"/>
            </a:xfrm>
            <a:prstGeom prst="straightConnector1">
              <a:avLst/>
            </a:prstGeom>
            <a:noFill/>
            <a:ln cap="flat" cmpd="sng" w="25400">
              <a:solidFill>
                <a:schemeClr val="accent3"/>
              </a:solidFill>
              <a:prstDash val="dash"/>
              <a:round/>
              <a:headEnd len="med" w="med" type="none"/>
              <a:tailEnd len="med" w="med" type="none"/>
            </a:ln>
            <a:effectLst>
              <a:outerShdw blurRad="40000" rotWithShape="0" dir="5400000" dist="20000">
                <a:srgbClr val="000000">
                  <a:alpha val="37647"/>
                </a:srgbClr>
              </a:outerShdw>
            </a:effectLst>
          </p:spPr>
        </p:cxnSp>
        <p:grpSp>
          <p:nvGrpSpPr>
            <p:cNvPr id="162" name="Google Shape;162;p22"/>
            <p:cNvGrpSpPr/>
            <p:nvPr/>
          </p:nvGrpSpPr>
          <p:grpSpPr>
            <a:xfrm>
              <a:off x="1170707" y="1732806"/>
              <a:ext cx="9018393" cy="4688532"/>
              <a:chOff x="1115616" y="1876822"/>
              <a:chExt cx="9018393" cy="4688532"/>
            </a:xfrm>
          </p:grpSpPr>
          <p:sp>
            <p:nvSpPr>
              <p:cNvPr id="163" name="Google Shape;163;p22"/>
              <p:cNvSpPr txBox="1"/>
              <p:nvPr/>
            </p:nvSpPr>
            <p:spPr>
              <a:xfrm>
                <a:off x="2411760" y="6125294"/>
                <a:ext cx="720080"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Q</a:t>
                </a:r>
                <a:r>
                  <a:rPr b="1" baseline="-25000" lang="en-US" sz="2800">
                    <a:solidFill>
                      <a:schemeClr val="dk1"/>
                    </a:solidFill>
                    <a:latin typeface="Calibri"/>
                    <a:ea typeface="Calibri"/>
                    <a:cs typeface="Calibri"/>
                    <a:sym typeface="Calibri"/>
                  </a:rPr>
                  <a:t>m</a:t>
                </a:r>
                <a:endParaRPr b="1" baseline="-25000" sz="2800">
                  <a:solidFill>
                    <a:schemeClr val="dk1"/>
                  </a:solidFill>
                  <a:latin typeface="Calibri"/>
                  <a:ea typeface="Calibri"/>
                  <a:cs typeface="Calibri"/>
                  <a:sym typeface="Calibri"/>
                </a:endParaRPr>
              </a:p>
            </p:txBody>
          </p:sp>
          <p:cxnSp>
            <p:nvCxnSpPr>
              <p:cNvPr id="164" name="Google Shape;164;p22"/>
              <p:cNvCxnSpPr/>
              <p:nvPr/>
            </p:nvCxnSpPr>
            <p:spPr>
              <a:xfrm>
                <a:off x="1619672" y="3284984"/>
                <a:ext cx="5112568" cy="2880320"/>
              </a:xfrm>
              <a:prstGeom prst="straightConnector1">
                <a:avLst/>
              </a:prstGeom>
              <a:noFill/>
              <a:ln cap="flat" cmpd="sng" w="25400">
                <a:solidFill>
                  <a:schemeClr val="accent2"/>
                </a:solidFill>
                <a:prstDash val="solid"/>
                <a:round/>
                <a:headEnd len="med" w="med" type="none"/>
                <a:tailEnd len="med" w="med" type="none"/>
              </a:ln>
              <a:effectLst>
                <a:outerShdw blurRad="40000" rotWithShape="0" dir="5400000" dist="20000">
                  <a:srgbClr val="000000">
                    <a:alpha val="37647"/>
                  </a:srgbClr>
                </a:outerShdw>
              </a:effectLst>
            </p:spPr>
          </p:cxnSp>
          <p:cxnSp>
            <p:nvCxnSpPr>
              <p:cNvPr id="165" name="Google Shape;165;p22"/>
              <p:cNvCxnSpPr/>
              <p:nvPr/>
            </p:nvCxnSpPr>
            <p:spPr>
              <a:xfrm flipH="1" rot="10800000">
                <a:off x="1619672" y="3429000"/>
                <a:ext cx="4896544" cy="1955354"/>
              </a:xfrm>
              <a:prstGeom prst="straightConnector1">
                <a:avLst/>
              </a:prstGeom>
              <a:noFill/>
              <a:ln cap="flat" cmpd="sng" w="25400">
                <a:solidFill>
                  <a:srgbClr val="5F497A"/>
                </a:solidFill>
                <a:prstDash val="solid"/>
                <a:round/>
                <a:headEnd len="med" w="med" type="none"/>
                <a:tailEnd len="med" w="med" type="none"/>
              </a:ln>
              <a:effectLst>
                <a:outerShdw blurRad="40000" rotWithShape="0" dir="5400000" dist="20000">
                  <a:srgbClr val="000000">
                    <a:alpha val="37647"/>
                  </a:srgbClr>
                </a:outerShdw>
              </a:effectLst>
            </p:spPr>
          </p:cxnSp>
          <p:cxnSp>
            <p:nvCxnSpPr>
              <p:cNvPr id="166" name="Google Shape;166;p22"/>
              <p:cNvCxnSpPr/>
              <p:nvPr/>
            </p:nvCxnSpPr>
            <p:spPr>
              <a:xfrm flipH="1" rot="10800000">
                <a:off x="2627783" y="2596902"/>
                <a:ext cx="2592289" cy="2416622"/>
              </a:xfrm>
              <a:prstGeom prst="straightConnector1">
                <a:avLst/>
              </a:prstGeom>
              <a:noFill/>
              <a:ln cap="flat" cmpd="sng" w="38100">
                <a:solidFill>
                  <a:schemeClr val="accent1"/>
                </a:solidFill>
                <a:prstDash val="solid"/>
                <a:round/>
                <a:headEnd len="med" w="med" type="none"/>
                <a:tailEnd len="med" w="med" type="none"/>
              </a:ln>
              <a:effectLst>
                <a:outerShdw blurRad="40000" rotWithShape="0" dir="5400000" dist="23000">
                  <a:srgbClr val="000000">
                    <a:alpha val="34901"/>
                  </a:srgbClr>
                </a:outerShdw>
              </a:effectLst>
            </p:spPr>
          </p:cxnSp>
          <p:cxnSp>
            <p:nvCxnSpPr>
              <p:cNvPr id="167" name="Google Shape;167;p22"/>
              <p:cNvCxnSpPr/>
              <p:nvPr/>
            </p:nvCxnSpPr>
            <p:spPr>
              <a:xfrm flipH="1" rot="10800000">
                <a:off x="2627784" y="4581127"/>
                <a:ext cx="4104456" cy="1584449"/>
              </a:xfrm>
              <a:prstGeom prst="straightConnector1">
                <a:avLst/>
              </a:prstGeom>
              <a:noFill/>
              <a:ln cap="flat" cmpd="sng" w="25400">
                <a:solidFill>
                  <a:srgbClr val="E36C09"/>
                </a:solidFill>
                <a:prstDash val="solid"/>
                <a:round/>
                <a:headEnd len="med" w="med" type="none"/>
                <a:tailEnd len="med" w="med" type="none"/>
              </a:ln>
              <a:effectLst>
                <a:outerShdw blurRad="40000" rotWithShape="0" dir="5400000" dist="20000">
                  <a:srgbClr val="000000">
                    <a:alpha val="37647"/>
                  </a:srgbClr>
                </a:outerShdw>
              </a:effectLst>
            </p:spPr>
          </p:cxnSp>
          <p:sp>
            <p:nvSpPr>
              <p:cNvPr id="168" name="Google Shape;168;p22"/>
              <p:cNvSpPr txBox="1"/>
              <p:nvPr/>
            </p:nvSpPr>
            <p:spPr>
              <a:xfrm>
                <a:off x="3240609" y="3791123"/>
                <a:ext cx="395287"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s</a:t>
                </a:r>
                <a:endParaRPr/>
              </a:p>
            </p:txBody>
          </p:sp>
          <p:sp>
            <p:nvSpPr>
              <p:cNvPr id="169" name="Google Shape;169;p22"/>
              <p:cNvSpPr txBox="1"/>
              <p:nvPr/>
            </p:nvSpPr>
            <p:spPr>
              <a:xfrm>
                <a:off x="3636714" y="3492936"/>
                <a:ext cx="503238"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 T</a:t>
                </a:r>
                <a:endParaRPr/>
              </a:p>
            </p:txBody>
          </p:sp>
          <p:sp>
            <p:nvSpPr>
              <p:cNvPr id="170" name="Google Shape;170;p22"/>
              <p:cNvSpPr txBox="1"/>
              <p:nvPr/>
            </p:nvSpPr>
            <p:spPr>
              <a:xfrm>
                <a:off x="3924300" y="4037013"/>
                <a:ext cx="377825" cy="4000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U</a:t>
                </a:r>
                <a:endParaRPr/>
              </a:p>
            </p:txBody>
          </p:sp>
          <p:sp>
            <p:nvSpPr>
              <p:cNvPr id="171" name="Google Shape;171;p22"/>
              <p:cNvSpPr txBox="1"/>
              <p:nvPr/>
            </p:nvSpPr>
            <p:spPr>
              <a:xfrm>
                <a:off x="3131840" y="6165304"/>
                <a:ext cx="2073275" cy="4000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Qs     Qe</a:t>
                </a:r>
                <a:endParaRPr b="1" sz="2000">
                  <a:solidFill>
                    <a:schemeClr val="dk1"/>
                  </a:solidFill>
                  <a:latin typeface="Calibri"/>
                  <a:ea typeface="Calibri"/>
                  <a:cs typeface="Calibri"/>
                  <a:sym typeface="Calibri"/>
                </a:endParaRPr>
              </a:p>
            </p:txBody>
          </p:sp>
          <p:sp>
            <p:nvSpPr>
              <p:cNvPr id="172" name="Google Shape;172;p22"/>
              <p:cNvSpPr txBox="1"/>
              <p:nvPr/>
            </p:nvSpPr>
            <p:spPr>
              <a:xfrm>
                <a:off x="6525208" y="5621238"/>
                <a:ext cx="1666817"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accent2"/>
                    </a:solidFill>
                    <a:latin typeface="Calibri"/>
                    <a:ea typeface="Calibri"/>
                    <a:cs typeface="Calibri"/>
                    <a:sym typeface="Calibri"/>
                  </a:rPr>
                  <a:t>D(Demand )</a:t>
                </a:r>
                <a:endParaRPr b="1" sz="2000">
                  <a:solidFill>
                    <a:schemeClr val="accent2"/>
                  </a:solidFill>
                  <a:latin typeface="Calibri"/>
                  <a:ea typeface="Calibri"/>
                  <a:cs typeface="Calibri"/>
                  <a:sym typeface="Calibri"/>
                </a:endParaRPr>
              </a:p>
            </p:txBody>
          </p:sp>
          <p:sp>
            <p:nvSpPr>
              <p:cNvPr id="173" name="Google Shape;173;p22"/>
              <p:cNvSpPr txBox="1"/>
              <p:nvPr/>
            </p:nvSpPr>
            <p:spPr>
              <a:xfrm>
                <a:off x="6599312" y="3893046"/>
                <a:ext cx="3534697" cy="707886"/>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lang="en-US" sz="2000">
                    <a:solidFill>
                      <a:srgbClr val="E36C09"/>
                    </a:solidFill>
                    <a:latin typeface="Calibri"/>
                    <a:ea typeface="Calibri"/>
                    <a:cs typeface="Calibri"/>
                    <a:sym typeface="Calibri"/>
                  </a:rPr>
                  <a:t>EMC</a:t>
                </a:r>
                <a:endParaRPr/>
              </a:p>
              <a:p>
                <a:pPr indent="0" lvl="0" marL="0" marR="0" rtl="0" algn="l">
                  <a:lnSpc>
                    <a:spcPct val="120000"/>
                  </a:lnSpc>
                  <a:spcBef>
                    <a:spcPts val="0"/>
                  </a:spcBef>
                  <a:spcAft>
                    <a:spcPts val="0"/>
                  </a:spcAft>
                  <a:buNone/>
                </a:pPr>
                <a:r>
                  <a:rPr b="1" lang="en-US" sz="2000">
                    <a:solidFill>
                      <a:srgbClr val="E36C09"/>
                    </a:solidFill>
                    <a:latin typeface="Calibri"/>
                    <a:ea typeface="Calibri"/>
                    <a:cs typeface="Calibri"/>
                    <a:sym typeface="Calibri"/>
                  </a:rPr>
                  <a:t>(Environmental Marginal Cost)</a:t>
                </a:r>
                <a:endParaRPr b="1" sz="2000">
                  <a:solidFill>
                    <a:srgbClr val="E36C09"/>
                  </a:solidFill>
                  <a:latin typeface="Calibri"/>
                  <a:ea typeface="Calibri"/>
                  <a:cs typeface="Calibri"/>
                  <a:sym typeface="Calibri"/>
                </a:endParaRPr>
              </a:p>
            </p:txBody>
          </p:sp>
          <p:sp>
            <p:nvSpPr>
              <p:cNvPr id="174" name="Google Shape;174;p22"/>
              <p:cNvSpPr txBox="1"/>
              <p:nvPr/>
            </p:nvSpPr>
            <p:spPr>
              <a:xfrm>
                <a:off x="6588224" y="3068960"/>
                <a:ext cx="3419872"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5F497A"/>
                    </a:solidFill>
                    <a:latin typeface="Calibri"/>
                    <a:ea typeface="Calibri"/>
                    <a:cs typeface="Calibri"/>
                    <a:sym typeface="Calibri"/>
                  </a:rPr>
                  <a:t>PMC (Private Marginal Cost)</a:t>
                </a:r>
                <a:endParaRPr b="1" sz="2000">
                  <a:solidFill>
                    <a:srgbClr val="5F497A"/>
                  </a:solidFill>
                  <a:latin typeface="Calibri"/>
                  <a:ea typeface="Calibri"/>
                  <a:cs typeface="Calibri"/>
                  <a:sym typeface="Calibri"/>
                </a:endParaRPr>
              </a:p>
            </p:txBody>
          </p:sp>
          <p:sp>
            <p:nvSpPr>
              <p:cNvPr id="175" name="Google Shape;175;p22"/>
              <p:cNvSpPr txBox="1"/>
              <p:nvPr/>
            </p:nvSpPr>
            <p:spPr>
              <a:xfrm>
                <a:off x="4598504" y="2092846"/>
                <a:ext cx="5112568"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dk2"/>
                    </a:solidFill>
                    <a:latin typeface="Calibri"/>
                    <a:ea typeface="Calibri"/>
                    <a:cs typeface="Calibri"/>
                    <a:sym typeface="Calibri"/>
                  </a:rPr>
                  <a:t>SMC (Social Marginal Cost)= PMC+ EMC</a:t>
                </a:r>
                <a:endParaRPr b="1" sz="2000">
                  <a:solidFill>
                    <a:schemeClr val="dk2"/>
                  </a:solidFill>
                  <a:latin typeface="Calibri"/>
                  <a:ea typeface="Calibri"/>
                  <a:cs typeface="Calibri"/>
                  <a:sym typeface="Calibri"/>
                </a:endParaRPr>
              </a:p>
            </p:txBody>
          </p:sp>
          <p:grpSp>
            <p:nvGrpSpPr>
              <p:cNvPr id="176" name="Google Shape;176;p22"/>
              <p:cNvGrpSpPr/>
              <p:nvPr/>
            </p:nvGrpSpPr>
            <p:grpSpPr>
              <a:xfrm>
                <a:off x="1115616" y="1876822"/>
                <a:ext cx="6624737" cy="4544576"/>
                <a:chOff x="395536" y="2092846"/>
                <a:chExt cx="6624737" cy="4544576"/>
              </a:xfrm>
            </p:grpSpPr>
            <p:sp>
              <p:nvSpPr>
                <p:cNvPr id="177" name="Google Shape;177;p22"/>
                <p:cNvSpPr txBox="1"/>
                <p:nvPr/>
              </p:nvSpPr>
              <p:spPr>
                <a:xfrm>
                  <a:off x="467544" y="4213016"/>
                  <a:ext cx="432048"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P</a:t>
                  </a:r>
                  <a:r>
                    <a:rPr b="1" baseline="-25000" lang="en-US" sz="2000">
                      <a:solidFill>
                        <a:schemeClr val="dk1"/>
                      </a:solidFill>
                      <a:latin typeface="Calibri"/>
                      <a:ea typeface="Calibri"/>
                      <a:cs typeface="Calibri"/>
                      <a:sym typeface="Calibri"/>
                    </a:rPr>
                    <a:t>S</a:t>
                  </a:r>
                  <a:endParaRPr/>
                </a:p>
              </p:txBody>
            </p:sp>
            <p:sp>
              <p:nvSpPr>
                <p:cNvPr id="178" name="Google Shape;178;p22"/>
                <p:cNvSpPr txBox="1"/>
                <p:nvPr/>
              </p:nvSpPr>
              <p:spPr>
                <a:xfrm>
                  <a:off x="395536" y="4509120"/>
                  <a:ext cx="511175" cy="4000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Pe</a:t>
                  </a:r>
                  <a:endParaRPr b="1" sz="2000">
                    <a:solidFill>
                      <a:schemeClr val="dk1"/>
                    </a:solidFill>
                    <a:latin typeface="Calibri"/>
                    <a:ea typeface="Calibri"/>
                    <a:cs typeface="Calibri"/>
                    <a:sym typeface="Calibri"/>
                  </a:endParaRPr>
                </a:p>
              </p:txBody>
            </p:sp>
            <p:sp>
              <p:nvSpPr>
                <p:cNvPr id="179" name="Google Shape;179;p22"/>
                <p:cNvSpPr txBox="1"/>
                <p:nvPr/>
              </p:nvSpPr>
              <p:spPr>
                <a:xfrm>
                  <a:off x="611560" y="6237312"/>
                  <a:ext cx="360040"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O</a:t>
                  </a:r>
                  <a:endParaRPr sz="2000">
                    <a:solidFill>
                      <a:schemeClr val="dk1"/>
                    </a:solidFill>
                    <a:latin typeface="Calibri"/>
                    <a:ea typeface="Calibri"/>
                    <a:cs typeface="Calibri"/>
                    <a:sym typeface="Calibri"/>
                  </a:endParaRPr>
                </a:p>
              </p:txBody>
            </p:sp>
            <p:sp>
              <p:nvSpPr>
                <p:cNvPr id="180" name="Google Shape;180;p22"/>
                <p:cNvSpPr txBox="1"/>
                <p:nvPr/>
              </p:nvSpPr>
              <p:spPr>
                <a:xfrm>
                  <a:off x="6732241" y="6165304"/>
                  <a:ext cx="288032"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Q</a:t>
                  </a:r>
                  <a:endParaRPr/>
                </a:p>
              </p:txBody>
            </p:sp>
            <p:sp>
              <p:nvSpPr>
                <p:cNvPr id="181" name="Google Shape;181;p22"/>
                <p:cNvSpPr txBox="1"/>
                <p:nvPr/>
              </p:nvSpPr>
              <p:spPr>
                <a:xfrm>
                  <a:off x="556469" y="2092846"/>
                  <a:ext cx="432048" cy="4000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P</a:t>
                  </a:r>
                  <a:endParaRPr baseline="-25000" sz="2000">
                    <a:solidFill>
                      <a:schemeClr val="dk1"/>
                    </a:solidFill>
                    <a:latin typeface="Calibri"/>
                    <a:ea typeface="Calibri"/>
                    <a:cs typeface="Calibri"/>
                    <a:sym typeface="Calibri"/>
                  </a:endParaRPr>
                </a:p>
              </p:txBody>
            </p:sp>
            <p:cxnSp>
              <p:nvCxnSpPr>
                <p:cNvPr id="182" name="Google Shape;182;p22"/>
                <p:cNvCxnSpPr/>
                <p:nvPr/>
              </p:nvCxnSpPr>
              <p:spPr>
                <a:xfrm rot="-5400000">
                  <a:off x="-1115838" y="4364310"/>
                  <a:ext cx="4032448" cy="1588"/>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183" name="Google Shape;183;p22"/>
                <p:cNvCxnSpPr/>
                <p:nvPr/>
              </p:nvCxnSpPr>
              <p:spPr>
                <a:xfrm flipH="1" rot="10800000">
                  <a:off x="899592" y="6356598"/>
                  <a:ext cx="5760640" cy="2473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grpSp>
          <p:cxnSp>
            <p:nvCxnSpPr>
              <p:cNvPr id="184" name="Google Shape;184;p22"/>
              <p:cNvCxnSpPr/>
              <p:nvPr/>
            </p:nvCxnSpPr>
            <p:spPr>
              <a:xfrm>
                <a:off x="3419872" y="4325094"/>
                <a:ext cx="0" cy="1800200"/>
              </a:xfrm>
              <a:prstGeom prst="straightConnector1">
                <a:avLst/>
              </a:prstGeom>
              <a:noFill/>
              <a:ln cap="flat" cmpd="sng" w="25400">
                <a:solidFill>
                  <a:schemeClr val="accent3"/>
                </a:solidFill>
                <a:prstDash val="dash"/>
                <a:round/>
                <a:headEnd len="med" w="med" type="none"/>
                <a:tailEnd len="med" w="med" type="none"/>
              </a:ln>
              <a:effectLst>
                <a:outerShdw blurRad="40000" rotWithShape="0" dir="5400000" dist="20000">
                  <a:srgbClr val="000000">
                    <a:alpha val="37647"/>
                  </a:srgbClr>
                </a:outerShdw>
              </a:effectLst>
            </p:spPr>
          </p:cxnSp>
          <p:cxnSp>
            <p:nvCxnSpPr>
              <p:cNvPr id="185" name="Google Shape;185;p22"/>
              <p:cNvCxnSpPr/>
              <p:nvPr/>
            </p:nvCxnSpPr>
            <p:spPr>
              <a:xfrm flipH="1">
                <a:off x="3851919" y="3933056"/>
                <a:ext cx="16915" cy="2264246"/>
              </a:xfrm>
              <a:prstGeom prst="straightConnector1">
                <a:avLst/>
              </a:prstGeom>
              <a:noFill/>
              <a:ln cap="flat" cmpd="sng" w="25400">
                <a:solidFill>
                  <a:schemeClr val="accent3"/>
                </a:solidFill>
                <a:prstDash val="dash"/>
                <a:round/>
                <a:headEnd len="med" w="med" type="none"/>
                <a:tailEnd len="med" w="med" type="none"/>
              </a:ln>
              <a:effectLst>
                <a:outerShdw blurRad="40000" rotWithShape="0" dir="5400000" dist="20000">
                  <a:srgbClr val="000000">
                    <a:alpha val="37647"/>
                  </a:srgbClr>
                </a:outerShdw>
              </a:effectLst>
            </p:spPr>
          </p:cxnSp>
          <p:cxnSp>
            <p:nvCxnSpPr>
              <p:cNvPr id="186" name="Google Shape;186;p22"/>
              <p:cNvCxnSpPr/>
              <p:nvPr/>
            </p:nvCxnSpPr>
            <p:spPr>
              <a:xfrm rot="10800000">
                <a:off x="1619672" y="4509120"/>
                <a:ext cx="2223864" cy="0"/>
              </a:xfrm>
              <a:prstGeom prst="straightConnector1">
                <a:avLst/>
              </a:prstGeom>
              <a:noFill/>
              <a:ln cap="flat" cmpd="sng" w="25400">
                <a:solidFill>
                  <a:schemeClr val="accent3"/>
                </a:solidFill>
                <a:prstDash val="dash"/>
                <a:round/>
                <a:headEnd len="med" w="med" type="none"/>
                <a:tailEnd len="med" w="med" type="none"/>
              </a:ln>
              <a:effectLst>
                <a:outerShdw blurRad="40000" rotWithShape="0" dir="5400000" dist="20000">
                  <a:srgbClr val="000000">
                    <a:alpha val="37647"/>
                  </a:srgbClr>
                </a:outerShdw>
              </a:effectLst>
            </p:spPr>
          </p:cxnSp>
          <p:cxnSp>
            <p:nvCxnSpPr>
              <p:cNvPr id="187" name="Google Shape;187;p22"/>
              <p:cNvCxnSpPr/>
              <p:nvPr/>
            </p:nvCxnSpPr>
            <p:spPr>
              <a:xfrm rot="10800000">
                <a:off x="1619672" y="4325094"/>
                <a:ext cx="1800200" cy="0"/>
              </a:xfrm>
              <a:prstGeom prst="straightConnector1">
                <a:avLst/>
              </a:prstGeom>
              <a:noFill/>
              <a:ln cap="flat" cmpd="sng" w="25400">
                <a:solidFill>
                  <a:schemeClr val="accent3"/>
                </a:solidFill>
                <a:prstDash val="dash"/>
                <a:round/>
                <a:headEnd len="med" w="med" type="none"/>
                <a:tailEnd len="med" w="med" type="none"/>
              </a:ln>
              <a:effectLst>
                <a:outerShdw blurRad="40000" rotWithShape="0" dir="5400000" dist="20000">
                  <a:srgbClr val="000000">
                    <a:alpha val="37647"/>
                  </a:srgbClr>
                </a:outerShdw>
              </a:effectLst>
            </p:spPr>
          </p:cxnSp>
        </p:grpSp>
      </p:grpSp>
      <p:sp>
        <p:nvSpPr>
          <p:cNvPr id="188" name="Google Shape;188;p22"/>
          <p:cNvSpPr txBox="1"/>
          <p:nvPr/>
        </p:nvSpPr>
        <p:spPr>
          <a:xfrm>
            <a:off x="0" y="6525344"/>
            <a:ext cx="7849443"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Source: Hsu, Jyh-Yih (2009), “Policy Towards a Low-carbon Sociality”</a:t>
            </a:r>
            <a:endParaRPr sz="14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23"/>
          <p:cNvSpPr/>
          <p:nvPr/>
        </p:nvSpPr>
        <p:spPr>
          <a:xfrm>
            <a:off x="1299638" y="1340768"/>
            <a:ext cx="6400708" cy="768085"/>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b="1" lang="en-US" sz="1800">
                <a:solidFill>
                  <a:schemeClr val="lt1"/>
                </a:solidFill>
                <a:latin typeface="Calibri"/>
                <a:ea typeface="Calibri"/>
                <a:cs typeface="Calibri"/>
                <a:sym typeface="Calibri"/>
              </a:rPr>
              <a:t>Global Warming Crisis</a:t>
            </a:r>
            <a:endParaRPr sz="1800">
              <a:solidFill>
                <a:schemeClr val="lt1"/>
              </a:solidFill>
              <a:latin typeface="Calibri"/>
              <a:ea typeface="Calibri"/>
              <a:cs typeface="Calibri"/>
              <a:sym typeface="Calibri"/>
            </a:endParaRPr>
          </a:p>
        </p:txBody>
      </p:sp>
      <p:sp>
        <p:nvSpPr>
          <p:cNvPr id="196" name="Google Shape;196;p23"/>
          <p:cNvSpPr/>
          <p:nvPr/>
        </p:nvSpPr>
        <p:spPr>
          <a:xfrm>
            <a:off x="1299638" y="2224065"/>
            <a:ext cx="6400708" cy="768085"/>
          </a:xfrm>
          <a:prstGeom prst="rect">
            <a:avLst/>
          </a:prstGeom>
          <a:noFill/>
          <a:ln>
            <a:noFill/>
          </a:ln>
        </p:spPr>
        <p:txBody>
          <a:bodyPr anchorCtr="0" anchor="t" bIns="45700" lIns="91425" spcFirstLastPara="1" rIns="91425" wrap="square" tIns="45700">
            <a:noAutofit/>
          </a:bodyPr>
          <a:lstStyle/>
          <a:p>
            <a:pPr indent="-114300" lvl="1" marL="114300" marR="0" rtl="0" algn="l">
              <a:lnSpc>
                <a:spcPct val="75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Emerging Economy of BRICs and VISTA</a:t>
            </a:r>
            <a:endParaRPr/>
          </a:p>
          <a:p>
            <a:pPr indent="-114300" lvl="1" marL="114300" marR="0" rtl="0" algn="l">
              <a:lnSpc>
                <a:spcPct val="75000"/>
              </a:lnSpc>
              <a:spcBef>
                <a:spcPts val="36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Excessive Consumption of Fossil Fuel</a:t>
            </a:r>
            <a:endParaRPr/>
          </a:p>
        </p:txBody>
      </p:sp>
      <p:sp>
        <p:nvSpPr>
          <p:cNvPr id="197" name="Google Shape;197;p23"/>
          <p:cNvSpPr/>
          <p:nvPr/>
        </p:nvSpPr>
        <p:spPr>
          <a:xfrm>
            <a:off x="1299638" y="3107362"/>
            <a:ext cx="6400708" cy="768085"/>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b="1" lang="en-US" sz="1800">
                <a:solidFill>
                  <a:schemeClr val="lt1"/>
                </a:solidFill>
                <a:latin typeface="Calibri"/>
                <a:ea typeface="Calibri"/>
                <a:cs typeface="Calibri"/>
                <a:sym typeface="Calibri"/>
              </a:rPr>
              <a:t>Global Financial Crisis</a:t>
            </a:r>
            <a:endParaRPr/>
          </a:p>
        </p:txBody>
      </p:sp>
      <p:sp>
        <p:nvSpPr>
          <p:cNvPr id="198" name="Google Shape;198;p23"/>
          <p:cNvSpPr/>
          <p:nvPr/>
        </p:nvSpPr>
        <p:spPr>
          <a:xfrm>
            <a:off x="1299638" y="3990659"/>
            <a:ext cx="6400708" cy="768085"/>
          </a:xfrm>
          <a:prstGeom prst="rect">
            <a:avLst/>
          </a:prstGeom>
          <a:noFill/>
          <a:ln>
            <a:noFill/>
          </a:ln>
        </p:spPr>
        <p:txBody>
          <a:bodyPr anchorCtr="0" anchor="t" bIns="45700" lIns="91425" spcFirstLastPara="1" rIns="91425" wrap="square" tIns="45700">
            <a:noAutofit/>
          </a:bodyPr>
          <a:lstStyle/>
          <a:p>
            <a:pPr indent="-114300" lvl="1" marL="114300" marR="0" rtl="0" algn="l">
              <a:lnSpc>
                <a:spcPct val="75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Low Interest of Capital Market</a:t>
            </a:r>
            <a:endParaRPr/>
          </a:p>
          <a:p>
            <a:pPr indent="-114300" lvl="1" marL="114300" marR="0" rtl="0" algn="l">
              <a:lnSpc>
                <a:spcPct val="75000"/>
              </a:lnSpc>
              <a:spcBef>
                <a:spcPts val="36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Unregulated “Shadow Banks”</a:t>
            </a:r>
            <a:endParaRPr/>
          </a:p>
        </p:txBody>
      </p:sp>
      <p:sp>
        <p:nvSpPr>
          <p:cNvPr id="199" name="Google Shape;199;p23"/>
          <p:cNvSpPr/>
          <p:nvPr/>
        </p:nvSpPr>
        <p:spPr>
          <a:xfrm>
            <a:off x="1299638" y="4873956"/>
            <a:ext cx="6400708" cy="768085"/>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b="1" lang="en-US" sz="1800">
                <a:solidFill>
                  <a:schemeClr val="lt1"/>
                </a:solidFill>
                <a:latin typeface="Calibri"/>
                <a:ea typeface="Calibri"/>
                <a:cs typeface="Calibri"/>
                <a:sym typeface="Calibri"/>
              </a:rPr>
              <a:t>Opportunities for Green Energy &amp; Industry</a:t>
            </a:r>
            <a:endParaRPr/>
          </a:p>
        </p:txBody>
      </p:sp>
      <p:sp>
        <p:nvSpPr>
          <p:cNvPr id="200" name="Google Shape;200;p23"/>
          <p:cNvSpPr/>
          <p:nvPr/>
        </p:nvSpPr>
        <p:spPr>
          <a:xfrm>
            <a:off x="1299638" y="5757253"/>
            <a:ext cx="6400708" cy="768085"/>
          </a:xfrm>
          <a:prstGeom prst="rect">
            <a:avLst/>
          </a:prstGeom>
          <a:noFill/>
          <a:ln>
            <a:noFill/>
          </a:ln>
        </p:spPr>
        <p:txBody>
          <a:bodyPr anchorCtr="0" anchor="t" bIns="45700" lIns="91425" spcFirstLastPara="1" rIns="91425" wrap="square" tIns="45700">
            <a:noAutofit/>
          </a:bodyPr>
          <a:lstStyle/>
          <a:p>
            <a:pPr indent="-114300" lvl="1" marL="114300" marR="0" rtl="0" algn="l">
              <a:lnSpc>
                <a:spcPct val="75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Government Fiscal Policy for Boosting  the Economy</a:t>
            </a:r>
            <a:endParaRPr/>
          </a:p>
          <a:p>
            <a:pPr indent="-114300" lvl="1" marL="114300" marR="0" rtl="0" algn="l">
              <a:lnSpc>
                <a:spcPct val="75000"/>
              </a:lnSpc>
              <a:spcBef>
                <a:spcPts val="36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“Green Technology”, “Green Collar” &amp; “Green Job”</a:t>
            </a:r>
            <a:endParaRPr/>
          </a:p>
        </p:txBody>
      </p:sp>
      <p:sp>
        <p:nvSpPr>
          <p:cNvPr id="201" name="Google Shape;201;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chemeClr val="dk1"/>
              </a:buClr>
              <a:buSzPts val="4400"/>
              <a:buFont typeface="Calibri"/>
              <a:buNone/>
            </a:pPr>
            <a:r>
              <a:rPr lang="en-US">
                <a:solidFill>
                  <a:schemeClr val="dk1"/>
                </a:solidFill>
              </a:rPr>
              <a:t>1.7  Crises vs. Opportunities  </a:t>
            </a:r>
            <a:endParaRPr>
              <a:solidFill>
                <a:schemeClr val="dk1"/>
              </a:solidFill>
            </a:endParaRPr>
          </a:p>
        </p:txBody>
      </p:sp>
      <p:sp>
        <p:nvSpPr>
          <p:cNvPr id="202" name="Google Shape;202;p23"/>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03" name="Google Shape;203;p23"/>
          <p:cNvSpPr/>
          <p:nvPr/>
        </p:nvSpPr>
        <p:spPr>
          <a:xfrm>
            <a:off x="0" y="6525344"/>
            <a:ext cx="589007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Hsu, Jyh-Yih (2009), “TOWARDS A LOW-CARBON ECONOMY”</a:t>
            </a:r>
            <a:endParaRPr sz="16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24"/>
          <p:cNvSpPr txBox="1"/>
          <p:nvPr>
            <p:ph type="title"/>
          </p:nvPr>
        </p:nvSpPr>
        <p:spPr>
          <a:xfrm>
            <a:off x="0" y="260648"/>
            <a:ext cx="9144000" cy="58477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200"/>
              <a:buFont typeface="Calibri"/>
              <a:buNone/>
            </a:pPr>
            <a:r>
              <a:rPr lang="en-US" sz="3200">
                <a:solidFill>
                  <a:schemeClr val="dk1"/>
                </a:solidFill>
                <a:latin typeface="Calibri"/>
                <a:ea typeface="Calibri"/>
                <a:cs typeface="Calibri"/>
                <a:sym typeface="Calibri"/>
              </a:rPr>
              <a:t>2.  The History of Economic Development in Taiwan</a:t>
            </a:r>
            <a:endParaRPr sz="3200">
              <a:solidFill>
                <a:schemeClr val="dk1"/>
              </a:solidFill>
              <a:latin typeface="Calibri"/>
              <a:ea typeface="Calibri"/>
              <a:cs typeface="Calibri"/>
              <a:sym typeface="Calibri"/>
            </a:endParaRPr>
          </a:p>
        </p:txBody>
      </p:sp>
      <p:sp>
        <p:nvSpPr>
          <p:cNvPr id="209" name="Google Shape;209;p24"/>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10" name="Google Shape;210;p24"/>
          <p:cNvSpPr/>
          <p:nvPr/>
        </p:nvSpPr>
        <p:spPr>
          <a:xfrm>
            <a:off x="755576" y="980728"/>
            <a:ext cx="7488832" cy="563231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2000">
                <a:solidFill>
                  <a:schemeClr val="dk1"/>
                </a:solidFill>
                <a:latin typeface="Calibri"/>
                <a:ea typeface="Calibri"/>
                <a:cs typeface="Calibri"/>
                <a:sym typeface="Calibri"/>
              </a:rPr>
              <a:t>2.1  Geographic Features and Natural Resources ……………………………13</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2.2  Economic Development ……………………………………………………………14</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2.3  Economic Growth Rate ………………………………………………………………19</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2.4  Change in Price Index ………………………………………………………………20</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2.5  Income Distribution …………………………………………………………………21</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2.6  Production Structure …………………………………………………………………22</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2.7  Trade …………………………………………………………………………………………23</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2.8  Trade Partners in 2009 ………………………………………………………………24</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2.9  Saving and Investment ………………………………………………………………25</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2.10  Infrastructural Development ……………………………………………………26</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2.11  i-Taiwan 12 Projects …………………………………………………………………27</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2.12  Inward and Outward Foreign Direct Investment ………………………29</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2.13  Monetary and Financial Development ……………………………………30</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2.14  Labor Force and Employment …………………………………………………31</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2.15  Education ………………………………………………………………………………32</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2.16  Science and Technology …………………………………………………………33</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2.17  Social Security …………………………………………………………………………34</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2.18  Future Development Prospects ………………………………………………35</a:t>
            </a:r>
            <a:endParaRPr sz="20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25"/>
          <p:cNvSpPr txBox="1"/>
          <p:nvPr>
            <p:ph type="title"/>
          </p:nvPr>
        </p:nvSpPr>
        <p:spPr>
          <a:xfrm>
            <a:off x="0" y="44624"/>
            <a:ext cx="9144000"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0F243E"/>
              </a:buClr>
              <a:buSzPts val="3400"/>
              <a:buFont typeface="Calibri"/>
              <a:buNone/>
            </a:pPr>
            <a:r>
              <a:rPr lang="en-US" sz="3400"/>
              <a:t>2.1  Geographic Features and Natural Resources</a:t>
            </a:r>
            <a:endParaRPr sz="3400"/>
          </a:p>
        </p:txBody>
      </p:sp>
      <p:sp>
        <p:nvSpPr>
          <p:cNvPr id="216" name="Google Shape;216;p25"/>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Taiwan.jpg" id="217" name="Google Shape;217;p25"/>
          <p:cNvPicPr preferRelativeResize="0"/>
          <p:nvPr/>
        </p:nvPicPr>
        <p:blipFill rotWithShape="1">
          <a:blip r:embed="rId3">
            <a:alphaModFix/>
          </a:blip>
          <a:srcRect b="0" l="0" r="0" t="0"/>
          <a:stretch/>
        </p:blipFill>
        <p:spPr>
          <a:xfrm>
            <a:off x="4572000" y="1196752"/>
            <a:ext cx="4427984" cy="5256584"/>
          </a:xfrm>
          <a:prstGeom prst="rect">
            <a:avLst/>
          </a:prstGeom>
          <a:noFill/>
          <a:ln>
            <a:noFill/>
          </a:ln>
        </p:spPr>
      </p:pic>
      <p:sp>
        <p:nvSpPr>
          <p:cNvPr id="218" name="Google Shape;218;p25"/>
          <p:cNvSpPr txBox="1"/>
          <p:nvPr/>
        </p:nvSpPr>
        <p:spPr>
          <a:xfrm>
            <a:off x="251520" y="1556792"/>
            <a:ext cx="5123160" cy="415498"/>
          </a:xfrm>
          <a:prstGeom prst="rect">
            <a:avLst/>
          </a:prstGeom>
          <a:noFill/>
          <a:ln>
            <a:noFill/>
          </a:ln>
        </p:spPr>
        <p:txBody>
          <a:bodyPr anchorCtr="0" anchor="t" bIns="45700" lIns="0" spcFirstLastPara="1" rIns="0" wrap="square" tIns="0">
            <a:noAutofit/>
          </a:bodyPr>
          <a:lstStyle/>
          <a:p>
            <a:pPr indent="0" lvl="0" marL="0" marR="0" rtl="0" algn="l">
              <a:spcBef>
                <a:spcPts val="0"/>
              </a:spcBef>
              <a:spcAft>
                <a:spcPts val="0"/>
              </a:spcAft>
              <a:buNone/>
            </a:pPr>
            <a:r>
              <a:rPr b="1" lang="en-US" sz="2400">
                <a:solidFill>
                  <a:srgbClr val="444141"/>
                </a:solidFill>
                <a:latin typeface="Calibri"/>
                <a:ea typeface="Calibri"/>
                <a:cs typeface="Calibri"/>
                <a:sym typeface="Calibri"/>
              </a:rPr>
              <a:t>POPULATION</a:t>
            </a:r>
            <a:r>
              <a:rPr lang="en-US" sz="2400">
                <a:solidFill>
                  <a:schemeClr val="dk1"/>
                </a:solidFill>
                <a:latin typeface="Calibri"/>
                <a:ea typeface="Calibri"/>
                <a:cs typeface="Calibri"/>
                <a:sym typeface="Calibri"/>
              </a:rPr>
              <a:t> </a:t>
            </a:r>
            <a:r>
              <a:rPr b="1" lang="en-US" sz="2400">
                <a:solidFill>
                  <a:srgbClr val="444141"/>
                </a:solidFill>
                <a:latin typeface="Calibri"/>
                <a:ea typeface="Calibri"/>
                <a:cs typeface="Calibri"/>
                <a:sym typeface="Calibri"/>
              </a:rPr>
              <a:t>&amp;</a:t>
            </a:r>
            <a:r>
              <a:rPr lang="en-US" sz="2400">
                <a:solidFill>
                  <a:schemeClr val="dk1"/>
                </a:solidFill>
                <a:latin typeface="Calibri"/>
                <a:ea typeface="Calibri"/>
                <a:cs typeface="Calibri"/>
                <a:sym typeface="Calibri"/>
              </a:rPr>
              <a:t> </a:t>
            </a:r>
            <a:r>
              <a:rPr b="1" lang="en-US" sz="2400">
                <a:solidFill>
                  <a:srgbClr val="444141"/>
                </a:solidFill>
                <a:latin typeface="Calibri"/>
                <a:ea typeface="Calibri"/>
                <a:cs typeface="Calibri"/>
                <a:sym typeface="Calibri"/>
              </a:rPr>
              <a:t>NATURAL</a:t>
            </a:r>
            <a:r>
              <a:rPr lang="en-US" sz="2400">
                <a:solidFill>
                  <a:schemeClr val="dk1"/>
                </a:solidFill>
                <a:latin typeface="Calibri"/>
                <a:ea typeface="Calibri"/>
                <a:cs typeface="Calibri"/>
                <a:sym typeface="Calibri"/>
              </a:rPr>
              <a:t> </a:t>
            </a:r>
            <a:r>
              <a:rPr b="1" lang="en-US" sz="2400">
                <a:solidFill>
                  <a:srgbClr val="444141"/>
                </a:solidFill>
                <a:latin typeface="Calibri"/>
                <a:ea typeface="Calibri"/>
                <a:cs typeface="Calibri"/>
                <a:sym typeface="Calibri"/>
              </a:rPr>
              <a:t>RESOURCES</a:t>
            </a:r>
            <a:endParaRPr/>
          </a:p>
        </p:txBody>
      </p:sp>
      <p:grpSp>
        <p:nvGrpSpPr>
          <p:cNvPr id="219" name="Google Shape;219;p25"/>
          <p:cNvGrpSpPr/>
          <p:nvPr/>
        </p:nvGrpSpPr>
        <p:grpSpPr>
          <a:xfrm>
            <a:off x="395536" y="2060848"/>
            <a:ext cx="4248472" cy="969496"/>
            <a:chOff x="251520" y="2132856"/>
            <a:chExt cx="4248472" cy="969496"/>
          </a:xfrm>
        </p:grpSpPr>
        <p:sp>
          <p:nvSpPr>
            <p:cNvPr id="220" name="Google Shape;220;p25"/>
            <p:cNvSpPr txBox="1"/>
            <p:nvPr/>
          </p:nvSpPr>
          <p:spPr>
            <a:xfrm>
              <a:off x="251520" y="2132856"/>
              <a:ext cx="2541526" cy="969496"/>
            </a:xfrm>
            <a:prstGeom prst="rect">
              <a:avLst/>
            </a:prstGeom>
            <a:noFill/>
            <a:ln>
              <a:noFill/>
            </a:ln>
          </p:spPr>
          <p:txBody>
            <a:bodyPr anchorCtr="0" anchor="t" bIns="45700" lIns="0" spcFirstLastPara="1" rIns="0" wrap="square" tIns="0">
              <a:noAutofit/>
            </a:bodyPr>
            <a:lstStyle/>
            <a:p>
              <a:pPr indent="0" lvl="0" marL="0" marR="0" rtl="0" algn="l">
                <a:spcBef>
                  <a:spcPts val="0"/>
                </a:spcBef>
                <a:spcAft>
                  <a:spcPts val="0"/>
                </a:spcAft>
                <a:buNone/>
              </a:pPr>
              <a:r>
                <a:rPr lang="en-US" sz="2000">
                  <a:solidFill>
                    <a:srgbClr val="444141"/>
                  </a:solidFill>
                  <a:latin typeface="Calibri"/>
                  <a:ea typeface="Calibri"/>
                  <a:cs typeface="Calibri"/>
                  <a:sym typeface="Calibri"/>
                </a:rPr>
                <a:t>TOTAL</a:t>
              </a:r>
              <a:r>
                <a:rPr lang="en-US" sz="2000">
                  <a:solidFill>
                    <a:schemeClr val="dk1"/>
                  </a:solidFill>
                  <a:latin typeface="Calibri"/>
                  <a:ea typeface="Calibri"/>
                  <a:cs typeface="Calibri"/>
                  <a:sym typeface="Calibri"/>
                </a:rPr>
                <a:t> </a:t>
              </a:r>
              <a:r>
                <a:rPr lang="en-US" sz="2000">
                  <a:solidFill>
                    <a:srgbClr val="444141"/>
                  </a:solidFill>
                  <a:latin typeface="Calibri"/>
                  <a:ea typeface="Calibri"/>
                  <a:cs typeface="Calibri"/>
                  <a:sym typeface="Calibri"/>
                </a:rPr>
                <a:t>AREA</a:t>
              </a:r>
              <a:endParaRPr/>
            </a:p>
            <a:p>
              <a:pPr indent="0" lvl="0" marL="0" marR="0" rtl="0" algn="l">
                <a:spcBef>
                  <a:spcPts val="0"/>
                </a:spcBef>
                <a:spcAft>
                  <a:spcPts val="0"/>
                </a:spcAft>
                <a:buNone/>
              </a:pPr>
              <a:r>
                <a:rPr lang="en-US" sz="2000">
                  <a:solidFill>
                    <a:srgbClr val="444141"/>
                  </a:solidFill>
                  <a:latin typeface="Calibri"/>
                  <a:ea typeface="Calibri"/>
                  <a:cs typeface="Calibri"/>
                  <a:sym typeface="Calibri"/>
                </a:rPr>
                <a:t>TOTAL</a:t>
              </a:r>
              <a:r>
                <a:rPr lang="en-US" sz="2000">
                  <a:solidFill>
                    <a:schemeClr val="dk1"/>
                  </a:solidFill>
                  <a:latin typeface="Calibri"/>
                  <a:ea typeface="Calibri"/>
                  <a:cs typeface="Calibri"/>
                  <a:sym typeface="Calibri"/>
                </a:rPr>
                <a:t> </a:t>
              </a:r>
              <a:r>
                <a:rPr lang="en-US" sz="2000">
                  <a:solidFill>
                    <a:srgbClr val="444141"/>
                  </a:solidFill>
                  <a:latin typeface="Calibri"/>
                  <a:ea typeface="Calibri"/>
                  <a:cs typeface="Calibri"/>
                  <a:sym typeface="Calibri"/>
                </a:rPr>
                <a:t>POPULATION</a:t>
              </a:r>
              <a:endParaRPr/>
            </a:p>
            <a:p>
              <a:pPr indent="0" lvl="0" marL="0" marR="0" rtl="0" algn="l">
                <a:spcBef>
                  <a:spcPts val="0"/>
                </a:spcBef>
                <a:spcAft>
                  <a:spcPts val="0"/>
                </a:spcAft>
                <a:buNone/>
              </a:pPr>
              <a:r>
                <a:rPr lang="en-US" sz="2000">
                  <a:solidFill>
                    <a:srgbClr val="FF0000"/>
                  </a:solidFill>
                  <a:latin typeface="Calibri"/>
                  <a:ea typeface="Calibri"/>
                  <a:cs typeface="Calibri"/>
                  <a:sym typeface="Calibri"/>
                </a:rPr>
                <a:t>POPULATION DENSITY</a:t>
              </a:r>
              <a:endParaRPr/>
            </a:p>
          </p:txBody>
        </p:sp>
        <p:sp>
          <p:nvSpPr>
            <p:cNvPr id="221" name="Google Shape;221;p25"/>
            <p:cNvSpPr txBox="1"/>
            <p:nvPr/>
          </p:nvSpPr>
          <p:spPr>
            <a:xfrm>
              <a:off x="2843808" y="2132856"/>
              <a:ext cx="1656184" cy="969496"/>
            </a:xfrm>
            <a:prstGeom prst="rect">
              <a:avLst/>
            </a:prstGeom>
            <a:noFill/>
            <a:ln>
              <a:noFill/>
            </a:ln>
          </p:spPr>
          <p:txBody>
            <a:bodyPr anchorCtr="0" anchor="t" bIns="45700" lIns="0" spcFirstLastPara="1" rIns="0" wrap="square" tIns="0">
              <a:noAutofit/>
            </a:bodyPr>
            <a:lstStyle/>
            <a:p>
              <a:pPr indent="0" lvl="0" marL="0" marR="0" rtl="0" algn="l">
                <a:spcBef>
                  <a:spcPts val="0"/>
                </a:spcBef>
                <a:spcAft>
                  <a:spcPts val="0"/>
                </a:spcAft>
                <a:buNone/>
              </a:pPr>
              <a:r>
                <a:rPr lang="en-US" sz="2000">
                  <a:solidFill>
                    <a:srgbClr val="444141"/>
                  </a:solidFill>
                  <a:latin typeface="Calibri"/>
                  <a:ea typeface="Calibri"/>
                  <a:cs typeface="Calibri"/>
                  <a:sym typeface="Calibri"/>
                </a:rPr>
                <a:t>36,191  Km</a:t>
              </a:r>
              <a:r>
                <a:rPr baseline="30000" lang="en-US" sz="2000">
                  <a:solidFill>
                    <a:srgbClr val="444141"/>
                  </a:solidFill>
                  <a:latin typeface="Calibri"/>
                  <a:ea typeface="Calibri"/>
                  <a:cs typeface="Calibri"/>
                  <a:sym typeface="Calibri"/>
                </a:rPr>
                <a:t>2</a:t>
              </a:r>
              <a:endParaRPr/>
            </a:p>
            <a:p>
              <a:pPr indent="0" lvl="0" marL="0" marR="0" rtl="0" algn="l">
                <a:spcBef>
                  <a:spcPts val="0"/>
                </a:spcBef>
                <a:spcAft>
                  <a:spcPts val="0"/>
                </a:spcAft>
                <a:buNone/>
              </a:pPr>
              <a:r>
                <a:rPr lang="en-US" sz="2000">
                  <a:solidFill>
                    <a:srgbClr val="444141"/>
                  </a:solidFill>
                  <a:latin typeface="Calibri"/>
                  <a:ea typeface="Calibri"/>
                  <a:cs typeface="Calibri"/>
                  <a:sym typeface="Calibri"/>
                </a:rPr>
                <a:t>23,164,628</a:t>
              </a:r>
              <a:endParaRPr sz="2400">
                <a:solidFill>
                  <a:srgbClr val="444141"/>
                </a:solidFill>
                <a:latin typeface="Calibri"/>
                <a:ea typeface="Calibri"/>
                <a:cs typeface="Calibri"/>
                <a:sym typeface="Calibri"/>
              </a:endParaRPr>
            </a:p>
            <a:p>
              <a:pPr indent="0" lvl="0" marL="0" marR="0" rtl="0" algn="l">
                <a:spcBef>
                  <a:spcPts val="0"/>
                </a:spcBef>
                <a:spcAft>
                  <a:spcPts val="0"/>
                </a:spcAft>
                <a:buNone/>
              </a:pPr>
              <a:r>
                <a:rPr lang="en-US" sz="2000">
                  <a:solidFill>
                    <a:srgbClr val="FF0000"/>
                  </a:solidFill>
                  <a:latin typeface="Calibri"/>
                  <a:ea typeface="Calibri"/>
                  <a:cs typeface="Calibri"/>
                  <a:sym typeface="Calibri"/>
                </a:rPr>
                <a:t>668 /km</a:t>
              </a:r>
              <a:r>
                <a:rPr baseline="30000" lang="en-US" sz="2000">
                  <a:solidFill>
                    <a:srgbClr val="FF0000"/>
                  </a:solidFill>
                  <a:latin typeface="Calibri"/>
                  <a:ea typeface="Calibri"/>
                  <a:cs typeface="Calibri"/>
                  <a:sym typeface="Calibri"/>
                </a:rPr>
                <a:t>2</a:t>
              </a:r>
              <a:r>
                <a:rPr lang="en-US" sz="2000">
                  <a:solidFill>
                    <a:srgbClr val="444141"/>
                  </a:solidFill>
                  <a:latin typeface="Calibri"/>
                  <a:ea typeface="Calibri"/>
                  <a:cs typeface="Calibri"/>
                  <a:sym typeface="Calibri"/>
                </a:rPr>
                <a:t> </a:t>
              </a:r>
              <a:endParaRPr sz="2000">
                <a:solidFill>
                  <a:srgbClr val="444141"/>
                </a:solidFill>
                <a:latin typeface="Calibri"/>
                <a:ea typeface="Calibri"/>
                <a:cs typeface="Calibri"/>
                <a:sym typeface="Calibri"/>
              </a:endParaRPr>
            </a:p>
          </p:txBody>
        </p:sp>
      </p:grpSp>
      <p:sp>
        <p:nvSpPr>
          <p:cNvPr id="222" name="Google Shape;222;p25"/>
          <p:cNvSpPr/>
          <p:nvPr/>
        </p:nvSpPr>
        <p:spPr>
          <a:xfrm>
            <a:off x="1222260" y="3615486"/>
            <a:ext cx="77266" cy="77266"/>
          </a:xfrm>
          <a:custGeom>
            <a:rect b="b" l="l" r="r" t="t"/>
            <a:pathLst>
              <a:path extrusionOk="0" h="77266" w="77266">
                <a:moveTo>
                  <a:pt x="38633" y="70916"/>
                </a:moveTo>
                <a:cubicBezTo>
                  <a:pt x="56464" y="70916"/>
                  <a:pt x="70916" y="56464"/>
                  <a:pt x="70916" y="38633"/>
                </a:cubicBezTo>
                <a:cubicBezTo>
                  <a:pt x="70916" y="20802"/>
                  <a:pt x="56464" y="6350"/>
                  <a:pt x="38633" y="6350"/>
                </a:cubicBezTo>
                <a:cubicBezTo>
                  <a:pt x="20815" y="6350"/>
                  <a:pt x="6350" y="20802"/>
                  <a:pt x="6350" y="38633"/>
                </a:cubicBezTo>
                <a:cubicBezTo>
                  <a:pt x="6350" y="56464"/>
                  <a:pt x="20815" y="70916"/>
                  <a:pt x="38633" y="70916"/>
                </a:cubicBezTo>
              </a:path>
            </a:pathLst>
          </a:custGeom>
          <a:solidFill>
            <a:srgbClr val="000000">
              <a:alpha val="0"/>
            </a:srgbClr>
          </a:solidFill>
          <a:ln cap="flat" cmpd="sng" w="12700">
            <a:solidFill>
              <a:srgbClr val="DEE5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25"/>
          <p:cNvSpPr/>
          <p:nvPr/>
        </p:nvSpPr>
        <p:spPr>
          <a:xfrm>
            <a:off x="1222260" y="3898391"/>
            <a:ext cx="77266" cy="77266"/>
          </a:xfrm>
          <a:custGeom>
            <a:rect b="b" l="l" r="r" t="t"/>
            <a:pathLst>
              <a:path extrusionOk="0" h="77266" w="77266">
                <a:moveTo>
                  <a:pt x="38633" y="70916"/>
                </a:moveTo>
                <a:cubicBezTo>
                  <a:pt x="56464" y="70916"/>
                  <a:pt x="70916" y="56464"/>
                  <a:pt x="70916" y="38633"/>
                </a:cubicBezTo>
                <a:cubicBezTo>
                  <a:pt x="70916" y="20815"/>
                  <a:pt x="56464" y="6350"/>
                  <a:pt x="38633" y="6350"/>
                </a:cubicBezTo>
                <a:cubicBezTo>
                  <a:pt x="20815" y="6350"/>
                  <a:pt x="6350" y="20815"/>
                  <a:pt x="6350" y="38633"/>
                </a:cubicBezTo>
                <a:cubicBezTo>
                  <a:pt x="6350" y="56464"/>
                  <a:pt x="20815" y="70916"/>
                  <a:pt x="38633" y="70916"/>
                </a:cubicBezTo>
              </a:path>
            </a:pathLst>
          </a:custGeom>
          <a:solidFill>
            <a:srgbClr val="000000">
              <a:alpha val="0"/>
            </a:srgbClr>
          </a:solidFill>
          <a:ln cap="flat" cmpd="sng" w="12700">
            <a:solidFill>
              <a:srgbClr val="DEE5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25"/>
          <p:cNvSpPr/>
          <p:nvPr/>
        </p:nvSpPr>
        <p:spPr>
          <a:xfrm>
            <a:off x="1222260" y="4177791"/>
            <a:ext cx="77266" cy="77266"/>
          </a:xfrm>
          <a:custGeom>
            <a:rect b="b" l="l" r="r" t="t"/>
            <a:pathLst>
              <a:path extrusionOk="0" h="77266" w="77266">
                <a:moveTo>
                  <a:pt x="38633" y="70916"/>
                </a:moveTo>
                <a:cubicBezTo>
                  <a:pt x="56464" y="70916"/>
                  <a:pt x="70916" y="56464"/>
                  <a:pt x="70916" y="38633"/>
                </a:cubicBezTo>
                <a:cubicBezTo>
                  <a:pt x="70916" y="20815"/>
                  <a:pt x="56464" y="6350"/>
                  <a:pt x="38633" y="6350"/>
                </a:cubicBezTo>
                <a:cubicBezTo>
                  <a:pt x="20815" y="6350"/>
                  <a:pt x="6350" y="20815"/>
                  <a:pt x="6350" y="38633"/>
                </a:cubicBezTo>
                <a:cubicBezTo>
                  <a:pt x="6350" y="56464"/>
                  <a:pt x="20815" y="70916"/>
                  <a:pt x="38633" y="70916"/>
                </a:cubicBezTo>
              </a:path>
            </a:pathLst>
          </a:custGeom>
          <a:solidFill>
            <a:srgbClr val="000000">
              <a:alpha val="0"/>
            </a:srgbClr>
          </a:solidFill>
          <a:ln cap="flat" cmpd="sng" w="12700">
            <a:solidFill>
              <a:srgbClr val="DEE5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25"/>
          <p:cNvSpPr/>
          <p:nvPr/>
        </p:nvSpPr>
        <p:spPr>
          <a:xfrm>
            <a:off x="1222260" y="4457191"/>
            <a:ext cx="77266" cy="77266"/>
          </a:xfrm>
          <a:custGeom>
            <a:rect b="b" l="l" r="r" t="t"/>
            <a:pathLst>
              <a:path extrusionOk="0" h="77266" w="77266">
                <a:moveTo>
                  <a:pt x="38633" y="70916"/>
                </a:moveTo>
                <a:cubicBezTo>
                  <a:pt x="56464" y="70916"/>
                  <a:pt x="70916" y="56464"/>
                  <a:pt x="70916" y="38633"/>
                </a:cubicBezTo>
                <a:cubicBezTo>
                  <a:pt x="70916" y="20815"/>
                  <a:pt x="56464" y="6350"/>
                  <a:pt x="38633" y="6350"/>
                </a:cubicBezTo>
                <a:cubicBezTo>
                  <a:pt x="20815" y="6350"/>
                  <a:pt x="6350" y="20815"/>
                  <a:pt x="6350" y="38633"/>
                </a:cubicBezTo>
                <a:cubicBezTo>
                  <a:pt x="6350" y="56464"/>
                  <a:pt x="20815" y="70916"/>
                  <a:pt x="38633" y="70916"/>
                </a:cubicBezTo>
              </a:path>
            </a:pathLst>
          </a:custGeom>
          <a:solidFill>
            <a:srgbClr val="000000">
              <a:alpha val="0"/>
            </a:srgbClr>
          </a:solidFill>
          <a:ln cap="flat" cmpd="sng" w="12700">
            <a:solidFill>
              <a:srgbClr val="DEE5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25"/>
          <p:cNvSpPr/>
          <p:nvPr/>
        </p:nvSpPr>
        <p:spPr>
          <a:xfrm>
            <a:off x="1222260" y="4736591"/>
            <a:ext cx="77266" cy="77266"/>
          </a:xfrm>
          <a:custGeom>
            <a:rect b="b" l="l" r="r" t="t"/>
            <a:pathLst>
              <a:path extrusionOk="0" h="77266" w="77266">
                <a:moveTo>
                  <a:pt x="38633" y="70916"/>
                </a:moveTo>
                <a:cubicBezTo>
                  <a:pt x="56464" y="70916"/>
                  <a:pt x="70916" y="56464"/>
                  <a:pt x="70916" y="38633"/>
                </a:cubicBezTo>
                <a:cubicBezTo>
                  <a:pt x="70916" y="20815"/>
                  <a:pt x="56464" y="6350"/>
                  <a:pt x="38633" y="6350"/>
                </a:cubicBezTo>
                <a:cubicBezTo>
                  <a:pt x="20815" y="6350"/>
                  <a:pt x="6350" y="20815"/>
                  <a:pt x="6350" y="38633"/>
                </a:cubicBezTo>
                <a:cubicBezTo>
                  <a:pt x="6350" y="56464"/>
                  <a:pt x="20815" y="70916"/>
                  <a:pt x="38633" y="70916"/>
                </a:cubicBezTo>
              </a:path>
            </a:pathLst>
          </a:custGeom>
          <a:solidFill>
            <a:srgbClr val="000000">
              <a:alpha val="0"/>
            </a:srgbClr>
          </a:solidFill>
          <a:ln cap="flat" cmpd="sng" w="12700">
            <a:solidFill>
              <a:srgbClr val="DEE5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25"/>
          <p:cNvSpPr txBox="1"/>
          <p:nvPr/>
        </p:nvSpPr>
        <p:spPr>
          <a:xfrm>
            <a:off x="251520" y="3429000"/>
            <a:ext cx="1872208" cy="250518"/>
          </a:xfrm>
          <a:prstGeom prst="rect">
            <a:avLst/>
          </a:prstGeom>
          <a:noFill/>
          <a:ln>
            <a:noFill/>
          </a:ln>
        </p:spPr>
        <p:txBody>
          <a:bodyPr anchorCtr="0" anchor="t" bIns="45700" lIns="0" spcFirstLastPara="1" rIns="0" wrap="square" tIns="0">
            <a:noAutofit/>
          </a:bodyPr>
          <a:lstStyle/>
          <a:p>
            <a:pPr indent="0" lvl="0" marL="0" marR="0" rtl="0" algn="l">
              <a:lnSpc>
                <a:spcPct val="54166"/>
              </a:lnSpc>
              <a:spcBef>
                <a:spcPts val="0"/>
              </a:spcBef>
              <a:spcAft>
                <a:spcPts val="0"/>
              </a:spcAft>
              <a:buNone/>
            </a:pPr>
            <a:r>
              <a:rPr b="1" lang="en-US" sz="2400">
                <a:solidFill>
                  <a:srgbClr val="444141"/>
                </a:solidFill>
                <a:latin typeface="Calibri"/>
                <a:ea typeface="Calibri"/>
                <a:cs typeface="Calibri"/>
                <a:sym typeface="Calibri"/>
              </a:rPr>
              <a:t>RESERVES</a:t>
            </a:r>
            <a:endParaRPr/>
          </a:p>
        </p:txBody>
      </p:sp>
      <p:grpSp>
        <p:nvGrpSpPr>
          <p:cNvPr id="228" name="Google Shape;228;p25"/>
          <p:cNvGrpSpPr/>
          <p:nvPr/>
        </p:nvGrpSpPr>
        <p:grpSpPr>
          <a:xfrm>
            <a:off x="323528" y="3789040"/>
            <a:ext cx="4320480" cy="2138323"/>
            <a:chOff x="323528" y="3789040"/>
            <a:chExt cx="4320480" cy="2138323"/>
          </a:xfrm>
        </p:grpSpPr>
        <p:grpSp>
          <p:nvGrpSpPr>
            <p:cNvPr id="229" name="Google Shape;229;p25"/>
            <p:cNvGrpSpPr/>
            <p:nvPr/>
          </p:nvGrpSpPr>
          <p:grpSpPr>
            <a:xfrm>
              <a:off x="1180686" y="3886635"/>
              <a:ext cx="1591114" cy="1931453"/>
              <a:chOff x="1115616" y="4149080"/>
              <a:chExt cx="1591114" cy="1931453"/>
            </a:xfrm>
          </p:grpSpPr>
          <p:sp>
            <p:nvSpPr>
              <p:cNvPr id="230" name="Google Shape;230;p25"/>
              <p:cNvSpPr txBox="1"/>
              <p:nvPr/>
            </p:nvSpPr>
            <p:spPr>
              <a:xfrm>
                <a:off x="1115616" y="4149080"/>
                <a:ext cx="1584176" cy="1231106"/>
              </a:xfrm>
              <a:prstGeom prst="rect">
                <a:avLst/>
              </a:prstGeom>
              <a:noFill/>
              <a:ln>
                <a:noFill/>
              </a:ln>
            </p:spPr>
            <p:txBody>
              <a:bodyPr anchorCtr="0" anchor="t" bIns="45700" lIns="0" spcFirstLastPara="1" rIns="0" wrap="square" tIns="0">
                <a:noAutofit/>
              </a:bodyPr>
              <a:lstStyle/>
              <a:p>
                <a:pPr indent="0" lvl="0" marL="0" marR="0" rtl="0" algn="l">
                  <a:spcBef>
                    <a:spcPts val="0"/>
                  </a:spcBef>
                  <a:spcAft>
                    <a:spcPts val="0"/>
                  </a:spcAft>
                  <a:buNone/>
                </a:pPr>
                <a:r>
                  <a:rPr lang="en-US" sz="1800">
                    <a:solidFill>
                      <a:srgbClr val="444141"/>
                    </a:solidFill>
                    <a:latin typeface="Calibri"/>
                    <a:ea typeface="Calibri"/>
                    <a:cs typeface="Calibri"/>
                    <a:sym typeface="Calibri"/>
                  </a:rPr>
                  <a:t>COAL</a:t>
                </a:r>
                <a:endParaRPr/>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444141"/>
                    </a:solidFill>
                    <a:latin typeface="Calibri"/>
                    <a:ea typeface="Calibri"/>
                    <a:cs typeface="Calibri"/>
                    <a:sym typeface="Calibri"/>
                  </a:rPr>
                  <a:t>NATURAL</a:t>
                </a:r>
                <a:r>
                  <a:rPr lang="en-US" sz="1800">
                    <a:solidFill>
                      <a:schemeClr val="dk1"/>
                    </a:solidFill>
                    <a:latin typeface="Calibri"/>
                    <a:ea typeface="Calibri"/>
                    <a:cs typeface="Calibri"/>
                    <a:sym typeface="Calibri"/>
                  </a:rPr>
                  <a:t> </a:t>
                </a:r>
                <a:r>
                  <a:rPr lang="en-US" sz="1800">
                    <a:solidFill>
                      <a:srgbClr val="444141"/>
                    </a:solidFill>
                    <a:latin typeface="Calibri"/>
                    <a:ea typeface="Calibri"/>
                    <a:cs typeface="Calibri"/>
                    <a:sym typeface="Calibri"/>
                  </a:rPr>
                  <a:t>GAS</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444141"/>
                    </a:solidFill>
                    <a:latin typeface="Calibri"/>
                    <a:ea typeface="Calibri"/>
                    <a:cs typeface="Calibri"/>
                    <a:sym typeface="Calibri"/>
                  </a:rPr>
                  <a:t>MARBLE</a:t>
                </a:r>
                <a:endParaRPr/>
              </a:p>
            </p:txBody>
          </p:sp>
          <p:sp>
            <p:nvSpPr>
              <p:cNvPr id="231" name="Google Shape;231;p25"/>
              <p:cNvSpPr txBox="1"/>
              <p:nvPr/>
            </p:nvSpPr>
            <p:spPr>
              <a:xfrm>
                <a:off x="1115616" y="5486841"/>
                <a:ext cx="1591114" cy="203261"/>
              </a:xfrm>
              <a:prstGeom prst="rect">
                <a:avLst/>
              </a:prstGeom>
              <a:noFill/>
              <a:ln>
                <a:noFill/>
              </a:ln>
            </p:spPr>
            <p:txBody>
              <a:bodyPr anchorCtr="0" anchor="t" bIns="45700" lIns="0" spcFirstLastPara="1" rIns="0" wrap="square" tIns="0">
                <a:noAutofit/>
              </a:bodyPr>
              <a:lstStyle/>
              <a:p>
                <a:pPr indent="0" lvl="0" marL="0" marR="0" rtl="0" algn="l">
                  <a:lnSpc>
                    <a:spcPct val="55555"/>
                  </a:lnSpc>
                  <a:spcBef>
                    <a:spcPts val="0"/>
                  </a:spcBef>
                  <a:spcAft>
                    <a:spcPts val="0"/>
                  </a:spcAft>
                  <a:buNone/>
                </a:pPr>
                <a:r>
                  <a:rPr lang="en-US" sz="1800">
                    <a:solidFill>
                      <a:srgbClr val="444141"/>
                    </a:solidFill>
                    <a:latin typeface="Calibri"/>
                    <a:ea typeface="Calibri"/>
                    <a:cs typeface="Calibri"/>
                    <a:sym typeface="Calibri"/>
                  </a:rPr>
                  <a:t>DOLOMITE</a:t>
                </a:r>
                <a:endParaRPr/>
              </a:p>
            </p:txBody>
          </p:sp>
          <p:sp>
            <p:nvSpPr>
              <p:cNvPr id="232" name="Google Shape;232;p25"/>
              <p:cNvSpPr txBox="1"/>
              <p:nvPr/>
            </p:nvSpPr>
            <p:spPr>
              <a:xfrm>
                <a:off x="1152219" y="5877272"/>
                <a:ext cx="755485" cy="203261"/>
              </a:xfrm>
              <a:prstGeom prst="rect">
                <a:avLst/>
              </a:prstGeom>
              <a:noFill/>
              <a:ln>
                <a:noFill/>
              </a:ln>
            </p:spPr>
            <p:txBody>
              <a:bodyPr anchorCtr="0" anchor="t" bIns="45700" lIns="0" spcFirstLastPara="1" rIns="0" wrap="square" tIns="0">
                <a:noAutofit/>
              </a:bodyPr>
              <a:lstStyle/>
              <a:p>
                <a:pPr indent="0" lvl="0" marL="0" marR="0" rtl="0" algn="l">
                  <a:lnSpc>
                    <a:spcPct val="55555"/>
                  </a:lnSpc>
                  <a:spcBef>
                    <a:spcPts val="0"/>
                  </a:spcBef>
                  <a:spcAft>
                    <a:spcPts val="0"/>
                  </a:spcAft>
                  <a:buNone/>
                </a:pPr>
                <a:r>
                  <a:rPr lang="en-US" sz="1800">
                    <a:solidFill>
                      <a:srgbClr val="444141"/>
                    </a:solidFill>
                    <a:latin typeface="Calibri"/>
                    <a:ea typeface="Calibri"/>
                    <a:cs typeface="Calibri"/>
                    <a:sym typeface="Calibri"/>
                  </a:rPr>
                  <a:t>FOREST</a:t>
                </a:r>
                <a:endParaRPr/>
              </a:p>
            </p:txBody>
          </p:sp>
        </p:grpSp>
        <p:grpSp>
          <p:nvGrpSpPr>
            <p:cNvPr id="233" name="Google Shape;233;p25"/>
            <p:cNvGrpSpPr/>
            <p:nvPr/>
          </p:nvGrpSpPr>
          <p:grpSpPr>
            <a:xfrm>
              <a:off x="2771800" y="3789040"/>
              <a:ext cx="1872208" cy="2029818"/>
              <a:chOff x="3275856" y="4077072"/>
              <a:chExt cx="2451844" cy="2029818"/>
            </a:xfrm>
          </p:grpSpPr>
          <p:sp>
            <p:nvSpPr>
              <p:cNvPr id="234" name="Google Shape;234;p25"/>
              <p:cNvSpPr txBox="1"/>
              <p:nvPr/>
            </p:nvSpPr>
            <p:spPr>
              <a:xfrm>
                <a:off x="3275856" y="4077072"/>
                <a:ext cx="2451844" cy="1200329"/>
              </a:xfrm>
              <a:prstGeom prst="rect">
                <a:avLst/>
              </a:prstGeom>
              <a:noFill/>
              <a:ln>
                <a:noFill/>
              </a:ln>
            </p:spPr>
            <p:txBody>
              <a:bodyPr anchorCtr="0" anchor="t" bIns="45700" lIns="0" spcFirstLastPara="1" rIns="0" wrap="square" tIns="0">
                <a:noAutofit/>
              </a:bodyPr>
              <a:lstStyle/>
              <a:p>
                <a:pPr indent="0" lvl="0" marL="0" marR="0" rtl="0" algn="l">
                  <a:lnSpc>
                    <a:spcPct val="150000"/>
                  </a:lnSpc>
                  <a:spcBef>
                    <a:spcPts val="0"/>
                  </a:spcBef>
                  <a:spcAft>
                    <a:spcPts val="0"/>
                  </a:spcAft>
                  <a:buNone/>
                </a:pPr>
                <a:r>
                  <a:rPr lang="en-US" sz="2000">
                    <a:solidFill>
                      <a:srgbClr val="444141"/>
                    </a:solidFill>
                    <a:latin typeface="Calibri"/>
                    <a:ea typeface="Calibri"/>
                    <a:cs typeface="Calibri"/>
                    <a:sym typeface="Calibri"/>
                  </a:rPr>
                  <a:t>103  Million</a:t>
                </a:r>
                <a:r>
                  <a:rPr lang="en-US" sz="2000">
                    <a:solidFill>
                      <a:schemeClr val="dk1"/>
                    </a:solidFill>
                    <a:latin typeface="Calibri"/>
                    <a:ea typeface="Calibri"/>
                    <a:cs typeface="Calibri"/>
                    <a:sym typeface="Calibri"/>
                  </a:rPr>
                  <a:t> </a:t>
                </a:r>
                <a:r>
                  <a:rPr lang="en-US" sz="2000">
                    <a:solidFill>
                      <a:srgbClr val="444141"/>
                    </a:solidFill>
                    <a:latin typeface="Calibri"/>
                    <a:ea typeface="Calibri"/>
                    <a:cs typeface="Calibri"/>
                    <a:sym typeface="Calibri"/>
                  </a:rPr>
                  <a:t>M.T.</a:t>
                </a:r>
                <a:endParaRPr sz="4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n-US" sz="2000">
                    <a:solidFill>
                      <a:srgbClr val="444141"/>
                    </a:solidFill>
                    <a:latin typeface="Calibri"/>
                    <a:ea typeface="Calibri"/>
                    <a:cs typeface="Calibri"/>
                    <a:sym typeface="Calibri"/>
                  </a:rPr>
                  <a:t>    7  Billion</a:t>
                </a:r>
                <a:r>
                  <a:rPr lang="en-US" sz="2000">
                    <a:solidFill>
                      <a:schemeClr val="dk1"/>
                    </a:solidFill>
                    <a:latin typeface="Calibri"/>
                    <a:ea typeface="Calibri"/>
                    <a:cs typeface="Calibri"/>
                    <a:sym typeface="Calibri"/>
                  </a:rPr>
                  <a:t> </a:t>
                </a:r>
                <a:r>
                  <a:rPr lang="en-US" sz="2000">
                    <a:solidFill>
                      <a:srgbClr val="444141"/>
                    </a:solidFill>
                    <a:latin typeface="Calibri"/>
                    <a:ea typeface="Calibri"/>
                    <a:cs typeface="Calibri"/>
                    <a:sym typeface="Calibri"/>
                  </a:rPr>
                  <a:t>M</a:t>
                </a:r>
                <a:r>
                  <a:rPr lang="en-US" sz="1200">
                    <a:solidFill>
                      <a:srgbClr val="444141"/>
                    </a:solidFill>
                    <a:latin typeface="Calibri"/>
                    <a:ea typeface="Calibri"/>
                    <a:cs typeface="Calibri"/>
                    <a:sym typeface="Calibri"/>
                  </a:rPr>
                  <a:t>3</a:t>
                </a:r>
                <a:endParaRPr sz="4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n-US" sz="2000">
                    <a:solidFill>
                      <a:srgbClr val="444141"/>
                    </a:solidFill>
                    <a:latin typeface="Calibri"/>
                    <a:ea typeface="Calibri"/>
                    <a:cs typeface="Calibri"/>
                    <a:sym typeface="Calibri"/>
                  </a:rPr>
                  <a:t>297  Billion</a:t>
                </a:r>
                <a:r>
                  <a:rPr lang="en-US" sz="2000">
                    <a:solidFill>
                      <a:schemeClr val="dk1"/>
                    </a:solidFill>
                    <a:latin typeface="Calibri"/>
                    <a:ea typeface="Calibri"/>
                    <a:cs typeface="Calibri"/>
                    <a:sym typeface="Calibri"/>
                  </a:rPr>
                  <a:t> </a:t>
                </a:r>
                <a:r>
                  <a:rPr lang="en-US" sz="2000">
                    <a:solidFill>
                      <a:srgbClr val="444141"/>
                    </a:solidFill>
                    <a:latin typeface="Calibri"/>
                    <a:ea typeface="Calibri"/>
                    <a:cs typeface="Calibri"/>
                    <a:sym typeface="Calibri"/>
                  </a:rPr>
                  <a:t>M.T.</a:t>
                </a:r>
                <a:endParaRPr/>
              </a:p>
            </p:txBody>
          </p:sp>
          <p:sp>
            <p:nvSpPr>
              <p:cNvPr id="235" name="Google Shape;235;p25"/>
              <p:cNvSpPr txBox="1"/>
              <p:nvPr/>
            </p:nvSpPr>
            <p:spPr>
              <a:xfrm>
                <a:off x="3275856" y="5464784"/>
                <a:ext cx="2248763" cy="210058"/>
              </a:xfrm>
              <a:prstGeom prst="rect">
                <a:avLst/>
              </a:prstGeom>
              <a:noFill/>
              <a:ln>
                <a:noFill/>
              </a:ln>
            </p:spPr>
            <p:txBody>
              <a:bodyPr anchorCtr="0" anchor="t" bIns="45700" lIns="0" spcFirstLastPara="1" rIns="0" wrap="square" tIns="0">
                <a:noAutofit/>
              </a:bodyPr>
              <a:lstStyle/>
              <a:p>
                <a:pPr indent="0" lvl="0" marL="0" marR="0" rtl="0" algn="l">
                  <a:lnSpc>
                    <a:spcPct val="50000"/>
                  </a:lnSpc>
                  <a:spcBef>
                    <a:spcPts val="0"/>
                  </a:spcBef>
                  <a:spcAft>
                    <a:spcPts val="0"/>
                  </a:spcAft>
                  <a:buNone/>
                </a:pPr>
                <a:r>
                  <a:rPr lang="en-US" sz="2000">
                    <a:solidFill>
                      <a:srgbClr val="444141"/>
                    </a:solidFill>
                    <a:latin typeface="Calibri"/>
                    <a:ea typeface="Calibri"/>
                    <a:cs typeface="Calibri"/>
                    <a:sym typeface="Calibri"/>
                  </a:rPr>
                  <a:t>110  Million</a:t>
                </a:r>
                <a:r>
                  <a:rPr lang="en-US" sz="2000">
                    <a:solidFill>
                      <a:schemeClr val="dk1"/>
                    </a:solidFill>
                    <a:latin typeface="Calibri"/>
                    <a:ea typeface="Calibri"/>
                    <a:cs typeface="Calibri"/>
                    <a:sym typeface="Calibri"/>
                  </a:rPr>
                  <a:t> </a:t>
                </a:r>
                <a:r>
                  <a:rPr lang="en-US" sz="2000">
                    <a:solidFill>
                      <a:srgbClr val="444141"/>
                    </a:solidFill>
                    <a:latin typeface="Calibri"/>
                    <a:ea typeface="Calibri"/>
                    <a:cs typeface="Calibri"/>
                    <a:sym typeface="Calibri"/>
                  </a:rPr>
                  <a:t>M.T.</a:t>
                </a:r>
                <a:endParaRPr/>
              </a:p>
            </p:txBody>
          </p:sp>
          <p:sp>
            <p:nvSpPr>
              <p:cNvPr id="236" name="Google Shape;236;p25"/>
              <p:cNvSpPr txBox="1"/>
              <p:nvPr/>
            </p:nvSpPr>
            <p:spPr>
              <a:xfrm>
                <a:off x="3275856" y="5887214"/>
                <a:ext cx="2078300" cy="219676"/>
              </a:xfrm>
              <a:prstGeom prst="rect">
                <a:avLst/>
              </a:prstGeom>
              <a:noFill/>
              <a:ln>
                <a:noFill/>
              </a:ln>
            </p:spPr>
            <p:txBody>
              <a:bodyPr anchorCtr="0" anchor="t" bIns="45700" lIns="0" spcFirstLastPara="1" rIns="0" wrap="square" tIns="0">
                <a:noAutofit/>
              </a:bodyPr>
              <a:lstStyle/>
              <a:p>
                <a:pPr indent="0" lvl="0" marL="0" marR="0" rtl="0" algn="l">
                  <a:lnSpc>
                    <a:spcPct val="55000"/>
                  </a:lnSpc>
                  <a:spcBef>
                    <a:spcPts val="0"/>
                  </a:spcBef>
                  <a:spcAft>
                    <a:spcPts val="0"/>
                  </a:spcAft>
                  <a:buNone/>
                </a:pPr>
                <a:r>
                  <a:rPr lang="en-US" sz="2000">
                    <a:solidFill>
                      <a:srgbClr val="444141"/>
                    </a:solidFill>
                    <a:latin typeface="Calibri"/>
                    <a:ea typeface="Calibri"/>
                    <a:cs typeface="Calibri"/>
                    <a:sym typeface="Calibri"/>
                  </a:rPr>
                  <a:t>367  Million</a:t>
                </a:r>
                <a:r>
                  <a:rPr lang="en-US" sz="2000">
                    <a:solidFill>
                      <a:schemeClr val="dk1"/>
                    </a:solidFill>
                    <a:latin typeface="Calibri"/>
                    <a:ea typeface="Calibri"/>
                    <a:cs typeface="Calibri"/>
                    <a:sym typeface="Calibri"/>
                  </a:rPr>
                  <a:t> </a:t>
                </a:r>
                <a:r>
                  <a:rPr lang="en-US" sz="2000">
                    <a:solidFill>
                      <a:srgbClr val="444141"/>
                    </a:solidFill>
                    <a:latin typeface="Calibri"/>
                    <a:ea typeface="Calibri"/>
                    <a:cs typeface="Calibri"/>
                    <a:sym typeface="Calibri"/>
                  </a:rPr>
                  <a:t>M</a:t>
                </a:r>
                <a:r>
                  <a:rPr lang="en-US" sz="1200">
                    <a:solidFill>
                      <a:srgbClr val="444141"/>
                    </a:solidFill>
                    <a:latin typeface="Calibri"/>
                    <a:ea typeface="Calibri"/>
                    <a:cs typeface="Calibri"/>
                    <a:sym typeface="Calibri"/>
                  </a:rPr>
                  <a:t>3</a:t>
                </a:r>
                <a:endParaRPr/>
              </a:p>
            </p:txBody>
          </p:sp>
        </p:grpSp>
        <p:grpSp>
          <p:nvGrpSpPr>
            <p:cNvPr id="237" name="Google Shape;237;p25"/>
            <p:cNvGrpSpPr/>
            <p:nvPr/>
          </p:nvGrpSpPr>
          <p:grpSpPr>
            <a:xfrm>
              <a:off x="323528" y="3861048"/>
              <a:ext cx="728464" cy="2066315"/>
              <a:chOff x="323528" y="4080203"/>
              <a:chExt cx="728464" cy="2066315"/>
            </a:xfrm>
          </p:grpSpPr>
          <p:pic>
            <p:nvPicPr>
              <p:cNvPr id="238" name="Google Shape;238;p25"/>
              <p:cNvPicPr preferRelativeResize="0"/>
              <p:nvPr/>
            </p:nvPicPr>
            <p:blipFill rotWithShape="1">
              <a:blip r:embed="rId4">
                <a:alphaModFix/>
              </a:blip>
              <a:srcRect b="0" l="0" r="0" t="0"/>
              <a:stretch/>
            </p:blipFill>
            <p:spPr>
              <a:xfrm>
                <a:off x="323528" y="4080203"/>
                <a:ext cx="432048" cy="788957"/>
              </a:xfrm>
              <a:prstGeom prst="rect">
                <a:avLst/>
              </a:prstGeom>
              <a:noFill/>
              <a:ln>
                <a:noFill/>
              </a:ln>
            </p:spPr>
          </p:pic>
          <p:pic>
            <p:nvPicPr>
              <p:cNvPr id="239" name="Google Shape;239;p25"/>
              <p:cNvPicPr preferRelativeResize="0"/>
              <p:nvPr/>
            </p:nvPicPr>
            <p:blipFill rotWithShape="1">
              <a:blip r:embed="rId5">
                <a:alphaModFix/>
              </a:blip>
              <a:srcRect b="0" l="0" r="0" t="0"/>
              <a:stretch/>
            </p:blipFill>
            <p:spPr>
              <a:xfrm>
                <a:off x="323528" y="4869159"/>
                <a:ext cx="432048" cy="413263"/>
              </a:xfrm>
              <a:prstGeom prst="rect">
                <a:avLst/>
              </a:prstGeom>
              <a:noFill/>
              <a:ln>
                <a:noFill/>
              </a:ln>
            </p:spPr>
          </p:pic>
          <p:pic>
            <p:nvPicPr>
              <p:cNvPr id="240" name="Google Shape;240;p25"/>
              <p:cNvPicPr preferRelativeResize="0"/>
              <p:nvPr/>
            </p:nvPicPr>
            <p:blipFill rotWithShape="1">
              <a:blip r:embed="rId6">
                <a:alphaModFix/>
              </a:blip>
              <a:srcRect b="0" l="0" r="0" t="0"/>
              <a:stretch/>
            </p:blipFill>
            <p:spPr>
              <a:xfrm>
                <a:off x="323528" y="5301207"/>
                <a:ext cx="432048" cy="394479"/>
              </a:xfrm>
              <a:prstGeom prst="rect">
                <a:avLst/>
              </a:prstGeom>
              <a:noFill/>
              <a:ln>
                <a:noFill/>
              </a:ln>
            </p:spPr>
          </p:pic>
          <p:pic>
            <p:nvPicPr>
              <p:cNvPr id="241" name="Google Shape;241;p25"/>
              <p:cNvPicPr preferRelativeResize="0"/>
              <p:nvPr/>
            </p:nvPicPr>
            <p:blipFill rotWithShape="1">
              <a:blip r:embed="rId7">
                <a:alphaModFix/>
              </a:blip>
              <a:srcRect b="0" l="0" r="0" t="0"/>
              <a:stretch/>
            </p:blipFill>
            <p:spPr>
              <a:xfrm>
                <a:off x="323528" y="5733255"/>
                <a:ext cx="432048" cy="413263"/>
              </a:xfrm>
              <a:prstGeom prst="rect">
                <a:avLst/>
              </a:prstGeom>
              <a:noFill/>
              <a:ln>
                <a:noFill/>
              </a:ln>
            </p:spPr>
          </p:pic>
          <p:sp>
            <p:nvSpPr>
              <p:cNvPr id="242" name="Google Shape;242;p25"/>
              <p:cNvSpPr/>
              <p:nvPr/>
            </p:nvSpPr>
            <p:spPr>
              <a:xfrm>
                <a:off x="891208" y="4212704"/>
                <a:ext cx="152400" cy="152400"/>
              </a:xfrm>
              <a:custGeom>
                <a:rect b="b" l="l" r="r" t="t"/>
                <a:pathLst>
                  <a:path extrusionOk="0" h="262495" w="262496">
                    <a:moveTo>
                      <a:pt x="131254" y="262495"/>
                    </a:moveTo>
                    <a:cubicBezTo>
                      <a:pt x="203733" y="262495"/>
                      <a:pt x="262496" y="203733"/>
                      <a:pt x="262496" y="131254"/>
                    </a:cubicBezTo>
                    <a:cubicBezTo>
                      <a:pt x="262496" y="58762"/>
                      <a:pt x="203733" y="0"/>
                      <a:pt x="131254" y="0"/>
                    </a:cubicBezTo>
                    <a:cubicBezTo>
                      <a:pt x="58762" y="0"/>
                      <a:pt x="0" y="58762"/>
                      <a:pt x="0" y="131254"/>
                    </a:cubicBezTo>
                    <a:cubicBezTo>
                      <a:pt x="0" y="203733"/>
                      <a:pt x="58762" y="262495"/>
                      <a:pt x="131254" y="262495"/>
                    </a:cubicBezTo>
                  </a:path>
                </a:pathLst>
              </a:custGeom>
              <a:solidFill>
                <a:srgbClr val="D0078D"/>
              </a:solidFill>
              <a:ln cap="flat" cmpd="sng" w="12700">
                <a:solidFill>
                  <a:srgbClr val="000000">
                    <a:alpha val="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43" name="Google Shape;243;p25"/>
              <p:cNvSpPr/>
              <p:nvPr/>
            </p:nvSpPr>
            <p:spPr>
              <a:xfrm>
                <a:off x="899592" y="4581128"/>
                <a:ext cx="152400" cy="152400"/>
              </a:xfrm>
              <a:custGeom>
                <a:rect b="b" l="l" r="r" t="t"/>
                <a:pathLst>
                  <a:path extrusionOk="0" h="64566" w="64566">
                    <a:moveTo>
                      <a:pt x="32283" y="64566"/>
                    </a:moveTo>
                    <a:cubicBezTo>
                      <a:pt x="50114" y="64566"/>
                      <a:pt x="64566" y="50114"/>
                      <a:pt x="64566" y="32283"/>
                    </a:cubicBezTo>
                    <a:cubicBezTo>
                      <a:pt x="64566" y="14465"/>
                      <a:pt x="50114" y="0"/>
                      <a:pt x="32283" y="0"/>
                    </a:cubicBezTo>
                    <a:cubicBezTo>
                      <a:pt x="14465" y="0"/>
                      <a:pt x="0" y="14465"/>
                      <a:pt x="0" y="32283"/>
                    </a:cubicBezTo>
                    <a:cubicBezTo>
                      <a:pt x="0" y="50114"/>
                      <a:pt x="14465" y="64566"/>
                      <a:pt x="32283" y="64566"/>
                    </a:cubicBezTo>
                  </a:path>
                </a:pathLst>
              </a:custGeom>
              <a:solidFill>
                <a:srgbClr val="F68712"/>
              </a:solidFill>
              <a:ln cap="flat" cmpd="sng" w="12700">
                <a:solidFill>
                  <a:srgbClr val="000000">
                    <a:alpha val="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44" name="Google Shape;244;p25"/>
              <p:cNvSpPr/>
              <p:nvPr/>
            </p:nvSpPr>
            <p:spPr>
              <a:xfrm>
                <a:off x="899592" y="5013176"/>
                <a:ext cx="152400" cy="152400"/>
              </a:xfrm>
              <a:custGeom>
                <a:rect b="b" l="l" r="r" t="t"/>
                <a:pathLst>
                  <a:path extrusionOk="0" h="64566" w="64566">
                    <a:moveTo>
                      <a:pt x="32283" y="64566"/>
                    </a:moveTo>
                    <a:cubicBezTo>
                      <a:pt x="50114" y="64566"/>
                      <a:pt x="64566" y="50114"/>
                      <a:pt x="64566" y="32283"/>
                    </a:cubicBezTo>
                    <a:cubicBezTo>
                      <a:pt x="64566" y="14465"/>
                      <a:pt x="50114" y="0"/>
                      <a:pt x="32283" y="0"/>
                    </a:cubicBezTo>
                    <a:cubicBezTo>
                      <a:pt x="14465" y="0"/>
                      <a:pt x="0" y="14465"/>
                      <a:pt x="0" y="32283"/>
                    </a:cubicBezTo>
                    <a:cubicBezTo>
                      <a:pt x="0" y="50114"/>
                      <a:pt x="14465" y="64566"/>
                      <a:pt x="32283" y="64566"/>
                    </a:cubicBezTo>
                  </a:path>
                </a:pathLst>
              </a:custGeom>
              <a:solidFill>
                <a:srgbClr val="2C588C"/>
              </a:solidFill>
              <a:ln cap="flat" cmpd="sng" w="12700">
                <a:solidFill>
                  <a:srgbClr val="000000">
                    <a:alpha val="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45" name="Google Shape;245;p25"/>
              <p:cNvSpPr/>
              <p:nvPr/>
            </p:nvSpPr>
            <p:spPr>
              <a:xfrm>
                <a:off x="899592" y="5436840"/>
                <a:ext cx="152400" cy="152400"/>
              </a:xfrm>
              <a:custGeom>
                <a:rect b="b" l="l" r="r" t="t"/>
                <a:pathLst>
                  <a:path extrusionOk="0" h="64566" w="64566">
                    <a:moveTo>
                      <a:pt x="32283" y="64566"/>
                    </a:moveTo>
                    <a:cubicBezTo>
                      <a:pt x="50114" y="64566"/>
                      <a:pt x="64566" y="50114"/>
                      <a:pt x="64566" y="32283"/>
                    </a:cubicBezTo>
                    <a:cubicBezTo>
                      <a:pt x="64566" y="14465"/>
                      <a:pt x="50114" y="0"/>
                      <a:pt x="32283" y="0"/>
                    </a:cubicBezTo>
                    <a:cubicBezTo>
                      <a:pt x="14465" y="0"/>
                      <a:pt x="0" y="14465"/>
                      <a:pt x="0" y="32283"/>
                    </a:cubicBezTo>
                    <a:cubicBezTo>
                      <a:pt x="0" y="50114"/>
                      <a:pt x="14465" y="64566"/>
                      <a:pt x="32283" y="64566"/>
                    </a:cubicBezTo>
                  </a:path>
                </a:pathLst>
              </a:custGeom>
              <a:solidFill>
                <a:srgbClr val="C0DF14"/>
              </a:solidFill>
              <a:ln cap="flat" cmpd="sng" w="12700">
                <a:solidFill>
                  <a:srgbClr val="000000">
                    <a:alpha val="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46" name="Google Shape;246;p25"/>
              <p:cNvSpPr/>
              <p:nvPr/>
            </p:nvSpPr>
            <p:spPr>
              <a:xfrm>
                <a:off x="899592" y="5805264"/>
                <a:ext cx="152400" cy="152400"/>
              </a:xfrm>
              <a:custGeom>
                <a:rect b="b" l="l" r="r" t="t"/>
                <a:pathLst>
                  <a:path extrusionOk="0" h="64566" w="64566">
                    <a:moveTo>
                      <a:pt x="32283" y="64566"/>
                    </a:moveTo>
                    <a:cubicBezTo>
                      <a:pt x="50114" y="64566"/>
                      <a:pt x="64566" y="50114"/>
                      <a:pt x="64566" y="32283"/>
                    </a:cubicBezTo>
                    <a:cubicBezTo>
                      <a:pt x="64566" y="14465"/>
                      <a:pt x="50114" y="0"/>
                      <a:pt x="32283" y="0"/>
                    </a:cubicBezTo>
                    <a:cubicBezTo>
                      <a:pt x="14465" y="0"/>
                      <a:pt x="0" y="14465"/>
                      <a:pt x="0" y="32283"/>
                    </a:cubicBezTo>
                    <a:cubicBezTo>
                      <a:pt x="0" y="50114"/>
                      <a:pt x="14465" y="64566"/>
                      <a:pt x="32283" y="64566"/>
                    </a:cubicBezTo>
                  </a:path>
                </a:pathLst>
              </a:custGeom>
              <a:solidFill>
                <a:srgbClr val="55BDA0"/>
              </a:solidFill>
              <a:ln cap="flat" cmpd="sng" w="12700">
                <a:solidFill>
                  <a:srgbClr val="000000">
                    <a:alpha val="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sp>
        <p:nvSpPr>
          <p:cNvPr id="247" name="Google Shape;247;p25"/>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CEPD(2010), Economic Development, R.O.C. (Taiwan)</a:t>
            </a:r>
            <a:endParaRPr sz="16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26"/>
          <p:cNvSpPr/>
          <p:nvPr/>
        </p:nvSpPr>
        <p:spPr>
          <a:xfrm>
            <a:off x="179512" y="1268760"/>
            <a:ext cx="8784976" cy="5445224"/>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rgbClr val="FFFFFF"/>
              </a:buClr>
              <a:buSzPts val="1800"/>
              <a:buFont typeface="Calibri"/>
              <a:buChar char="•"/>
            </a:pPr>
            <a:r>
              <a:rPr b="1" i="0" lang="en-US" sz="1800" u="none" cap="none" strike="noStrike">
                <a:solidFill>
                  <a:srgbClr val="FFFFFF"/>
                </a:solidFill>
                <a:latin typeface="Calibri"/>
                <a:ea typeface="Calibri"/>
                <a:cs typeface="Calibri"/>
                <a:sym typeface="Calibri"/>
              </a:rPr>
              <a:t>1950s</a:t>
            </a:r>
            <a:endParaRPr b="0" i="0" sz="1800" u="none" cap="none" strike="noStrike">
              <a:solidFill>
                <a:schemeClr val="dk1"/>
              </a:solidFill>
              <a:latin typeface="Calibri"/>
              <a:ea typeface="Calibri"/>
              <a:cs typeface="Calibri"/>
              <a:sym typeface="Calibri"/>
            </a:endParaRPr>
          </a:p>
          <a:p>
            <a:pPr indent="-114300" lvl="2" marL="228600" marR="0" rtl="0" algn="l">
              <a:lnSpc>
                <a:spcPct val="75000"/>
              </a:lnSpc>
              <a:spcBef>
                <a:spcPts val="180"/>
              </a:spcBef>
              <a:spcAft>
                <a:spcPts val="0"/>
              </a:spcAft>
              <a:buClr>
                <a:srgbClr val="444141"/>
              </a:buClr>
              <a:buSzPts val="1800"/>
              <a:buFont typeface="Calibri"/>
              <a:buChar char="•"/>
            </a:pPr>
            <a:r>
              <a:rPr b="1" i="0" lang="en-US" sz="1800" u="none" cap="none" strike="noStrike">
                <a:solidFill>
                  <a:srgbClr val="444141"/>
                </a:solidFill>
                <a:latin typeface="Calibri"/>
                <a:ea typeface="Calibri"/>
                <a:cs typeface="Calibri"/>
                <a:sym typeface="Calibri"/>
              </a:rPr>
              <a:t>In</a:t>
            </a:r>
            <a:r>
              <a:rPr b="0" i="0" lang="en-US" sz="1800" u="none" cap="none" strike="noStrike">
                <a:solidFill>
                  <a:schemeClr val="dk1"/>
                </a:solidFill>
                <a:latin typeface="Calibri"/>
                <a:ea typeface="Calibri"/>
                <a:cs typeface="Calibri"/>
                <a:sym typeface="Calibri"/>
              </a:rPr>
              <a:t> </a:t>
            </a:r>
            <a:r>
              <a:rPr b="1" i="0" lang="en-US" sz="1800" u="none" cap="none" strike="noStrike">
                <a:solidFill>
                  <a:srgbClr val="444141"/>
                </a:solidFill>
                <a:latin typeface="Calibri"/>
                <a:ea typeface="Calibri"/>
                <a:cs typeface="Calibri"/>
                <a:sym typeface="Calibri"/>
              </a:rPr>
              <a:t>Pursuit</a:t>
            </a:r>
            <a:r>
              <a:rPr b="0" i="0" lang="en-US" sz="1800" u="none" cap="none" strike="noStrike">
                <a:solidFill>
                  <a:schemeClr val="dk1"/>
                </a:solidFill>
                <a:latin typeface="Calibri"/>
                <a:ea typeface="Calibri"/>
                <a:cs typeface="Calibri"/>
                <a:sym typeface="Calibri"/>
              </a:rPr>
              <a:t> </a:t>
            </a:r>
            <a:r>
              <a:rPr b="1" i="0" lang="en-US" sz="1800" u="none" cap="none" strike="noStrike">
                <a:solidFill>
                  <a:srgbClr val="444141"/>
                </a:solidFill>
                <a:latin typeface="Calibri"/>
                <a:ea typeface="Calibri"/>
                <a:cs typeface="Calibri"/>
                <a:sym typeface="Calibri"/>
              </a:rPr>
              <a:t>of</a:t>
            </a:r>
            <a:r>
              <a:rPr b="0" i="0" lang="en-US" sz="1800" u="none" cap="none" strike="noStrike">
                <a:solidFill>
                  <a:schemeClr val="dk1"/>
                </a:solidFill>
                <a:latin typeface="Calibri"/>
                <a:ea typeface="Calibri"/>
                <a:cs typeface="Calibri"/>
                <a:sym typeface="Calibri"/>
              </a:rPr>
              <a:t> </a:t>
            </a:r>
            <a:r>
              <a:rPr b="1" i="0" lang="en-US" sz="1800" u="none" cap="none" strike="noStrike">
                <a:solidFill>
                  <a:srgbClr val="444141"/>
                </a:solidFill>
                <a:latin typeface="Calibri"/>
                <a:ea typeface="Calibri"/>
                <a:cs typeface="Calibri"/>
                <a:sym typeface="Calibri"/>
              </a:rPr>
              <a:t>Stability</a:t>
            </a:r>
            <a:r>
              <a:rPr b="0" i="0" lang="en-US" sz="1800" u="none" cap="none" strike="noStrike">
                <a:solidFill>
                  <a:schemeClr val="dk1"/>
                </a:solidFill>
                <a:latin typeface="Calibri"/>
                <a:ea typeface="Calibri"/>
                <a:cs typeface="Calibri"/>
                <a:sym typeface="Calibri"/>
              </a:rPr>
              <a:t> </a:t>
            </a:r>
            <a:r>
              <a:rPr b="1" i="0" lang="en-US" sz="1800" u="none" cap="none" strike="noStrike">
                <a:solidFill>
                  <a:srgbClr val="444141"/>
                </a:solidFill>
                <a:latin typeface="Calibri"/>
                <a:ea typeface="Calibri"/>
                <a:cs typeface="Calibri"/>
                <a:sym typeface="Calibri"/>
              </a:rPr>
              <a:t>and</a:t>
            </a:r>
            <a:r>
              <a:rPr b="0" i="0" lang="en-US" sz="1800" u="none" cap="none" strike="noStrike">
                <a:solidFill>
                  <a:schemeClr val="dk1"/>
                </a:solidFill>
                <a:latin typeface="Calibri"/>
                <a:ea typeface="Calibri"/>
                <a:cs typeface="Calibri"/>
                <a:sym typeface="Calibri"/>
              </a:rPr>
              <a:t> </a:t>
            </a:r>
            <a:r>
              <a:rPr b="1" i="0" lang="en-US" sz="1800" u="none" cap="none" strike="noStrike">
                <a:solidFill>
                  <a:srgbClr val="444141"/>
                </a:solidFill>
                <a:latin typeface="Calibri"/>
                <a:ea typeface="Calibri"/>
                <a:cs typeface="Calibri"/>
                <a:sym typeface="Calibri"/>
              </a:rPr>
              <a:t>Self-sufficiency</a:t>
            </a:r>
            <a:endParaRPr b="0" i="0" sz="1800" u="none" cap="none" strike="noStrike">
              <a:solidFill>
                <a:schemeClr val="dk1"/>
              </a:solidFill>
              <a:latin typeface="Calibri"/>
              <a:ea typeface="Calibri"/>
              <a:cs typeface="Calibri"/>
              <a:sym typeface="Calibri"/>
            </a:endParaRPr>
          </a:p>
          <a:p>
            <a:pPr indent="-114300" lvl="3" marL="342900" marR="0" rtl="0" algn="l">
              <a:lnSpc>
                <a:spcPct val="75000"/>
              </a:lnSpc>
              <a:spcBef>
                <a:spcPts val="18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Implementing</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a</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land-reform</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program,</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stimulating</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agricultural</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production,</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and</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promoting</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economic</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stability</a:t>
            </a:r>
            <a:endParaRPr b="0" i="0" sz="1800" u="none" cap="none" strike="noStrike">
              <a:solidFill>
                <a:schemeClr val="dk1"/>
              </a:solidFill>
              <a:latin typeface="Calibri"/>
              <a:ea typeface="Calibri"/>
              <a:cs typeface="Calibri"/>
              <a:sym typeface="Calibri"/>
            </a:endParaRPr>
          </a:p>
          <a:p>
            <a:pPr indent="-114300" lvl="3" marL="342900" marR="0" rtl="0" algn="l">
              <a:lnSpc>
                <a:spcPct val="75000"/>
              </a:lnSpc>
              <a:spcBef>
                <a:spcPts val="18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Developing</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labor-intensive</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import-substituting</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industries</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to</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reduce</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the</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trade</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deficit</a:t>
            </a:r>
            <a:endParaRPr b="0" i="0" sz="1300" u="none" cap="none" strike="noStrike">
              <a:solidFill>
                <a:srgbClr val="444141"/>
              </a:solidFill>
              <a:latin typeface="Calibri"/>
              <a:ea typeface="Calibri"/>
              <a:cs typeface="Calibri"/>
              <a:sym typeface="Calibri"/>
            </a:endParaRPr>
          </a:p>
          <a:p>
            <a:pPr indent="0" lvl="1" marL="114300" marR="0" rtl="0" algn="l">
              <a:lnSpc>
                <a:spcPct val="75000"/>
              </a:lnSpc>
              <a:spcBef>
                <a:spcPts val="18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14300" lvl="1" marL="114300" marR="0" rtl="0" algn="l">
              <a:lnSpc>
                <a:spcPct val="75000"/>
              </a:lnSpc>
              <a:spcBef>
                <a:spcPts val="180"/>
              </a:spcBef>
              <a:spcAft>
                <a:spcPts val="0"/>
              </a:spcAft>
              <a:buClr>
                <a:srgbClr val="FFFFFF"/>
              </a:buClr>
              <a:buSzPts val="1800"/>
              <a:buFont typeface="Calibri"/>
              <a:buChar char="•"/>
            </a:pPr>
            <a:r>
              <a:rPr b="1" i="0" lang="en-US" sz="1800" u="none" cap="none" strike="noStrike">
                <a:solidFill>
                  <a:srgbClr val="FFFFFF"/>
                </a:solidFill>
                <a:latin typeface="Calibri"/>
                <a:ea typeface="Calibri"/>
                <a:cs typeface="Calibri"/>
                <a:sym typeface="Calibri"/>
              </a:rPr>
              <a:t>1960s</a:t>
            </a:r>
            <a:endParaRPr b="0" i="0" sz="1800" u="none" cap="none" strike="noStrike">
              <a:solidFill>
                <a:schemeClr val="dk1"/>
              </a:solidFill>
              <a:latin typeface="Calibri"/>
              <a:ea typeface="Calibri"/>
              <a:cs typeface="Calibri"/>
              <a:sym typeface="Calibri"/>
            </a:endParaRPr>
          </a:p>
          <a:p>
            <a:pPr indent="-114300" lvl="2" marL="228600" marR="0" rtl="0" algn="l">
              <a:lnSpc>
                <a:spcPct val="75000"/>
              </a:lnSpc>
              <a:spcBef>
                <a:spcPts val="180"/>
              </a:spcBef>
              <a:spcAft>
                <a:spcPts val="0"/>
              </a:spcAft>
              <a:buClr>
                <a:srgbClr val="444141"/>
              </a:buClr>
              <a:buSzPts val="1800"/>
              <a:buFont typeface="Calibri"/>
              <a:buChar char="•"/>
            </a:pPr>
            <a:r>
              <a:rPr b="1" i="0" lang="en-US" sz="1800" u="none" cap="none" strike="noStrike">
                <a:solidFill>
                  <a:srgbClr val="444141"/>
                </a:solidFill>
                <a:latin typeface="Calibri"/>
                <a:ea typeface="Calibri"/>
                <a:cs typeface="Calibri"/>
                <a:sym typeface="Calibri"/>
              </a:rPr>
              <a:t>Expanding</a:t>
            </a:r>
            <a:r>
              <a:rPr b="0" i="0" lang="en-US" sz="1800" u="none" cap="none" strike="noStrike">
                <a:solidFill>
                  <a:schemeClr val="dk1"/>
                </a:solidFill>
                <a:latin typeface="Calibri"/>
                <a:ea typeface="Calibri"/>
                <a:cs typeface="Calibri"/>
                <a:sym typeface="Calibri"/>
              </a:rPr>
              <a:t> </a:t>
            </a:r>
            <a:r>
              <a:rPr b="1" i="0" lang="en-US" sz="1800" u="none" cap="none" strike="noStrike">
                <a:solidFill>
                  <a:srgbClr val="444141"/>
                </a:solidFill>
                <a:latin typeface="Calibri"/>
                <a:ea typeface="Calibri"/>
                <a:cs typeface="Calibri"/>
                <a:sym typeface="Calibri"/>
              </a:rPr>
              <a:t>Exports</a:t>
            </a:r>
            <a:r>
              <a:rPr b="0" i="0" lang="en-US" sz="1800" u="none" cap="none" strike="noStrike">
                <a:solidFill>
                  <a:schemeClr val="dk1"/>
                </a:solidFill>
                <a:latin typeface="Calibri"/>
                <a:ea typeface="Calibri"/>
                <a:cs typeface="Calibri"/>
                <a:sym typeface="Calibri"/>
              </a:rPr>
              <a:t> </a:t>
            </a:r>
            <a:r>
              <a:rPr b="1" i="0" lang="en-US" sz="1800" u="none" cap="none" strike="noStrike">
                <a:solidFill>
                  <a:srgbClr val="444141"/>
                </a:solidFill>
                <a:latin typeface="Calibri"/>
                <a:ea typeface="Calibri"/>
                <a:cs typeface="Calibri"/>
                <a:sym typeface="Calibri"/>
              </a:rPr>
              <a:t>of</a:t>
            </a:r>
            <a:r>
              <a:rPr b="0" i="0" lang="en-US" sz="1800" u="none" cap="none" strike="noStrike">
                <a:solidFill>
                  <a:schemeClr val="dk1"/>
                </a:solidFill>
                <a:latin typeface="Calibri"/>
                <a:ea typeface="Calibri"/>
                <a:cs typeface="Calibri"/>
                <a:sym typeface="Calibri"/>
              </a:rPr>
              <a:t> </a:t>
            </a:r>
            <a:r>
              <a:rPr b="1" i="0" lang="en-US" sz="1800" u="none" cap="none" strike="noStrike">
                <a:solidFill>
                  <a:srgbClr val="444141"/>
                </a:solidFill>
                <a:latin typeface="Calibri"/>
                <a:ea typeface="Calibri"/>
                <a:cs typeface="Calibri"/>
                <a:sym typeface="Calibri"/>
              </a:rPr>
              <a:t>Light</a:t>
            </a:r>
            <a:r>
              <a:rPr b="0" i="0" lang="en-US" sz="1800" u="none" cap="none" strike="noStrike">
                <a:solidFill>
                  <a:schemeClr val="dk1"/>
                </a:solidFill>
                <a:latin typeface="Calibri"/>
                <a:ea typeface="Calibri"/>
                <a:cs typeface="Calibri"/>
                <a:sym typeface="Calibri"/>
              </a:rPr>
              <a:t> </a:t>
            </a:r>
            <a:r>
              <a:rPr b="1" i="0" lang="en-US" sz="1800" u="none" cap="none" strike="noStrike">
                <a:solidFill>
                  <a:srgbClr val="444141"/>
                </a:solidFill>
                <a:latin typeface="Calibri"/>
                <a:ea typeface="Calibri"/>
                <a:cs typeface="Calibri"/>
                <a:sym typeface="Calibri"/>
              </a:rPr>
              <a:t>Industry</a:t>
            </a:r>
            <a:endParaRPr b="0" i="0" sz="1800" u="none" cap="none" strike="noStrike">
              <a:solidFill>
                <a:schemeClr val="dk1"/>
              </a:solidFill>
              <a:latin typeface="Calibri"/>
              <a:ea typeface="Calibri"/>
              <a:cs typeface="Calibri"/>
              <a:sym typeface="Calibri"/>
            </a:endParaRPr>
          </a:p>
          <a:p>
            <a:pPr indent="-114300" lvl="3" marL="342900" marR="0" rtl="0" algn="l">
              <a:lnSpc>
                <a:spcPct val="75000"/>
              </a:lnSpc>
              <a:spcBef>
                <a:spcPts val="18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Encouraging</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saving,</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investment,</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and</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exports</a:t>
            </a:r>
            <a:endParaRPr b="0" i="0" sz="1800" u="none" cap="none" strike="noStrike">
              <a:solidFill>
                <a:schemeClr val="dk1"/>
              </a:solidFill>
              <a:latin typeface="Calibri"/>
              <a:ea typeface="Calibri"/>
              <a:cs typeface="Calibri"/>
              <a:sym typeface="Calibri"/>
            </a:endParaRPr>
          </a:p>
          <a:p>
            <a:pPr indent="-114300" lvl="3" marL="342900" marR="0" rtl="0" algn="l">
              <a:lnSpc>
                <a:spcPct val="75000"/>
              </a:lnSpc>
              <a:spcBef>
                <a:spcPts val="18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Introducing</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new</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agricultural</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products</a:t>
            </a:r>
            <a:endParaRPr/>
          </a:p>
          <a:p>
            <a:pPr indent="-114300" lvl="3" marL="342900" marR="0" rtl="0" algn="l">
              <a:lnSpc>
                <a:spcPct val="75000"/>
              </a:lnSpc>
              <a:spcBef>
                <a:spcPts val="18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Establishing</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export-oriented</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industries</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and</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export-processing</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zones</a:t>
            </a:r>
            <a:endParaRPr/>
          </a:p>
          <a:p>
            <a:pPr indent="0" lvl="1" marL="114300" marR="0" rtl="0" algn="l">
              <a:lnSpc>
                <a:spcPct val="75000"/>
              </a:lnSpc>
              <a:spcBef>
                <a:spcPts val="18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14300" lvl="1" marL="114300" marR="0" rtl="0" algn="l">
              <a:lnSpc>
                <a:spcPct val="75000"/>
              </a:lnSpc>
              <a:spcBef>
                <a:spcPts val="180"/>
              </a:spcBef>
              <a:spcAft>
                <a:spcPts val="0"/>
              </a:spcAft>
              <a:buClr>
                <a:srgbClr val="FFFFFF"/>
              </a:buClr>
              <a:buSzPts val="1800"/>
              <a:buFont typeface="Calibri"/>
              <a:buChar char="•"/>
            </a:pPr>
            <a:r>
              <a:rPr b="1" i="0" lang="en-US" sz="1800" u="none" cap="none" strike="noStrike">
                <a:solidFill>
                  <a:srgbClr val="FFFFFF"/>
                </a:solidFill>
                <a:latin typeface="Calibri"/>
                <a:ea typeface="Calibri"/>
                <a:cs typeface="Calibri"/>
                <a:sym typeface="Calibri"/>
              </a:rPr>
              <a:t>1970s</a:t>
            </a:r>
            <a:endParaRPr b="0" i="0" sz="1800" u="none" cap="none" strike="noStrike">
              <a:solidFill>
                <a:schemeClr val="dk1"/>
              </a:solidFill>
              <a:latin typeface="Calibri"/>
              <a:ea typeface="Calibri"/>
              <a:cs typeface="Calibri"/>
              <a:sym typeface="Calibri"/>
            </a:endParaRPr>
          </a:p>
          <a:p>
            <a:pPr indent="-114300" lvl="2" marL="228600" marR="0" rtl="0" algn="l">
              <a:lnSpc>
                <a:spcPct val="75000"/>
              </a:lnSpc>
              <a:spcBef>
                <a:spcPts val="180"/>
              </a:spcBef>
              <a:spcAft>
                <a:spcPts val="0"/>
              </a:spcAft>
              <a:buClr>
                <a:srgbClr val="444141"/>
              </a:buClr>
              <a:buSzPts val="1800"/>
              <a:buFont typeface="Calibri"/>
              <a:buChar char="•"/>
            </a:pPr>
            <a:r>
              <a:rPr b="1" i="0" lang="en-US" sz="1800" u="none" cap="none" strike="noStrike">
                <a:solidFill>
                  <a:srgbClr val="444141"/>
                </a:solidFill>
                <a:latin typeface="Calibri"/>
                <a:ea typeface="Calibri"/>
                <a:cs typeface="Calibri"/>
                <a:sym typeface="Calibri"/>
              </a:rPr>
              <a:t>Developing</a:t>
            </a:r>
            <a:r>
              <a:rPr b="0" i="0" lang="en-US" sz="1800" u="none" cap="none" strike="noStrike">
                <a:solidFill>
                  <a:schemeClr val="dk1"/>
                </a:solidFill>
                <a:latin typeface="Calibri"/>
                <a:ea typeface="Calibri"/>
                <a:cs typeface="Calibri"/>
                <a:sym typeface="Calibri"/>
              </a:rPr>
              <a:t> </a:t>
            </a:r>
            <a:r>
              <a:rPr b="1" i="0" lang="en-US" sz="1800" u="none" cap="none" strike="noStrike">
                <a:solidFill>
                  <a:srgbClr val="444141"/>
                </a:solidFill>
                <a:latin typeface="Calibri"/>
                <a:ea typeface="Calibri"/>
                <a:cs typeface="Calibri"/>
                <a:sym typeface="Calibri"/>
              </a:rPr>
              <a:t>Basic</a:t>
            </a:r>
            <a:r>
              <a:rPr b="0" i="0" lang="en-US" sz="1800" u="none" cap="none" strike="noStrike">
                <a:solidFill>
                  <a:schemeClr val="dk1"/>
                </a:solidFill>
                <a:latin typeface="Calibri"/>
                <a:ea typeface="Calibri"/>
                <a:cs typeface="Calibri"/>
                <a:sym typeface="Calibri"/>
              </a:rPr>
              <a:t> </a:t>
            </a:r>
            <a:r>
              <a:rPr b="1" i="0" lang="en-US" sz="1800" u="none" cap="none" strike="noStrike">
                <a:solidFill>
                  <a:srgbClr val="444141"/>
                </a:solidFill>
                <a:latin typeface="Calibri"/>
                <a:ea typeface="Calibri"/>
                <a:cs typeface="Calibri"/>
                <a:sym typeface="Calibri"/>
              </a:rPr>
              <a:t>and</a:t>
            </a:r>
            <a:r>
              <a:rPr b="0" i="0" lang="en-US" sz="1800" u="none" cap="none" strike="noStrike">
                <a:solidFill>
                  <a:schemeClr val="dk1"/>
                </a:solidFill>
                <a:latin typeface="Calibri"/>
                <a:ea typeface="Calibri"/>
                <a:cs typeface="Calibri"/>
                <a:sym typeface="Calibri"/>
              </a:rPr>
              <a:t> </a:t>
            </a:r>
            <a:r>
              <a:rPr b="1" i="0" lang="en-US" sz="1800" u="none" cap="none" strike="noStrike">
                <a:solidFill>
                  <a:srgbClr val="444141"/>
                </a:solidFill>
                <a:latin typeface="Calibri"/>
                <a:ea typeface="Calibri"/>
                <a:cs typeface="Calibri"/>
                <a:sym typeface="Calibri"/>
              </a:rPr>
              <a:t>Heavy</a:t>
            </a:r>
            <a:r>
              <a:rPr b="0" i="0" lang="en-US" sz="1800" u="none" cap="none" strike="noStrike">
                <a:solidFill>
                  <a:schemeClr val="dk1"/>
                </a:solidFill>
                <a:latin typeface="Calibri"/>
                <a:ea typeface="Calibri"/>
                <a:cs typeface="Calibri"/>
                <a:sym typeface="Calibri"/>
              </a:rPr>
              <a:t> </a:t>
            </a:r>
            <a:r>
              <a:rPr b="1" i="0" lang="en-US" sz="1800" u="none" cap="none" strike="noStrike">
                <a:solidFill>
                  <a:srgbClr val="444141"/>
                </a:solidFill>
                <a:latin typeface="Calibri"/>
                <a:ea typeface="Calibri"/>
                <a:cs typeface="Calibri"/>
                <a:sym typeface="Calibri"/>
              </a:rPr>
              <a:t>Industries</a:t>
            </a:r>
            <a:endParaRPr b="0" i="0" sz="1800" u="none" cap="none" strike="noStrike">
              <a:solidFill>
                <a:schemeClr val="dk1"/>
              </a:solidFill>
              <a:latin typeface="Calibri"/>
              <a:ea typeface="Calibri"/>
              <a:cs typeface="Calibri"/>
              <a:sym typeface="Calibri"/>
            </a:endParaRPr>
          </a:p>
          <a:p>
            <a:pPr indent="-114300" lvl="3" marL="342900" marR="0" rtl="0" algn="l">
              <a:lnSpc>
                <a:spcPct val="75000"/>
              </a:lnSpc>
              <a:spcBef>
                <a:spcPts val="18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Improving</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infrastructural</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facilities</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and</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eliminating</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transport</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bottlenecks</a:t>
            </a:r>
            <a:endParaRPr b="0" i="0" sz="1800" u="none" cap="none" strike="noStrike">
              <a:solidFill>
                <a:schemeClr val="dk1"/>
              </a:solidFill>
              <a:latin typeface="Calibri"/>
              <a:ea typeface="Calibri"/>
              <a:cs typeface="Calibri"/>
              <a:sym typeface="Calibri"/>
            </a:endParaRPr>
          </a:p>
          <a:p>
            <a:pPr indent="-114300" lvl="3" marL="342900" marR="0" rtl="0" algn="l">
              <a:lnSpc>
                <a:spcPct val="75000"/>
              </a:lnSpc>
              <a:spcBef>
                <a:spcPts val="18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Establishing</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intermediate-goods</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industries</a:t>
            </a:r>
            <a:endParaRPr/>
          </a:p>
          <a:p>
            <a:pPr indent="-114300" lvl="3" marL="342900" marR="0" rtl="0" algn="l">
              <a:lnSpc>
                <a:spcPct val="75000"/>
              </a:lnSpc>
              <a:spcBef>
                <a:spcPts val="18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Developing</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basic</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and</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heavy</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industries</a:t>
            </a:r>
            <a:endParaRPr/>
          </a:p>
        </p:txBody>
      </p:sp>
      <p:sp>
        <p:nvSpPr>
          <p:cNvPr id="253" name="Google Shape;253;p26"/>
          <p:cNvSpPr txBox="1"/>
          <p:nvPr>
            <p:ph type="title"/>
          </p:nvPr>
        </p:nvSpPr>
        <p:spPr>
          <a:xfrm>
            <a:off x="0" y="274638"/>
            <a:ext cx="9144000"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0F243E"/>
              </a:buClr>
              <a:buSzPts val="3600"/>
              <a:buFont typeface="Calibri"/>
              <a:buNone/>
            </a:pPr>
            <a:r>
              <a:rPr lang="en-US" sz="3600"/>
              <a:t>2.2  Strategies of Economic Development (1/3)</a:t>
            </a:r>
            <a:endParaRPr sz="3600"/>
          </a:p>
        </p:txBody>
      </p:sp>
      <p:sp>
        <p:nvSpPr>
          <p:cNvPr id="254" name="Google Shape;254;p26"/>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55" name="Google Shape;255;p26"/>
          <p:cNvPicPr preferRelativeResize="0"/>
          <p:nvPr/>
        </p:nvPicPr>
        <p:blipFill rotWithShape="1">
          <a:blip r:embed="rId3">
            <a:alphaModFix/>
          </a:blip>
          <a:srcRect b="0" l="0" r="0" t="0"/>
          <a:stretch/>
        </p:blipFill>
        <p:spPr>
          <a:xfrm>
            <a:off x="7596336" y="1340768"/>
            <a:ext cx="1296144" cy="1296144"/>
          </a:xfrm>
          <a:prstGeom prst="rect">
            <a:avLst/>
          </a:prstGeom>
          <a:noFill/>
          <a:ln>
            <a:noFill/>
          </a:ln>
        </p:spPr>
      </p:pic>
      <p:pic>
        <p:nvPicPr>
          <p:cNvPr id="256" name="Google Shape;256;p26"/>
          <p:cNvPicPr preferRelativeResize="0"/>
          <p:nvPr/>
        </p:nvPicPr>
        <p:blipFill rotWithShape="1">
          <a:blip r:embed="rId4">
            <a:alphaModFix/>
          </a:blip>
          <a:srcRect b="0" l="0" r="0" t="0"/>
          <a:stretch/>
        </p:blipFill>
        <p:spPr>
          <a:xfrm>
            <a:off x="7596336" y="3140968"/>
            <a:ext cx="1296144" cy="1296144"/>
          </a:xfrm>
          <a:prstGeom prst="rect">
            <a:avLst/>
          </a:prstGeom>
          <a:noFill/>
          <a:ln>
            <a:noFill/>
          </a:ln>
        </p:spPr>
      </p:pic>
      <p:pic>
        <p:nvPicPr>
          <p:cNvPr id="257" name="Google Shape;257;p26"/>
          <p:cNvPicPr preferRelativeResize="0"/>
          <p:nvPr/>
        </p:nvPicPr>
        <p:blipFill rotWithShape="1">
          <a:blip r:embed="rId5">
            <a:alphaModFix/>
          </a:blip>
          <a:srcRect b="0" l="0" r="0" t="0"/>
          <a:stretch/>
        </p:blipFill>
        <p:spPr>
          <a:xfrm>
            <a:off x="7596336" y="4941168"/>
            <a:ext cx="1296144" cy="1296144"/>
          </a:xfrm>
          <a:prstGeom prst="rect">
            <a:avLst/>
          </a:prstGeom>
          <a:noFill/>
          <a:ln>
            <a:noFill/>
          </a:ln>
        </p:spPr>
      </p:pic>
      <p:sp>
        <p:nvSpPr>
          <p:cNvPr id="258" name="Google Shape;258;p26"/>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CEPD(2010), Economic Development, R.O.C. (Taiwan)</a:t>
            </a:r>
            <a:endParaRPr sz="16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27"/>
          <p:cNvSpPr/>
          <p:nvPr/>
        </p:nvSpPr>
        <p:spPr>
          <a:xfrm>
            <a:off x="179512" y="1124744"/>
            <a:ext cx="8784976" cy="5733256"/>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rgbClr val="FFFFFF"/>
              </a:buClr>
              <a:buSzPts val="1800"/>
              <a:buFont typeface="Calibri"/>
              <a:buChar char="•"/>
            </a:pPr>
            <a:r>
              <a:rPr b="1" i="0" lang="en-US" sz="1800" u="none" cap="none" strike="noStrike">
                <a:solidFill>
                  <a:srgbClr val="FFFFFF"/>
                </a:solidFill>
                <a:latin typeface="Calibri"/>
                <a:ea typeface="Calibri"/>
                <a:cs typeface="Calibri"/>
                <a:sym typeface="Calibri"/>
              </a:rPr>
              <a:t>1980s</a:t>
            </a:r>
            <a:endParaRPr b="0" i="0" sz="1800" u="none" cap="none" strike="noStrike">
              <a:solidFill>
                <a:schemeClr val="dk1"/>
              </a:solidFill>
              <a:latin typeface="Calibri"/>
              <a:ea typeface="Calibri"/>
              <a:cs typeface="Calibri"/>
              <a:sym typeface="Calibri"/>
            </a:endParaRPr>
          </a:p>
          <a:p>
            <a:pPr indent="-114300" lvl="2" marL="228600" marR="0" rtl="0" algn="l">
              <a:lnSpc>
                <a:spcPct val="75000"/>
              </a:lnSpc>
              <a:spcBef>
                <a:spcPts val="180"/>
              </a:spcBef>
              <a:spcAft>
                <a:spcPts val="0"/>
              </a:spcAft>
              <a:buClr>
                <a:srgbClr val="444141"/>
              </a:buClr>
              <a:buSzPts val="1800"/>
              <a:buFont typeface="Calibri"/>
              <a:buChar char="•"/>
            </a:pPr>
            <a:r>
              <a:rPr b="1" i="0" lang="en-US" sz="1800" u="none" cap="none" strike="noStrike">
                <a:solidFill>
                  <a:srgbClr val="444141"/>
                </a:solidFill>
                <a:latin typeface="Calibri"/>
                <a:ea typeface="Calibri"/>
                <a:cs typeface="Calibri"/>
                <a:sym typeface="Calibri"/>
              </a:rPr>
              <a:t>Economic Liberalization and Technology-intensive Development</a:t>
            </a:r>
            <a:endParaRPr b="1" i="0" sz="1800" u="none" cap="none" strike="noStrike">
              <a:solidFill>
                <a:srgbClr val="444141"/>
              </a:solidFill>
              <a:latin typeface="Calibri"/>
              <a:ea typeface="Calibri"/>
              <a:cs typeface="Calibri"/>
              <a:sym typeface="Calibri"/>
            </a:endParaRPr>
          </a:p>
          <a:p>
            <a:pPr indent="-114300" lvl="3" marL="342900" marR="0" rtl="0" algn="l">
              <a:lnSpc>
                <a:spcPct val="75000"/>
              </a:lnSpc>
              <a:spcBef>
                <a:spcPts val="18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Restructuring industrial production and expanding R&amp;D spending</a:t>
            </a:r>
            <a:endParaRPr/>
          </a:p>
          <a:p>
            <a:pPr indent="-114300" lvl="3" marL="342900" marR="0" rtl="0" algn="l">
              <a:lnSpc>
                <a:spcPct val="75000"/>
              </a:lnSpc>
              <a:spcBef>
                <a:spcPts val="18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Pursuing economic liberalization and internationalization</a:t>
            </a:r>
            <a:endParaRPr/>
          </a:p>
          <a:p>
            <a:pPr indent="-114300" lvl="3" marL="342900" marR="0" rtl="0" algn="l">
              <a:lnSpc>
                <a:spcPct val="75000"/>
              </a:lnSpc>
              <a:spcBef>
                <a:spcPts val="18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Expanding domestic demand to improve the trade imbalance</a:t>
            </a:r>
            <a:endParaRPr b="0" i="0" sz="1800" u="none" cap="none" strike="noStrike">
              <a:solidFill>
                <a:srgbClr val="444141"/>
              </a:solidFill>
              <a:latin typeface="Calibri"/>
              <a:ea typeface="Calibri"/>
              <a:cs typeface="Calibri"/>
              <a:sym typeface="Calibri"/>
            </a:endParaRPr>
          </a:p>
          <a:p>
            <a:pPr indent="0" lvl="1" marL="114300" marR="0" rtl="0" algn="l">
              <a:lnSpc>
                <a:spcPct val="75000"/>
              </a:lnSpc>
              <a:spcBef>
                <a:spcPts val="18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14300" lvl="1" marL="114300" marR="0" rtl="0" algn="l">
              <a:lnSpc>
                <a:spcPct val="75000"/>
              </a:lnSpc>
              <a:spcBef>
                <a:spcPts val="180"/>
              </a:spcBef>
              <a:spcAft>
                <a:spcPts val="0"/>
              </a:spcAft>
              <a:buClr>
                <a:srgbClr val="FFFFFF"/>
              </a:buClr>
              <a:buSzPts val="1800"/>
              <a:buFont typeface="Calibri"/>
              <a:buChar char="•"/>
            </a:pPr>
            <a:r>
              <a:rPr b="1" i="0" lang="en-US" sz="1800" u="none" cap="none" strike="noStrike">
                <a:solidFill>
                  <a:srgbClr val="FFFFFF"/>
                </a:solidFill>
                <a:latin typeface="Calibri"/>
                <a:ea typeface="Calibri"/>
                <a:cs typeface="Calibri"/>
                <a:sym typeface="Calibri"/>
              </a:rPr>
              <a:t>1990s</a:t>
            </a:r>
            <a:endParaRPr b="0" i="0" sz="1800" u="none" cap="none" strike="noStrike">
              <a:solidFill>
                <a:schemeClr val="dk1"/>
              </a:solidFill>
              <a:latin typeface="Calibri"/>
              <a:ea typeface="Calibri"/>
              <a:cs typeface="Calibri"/>
              <a:sym typeface="Calibri"/>
            </a:endParaRPr>
          </a:p>
          <a:p>
            <a:pPr indent="-114300" lvl="2" marL="228600" marR="0" rtl="0" algn="l">
              <a:lnSpc>
                <a:spcPct val="75000"/>
              </a:lnSpc>
              <a:spcBef>
                <a:spcPts val="180"/>
              </a:spcBef>
              <a:spcAft>
                <a:spcPts val="0"/>
              </a:spcAft>
              <a:buClr>
                <a:srgbClr val="444141"/>
              </a:buClr>
              <a:buSzPts val="1800"/>
              <a:buFont typeface="Calibri"/>
              <a:buChar char="•"/>
            </a:pPr>
            <a:r>
              <a:rPr b="1" i="0" lang="en-US" sz="1800" u="none" cap="none" strike="noStrike">
                <a:solidFill>
                  <a:srgbClr val="444141"/>
                </a:solidFill>
                <a:latin typeface="Calibri"/>
                <a:ea typeface="Calibri"/>
                <a:cs typeface="Calibri"/>
                <a:sym typeface="Calibri"/>
              </a:rPr>
              <a:t>Coping with Change and Setting New Priorities</a:t>
            </a:r>
            <a:endParaRPr b="1" i="0" sz="1800" u="none" cap="none" strike="noStrike">
              <a:solidFill>
                <a:srgbClr val="444141"/>
              </a:solidFill>
              <a:latin typeface="Calibri"/>
              <a:ea typeface="Calibri"/>
              <a:cs typeface="Calibri"/>
              <a:sym typeface="Calibri"/>
            </a:endParaRPr>
          </a:p>
          <a:p>
            <a:pPr indent="-114300" lvl="3" marL="342900" marR="0" rtl="0" algn="l">
              <a:lnSpc>
                <a:spcPct val="75000"/>
              </a:lnSpc>
              <a:spcBef>
                <a:spcPts val="18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Implementing the Six-Year National Development Plan to bolster infrastructure</a:t>
            </a:r>
            <a:endParaRPr/>
          </a:p>
          <a:p>
            <a:pPr indent="-114300" lvl="3" marL="342900" marR="0" rtl="0" algn="l">
              <a:lnSpc>
                <a:spcPct val="75000"/>
              </a:lnSpc>
              <a:spcBef>
                <a:spcPts val="18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Using the BOT approach to encourage the private sector to participate in public construction</a:t>
            </a:r>
            <a:endParaRPr/>
          </a:p>
          <a:p>
            <a:pPr indent="-114300" lvl="3" marL="342900" marR="0" rtl="0" algn="l">
              <a:lnSpc>
                <a:spcPct val="75000"/>
              </a:lnSpc>
              <a:spcBef>
                <a:spcPts val="18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Promoting telecommunications liberalization</a:t>
            </a:r>
            <a:endParaRPr/>
          </a:p>
          <a:p>
            <a:pPr indent="-114300" lvl="3" marL="342900" marR="0" rtl="0" algn="l">
              <a:lnSpc>
                <a:spcPct val="75000"/>
              </a:lnSpc>
              <a:spcBef>
                <a:spcPts val="18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Balancing economic and social development to improve living quality</a:t>
            </a:r>
            <a:endParaRPr/>
          </a:p>
          <a:p>
            <a:pPr indent="-114300" lvl="3" marL="342900" marR="0" rtl="0" algn="l">
              <a:lnSpc>
                <a:spcPct val="75000"/>
              </a:lnSpc>
              <a:spcBef>
                <a:spcPts val="18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Developing Taiwan into an Asia-Pacific Regional Operations Center</a:t>
            </a:r>
            <a:endParaRPr/>
          </a:p>
        </p:txBody>
      </p:sp>
      <p:sp>
        <p:nvSpPr>
          <p:cNvPr id="264" name="Google Shape;264;p27"/>
          <p:cNvSpPr txBox="1"/>
          <p:nvPr>
            <p:ph type="title"/>
          </p:nvPr>
        </p:nvSpPr>
        <p:spPr>
          <a:xfrm>
            <a:off x="0" y="274638"/>
            <a:ext cx="9144000"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0F243E"/>
              </a:buClr>
              <a:buSzPts val="3600"/>
              <a:buFont typeface="Calibri"/>
              <a:buNone/>
            </a:pPr>
            <a:r>
              <a:rPr lang="en-US" sz="3600"/>
              <a:t>2.2  Strategies of Economic Development (2/3)</a:t>
            </a:r>
            <a:endParaRPr sz="3600"/>
          </a:p>
        </p:txBody>
      </p:sp>
      <p:sp>
        <p:nvSpPr>
          <p:cNvPr id="265" name="Google Shape;265;p27"/>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66" name="Google Shape;266;p27"/>
          <p:cNvPicPr preferRelativeResize="0"/>
          <p:nvPr/>
        </p:nvPicPr>
        <p:blipFill rotWithShape="1">
          <a:blip r:embed="rId3">
            <a:alphaModFix/>
          </a:blip>
          <a:srcRect b="0" l="0" r="0" t="0"/>
          <a:stretch/>
        </p:blipFill>
        <p:spPr>
          <a:xfrm>
            <a:off x="7859588" y="4869160"/>
            <a:ext cx="1104900" cy="1104900"/>
          </a:xfrm>
          <a:prstGeom prst="rect">
            <a:avLst/>
          </a:prstGeom>
          <a:noFill/>
          <a:ln>
            <a:noFill/>
          </a:ln>
        </p:spPr>
      </p:pic>
      <p:pic>
        <p:nvPicPr>
          <p:cNvPr id="267" name="Google Shape;267;p27"/>
          <p:cNvPicPr preferRelativeResize="0"/>
          <p:nvPr/>
        </p:nvPicPr>
        <p:blipFill rotWithShape="1">
          <a:blip r:embed="rId4">
            <a:alphaModFix/>
          </a:blip>
          <a:srcRect b="0" l="0" r="0" t="0"/>
          <a:stretch/>
        </p:blipFill>
        <p:spPr>
          <a:xfrm>
            <a:off x="7812360" y="1608336"/>
            <a:ext cx="1104900" cy="1244600"/>
          </a:xfrm>
          <a:prstGeom prst="rect">
            <a:avLst/>
          </a:prstGeom>
          <a:noFill/>
          <a:ln>
            <a:noFill/>
          </a:ln>
        </p:spPr>
      </p:pic>
      <p:sp>
        <p:nvSpPr>
          <p:cNvPr id="268" name="Google Shape;268;p27"/>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CEPD(2010), Economic Development, R.O.C. (Taiwan)</a:t>
            </a:r>
            <a:endParaRPr sz="16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28"/>
          <p:cNvSpPr/>
          <p:nvPr/>
        </p:nvSpPr>
        <p:spPr>
          <a:xfrm>
            <a:off x="179512" y="1268760"/>
            <a:ext cx="8784976" cy="5445224"/>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2000s</a:t>
            </a:r>
            <a:endParaRPr/>
          </a:p>
          <a:p>
            <a:pPr indent="0" lvl="1" marL="114300" marR="0" rtl="0" algn="l">
              <a:lnSpc>
                <a:spcPct val="75000"/>
              </a:lnSpc>
              <a:spcBef>
                <a:spcPts val="18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0" lvl="1" marL="114300" marR="0" rtl="0" algn="l">
              <a:lnSpc>
                <a:spcPct val="75000"/>
              </a:lnSpc>
              <a:spcBef>
                <a:spcPts val="18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14300" lvl="2" marL="228600" marR="0" rtl="0" algn="l">
              <a:lnSpc>
                <a:spcPct val="75000"/>
              </a:lnSpc>
              <a:spcBef>
                <a:spcPts val="180"/>
              </a:spcBef>
              <a:spcAft>
                <a:spcPts val="0"/>
              </a:spcAft>
              <a:buClr>
                <a:srgbClr val="444141"/>
              </a:buClr>
              <a:buSzPts val="1800"/>
              <a:buFont typeface="Calibri"/>
              <a:buChar char="•"/>
            </a:pPr>
            <a:r>
              <a:rPr b="1" i="0" lang="en-US" sz="1800" u="none" cap="none" strike="noStrike">
                <a:solidFill>
                  <a:srgbClr val="444141"/>
                </a:solidFill>
                <a:latin typeface="Calibri"/>
                <a:ea typeface="Calibri"/>
                <a:cs typeface="Calibri"/>
                <a:sym typeface="Calibri"/>
              </a:rPr>
              <a:t>Industrial Renovation and Global Linkage</a:t>
            </a:r>
            <a:endParaRPr b="1" i="0" sz="1800" u="none" cap="none" strike="noStrike">
              <a:solidFill>
                <a:srgbClr val="444141"/>
              </a:solidFill>
              <a:latin typeface="Calibri"/>
              <a:ea typeface="Calibri"/>
              <a:cs typeface="Calibri"/>
              <a:sym typeface="Calibri"/>
            </a:endParaRPr>
          </a:p>
          <a:p>
            <a:pPr indent="-114300" lvl="3" marL="342900" marR="0" rtl="0" algn="l">
              <a:lnSpc>
                <a:spcPct val="75000"/>
              </a:lnSpc>
              <a:spcBef>
                <a:spcPts val="18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Actively implementing the i-Taiwan 12 Projects to bolster the nation's capital stock by expanding public investment and boosting private investment.</a:t>
            </a:r>
            <a:endParaRPr/>
          </a:p>
          <a:p>
            <a:pPr indent="-114300" lvl="3" marL="342900" marR="0" rtl="0" algn="l">
              <a:lnSpc>
                <a:spcPct val="75000"/>
              </a:lnSpc>
              <a:spcBef>
                <a:spcPts val="18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Promoting  industrial  remodeling  by  developing  six  major  emerging  industries  and  four  emerging  intelligent  industries, building  an  "intelligent  Taiwan,"  increasing  R&amp;D  inputs,  and  creating  industrial  innovation  corridors  and  new  high-tech industrial clusters, to raise the rate of technological progress.</a:t>
            </a:r>
            <a:endParaRPr/>
          </a:p>
          <a:p>
            <a:pPr indent="-114300" lvl="3" marL="342900" marR="0" rtl="0" algn="l">
              <a:lnSpc>
                <a:spcPct val="75000"/>
              </a:lnSpc>
              <a:spcBef>
                <a:spcPts val="18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Speeding up global connection, enhancing cross-strait and global logistics capabilities, </a:t>
            </a:r>
            <a:r>
              <a:rPr b="0" i="0" lang="en-US" sz="1800" u="none" cap="none" strike="noStrike">
                <a:solidFill>
                  <a:srgbClr val="FF0000"/>
                </a:solidFill>
                <a:latin typeface="Calibri"/>
                <a:ea typeface="Calibri"/>
                <a:cs typeface="Calibri"/>
                <a:sym typeface="Calibri"/>
              </a:rPr>
              <a:t>ECFA(Economic Cooperation Framework Agreement) </a:t>
            </a:r>
            <a:r>
              <a:rPr b="0" i="0" lang="en-US" sz="1800" u="none" cap="none" strike="noStrike">
                <a:solidFill>
                  <a:srgbClr val="444141"/>
                </a:solidFill>
                <a:latin typeface="Calibri"/>
                <a:ea typeface="Calibri"/>
                <a:cs typeface="Calibri"/>
                <a:sym typeface="Calibri"/>
              </a:rPr>
              <a:t>and bringing national economic and trade systems into line with the world, to raise Taiwan's economic efficiency</a:t>
            </a:r>
            <a:r>
              <a:rPr b="0" i="0" lang="en-US" sz="1800" u="none" cap="none" strike="noStrike">
                <a:solidFill>
                  <a:schemeClr val="dk1"/>
                </a:solidFill>
                <a:latin typeface="Calibri"/>
                <a:ea typeface="Calibri"/>
                <a:cs typeface="Calibri"/>
                <a:sym typeface="Calibri"/>
              </a:rPr>
              <a:t>.</a:t>
            </a:r>
            <a:endParaRPr/>
          </a:p>
          <a:p>
            <a:pPr indent="0" lvl="3" marL="342900" marR="0" rtl="0" algn="l">
              <a:lnSpc>
                <a:spcPct val="75000"/>
              </a:lnSpc>
              <a:spcBef>
                <a:spcPts val="18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4" name="Google Shape;274;p28"/>
          <p:cNvSpPr txBox="1"/>
          <p:nvPr>
            <p:ph type="title"/>
          </p:nvPr>
        </p:nvSpPr>
        <p:spPr>
          <a:xfrm>
            <a:off x="179512" y="274638"/>
            <a:ext cx="8964488"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0F243E"/>
              </a:buClr>
              <a:buSzPts val="3600"/>
              <a:buFont typeface="Calibri"/>
              <a:buNone/>
            </a:pPr>
            <a:r>
              <a:rPr lang="en-US" sz="3600"/>
              <a:t>2.2   Strategies of Economic Development (3/3)</a:t>
            </a:r>
            <a:endParaRPr sz="3600"/>
          </a:p>
        </p:txBody>
      </p:sp>
      <p:sp>
        <p:nvSpPr>
          <p:cNvPr id="275" name="Google Shape;275;p28"/>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76" name="Google Shape;276;p28"/>
          <p:cNvPicPr preferRelativeResize="0"/>
          <p:nvPr/>
        </p:nvPicPr>
        <p:blipFill rotWithShape="1">
          <a:blip r:embed="rId3">
            <a:alphaModFix/>
          </a:blip>
          <a:srcRect b="0" l="0" r="0" t="0"/>
          <a:stretch/>
        </p:blipFill>
        <p:spPr>
          <a:xfrm>
            <a:off x="323528" y="3717032"/>
            <a:ext cx="1104900" cy="1104900"/>
          </a:xfrm>
          <a:prstGeom prst="rect">
            <a:avLst/>
          </a:prstGeom>
          <a:noFill/>
          <a:ln>
            <a:noFill/>
          </a:ln>
        </p:spPr>
      </p:pic>
      <p:sp>
        <p:nvSpPr>
          <p:cNvPr id="277" name="Google Shape;277;p28"/>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CEPD(2010), Economic Development, R.O.C. (Taiwan)</a:t>
            </a:r>
            <a:endParaRPr sz="16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29"/>
          <p:cNvSpPr txBox="1"/>
          <p:nvPr>
            <p:ph type="title"/>
          </p:nvPr>
        </p:nvSpPr>
        <p:spPr>
          <a:xfrm>
            <a:off x="179512" y="1484784"/>
            <a:ext cx="3600400" cy="280831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F243E"/>
              </a:buClr>
              <a:buSzPts val="3200"/>
              <a:buFont typeface="Calibri"/>
              <a:buNone/>
            </a:pPr>
            <a:r>
              <a:rPr lang="en-US" sz="3200"/>
              <a:t>2.2   Products of which Taiwan </a:t>
            </a:r>
            <a:br>
              <a:rPr lang="en-US" sz="3200"/>
            </a:br>
            <a:r>
              <a:rPr lang="en-US" sz="3200"/>
              <a:t>was the</a:t>
            </a:r>
            <a:br>
              <a:rPr lang="en-US" sz="3200"/>
            </a:br>
            <a:r>
              <a:rPr lang="en-US" sz="3200"/>
              <a:t>World’s Largest</a:t>
            </a:r>
            <a:br>
              <a:rPr lang="en-US" sz="3200"/>
            </a:br>
            <a:r>
              <a:rPr lang="en-US" sz="3200"/>
              <a:t>Supplier in</a:t>
            </a:r>
            <a:br>
              <a:rPr lang="en-US" sz="3200"/>
            </a:br>
            <a:r>
              <a:rPr lang="en-US" sz="3200"/>
              <a:t>2009</a:t>
            </a:r>
            <a:endParaRPr/>
          </a:p>
        </p:txBody>
      </p:sp>
      <p:sp>
        <p:nvSpPr>
          <p:cNvPr id="283" name="Google Shape;283;p29"/>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84" name="Google Shape;284;p29"/>
          <p:cNvPicPr preferRelativeResize="0"/>
          <p:nvPr>
            <p:ph idx="1" type="body"/>
          </p:nvPr>
        </p:nvPicPr>
        <p:blipFill rotWithShape="1">
          <a:blip r:embed="rId3">
            <a:alphaModFix/>
          </a:blip>
          <a:srcRect b="0" l="0" r="0" t="0"/>
          <a:stretch/>
        </p:blipFill>
        <p:spPr>
          <a:xfrm>
            <a:off x="3851920" y="45612"/>
            <a:ext cx="4896544" cy="6767764"/>
          </a:xfrm>
          <a:prstGeom prst="rect">
            <a:avLst/>
          </a:prstGeom>
          <a:noFill/>
          <a:ln>
            <a:noFill/>
          </a:ln>
        </p:spPr>
      </p:pic>
      <p:sp>
        <p:nvSpPr>
          <p:cNvPr id="285" name="Google Shape;285;p29"/>
          <p:cNvSpPr txBox="1"/>
          <p:nvPr/>
        </p:nvSpPr>
        <p:spPr>
          <a:xfrm>
            <a:off x="0" y="6273225"/>
            <a:ext cx="313184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CEPD(2010), Economic Development, R.O.C. (Taiwan)</a:t>
            </a:r>
            <a:endParaRPr sz="16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30"/>
          <p:cNvSpPr txBox="1"/>
          <p:nvPr>
            <p:ph type="title"/>
          </p:nvPr>
        </p:nvSpPr>
        <p:spPr>
          <a:xfrm>
            <a:off x="179512" y="274638"/>
            <a:ext cx="8964488"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0F243E"/>
              </a:buClr>
              <a:buSzPts val="4000"/>
              <a:buFont typeface="Calibri"/>
              <a:buNone/>
            </a:pPr>
            <a:r>
              <a:rPr lang="en-US" sz="4000"/>
              <a:t>2.2   Taiwan‘s Economic Development Indicators</a:t>
            </a:r>
            <a:endParaRPr sz="4000"/>
          </a:p>
        </p:txBody>
      </p:sp>
      <p:sp>
        <p:nvSpPr>
          <p:cNvPr id="291" name="Google Shape;291;p30"/>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92" name="Google Shape;292;p30"/>
          <p:cNvPicPr preferRelativeResize="0"/>
          <p:nvPr/>
        </p:nvPicPr>
        <p:blipFill rotWithShape="1">
          <a:blip r:embed="rId3">
            <a:alphaModFix/>
          </a:blip>
          <a:srcRect b="0" l="0" r="0" t="0"/>
          <a:stretch/>
        </p:blipFill>
        <p:spPr>
          <a:xfrm>
            <a:off x="191740" y="1613230"/>
            <a:ext cx="8844756" cy="4408058"/>
          </a:xfrm>
          <a:prstGeom prst="rect">
            <a:avLst/>
          </a:prstGeom>
          <a:noFill/>
          <a:ln>
            <a:noFill/>
          </a:ln>
        </p:spPr>
      </p:pic>
      <p:sp>
        <p:nvSpPr>
          <p:cNvPr id="293" name="Google Shape;293;p30"/>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CEPD(2010), Economic Development, R.O.C. (Taiwan)</a:t>
            </a:r>
            <a:endParaRPr sz="16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Google Shape;298;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2.3  Economic Growth Rate</a:t>
            </a:r>
            <a:endParaRPr/>
          </a:p>
        </p:txBody>
      </p:sp>
      <p:sp>
        <p:nvSpPr>
          <p:cNvPr id="299" name="Google Shape;299;p31"/>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300" name="Google Shape;300;p31"/>
          <p:cNvGrpSpPr/>
          <p:nvPr/>
        </p:nvGrpSpPr>
        <p:grpSpPr>
          <a:xfrm>
            <a:off x="179512" y="1628800"/>
            <a:ext cx="8784976" cy="4752528"/>
            <a:chOff x="179512" y="1628800"/>
            <a:chExt cx="8784976" cy="4752528"/>
          </a:xfrm>
        </p:grpSpPr>
        <p:pic>
          <p:nvPicPr>
            <p:cNvPr id="301" name="Google Shape;301;p31"/>
            <p:cNvPicPr preferRelativeResize="0"/>
            <p:nvPr/>
          </p:nvPicPr>
          <p:blipFill rotWithShape="1">
            <a:blip r:embed="rId3">
              <a:alphaModFix/>
            </a:blip>
            <a:srcRect b="0" l="0" r="0" t="0"/>
            <a:stretch/>
          </p:blipFill>
          <p:spPr>
            <a:xfrm>
              <a:off x="179512" y="1628800"/>
              <a:ext cx="8784976" cy="4752528"/>
            </a:xfrm>
            <a:prstGeom prst="rect">
              <a:avLst/>
            </a:prstGeom>
            <a:noFill/>
            <a:ln>
              <a:noFill/>
            </a:ln>
          </p:spPr>
        </p:pic>
        <p:sp>
          <p:nvSpPr>
            <p:cNvPr id="302" name="Google Shape;302;p31"/>
            <p:cNvSpPr/>
            <p:nvPr/>
          </p:nvSpPr>
          <p:spPr>
            <a:xfrm>
              <a:off x="1115616" y="3861048"/>
              <a:ext cx="648072" cy="17281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31"/>
            <p:cNvSpPr/>
            <p:nvPr/>
          </p:nvSpPr>
          <p:spPr>
            <a:xfrm>
              <a:off x="2339752" y="3645024"/>
              <a:ext cx="648072" cy="194421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31"/>
            <p:cNvSpPr/>
            <p:nvPr/>
          </p:nvSpPr>
          <p:spPr>
            <a:xfrm>
              <a:off x="3491880" y="3429000"/>
              <a:ext cx="648072" cy="216024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31"/>
            <p:cNvSpPr/>
            <p:nvPr/>
          </p:nvSpPr>
          <p:spPr>
            <a:xfrm>
              <a:off x="4716016" y="3933056"/>
              <a:ext cx="648072" cy="1656184"/>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31"/>
            <p:cNvSpPr/>
            <p:nvPr/>
          </p:nvSpPr>
          <p:spPr>
            <a:xfrm>
              <a:off x="7164288" y="4869160"/>
              <a:ext cx="576064" cy="72008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31"/>
            <p:cNvSpPr/>
            <p:nvPr/>
          </p:nvSpPr>
          <p:spPr>
            <a:xfrm>
              <a:off x="5940152" y="4221088"/>
              <a:ext cx="576064" cy="136815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08" name="Google Shape;308;p31"/>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CEPD(2010), Economic Development, R.O.C. (Taiwan)</a:t>
            </a:r>
            <a:endParaRPr sz="16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Outline</a:t>
            </a:r>
            <a:endParaRPr/>
          </a:p>
        </p:txBody>
      </p:sp>
      <p:sp>
        <p:nvSpPr>
          <p:cNvPr id="96" name="Google Shape;96;p14"/>
          <p:cNvSpPr txBox="1"/>
          <p:nvPr>
            <p:ph idx="1" type="body"/>
          </p:nvPr>
        </p:nvSpPr>
        <p:spPr>
          <a:xfrm>
            <a:off x="251520" y="1772816"/>
            <a:ext cx="8496944" cy="4353347"/>
          </a:xfrm>
          <a:prstGeom prst="rect">
            <a:avLst/>
          </a:prstGeom>
          <a:noFill/>
          <a:ln>
            <a:noFill/>
          </a:ln>
        </p:spPr>
        <p:txBody>
          <a:bodyPr anchorCtr="0" anchor="t" bIns="45700" lIns="91425" spcFirstLastPara="1" rIns="91425" wrap="square" tIns="45700">
            <a:noAutofit/>
          </a:bodyPr>
          <a:lstStyle/>
          <a:p>
            <a:pPr indent="-514350" lvl="0" marL="514350" rtl="0" algn="just">
              <a:spcBef>
                <a:spcPts val="0"/>
              </a:spcBef>
              <a:spcAft>
                <a:spcPts val="0"/>
              </a:spcAft>
              <a:buClr>
                <a:schemeClr val="dk1"/>
              </a:buClr>
              <a:buSzPts val="2800"/>
              <a:buFont typeface="Calibri"/>
              <a:buAutoNum type="arabicPeriod"/>
            </a:pPr>
            <a:r>
              <a:rPr lang="en-US" sz="2800"/>
              <a:t>Introduction……………………………………………………………3</a:t>
            </a:r>
            <a:endParaRPr/>
          </a:p>
          <a:p>
            <a:pPr indent="-514350" lvl="0" marL="514350" rtl="0" algn="just">
              <a:spcBef>
                <a:spcPts val="560"/>
              </a:spcBef>
              <a:spcAft>
                <a:spcPts val="0"/>
              </a:spcAft>
              <a:buClr>
                <a:schemeClr val="dk1"/>
              </a:buClr>
              <a:buSzPts val="2800"/>
              <a:buFont typeface="Calibri"/>
              <a:buAutoNum type="arabicPeriod"/>
            </a:pPr>
            <a:r>
              <a:rPr lang="en-US" sz="2800"/>
              <a:t>The history of economic development in Taiwan…10</a:t>
            </a:r>
            <a:endParaRPr/>
          </a:p>
          <a:p>
            <a:pPr indent="-514350" lvl="0" marL="514350" rtl="0" algn="l">
              <a:spcBef>
                <a:spcPts val="560"/>
              </a:spcBef>
              <a:spcAft>
                <a:spcPts val="0"/>
              </a:spcAft>
              <a:buClr>
                <a:schemeClr val="dk1"/>
              </a:buClr>
              <a:buSzPts val="2800"/>
              <a:buFont typeface="Calibri"/>
              <a:buAutoNum type="arabicPeriod"/>
            </a:pPr>
            <a:r>
              <a:rPr lang="en-US" sz="2800"/>
              <a:t>Challenges for energy  conservation and carbon reduction ………………………………………………………………36</a:t>
            </a:r>
            <a:endParaRPr/>
          </a:p>
          <a:p>
            <a:pPr indent="-514350" lvl="0" marL="514350" rtl="0" algn="just">
              <a:spcBef>
                <a:spcPts val="560"/>
              </a:spcBef>
              <a:spcAft>
                <a:spcPts val="0"/>
              </a:spcAft>
              <a:buClr>
                <a:schemeClr val="dk1"/>
              </a:buClr>
              <a:buSzPts val="2800"/>
              <a:buFont typeface="Calibri"/>
              <a:buAutoNum type="arabicPeriod"/>
            </a:pPr>
            <a:r>
              <a:rPr lang="en-US" sz="2800"/>
              <a:t>Relevant policies for sustainable development………59</a:t>
            </a:r>
            <a:endParaRPr/>
          </a:p>
          <a:p>
            <a:pPr indent="-514350" lvl="0" marL="514350" rtl="0" algn="just">
              <a:spcBef>
                <a:spcPts val="560"/>
              </a:spcBef>
              <a:spcAft>
                <a:spcPts val="0"/>
              </a:spcAft>
              <a:buClr>
                <a:schemeClr val="dk1"/>
              </a:buClr>
              <a:buSzPts val="2800"/>
              <a:buFont typeface="Calibri"/>
              <a:buAutoNum type="arabicPeriod"/>
            </a:pPr>
            <a:r>
              <a:rPr lang="en-US" sz="2800"/>
              <a:t>Conclusion……………………………………………………………83</a:t>
            </a:r>
            <a:endParaRPr sz="2800"/>
          </a:p>
        </p:txBody>
      </p:sp>
      <p:sp>
        <p:nvSpPr>
          <p:cNvPr id="97" name="Google Shape;97;p14"/>
          <p:cNvSpPr txBox="1"/>
          <p:nvPr>
            <p:ph idx="12" type="sldNum"/>
          </p:nvPr>
        </p:nvSpPr>
        <p:spPr>
          <a:xfrm>
            <a:off x="8460432"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32"/>
          <p:cNvSpPr txBox="1"/>
          <p:nvPr>
            <p:ph type="title"/>
          </p:nvPr>
        </p:nvSpPr>
        <p:spPr>
          <a:xfrm>
            <a:off x="467544" y="332656"/>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29545"/>
              </a:lnSpc>
              <a:spcBef>
                <a:spcPts val="0"/>
              </a:spcBef>
              <a:spcAft>
                <a:spcPts val="0"/>
              </a:spcAft>
              <a:buClr>
                <a:srgbClr val="0F243E"/>
              </a:buClr>
              <a:buSzPts val="4400"/>
              <a:buFont typeface="Calibri"/>
              <a:buNone/>
            </a:pPr>
            <a:r>
              <a:rPr lang="en-US"/>
              <a:t>2.4  Change in Price Indexes</a:t>
            </a:r>
            <a:endParaRPr/>
          </a:p>
        </p:txBody>
      </p:sp>
      <p:sp>
        <p:nvSpPr>
          <p:cNvPr id="314" name="Google Shape;314;p32"/>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15" name="Google Shape;315;p32"/>
          <p:cNvSpPr/>
          <p:nvPr/>
        </p:nvSpPr>
        <p:spPr>
          <a:xfrm>
            <a:off x="827584" y="1484784"/>
            <a:ext cx="2711448" cy="278281"/>
          </a:xfrm>
          <a:prstGeom prst="rect">
            <a:avLst/>
          </a:prstGeom>
          <a:noFill/>
          <a:ln>
            <a:noFill/>
          </a:ln>
        </p:spPr>
        <p:txBody>
          <a:bodyPr anchorCtr="0" anchor="t" bIns="45700" lIns="91425" spcFirstLastPara="1" rIns="91425" wrap="square" tIns="45700">
            <a:noAutofit/>
          </a:bodyPr>
          <a:lstStyle/>
          <a:p>
            <a:pPr indent="0" lvl="0" marL="0" marR="0" rtl="0" algn="l">
              <a:lnSpc>
                <a:spcPct val="72222"/>
              </a:lnSpc>
              <a:spcBef>
                <a:spcPts val="0"/>
              </a:spcBef>
              <a:spcAft>
                <a:spcPts val="0"/>
              </a:spcAft>
              <a:buNone/>
            </a:pPr>
            <a:r>
              <a:rPr lang="en-US" sz="1800">
                <a:solidFill>
                  <a:srgbClr val="444141"/>
                </a:solidFill>
                <a:latin typeface="Calibri"/>
                <a:ea typeface="Calibri"/>
                <a:cs typeface="Calibri"/>
                <a:sym typeface="Calibri"/>
              </a:rPr>
              <a:t>Annual</a:t>
            </a:r>
            <a:r>
              <a:rPr lang="en-US" sz="1800">
                <a:solidFill>
                  <a:schemeClr val="dk1"/>
                </a:solidFill>
                <a:latin typeface="Calibri"/>
                <a:ea typeface="Calibri"/>
                <a:cs typeface="Calibri"/>
                <a:sym typeface="Calibri"/>
              </a:rPr>
              <a:t> </a:t>
            </a:r>
            <a:r>
              <a:rPr lang="en-US" sz="1800">
                <a:solidFill>
                  <a:srgbClr val="444141"/>
                </a:solidFill>
                <a:latin typeface="Calibri"/>
                <a:ea typeface="Calibri"/>
                <a:cs typeface="Calibri"/>
                <a:sym typeface="Calibri"/>
              </a:rPr>
              <a:t>rate</a:t>
            </a:r>
            <a:r>
              <a:rPr lang="en-US" sz="1800">
                <a:solidFill>
                  <a:schemeClr val="dk1"/>
                </a:solidFill>
                <a:latin typeface="Calibri"/>
                <a:ea typeface="Calibri"/>
                <a:cs typeface="Calibri"/>
                <a:sym typeface="Calibri"/>
              </a:rPr>
              <a:t> </a:t>
            </a:r>
            <a:r>
              <a:rPr lang="en-US" sz="1800">
                <a:solidFill>
                  <a:srgbClr val="444141"/>
                </a:solidFill>
                <a:latin typeface="Calibri"/>
                <a:ea typeface="Calibri"/>
                <a:cs typeface="Calibri"/>
                <a:sym typeface="Calibri"/>
              </a:rPr>
              <a:t>of</a:t>
            </a:r>
            <a:r>
              <a:rPr lang="en-US" sz="1800">
                <a:solidFill>
                  <a:schemeClr val="dk1"/>
                </a:solidFill>
                <a:latin typeface="Calibri"/>
                <a:ea typeface="Calibri"/>
                <a:cs typeface="Calibri"/>
                <a:sym typeface="Calibri"/>
              </a:rPr>
              <a:t> </a:t>
            </a:r>
            <a:r>
              <a:rPr lang="en-US" sz="1800">
                <a:solidFill>
                  <a:srgbClr val="444141"/>
                </a:solidFill>
                <a:latin typeface="Calibri"/>
                <a:ea typeface="Calibri"/>
                <a:cs typeface="Calibri"/>
                <a:sym typeface="Calibri"/>
              </a:rPr>
              <a:t>increase</a:t>
            </a:r>
            <a:r>
              <a:rPr lang="en-US" sz="1800">
                <a:solidFill>
                  <a:schemeClr val="dk1"/>
                </a:solidFill>
                <a:latin typeface="Calibri"/>
                <a:ea typeface="Calibri"/>
                <a:cs typeface="Calibri"/>
                <a:sym typeface="Calibri"/>
              </a:rPr>
              <a:t> </a:t>
            </a:r>
            <a:r>
              <a:rPr lang="en-US" sz="1800">
                <a:solidFill>
                  <a:srgbClr val="444141"/>
                </a:solidFill>
                <a:latin typeface="Calibri"/>
                <a:ea typeface="Calibri"/>
                <a:cs typeface="Calibri"/>
                <a:sym typeface="Calibri"/>
              </a:rPr>
              <a:t>(%)</a:t>
            </a:r>
            <a:endParaRPr/>
          </a:p>
        </p:txBody>
      </p:sp>
      <p:grpSp>
        <p:nvGrpSpPr>
          <p:cNvPr id="316" name="Google Shape;316;p32"/>
          <p:cNvGrpSpPr/>
          <p:nvPr/>
        </p:nvGrpSpPr>
        <p:grpSpPr>
          <a:xfrm>
            <a:off x="216024" y="1285669"/>
            <a:ext cx="8892480" cy="5167667"/>
            <a:chOff x="216024" y="1285669"/>
            <a:chExt cx="8892480" cy="5167667"/>
          </a:xfrm>
        </p:grpSpPr>
        <p:grpSp>
          <p:nvGrpSpPr>
            <p:cNvPr id="317" name="Google Shape;317;p32"/>
            <p:cNvGrpSpPr/>
            <p:nvPr/>
          </p:nvGrpSpPr>
          <p:grpSpPr>
            <a:xfrm>
              <a:off x="216024" y="1285669"/>
              <a:ext cx="8892480" cy="5167667"/>
              <a:chOff x="216024" y="1285669"/>
              <a:chExt cx="8892480" cy="5167667"/>
            </a:xfrm>
          </p:grpSpPr>
          <p:pic>
            <p:nvPicPr>
              <p:cNvPr id="318" name="Google Shape;318;p32"/>
              <p:cNvPicPr preferRelativeResize="0"/>
              <p:nvPr/>
            </p:nvPicPr>
            <p:blipFill rotWithShape="1">
              <a:blip r:embed="rId3">
                <a:alphaModFix/>
              </a:blip>
              <a:srcRect b="0" l="0" r="0" t="0"/>
              <a:stretch/>
            </p:blipFill>
            <p:spPr>
              <a:xfrm>
                <a:off x="216024" y="1285669"/>
                <a:ext cx="8892480" cy="5167667"/>
              </a:xfrm>
              <a:prstGeom prst="rect">
                <a:avLst/>
              </a:prstGeom>
              <a:noFill/>
              <a:ln>
                <a:noFill/>
              </a:ln>
            </p:spPr>
          </p:pic>
          <p:sp>
            <p:nvSpPr>
              <p:cNvPr id="319" name="Google Shape;319;p32"/>
              <p:cNvSpPr/>
              <p:nvPr/>
            </p:nvSpPr>
            <p:spPr>
              <a:xfrm>
                <a:off x="755576" y="4005064"/>
                <a:ext cx="504056" cy="1728192"/>
              </a:xfrm>
              <a:prstGeom prst="rect">
                <a:avLst/>
              </a:prstGeom>
              <a:solidFill>
                <a:srgbClr val="E36C0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32"/>
              <p:cNvSpPr/>
              <p:nvPr/>
            </p:nvSpPr>
            <p:spPr>
              <a:xfrm>
                <a:off x="1259632" y="4653136"/>
                <a:ext cx="432048" cy="1080120"/>
              </a:xfrm>
              <a:prstGeom prst="rect">
                <a:avLst/>
              </a:prstGeom>
              <a:solidFill>
                <a:srgbClr val="5F49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32"/>
              <p:cNvSpPr/>
              <p:nvPr/>
            </p:nvSpPr>
            <p:spPr>
              <a:xfrm>
                <a:off x="2411760" y="2420888"/>
                <a:ext cx="432048" cy="3312368"/>
              </a:xfrm>
              <a:prstGeom prst="rect">
                <a:avLst/>
              </a:prstGeom>
              <a:solidFill>
                <a:srgbClr val="E36C0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32"/>
              <p:cNvSpPr/>
              <p:nvPr/>
            </p:nvSpPr>
            <p:spPr>
              <a:xfrm>
                <a:off x="2843808" y="2708920"/>
                <a:ext cx="504056" cy="3024336"/>
              </a:xfrm>
              <a:prstGeom prst="rect">
                <a:avLst/>
              </a:prstGeom>
              <a:solidFill>
                <a:srgbClr val="5F49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32"/>
              <p:cNvSpPr/>
              <p:nvPr/>
            </p:nvSpPr>
            <p:spPr>
              <a:xfrm>
                <a:off x="4067944" y="4149080"/>
                <a:ext cx="432048" cy="1584176"/>
              </a:xfrm>
              <a:prstGeom prst="rect">
                <a:avLst/>
              </a:prstGeom>
              <a:solidFill>
                <a:srgbClr val="E36C0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32"/>
              <p:cNvSpPr/>
              <p:nvPr/>
            </p:nvSpPr>
            <p:spPr>
              <a:xfrm>
                <a:off x="4499992" y="5085184"/>
                <a:ext cx="504056" cy="648072"/>
              </a:xfrm>
              <a:prstGeom prst="rect">
                <a:avLst/>
              </a:prstGeom>
              <a:solidFill>
                <a:srgbClr val="5F49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32"/>
              <p:cNvSpPr/>
              <p:nvPr/>
            </p:nvSpPr>
            <p:spPr>
              <a:xfrm>
                <a:off x="5724128" y="4725144"/>
                <a:ext cx="504056" cy="1008112"/>
              </a:xfrm>
              <a:prstGeom prst="rect">
                <a:avLst/>
              </a:prstGeom>
              <a:solidFill>
                <a:srgbClr val="E36C0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6" name="Google Shape;326;p32"/>
              <p:cNvSpPr/>
              <p:nvPr/>
            </p:nvSpPr>
            <p:spPr>
              <a:xfrm>
                <a:off x="6228184" y="5589240"/>
                <a:ext cx="432048" cy="144016"/>
              </a:xfrm>
              <a:prstGeom prst="rect">
                <a:avLst/>
              </a:prstGeom>
              <a:solidFill>
                <a:srgbClr val="5F49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7" name="Google Shape;327;p32"/>
              <p:cNvSpPr/>
              <p:nvPr/>
            </p:nvSpPr>
            <p:spPr>
              <a:xfrm>
                <a:off x="7812360" y="5085184"/>
                <a:ext cx="432048" cy="648072"/>
              </a:xfrm>
              <a:prstGeom prst="rect">
                <a:avLst/>
              </a:prstGeom>
              <a:solidFill>
                <a:srgbClr val="5F49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8" name="Google Shape;328;p32"/>
              <p:cNvSpPr/>
              <p:nvPr/>
            </p:nvSpPr>
            <p:spPr>
              <a:xfrm>
                <a:off x="7308304" y="5373216"/>
                <a:ext cx="504056" cy="360040"/>
              </a:xfrm>
              <a:prstGeom prst="rect">
                <a:avLst/>
              </a:prstGeom>
              <a:solidFill>
                <a:srgbClr val="E36C0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9" name="Google Shape;329;p32"/>
            <p:cNvSpPr/>
            <p:nvPr/>
          </p:nvSpPr>
          <p:spPr>
            <a:xfrm>
              <a:off x="6012160" y="1772816"/>
              <a:ext cx="360040" cy="216024"/>
            </a:xfrm>
            <a:prstGeom prst="rect">
              <a:avLst/>
            </a:prstGeom>
            <a:solidFill>
              <a:srgbClr val="E36C0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0" name="Google Shape;330;p32"/>
            <p:cNvSpPr/>
            <p:nvPr/>
          </p:nvSpPr>
          <p:spPr>
            <a:xfrm>
              <a:off x="6012160" y="2204864"/>
              <a:ext cx="360040" cy="216024"/>
            </a:xfrm>
            <a:prstGeom prst="rect">
              <a:avLst/>
            </a:prstGeom>
            <a:solidFill>
              <a:srgbClr val="5F49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31" name="Google Shape;331;p32"/>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CEPD(2010), Economic Development, R.O.C. (Taiwan)</a:t>
            </a:r>
            <a:endParaRPr sz="16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2.5  Income Distribution</a:t>
            </a:r>
            <a:endParaRPr/>
          </a:p>
        </p:txBody>
      </p:sp>
      <p:sp>
        <p:nvSpPr>
          <p:cNvPr id="337" name="Google Shape;337;p33"/>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38" name="Google Shape;338;p33"/>
          <p:cNvPicPr preferRelativeResize="0"/>
          <p:nvPr>
            <p:ph idx="1" type="body"/>
          </p:nvPr>
        </p:nvPicPr>
        <p:blipFill rotWithShape="1">
          <a:blip r:embed="rId3">
            <a:alphaModFix/>
          </a:blip>
          <a:srcRect b="0" l="0" r="0" t="0"/>
          <a:stretch/>
        </p:blipFill>
        <p:spPr>
          <a:xfrm>
            <a:off x="323528" y="1399574"/>
            <a:ext cx="8352928" cy="4942191"/>
          </a:xfrm>
          <a:prstGeom prst="rect">
            <a:avLst/>
          </a:prstGeom>
          <a:noFill/>
          <a:ln>
            <a:noFill/>
          </a:ln>
        </p:spPr>
      </p:pic>
      <p:sp>
        <p:nvSpPr>
          <p:cNvPr id="339" name="Google Shape;339;p33"/>
          <p:cNvSpPr/>
          <p:nvPr/>
        </p:nvSpPr>
        <p:spPr>
          <a:xfrm>
            <a:off x="899592" y="1628800"/>
            <a:ext cx="5857437" cy="287899"/>
          </a:xfrm>
          <a:prstGeom prst="rect">
            <a:avLst/>
          </a:prstGeom>
          <a:noFill/>
          <a:ln>
            <a:noFill/>
          </a:ln>
        </p:spPr>
        <p:txBody>
          <a:bodyPr anchorCtr="0" anchor="t" bIns="45700" lIns="91425" spcFirstLastPara="1" rIns="91425" wrap="square" tIns="45700">
            <a:noAutofit/>
          </a:bodyPr>
          <a:lstStyle/>
          <a:p>
            <a:pPr indent="0" lvl="0" marL="0" marR="0" rtl="0" algn="l">
              <a:lnSpc>
                <a:spcPct val="77777"/>
              </a:lnSpc>
              <a:spcBef>
                <a:spcPts val="0"/>
              </a:spcBef>
              <a:spcAft>
                <a:spcPts val="0"/>
              </a:spcAft>
              <a:buNone/>
            </a:pPr>
            <a:r>
              <a:rPr lang="en-US" sz="1800">
                <a:solidFill>
                  <a:srgbClr val="444141"/>
                </a:solidFill>
                <a:latin typeface="Calibri"/>
                <a:ea typeface="Calibri"/>
                <a:cs typeface="Calibri"/>
                <a:sym typeface="Calibri"/>
              </a:rPr>
              <a:t>(Ratio</a:t>
            </a:r>
            <a:r>
              <a:rPr lang="en-US" sz="1800">
                <a:solidFill>
                  <a:schemeClr val="dk1"/>
                </a:solidFill>
                <a:latin typeface="Calibri"/>
                <a:ea typeface="Calibri"/>
                <a:cs typeface="Calibri"/>
                <a:sym typeface="Calibri"/>
              </a:rPr>
              <a:t> </a:t>
            </a:r>
            <a:r>
              <a:rPr lang="en-US" sz="1800">
                <a:solidFill>
                  <a:srgbClr val="444141"/>
                </a:solidFill>
                <a:latin typeface="Calibri"/>
                <a:ea typeface="Calibri"/>
                <a:cs typeface="Calibri"/>
                <a:sym typeface="Calibri"/>
              </a:rPr>
              <a:t>of</a:t>
            </a:r>
            <a:r>
              <a:rPr lang="en-US" sz="1800">
                <a:solidFill>
                  <a:schemeClr val="dk1"/>
                </a:solidFill>
                <a:latin typeface="Calibri"/>
                <a:ea typeface="Calibri"/>
                <a:cs typeface="Calibri"/>
                <a:sym typeface="Calibri"/>
              </a:rPr>
              <a:t> </a:t>
            </a:r>
            <a:r>
              <a:rPr lang="en-US" sz="1800">
                <a:solidFill>
                  <a:srgbClr val="444141"/>
                </a:solidFill>
                <a:latin typeface="Calibri"/>
                <a:ea typeface="Calibri"/>
                <a:cs typeface="Calibri"/>
                <a:sym typeface="Calibri"/>
              </a:rPr>
              <a:t>income</a:t>
            </a:r>
            <a:r>
              <a:rPr lang="en-US" sz="1800">
                <a:solidFill>
                  <a:schemeClr val="dk1"/>
                </a:solidFill>
                <a:latin typeface="Calibri"/>
                <a:ea typeface="Calibri"/>
                <a:cs typeface="Calibri"/>
                <a:sym typeface="Calibri"/>
              </a:rPr>
              <a:t> </a:t>
            </a:r>
            <a:r>
              <a:rPr lang="en-US" sz="1800">
                <a:solidFill>
                  <a:srgbClr val="444141"/>
                </a:solidFill>
                <a:latin typeface="Calibri"/>
                <a:ea typeface="Calibri"/>
                <a:cs typeface="Calibri"/>
                <a:sym typeface="Calibri"/>
              </a:rPr>
              <a:t>share</a:t>
            </a:r>
            <a:r>
              <a:rPr lang="en-US" sz="1800">
                <a:solidFill>
                  <a:schemeClr val="dk1"/>
                </a:solidFill>
                <a:latin typeface="Calibri"/>
                <a:ea typeface="Calibri"/>
                <a:cs typeface="Calibri"/>
                <a:sym typeface="Calibri"/>
              </a:rPr>
              <a:t> </a:t>
            </a:r>
            <a:r>
              <a:rPr lang="en-US" sz="1800">
                <a:solidFill>
                  <a:srgbClr val="444141"/>
                </a:solidFill>
                <a:latin typeface="Calibri"/>
                <a:ea typeface="Calibri"/>
                <a:cs typeface="Calibri"/>
                <a:sym typeface="Calibri"/>
              </a:rPr>
              <a:t>of</a:t>
            </a:r>
            <a:r>
              <a:rPr lang="en-US" sz="1800">
                <a:solidFill>
                  <a:schemeClr val="dk1"/>
                </a:solidFill>
                <a:latin typeface="Calibri"/>
                <a:ea typeface="Calibri"/>
                <a:cs typeface="Calibri"/>
                <a:sym typeface="Calibri"/>
              </a:rPr>
              <a:t> </a:t>
            </a:r>
            <a:r>
              <a:rPr lang="en-US" sz="1800">
                <a:solidFill>
                  <a:srgbClr val="444141"/>
                </a:solidFill>
                <a:latin typeface="Calibri"/>
                <a:ea typeface="Calibri"/>
                <a:cs typeface="Calibri"/>
                <a:sym typeface="Calibri"/>
              </a:rPr>
              <a:t>highest</a:t>
            </a:r>
            <a:r>
              <a:rPr lang="en-US" sz="1800">
                <a:solidFill>
                  <a:schemeClr val="dk1"/>
                </a:solidFill>
                <a:latin typeface="Calibri"/>
                <a:ea typeface="Calibri"/>
                <a:cs typeface="Calibri"/>
                <a:sym typeface="Calibri"/>
              </a:rPr>
              <a:t> </a:t>
            </a:r>
            <a:r>
              <a:rPr lang="en-US" sz="1800">
                <a:solidFill>
                  <a:srgbClr val="444141"/>
                </a:solidFill>
                <a:latin typeface="Calibri"/>
                <a:ea typeface="Calibri"/>
                <a:cs typeface="Calibri"/>
                <a:sym typeface="Calibri"/>
              </a:rPr>
              <a:t>20%</a:t>
            </a:r>
            <a:r>
              <a:rPr lang="en-US" sz="1800">
                <a:solidFill>
                  <a:schemeClr val="dk1"/>
                </a:solidFill>
                <a:latin typeface="Calibri"/>
                <a:ea typeface="Calibri"/>
                <a:cs typeface="Calibri"/>
                <a:sym typeface="Calibri"/>
              </a:rPr>
              <a:t> </a:t>
            </a:r>
            <a:r>
              <a:rPr lang="en-US" sz="1800">
                <a:solidFill>
                  <a:srgbClr val="444141"/>
                </a:solidFill>
                <a:latin typeface="Calibri"/>
                <a:ea typeface="Calibri"/>
                <a:cs typeface="Calibri"/>
                <a:sym typeface="Calibri"/>
              </a:rPr>
              <a:t>to</a:t>
            </a:r>
            <a:r>
              <a:rPr lang="en-US" sz="1800">
                <a:solidFill>
                  <a:schemeClr val="dk1"/>
                </a:solidFill>
                <a:latin typeface="Calibri"/>
                <a:ea typeface="Calibri"/>
                <a:cs typeface="Calibri"/>
                <a:sym typeface="Calibri"/>
              </a:rPr>
              <a:t> </a:t>
            </a:r>
            <a:r>
              <a:rPr lang="en-US" sz="1800">
                <a:solidFill>
                  <a:srgbClr val="444141"/>
                </a:solidFill>
                <a:latin typeface="Calibri"/>
                <a:ea typeface="Calibri"/>
                <a:cs typeface="Calibri"/>
                <a:sym typeface="Calibri"/>
              </a:rPr>
              <a:t>that</a:t>
            </a:r>
            <a:r>
              <a:rPr lang="en-US" sz="1800">
                <a:solidFill>
                  <a:schemeClr val="dk1"/>
                </a:solidFill>
                <a:latin typeface="Calibri"/>
                <a:ea typeface="Calibri"/>
                <a:cs typeface="Calibri"/>
                <a:sym typeface="Calibri"/>
              </a:rPr>
              <a:t> </a:t>
            </a:r>
            <a:r>
              <a:rPr lang="en-US" sz="1800">
                <a:solidFill>
                  <a:srgbClr val="444141"/>
                </a:solidFill>
                <a:latin typeface="Calibri"/>
                <a:ea typeface="Calibri"/>
                <a:cs typeface="Calibri"/>
                <a:sym typeface="Calibri"/>
              </a:rPr>
              <a:t>of</a:t>
            </a:r>
            <a:r>
              <a:rPr lang="en-US" sz="1800">
                <a:solidFill>
                  <a:schemeClr val="dk1"/>
                </a:solidFill>
                <a:latin typeface="Calibri"/>
                <a:ea typeface="Calibri"/>
                <a:cs typeface="Calibri"/>
                <a:sym typeface="Calibri"/>
              </a:rPr>
              <a:t> </a:t>
            </a:r>
            <a:r>
              <a:rPr lang="en-US" sz="1800">
                <a:solidFill>
                  <a:srgbClr val="444141"/>
                </a:solidFill>
                <a:latin typeface="Calibri"/>
                <a:ea typeface="Calibri"/>
                <a:cs typeface="Calibri"/>
                <a:sym typeface="Calibri"/>
              </a:rPr>
              <a:t>lowest</a:t>
            </a:r>
            <a:r>
              <a:rPr lang="en-US" sz="1800">
                <a:solidFill>
                  <a:schemeClr val="dk1"/>
                </a:solidFill>
                <a:latin typeface="Calibri"/>
                <a:ea typeface="Calibri"/>
                <a:cs typeface="Calibri"/>
                <a:sym typeface="Calibri"/>
              </a:rPr>
              <a:t> </a:t>
            </a:r>
            <a:r>
              <a:rPr lang="en-US" sz="1800">
                <a:solidFill>
                  <a:srgbClr val="444141"/>
                </a:solidFill>
                <a:latin typeface="Calibri"/>
                <a:ea typeface="Calibri"/>
                <a:cs typeface="Calibri"/>
                <a:sym typeface="Calibri"/>
              </a:rPr>
              <a:t>20%)</a:t>
            </a:r>
            <a:endParaRPr/>
          </a:p>
        </p:txBody>
      </p:sp>
      <p:sp>
        <p:nvSpPr>
          <p:cNvPr id="340" name="Google Shape;340;p33"/>
          <p:cNvSpPr/>
          <p:nvPr/>
        </p:nvSpPr>
        <p:spPr>
          <a:xfrm>
            <a:off x="1187624" y="3429000"/>
            <a:ext cx="432048" cy="2016224"/>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33"/>
          <p:cNvSpPr/>
          <p:nvPr/>
        </p:nvSpPr>
        <p:spPr>
          <a:xfrm>
            <a:off x="2555776" y="3789040"/>
            <a:ext cx="432048" cy="1656184"/>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33"/>
          <p:cNvSpPr/>
          <p:nvPr/>
        </p:nvSpPr>
        <p:spPr>
          <a:xfrm>
            <a:off x="3995936" y="3789040"/>
            <a:ext cx="432048" cy="1656184"/>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33"/>
          <p:cNvSpPr/>
          <p:nvPr/>
        </p:nvSpPr>
        <p:spPr>
          <a:xfrm>
            <a:off x="5364088" y="3429000"/>
            <a:ext cx="432048" cy="2016224"/>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33"/>
          <p:cNvSpPr/>
          <p:nvPr/>
        </p:nvSpPr>
        <p:spPr>
          <a:xfrm>
            <a:off x="6804248" y="3140968"/>
            <a:ext cx="432048" cy="2376264"/>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33"/>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CEPD(2010), Economic Development, R.O.C. (Taiwan)</a:t>
            </a:r>
            <a:endParaRPr sz="16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2.6  Production Structure</a:t>
            </a:r>
            <a:endParaRPr/>
          </a:p>
        </p:txBody>
      </p:sp>
      <p:sp>
        <p:nvSpPr>
          <p:cNvPr id="351" name="Google Shape;351;p34"/>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52" name="Google Shape;352;p34"/>
          <p:cNvPicPr preferRelativeResize="0"/>
          <p:nvPr>
            <p:ph idx="1" type="body"/>
          </p:nvPr>
        </p:nvPicPr>
        <p:blipFill rotWithShape="1">
          <a:blip r:embed="rId3">
            <a:alphaModFix/>
          </a:blip>
          <a:srcRect b="0" l="0" r="0" t="0"/>
          <a:stretch/>
        </p:blipFill>
        <p:spPr>
          <a:xfrm>
            <a:off x="179512" y="1556792"/>
            <a:ext cx="8784976" cy="5040560"/>
          </a:xfrm>
          <a:prstGeom prst="rect">
            <a:avLst/>
          </a:prstGeom>
          <a:noFill/>
          <a:ln>
            <a:noFill/>
          </a:ln>
        </p:spPr>
      </p:pic>
      <p:sp>
        <p:nvSpPr>
          <p:cNvPr id="353" name="Google Shape;353;p34"/>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CEPD(2010), Economic Development, R.O.C. (Taiwan)</a:t>
            </a:r>
            <a:endParaRPr sz="16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7" name="Shape 357"/>
        <p:cNvGrpSpPr/>
        <p:nvPr/>
      </p:nvGrpSpPr>
      <p:grpSpPr>
        <a:xfrm>
          <a:off x="0" y="0"/>
          <a:ext cx="0" cy="0"/>
          <a:chOff x="0" y="0"/>
          <a:chExt cx="0" cy="0"/>
        </a:xfrm>
      </p:grpSpPr>
      <p:sp>
        <p:nvSpPr>
          <p:cNvPr id="358" name="Google Shape;358;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2.7  Trade</a:t>
            </a:r>
            <a:endParaRPr/>
          </a:p>
        </p:txBody>
      </p:sp>
      <p:sp>
        <p:nvSpPr>
          <p:cNvPr id="359" name="Google Shape;359;p35"/>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60" name="Google Shape;360;p35"/>
          <p:cNvPicPr preferRelativeResize="0"/>
          <p:nvPr>
            <p:ph idx="1" type="body"/>
          </p:nvPr>
        </p:nvPicPr>
        <p:blipFill rotWithShape="1">
          <a:blip r:embed="rId3">
            <a:alphaModFix/>
          </a:blip>
          <a:srcRect b="0" l="0" r="0" t="0"/>
          <a:stretch/>
        </p:blipFill>
        <p:spPr>
          <a:xfrm>
            <a:off x="251520" y="1484784"/>
            <a:ext cx="8568952" cy="5083466"/>
          </a:xfrm>
          <a:prstGeom prst="rect">
            <a:avLst/>
          </a:prstGeom>
          <a:noFill/>
          <a:ln>
            <a:noFill/>
          </a:ln>
        </p:spPr>
      </p:pic>
      <p:sp>
        <p:nvSpPr>
          <p:cNvPr id="361" name="Google Shape;361;p35"/>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CEPD(2010), Economic Development, R.O.C. (Taiwan)</a:t>
            </a:r>
            <a:endParaRPr sz="16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Google Shape;366;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2.8  Trade Partners in 2009</a:t>
            </a:r>
            <a:endParaRPr/>
          </a:p>
        </p:txBody>
      </p:sp>
      <p:sp>
        <p:nvSpPr>
          <p:cNvPr id="367" name="Google Shape;367;p36"/>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68" name="Google Shape;368;p36"/>
          <p:cNvPicPr preferRelativeResize="0"/>
          <p:nvPr/>
        </p:nvPicPr>
        <p:blipFill rotWithShape="1">
          <a:blip r:embed="rId3">
            <a:alphaModFix/>
          </a:blip>
          <a:srcRect b="0" l="0" r="0" t="0"/>
          <a:stretch/>
        </p:blipFill>
        <p:spPr>
          <a:xfrm>
            <a:off x="1835696" y="1412776"/>
            <a:ext cx="5184576" cy="3831213"/>
          </a:xfrm>
          <a:prstGeom prst="rect">
            <a:avLst/>
          </a:prstGeom>
          <a:noFill/>
          <a:ln>
            <a:noFill/>
          </a:ln>
        </p:spPr>
      </p:pic>
      <p:pic>
        <p:nvPicPr>
          <p:cNvPr id="369" name="Google Shape;369;p36"/>
          <p:cNvPicPr preferRelativeResize="0"/>
          <p:nvPr/>
        </p:nvPicPr>
        <p:blipFill rotWithShape="1">
          <a:blip r:embed="rId4">
            <a:alphaModFix/>
          </a:blip>
          <a:srcRect b="0" l="0" r="0" t="0"/>
          <a:stretch/>
        </p:blipFill>
        <p:spPr>
          <a:xfrm>
            <a:off x="25613" y="5277073"/>
            <a:ext cx="5482491" cy="1536303"/>
          </a:xfrm>
          <a:prstGeom prst="rect">
            <a:avLst/>
          </a:prstGeom>
          <a:noFill/>
          <a:ln>
            <a:noFill/>
          </a:ln>
        </p:spPr>
      </p:pic>
      <p:pic>
        <p:nvPicPr>
          <p:cNvPr id="370" name="Google Shape;370;p36"/>
          <p:cNvPicPr preferRelativeResize="0"/>
          <p:nvPr/>
        </p:nvPicPr>
        <p:blipFill rotWithShape="1">
          <a:blip r:embed="rId5">
            <a:alphaModFix/>
          </a:blip>
          <a:srcRect b="0" l="0" r="0" t="0"/>
          <a:stretch/>
        </p:blipFill>
        <p:spPr>
          <a:xfrm>
            <a:off x="5386837" y="5301208"/>
            <a:ext cx="3757163" cy="1080120"/>
          </a:xfrm>
          <a:prstGeom prst="rect">
            <a:avLst/>
          </a:prstGeom>
          <a:noFill/>
          <a:ln>
            <a:noFill/>
          </a:ln>
        </p:spPr>
      </p:pic>
      <p:sp>
        <p:nvSpPr>
          <p:cNvPr id="371" name="Google Shape;371;p36"/>
          <p:cNvSpPr txBox="1"/>
          <p:nvPr/>
        </p:nvSpPr>
        <p:spPr>
          <a:xfrm>
            <a:off x="6084168" y="6237312"/>
            <a:ext cx="2808312"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CEPD(2010), Economic Development, R.O.C. (Taiwan)</a:t>
            </a:r>
            <a:endParaRPr sz="16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Google Shape;376;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2.9  Saving and Investment</a:t>
            </a:r>
            <a:endParaRPr/>
          </a:p>
        </p:txBody>
      </p:sp>
      <p:sp>
        <p:nvSpPr>
          <p:cNvPr id="377" name="Google Shape;377;p37"/>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78" name="Google Shape;378;p37"/>
          <p:cNvPicPr preferRelativeResize="0"/>
          <p:nvPr>
            <p:ph idx="1" type="body"/>
          </p:nvPr>
        </p:nvPicPr>
        <p:blipFill rotWithShape="1">
          <a:blip r:embed="rId3">
            <a:alphaModFix/>
          </a:blip>
          <a:srcRect b="0" l="0" r="0" t="0"/>
          <a:stretch/>
        </p:blipFill>
        <p:spPr>
          <a:xfrm>
            <a:off x="35496" y="1628800"/>
            <a:ext cx="9033369" cy="4824536"/>
          </a:xfrm>
          <a:prstGeom prst="rect">
            <a:avLst/>
          </a:prstGeom>
          <a:noFill/>
          <a:ln>
            <a:noFill/>
          </a:ln>
        </p:spPr>
      </p:pic>
      <p:sp>
        <p:nvSpPr>
          <p:cNvPr id="379" name="Google Shape;379;p37"/>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CEPD(2010), Economic Development, R.O.C. (Taiwan)</a:t>
            </a:r>
            <a:endParaRPr sz="16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sp>
        <p:nvSpPr>
          <p:cNvPr id="384" name="Google Shape;384;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2.10  Infrastructural Development</a:t>
            </a:r>
            <a:endParaRPr/>
          </a:p>
        </p:txBody>
      </p:sp>
      <p:sp>
        <p:nvSpPr>
          <p:cNvPr id="385" name="Google Shape;385;p38"/>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86" name="Google Shape;386;p38"/>
          <p:cNvPicPr preferRelativeResize="0"/>
          <p:nvPr>
            <p:ph idx="1" type="body"/>
          </p:nvPr>
        </p:nvPicPr>
        <p:blipFill rotWithShape="1">
          <a:blip r:embed="rId3">
            <a:alphaModFix/>
          </a:blip>
          <a:srcRect b="0" l="0" r="0" t="0"/>
          <a:stretch/>
        </p:blipFill>
        <p:spPr>
          <a:xfrm>
            <a:off x="179512" y="2060848"/>
            <a:ext cx="8839524" cy="4032448"/>
          </a:xfrm>
          <a:prstGeom prst="rect">
            <a:avLst/>
          </a:prstGeom>
          <a:noFill/>
          <a:ln>
            <a:noFill/>
          </a:ln>
        </p:spPr>
      </p:pic>
      <p:sp>
        <p:nvSpPr>
          <p:cNvPr id="387" name="Google Shape;387;p38"/>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CEPD(2010), Economic Development, R.O.C. (Taiwan)</a:t>
            </a:r>
            <a:endParaRPr sz="16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sp>
        <p:nvSpPr>
          <p:cNvPr id="392" name="Google Shape;392;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2.11  i-Taiwan 12 Projects (1/2)</a:t>
            </a:r>
            <a:endParaRPr/>
          </a:p>
        </p:txBody>
      </p:sp>
      <p:sp>
        <p:nvSpPr>
          <p:cNvPr id="393" name="Google Shape;393;p39"/>
          <p:cNvSpPr txBox="1"/>
          <p:nvPr>
            <p:ph idx="1" type="body"/>
          </p:nvPr>
        </p:nvSpPr>
        <p:spPr>
          <a:xfrm>
            <a:off x="457200" y="1772816"/>
            <a:ext cx="8229600" cy="435334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Twelve prioritized public construction projects to regenerate Taiwan’s economic miracle.</a:t>
            </a:r>
            <a:endParaRPr/>
          </a:p>
          <a:p>
            <a:pPr indent="-342900" lvl="0" marL="342900" rtl="0" algn="l">
              <a:spcBef>
                <a:spcPts val="1800"/>
              </a:spcBef>
              <a:spcAft>
                <a:spcPts val="0"/>
              </a:spcAft>
              <a:buClr>
                <a:schemeClr val="dk1"/>
              </a:buClr>
              <a:buSzPts val="3200"/>
              <a:buChar char="•"/>
            </a:pPr>
            <a:r>
              <a:rPr lang="en-US"/>
              <a:t>Investment of </a:t>
            </a:r>
            <a:r>
              <a:rPr lang="en-US">
                <a:solidFill>
                  <a:srgbClr val="FF0000"/>
                </a:solidFill>
              </a:rPr>
              <a:t>NT$3.99 trillion </a:t>
            </a:r>
            <a:r>
              <a:rPr lang="en-US"/>
              <a:t>within eight years </a:t>
            </a:r>
            <a:r>
              <a:rPr lang="en-US">
                <a:solidFill>
                  <a:srgbClr val="FF0000"/>
                </a:solidFill>
              </a:rPr>
              <a:t>since 2008</a:t>
            </a:r>
            <a:r>
              <a:rPr lang="en-US"/>
              <a:t>.</a:t>
            </a:r>
            <a:endParaRPr/>
          </a:p>
          <a:p>
            <a:pPr indent="-342900" lvl="0" marL="342900" rtl="0" algn="l">
              <a:spcBef>
                <a:spcPts val="1800"/>
              </a:spcBef>
              <a:spcAft>
                <a:spcPts val="0"/>
              </a:spcAft>
              <a:buClr>
                <a:schemeClr val="dk1"/>
              </a:buClr>
              <a:buSzPts val="3200"/>
              <a:buChar char="•"/>
            </a:pPr>
            <a:r>
              <a:rPr lang="en-US"/>
              <a:t> Creating job opportunities for 120,000 people each year.</a:t>
            </a:r>
            <a:endParaRPr/>
          </a:p>
        </p:txBody>
      </p:sp>
      <p:sp>
        <p:nvSpPr>
          <p:cNvPr id="394" name="Google Shape;394;p39"/>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95" name="Google Shape;395;p39"/>
          <p:cNvSpPr/>
          <p:nvPr/>
        </p:nvSpPr>
        <p:spPr>
          <a:xfrm>
            <a:off x="0" y="6488668"/>
            <a:ext cx="716428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www.cepd.gov.tw/encontent/dn.aspx?uid=7910</a:t>
            </a:r>
            <a:endParaRPr sz="18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9" name="Shape 399"/>
        <p:cNvGrpSpPr/>
        <p:nvPr/>
      </p:nvGrpSpPr>
      <p:grpSpPr>
        <a:xfrm>
          <a:off x="0" y="0"/>
          <a:ext cx="0" cy="0"/>
          <a:chOff x="0" y="0"/>
          <a:chExt cx="0" cy="0"/>
        </a:xfrm>
      </p:grpSpPr>
      <p:sp>
        <p:nvSpPr>
          <p:cNvPr id="400" name="Google Shape;400;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2.11  i-Taiwan 12 Projects (2/2)</a:t>
            </a:r>
            <a:endParaRPr/>
          </a:p>
        </p:txBody>
      </p:sp>
      <p:sp>
        <p:nvSpPr>
          <p:cNvPr id="401" name="Google Shape;401;p40"/>
          <p:cNvSpPr txBox="1"/>
          <p:nvPr>
            <p:ph idx="1" type="body"/>
          </p:nvPr>
        </p:nvSpPr>
        <p:spPr>
          <a:xfrm>
            <a:off x="323528" y="1512168"/>
            <a:ext cx="8686800" cy="5373216"/>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720"/>
              <a:buChar char="•"/>
            </a:pPr>
            <a:r>
              <a:rPr lang="en-US" sz="2720"/>
              <a:t>A Fast and Convenient Islandwide Transportation Network</a:t>
            </a:r>
            <a:endParaRPr/>
          </a:p>
          <a:p>
            <a:pPr indent="-342900" lvl="0" marL="342900" rtl="0" algn="l">
              <a:lnSpc>
                <a:spcPct val="80000"/>
              </a:lnSpc>
              <a:spcBef>
                <a:spcPts val="544"/>
              </a:spcBef>
              <a:spcAft>
                <a:spcPts val="0"/>
              </a:spcAft>
              <a:buClr>
                <a:schemeClr val="dk1"/>
              </a:buClr>
              <a:buSzPts val="2720"/>
              <a:buChar char="•"/>
            </a:pPr>
            <a:r>
              <a:rPr lang="en-US" sz="2720"/>
              <a:t>Kaohsiung Free Trade Zone and Eco-Port</a:t>
            </a:r>
            <a:endParaRPr/>
          </a:p>
          <a:p>
            <a:pPr indent="-342900" lvl="0" marL="342900" rtl="0" algn="l">
              <a:lnSpc>
                <a:spcPct val="80000"/>
              </a:lnSpc>
              <a:spcBef>
                <a:spcPts val="544"/>
              </a:spcBef>
              <a:spcAft>
                <a:spcPts val="0"/>
              </a:spcAft>
              <a:buClr>
                <a:schemeClr val="dk1"/>
              </a:buClr>
              <a:buSzPts val="2720"/>
              <a:buChar char="•"/>
            </a:pPr>
            <a:r>
              <a:rPr lang="en-US" sz="2720"/>
              <a:t>Taichung Asia-Pacific Sea and Air Logistics Hub</a:t>
            </a:r>
            <a:endParaRPr/>
          </a:p>
          <a:p>
            <a:pPr indent="-342900" lvl="0" marL="342900" rtl="0" algn="l">
              <a:lnSpc>
                <a:spcPct val="80000"/>
              </a:lnSpc>
              <a:spcBef>
                <a:spcPts val="544"/>
              </a:spcBef>
              <a:spcAft>
                <a:spcPts val="0"/>
              </a:spcAft>
              <a:buClr>
                <a:schemeClr val="dk1"/>
              </a:buClr>
              <a:buSzPts val="2720"/>
              <a:buChar char="•"/>
            </a:pPr>
            <a:r>
              <a:rPr lang="en-US" sz="2720"/>
              <a:t>Taoyuan International Air City</a:t>
            </a:r>
            <a:endParaRPr/>
          </a:p>
          <a:p>
            <a:pPr indent="-342900" lvl="0" marL="342900" rtl="0" algn="l">
              <a:lnSpc>
                <a:spcPct val="80000"/>
              </a:lnSpc>
              <a:spcBef>
                <a:spcPts val="544"/>
              </a:spcBef>
              <a:spcAft>
                <a:spcPts val="0"/>
              </a:spcAft>
              <a:buClr>
                <a:schemeClr val="dk1"/>
              </a:buClr>
              <a:buSzPts val="2720"/>
              <a:buChar char="•"/>
            </a:pPr>
            <a:r>
              <a:rPr lang="en-US" sz="2720"/>
              <a:t>Intelligent Taiwan</a:t>
            </a:r>
            <a:endParaRPr/>
          </a:p>
          <a:p>
            <a:pPr indent="-342900" lvl="0" marL="342900" rtl="0" algn="l">
              <a:lnSpc>
                <a:spcPct val="80000"/>
              </a:lnSpc>
              <a:spcBef>
                <a:spcPts val="544"/>
              </a:spcBef>
              <a:spcAft>
                <a:spcPts val="0"/>
              </a:spcAft>
              <a:buClr>
                <a:schemeClr val="dk1"/>
              </a:buClr>
              <a:buSzPts val="2720"/>
              <a:buChar char="•"/>
            </a:pPr>
            <a:r>
              <a:rPr lang="en-US" sz="2720"/>
              <a:t>Industrial Innovation Corridors</a:t>
            </a:r>
            <a:endParaRPr/>
          </a:p>
          <a:p>
            <a:pPr indent="-342900" lvl="0" marL="342900" rtl="0" algn="l">
              <a:lnSpc>
                <a:spcPct val="80000"/>
              </a:lnSpc>
              <a:spcBef>
                <a:spcPts val="544"/>
              </a:spcBef>
              <a:spcAft>
                <a:spcPts val="0"/>
              </a:spcAft>
              <a:buClr>
                <a:schemeClr val="dk1"/>
              </a:buClr>
              <a:buSzPts val="2720"/>
              <a:buChar char="•"/>
            </a:pPr>
            <a:r>
              <a:rPr lang="en-US" sz="2720"/>
              <a:t>Urban and Industrial Zone Renewal</a:t>
            </a:r>
            <a:endParaRPr/>
          </a:p>
          <a:p>
            <a:pPr indent="-342900" lvl="0" marL="342900" rtl="0" algn="l">
              <a:lnSpc>
                <a:spcPct val="80000"/>
              </a:lnSpc>
              <a:spcBef>
                <a:spcPts val="544"/>
              </a:spcBef>
              <a:spcAft>
                <a:spcPts val="0"/>
              </a:spcAft>
              <a:buClr>
                <a:schemeClr val="dk1"/>
              </a:buClr>
              <a:buSzPts val="2720"/>
              <a:buChar char="•"/>
            </a:pPr>
            <a:r>
              <a:rPr lang="en-US" sz="2720"/>
              <a:t>Farm Village Regeneration</a:t>
            </a:r>
            <a:endParaRPr/>
          </a:p>
          <a:p>
            <a:pPr indent="-342900" lvl="0" marL="342900" rtl="0" algn="l">
              <a:lnSpc>
                <a:spcPct val="80000"/>
              </a:lnSpc>
              <a:spcBef>
                <a:spcPts val="544"/>
              </a:spcBef>
              <a:spcAft>
                <a:spcPts val="0"/>
              </a:spcAft>
              <a:buClr>
                <a:schemeClr val="dk1"/>
              </a:buClr>
              <a:buSzPts val="2720"/>
              <a:buChar char="•"/>
            </a:pPr>
            <a:r>
              <a:rPr lang="en-US" sz="2720"/>
              <a:t>Coastal Regeneration</a:t>
            </a:r>
            <a:endParaRPr/>
          </a:p>
          <a:p>
            <a:pPr indent="-342900" lvl="0" marL="342900" rtl="0" algn="l">
              <a:lnSpc>
                <a:spcPct val="80000"/>
              </a:lnSpc>
              <a:spcBef>
                <a:spcPts val="544"/>
              </a:spcBef>
              <a:spcAft>
                <a:spcPts val="0"/>
              </a:spcAft>
              <a:buClr>
                <a:schemeClr val="dk1"/>
              </a:buClr>
              <a:buSzPts val="2720"/>
              <a:buChar char="•"/>
            </a:pPr>
            <a:r>
              <a:rPr lang="en-US" sz="2720"/>
              <a:t>Green Forestation</a:t>
            </a:r>
            <a:endParaRPr/>
          </a:p>
          <a:p>
            <a:pPr indent="-342900" lvl="0" marL="342900" rtl="0" algn="l">
              <a:lnSpc>
                <a:spcPct val="80000"/>
              </a:lnSpc>
              <a:spcBef>
                <a:spcPts val="544"/>
              </a:spcBef>
              <a:spcAft>
                <a:spcPts val="0"/>
              </a:spcAft>
              <a:buClr>
                <a:schemeClr val="dk1"/>
              </a:buClr>
              <a:buSzPts val="2720"/>
              <a:buChar char="•"/>
            </a:pPr>
            <a:r>
              <a:rPr lang="en-US" sz="2720"/>
              <a:t>Flood Prevention and Water Management</a:t>
            </a:r>
            <a:endParaRPr/>
          </a:p>
          <a:p>
            <a:pPr indent="-342900" lvl="0" marL="342900" rtl="0" algn="l">
              <a:lnSpc>
                <a:spcPct val="80000"/>
              </a:lnSpc>
              <a:spcBef>
                <a:spcPts val="544"/>
              </a:spcBef>
              <a:spcAft>
                <a:spcPts val="0"/>
              </a:spcAft>
              <a:buClr>
                <a:schemeClr val="dk1"/>
              </a:buClr>
              <a:buSzPts val="2720"/>
              <a:buChar char="•"/>
            </a:pPr>
            <a:r>
              <a:rPr lang="en-US" sz="2720"/>
              <a:t>Sewer Construction</a:t>
            </a:r>
            <a:endParaRPr sz="2720"/>
          </a:p>
        </p:txBody>
      </p:sp>
      <p:sp>
        <p:nvSpPr>
          <p:cNvPr id="402" name="Google Shape;402;p40"/>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03" name="Google Shape;403;p40"/>
          <p:cNvSpPr/>
          <p:nvPr/>
        </p:nvSpPr>
        <p:spPr>
          <a:xfrm>
            <a:off x="0" y="6488668"/>
            <a:ext cx="716428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www.cepd.gov.tw/encontent/dn.aspx?uid=7910</a:t>
            </a:r>
            <a:endParaRPr sz="18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7" name="Shape 407"/>
        <p:cNvGrpSpPr/>
        <p:nvPr/>
      </p:nvGrpSpPr>
      <p:grpSpPr>
        <a:xfrm>
          <a:off x="0" y="0"/>
          <a:ext cx="0" cy="0"/>
          <a:chOff x="0" y="0"/>
          <a:chExt cx="0" cy="0"/>
        </a:xfrm>
      </p:grpSpPr>
      <p:sp>
        <p:nvSpPr>
          <p:cNvPr id="408" name="Google Shape;408;p41"/>
          <p:cNvSpPr txBox="1"/>
          <p:nvPr>
            <p:ph type="title"/>
          </p:nvPr>
        </p:nvSpPr>
        <p:spPr>
          <a:xfrm>
            <a:off x="0" y="274638"/>
            <a:ext cx="9144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2.12  Inward and Outward Foreign Direct Investment</a:t>
            </a:r>
            <a:endParaRPr/>
          </a:p>
        </p:txBody>
      </p:sp>
      <p:sp>
        <p:nvSpPr>
          <p:cNvPr id="409" name="Google Shape;409;p41"/>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10" name="Google Shape;410;p41"/>
          <p:cNvPicPr preferRelativeResize="0"/>
          <p:nvPr>
            <p:ph idx="1" type="body"/>
          </p:nvPr>
        </p:nvPicPr>
        <p:blipFill rotWithShape="1">
          <a:blip r:embed="rId3">
            <a:alphaModFix/>
          </a:blip>
          <a:srcRect b="0" l="0" r="0" t="0"/>
          <a:stretch/>
        </p:blipFill>
        <p:spPr>
          <a:xfrm>
            <a:off x="179511" y="1628800"/>
            <a:ext cx="8825147" cy="4824536"/>
          </a:xfrm>
          <a:prstGeom prst="rect">
            <a:avLst/>
          </a:prstGeom>
          <a:noFill/>
          <a:ln>
            <a:noFill/>
          </a:ln>
        </p:spPr>
      </p:pic>
      <p:sp>
        <p:nvSpPr>
          <p:cNvPr id="411" name="Google Shape;411;p41"/>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CEPD(2010), Economic Development, R.O.C. (Taiwan)</a:t>
            </a:r>
            <a:endParaRPr sz="16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5"/>
          <p:cNvSpPr txBox="1"/>
          <p:nvPr>
            <p:ph idx="1" type="body"/>
          </p:nvPr>
        </p:nvSpPr>
        <p:spPr>
          <a:xfrm>
            <a:off x="395536" y="1844824"/>
            <a:ext cx="8208912" cy="4353347"/>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Clr>
                <a:schemeClr val="dk1"/>
              </a:buClr>
              <a:buSzPts val="2800"/>
              <a:buNone/>
            </a:pPr>
            <a:r>
              <a:rPr lang="en-US" sz="2800"/>
              <a:t>1.1  Concept of market failure …………………………………4</a:t>
            </a:r>
            <a:endParaRPr/>
          </a:p>
          <a:p>
            <a:pPr indent="-342900" lvl="0" marL="342900" rtl="0" algn="just">
              <a:spcBef>
                <a:spcPts val="560"/>
              </a:spcBef>
              <a:spcAft>
                <a:spcPts val="0"/>
              </a:spcAft>
              <a:buClr>
                <a:schemeClr val="dk1"/>
              </a:buClr>
              <a:buSzPts val="2800"/>
              <a:buNone/>
            </a:pPr>
            <a:r>
              <a:rPr lang="en-US" sz="2800"/>
              <a:t>1.2  Externality of energy utilization …………………………6</a:t>
            </a:r>
            <a:endParaRPr/>
          </a:p>
          <a:p>
            <a:pPr indent="-342900" lvl="0" marL="342900" rtl="0" algn="just">
              <a:spcBef>
                <a:spcPts val="560"/>
              </a:spcBef>
              <a:spcAft>
                <a:spcPts val="0"/>
              </a:spcAft>
              <a:buClr>
                <a:schemeClr val="dk1"/>
              </a:buClr>
              <a:buSzPts val="2800"/>
              <a:buNone/>
            </a:pPr>
            <a:r>
              <a:rPr lang="en-US" sz="2800"/>
              <a:t>1.3  Sustainable development……………………………………7</a:t>
            </a:r>
            <a:endParaRPr/>
          </a:p>
          <a:p>
            <a:pPr indent="-342900" lvl="0" marL="342900" rtl="0" algn="just">
              <a:spcBef>
                <a:spcPts val="560"/>
              </a:spcBef>
              <a:spcAft>
                <a:spcPts val="0"/>
              </a:spcAft>
              <a:buClr>
                <a:schemeClr val="dk1"/>
              </a:buClr>
              <a:buSzPts val="2800"/>
              <a:buNone/>
            </a:pPr>
            <a:r>
              <a:rPr lang="en-US" sz="2800"/>
              <a:t>1.4  Trend of temperature anomaly……………………………8</a:t>
            </a:r>
            <a:endParaRPr/>
          </a:p>
          <a:p>
            <a:pPr indent="-342900" lvl="0" marL="342900" rtl="0" algn="just">
              <a:spcBef>
                <a:spcPts val="560"/>
              </a:spcBef>
              <a:spcAft>
                <a:spcPts val="0"/>
              </a:spcAft>
              <a:buClr>
                <a:schemeClr val="dk1"/>
              </a:buClr>
              <a:buSzPts val="2800"/>
              <a:buNone/>
            </a:pPr>
            <a:r>
              <a:rPr lang="en-US" sz="2800"/>
              <a:t>1.5  What is the problem …………………………………………9</a:t>
            </a:r>
            <a:endParaRPr/>
          </a:p>
          <a:p>
            <a:pPr indent="-342900" lvl="0" marL="342900" rtl="0" algn="just">
              <a:spcBef>
                <a:spcPts val="560"/>
              </a:spcBef>
              <a:spcAft>
                <a:spcPts val="0"/>
              </a:spcAft>
              <a:buClr>
                <a:schemeClr val="dk1"/>
              </a:buClr>
              <a:buSzPts val="2800"/>
              <a:buNone/>
            </a:pPr>
            <a:r>
              <a:rPr lang="en-US" sz="2800"/>
              <a:t>1.6  Social marginal cost vs. private marginal cost……10</a:t>
            </a:r>
            <a:endParaRPr/>
          </a:p>
          <a:p>
            <a:pPr indent="-342900" lvl="0" marL="342900" rtl="0" algn="just">
              <a:spcBef>
                <a:spcPts val="560"/>
              </a:spcBef>
              <a:spcAft>
                <a:spcPts val="0"/>
              </a:spcAft>
              <a:buClr>
                <a:schemeClr val="dk1"/>
              </a:buClr>
              <a:buSzPts val="2800"/>
              <a:buNone/>
            </a:pPr>
            <a:r>
              <a:rPr lang="en-US" sz="2800"/>
              <a:t>1.7  Crises vs. opportunities……………………………………11</a:t>
            </a:r>
            <a:endParaRPr sz="2800"/>
          </a:p>
          <a:p>
            <a:pPr indent="-342900" lvl="0" marL="342900" rtl="0" algn="just">
              <a:spcBef>
                <a:spcPts val="560"/>
              </a:spcBef>
              <a:spcAft>
                <a:spcPts val="0"/>
              </a:spcAft>
              <a:buClr>
                <a:schemeClr val="dk1"/>
              </a:buClr>
              <a:buSzPts val="2800"/>
              <a:buNone/>
            </a:pPr>
            <a:r>
              <a:t/>
            </a:r>
            <a:endParaRPr sz="2800"/>
          </a:p>
        </p:txBody>
      </p:sp>
      <p:sp>
        <p:nvSpPr>
          <p:cNvPr id="103" name="Google Shape;103;p15"/>
          <p:cNvSpPr txBox="1"/>
          <p:nvPr>
            <p:ph type="title"/>
          </p:nvPr>
        </p:nvSpPr>
        <p:spPr>
          <a:xfrm>
            <a:off x="446856" y="341784"/>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1. Introduction</a:t>
            </a:r>
            <a:endParaRPr sz="4800"/>
          </a:p>
        </p:txBody>
      </p:sp>
      <p:sp>
        <p:nvSpPr>
          <p:cNvPr id="104" name="Google Shape;104;p15"/>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5" name="Shape 415"/>
        <p:cNvGrpSpPr/>
        <p:nvPr/>
      </p:nvGrpSpPr>
      <p:grpSpPr>
        <a:xfrm>
          <a:off x="0" y="0"/>
          <a:ext cx="0" cy="0"/>
          <a:chOff x="0" y="0"/>
          <a:chExt cx="0" cy="0"/>
        </a:xfrm>
      </p:grpSpPr>
      <p:sp>
        <p:nvSpPr>
          <p:cNvPr id="416" name="Google Shape;416;p42"/>
          <p:cNvSpPr txBox="1"/>
          <p:nvPr>
            <p:ph type="title"/>
          </p:nvPr>
        </p:nvSpPr>
        <p:spPr>
          <a:xfrm>
            <a:off x="179512" y="116632"/>
            <a:ext cx="8784976"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3600"/>
              <a:buFont typeface="Calibri"/>
              <a:buNone/>
            </a:pPr>
            <a:r>
              <a:rPr lang="en-US" sz="3600"/>
              <a:t>2.13  Monetary and Financial Development</a:t>
            </a:r>
            <a:endParaRPr sz="3600"/>
          </a:p>
        </p:txBody>
      </p:sp>
      <p:sp>
        <p:nvSpPr>
          <p:cNvPr id="417" name="Google Shape;417;p42"/>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18" name="Google Shape;418;p42"/>
          <p:cNvPicPr preferRelativeResize="0"/>
          <p:nvPr/>
        </p:nvPicPr>
        <p:blipFill rotWithShape="1">
          <a:blip r:embed="rId3">
            <a:alphaModFix/>
          </a:blip>
          <a:srcRect b="0" l="0" r="0" t="0"/>
          <a:stretch/>
        </p:blipFill>
        <p:spPr>
          <a:xfrm>
            <a:off x="288032" y="1196752"/>
            <a:ext cx="8748464" cy="5429250"/>
          </a:xfrm>
          <a:prstGeom prst="rect">
            <a:avLst/>
          </a:prstGeom>
          <a:noFill/>
          <a:ln>
            <a:noFill/>
          </a:ln>
        </p:spPr>
      </p:pic>
      <p:sp>
        <p:nvSpPr>
          <p:cNvPr id="419" name="Google Shape;419;p42"/>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CEPD(2010), Economic Development, R.O.C. (Taiwan)</a:t>
            </a:r>
            <a:endParaRPr sz="16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3" name="Shape 423"/>
        <p:cNvGrpSpPr/>
        <p:nvPr/>
      </p:nvGrpSpPr>
      <p:grpSpPr>
        <a:xfrm>
          <a:off x="0" y="0"/>
          <a:ext cx="0" cy="0"/>
          <a:chOff x="0" y="0"/>
          <a:chExt cx="0" cy="0"/>
        </a:xfrm>
      </p:grpSpPr>
      <p:sp>
        <p:nvSpPr>
          <p:cNvPr id="424" name="Google Shape;424;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000"/>
              <a:buFont typeface="Calibri"/>
              <a:buNone/>
            </a:pPr>
            <a:r>
              <a:rPr lang="en-US" sz="4000"/>
              <a:t>2.14  Labor Force and Employment</a:t>
            </a:r>
            <a:endParaRPr sz="4000"/>
          </a:p>
        </p:txBody>
      </p:sp>
      <p:sp>
        <p:nvSpPr>
          <p:cNvPr id="425" name="Google Shape;425;p43"/>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26" name="Google Shape;426;p43"/>
          <p:cNvPicPr preferRelativeResize="0"/>
          <p:nvPr>
            <p:ph idx="1" type="body"/>
          </p:nvPr>
        </p:nvPicPr>
        <p:blipFill rotWithShape="1">
          <a:blip r:embed="rId3">
            <a:alphaModFix/>
          </a:blip>
          <a:srcRect b="0" l="0" r="0" t="0"/>
          <a:stretch/>
        </p:blipFill>
        <p:spPr>
          <a:xfrm>
            <a:off x="323528" y="1749558"/>
            <a:ext cx="8424936" cy="4919802"/>
          </a:xfrm>
          <a:prstGeom prst="rect">
            <a:avLst/>
          </a:prstGeom>
          <a:noFill/>
          <a:ln>
            <a:noFill/>
          </a:ln>
        </p:spPr>
      </p:pic>
      <p:sp>
        <p:nvSpPr>
          <p:cNvPr id="427" name="Google Shape;427;p43"/>
          <p:cNvSpPr/>
          <p:nvPr/>
        </p:nvSpPr>
        <p:spPr>
          <a:xfrm>
            <a:off x="251520" y="1415730"/>
            <a:ext cx="2992807" cy="285078"/>
          </a:xfrm>
          <a:prstGeom prst="rect">
            <a:avLst/>
          </a:prstGeom>
          <a:noFill/>
          <a:ln>
            <a:noFill/>
          </a:ln>
        </p:spPr>
        <p:txBody>
          <a:bodyPr anchorCtr="0" anchor="t" bIns="45700" lIns="91425" spcFirstLastPara="1" rIns="91425" wrap="square" tIns="45700">
            <a:noAutofit/>
          </a:bodyPr>
          <a:lstStyle/>
          <a:p>
            <a:pPr indent="0" lvl="0" marL="0" marR="0" rtl="0" algn="l">
              <a:lnSpc>
                <a:spcPct val="65000"/>
              </a:lnSpc>
              <a:spcBef>
                <a:spcPts val="0"/>
              </a:spcBef>
              <a:spcAft>
                <a:spcPts val="0"/>
              </a:spcAft>
              <a:buNone/>
            </a:pPr>
            <a:r>
              <a:rPr b="1" lang="en-US" sz="2000">
                <a:solidFill>
                  <a:srgbClr val="444141"/>
                </a:solidFill>
                <a:latin typeface="Calibri"/>
                <a:ea typeface="Calibri"/>
                <a:cs typeface="Calibri"/>
                <a:sym typeface="Calibri"/>
              </a:rPr>
              <a:t>Employment</a:t>
            </a:r>
            <a:r>
              <a:rPr lang="en-US" sz="2000">
                <a:solidFill>
                  <a:schemeClr val="dk1"/>
                </a:solidFill>
                <a:latin typeface="Calibri"/>
                <a:ea typeface="Calibri"/>
                <a:cs typeface="Calibri"/>
                <a:sym typeface="Calibri"/>
              </a:rPr>
              <a:t> </a:t>
            </a:r>
            <a:r>
              <a:rPr b="1" lang="en-US" sz="2000">
                <a:solidFill>
                  <a:srgbClr val="444141"/>
                </a:solidFill>
                <a:latin typeface="Calibri"/>
                <a:ea typeface="Calibri"/>
                <a:cs typeface="Calibri"/>
                <a:sym typeface="Calibri"/>
              </a:rPr>
              <a:t>Structure</a:t>
            </a:r>
            <a:r>
              <a:rPr lang="en-US" sz="2000">
                <a:solidFill>
                  <a:schemeClr val="dk1"/>
                </a:solidFill>
                <a:latin typeface="Calibri"/>
                <a:ea typeface="Calibri"/>
                <a:cs typeface="Calibri"/>
                <a:sym typeface="Calibri"/>
              </a:rPr>
              <a:t> </a:t>
            </a:r>
            <a:r>
              <a:rPr b="1" lang="en-US" sz="2000">
                <a:solidFill>
                  <a:srgbClr val="444141"/>
                </a:solidFill>
                <a:latin typeface="Calibri"/>
                <a:ea typeface="Calibri"/>
                <a:cs typeface="Calibri"/>
                <a:sym typeface="Calibri"/>
              </a:rPr>
              <a:t>(%)</a:t>
            </a:r>
            <a:endParaRPr/>
          </a:p>
        </p:txBody>
      </p:sp>
      <p:sp>
        <p:nvSpPr>
          <p:cNvPr id="428" name="Google Shape;428;p43"/>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CEPD(2010), Economic Development, R.O.C. (Taiwan)</a:t>
            </a:r>
            <a:endParaRPr sz="16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2" name="Shape 432"/>
        <p:cNvGrpSpPr/>
        <p:nvPr/>
      </p:nvGrpSpPr>
      <p:grpSpPr>
        <a:xfrm>
          <a:off x="0" y="0"/>
          <a:ext cx="0" cy="0"/>
          <a:chOff x="0" y="0"/>
          <a:chExt cx="0" cy="0"/>
        </a:xfrm>
      </p:grpSpPr>
      <p:pic>
        <p:nvPicPr>
          <p:cNvPr id="433" name="Google Shape;433;p44"/>
          <p:cNvPicPr preferRelativeResize="0"/>
          <p:nvPr>
            <p:ph idx="1" type="body"/>
          </p:nvPr>
        </p:nvPicPr>
        <p:blipFill rotWithShape="1">
          <a:blip r:embed="rId3">
            <a:alphaModFix/>
          </a:blip>
          <a:srcRect b="0" l="0" r="0" t="0"/>
          <a:stretch/>
        </p:blipFill>
        <p:spPr>
          <a:xfrm>
            <a:off x="72008" y="1628800"/>
            <a:ext cx="8964488" cy="5129213"/>
          </a:xfrm>
          <a:prstGeom prst="rect">
            <a:avLst/>
          </a:prstGeom>
          <a:noFill/>
          <a:ln>
            <a:noFill/>
          </a:ln>
        </p:spPr>
      </p:pic>
      <p:sp>
        <p:nvSpPr>
          <p:cNvPr id="434" name="Google Shape;434;p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2.15  Education</a:t>
            </a:r>
            <a:endParaRPr/>
          </a:p>
        </p:txBody>
      </p:sp>
      <p:sp>
        <p:nvSpPr>
          <p:cNvPr id="435" name="Google Shape;435;p44"/>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36" name="Google Shape;436;p44"/>
          <p:cNvSpPr/>
          <p:nvPr/>
        </p:nvSpPr>
        <p:spPr>
          <a:xfrm>
            <a:off x="197768" y="1340768"/>
            <a:ext cx="6318448" cy="285078"/>
          </a:xfrm>
          <a:prstGeom prst="rect">
            <a:avLst/>
          </a:prstGeom>
          <a:noFill/>
          <a:ln>
            <a:noFill/>
          </a:ln>
        </p:spPr>
        <p:txBody>
          <a:bodyPr anchorCtr="0" anchor="t" bIns="45700" lIns="91425" spcFirstLastPara="1" rIns="91425" wrap="square" tIns="45700">
            <a:noAutofit/>
          </a:bodyPr>
          <a:lstStyle/>
          <a:p>
            <a:pPr indent="0" lvl="0" marL="0" marR="0" rtl="0" algn="l">
              <a:lnSpc>
                <a:spcPct val="65000"/>
              </a:lnSpc>
              <a:spcBef>
                <a:spcPts val="0"/>
              </a:spcBef>
              <a:spcAft>
                <a:spcPts val="0"/>
              </a:spcAft>
              <a:buNone/>
            </a:pPr>
            <a:r>
              <a:rPr b="1" lang="en-US" sz="2000">
                <a:solidFill>
                  <a:srgbClr val="444141"/>
                </a:solidFill>
                <a:latin typeface="Calibri"/>
                <a:ea typeface="Calibri"/>
                <a:cs typeface="Calibri"/>
                <a:sym typeface="Calibri"/>
              </a:rPr>
              <a:t>Population</a:t>
            </a:r>
            <a:r>
              <a:rPr lang="en-US" sz="2000">
                <a:solidFill>
                  <a:schemeClr val="dk1"/>
                </a:solidFill>
                <a:latin typeface="Calibri"/>
                <a:ea typeface="Calibri"/>
                <a:cs typeface="Calibri"/>
                <a:sym typeface="Calibri"/>
              </a:rPr>
              <a:t> </a:t>
            </a:r>
            <a:r>
              <a:rPr b="1" lang="en-US" sz="2000">
                <a:solidFill>
                  <a:srgbClr val="444141"/>
                </a:solidFill>
                <a:latin typeface="Calibri"/>
                <a:ea typeface="Calibri"/>
                <a:cs typeface="Calibri"/>
                <a:sym typeface="Calibri"/>
              </a:rPr>
              <a:t>Aged</a:t>
            </a:r>
            <a:r>
              <a:rPr lang="en-US" sz="2000">
                <a:solidFill>
                  <a:schemeClr val="dk1"/>
                </a:solidFill>
                <a:latin typeface="Calibri"/>
                <a:ea typeface="Calibri"/>
                <a:cs typeface="Calibri"/>
                <a:sym typeface="Calibri"/>
              </a:rPr>
              <a:t> </a:t>
            </a:r>
            <a:r>
              <a:rPr b="1" lang="en-US" sz="2000">
                <a:solidFill>
                  <a:srgbClr val="444141"/>
                </a:solidFill>
                <a:latin typeface="Calibri"/>
                <a:ea typeface="Calibri"/>
                <a:cs typeface="Calibri"/>
                <a:sym typeface="Calibri"/>
              </a:rPr>
              <a:t>15</a:t>
            </a:r>
            <a:r>
              <a:rPr lang="en-US" sz="2000">
                <a:solidFill>
                  <a:schemeClr val="dk1"/>
                </a:solidFill>
                <a:latin typeface="Calibri"/>
                <a:ea typeface="Calibri"/>
                <a:cs typeface="Calibri"/>
                <a:sym typeface="Calibri"/>
              </a:rPr>
              <a:t> </a:t>
            </a:r>
            <a:r>
              <a:rPr b="1" lang="en-US" sz="2000">
                <a:solidFill>
                  <a:srgbClr val="444141"/>
                </a:solidFill>
                <a:latin typeface="Calibri"/>
                <a:ea typeface="Calibri"/>
                <a:cs typeface="Calibri"/>
                <a:sym typeface="Calibri"/>
              </a:rPr>
              <a:t>and</a:t>
            </a:r>
            <a:r>
              <a:rPr lang="en-US" sz="2000">
                <a:solidFill>
                  <a:schemeClr val="dk1"/>
                </a:solidFill>
                <a:latin typeface="Calibri"/>
                <a:ea typeface="Calibri"/>
                <a:cs typeface="Calibri"/>
                <a:sym typeface="Calibri"/>
              </a:rPr>
              <a:t> </a:t>
            </a:r>
            <a:r>
              <a:rPr b="1" lang="en-US" sz="2000">
                <a:solidFill>
                  <a:srgbClr val="444141"/>
                </a:solidFill>
                <a:latin typeface="Calibri"/>
                <a:ea typeface="Calibri"/>
                <a:cs typeface="Calibri"/>
                <a:sym typeface="Calibri"/>
              </a:rPr>
              <a:t>Over</a:t>
            </a:r>
            <a:r>
              <a:rPr lang="en-US" sz="2000">
                <a:solidFill>
                  <a:schemeClr val="dk1"/>
                </a:solidFill>
                <a:latin typeface="Calibri"/>
                <a:ea typeface="Calibri"/>
                <a:cs typeface="Calibri"/>
                <a:sym typeface="Calibri"/>
              </a:rPr>
              <a:t> </a:t>
            </a:r>
            <a:r>
              <a:rPr b="1" lang="en-US" sz="2000">
                <a:solidFill>
                  <a:srgbClr val="444141"/>
                </a:solidFill>
                <a:latin typeface="Calibri"/>
                <a:ea typeface="Calibri"/>
                <a:cs typeface="Calibri"/>
                <a:sym typeface="Calibri"/>
              </a:rPr>
              <a:t>by</a:t>
            </a:r>
            <a:r>
              <a:rPr lang="en-US" sz="2000">
                <a:solidFill>
                  <a:schemeClr val="dk1"/>
                </a:solidFill>
                <a:latin typeface="Calibri"/>
                <a:ea typeface="Calibri"/>
                <a:cs typeface="Calibri"/>
                <a:sym typeface="Calibri"/>
              </a:rPr>
              <a:t> </a:t>
            </a:r>
            <a:r>
              <a:rPr b="1" lang="en-US" sz="2000">
                <a:solidFill>
                  <a:srgbClr val="444141"/>
                </a:solidFill>
                <a:latin typeface="Calibri"/>
                <a:ea typeface="Calibri"/>
                <a:cs typeface="Calibri"/>
                <a:sym typeface="Calibri"/>
              </a:rPr>
              <a:t>Level</a:t>
            </a:r>
            <a:r>
              <a:rPr lang="en-US" sz="2000">
                <a:solidFill>
                  <a:schemeClr val="dk1"/>
                </a:solidFill>
                <a:latin typeface="Calibri"/>
                <a:ea typeface="Calibri"/>
                <a:cs typeface="Calibri"/>
                <a:sym typeface="Calibri"/>
              </a:rPr>
              <a:t> </a:t>
            </a:r>
            <a:r>
              <a:rPr b="1" lang="en-US" sz="2000">
                <a:solidFill>
                  <a:srgbClr val="444141"/>
                </a:solidFill>
                <a:latin typeface="Calibri"/>
                <a:ea typeface="Calibri"/>
                <a:cs typeface="Calibri"/>
                <a:sym typeface="Calibri"/>
              </a:rPr>
              <a:t>of</a:t>
            </a:r>
            <a:r>
              <a:rPr lang="en-US" sz="2000">
                <a:solidFill>
                  <a:schemeClr val="dk1"/>
                </a:solidFill>
                <a:latin typeface="Calibri"/>
                <a:ea typeface="Calibri"/>
                <a:cs typeface="Calibri"/>
                <a:sym typeface="Calibri"/>
              </a:rPr>
              <a:t> </a:t>
            </a:r>
            <a:r>
              <a:rPr b="1" lang="en-US" sz="2000">
                <a:solidFill>
                  <a:srgbClr val="444141"/>
                </a:solidFill>
                <a:latin typeface="Calibri"/>
                <a:ea typeface="Calibri"/>
                <a:cs typeface="Calibri"/>
                <a:sym typeface="Calibri"/>
              </a:rPr>
              <a:t>Education</a:t>
            </a:r>
            <a:endParaRPr/>
          </a:p>
        </p:txBody>
      </p:sp>
      <p:sp>
        <p:nvSpPr>
          <p:cNvPr id="437" name="Google Shape;437;p44"/>
          <p:cNvSpPr txBox="1"/>
          <p:nvPr/>
        </p:nvSpPr>
        <p:spPr>
          <a:xfrm>
            <a:off x="2987824" y="6519446"/>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CEPD(2010), Economic Development, R.O.C. (Taiwan)</a:t>
            </a:r>
            <a:endParaRPr sz="16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1" name="Shape 441"/>
        <p:cNvGrpSpPr/>
        <p:nvPr/>
      </p:nvGrpSpPr>
      <p:grpSpPr>
        <a:xfrm>
          <a:off x="0" y="0"/>
          <a:ext cx="0" cy="0"/>
          <a:chOff x="0" y="0"/>
          <a:chExt cx="0" cy="0"/>
        </a:xfrm>
      </p:grpSpPr>
      <p:sp>
        <p:nvSpPr>
          <p:cNvPr id="442" name="Google Shape;442;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000"/>
              <a:buFont typeface="Calibri"/>
              <a:buNone/>
            </a:pPr>
            <a:r>
              <a:rPr lang="en-US" sz="4000"/>
              <a:t>2.16  Science and Technology</a:t>
            </a:r>
            <a:endParaRPr sz="4000"/>
          </a:p>
        </p:txBody>
      </p:sp>
      <p:sp>
        <p:nvSpPr>
          <p:cNvPr id="443" name="Google Shape;443;p45"/>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44" name="Google Shape;444;p45"/>
          <p:cNvPicPr preferRelativeResize="0"/>
          <p:nvPr>
            <p:ph idx="1" type="body"/>
          </p:nvPr>
        </p:nvPicPr>
        <p:blipFill rotWithShape="1">
          <a:blip r:embed="rId3">
            <a:alphaModFix/>
          </a:blip>
          <a:srcRect b="0" l="0" r="0" t="0"/>
          <a:stretch/>
        </p:blipFill>
        <p:spPr>
          <a:xfrm>
            <a:off x="179512" y="1383973"/>
            <a:ext cx="4536504" cy="5141371"/>
          </a:xfrm>
          <a:prstGeom prst="rect">
            <a:avLst/>
          </a:prstGeom>
          <a:noFill/>
          <a:ln>
            <a:noFill/>
          </a:ln>
        </p:spPr>
      </p:pic>
      <p:pic>
        <p:nvPicPr>
          <p:cNvPr id="445" name="Google Shape;445;p45"/>
          <p:cNvPicPr preferRelativeResize="0"/>
          <p:nvPr/>
        </p:nvPicPr>
        <p:blipFill rotWithShape="1">
          <a:blip r:embed="rId4">
            <a:alphaModFix/>
          </a:blip>
          <a:srcRect b="0" l="0" r="0" t="0"/>
          <a:stretch/>
        </p:blipFill>
        <p:spPr>
          <a:xfrm>
            <a:off x="4499992" y="1383973"/>
            <a:ext cx="4572000" cy="5037413"/>
          </a:xfrm>
          <a:prstGeom prst="rect">
            <a:avLst/>
          </a:prstGeom>
          <a:noFill/>
          <a:ln>
            <a:noFill/>
          </a:ln>
        </p:spPr>
      </p:pic>
      <p:sp>
        <p:nvSpPr>
          <p:cNvPr id="446" name="Google Shape;446;p45"/>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CEPD(2010), Economic Development, R.O.C. (Taiwan)</a:t>
            </a:r>
            <a:endParaRPr sz="16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0" name="Shape 450"/>
        <p:cNvGrpSpPr/>
        <p:nvPr/>
      </p:nvGrpSpPr>
      <p:grpSpPr>
        <a:xfrm>
          <a:off x="0" y="0"/>
          <a:ext cx="0" cy="0"/>
          <a:chOff x="0" y="0"/>
          <a:chExt cx="0" cy="0"/>
        </a:xfrm>
      </p:grpSpPr>
      <p:sp>
        <p:nvSpPr>
          <p:cNvPr id="451" name="Google Shape;451;p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000"/>
              <a:buFont typeface="Calibri"/>
              <a:buNone/>
            </a:pPr>
            <a:r>
              <a:rPr lang="en-US" sz="4000"/>
              <a:t>2.17  Social Security</a:t>
            </a:r>
            <a:endParaRPr sz="4000"/>
          </a:p>
        </p:txBody>
      </p:sp>
      <p:sp>
        <p:nvSpPr>
          <p:cNvPr id="452" name="Google Shape;452;p46"/>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53" name="Google Shape;453;p46"/>
          <p:cNvPicPr preferRelativeResize="0"/>
          <p:nvPr>
            <p:ph idx="1" type="body"/>
          </p:nvPr>
        </p:nvPicPr>
        <p:blipFill rotWithShape="1">
          <a:blip r:embed="rId3">
            <a:alphaModFix/>
          </a:blip>
          <a:srcRect b="0" l="0" r="0" t="0"/>
          <a:stretch/>
        </p:blipFill>
        <p:spPr>
          <a:xfrm>
            <a:off x="467544" y="1556792"/>
            <a:ext cx="8280920" cy="5085459"/>
          </a:xfrm>
          <a:prstGeom prst="rect">
            <a:avLst/>
          </a:prstGeom>
          <a:noFill/>
          <a:ln>
            <a:noFill/>
          </a:ln>
        </p:spPr>
      </p:pic>
      <p:sp>
        <p:nvSpPr>
          <p:cNvPr id="454" name="Google Shape;454;p46"/>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CEPD(2010), Economic Development, R.O.C. (Taiwan)</a:t>
            </a:r>
            <a:endParaRPr sz="16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8" name="Shape 458"/>
        <p:cNvGrpSpPr/>
        <p:nvPr/>
      </p:nvGrpSpPr>
      <p:grpSpPr>
        <a:xfrm>
          <a:off x="0" y="0"/>
          <a:ext cx="0" cy="0"/>
          <a:chOff x="0" y="0"/>
          <a:chExt cx="0" cy="0"/>
        </a:xfrm>
      </p:grpSpPr>
      <p:sp>
        <p:nvSpPr>
          <p:cNvPr id="459" name="Google Shape;459;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3959"/>
              <a:buFont typeface="Calibri"/>
              <a:buNone/>
            </a:pPr>
            <a:r>
              <a:rPr lang="en-US" sz="3959"/>
              <a:t>2.18  Future Development Prospects</a:t>
            </a:r>
            <a:endParaRPr sz="3959"/>
          </a:p>
        </p:txBody>
      </p:sp>
      <p:sp>
        <p:nvSpPr>
          <p:cNvPr id="460" name="Google Shape;460;p47"/>
          <p:cNvSpPr/>
          <p:nvPr/>
        </p:nvSpPr>
        <p:spPr>
          <a:xfrm>
            <a:off x="457200" y="1556792"/>
            <a:ext cx="8229600" cy="4896122"/>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Strategies </a:t>
            </a:r>
            <a:endParaRPr b="0" i="0" sz="1800" u="none" cap="none" strike="noStrike">
              <a:solidFill>
                <a:schemeClr val="dk1"/>
              </a:solidFill>
              <a:latin typeface="Calibri"/>
              <a:ea typeface="Calibri"/>
              <a:cs typeface="Calibri"/>
              <a:sym typeface="Calibri"/>
            </a:endParaRPr>
          </a:p>
          <a:p>
            <a:pPr indent="-114300" lvl="2" marL="228600" marR="0" rtl="0" algn="l">
              <a:lnSpc>
                <a:spcPct val="75000"/>
              </a:lnSpc>
              <a:spcBef>
                <a:spcPts val="18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Increase public investment</a:t>
            </a:r>
            <a:endParaRPr b="0" i="0" sz="1800" u="none" cap="none" strike="noStrike">
              <a:solidFill>
                <a:schemeClr val="dk1"/>
              </a:solidFill>
              <a:latin typeface="Calibri"/>
              <a:ea typeface="Calibri"/>
              <a:cs typeface="Calibri"/>
              <a:sym typeface="Calibri"/>
            </a:endParaRPr>
          </a:p>
          <a:p>
            <a:pPr indent="0" lvl="2" marL="228600" marR="0" rtl="0" algn="l">
              <a:lnSpc>
                <a:spcPct val="75000"/>
              </a:lnSpc>
              <a:spcBef>
                <a:spcPts val="18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14300" lvl="2" marL="228600" marR="0" rtl="0" algn="l">
              <a:lnSpc>
                <a:spcPct val="75000"/>
              </a:lnSpc>
              <a:spcBef>
                <a:spcPts val="18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Promote industrial remodeling</a:t>
            </a:r>
            <a:endParaRPr b="0" i="0" sz="1800" u="none" cap="none" strike="noStrike">
              <a:solidFill>
                <a:schemeClr val="dk1"/>
              </a:solidFill>
              <a:latin typeface="Calibri"/>
              <a:ea typeface="Calibri"/>
              <a:cs typeface="Calibri"/>
              <a:sym typeface="Calibri"/>
            </a:endParaRPr>
          </a:p>
          <a:p>
            <a:pPr indent="0" lvl="2" marL="228600" marR="0" rtl="0" algn="l">
              <a:lnSpc>
                <a:spcPct val="75000"/>
              </a:lnSpc>
              <a:spcBef>
                <a:spcPts val="18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14300" lvl="2" marL="228600" marR="0" rtl="0" algn="l">
              <a:lnSpc>
                <a:spcPct val="75000"/>
              </a:lnSpc>
              <a:spcBef>
                <a:spcPts val="18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Enhance global linkage</a:t>
            </a:r>
            <a:endParaRPr b="0" i="0" sz="1800" u="none" cap="none" strike="noStrike">
              <a:solidFill>
                <a:schemeClr val="dk1"/>
              </a:solidFill>
              <a:latin typeface="Calibri"/>
              <a:ea typeface="Calibri"/>
              <a:cs typeface="Calibri"/>
              <a:sym typeface="Calibri"/>
            </a:endParaRPr>
          </a:p>
          <a:p>
            <a:pPr indent="0" lvl="2" marL="228600" marR="0" rtl="0" algn="l">
              <a:lnSpc>
                <a:spcPct val="75000"/>
              </a:lnSpc>
              <a:spcBef>
                <a:spcPts val="18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1" name="Google Shape;461;p47"/>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62" name="Google Shape;462;p47"/>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CEPD(2010), Economic Development, R.O.C. (Taiwan)</a:t>
            </a:r>
            <a:endParaRPr sz="16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6" name="Shape 466"/>
        <p:cNvGrpSpPr/>
        <p:nvPr/>
      </p:nvGrpSpPr>
      <p:grpSpPr>
        <a:xfrm>
          <a:off x="0" y="0"/>
          <a:ext cx="0" cy="0"/>
          <a:chOff x="0" y="0"/>
          <a:chExt cx="0" cy="0"/>
        </a:xfrm>
      </p:grpSpPr>
      <p:sp>
        <p:nvSpPr>
          <p:cNvPr id="467" name="Google Shape;467;p48"/>
          <p:cNvSpPr txBox="1"/>
          <p:nvPr>
            <p:ph type="title"/>
          </p:nvPr>
        </p:nvSpPr>
        <p:spPr>
          <a:xfrm>
            <a:off x="0" y="188640"/>
            <a:ext cx="9144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3600"/>
              <a:buFont typeface="Calibri"/>
              <a:buNone/>
            </a:pPr>
            <a:r>
              <a:rPr lang="en-US" sz="3600" cap="none"/>
              <a:t>3.  </a:t>
            </a:r>
            <a:r>
              <a:rPr lang="en-US" sz="3600"/>
              <a:t>Challenges for Energy  Conservation and Carbon Reduction</a:t>
            </a:r>
            <a:endParaRPr sz="3600"/>
          </a:p>
        </p:txBody>
      </p:sp>
      <p:sp>
        <p:nvSpPr>
          <p:cNvPr id="468" name="Google Shape;468;p48"/>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69" name="Google Shape;469;p48"/>
          <p:cNvSpPr/>
          <p:nvPr/>
        </p:nvSpPr>
        <p:spPr>
          <a:xfrm>
            <a:off x="539552" y="1628800"/>
            <a:ext cx="7992888" cy="4598182"/>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None/>
            </a:pPr>
            <a:r>
              <a:rPr lang="en-US" sz="2400">
                <a:solidFill>
                  <a:schemeClr val="dk1"/>
                </a:solidFill>
                <a:latin typeface="Calibri"/>
                <a:ea typeface="Calibri"/>
                <a:cs typeface="Calibri"/>
                <a:sym typeface="Calibri"/>
              </a:rPr>
              <a:t>3.1  The 10 Largest CO2 Emitters …………………………………………37</a:t>
            </a:r>
            <a:endParaRPr sz="2400">
              <a:solidFill>
                <a:schemeClr val="dk1"/>
              </a:solidFill>
              <a:latin typeface="Calibri"/>
              <a:ea typeface="Calibri"/>
              <a:cs typeface="Calibri"/>
              <a:sym typeface="Calibri"/>
            </a:endParaRPr>
          </a:p>
          <a:p>
            <a:pPr indent="0" lvl="0" marL="0" marR="0" rtl="0" algn="just">
              <a:lnSpc>
                <a:spcPct val="90000"/>
              </a:lnSpc>
              <a:spcBef>
                <a:spcPts val="0"/>
              </a:spcBef>
              <a:spcAft>
                <a:spcPts val="0"/>
              </a:spcAft>
              <a:buNone/>
            </a:pPr>
            <a:r>
              <a:rPr lang="en-US" sz="2400">
                <a:solidFill>
                  <a:schemeClr val="dk1"/>
                </a:solidFill>
                <a:latin typeface="Calibri"/>
                <a:ea typeface="Calibri"/>
                <a:cs typeface="Calibri"/>
                <a:sym typeface="Calibri"/>
              </a:rPr>
              <a:t>3.2  Carbon Footprint …………………………………………………………38</a:t>
            </a:r>
            <a:endParaRPr/>
          </a:p>
          <a:p>
            <a:pPr indent="0" lvl="0" marL="0" marR="0" rtl="0" algn="just">
              <a:lnSpc>
                <a:spcPct val="90000"/>
              </a:lnSpc>
              <a:spcBef>
                <a:spcPts val="0"/>
              </a:spcBef>
              <a:spcAft>
                <a:spcPts val="0"/>
              </a:spcAft>
              <a:buNone/>
            </a:pPr>
            <a:r>
              <a:rPr lang="en-US" sz="2400">
                <a:solidFill>
                  <a:schemeClr val="dk1"/>
                </a:solidFill>
                <a:latin typeface="Calibri"/>
                <a:ea typeface="Calibri"/>
                <a:cs typeface="Calibri"/>
                <a:sym typeface="Calibri"/>
              </a:rPr>
              <a:t>3.3  Carbon Disclosure Project ……………………………………………40</a:t>
            </a:r>
            <a:endParaRPr/>
          </a:p>
          <a:p>
            <a:pPr indent="0" lvl="0" marL="0" marR="0" rtl="0" algn="just">
              <a:lnSpc>
                <a:spcPct val="90000"/>
              </a:lnSpc>
              <a:spcBef>
                <a:spcPts val="0"/>
              </a:spcBef>
              <a:spcAft>
                <a:spcPts val="0"/>
              </a:spcAft>
              <a:buNone/>
            </a:pPr>
            <a:r>
              <a:rPr lang="en-US" sz="2400">
                <a:solidFill>
                  <a:schemeClr val="dk1"/>
                </a:solidFill>
                <a:latin typeface="Calibri"/>
                <a:ea typeface="Calibri"/>
                <a:cs typeface="Calibri"/>
                <a:sym typeface="Calibri"/>
              </a:rPr>
              <a:t>3.4  The Role of Energy ………………………………………………………44</a:t>
            </a:r>
            <a:endParaRPr/>
          </a:p>
          <a:p>
            <a:pPr indent="0" lvl="0" marL="0" marR="0" rtl="0" algn="just">
              <a:lnSpc>
                <a:spcPct val="90000"/>
              </a:lnSpc>
              <a:spcBef>
                <a:spcPts val="0"/>
              </a:spcBef>
              <a:spcAft>
                <a:spcPts val="0"/>
              </a:spcAft>
              <a:buNone/>
            </a:pPr>
            <a:r>
              <a:rPr lang="en-US" sz="2400">
                <a:solidFill>
                  <a:schemeClr val="dk1"/>
                </a:solidFill>
                <a:latin typeface="Calibri"/>
                <a:ea typeface="Calibri"/>
                <a:cs typeface="Calibri"/>
                <a:sym typeface="Calibri"/>
              </a:rPr>
              <a:t>3.5  Energy and Global Warming…………………………………………45</a:t>
            </a:r>
            <a:endParaRPr/>
          </a:p>
          <a:p>
            <a:pPr indent="0" lvl="0" marL="0" marR="0" rtl="0" algn="just">
              <a:lnSpc>
                <a:spcPct val="90000"/>
              </a:lnSpc>
              <a:spcBef>
                <a:spcPts val="0"/>
              </a:spcBef>
              <a:spcAft>
                <a:spcPts val="0"/>
              </a:spcAft>
              <a:buNone/>
            </a:pPr>
            <a:r>
              <a:rPr lang="en-US" sz="2400">
                <a:solidFill>
                  <a:schemeClr val="dk1"/>
                </a:solidFill>
                <a:latin typeface="Calibri"/>
                <a:ea typeface="Calibri"/>
                <a:cs typeface="Calibri"/>
                <a:sym typeface="Calibri"/>
              </a:rPr>
              <a:t>3.6  Framework of Taiwan’s Sustainable Energy Policy…………46</a:t>
            </a:r>
            <a:endParaRPr/>
          </a:p>
          <a:p>
            <a:pPr indent="0" lvl="0" marL="0" marR="0" rtl="0" algn="just">
              <a:lnSpc>
                <a:spcPct val="90000"/>
              </a:lnSpc>
              <a:spcBef>
                <a:spcPts val="0"/>
              </a:spcBef>
              <a:spcAft>
                <a:spcPts val="0"/>
              </a:spcAft>
              <a:buNone/>
            </a:pPr>
            <a:r>
              <a:rPr lang="en-US" sz="2400">
                <a:solidFill>
                  <a:schemeClr val="dk1"/>
                </a:solidFill>
                <a:latin typeface="Calibri"/>
                <a:ea typeface="Calibri"/>
                <a:cs typeface="Calibri"/>
                <a:sym typeface="Calibri"/>
              </a:rPr>
              <a:t>3.7  Taiwan National Energy Conference………………………………47</a:t>
            </a:r>
            <a:endParaRPr/>
          </a:p>
          <a:p>
            <a:pPr indent="0" lvl="0" marL="0" marR="0" rtl="0" algn="just">
              <a:spcBef>
                <a:spcPts val="0"/>
              </a:spcBef>
              <a:spcAft>
                <a:spcPts val="0"/>
              </a:spcAft>
              <a:buNone/>
            </a:pPr>
            <a:r>
              <a:rPr lang="en-US" sz="2400">
                <a:solidFill>
                  <a:schemeClr val="dk1"/>
                </a:solidFill>
                <a:latin typeface="Calibri"/>
                <a:ea typeface="Calibri"/>
                <a:cs typeface="Calibri"/>
                <a:sym typeface="Calibri"/>
              </a:rPr>
              <a:t>3.8  Related Laws …………………………………………………………………48</a:t>
            </a:r>
            <a:endParaRPr sz="24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400">
                <a:solidFill>
                  <a:schemeClr val="dk1"/>
                </a:solidFill>
                <a:latin typeface="Calibri"/>
                <a:ea typeface="Calibri"/>
                <a:cs typeface="Calibri"/>
                <a:sym typeface="Calibri"/>
              </a:rPr>
              <a:t>3.9  Energy Saving and Carbon Reduction Committee …………49</a:t>
            </a:r>
            <a:endParaRPr/>
          </a:p>
          <a:p>
            <a:pPr indent="0" lvl="0" marL="0" marR="0" rtl="0" algn="just">
              <a:spcBef>
                <a:spcPts val="0"/>
              </a:spcBef>
              <a:spcAft>
                <a:spcPts val="0"/>
              </a:spcAft>
              <a:buNone/>
            </a:pPr>
            <a:r>
              <a:rPr lang="en-US" sz="2400">
                <a:solidFill>
                  <a:schemeClr val="dk1"/>
                </a:solidFill>
                <a:latin typeface="Calibri"/>
                <a:ea typeface="Calibri"/>
                <a:cs typeface="Calibri"/>
                <a:sym typeface="Calibri"/>
              </a:rPr>
              <a:t>3.10  Gas Displacement of Coal ……………………………………………50</a:t>
            </a:r>
            <a:endParaRPr sz="24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400">
                <a:solidFill>
                  <a:schemeClr val="dk1"/>
                </a:solidFill>
                <a:latin typeface="Calibri"/>
                <a:ea typeface="Calibri"/>
                <a:cs typeface="Calibri"/>
                <a:sym typeface="Calibri"/>
              </a:rPr>
              <a:t>3.11  Emission Comparison …………………………………………………51</a:t>
            </a:r>
            <a:endParaRPr sz="24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400">
                <a:solidFill>
                  <a:schemeClr val="dk1"/>
                </a:solidFill>
                <a:latin typeface="Calibri"/>
                <a:ea typeface="Calibri"/>
                <a:cs typeface="Calibri"/>
                <a:sym typeface="Calibri"/>
              </a:rPr>
              <a:t>3.12  Green IT ………………………………………………………………………52</a:t>
            </a:r>
            <a:endParaRPr sz="2400">
              <a:solidFill>
                <a:schemeClr val="dk1"/>
              </a:solidFill>
              <a:latin typeface="Calibri"/>
              <a:ea typeface="Calibri"/>
              <a:cs typeface="Calibri"/>
              <a:sym typeface="Calibri"/>
            </a:endParaRPr>
          </a:p>
          <a:p>
            <a:pPr indent="0" lvl="0" marL="0" marR="0" rtl="0" algn="just">
              <a:lnSpc>
                <a:spcPct val="90000"/>
              </a:lnSpc>
              <a:spcBef>
                <a:spcPts val="0"/>
              </a:spcBef>
              <a:spcAft>
                <a:spcPts val="0"/>
              </a:spcAft>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3" name="Shape 473"/>
        <p:cNvGrpSpPr/>
        <p:nvPr/>
      </p:nvGrpSpPr>
      <p:grpSpPr>
        <a:xfrm>
          <a:off x="0" y="0"/>
          <a:ext cx="0" cy="0"/>
          <a:chOff x="0" y="0"/>
          <a:chExt cx="0" cy="0"/>
        </a:xfrm>
      </p:grpSpPr>
      <p:sp>
        <p:nvSpPr>
          <p:cNvPr id="474" name="Google Shape;474;p4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0F243E"/>
              </a:buClr>
              <a:buSzPts val="4320"/>
              <a:buFont typeface="Calibri"/>
              <a:buNone/>
            </a:pPr>
            <a:r>
              <a:rPr b="1" lang="en-US" sz="4320"/>
              <a:t>3.1  The 10 Largest CO2 Emitters</a:t>
            </a:r>
            <a:endParaRPr b="1" sz="4320"/>
          </a:p>
        </p:txBody>
      </p:sp>
      <p:sp>
        <p:nvSpPr>
          <p:cNvPr id="475" name="Google Shape;475;p49"/>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76" name="Google Shape;476;p49"/>
          <p:cNvPicPr preferRelativeResize="0"/>
          <p:nvPr/>
        </p:nvPicPr>
        <p:blipFill rotWithShape="1">
          <a:blip r:embed="rId3">
            <a:alphaModFix/>
          </a:blip>
          <a:srcRect b="0" l="0" r="0" t="0"/>
          <a:stretch/>
        </p:blipFill>
        <p:spPr>
          <a:xfrm>
            <a:off x="200025" y="1548954"/>
            <a:ext cx="8743950" cy="4904382"/>
          </a:xfrm>
          <a:prstGeom prst="rect">
            <a:avLst/>
          </a:prstGeom>
          <a:noFill/>
          <a:ln>
            <a:noFill/>
          </a:ln>
        </p:spPr>
      </p:pic>
      <p:sp>
        <p:nvSpPr>
          <p:cNvPr id="477" name="Google Shape;477;p49"/>
          <p:cNvSpPr txBox="1"/>
          <p:nvPr/>
        </p:nvSpPr>
        <p:spPr>
          <a:xfrm>
            <a:off x="35496" y="6546830"/>
            <a:ext cx="8280920"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Germanwatch, CCPI (Climate Change Performance Index) 2011</a:t>
            </a:r>
            <a:endParaRPr sz="16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3" name="Shape 483"/>
        <p:cNvGrpSpPr/>
        <p:nvPr/>
      </p:nvGrpSpPr>
      <p:grpSpPr>
        <a:xfrm>
          <a:off x="0" y="0"/>
          <a:ext cx="0" cy="0"/>
          <a:chOff x="0" y="0"/>
          <a:chExt cx="0" cy="0"/>
        </a:xfrm>
      </p:grpSpPr>
      <p:sp>
        <p:nvSpPr>
          <p:cNvPr id="484" name="Google Shape;484;p5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0F243E"/>
              </a:buClr>
              <a:buSzPts val="4800"/>
              <a:buFont typeface="Calibri"/>
              <a:buNone/>
            </a:pPr>
            <a:r>
              <a:rPr b="1" lang="en-US" sz="4800"/>
              <a:t>3.2  Carbon Footprint(1/2) </a:t>
            </a:r>
            <a:endParaRPr b="1" sz="4800"/>
          </a:p>
        </p:txBody>
      </p:sp>
      <p:sp>
        <p:nvSpPr>
          <p:cNvPr id="485" name="Google Shape;485;p50"/>
          <p:cNvSpPr txBox="1"/>
          <p:nvPr>
            <p:ph idx="1" type="body"/>
          </p:nvPr>
        </p:nvSpPr>
        <p:spPr>
          <a:xfrm>
            <a:off x="251520" y="1600200"/>
            <a:ext cx="8712968" cy="5257800"/>
          </a:xfrm>
          <a:prstGeom prst="rect">
            <a:avLst/>
          </a:prstGeom>
          <a:noFill/>
          <a:ln>
            <a:noFill/>
          </a:ln>
        </p:spPr>
        <p:txBody>
          <a:bodyPr anchorCtr="0" anchor="t" bIns="45700" lIns="91425" spcFirstLastPara="1" rIns="91425" wrap="square" tIns="45700">
            <a:noAutofit/>
          </a:bodyPr>
          <a:lstStyle/>
          <a:p>
            <a:pPr indent="-351790" lvl="0" marL="539750" rtl="0" algn="l">
              <a:lnSpc>
                <a:spcPct val="90000"/>
              </a:lnSpc>
              <a:spcBef>
                <a:spcPts val="0"/>
              </a:spcBef>
              <a:spcAft>
                <a:spcPts val="0"/>
              </a:spcAft>
              <a:buClr>
                <a:schemeClr val="dk1"/>
              </a:buClr>
              <a:buSzPts val="2960"/>
              <a:buNone/>
            </a:pPr>
            <a:r>
              <a:t/>
            </a:r>
            <a:endParaRPr sz="2960"/>
          </a:p>
          <a:p>
            <a:pPr indent="-351790" lvl="0" marL="539750" rtl="0" algn="l">
              <a:lnSpc>
                <a:spcPct val="90000"/>
              </a:lnSpc>
              <a:spcBef>
                <a:spcPts val="592"/>
              </a:spcBef>
              <a:spcAft>
                <a:spcPts val="0"/>
              </a:spcAft>
              <a:buClr>
                <a:schemeClr val="dk1"/>
              </a:buClr>
              <a:buSzPts val="2960"/>
              <a:buNone/>
            </a:pPr>
            <a:r>
              <a:t/>
            </a:r>
            <a:endParaRPr sz="2960"/>
          </a:p>
          <a:p>
            <a:pPr indent="-351790" lvl="0" marL="539750" rtl="0" algn="l">
              <a:lnSpc>
                <a:spcPct val="90000"/>
              </a:lnSpc>
              <a:spcBef>
                <a:spcPts val="592"/>
              </a:spcBef>
              <a:spcAft>
                <a:spcPts val="0"/>
              </a:spcAft>
              <a:buClr>
                <a:schemeClr val="dk1"/>
              </a:buClr>
              <a:buSzPts val="2960"/>
              <a:buNone/>
            </a:pPr>
            <a:r>
              <a:t/>
            </a:r>
            <a:endParaRPr sz="2960"/>
          </a:p>
          <a:p>
            <a:pPr indent="-351790" lvl="0" marL="539750" rtl="0" algn="l">
              <a:lnSpc>
                <a:spcPct val="90000"/>
              </a:lnSpc>
              <a:spcBef>
                <a:spcPts val="592"/>
              </a:spcBef>
              <a:spcAft>
                <a:spcPts val="0"/>
              </a:spcAft>
              <a:buClr>
                <a:schemeClr val="dk1"/>
              </a:buClr>
              <a:buSzPts val="2960"/>
              <a:buNone/>
            </a:pPr>
            <a:r>
              <a:t/>
            </a:r>
            <a:endParaRPr sz="2960"/>
          </a:p>
          <a:p>
            <a:pPr indent="-351790" lvl="0" marL="539750" rtl="0" algn="l">
              <a:lnSpc>
                <a:spcPct val="90000"/>
              </a:lnSpc>
              <a:spcBef>
                <a:spcPts val="592"/>
              </a:spcBef>
              <a:spcAft>
                <a:spcPts val="0"/>
              </a:spcAft>
              <a:buClr>
                <a:schemeClr val="dk1"/>
              </a:buClr>
              <a:buSzPts val="2960"/>
              <a:buNone/>
            </a:pPr>
            <a:r>
              <a:t/>
            </a:r>
            <a:endParaRPr sz="2960"/>
          </a:p>
          <a:p>
            <a:pPr indent="-351790" lvl="0" marL="539750" rtl="0" algn="l">
              <a:lnSpc>
                <a:spcPct val="90000"/>
              </a:lnSpc>
              <a:spcBef>
                <a:spcPts val="592"/>
              </a:spcBef>
              <a:spcAft>
                <a:spcPts val="0"/>
              </a:spcAft>
              <a:buClr>
                <a:schemeClr val="dk1"/>
              </a:buClr>
              <a:buSzPts val="2960"/>
              <a:buNone/>
            </a:pPr>
            <a:r>
              <a:t/>
            </a:r>
            <a:endParaRPr sz="2960"/>
          </a:p>
          <a:p>
            <a:pPr indent="-351790" lvl="0" marL="539750" rtl="0" algn="l">
              <a:lnSpc>
                <a:spcPct val="90000"/>
              </a:lnSpc>
              <a:spcBef>
                <a:spcPts val="592"/>
              </a:spcBef>
              <a:spcAft>
                <a:spcPts val="0"/>
              </a:spcAft>
              <a:buClr>
                <a:schemeClr val="dk1"/>
              </a:buClr>
              <a:buSzPts val="2960"/>
              <a:buNone/>
            </a:pPr>
            <a:r>
              <a:t/>
            </a:r>
            <a:endParaRPr sz="2960"/>
          </a:p>
          <a:p>
            <a:pPr indent="-539750" lvl="0" marL="539750" rtl="0" algn="l">
              <a:lnSpc>
                <a:spcPct val="100000"/>
              </a:lnSpc>
              <a:spcBef>
                <a:spcPts val="666"/>
              </a:spcBef>
              <a:spcAft>
                <a:spcPts val="0"/>
              </a:spcAft>
              <a:buClr>
                <a:schemeClr val="dk1"/>
              </a:buClr>
              <a:buSzPts val="1665"/>
              <a:buFont typeface="Noto Sans Symbols"/>
              <a:buNone/>
            </a:pPr>
            <a:r>
              <a:rPr lang="en-US" sz="1665"/>
              <a:t>     </a:t>
            </a:r>
            <a:endParaRPr/>
          </a:p>
          <a:p>
            <a:pPr indent="-539750" lvl="0" marL="539750" rtl="0" algn="l">
              <a:lnSpc>
                <a:spcPct val="100000"/>
              </a:lnSpc>
              <a:spcBef>
                <a:spcPts val="666"/>
              </a:spcBef>
              <a:spcAft>
                <a:spcPts val="0"/>
              </a:spcAft>
              <a:buClr>
                <a:schemeClr val="dk1"/>
              </a:buClr>
              <a:buSzPts val="1665"/>
              <a:buFont typeface="Noto Sans Symbols"/>
              <a:buNone/>
            </a:pPr>
            <a:r>
              <a:t/>
            </a:r>
            <a:endParaRPr sz="1665"/>
          </a:p>
          <a:p>
            <a:pPr indent="-539750" lvl="0" marL="539750" rtl="0" algn="l">
              <a:lnSpc>
                <a:spcPct val="100000"/>
              </a:lnSpc>
              <a:spcBef>
                <a:spcPts val="666"/>
              </a:spcBef>
              <a:spcAft>
                <a:spcPts val="0"/>
              </a:spcAft>
              <a:buClr>
                <a:schemeClr val="dk1"/>
              </a:buClr>
              <a:buSzPts val="1665"/>
              <a:buFont typeface="Noto Sans Symbols"/>
              <a:buNone/>
            </a:pPr>
            <a:r>
              <a:t/>
            </a:r>
            <a:endParaRPr sz="1665"/>
          </a:p>
          <a:p>
            <a:pPr indent="-539750" lvl="0" marL="539750" rtl="0" algn="l">
              <a:lnSpc>
                <a:spcPct val="100000"/>
              </a:lnSpc>
              <a:spcBef>
                <a:spcPts val="666"/>
              </a:spcBef>
              <a:spcAft>
                <a:spcPts val="0"/>
              </a:spcAft>
              <a:buClr>
                <a:schemeClr val="dk1"/>
              </a:buClr>
              <a:buSzPts val="1665"/>
              <a:buFont typeface="Noto Sans Symbols"/>
              <a:buNone/>
            </a:pPr>
            <a:r>
              <a:rPr lang="en-US" sz="1665"/>
              <a:t> Source : 2003-2009 Global Footprint Network</a:t>
            </a:r>
            <a:endParaRPr/>
          </a:p>
          <a:p>
            <a:pPr indent="-351790" lvl="0" marL="539750" rtl="0" algn="l">
              <a:lnSpc>
                <a:spcPct val="90000"/>
              </a:lnSpc>
              <a:spcBef>
                <a:spcPts val="592"/>
              </a:spcBef>
              <a:spcAft>
                <a:spcPts val="0"/>
              </a:spcAft>
              <a:buClr>
                <a:schemeClr val="dk1"/>
              </a:buClr>
              <a:buSzPts val="2960"/>
              <a:buNone/>
            </a:pPr>
            <a:r>
              <a:t/>
            </a:r>
            <a:endParaRPr sz="2960"/>
          </a:p>
          <a:p>
            <a:pPr indent="-351790" lvl="0" marL="539750" rtl="0" algn="l">
              <a:lnSpc>
                <a:spcPct val="90000"/>
              </a:lnSpc>
              <a:spcBef>
                <a:spcPts val="592"/>
              </a:spcBef>
              <a:spcAft>
                <a:spcPts val="0"/>
              </a:spcAft>
              <a:buClr>
                <a:schemeClr val="dk1"/>
              </a:buClr>
              <a:buSzPts val="2960"/>
              <a:buNone/>
            </a:pPr>
            <a:r>
              <a:t/>
            </a:r>
            <a:endParaRPr sz="2960"/>
          </a:p>
        </p:txBody>
      </p:sp>
      <p:sp>
        <p:nvSpPr>
          <p:cNvPr id="486" name="Google Shape;486;p50"/>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nl_graph_390.gif" id="487" name="Google Shape;487;p50"/>
          <p:cNvPicPr preferRelativeResize="0"/>
          <p:nvPr/>
        </p:nvPicPr>
        <p:blipFill rotWithShape="1">
          <a:blip r:embed="rId3">
            <a:alphaModFix/>
          </a:blip>
          <a:srcRect b="0" l="0" r="0" t="0"/>
          <a:stretch/>
        </p:blipFill>
        <p:spPr>
          <a:xfrm>
            <a:off x="204425" y="1628800"/>
            <a:ext cx="8688055" cy="417646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1" name="Shape 491"/>
        <p:cNvGrpSpPr/>
        <p:nvPr/>
      </p:nvGrpSpPr>
      <p:grpSpPr>
        <a:xfrm>
          <a:off x="0" y="0"/>
          <a:ext cx="0" cy="0"/>
          <a:chOff x="0" y="0"/>
          <a:chExt cx="0" cy="0"/>
        </a:xfrm>
      </p:grpSpPr>
      <p:sp>
        <p:nvSpPr>
          <p:cNvPr id="492" name="Google Shape;492;p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0F243E"/>
              </a:buClr>
              <a:buSzPts val="4800"/>
              <a:buFont typeface="Calibri"/>
              <a:buNone/>
            </a:pPr>
            <a:r>
              <a:rPr lang="en-US" sz="4800"/>
              <a:t>3.2  </a:t>
            </a:r>
            <a:r>
              <a:rPr b="1" lang="en-US" sz="4800"/>
              <a:t>Carbon Footprint(2/2) </a:t>
            </a:r>
            <a:endParaRPr b="1" sz="4800"/>
          </a:p>
        </p:txBody>
      </p:sp>
      <p:sp>
        <p:nvSpPr>
          <p:cNvPr id="493" name="Google Shape;493;p51"/>
          <p:cNvSpPr txBox="1"/>
          <p:nvPr>
            <p:ph idx="1" type="body"/>
          </p:nvPr>
        </p:nvSpPr>
        <p:spPr>
          <a:xfrm>
            <a:off x="457200" y="1772816"/>
            <a:ext cx="8229600" cy="4353347"/>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Clr>
                <a:schemeClr val="dk1"/>
              </a:buClr>
              <a:buSzPts val="3200"/>
              <a:buChar char="•"/>
            </a:pPr>
            <a:r>
              <a:rPr lang="en-US"/>
              <a:t>The carbon Footprint is 50 % of Humanity’s Overall Ecological Footprint and Its Most Rapidly-growing Component</a:t>
            </a:r>
            <a:endParaRPr/>
          </a:p>
          <a:p>
            <a:pPr indent="-273050" lvl="0" marL="273050" rtl="0" algn="l">
              <a:spcBef>
                <a:spcPts val="1800"/>
              </a:spcBef>
              <a:spcAft>
                <a:spcPts val="0"/>
              </a:spcAft>
              <a:buClr>
                <a:schemeClr val="dk1"/>
              </a:buClr>
              <a:buSzPts val="3200"/>
              <a:buChar char="•"/>
            </a:pPr>
            <a:r>
              <a:rPr lang="en-US"/>
              <a:t>Reducing Humanity’s Carbon Footprint is the Most Essential Step We Can Take to End Overshoot and Live on Earth.</a:t>
            </a:r>
            <a:endParaRPr/>
          </a:p>
        </p:txBody>
      </p:sp>
      <p:sp>
        <p:nvSpPr>
          <p:cNvPr id="494" name="Google Shape;494;p51"/>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95" name="Google Shape;495;p51"/>
          <p:cNvSpPr/>
          <p:nvPr/>
        </p:nvSpPr>
        <p:spPr>
          <a:xfrm>
            <a:off x="0" y="6488668"/>
            <a:ext cx="444788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 2003-2009 Global Footprint Network</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1.1 Concept of Market Failure</a:t>
            </a:r>
            <a:endParaRPr/>
          </a:p>
        </p:txBody>
      </p:sp>
      <p:sp>
        <p:nvSpPr>
          <p:cNvPr id="110" name="Google Shape;110;p16"/>
          <p:cNvSpPr txBox="1"/>
          <p:nvPr>
            <p:ph idx="1" type="body"/>
          </p:nvPr>
        </p:nvSpPr>
        <p:spPr>
          <a:xfrm>
            <a:off x="457200" y="1772816"/>
            <a:ext cx="8229600" cy="435334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Public goods</a:t>
            </a:r>
            <a:endParaRPr/>
          </a:p>
          <a:p>
            <a:pPr indent="-342900" lvl="0" marL="342900" rtl="0" algn="l">
              <a:spcBef>
                <a:spcPts val="640"/>
              </a:spcBef>
              <a:spcAft>
                <a:spcPts val="0"/>
              </a:spcAft>
              <a:buClr>
                <a:schemeClr val="dk1"/>
              </a:buClr>
              <a:buSzPts val="3200"/>
              <a:buChar char="•"/>
            </a:pPr>
            <a:r>
              <a:rPr lang="en-US"/>
              <a:t>Natural monopoly</a:t>
            </a:r>
            <a:endParaRPr/>
          </a:p>
          <a:p>
            <a:pPr indent="-342900" lvl="0" marL="342900" rtl="0" algn="l">
              <a:spcBef>
                <a:spcPts val="640"/>
              </a:spcBef>
              <a:spcAft>
                <a:spcPts val="0"/>
              </a:spcAft>
              <a:buClr>
                <a:schemeClr val="dk1"/>
              </a:buClr>
              <a:buSzPts val="3200"/>
              <a:buChar char="•"/>
            </a:pPr>
            <a:r>
              <a:rPr lang="en-US"/>
              <a:t>Externalities</a:t>
            </a:r>
            <a:endParaRPr/>
          </a:p>
          <a:p>
            <a:pPr indent="-342900" lvl="0" marL="342900" rtl="0" algn="l">
              <a:spcBef>
                <a:spcPts val="640"/>
              </a:spcBef>
              <a:spcAft>
                <a:spcPts val="0"/>
              </a:spcAft>
              <a:buClr>
                <a:schemeClr val="dk1"/>
              </a:buClr>
              <a:buSzPts val="3200"/>
              <a:buChar char="•"/>
            </a:pPr>
            <a:r>
              <a:rPr lang="en-US"/>
              <a:t>Bounded rationality</a:t>
            </a:r>
            <a:endParaRPr/>
          </a:p>
          <a:p>
            <a:pPr indent="-342900" lvl="0" marL="342900" rtl="0" algn="l">
              <a:spcBef>
                <a:spcPts val="640"/>
              </a:spcBef>
              <a:spcAft>
                <a:spcPts val="0"/>
              </a:spcAft>
              <a:buClr>
                <a:schemeClr val="dk1"/>
              </a:buClr>
              <a:buSzPts val="3200"/>
              <a:buChar char="•"/>
            </a:pPr>
            <a:r>
              <a:rPr lang="en-US"/>
              <a:t>Information asymmetry</a:t>
            </a:r>
            <a:endParaRPr/>
          </a:p>
          <a:p>
            <a:pPr indent="-139700" lvl="0" marL="342900" rtl="0" algn="l">
              <a:spcBef>
                <a:spcPts val="640"/>
              </a:spcBef>
              <a:spcAft>
                <a:spcPts val="0"/>
              </a:spcAft>
              <a:buClr>
                <a:schemeClr val="dk1"/>
              </a:buClr>
              <a:buSzPts val="3200"/>
              <a:buNone/>
            </a:pPr>
            <a:r>
              <a:t/>
            </a:r>
            <a:endParaRPr/>
          </a:p>
        </p:txBody>
      </p:sp>
      <p:sp>
        <p:nvSpPr>
          <p:cNvPr id="111" name="Google Shape;111;p16"/>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2" name="Google Shape;112;p16"/>
          <p:cNvSpPr/>
          <p:nvPr/>
        </p:nvSpPr>
        <p:spPr>
          <a:xfrm>
            <a:off x="0" y="6550025"/>
            <a:ext cx="6121400"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Source: Wikipedia, title：Market Failuer</a:t>
            </a:r>
            <a:endParaRPr sz="1400">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9" name="Shape 499"/>
        <p:cNvGrpSpPr/>
        <p:nvPr/>
      </p:nvGrpSpPr>
      <p:grpSpPr>
        <a:xfrm>
          <a:off x="0" y="0"/>
          <a:ext cx="0" cy="0"/>
          <a:chOff x="0" y="0"/>
          <a:chExt cx="0" cy="0"/>
        </a:xfrm>
      </p:grpSpPr>
      <p:sp>
        <p:nvSpPr>
          <p:cNvPr id="500" name="Google Shape;500;p52"/>
          <p:cNvSpPr txBox="1"/>
          <p:nvPr>
            <p:ph type="title"/>
          </p:nvPr>
        </p:nvSpPr>
        <p:spPr>
          <a:xfrm>
            <a:off x="179512" y="274638"/>
            <a:ext cx="8568952"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0F243E"/>
              </a:buClr>
              <a:buSzPts val="4320"/>
              <a:buFont typeface="Calibri"/>
              <a:buNone/>
            </a:pPr>
            <a:r>
              <a:rPr b="1" lang="en-US" sz="4320"/>
              <a:t>3.3  Carbon Disclosure Project(1/3)</a:t>
            </a:r>
            <a:endParaRPr b="1" sz="4320"/>
          </a:p>
        </p:txBody>
      </p:sp>
      <p:sp>
        <p:nvSpPr>
          <p:cNvPr id="501" name="Google Shape;501;p52"/>
          <p:cNvSpPr txBox="1"/>
          <p:nvPr>
            <p:ph idx="1" type="body"/>
          </p:nvPr>
        </p:nvSpPr>
        <p:spPr>
          <a:xfrm>
            <a:off x="457200" y="1700808"/>
            <a:ext cx="8229600" cy="4637112"/>
          </a:xfrm>
          <a:prstGeom prst="rect">
            <a:avLst/>
          </a:prstGeom>
          <a:noFill/>
          <a:ln>
            <a:noFill/>
          </a:ln>
        </p:spPr>
        <p:txBody>
          <a:bodyPr anchorCtr="0" anchor="t" bIns="45700" lIns="91425" spcFirstLastPara="1" rIns="91425" wrap="square" tIns="45700">
            <a:noAutofit/>
          </a:bodyPr>
          <a:lstStyle/>
          <a:p>
            <a:pPr indent="-273050" lvl="0" marL="273050" rtl="0" algn="l">
              <a:lnSpc>
                <a:spcPct val="75000"/>
              </a:lnSpc>
              <a:spcBef>
                <a:spcPts val="0"/>
              </a:spcBef>
              <a:spcAft>
                <a:spcPts val="0"/>
              </a:spcAft>
              <a:buClr>
                <a:schemeClr val="dk1"/>
              </a:buClr>
              <a:buSzPts val="3200"/>
              <a:buChar char="•"/>
            </a:pPr>
            <a:r>
              <a:rPr lang="en-US"/>
              <a:t>The Carbon Disclosure Project is an independent not-for-profit organization which holds the largest database of corporate climate change information in the world.</a:t>
            </a:r>
            <a:endParaRPr/>
          </a:p>
          <a:p>
            <a:pPr indent="-273050" lvl="0" marL="273050" rtl="0" algn="l">
              <a:lnSpc>
                <a:spcPct val="75000"/>
              </a:lnSpc>
              <a:spcBef>
                <a:spcPts val="1800"/>
              </a:spcBef>
              <a:spcAft>
                <a:spcPts val="0"/>
              </a:spcAft>
              <a:buClr>
                <a:schemeClr val="dk1"/>
              </a:buClr>
              <a:buSzPts val="3200"/>
              <a:buChar char="•"/>
            </a:pPr>
            <a:r>
              <a:rPr lang="en-US"/>
              <a:t>Some international corporations are sending a strong message to their suppliers of the benefits in measuring and reporting greenhouse gas emissions and have selected the Carbon Disclosure Project as the standard system for suppliers to report through.</a:t>
            </a:r>
            <a:endParaRPr/>
          </a:p>
        </p:txBody>
      </p:sp>
      <p:sp>
        <p:nvSpPr>
          <p:cNvPr id="502" name="Google Shape;502;p52"/>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03" name="Google Shape;503;p52"/>
          <p:cNvSpPr/>
          <p:nvPr/>
        </p:nvSpPr>
        <p:spPr>
          <a:xfrm>
            <a:off x="0" y="404664"/>
            <a:ext cx="8569325" cy="792162"/>
          </a:xfrm>
          <a:prstGeom prst="rect">
            <a:avLst/>
          </a:prstGeom>
          <a:noFill/>
          <a:ln>
            <a:noFill/>
          </a:ln>
        </p:spPr>
        <p:txBody>
          <a:bodyPr anchorCtr="0" anchor="b" bIns="45700" lIns="91425" spcFirstLastPara="1" rIns="91425" wrap="square" tIns="45700">
            <a:noAutofit/>
          </a:bodyPr>
          <a:lstStyle/>
          <a:p>
            <a:pPr indent="-633413" lvl="0" marL="633413" marR="0" rtl="0" algn="ctr">
              <a:spcBef>
                <a:spcPts val="0"/>
              </a:spcBef>
              <a:spcAft>
                <a:spcPts val="0"/>
              </a:spcAft>
              <a:buNone/>
            </a:pPr>
            <a:r>
              <a:rPr b="1" lang="en-US" sz="4400">
                <a:solidFill>
                  <a:srgbClr val="A91B2F"/>
                </a:solidFill>
                <a:latin typeface="Times New Roman"/>
                <a:ea typeface="Times New Roman"/>
                <a:cs typeface="Times New Roman"/>
                <a:sym typeface="Times New Roman"/>
              </a:rPr>
              <a:t>  </a:t>
            </a:r>
            <a:endParaRPr b="1" sz="3200">
              <a:solidFill>
                <a:srgbClr val="A91B2F"/>
              </a:solidFill>
              <a:latin typeface="Times New Roman"/>
              <a:ea typeface="Times New Roman"/>
              <a:cs typeface="Times New Roman"/>
              <a:sym typeface="Times New Roman"/>
            </a:endParaRPr>
          </a:p>
        </p:txBody>
      </p:sp>
      <p:sp>
        <p:nvSpPr>
          <p:cNvPr id="504" name="Google Shape;504;p52"/>
          <p:cNvSpPr/>
          <p:nvPr/>
        </p:nvSpPr>
        <p:spPr>
          <a:xfrm>
            <a:off x="0" y="6525344"/>
            <a:ext cx="571265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Hsu, Jyh-Yih (2009), TOWARDS A LOW-CARBON ECONOMY</a:t>
            </a:r>
            <a:endParaRPr sz="16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8" name="Shape 508"/>
        <p:cNvGrpSpPr/>
        <p:nvPr/>
      </p:nvGrpSpPr>
      <p:grpSpPr>
        <a:xfrm>
          <a:off x="0" y="0"/>
          <a:ext cx="0" cy="0"/>
          <a:chOff x="0" y="0"/>
          <a:chExt cx="0" cy="0"/>
        </a:xfrm>
      </p:grpSpPr>
      <p:sp>
        <p:nvSpPr>
          <p:cNvPr id="509" name="Google Shape;509;p5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b="1" lang="en-US"/>
              <a:t>3.3  Carbon Disclosure Project(2/3)</a:t>
            </a:r>
            <a:endParaRPr/>
          </a:p>
        </p:txBody>
      </p:sp>
      <p:pic>
        <p:nvPicPr>
          <p:cNvPr id="510" name="Google Shape;510;p53"/>
          <p:cNvPicPr preferRelativeResize="0"/>
          <p:nvPr>
            <p:ph idx="1" type="body"/>
          </p:nvPr>
        </p:nvPicPr>
        <p:blipFill rotWithShape="1">
          <a:blip r:embed="rId3">
            <a:alphaModFix/>
          </a:blip>
          <a:srcRect b="0" l="0" r="0" t="0"/>
          <a:stretch/>
        </p:blipFill>
        <p:spPr>
          <a:xfrm>
            <a:off x="0" y="1368152"/>
            <a:ext cx="9144000" cy="5445224"/>
          </a:xfrm>
          <a:prstGeom prst="rect">
            <a:avLst/>
          </a:prstGeom>
          <a:noFill/>
          <a:ln>
            <a:noFill/>
          </a:ln>
        </p:spPr>
      </p:pic>
      <p:sp>
        <p:nvSpPr>
          <p:cNvPr id="511" name="Google Shape;511;p53"/>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12" name="Google Shape;512;p53"/>
          <p:cNvSpPr/>
          <p:nvPr/>
        </p:nvSpPr>
        <p:spPr>
          <a:xfrm>
            <a:off x="8676456" y="6453336"/>
            <a:ext cx="216024" cy="21602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13" name="Google Shape;513;p53"/>
          <p:cNvSpPr txBox="1"/>
          <p:nvPr/>
        </p:nvSpPr>
        <p:spPr>
          <a:xfrm>
            <a:off x="-36512" y="6525344"/>
            <a:ext cx="5544616"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Source: Hong Yuan Lee (2011), Adaptation Strategy of Climate Change</a:t>
            </a:r>
            <a:endParaRPr sz="1400">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7" name="Shape 517"/>
        <p:cNvGrpSpPr/>
        <p:nvPr/>
      </p:nvGrpSpPr>
      <p:grpSpPr>
        <a:xfrm>
          <a:off x="0" y="0"/>
          <a:ext cx="0" cy="0"/>
          <a:chOff x="0" y="0"/>
          <a:chExt cx="0" cy="0"/>
        </a:xfrm>
      </p:grpSpPr>
      <p:sp>
        <p:nvSpPr>
          <p:cNvPr id="518" name="Google Shape;518;p5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t/>
            </a:r>
            <a:endParaRPr/>
          </a:p>
        </p:txBody>
      </p:sp>
      <p:sp>
        <p:nvSpPr>
          <p:cNvPr id="519" name="Google Shape;519;p54"/>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520" name="Google Shape;520;p54"/>
          <p:cNvPicPr preferRelativeResize="0"/>
          <p:nvPr>
            <p:ph idx="1" type="body"/>
          </p:nvPr>
        </p:nvPicPr>
        <p:blipFill rotWithShape="1">
          <a:blip r:embed="rId3">
            <a:alphaModFix/>
          </a:blip>
          <a:srcRect b="0" l="0" r="0" t="0"/>
          <a:stretch/>
        </p:blipFill>
        <p:spPr>
          <a:xfrm>
            <a:off x="0" y="0"/>
            <a:ext cx="9180512" cy="6358125"/>
          </a:xfrm>
          <a:prstGeom prst="rect">
            <a:avLst/>
          </a:prstGeom>
          <a:noFill/>
          <a:ln>
            <a:noFill/>
          </a:ln>
        </p:spPr>
      </p:pic>
      <p:sp>
        <p:nvSpPr>
          <p:cNvPr id="521" name="Google Shape;521;p54"/>
          <p:cNvSpPr txBox="1"/>
          <p:nvPr/>
        </p:nvSpPr>
        <p:spPr>
          <a:xfrm>
            <a:off x="-36512" y="6525344"/>
            <a:ext cx="5544616"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Source: Hong Yuan Lee (2011), Adaptation Strategy of Climate Change</a:t>
            </a:r>
            <a:endParaRPr sz="1400">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5" name="Shape 525"/>
        <p:cNvGrpSpPr/>
        <p:nvPr/>
      </p:nvGrpSpPr>
      <p:grpSpPr>
        <a:xfrm>
          <a:off x="0" y="0"/>
          <a:ext cx="0" cy="0"/>
          <a:chOff x="0" y="0"/>
          <a:chExt cx="0" cy="0"/>
        </a:xfrm>
      </p:grpSpPr>
      <p:pic>
        <p:nvPicPr>
          <p:cNvPr descr="untitled" id="526" name="Google Shape;526;p55"/>
          <p:cNvPicPr preferRelativeResize="0"/>
          <p:nvPr/>
        </p:nvPicPr>
        <p:blipFill rotWithShape="1">
          <a:blip r:embed="rId3">
            <a:alphaModFix/>
          </a:blip>
          <a:srcRect b="0" l="0" r="0" t="0"/>
          <a:stretch/>
        </p:blipFill>
        <p:spPr>
          <a:xfrm>
            <a:off x="1979613" y="9525"/>
            <a:ext cx="5021262" cy="6848475"/>
          </a:xfrm>
          <a:prstGeom prst="rect">
            <a:avLst/>
          </a:prstGeom>
          <a:noFill/>
          <a:ln>
            <a:noFill/>
          </a:ln>
        </p:spPr>
      </p:pic>
      <p:sp>
        <p:nvSpPr>
          <p:cNvPr id="527" name="Google Shape;527;p55"/>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28" name="Google Shape;528;p55"/>
          <p:cNvSpPr/>
          <p:nvPr/>
        </p:nvSpPr>
        <p:spPr>
          <a:xfrm>
            <a:off x="0" y="6488668"/>
            <a:ext cx="4572000"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MOEABOE</a:t>
            </a:r>
            <a:endParaRPr sz="1600">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2" name="Shape 532"/>
        <p:cNvGrpSpPr/>
        <p:nvPr/>
      </p:nvGrpSpPr>
      <p:grpSpPr>
        <a:xfrm>
          <a:off x="0" y="0"/>
          <a:ext cx="0" cy="0"/>
          <a:chOff x="0" y="0"/>
          <a:chExt cx="0" cy="0"/>
        </a:xfrm>
      </p:grpSpPr>
      <p:sp>
        <p:nvSpPr>
          <p:cNvPr id="533" name="Google Shape;533;p5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0F243E"/>
              </a:buClr>
              <a:buSzPts val="4800"/>
              <a:buFont typeface="Calibri"/>
              <a:buNone/>
            </a:pPr>
            <a:r>
              <a:rPr b="1" lang="en-US" sz="4800"/>
              <a:t>3.4  The Role of Energy</a:t>
            </a:r>
            <a:endParaRPr/>
          </a:p>
        </p:txBody>
      </p:sp>
      <p:sp>
        <p:nvSpPr>
          <p:cNvPr id="534" name="Google Shape;534;p56"/>
          <p:cNvSpPr txBox="1"/>
          <p:nvPr>
            <p:ph idx="1" type="body"/>
          </p:nvPr>
        </p:nvSpPr>
        <p:spPr>
          <a:xfrm>
            <a:off x="457200" y="1772816"/>
            <a:ext cx="8229600" cy="4353347"/>
          </a:xfrm>
          <a:prstGeom prst="rect">
            <a:avLst/>
          </a:prstGeom>
          <a:noFill/>
          <a:ln>
            <a:noFill/>
          </a:ln>
        </p:spPr>
        <p:txBody>
          <a:bodyPr anchorCtr="0" anchor="t" bIns="45700" lIns="91425" spcFirstLastPara="1" rIns="91425" wrap="square" tIns="45700">
            <a:noAutofit/>
          </a:bodyPr>
          <a:lstStyle/>
          <a:p>
            <a:pPr indent="-273050" lvl="0" marL="273050" rtl="0" algn="l">
              <a:lnSpc>
                <a:spcPct val="90000"/>
              </a:lnSpc>
              <a:spcBef>
                <a:spcPts val="0"/>
              </a:spcBef>
              <a:spcAft>
                <a:spcPts val="0"/>
              </a:spcAft>
              <a:buClr>
                <a:schemeClr val="dk1"/>
              </a:buClr>
              <a:buSzPts val="3200"/>
              <a:buChar char="•"/>
            </a:pPr>
            <a:r>
              <a:rPr lang="en-US"/>
              <a:t>Major Resource of Industrial and Residential Activities </a:t>
            </a:r>
            <a:endParaRPr/>
          </a:p>
          <a:p>
            <a:pPr indent="-273050" lvl="0" marL="273050" rtl="0" algn="l">
              <a:lnSpc>
                <a:spcPct val="90000"/>
              </a:lnSpc>
              <a:spcBef>
                <a:spcPts val="3600"/>
              </a:spcBef>
              <a:spcAft>
                <a:spcPts val="0"/>
              </a:spcAft>
              <a:buClr>
                <a:schemeClr val="dk1"/>
              </a:buClr>
              <a:buSzPts val="3200"/>
              <a:buChar char="•"/>
            </a:pPr>
            <a:r>
              <a:rPr lang="en-US"/>
              <a:t>Largest Commodities in Trade for the Modern Economies</a:t>
            </a:r>
            <a:endParaRPr/>
          </a:p>
          <a:p>
            <a:pPr indent="-273050" lvl="0" marL="273050" rtl="0" algn="l">
              <a:lnSpc>
                <a:spcPct val="90000"/>
              </a:lnSpc>
              <a:spcBef>
                <a:spcPts val="3600"/>
              </a:spcBef>
              <a:spcAft>
                <a:spcPts val="0"/>
              </a:spcAft>
              <a:buClr>
                <a:schemeClr val="dk1"/>
              </a:buClr>
              <a:buSzPts val="3200"/>
              <a:buChar char="•"/>
            </a:pPr>
            <a:r>
              <a:rPr lang="en-US"/>
              <a:t>Main Sources of Environmental Pollution</a:t>
            </a:r>
            <a:endParaRPr/>
          </a:p>
          <a:p>
            <a:pPr indent="-69850" lvl="1" marL="273050" rtl="0" algn="l">
              <a:lnSpc>
                <a:spcPct val="90000"/>
              </a:lnSpc>
              <a:spcBef>
                <a:spcPts val="640"/>
              </a:spcBef>
              <a:spcAft>
                <a:spcPts val="0"/>
              </a:spcAft>
              <a:buClr>
                <a:schemeClr val="dk1"/>
              </a:buClr>
              <a:buSzPts val="3200"/>
              <a:buFont typeface="Arial"/>
              <a:buNone/>
            </a:pPr>
            <a:r>
              <a:t/>
            </a:r>
            <a:endParaRPr sz="3200"/>
          </a:p>
          <a:p>
            <a:pPr indent="-69850" lvl="1" marL="273050" rtl="0" algn="l">
              <a:lnSpc>
                <a:spcPct val="90000"/>
              </a:lnSpc>
              <a:spcBef>
                <a:spcPts val="640"/>
              </a:spcBef>
              <a:spcAft>
                <a:spcPts val="0"/>
              </a:spcAft>
              <a:buClr>
                <a:schemeClr val="dk1"/>
              </a:buClr>
              <a:buSzPts val="3200"/>
              <a:buFont typeface="Arial"/>
              <a:buNone/>
            </a:pPr>
            <a:r>
              <a:t/>
            </a:r>
            <a:endParaRPr sz="3200"/>
          </a:p>
        </p:txBody>
      </p:sp>
      <p:sp>
        <p:nvSpPr>
          <p:cNvPr id="535" name="Google Shape;535;p56"/>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36" name="Google Shape;536;p56"/>
          <p:cNvSpPr/>
          <p:nvPr/>
        </p:nvSpPr>
        <p:spPr>
          <a:xfrm>
            <a:off x="0" y="6488668"/>
            <a:ext cx="802838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Hsu, Jyh-Yih (2009), Policy for Sustainable Energy Development.</a:t>
            </a:r>
            <a:endParaRPr sz="1800">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0" name="Shape 540"/>
        <p:cNvGrpSpPr/>
        <p:nvPr/>
      </p:nvGrpSpPr>
      <p:grpSpPr>
        <a:xfrm>
          <a:off x="0" y="0"/>
          <a:ext cx="0" cy="0"/>
          <a:chOff x="0" y="0"/>
          <a:chExt cx="0" cy="0"/>
        </a:xfrm>
      </p:grpSpPr>
      <p:sp>
        <p:nvSpPr>
          <p:cNvPr id="541" name="Google Shape;541;p5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0F243E"/>
              </a:buClr>
              <a:buSzPts val="4400"/>
              <a:buFont typeface="Calibri"/>
              <a:buNone/>
            </a:pPr>
            <a:r>
              <a:rPr lang="en-US"/>
              <a:t>3.5  </a:t>
            </a:r>
            <a:r>
              <a:rPr b="1" lang="en-US"/>
              <a:t>Energy and Global Warming</a:t>
            </a:r>
            <a:endParaRPr b="1"/>
          </a:p>
        </p:txBody>
      </p:sp>
      <p:sp>
        <p:nvSpPr>
          <p:cNvPr id="542" name="Google Shape;542;p57"/>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43" name="Google Shape;543;p57"/>
          <p:cNvSpPr/>
          <p:nvPr/>
        </p:nvSpPr>
        <p:spPr>
          <a:xfrm>
            <a:off x="782770" y="1412776"/>
            <a:ext cx="7722475" cy="626345"/>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b="1" lang="en-US" sz="3200">
                <a:solidFill>
                  <a:schemeClr val="lt1"/>
                </a:solidFill>
                <a:latin typeface="Calibri"/>
                <a:ea typeface="Calibri"/>
                <a:cs typeface="Calibri"/>
                <a:sym typeface="Calibri"/>
              </a:rPr>
              <a:t>1. Fossil Fuels</a:t>
            </a:r>
            <a:endParaRPr sz="3200">
              <a:solidFill>
                <a:schemeClr val="lt1"/>
              </a:solidFill>
              <a:latin typeface="Calibri"/>
              <a:ea typeface="Calibri"/>
              <a:cs typeface="Calibri"/>
              <a:sym typeface="Calibri"/>
            </a:endParaRPr>
          </a:p>
        </p:txBody>
      </p:sp>
      <p:sp>
        <p:nvSpPr>
          <p:cNvPr id="544" name="Google Shape;544;p57"/>
          <p:cNvSpPr/>
          <p:nvPr/>
        </p:nvSpPr>
        <p:spPr>
          <a:xfrm>
            <a:off x="782770" y="2178125"/>
            <a:ext cx="7722475" cy="626345"/>
          </a:xfrm>
          <a:prstGeom prst="rect">
            <a:avLst/>
          </a:prstGeom>
          <a:noFill/>
          <a:ln>
            <a:noFill/>
          </a:ln>
        </p:spPr>
        <p:txBody>
          <a:bodyPr anchorCtr="0" anchor="t" bIns="45700" lIns="91425" spcFirstLastPara="1" rIns="91425" wrap="square" tIns="45700">
            <a:noAutofit/>
          </a:bodyPr>
          <a:lstStyle/>
          <a:p>
            <a:pPr indent="-152400" lvl="1" marL="114300" marR="0" rtl="0" algn="l">
              <a:lnSpc>
                <a:spcPct val="75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Coal, petroleum and natural gas.</a:t>
            </a:r>
            <a:endParaRPr b="0" i="0" sz="2400" u="none" cap="none" strike="noStrike">
              <a:solidFill>
                <a:schemeClr val="dk1"/>
              </a:solidFill>
              <a:latin typeface="Calibri"/>
              <a:ea typeface="Calibri"/>
              <a:cs typeface="Calibri"/>
              <a:sym typeface="Calibri"/>
            </a:endParaRPr>
          </a:p>
        </p:txBody>
      </p:sp>
      <p:sp>
        <p:nvSpPr>
          <p:cNvPr id="545" name="Google Shape;545;p57"/>
          <p:cNvSpPr/>
          <p:nvPr/>
        </p:nvSpPr>
        <p:spPr>
          <a:xfrm>
            <a:off x="782770" y="2943474"/>
            <a:ext cx="7722475" cy="626345"/>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b="1" lang="en-US" sz="3200">
                <a:solidFill>
                  <a:schemeClr val="lt1"/>
                </a:solidFill>
                <a:latin typeface="Calibri"/>
                <a:ea typeface="Calibri"/>
                <a:cs typeface="Calibri"/>
                <a:sym typeface="Calibri"/>
              </a:rPr>
              <a:t>2. Renewable Energy</a:t>
            </a:r>
            <a:endParaRPr sz="3200">
              <a:solidFill>
                <a:schemeClr val="lt1"/>
              </a:solidFill>
              <a:latin typeface="Calibri"/>
              <a:ea typeface="Calibri"/>
              <a:cs typeface="Calibri"/>
              <a:sym typeface="Calibri"/>
            </a:endParaRPr>
          </a:p>
        </p:txBody>
      </p:sp>
      <p:sp>
        <p:nvSpPr>
          <p:cNvPr id="546" name="Google Shape;546;p57"/>
          <p:cNvSpPr/>
          <p:nvPr/>
        </p:nvSpPr>
        <p:spPr>
          <a:xfrm>
            <a:off x="782770" y="3708823"/>
            <a:ext cx="7722475" cy="626345"/>
          </a:xfrm>
          <a:prstGeom prst="rect">
            <a:avLst/>
          </a:prstGeom>
          <a:noFill/>
          <a:ln>
            <a:noFill/>
          </a:ln>
        </p:spPr>
        <p:txBody>
          <a:bodyPr anchorCtr="0" anchor="t" bIns="45700" lIns="91425" spcFirstLastPara="1" rIns="91425" wrap="square" tIns="45700">
            <a:noAutofit/>
          </a:bodyPr>
          <a:lstStyle/>
          <a:p>
            <a:pPr indent="-152400" lvl="1" marL="114300" marR="0" rtl="0" algn="l">
              <a:lnSpc>
                <a:spcPct val="75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solar, wind, ocean, hydropower, biomass, geothermal, and biofuels</a:t>
            </a:r>
            <a:r>
              <a:rPr b="0" i="0" lang="en-US" sz="2400" u="none" cap="none" strike="noStrike">
                <a:solidFill>
                  <a:schemeClr val="dk1"/>
                </a:solidFill>
                <a:latin typeface="Calibri"/>
                <a:ea typeface="Calibri"/>
                <a:cs typeface="Calibri"/>
                <a:sym typeface="Calibri"/>
              </a:rPr>
              <a:t> </a:t>
            </a:r>
            <a:endParaRPr/>
          </a:p>
        </p:txBody>
      </p:sp>
      <p:sp>
        <p:nvSpPr>
          <p:cNvPr id="547" name="Google Shape;547;p57"/>
          <p:cNvSpPr/>
          <p:nvPr/>
        </p:nvSpPr>
        <p:spPr>
          <a:xfrm>
            <a:off x="782770" y="4474172"/>
            <a:ext cx="7722475" cy="626345"/>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b="1" lang="en-US" sz="3200">
                <a:solidFill>
                  <a:schemeClr val="lt1"/>
                </a:solidFill>
                <a:latin typeface="Calibri"/>
                <a:ea typeface="Calibri"/>
                <a:cs typeface="Calibri"/>
                <a:sym typeface="Calibri"/>
              </a:rPr>
              <a:t>3. Nuclear Energy</a:t>
            </a:r>
            <a:endParaRPr sz="3200">
              <a:solidFill>
                <a:schemeClr val="lt1"/>
              </a:solidFill>
              <a:latin typeface="Calibri"/>
              <a:ea typeface="Calibri"/>
              <a:cs typeface="Calibri"/>
              <a:sym typeface="Calibri"/>
            </a:endParaRPr>
          </a:p>
        </p:txBody>
      </p:sp>
      <p:sp>
        <p:nvSpPr>
          <p:cNvPr id="548" name="Google Shape;548;p57"/>
          <p:cNvSpPr/>
          <p:nvPr/>
        </p:nvSpPr>
        <p:spPr>
          <a:xfrm>
            <a:off x="782770" y="5239521"/>
            <a:ext cx="7722475" cy="626345"/>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b="1" lang="en-US" sz="3200">
                <a:solidFill>
                  <a:schemeClr val="lt1"/>
                </a:solidFill>
                <a:latin typeface="Calibri"/>
                <a:ea typeface="Calibri"/>
                <a:cs typeface="Calibri"/>
                <a:sym typeface="Calibri"/>
              </a:rPr>
              <a:t>4. Electricity vs. Fossil Fuels</a:t>
            </a:r>
            <a:endParaRPr/>
          </a:p>
        </p:txBody>
      </p:sp>
      <p:sp>
        <p:nvSpPr>
          <p:cNvPr id="549" name="Google Shape;549;p57"/>
          <p:cNvSpPr/>
          <p:nvPr/>
        </p:nvSpPr>
        <p:spPr>
          <a:xfrm>
            <a:off x="782770" y="6004870"/>
            <a:ext cx="7722475" cy="626345"/>
          </a:xfrm>
          <a:prstGeom prst="rect">
            <a:avLst/>
          </a:prstGeom>
          <a:noFill/>
          <a:ln>
            <a:noFill/>
          </a:ln>
        </p:spPr>
        <p:txBody>
          <a:bodyPr anchorCtr="0" anchor="t" bIns="45700" lIns="91425" spcFirstLastPara="1" rIns="91425" wrap="square" tIns="45700">
            <a:noAutofit/>
          </a:bodyPr>
          <a:lstStyle/>
          <a:p>
            <a:pPr indent="-152400" lvl="1" marL="114300" marR="0" rtl="0" algn="l">
              <a:lnSpc>
                <a:spcPct val="75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secondary energy</a:t>
            </a:r>
            <a:endParaRPr/>
          </a:p>
          <a:p>
            <a:pPr indent="-152400" lvl="1" marL="114300" marR="0" rtl="0" algn="l">
              <a:lnSpc>
                <a:spcPct val="75000"/>
              </a:lnSpc>
              <a:spcBef>
                <a:spcPts val="48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multi-inputs, single output</a:t>
            </a:r>
            <a:endParaRPr/>
          </a:p>
          <a:p>
            <a:pPr indent="-152400" lvl="1" marL="114300" marR="0" rtl="0" algn="l">
              <a:lnSpc>
                <a:spcPct val="75000"/>
              </a:lnSpc>
              <a:spcBef>
                <a:spcPts val="480"/>
              </a:spcBef>
              <a:spcAft>
                <a:spcPts val="0"/>
              </a:spcAft>
              <a:buClr>
                <a:srgbClr val="FF0000"/>
              </a:buClr>
              <a:buSzPts val="2400"/>
              <a:buFont typeface="Arial"/>
              <a:buChar char="•"/>
            </a:pPr>
            <a:r>
              <a:rPr b="0" i="0" lang="en-US" sz="2400" u="none" cap="none" strike="noStrike">
                <a:solidFill>
                  <a:srgbClr val="FF0000"/>
                </a:solidFill>
                <a:latin typeface="Arial"/>
                <a:ea typeface="Arial"/>
                <a:cs typeface="Arial"/>
                <a:sym typeface="Arial"/>
              </a:rPr>
              <a:t>electricity is the key energy for sustainable development</a:t>
            </a:r>
            <a:endParaRPr/>
          </a:p>
        </p:txBody>
      </p:sp>
      <p:sp>
        <p:nvSpPr>
          <p:cNvPr id="550" name="Google Shape;550;p57"/>
          <p:cNvSpPr/>
          <p:nvPr/>
        </p:nvSpPr>
        <p:spPr>
          <a:xfrm>
            <a:off x="0" y="6546830"/>
            <a:ext cx="802838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Hsu, Jyh-Yih (2009), Policy for Sustainable Energy Development.</a:t>
            </a:r>
            <a:endParaRPr sz="1600">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4" name="Shape 554"/>
        <p:cNvGrpSpPr/>
        <p:nvPr/>
      </p:nvGrpSpPr>
      <p:grpSpPr>
        <a:xfrm>
          <a:off x="0" y="0"/>
          <a:ext cx="0" cy="0"/>
          <a:chOff x="0" y="0"/>
          <a:chExt cx="0" cy="0"/>
        </a:xfrm>
      </p:grpSpPr>
      <p:sp>
        <p:nvSpPr>
          <p:cNvPr id="555" name="Google Shape;555;p5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000"/>
              <a:buFont typeface="Calibri"/>
              <a:buNone/>
            </a:pPr>
            <a:r>
              <a:rPr lang="en-US" sz="4000"/>
              <a:t>3.6  Framework of Taiwan’s Sustainable Energy Policy </a:t>
            </a:r>
            <a:endParaRPr sz="4000"/>
          </a:p>
        </p:txBody>
      </p:sp>
      <p:sp>
        <p:nvSpPr>
          <p:cNvPr id="556" name="Google Shape;556;p58"/>
          <p:cNvSpPr txBox="1"/>
          <p:nvPr>
            <p:ph idx="1" type="body"/>
          </p:nvPr>
        </p:nvSpPr>
        <p:spPr>
          <a:xfrm>
            <a:off x="457200" y="1772816"/>
            <a:ext cx="8229600" cy="435334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June 2008</a:t>
            </a:r>
            <a:endParaRPr/>
          </a:p>
          <a:p>
            <a:pPr indent="-342900" lvl="0" marL="342900" rtl="0" algn="l">
              <a:spcBef>
                <a:spcPts val="640"/>
              </a:spcBef>
              <a:spcAft>
                <a:spcPts val="0"/>
              </a:spcAft>
              <a:buClr>
                <a:schemeClr val="dk1"/>
              </a:buClr>
              <a:buSzPts val="3200"/>
              <a:buChar char="•"/>
            </a:pPr>
            <a:r>
              <a:rPr lang="en-US"/>
              <a:t>Objective</a:t>
            </a:r>
            <a:endParaRPr/>
          </a:p>
          <a:p>
            <a:pPr indent="-285750" lvl="1" marL="742950" rtl="0" algn="l">
              <a:spcBef>
                <a:spcPts val="560"/>
              </a:spcBef>
              <a:spcAft>
                <a:spcPts val="0"/>
              </a:spcAft>
              <a:buClr>
                <a:schemeClr val="dk1"/>
              </a:buClr>
              <a:buSzPts val="2800"/>
              <a:buChar char="–"/>
            </a:pPr>
            <a:r>
              <a:rPr lang="en-US"/>
              <a:t>Win-Win-Win Solution for Energy, Environment and Economy </a:t>
            </a:r>
            <a:endParaRPr/>
          </a:p>
          <a:p>
            <a:pPr indent="-342900" lvl="0" marL="342900" rtl="0" algn="l">
              <a:spcBef>
                <a:spcPts val="640"/>
              </a:spcBef>
              <a:spcAft>
                <a:spcPts val="0"/>
              </a:spcAft>
              <a:buClr>
                <a:schemeClr val="dk1"/>
              </a:buClr>
              <a:buSzPts val="3200"/>
              <a:buChar char="•"/>
            </a:pPr>
            <a:r>
              <a:rPr lang="en-US"/>
              <a:t>Target </a:t>
            </a:r>
            <a:endParaRPr/>
          </a:p>
          <a:p>
            <a:pPr indent="-285750" lvl="1" marL="742950" rtl="0" algn="l">
              <a:spcBef>
                <a:spcPts val="560"/>
              </a:spcBef>
              <a:spcAft>
                <a:spcPts val="0"/>
              </a:spcAft>
              <a:buClr>
                <a:schemeClr val="dk1"/>
              </a:buClr>
              <a:buSzPts val="2800"/>
              <a:buChar char="–"/>
            </a:pPr>
            <a:r>
              <a:rPr lang="en-US"/>
              <a:t>Improving energy efficiency </a:t>
            </a:r>
            <a:endParaRPr/>
          </a:p>
          <a:p>
            <a:pPr indent="-285750" lvl="1" marL="742950" rtl="0" algn="l">
              <a:spcBef>
                <a:spcPts val="560"/>
              </a:spcBef>
              <a:spcAft>
                <a:spcPts val="0"/>
              </a:spcAft>
              <a:buClr>
                <a:schemeClr val="dk1"/>
              </a:buClr>
              <a:buSzPts val="2800"/>
              <a:buChar char="–"/>
            </a:pPr>
            <a:r>
              <a:rPr lang="en-US"/>
              <a:t>Developing clean energy </a:t>
            </a:r>
            <a:endParaRPr/>
          </a:p>
          <a:p>
            <a:pPr indent="-285750" lvl="1" marL="742950" rtl="0" algn="l">
              <a:spcBef>
                <a:spcPts val="560"/>
              </a:spcBef>
              <a:spcAft>
                <a:spcPts val="0"/>
              </a:spcAft>
              <a:buClr>
                <a:schemeClr val="dk1"/>
              </a:buClr>
              <a:buSzPts val="2800"/>
              <a:buChar char="–"/>
            </a:pPr>
            <a:r>
              <a:rPr lang="en-US"/>
              <a:t>Securing stable energy supply </a:t>
            </a:r>
            <a:endParaRPr/>
          </a:p>
          <a:p>
            <a:pPr indent="-139700" lvl="0" marL="342900" rtl="0" algn="l">
              <a:spcBef>
                <a:spcPts val="640"/>
              </a:spcBef>
              <a:spcAft>
                <a:spcPts val="0"/>
              </a:spcAft>
              <a:buClr>
                <a:schemeClr val="dk1"/>
              </a:buClr>
              <a:buSzPts val="3200"/>
              <a:buNone/>
            </a:pPr>
            <a:r>
              <a:t/>
            </a:r>
            <a:endParaRPr b="1"/>
          </a:p>
          <a:p>
            <a:pPr indent="-139700" lvl="0" marL="342900" rtl="0" algn="l">
              <a:spcBef>
                <a:spcPts val="640"/>
              </a:spcBef>
              <a:spcAft>
                <a:spcPts val="0"/>
              </a:spcAft>
              <a:buClr>
                <a:schemeClr val="dk1"/>
              </a:buClr>
              <a:buSzPts val="3200"/>
              <a:buNone/>
            </a:pPr>
            <a:r>
              <a:t/>
            </a:r>
            <a:endParaRPr/>
          </a:p>
        </p:txBody>
      </p:sp>
      <p:sp>
        <p:nvSpPr>
          <p:cNvPr id="557" name="Google Shape;557;p58"/>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58" name="Google Shape;558;p58"/>
          <p:cNvSpPr/>
          <p:nvPr/>
        </p:nvSpPr>
        <p:spPr>
          <a:xfrm>
            <a:off x="0" y="6516052"/>
            <a:ext cx="802838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MOEA website</a:t>
            </a:r>
            <a:endParaRPr sz="1800">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2" name="Shape 562"/>
        <p:cNvGrpSpPr/>
        <p:nvPr/>
      </p:nvGrpSpPr>
      <p:grpSpPr>
        <a:xfrm>
          <a:off x="0" y="0"/>
          <a:ext cx="0" cy="0"/>
          <a:chOff x="0" y="0"/>
          <a:chExt cx="0" cy="0"/>
        </a:xfrm>
      </p:grpSpPr>
      <p:sp>
        <p:nvSpPr>
          <p:cNvPr id="563" name="Google Shape;563;p59"/>
          <p:cNvSpPr txBox="1"/>
          <p:nvPr>
            <p:ph type="title"/>
          </p:nvPr>
        </p:nvSpPr>
        <p:spPr>
          <a:xfrm>
            <a:off x="179512" y="274638"/>
            <a:ext cx="8712968"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0F243E"/>
              </a:buClr>
              <a:buSzPts val="4000"/>
              <a:buFont typeface="Calibri"/>
              <a:buNone/>
            </a:pPr>
            <a:r>
              <a:rPr b="1" lang="en-US" sz="4000"/>
              <a:t>3.7  Taiwan National Energy Conference</a:t>
            </a:r>
            <a:endParaRPr/>
          </a:p>
        </p:txBody>
      </p:sp>
      <p:sp>
        <p:nvSpPr>
          <p:cNvPr id="564" name="Google Shape;564;p59"/>
          <p:cNvSpPr txBox="1"/>
          <p:nvPr>
            <p:ph idx="1" type="body"/>
          </p:nvPr>
        </p:nvSpPr>
        <p:spPr>
          <a:xfrm>
            <a:off x="457200" y="1628800"/>
            <a:ext cx="8229600" cy="4752528"/>
          </a:xfrm>
          <a:prstGeom prst="rect">
            <a:avLst/>
          </a:prstGeom>
          <a:noFill/>
          <a:ln>
            <a:noFill/>
          </a:ln>
        </p:spPr>
        <p:txBody>
          <a:bodyPr anchorCtr="0" anchor="t" bIns="45700" lIns="91425" spcFirstLastPara="1" rIns="91425" wrap="square" tIns="45700">
            <a:noAutofit/>
          </a:bodyPr>
          <a:lstStyle/>
          <a:p>
            <a:pPr indent="-273050" lvl="0" marL="273050" rtl="0" algn="l">
              <a:lnSpc>
                <a:spcPct val="90000"/>
              </a:lnSpc>
              <a:spcBef>
                <a:spcPts val="0"/>
              </a:spcBef>
              <a:spcAft>
                <a:spcPts val="0"/>
              </a:spcAft>
              <a:buClr>
                <a:schemeClr val="dk1"/>
              </a:buClr>
              <a:buSzPts val="3200"/>
              <a:buChar char="•"/>
            </a:pPr>
            <a:r>
              <a:rPr lang="en-US"/>
              <a:t>Held in April 2009 </a:t>
            </a:r>
            <a:endParaRPr/>
          </a:p>
          <a:p>
            <a:pPr indent="-273050" lvl="0" marL="273050" rtl="0" algn="l">
              <a:lnSpc>
                <a:spcPct val="90000"/>
              </a:lnSpc>
              <a:spcBef>
                <a:spcPts val="1200"/>
              </a:spcBef>
              <a:spcAft>
                <a:spcPts val="0"/>
              </a:spcAft>
              <a:buClr>
                <a:schemeClr val="dk1"/>
              </a:buClr>
              <a:buSzPts val="3200"/>
              <a:buChar char="•"/>
            </a:pPr>
            <a:r>
              <a:rPr lang="en-US"/>
              <a:t>CO</a:t>
            </a:r>
            <a:r>
              <a:rPr lang="en-US" sz="1800"/>
              <a:t>2  </a:t>
            </a:r>
            <a:r>
              <a:rPr lang="en-US"/>
              <a:t>Reduction Target: 2016-2020 Emission Level Equivalent to 2008 Base.</a:t>
            </a:r>
            <a:endParaRPr sz="2400"/>
          </a:p>
          <a:p>
            <a:pPr indent="-273050" lvl="0" marL="273050" rtl="0" algn="l">
              <a:lnSpc>
                <a:spcPct val="90000"/>
              </a:lnSpc>
              <a:spcBef>
                <a:spcPts val="1200"/>
              </a:spcBef>
              <a:spcAft>
                <a:spcPts val="0"/>
              </a:spcAft>
              <a:buClr>
                <a:schemeClr val="dk1"/>
              </a:buClr>
              <a:buSzPts val="3200"/>
              <a:buChar char="•"/>
            </a:pPr>
            <a:r>
              <a:rPr lang="en-US"/>
              <a:t>New Government Targets </a:t>
            </a:r>
            <a:r>
              <a:rPr lang="en-US" sz="2400"/>
              <a:t>(2008/5)</a:t>
            </a:r>
            <a:r>
              <a:rPr lang="en-US"/>
              <a:t> </a:t>
            </a:r>
            <a:endParaRPr/>
          </a:p>
          <a:p>
            <a:pPr indent="-273050" lvl="1" marL="673100" rtl="0" algn="l">
              <a:lnSpc>
                <a:spcPct val="90000"/>
              </a:lnSpc>
              <a:spcBef>
                <a:spcPts val="1200"/>
              </a:spcBef>
              <a:spcAft>
                <a:spcPts val="0"/>
              </a:spcAft>
              <a:buClr>
                <a:schemeClr val="dk1"/>
              </a:buClr>
              <a:buSzPts val="2000"/>
              <a:buChar char="–"/>
            </a:pPr>
            <a:r>
              <a:rPr lang="en-US" sz="2000"/>
              <a:t>2025 Emission Level Equivalent to 2000 Base</a:t>
            </a:r>
            <a:endParaRPr/>
          </a:p>
          <a:p>
            <a:pPr indent="-273050" lvl="1" marL="673100" rtl="0" algn="l">
              <a:lnSpc>
                <a:spcPct val="90000"/>
              </a:lnSpc>
              <a:spcBef>
                <a:spcPts val="1200"/>
              </a:spcBef>
              <a:spcAft>
                <a:spcPts val="0"/>
              </a:spcAft>
              <a:buClr>
                <a:schemeClr val="dk1"/>
              </a:buClr>
              <a:buSzPts val="2000"/>
              <a:buChar char="–"/>
            </a:pPr>
            <a:r>
              <a:rPr lang="en-US" sz="2000"/>
              <a:t>2025 55% Low-Carbon Energy Supply</a:t>
            </a:r>
            <a:endParaRPr/>
          </a:p>
          <a:p>
            <a:pPr indent="-273050" lvl="1" marL="673100" rtl="0" algn="l">
              <a:lnSpc>
                <a:spcPct val="90000"/>
              </a:lnSpc>
              <a:spcBef>
                <a:spcPts val="1200"/>
              </a:spcBef>
              <a:spcAft>
                <a:spcPts val="0"/>
              </a:spcAft>
              <a:buClr>
                <a:schemeClr val="dk1"/>
              </a:buClr>
              <a:buSzPts val="2000"/>
              <a:buChar char="–"/>
            </a:pPr>
            <a:r>
              <a:rPr lang="en-US" sz="2000"/>
              <a:t>2050 Equivalent to 50% 2000 Base</a:t>
            </a:r>
            <a:endParaRPr/>
          </a:p>
          <a:p>
            <a:pPr indent="-273050" lvl="0" marL="273050" rtl="0" algn="l">
              <a:lnSpc>
                <a:spcPct val="90000"/>
              </a:lnSpc>
              <a:spcBef>
                <a:spcPts val="1200"/>
              </a:spcBef>
              <a:spcAft>
                <a:spcPts val="0"/>
              </a:spcAft>
              <a:buClr>
                <a:schemeClr val="dk1"/>
              </a:buClr>
              <a:buSzPts val="3200"/>
              <a:buChar char="•"/>
            </a:pPr>
            <a:r>
              <a:rPr lang="en-US"/>
              <a:t>Implementing Energy Tax, Carbon Tax, Green Tax Reform, ETS </a:t>
            </a:r>
            <a:r>
              <a:rPr lang="en-US" sz="2400"/>
              <a:t>(Emission Trade System)</a:t>
            </a:r>
            <a:endParaRPr/>
          </a:p>
        </p:txBody>
      </p:sp>
      <p:sp>
        <p:nvSpPr>
          <p:cNvPr id="565" name="Google Shape;565;p59"/>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66" name="Google Shape;566;p59"/>
          <p:cNvSpPr/>
          <p:nvPr/>
        </p:nvSpPr>
        <p:spPr>
          <a:xfrm>
            <a:off x="0" y="6525344"/>
            <a:ext cx="571265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Hsu, Jyh-Yih (2009), TOWARDS A LOW-CARBON ECONOMY</a:t>
            </a:r>
            <a:endParaRPr sz="1600">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0" name="Shape 570"/>
        <p:cNvGrpSpPr/>
        <p:nvPr/>
      </p:nvGrpSpPr>
      <p:grpSpPr>
        <a:xfrm>
          <a:off x="0" y="0"/>
          <a:ext cx="0" cy="0"/>
          <a:chOff x="0" y="0"/>
          <a:chExt cx="0" cy="0"/>
        </a:xfrm>
      </p:grpSpPr>
      <p:sp>
        <p:nvSpPr>
          <p:cNvPr id="571" name="Google Shape;571;p6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3.8  Related laws</a:t>
            </a:r>
            <a:endParaRPr/>
          </a:p>
        </p:txBody>
      </p:sp>
      <p:sp>
        <p:nvSpPr>
          <p:cNvPr id="572" name="Google Shape;572;p60"/>
          <p:cNvSpPr txBox="1"/>
          <p:nvPr>
            <p:ph idx="1" type="body"/>
          </p:nvPr>
        </p:nvSpPr>
        <p:spPr>
          <a:xfrm>
            <a:off x="457200" y="1772816"/>
            <a:ext cx="8229600" cy="435334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2009 July </a:t>
            </a:r>
            <a:endParaRPr/>
          </a:p>
          <a:p>
            <a:pPr indent="-285750" lvl="1" marL="742950" rtl="0" algn="l">
              <a:spcBef>
                <a:spcPts val="1800"/>
              </a:spcBef>
              <a:spcAft>
                <a:spcPts val="0"/>
              </a:spcAft>
              <a:buClr>
                <a:schemeClr val="dk1"/>
              </a:buClr>
              <a:buSzPts val="2800"/>
              <a:buChar char="–"/>
            </a:pPr>
            <a:r>
              <a:rPr lang="en-US"/>
              <a:t>“Act For the Renewable Energy Development”</a:t>
            </a:r>
            <a:endParaRPr/>
          </a:p>
          <a:p>
            <a:pPr indent="-285750" lvl="1" marL="742950" rtl="0" algn="l">
              <a:spcBef>
                <a:spcPts val="1800"/>
              </a:spcBef>
              <a:spcAft>
                <a:spcPts val="0"/>
              </a:spcAft>
              <a:buClr>
                <a:schemeClr val="dk1"/>
              </a:buClr>
              <a:buSzPts val="2800"/>
              <a:buChar char="–"/>
            </a:pPr>
            <a:r>
              <a:rPr lang="en-US"/>
              <a:t>“Energy Management Law(updated)”</a:t>
            </a:r>
            <a:endParaRPr/>
          </a:p>
          <a:p>
            <a:pPr indent="-342900" lvl="0" marL="342900" rtl="0" algn="l">
              <a:spcBef>
                <a:spcPts val="1800"/>
              </a:spcBef>
              <a:spcAft>
                <a:spcPts val="0"/>
              </a:spcAft>
              <a:buClr>
                <a:schemeClr val="dk1"/>
              </a:buClr>
              <a:buSzPts val="3200"/>
              <a:buChar char="•"/>
            </a:pPr>
            <a:r>
              <a:rPr lang="en-US"/>
              <a:t>“Act for Mitigating Greenhouse Gas Emission” is currently under drafting.</a:t>
            </a:r>
            <a:endParaRPr/>
          </a:p>
          <a:p>
            <a:pPr indent="-139700" lvl="0" marL="342900" rtl="0" algn="l">
              <a:spcBef>
                <a:spcPts val="1800"/>
              </a:spcBef>
              <a:spcAft>
                <a:spcPts val="0"/>
              </a:spcAft>
              <a:buClr>
                <a:schemeClr val="dk1"/>
              </a:buClr>
              <a:buSzPts val="3200"/>
              <a:buNone/>
            </a:pPr>
            <a:r>
              <a:t/>
            </a:r>
            <a:endParaRPr/>
          </a:p>
        </p:txBody>
      </p:sp>
      <p:sp>
        <p:nvSpPr>
          <p:cNvPr id="573" name="Google Shape;573;p60"/>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74" name="Google Shape;574;p60"/>
          <p:cNvSpPr/>
          <p:nvPr/>
        </p:nvSpPr>
        <p:spPr>
          <a:xfrm>
            <a:off x="0" y="6525344"/>
            <a:ext cx="2790379"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Executive Yuan website</a:t>
            </a:r>
            <a:endParaRPr sz="1600">
              <a:solidFill>
                <a:schemeClr val="dk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8" name="Shape 578"/>
        <p:cNvGrpSpPr/>
        <p:nvPr/>
      </p:nvGrpSpPr>
      <p:grpSpPr>
        <a:xfrm>
          <a:off x="0" y="0"/>
          <a:ext cx="0" cy="0"/>
          <a:chOff x="0" y="0"/>
          <a:chExt cx="0" cy="0"/>
        </a:xfrm>
      </p:grpSpPr>
      <p:sp>
        <p:nvSpPr>
          <p:cNvPr id="579" name="Google Shape;579;p61"/>
          <p:cNvSpPr txBox="1"/>
          <p:nvPr>
            <p:ph type="title"/>
          </p:nvPr>
        </p:nvSpPr>
        <p:spPr>
          <a:xfrm>
            <a:off x="0" y="274638"/>
            <a:ext cx="9144000"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0F243E"/>
              </a:buClr>
              <a:buSzPts val="4000"/>
              <a:buFont typeface="Calibri"/>
              <a:buNone/>
            </a:pPr>
            <a:r>
              <a:rPr lang="en-US" sz="4000"/>
              <a:t>3.9  Energy Saving and Carbon Reduction Committee, Executive Yuan </a:t>
            </a:r>
            <a:endParaRPr sz="4000"/>
          </a:p>
        </p:txBody>
      </p:sp>
      <p:sp>
        <p:nvSpPr>
          <p:cNvPr id="580" name="Google Shape;580;p61"/>
          <p:cNvSpPr txBox="1"/>
          <p:nvPr>
            <p:ph idx="1" type="body"/>
          </p:nvPr>
        </p:nvSpPr>
        <p:spPr>
          <a:xfrm>
            <a:off x="457200" y="1772816"/>
            <a:ext cx="8229600" cy="435334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Established in January 2010</a:t>
            </a:r>
            <a:endParaRPr/>
          </a:p>
          <a:p>
            <a:pPr indent="-342900" lvl="0" marL="342900" rtl="0" algn="l">
              <a:spcBef>
                <a:spcPts val="1800"/>
              </a:spcBef>
              <a:spcAft>
                <a:spcPts val="0"/>
              </a:spcAft>
              <a:buClr>
                <a:schemeClr val="dk1"/>
              </a:buClr>
              <a:buSzPts val="3200"/>
              <a:buChar char="•"/>
            </a:pPr>
            <a:r>
              <a:rPr lang="en-US"/>
              <a:t>Responding to 《Copenhagen Accord》</a:t>
            </a:r>
            <a:endParaRPr/>
          </a:p>
          <a:p>
            <a:pPr indent="-342900" lvl="0" marL="342900" rtl="0" algn="l">
              <a:spcBef>
                <a:spcPts val="1800"/>
              </a:spcBef>
              <a:spcAft>
                <a:spcPts val="0"/>
              </a:spcAft>
              <a:buClr>
                <a:schemeClr val="dk1"/>
              </a:buClr>
              <a:buSzPts val="3200"/>
              <a:buNone/>
            </a:pPr>
            <a:r>
              <a:rPr lang="en-US"/>
              <a:t>    December 2009</a:t>
            </a:r>
            <a:endParaRPr/>
          </a:p>
          <a:p>
            <a:pPr indent="-285750" lvl="1" marL="742950" rtl="0" algn="l">
              <a:spcBef>
                <a:spcPts val="1800"/>
              </a:spcBef>
              <a:spcAft>
                <a:spcPts val="0"/>
              </a:spcAft>
              <a:buClr>
                <a:schemeClr val="dk1"/>
              </a:buClr>
              <a:buSzPts val="2800"/>
              <a:buChar char="–"/>
            </a:pPr>
            <a:r>
              <a:rPr lang="en-US"/>
              <a:t>For national energy policy planning</a:t>
            </a:r>
            <a:endParaRPr/>
          </a:p>
          <a:p>
            <a:pPr indent="-285750" lvl="1" marL="742950" rtl="0" algn="l">
              <a:spcBef>
                <a:spcPts val="1800"/>
              </a:spcBef>
              <a:spcAft>
                <a:spcPts val="0"/>
              </a:spcAft>
              <a:buClr>
                <a:schemeClr val="dk1"/>
              </a:buClr>
              <a:buSzPts val="2800"/>
              <a:buChar char="–"/>
            </a:pPr>
            <a:r>
              <a:rPr lang="en-US"/>
              <a:t>Regular follow-up supervision and evaluation of national energy policy</a:t>
            </a:r>
            <a:endParaRPr/>
          </a:p>
          <a:p>
            <a:pPr indent="-139700" lvl="0" marL="342900" rtl="0" algn="l">
              <a:spcBef>
                <a:spcPts val="1800"/>
              </a:spcBef>
              <a:spcAft>
                <a:spcPts val="0"/>
              </a:spcAft>
              <a:buClr>
                <a:schemeClr val="dk1"/>
              </a:buClr>
              <a:buSzPts val="3200"/>
              <a:buNone/>
            </a:pPr>
            <a:r>
              <a:t/>
            </a:r>
            <a:endParaRPr/>
          </a:p>
        </p:txBody>
      </p:sp>
      <p:sp>
        <p:nvSpPr>
          <p:cNvPr id="581" name="Google Shape;581;p61"/>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82" name="Google Shape;582;p61"/>
          <p:cNvSpPr/>
          <p:nvPr/>
        </p:nvSpPr>
        <p:spPr>
          <a:xfrm>
            <a:off x="0" y="6525344"/>
            <a:ext cx="2790379"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Executive Yuan website</a:t>
            </a:r>
            <a:endParaRPr sz="16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1.1  Public  Goods</a:t>
            </a:r>
            <a:endParaRPr/>
          </a:p>
        </p:txBody>
      </p:sp>
      <p:sp>
        <p:nvSpPr>
          <p:cNvPr id="118" name="Google Shape;118;p17"/>
          <p:cNvSpPr txBox="1"/>
          <p:nvPr>
            <p:ph idx="1" type="body"/>
          </p:nvPr>
        </p:nvSpPr>
        <p:spPr>
          <a:xfrm>
            <a:off x="457200" y="1628800"/>
            <a:ext cx="8507288" cy="468052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960"/>
              <a:buChar char="•"/>
            </a:pPr>
            <a:r>
              <a:rPr lang="en-US" sz="2960"/>
              <a:t>Public good is a good that is</a:t>
            </a:r>
            <a:r>
              <a:rPr lang="en-US" sz="2960">
                <a:solidFill>
                  <a:srgbClr val="FF0000"/>
                </a:solidFill>
              </a:rPr>
              <a:t> non-rival</a:t>
            </a:r>
            <a:r>
              <a:rPr lang="en-US" sz="2960"/>
              <a:t> and </a:t>
            </a:r>
            <a:endParaRPr/>
          </a:p>
          <a:p>
            <a:pPr indent="-342900" lvl="0" marL="342900" rtl="0" algn="l">
              <a:lnSpc>
                <a:spcPct val="90000"/>
              </a:lnSpc>
              <a:spcBef>
                <a:spcPts val="600"/>
              </a:spcBef>
              <a:spcAft>
                <a:spcPts val="0"/>
              </a:spcAft>
              <a:buClr>
                <a:schemeClr val="dk1"/>
              </a:buClr>
              <a:buSzPts val="2960"/>
              <a:buNone/>
            </a:pPr>
            <a:r>
              <a:rPr lang="en-US" sz="2960"/>
              <a:t>    </a:t>
            </a:r>
            <a:r>
              <a:rPr lang="en-US" sz="2960">
                <a:solidFill>
                  <a:srgbClr val="FF0000"/>
                </a:solidFill>
              </a:rPr>
              <a:t>non-excludable</a:t>
            </a:r>
            <a:endParaRPr sz="2960"/>
          </a:p>
          <a:p>
            <a:pPr indent="-342900" lvl="0" marL="342900" rtl="0" algn="l">
              <a:lnSpc>
                <a:spcPct val="90000"/>
              </a:lnSpc>
              <a:spcBef>
                <a:spcPts val="1800"/>
              </a:spcBef>
              <a:spcAft>
                <a:spcPts val="0"/>
              </a:spcAft>
              <a:buClr>
                <a:schemeClr val="dk1"/>
              </a:buClr>
              <a:buSzPts val="2960"/>
              <a:buChar char="•"/>
            </a:pPr>
            <a:r>
              <a:rPr lang="en-US" sz="2960"/>
              <a:t>Non-rivalry means that consumption of the good by one individual does not reduce availability of the good for consumption by others</a:t>
            </a:r>
            <a:endParaRPr/>
          </a:p>
          <a:p>
            <a:pPr indent="-342900" lvl="0" marL="342900" rtl="0" algn="l">
              <a:lnSpc>
                <a:spcPct val="90000"/>
              </a:lnSpc>
              <a:spcBef>
                <a:spcPts val="1800"/>
              </a:spcBef>
              <a:spcAft>
                <a:spcPts val="0"/>
              </a:spcAft>
              <a:buClr>
                <a:schemeClr val="dk1"/>
              </a:buClr>
              <a:buSzPts val="2960"/>
              <a:buChar char="•"/>
            </a:pPr>
            <a:r>
              <a:rPr lang="en-US" sz="2960"/>
              <a:t>Non-excludability that no one can be effectively excluded from using the good.</a:t>
            </a:r>
            <a:endParaRPr/>
          </a:p>
          <a:p>
            <a:pPr indent="-342900" lvl="0" marL="342900" rtl="0" algn="l">
              <a:lnSpc>
                <a:spcPct val="90000"/>
              </a:lnSpc>
              <a:spcBef>
                <a:spcPts val="1800"/>
              </a:spcBef>
              <a:spcAft>
                <a:spcPts val="0"/>
              </a:spcAft>
              <a:buClr>
                <a:schemeClr val="dk1"/>
              </a:buClr>
              <a:buSzPts val="2960"/>
              <a:buChar char="•"/>
            </a:pPr>
            <a:r>
              <a:rPr lang="en-US" sz="2960"/>
              <a:t>Examples: national defense, air, sunshine, wind (Also termed environmental goods)</a:t>
            </a:r>
            <a:endParaRPr sz="2960"/>
          </a:p>
        </p:txBody>
      </p:sp>
      <p:sp>
        <p:nvSpPr>
          <p:cNvPr id="119" name="Google Shape;119;p17"/>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0" name="Google Shape;120;p17"/>
          <p:cNvSpPr/>
          <p:nvPr/>
        </p:nvSpPr>
        <p:spPr>
          <a:xfrm>
            <a:off x="0" y="6550025"/>
            <a:ext cx="6121400"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Source: Wikipedia, title：Public Good</a:t>
            </a:r>
            <a:endParaRPr sz="1400">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6" name="Shape 586"/>
        <p:cNvGrpSpPr/>
        <p:nvPr/>
      </p:nvGrpSpPr>
      <p:grpSpPr>
        <a:xfrm>
          <a:off x="0" y="0"/>
          <a:ext cx="0" cy="0"/>
          <a:chOff x="0" y="0"/>
          <a:chExt cx="0" cy="0"/>
        </a:xfrm>
      </p:grpSpPr>
      <p:sp>
        <p:nvSpPr>
          <p:cNvPr id="587" name="Google Shape;587;p62"/>
          <p:cNvSpPr txBox="1"/>
          <p:nvPr>
            <p:ph type="title"/>
          </p:nvPr>
        </p:nvSpPr>
        <p:spPr>
          <a:xfrm>
            <a:off x="457200" y="116632"/>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000"/>
              <a:buFont typeface="Calibri"/>
              <a:buNone/>
            </a:pPr>
            <a:r>
              <a:rPr lang="en-US" sz="4000"/>
              <a:t>3.10  Gas Displacement of Coal</a:t>
            </a:r>
            <a:endParaRPr sz="4000"/>
          </a:p>
        </p:txBody>
      </p:sp>
      <p:sp>
        <p:nvSpPr>
          <p:cNvPr id="588" name="Google Shape;588;p62"/>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589" name="Google Shape;589;p62"/>
          <p:cNvPicPr preferRelativeResize="0"/>
          <p:nvPr>
            <p:ph idx="1" type="body"/>
          </p:nvPr>
        </p:nvPicPr>
        <p:blipFill rotWithShape="1">
          <a:blip r:embed="rId3">
            <a:alphaModFix/>
          </a:blip>
          <a:srcRect b="0" l="0" r="0" t="0"/>
          <a:stretch/>
        </p:blipFill>
        <p:spPr>
          <a:xfrm>
            <a:off x="755576" y="1124744"/>
            <a:ext cx="7416824" cy="5450919"/>
          </a:xfrm>
          <a:prstGeom prst="rect">
            <a:avLst/>
          </a:prstGeom>
          <a:noFill/>
          <a:ln>
            <a:noFill/>
          </a:ln>
        </p:spPr>
      </p:pic>
      <p:sp>
        <p:nvSpPr>
          <p:cNvPr id="590" name="Google Shape;590;p62"/>
          <p:cNvSpPr/>
          <p:nvPr/>
        </p:nvSpPr>
        <p:spPr>
          <a:xfrm>
            <a:off x="-36512" y="6597352"/>
            <a:ext cx="5580112"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Source: http://www.energycentral.com/marketing/pdf/042111_EB_Coal_Slides.pdf</a:t>
            </a:r>
            <a:endParaRPr sz="1200">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4" name="Shape 594"/>
        <p:cNvGrpSpPr/>
        <p:nvPr/>
      </p:nvGrpSpPr>
      <p:grpSpPr>
        <a:xfrm>
          <a:off x="0" y="0"/>
          <a:ext cx="0" cy="0"/>
          <a:chOff x="0" y="0"/>
          <a:chExt cx="0" cy="0"/>
        </a:xfrm>
      </p:grpSpPr>
      <p:sp>
        <p:nvSpPr>
          <p:cNvPr id="595" name="Google Shape;595;p63"/>
          <p:cNvSpPr txBox="1"/>
          <p:nvPr>
            <p:ph type="title"/>
          </p:nvPr>
        </p:nvSpPr>
        <p:spPr>
          <a:xfrm>
            <a:off x="457200" y="274638"/>
            <a:ext cx="8229600" cy="63408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3600"/>
              <a:buFont typeface="Calibri"/>
              <a:buNone/>
            </a:pPr>
            <a:r>
              <a:rPr lang="en-US" sz="3600"/>
              <a:t>3.11  Emission Comparison</a:t>
            </a:r>
            <a:endParaRPr sz="3600"/>
          </a:p>
        </p:txBody>
      </p:sp>
      <p:sp>
        <p:nvSpPr>
          <p:cNvPr id="596" name="Google Shape;596;p63"/>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597" name="Google Shape;597;p63"/>
          <p:cNvPicPr preferRelativeResize="0"/>
          <p:nvPr>
            <p:ph idx="1" type="body"/>
          </p:nvPr>
        </p:nvPicPr>
        <p:blipFill rotWithShape="1">
          <a:blip r:embed="rId3">
            <a:alphaModFix/>
          </a:blip>
          <a:srcRect b="0" l="0" r="0" t="0"/>
          <a:stretch/>
        </p:blipFill>
        <p:spPr>
          <a:xfrm>
            <a:off x="72008" y="2335045"/>
            <a:ext cx="8964488" cy="4550339"/>
          </a:xfrm>
          <a:prstGeom prst="rect">
            <a:avLst/>
          </a:prstGeom>
          <a:noFill/>
          <a:ln>
            <a:noFill/>
          </a:ln>
        </p:spPr>
      </p:pic>
      <p:sp>
        <p:nvSpPr>
          <p:cNvPr id="598" name="Google Shape;598;p63"/>
          <p:cNvSpPr/>
          <p:nvPr/>
        </p:nvSpPr>
        <p:spPr>
          <a:xfrm>
            <a:off x="179512" y="1052736"/>
            <a:ext cx="8856984" cy="1200329"/>
          </a:xfrm>
          <a:prstGeom prst="rect">
            <a:avLst/>
          </a:prstGeom>
          <a:noFill/>
          <a:ln>
            <a:noFill/>
          </a:ln>
        </p:spPr>
        <p:txBody>
          <a:bodyPr anchorCtr="0" anchor="t" bIns="45700" lIns="91425" spcFirstLastPara="1" rIns="91425" wrap="square" tIns="45700">
            <a:noAutofit/>
          </a:bodyPr>
          <a:lstStyle/>
          <a:p>
            <a:pPr indent="-114300" lvl="0" marL="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Natural gas-fired</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generation</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is</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far</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superior</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to</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any</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of</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its</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fossil</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fuel</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counterparts when</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considering</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environmental attributes</a:t>
            </a:r>
            <a:endParaRPr/>
          </a:p>
          <a:p>
            <a:pPr indent="-114300" lvl="0" marL="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Natural gas</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burns</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cleaner</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than</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coal,</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and</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is</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also</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used</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in</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generating facilities</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that</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are</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much</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more</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efficient, requiring less</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fuel to</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be</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burned, therefore significantly lowering</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emissions</a:t>
            </a:r>
            <a:endParaRPr/>
          </a:p>
        </p:txBody>
      </p:sp>
      <p:sp>
        <p:nvSpPr>
          <p:cNvPr id="599" name="Google Shape;599;p63"/>
          <p:cNvSpPr/>
          <p:nvPr/>
        </p:nvSpPr>
        <p:spPr>
          <a:xfrm>
            <a:off x="3672408" y="6680393"/>
            <a:ext cx="5508104"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Source: http://www.energycentral.com/marketing/pdf/042111_EB_Coal_Slides.pdf</a:t>
            </a:r>
            <a:endParaRPr sz="1200">
              <a:solidFill>
                <a:schemeClr val="dk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3" name="Shape 603"/>
        <p:cNvGrpSpPr/>
        <p:nvPr/>
      </p:nvGrpSpPr>
      <p:grpSpPr>
        <a:xfrm>
          <a:off x="0" y="0"/>
          <a:ext cx="0" cy="0"/>
          <a:chOff x="0" y="0"/>
          <a:chExt cx="0" cy="0"/>
        </a:xfrm>
      </p:grpSpPr>
      <p:sp>
        <p:nvSpPr>
          <p:cNvPr id="604" name="Google Shape;604;p64"/>
          <p:cNvSpPr txBox="1"/>
          <p:nvPr>
            <p:ph type="title"/>
          </p:nvPr>
        </p:nvSpPr>
        <p:spPr>
          <a:xfrm>
            <a:off x="0" y="274638"/>
            <a:ext cx="9144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3600"/>
              <a:buFont typeface="Calibri"/>
              <a:buNone/>
            </a:pPr>
            <a:r>
              <a:rPr lang="en-US" sz="3600"/>
              <a:t>3.12 Definition of Green IT (Green Computing)</a:t>
            </a:r>
            <a:endParaRPr/>
          </a:p>
        </p:txBody>
      </p:sp>
      <p:sp>
        <p:nvSpPr>
          <p:cNvPr id="605" name="Google Shape;605;p64"/>
          <p:cNvSpPr txBox="1"/>
          <p:nvPr>
            <p:ph idx="1" type="body"/>
          </p:nvPr>
        </p:nvSpPr>
        <p:spPr>
          <a:xfrm>
            <a:off x="457200" y="1772816"/>
            <a:ext cx="8229600" cy="468052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Refers to environmentally sustainable computing of IT.</a:t>
            </a:r>
            <a:endParaRPr/>
          </a:p>
          <a:p>
            <a:pPr indent="-342900" lvl="0" marL="342900" rtl="0" algn="l">
              <a:spcBef>
                <a:spcPts val="1200"/>
              </a:spcBef>
              <a:spcAft>
                <a:spcPts val="0"/>
              </a:spcAft>
              <a:buClr>
                <a:schemeClr val="dk1"/>
              </a:buClr>
              <a:buSzPts val="3200"/>
              <a:buChar char="•"/>
            </a:pPr>
            <a:r>
              <a:rPr lang="en-US"/>
              <a:t>Make the entire IT lifecycle greener along the following four complementary paths:</a:t>
            </a:r>
            <a:endParaRPr/>
          </a:p>
          <a:p>
            <a:pPr indent="-285750" lvl="1" marL="742950" rtl="0" algn="l">
              <a:lnSpc>
                <a:spcPct val="90000"/>
              </a:lnSpc>
              <a:spcBef>
                <a:spcPts val="1200"/>
              </a:spcBef>
              <a:spcAft>
                <a:spcPts val="0"/>
              </a:spcAft>
              <a:buClr>
                <a:schemeClr val="dk1"/>
              </a:buClr>
              <a:buSzPts val="2600"/>
              <a:buChar char="–"/>
            </a:pPr>
            <a:r>
              <a:rPr lang="en-US" sz="2600"/>
              <a:t>Green Use</a:t>
            </a:r>
            <a:endParaRPr/>
          </a:p>
          <a:p>
            <a:pPr indent="-285750" lvl="1" marL="742950" rtl="0" algn="l">
              <a:lnSpc>
                <a:spcPct val="90000"/>
              </a:lnSpc>
              <a:spcBef>
                <a:spcPts val="1200"/>
              </a:spcBef>
              <a:spcAft>
                <a:spcPts val="0"/>
              </a:spcAft>
              <a:buClr>
                <a:schemeClr val="dk1"/>
              </a:buClr>
              <a:buSzPts val="2600"/>
              <a:buChar char="–"/>
            </a:pPr>
            <a:r>
              <a:rPr lang="en-US" sz="2600"/>
              <a:t>Green Disposal</a:t>
            </a:r>
            <a:endParaRPr/>
          </a:p>
          <a:p>
            <a:pPr indent="-285750" lvl="1" marL="742950" rtl="0" algn="l">
              <a:lnSpc>
                <a:spcPct val="90000"/>
              </a:lnSpc>
              <a:spcBef>
                <a:spcPts val="1200"/>
              </a:spcBef>
              <a:spcAft>
                <a:spcPts val="0"/>
              </a:spcAft>
              <a:buClr>
                <a:schemeClr val="dk1"/>
              </a:buClr>
              <a:buSzPts val="2600"/>
              <a:buChar char="–"/>
            </a:pPr>
            <a:r>
              <a:rPr lang="en-US" sz="2600"/>
              <a:t>Green Design</a:t>
            </a:r>
            <a:endParaRPr/>
          </a:p>
          <a:p>
            <a:pPr indent="-285750" lvl="1" marL="742950" rtl="0" algn="l">
              <a:lnSpc>
                <a:spcPct val="90000"/>
              </a:lnSpc>
              <a:spcBef>
                <a:spcPts val="1200"/>
              </a:spcBef>
              <a:spcAft>
                <a:spcPts val="0"/>
              </a:spcAft>
              <a:buClr>
                <a:schemeClr val="dk1"/>
              </a:buClr>
              <a:buSzPts val="2600"/>
              <a:buChar char="–"/>
            </a:pPr>
            <a:r>
              <a:rPr lang="en-US" sz="2600"/>
              <a:t>Green Manufacturing</a:t>
            </a:r>
            <a:endParaRPr/>
          </a:p>
          <a:p>
            <a:pPr indent="-139700" lvl="0" marL="342900" rtl="0" algn="l">
              <a:spcBef>
                <a:spcPts val="1200"/>
              </a:spcBef>
              <a:spcAft>
                <a:spcPts val="0"/>
              </a:spcAft>
              <a:buClr>
                <a:schemeClr val="dk1"/>
              </a:buClr>
              <a:buSzPts val="3200"/>
              <a:buNone/>
            </a:pPr>
            <a:r>
              <a:t/>
            </a:r>
            <a:endParaRPr/>
          </a:p>
          <a:p>
            <a:pPr indent="-139700" lvl="0" marL="342900" rtl="0" algn="l">
              <a:spcBef>
                <a:spcPts val="1200"/>
              </a:spcBef>
              <a:spcAft>
                <a:spcPts val="0"/>
              </a:spcAft>
              <a:buClr>
                <a:schemeClr val="dk1"/>
              </a:buClr>
              <a:buSzPts val="3200"/>
              <a:buNone/>
            </a:pPr>
            <a:r>
              <a:t/>
            </a:r>
            <a:endParaRPr/>
          </a:p>
        </p:txBody>
      </p:sp>
      <p:sp>
        <p:nvSpPr>
          <p:cNvPr id="606" name="Google Shape;606;p64"/>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07" name="Google Shape;607;p64"/>
          <p:cNvSpPr/>
          <p:nvPr/>
        </p:nvSpPr>
        <p:spPr>
          <a:xfrm>
            <a:off x="0" y="6592888"/>
            <a:ext cx="6327775" cy="293687"/>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lang="en-US" sz="1600">
                <a:solidFill>
                  <a:schemeClr val="dk1"/>
                </a:solidFill>
                <a:latin typeface="Calibri"/>
                <a:ea typeface="Calibri"/>
                <a:cs typeface="Calibri"/>
                <a:sym typeface="Calibri"/>
              </a:rPr>
              <a:t>Source: Lin, M.L., C.C. Song and Y.S. Cheng(2009), Introduction to Green IT</a:t>
            </a:r>
            <a:endParaRPr sz="1600">
              <a:solidFill>
                <a:schemeClr val="dk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1" name="Shape 611"/>
        <p:cNvGrpSpPr/>
        <p:nvPr/>
      </p:nvGrpSpPr>
      <p:grpSpPr>
        <a:xfrm>
          <a:off x="0" y="0"/>
          <a:ext cx="0" cy="0"/>
          <a:chOff x="0" y="0"/>
          <a:chExt cx="0" cy="0"/>
        </a:xfrm>
      </p:grpSpPr>
      <p:sp>
        <p:nvSpPr>
          <p:cNvPr id="612" name="Google Shape;612;p6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3.12  Two Dimensions of Green IT</a:t>
            </a:r>
            <a:endParaRPr/>
          </a:p>
        </p:txBody>
      </p:sp>
      <p:sp>
        <p:nvSpPr>
          <p:cNvPr id="613" name="Google Shape;613;p65"/>
          <p:cNvSpPr txBox="1"/>
          <p:nvPr>
            <p:ph idx="1" type="body"/>
          </p:nvPr>
        </p:nvSpPr>
        <p:spPr>
          <a:xfrm>
            <a:off x="457200" y="1772816"/>
            <a:ext cx="8229600" cy="435334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Green </a:t>
            </a:r>
            <a:r>
              <a:rPr lang="en-US">
                <a:solidFill>
                  <a:srgbClr val="FF0000"/>
                </a:solidFill>
              </a:rPr>
              <a:t>of IT</a:t>
            </a:r>
            <a:endParaRPr/>
          </a:p>
          <a:p>
            <a:pPr indent="-285750" lvl="1" marL="742950" rtl="0" algn="l">
              <a:spcBef>
                <a:spcPts val="560"/>
              </a:spcBef>
              <a:spcAft>
                <a:spcPts val="0"/>
              </a:spcAft>
              <a:buClr>
                <a:schemeClr val="dk1"/>
              </a:buClr>
              <a:buSzPts val="2800"/>
              <a:buChar char="–"/>
            </a:pPr>
            <a:r>
              <a:rPr lang="en-US"/>
              <a:t>how can we reduce energy consumption when we use IT products or technique</a:t>
            </a:r>
            <a:endParaRPr/>
          </a:p>
          <a:p>
            <a:pPr indent="-342900" lvl="0" marL="342900" rtl="0" algn="l">
              <a:spcBef>
                <a:spcPts val="1800"/>
              </a:spcBef>
              <a:spcAft>
                <a:spcPts val="0"/>
              </a:spcAft>
              <a:buClr>
                <a:schemeClr val="dk1"/>
              </a:buClr>
              <a:buSzPts val="3200"/>
              <a:buChar char="•"/>
            </a:pPr>
            <a:r>
              <a:rPr lang="en-US"/>
              <a:t>Green </a:t>
            </a:r>
            <a:r>
              <a:rPr lang="en-US">
                <a:solidFill>
                  <a:srgbClr val="FF0000"/>
                </a:solidFill>
              </a:rPr>
              <a:t>by IT</a:t>
            </a:r>
            <a:endParaRPr/>
          </a:p>
          <a:p>
            <a:pPr indent="-285750" lvl="1" marL="742950" rtl="0" algn="l">
              <a:spcBef>
                <a:spcPts val="560"/>
              </a:spcBef>
              <a:spcAft>
                <a:spcPts val="0"/>
              </a:spcAft>
              <a:buClr>
                <a:schemeClr val="dk1"/>
              </a:buClr>
              <a:buSzPts val="2800"/>
              <a:buChar char="–"/>
            </a:pPr>
            <a:r>
              <a:rPr lang="en-US"/>
              <a:t>how can we reduce energy consumption by using IT products or technique</a:t>
            </a:r>
            <a:endParaRPr/>
          </a:p>
        </p:txBody>
      </p:sp>
      <p:sp>
        <p:nvSpPr>
          <p:cNvPr id="614" name="Google Shape;614;p65"/>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15" name="Google Shape;615;p65"/>
          <p:cNvSpPr/>
          <p:nvPr/>
        </p:nvSpPr>
        <p:spPr>
          <a:xfrm>
            <a:off x="0" y="6564313"/>
            <a:ext cx="6327775" cy="293687"/>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lang="en-US" sz="1600">
                <a:solidFill>
                  <a:schemeClr val="dk1"/>
                </a:solidFill>
                <a:latin typeface="Calibri"/>
                <a:ea typeface="Calibri"/>
                <a:cs typeface="Calibri"/>
                <a:sym typeface="Calibri"/>
              </a:rPr>
              <a:t>Source: Lin, M.L., C.C. Song and Y.S. Cheng(2009), Introduction to Green IT</a:t>
            </a:r>
            <a:endParaRPr sz="1600">
              <a:solidFill>
                <a:schemeClr val="dk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9" name="Shape 619"/>
        <p:cNvGrpSpPr/>
        <p:nvPr/>
      </p:nvGrpSpPr>
      <p:grpSpPr>
        <a:xfrm>
          <a:off x="0" y="0"/>
          <a:ext cx="0" cy="0"/>
          <a:chOff x="0" y="0"/>
          <a:chExt cx="0" cy="0"/>
        </a:xfrm>
      </p:grpSpPr>
      <p:sp>
        <p:nvSpPr>
          <p:cNvPr id="620" name="Google Shape;620;p6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3.12  Applications of Green IT</a:t>
            </a:r>
            <a:endParaRPr/>
          </a:p>
        </p:txBody>
      </p:sp>
      <p:sp>
        <p:nvSpPr>
          <p:cNvPr id="621" name="Google Shape;621;p66"/>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622" name="Google Shape;622;p66"/>
          <p:cNvGrpSpPr/>
          <p:nvPr/>
        </p:nvGrpSpPr>
        <p:grpSpPr>
          <a:xfrm>
            <a:off x="395288" y="1484313"/>
            <a:ext cx="8137525" cy="4897437"/>
            <a:chOff x="785786" y="1643050"/>
            <a:chExt cx="7072362" cy="4929222"/>
          </a:xfrm>
        </p:grpSpPr>
        <p:sp>
          <p:nvSpPr>
            <p:cNvPr id="623" name="Google Shape;623;p66"/>
            <p:cNvSpPr/>
            <p:nvPr/>
          </p:nvSpPr>
          <p:spPr>
            <a:xfrm>
              <a:off x="3643152" y="3571598"/>
              <a:ext cx="1714972" cy="1072126"/>
            </a:xfrm>
            <a:prstGeom prst="ellipse">
              <a:avLst/>
            </a:prstGeom>
            <a:solidFill>
              <a:srgbClr val="0070C0"/>
            </a:solidFill>
            <a:ln cap="flat" cmpd="sng" w="25400">
              <a:solidFill>
                <a:srgbClr val="24406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900">
                  <a:solidFill>
                    <a:srgbClr val="FFFFFF"/>
                  </a:solidFill>
                  <a:latin typeface="Cabin"/>
                  <a:ea typeface="Cabin"/>
                  <a:cs typeface="Cabin"/>
                  <a:sym typeface="Cabin"/>
                </a:rPr>
                <a:t>Green IT</a:t>
              </a:r>
              <a:endParaRPr/>
            </a:p>
          </p:txBody>
        </p:sp>
        <p:sp>
          <p:nvSpPr>
            <p:cNvPr id="624" name="Google Shape;624;p66"/>
            <p:cNvSpPr/>
            <p:nvPr/>
          </p:nvSpPr>
          <p:spPr>
            <a:xfrm>
              <a:off x="3643306" y="5500702"/>
              <a:ext cx="1857388" cy="1071570"/>
            </a:xfrm>
            <a:prstGeom prst="rect">
              <a:avLst/>
            </a:prstGeom>
            <a:solidFill>
              <a:srgbClr val="008080"/>
            </a:solidFill>
            <a:ln cap="flat" cmpd="sng" w="25400">
              <a:solidFill>
                <a:srgbClr val="266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bin"/>
                  <a:ea typeface="Cabin"/>
                  <a:cs typeface="Cabin"/>
                  <a:sym typeface="Cabin"/>
                </a:rPr>
                <a:t>Smart  Transportation</a:t>
              </a:r>
              <a:endParaRPr/>
            </a:p>
          </p:txBody>
        </p:sp>
        <p:sp>
          <p:nvSpPr>
            <p:cNvPr id="625" name="Google Shape;625;p66"/>
            <p:cNvSpPr/>
            <p:nvPr/>
          </p:nvSpPr>
          <p:spPr>
            <a:xfrm>
              <a:off x="6143636" y="4786322"/>
              <a:ext cx="1714512" cy="1071570"/>
            </a:xfrm>
            <a:prstGeom prst="rect">
              <a:avLst/>
            </a:prstGeom>
            <a:solidFill>
              <a:srgbClr val="008080"/>
            </a:solidFill>
            <a:ln cap="flat" cmpd="sng" w="25400">
              <a:solidFill>
                <a:srgbClr val="266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bin"/>
                  <a:ea typeface="Cabin"/>
                  <a:cs typeface="Cabin"/>
                  <a:sym typeface="Cabin"/>
                </a:rPr>
                <a:t>Intelligent</a:t>
              </a:r>
              <a:endParaRPr/>
            </a:p>
            <a:p>
              <a:pPr indent="0" lvl="0" marL="0" marR="0" rtl="0" algn="ctr">
                <a:spcBef>
                  <a:spcPts val="0"/>
                </a:spcBef>
                <a:spcAft>
                  <a:spcPts val="0"/>
                </a:spcAft>
                <a:buNone/>
              </a:pPr>
              <a:r>
                <a:rPr b="1" lang="en-US" sz="1800">
                  <a:solidFill>
                    <a:srgbClr val="FFFFFF"/>
                  </a:solidFill>
                  <a:latin typeface="Cabin"/>
                  <a:ea typeface="Cabin"/>
                  <a:cs typeface="Cabin"/>
                  <a:sym typeface="Cabin"/>
                </a:rPr>
                <a:t>City</a:t>
              </a:r>
              <a:endParaRPr/>
            </a:p>
          </p:txBody>
        </p:sp>
        <p:sp>
          <p:nvSpPr>
            <p:cNvPr id="626" name="Google Shape;626;p66"/>
            <p:cNvSpPr/>
            <p:nvPr/>
          </p:nvSpPr>
          <p:spPr>
            <a:xfrm>
              <a:off x="6000760" y="2500306"/>
              <a:ext cx="1714512" cy="1071570"/>
            </a:xfrm>
            <a:prstGeom prst="rect">
              <a:avLst/>
            </a:prstGeom>
            <a:solidFill>
              <a:srgbClr val="008080"/>
            </a:solidFill>
            <a:ln cap="flat" cmpd="sng" w="25400">
              <a:solidFill>
                <a:srgbClr val="266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bin"/>
                  <a:ea typeface="Cabin"/>
                  <a:cs typeface="Cabin"/>
                  <a:sym typeface="Cabin"/>
                </a:rPr>
                <a:t>Smart Grid</a:t>
              </a:r>
              <a:endParaRPr/>
            </a:p>
          </p:txBody>
        </p:sp>
        <p:sp>
          <p:nvSpPr>
            <p:cNvPr id="627" name="Google Shape;627;p66"/>
            <p:cNvSpPr/>
            <p:nvPr/>
          </p:nvSpPr>
          <p:spPr>
            <a:xfrm>
              <a:off x="3643306" y="1643050"/>
              <a:ext cx="1714512" cy="1071570"/>
            </a:xfrm>
            <a:prstGeom prst="rect">
              <a:avLst/>
            </a:prstGeom>
            <a:solidFill>
              <a:srgbClr val="008080"/>
            </a:solidFill>
            <a:ln cap="flat" cmpd="sng" w="25400">
              <a:solidFill>
                <a:srgbClr val="266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bin"/>
                  <a:ea typeface="Cabin"/>
                  <a:cs typeface="Cabin"/>
                  <a:sym typeface="Cabin"/>
                </a:rPr>
                <a:t>Smart Building</a:t>
              </a:r>
              <a:endParaRPr/>
            </a:p>
          </p:txBody>
        </p:sp>
        <p:sp>
          <p:nvSpPr>
            <p:cNvPr id="628" name="Google Shape;628;p66"/>
            <p:cNvSpPr/>
            <p:nvPr/>
          </p:nvSpPr>
          <p:spPr>
            <a:xfrm>
              <a:off x="785786" y="2428868"/>
              <a:ext cx="2143140" cy="1071569"/>
            </a:xfrm>
            <a:prstGeom prst="rect">
              <a:avLst/>
            </a:prstGeom>
            <a:solidFill>
              <a:srgbClr val="008080"/>
            </a:solidFill>
            <a:ln cap="flat" cmpd="sng" w="25400">
              <a:solidFill>
                <a:srgbClr val="266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bin"/>
                  <a:ea typeface="Cabin"/>
                  <a:cs typeface="Cabin"/>
                  <a:sym typeface="Cabin"/>
                </a:rPr>
                <a:t>Service Virtualization by IT</a:t>
              </a:r>
              <a:endParaRPr/>
            </a:p>
          </p:txBody>
        </p:sp>
        <p:sp>
          <p:nvSpPr>
            <p:cNvPr id="629" name="Google Shape;629;p66"/>
            <p:cNvSpPr/>
            <p:nvPr/>
          </p:nvSpPr>
          <p:spPr>
            <a:xfrm>
              <a:off x="1285852" y="4714884"/>
              <a:ext cx="1643075" cy="1071569"/>
            </a:xfrm>
            <a:prstGeom prst="rect">
              <a:avLst/>
            </a:prstGeom>
            <a:solidFill>
              <a:srgbClr val="008080"/>
            </a:solidFill>
            <a:ln cap="flat" cmpd="sng" w="25400">
              <a:solidFill>
                <a:srgbClr val="266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bin"/>
                  <a:ea typeface="Cabin"/>
                  <a:cs typeface="Cabin"/>
                  <a:sym typeface="Cabin"/>
                </a:rPr>
                <a:t>Smart Working</a:t>
              </a:r>
              <a:endParaRPr/>
            </a:p>
          </p:txBody>
        </p:sp>
        <p:sp>
          <p:nvSpPr>
            <p:cNvPr id="630" name="Google Shape;630;p66"/>
            <p:cNvSpPr/>
            <p:nvPr/>
          </p:nvSpPr>
          <p:spPr>
            <a:xfrm rot="1727739">
              <a:off x="5391237" y="4335348"/>
              <a:ext cx="571197" cy="286007"/>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1" name="Google Shape;631;p66"/>
            <p:cNvSpPr/>
            <p:nvPr/>
          </p:nvSpPr>
          <p:spPr>
            <a:xfrm rot="5400000">
              <a:off x="4214810" y="4929198"/>
              <a:ext cx="571504" cy="285752"/>
            </a:xfrm>
            <a:prstGeom prst="rightArrow">
              <a:avLst>
                <a:gd fmla="val 50000" name="adj1"/>
                <a:gd fmla="val 50000" name="adj2"/>
              </a:avLst>
            </a:prstGeom>
            <a:solidFill>
              <a:schemeClr val="accent1"/>
            </a:solidFill>
            <a:ln cap="flat" cmpd="sng" w="25400">
              <a:solidFill>
                <a:srgbClr val="26697A"/>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66"/>
            <p:cNvSpPr txBox="1"/>
            <p:nvPr/>
          </p:nvSpPr>
          <p:spPr>
            <a:xfrm>
              <a:off x="4429114" y="4786299"/>
              <a:ext cx="142876" cy="50006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33" name="Google Shape;633;p66"/>
            <p:cNvSpPr/>
            <p:nvPr/>
          </p:nvSpPr>
          <p:spPr>
            <a:xfrm rot="8811842">
              <a:off x="3021002" y="4370394"/>
              <a:ext cx="571504" cy="285752"/>
            </a:xfrm>
            <a:prstGeom prst="rightArrow">
              <a:avLst>
                <a:gd fmla="val 50000" name="adj1"/>
                <a:gd fmla="val 50000" name="adj2"/>
              </a:avLst>
            </a:prstGeom>
            <a:solidFill>
              <a:schemeClr val="accent1"/>
            </a:solidFill>
            <a:ln cap="flat" cmpd="sng" w="25400">
              <a:solidFill>
                <a:srgbClr val="26697A"/>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66"/>
            <p:cNvSpPr txBox="1"/>
            <p:nvPr/>
          </p:nvSpPr>
          <p:spPr>
            <a:xfrm rot="-1988158">
              <a:off x="3086629" y="4422288"/>
              <a:ext cx="500066" cy="14287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35" name="Google Shape;635;p66"/>
            <p:cNvSpPr/>
            <p:nvPr/>
          </p:nvSpPr>
          <p:spPr>
            <a:xfrm rot="-8740842">
              <a:off x="3101964" y="3351212"/>
              <a:ext cx="571504" cy="285752"/>
            </a:xfrm>
            <a:prstGeom prst="rightArrow">
              <a:avLst>
                <a:gd fmla="val 50000" name="adj1"/>
                <a:gd fmla="val 50000" name="adj2"/>
              </a:avLst>
            </a:prstGeom>
            <a:solidFill>
              <a:schemeClr val="accent1"/>
            </a:solidFill>
            <a:ln cap="flat" cmpd="sng" w="25400">
              <a:solidFill>
                <a:srgbClr val="26697A"/>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66"/>
            <p:cNvSpPr txBox="1"/>
            <p:nvPr/>
          </p:nvSpPr>
          <p:spPr>
            <a:xfrm rot="2059158">
              <a:off x="3167170" y="3442777"/>
              <a:ext cx="500066" cy="14287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37" name="Google Shape;637;p66"/>
            <p:cNvSpPr/>
            <p:nvPr/>
          </p:nvSpPr>
          <p:spPr>
            <a:xfrm rot="-5400000">
              <a:off x="4214810" y="3000372"/>
              <a:ext cx="571504" cy="285752"/>
            </a:xfrm>
            <a:prstGeom prst="rightArrow">
              <a:avLst>
                <a:gd fmla="val 50000" name="adj1"/>
                <a:gd fmla="val 50000" name="adj2"/>
              </a:avLst>
            </a:prstGeom>
            <a:solidFill>
              <a:schemeClr val="accent1"/>
            </a:solidFill>
            <a:ln cap="flat" cmpd="sng" w="25400">
              <a:solidFill>
                <a:srgbClr val="26697A"/>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66"/>
            <p:cNvSpPr txBox="1"/>
            <p:nvPr/>
          </p:nvSpPr>
          <p:spPr>
            <a:xfrm>
              <a:off x="4429114" y="2928912"/>
              <a:ext cx="142876" cy="50006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39" name="Google Shape;639;p66"/>
            <p:cNvSpPr/>
            <p:nvPr/>
          </p:nvSpPr>
          <p:spPr>
            <a:xfrm rot="-2291115">
              <a:off x="5313974" y="3432589"/>
              <a:ext cx="571197" cy="286006"/>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40" name="Google Shape;640;p66"/>
          <p:cNvSpPr/>
          <p:nvPr/>
        </p:nvSpPr>
        <p:spPr>
          <a:xfrm>
            <a:off x="0" y="6592888"/>
            <a:ext cx="6327775" cy="293687"/>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lang="en-US" sz="1600">
                <a:solidFill>
                  <a:schemeClr val="dk1"/>
                </a:solidFill>
                <a:latin typeface="Calibri"/>
                <a:ea typeface="Calibri"/>
                <a:cs typeface="Calibri"/>
                <a:sym typeface="Calibri"/>
              </a:rPr>
              <a:t>Source: Lin, M.L., C.C. Song and Y.S. Cheng(2009), Introduction to Green IT</a:t>
            </a:r>
            <a:endParaRPr sz="1600">
              <a:solidFill>
                <a:schemeClr val="dk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4" name="Shape 644"/>
        <p:cNvGrpSpPr/>
        <p:nvPr/>
      </p:nvGrpSpPr>
      <p:grpSpPr>
        <a:xfrm>
          <a:off x="0" y="0"/>
          <a:ext cx="0" cy="0"/>
          <a:chOff x="0" y="0"/>
          <a:chExt cx="0" cy="0"/>
        </a:xfrm>
      </p:grpSpPr>
      <p:pic>
        <p:nvPicPr>
          <p:cNvPr id="645" name="Google Shape;645;p67"/>
          <p:cNvPicPr preferRelativeResize="0"/>
          <p:nvPr/>
        </p:nvPicPr>
        <p:blipFill rotWithShape="1">
          <a:blip r:embed="rId3">
            <a:alphaModFix/>
          </a:blip>
          <a:srcRect b="0" l="0" r="0" t="0"/>
          <a:stretch/>
        </p:blipFill>
        <p:spPr>
          <a:xfrm>
            <a:off x="971550" y="3500438"/>
            <a:ext cx="3473450" cy="2925762"/>
          </a:xfrm>
          <a:prstGeom prst="rect">
            <a:avLst/>
          </a:prstGeom>
          <a:noFill/>
          <a:ln>
            <a:noFill/>
          </a:ln>
        </p:spPr>
      </p:pic>
      <p:sp>
        <p:nvSpPr>
          <p:cNvPr id="646" name="Google Shape;646;p67"/>
          <p:cNvSpPr txBox="1"/>
          <p:nvPr>
            <p:ph type="title"/>
          </p:nvPr>
        </p:nvSpPr>
        <p:spPr>
          <a:xfrm>
            <a:off x="179512" y="274638"/>
            <a:ext cx="8784976"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3959"/>
              <a:buFont typeface="Calibri"/>
              <a:buNone/>
            </a:pPr>
            <a:r>
              <a:rPr lang="en-US" sz="3959"/>
              <a:t>3.12  Related Examples of Green IT (1/4)</a:t>
            </a:r>
            <a:endParaRPr/>
          </a:p>
        </p:txBody>
      </p:sp>
      <p:sp>
        <p:nvSpPr>
          <p:cNvPr id="647" name="Google Shape;647;p67"/>
          <p:cNvSpPr txBox="1"/>
          <p:nvPr>
            <p:ph idx="1" type="body"/>
          </p:nvPr>
        </p:nvSpPr>
        <p:spPr>
          <a:xfrm>
            <a:off x="457200" y="1772816"/>
            <a:ext cx="8229600" cy="435334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The Barratt Green House</a:t>
            </a:r>
            <a:endParaRPr/>
          </a:p>
          <a:p>
            <a:pPr indent="-285750" lvl="1" marL="742950" rtl="0" algn="l">
              <a:spcBef>
                <a:spcPts val="560"/>
              </a:spcBef>
              <a:spcAft>
                <a:spcPts val="0"/>
              </a:spcAft>
              <a:buClr>
                <a:schemeClr val="dk1"/>
              </a:buClr>
              <a:buSzPts val="2800"/>
              <a:buChar char="–"/>
            </a:pPr>
            <a:r>
              <a:rPr lang="en-US"/>
              <a:t>Founded in 1958 in Newcastle upon Tyne</a:t>
            </a:r>
            <a:endParaRPr/>
          </a:p>
          <a:p>
            <a:pPr indent="-285750" lvl="1" marL="742950" rtl="0" algn="l">
              <a:spcBef>
                <a:spcPts val="560"/>
              </a:spcBef>
              <a:spcAft>
                <a:spcPts val="0"/>
              </a:spcAft>
              <a:buClr>
                <a:schemeClr val="dk1"/>
              </a:buClr>
              <a:buSzPts val="2800"/>
              <a:buChar char="–"/>
            </a:pPr>
            <a:r>
              <a:rPr lang="en-US"/>
              <a:t>The target of zero carbon development by 2016</a:t>
            </a:r>
            <a:endParaRPr/>
          </a:p>
          <a:p>
            <a:pPr indent="-139700" lvl="0" marL="342900" rtl="0" algn="l">
              <a:spcBef>
                <a:spcPts val="640"/>
              </a:spcBef>
              <a:spcAft>
                <a:spcPts val="0"/>
              </a:spcAft>
              <a:buClr>
                <a:schemeClr val="dk1"/>
              </a:buClr>
              <a:buSzPts val="3200"/>
              <a:buNone/>
            </a:pPr>
            <a:r>
              <a:t/>
            </a:r>
            <a:endParaRPr/>
          </a:p>
        </p:txBody>
      </p:sp>
      <p:sp>
        <p:nvSpPr>
          <p:cNvPr id="648" name="Google Shape;648;p67"/>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649" name="Google Shape;649;p67"/>
          <p:cNvPicPr preferRelativeResize="0"/>
          <p:nvPr/>
        </p:nvPicPr>
        <p:blipFill rotWithShape="1">
          <a:blip r:embed="rId4">
            <a:alphaModFix/>
          </a:blip>
          <a:srcRect b="0" l="0" r="0" t="0"/>
          <a:stretch/>
        </p:blipFill>
        <p:spPr>
          <a:xfrm>
            <a:off x="4932363" y="3429000"/>
            <a:ext cx="3371850" cy="2997200"/>
          </a:xfrm>
          <a:prstGeom prst="rect">
            <a:avLst/>
          </a:prstGeom>
          <a:noFill/>
          <a:ln>
            <a:noFill/>
          </a:ln>
        </p:spPr>
      </p:pic>
      <p:sp>
        <p:nvSpPr>
          <p:cNvPr id="650" name="Google Shape;650;p67"/>
          <p:cNvSpPr/>
          <p:nvPr/>
        </p:nvSpPr>
        <p:spPr>
          <a:xfrm>
            <a:off x="0" y="6592888"/>
            <a:ext cx="6327775" cy="288925"/>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lang="en-US" sz="1600">
                <a:solidFill>
                  <a:schemeClr val="dk1"/>
                </a:solidFill>
                <a:latin typeface="Calibri"/>
                <a:ea typeface="Calibri"/>
                <a:cs typeface="Calibri"/>
                <a:sym typeface="Calibri"/>
              </a:rPr>
              <a:t>Source: Lin, M.L., C.C. Song and Y.S. Cheng(2009), Introduction to Green IT</a:t>
            </a:r>
            <a:endParaRPr sz="1600">
              <a:solidFill>
                <a:schemeClr val="dk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4" name="Shape 654"/>
        <p:cNvGrpSpPr/>
        <p:nvPr/>
      </p:nvGrpSpPr>
      <p:grpSpPr>
        <a:xfrm>
          <a:off x="0" y="0"/>
          <a:ext cx="0" cy="0"/>
          <a:chOff x="0" y="0"/>
          <a:chExt cx="0" cy="0"/>
        </a:xfrm>
      </p:grpSpPr>
      <p:sp>
        <p:nvSpPr>
          <p:cNvPr id="655" name="Google Shape;655;p68"/>
          <p:cNvSpPr txBox="1"/>
          <p:nvPr>
            <p:ph type="title"/>
          </p:nvPr>
        </p:nvSpPr>
        <p:spPr>
          <a:xfrm>
            <a:off x="0" y="274638"/>
            <a:ext cx="889248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3959"/>
              <a:buFont typeface="Calibri"/>
              <a:buNone/>
            </a:pPr>
            <a:r>
              <a:rPr lang="en-US" sz="3959"/>
              <a:t>3.12   Related Examples</a:t>
            </a:r>
            <a:r>
              <a:rPr lang="en-US" sz="3600"/>
              <a:t> </a:t>
            </a:r>
            <a:r>
              <a:rPr lang="en-US" sz="3959"/>
              <a:t>of Green IT</a:t>
            </a:r>
            <a:r>
              <a:rPr lang="en-US" sz="2880"/>
              <a:t> </a:t>
            </a:r>
            <a:r>
              <a:rPr lang="en-US" sz="3959"/>
              <a:t>(2/4</a:t>
            </a:r>
            <a:r>
              <a:rPr lang="en-US" sz="3600"/>
              <a:t>)</a:t>
            </a:r>
            <a:endParaRPr sz="3600">
              <a:solidFill>
                <a:schemeClr val="accent2"/>
              </a:solidFill>
            </a:endParaRPr>
          </a:p>
        </p:txBody>
      </p:sp>
      <p:sp>
        <p:nvSpPr>
          <p:cNvPr id="656" name="Google Shape;656;p68"/>
          <p:cNvSpPr txBox="1"/>
          <p:nvPr>
            <p:ph idx="1" type="body"/>
          </p:nvPr>
        </p:nvSpPr>
        <p:spPr>
          <a:xfrm>
            <a:off x="457200" y="1600200"/>
            <a:ext cx="8229600" cy="485298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960"/>
              <a:buChar char="•"/>
            </a:pPr>
            <a:r>
              <a:rPr lang="en-US" sz="2960"/>
              <a:t>The first eco-village </a:t>
            </a:r>
            <a:endParaRPr/>
          </a:p>
          <a:p>
            <a:pPr indent="-285750" lvl="1" marL="742950" rtl="0" algn="l">
              <a:spcBef>
                <a:spcPts val="518"/>
              </a:spcBef>
              <a:spcAft>
                <a:spcPts val="0"/>
              </a:spcAft>
              <a:buClr>
                <a:schemeClr val="dk1"/>
              </a:buClr>
              <a:buSzPts val="2590"/>
              <a:buChar char="–"/>
            </a:pPr>
            <a:r>
              <a:rPr lang="en-US" sz="2590"/>
              <a:t>Unveiled in May 2006</a:t>
            </a:r>
            <a:endParaRPr/>
          </a:p>
          <a:p>
            <a:pPr indent="-285750" lvl="1" marL="742950" rtl="0" algn="l">
              <a:spcBef>
                <a:spcPts val="518"/>
              </a:spcBef>
              <a:spcAft>
                <a:spcPts val="0"/>
              </a:spcAft>
              <a:buClr>
                <a:schemeClr val="dk1"/>
              </a:buClr>
              <a:buSzPts val="2590"/>
              <a:buChar char="–"/>
            </a:pPr>
            <a:r>
              <a:rPr lang="en-US" sz="2590"/>
              <a:t>Combinations of wind, solar and geothermal power</a:t>
            </a:r>
            <a:endParaRPr/>
          </a:p>
          <a:p>
            <a:pPr indent="-285750" lvl="1" marL="742950" rtl="0" algn="l">
              <a:spcBef>
                <a:spcPts val="518"/>
              </a:spcBef>
              <a:spcAft>
                <a:spcPts val="0"/>
              </a:spcAft>
              <a:buClr>
                <a:schemeClr val="dk1"/>
              </a:buClr>
              <a:buSzPts val="2590"/>
              <a:buChar char="–"/>
            </a:pPr>
            <a:r>
              <a:rPr lang="en-US" sz="2590"/>
              <a:t>Remained open for 15 months</a:t>
            </a:r>
            <a:endParaRPr/>
          </a:p>
          <a:p>
            <a:pPr indent="-285750" lvl="1" marL="742950" rtl="0" algn="l">
              <a:spcBef>
                <a:spcPts val="518"/>
              </a:spcBef>
              <a:spcAft>
                <a:spcPts val="0"/>
              </a:spcAft>
              <a:buClr>
                <a:schemeClr val="dk1"/>
              </a:buClr>
              <a:buSzPts val="2590"/>
              <a:buChar char="–"/>
            </a:pPr>
            <a:r>
              <a:rPr lang="en-US" sz="2590"/>
              <a:t>Solar PV roof panels</a:t>
            </a:r>
            <a:endParaRPr/>
          </a:p>
          <a:p>
            <a:pPr indent="-228600" lvl="2" marL="1143000" rtl="0" algn="l">
              <a:spcBef>
                <a:spcPts val="444"/>
              </a:spcBef>
              <a:spcAft>
                <a:spcPts val="0"/>
              </a:spcAft>
              <a:buClr>
                <a:schemeClr val="dk1"/>
              </a:buClr>
              <a:buSzPts val="2220"/>
              <a:buChar char="•"/>
            </a:pPr>
            <a:r>
              <a:rPr lang="en-US" sz="2220"/>
              <a:t>generate 850kW of electricity</a:t>
            </a:r>
            <a:endParaRPr/>
          </a:p>
          <a:p>
            <a:pPr indent="-285750" lvl="1" marL="742950" rtl="0" algn="l">
              <a:spcBef>
                <a:spcPts val="518"/>
              </a:spcBef>
              <a:spcAft>
                <a:spcPts val="0"/>
              </a:spcAft>
              <a:buClr>
                <a:schemeClr val="dk1"/>
              </a:buClr>
              <a:buSzPts val="2590"/>
              <a:buChar char="–"/>
            </a:pPr>
            <a:r>
              <a:rPr lang="en-US" sz="2590"/>
              <a:t>Ground Source Heat Pump</a:t>
            </a:r>
            <a:endParaRPr/>
          </a:p>
          <a:p>
            <a:pPr indent="-228600" lvl="2" marL="1143000" rtl="0" algn="l">
              <a:spcBef>
                <a:spcPts val="444"/>
              </a:spcBef>
              <a:spcAft>
                <a:spcPts val="0"/>
              </a:spcAft>
              <a:buClr>
                <a:schemeClr val="dk1"/>
              </a:buClr>
              <a:buSzPts val="2220"/>
              <a:buChar char="•"/>
            </a:pPr>
            <a:r>
              <a:rPr lang="en-US" sz="2220"/>
              <a:t>Reduce 62% CO</a:t>
            </a:r>
            <a:r>
              <a:rPr lang="en-US" sz="1387"/>
              <a:t>2</a:t>
            </a:r>
            <a:r>
              <a:rPr lang="en-US" sz="2220"/>
              <a:t> emissions</a:t>
            </a:r>
            <a:endParaRPr/>
          </a:p>
          <a:p>
            <a:pPr indent="-285750" lvl="1" marL="742950" rtl="0" algn="l">
              <a:spcBef>
                <a:spcPts val="518"/>
              </a:spcBef>
              <a:spcAft>
                <a:spcPts val="0"/>
              </a:spcAft>
              <a:buClr>
                <a:schemeClr val="dk1"/>
              </a:buClr>
              <a:buSzPts val="2590"/>
              <a:buChar char="–"/>
            </a:pPr>
            <a:r>
              <a:rPr lang="en-US" sz="2590"/>
              <a:t>The project won the Built Environment award in the Innovation in Engineering Awards</a:t>
            </a:r>
            <a:endParaRPr/>
          </a:p>
          <a:p>
            <a:pPr indent="-121284" lvl="1" marL="742950" rtl="0" algn="l">
              <a:spcBef>
                <a:spcPts val="518"/>
              </a:spcBef>
              <a:spcAft>
                <a:spcPts val="0"/>
              </a:spcAft>
              <a:buClr>
                <a:schemeClr val="dk1"/>
              </a:buClr>
              <a:buSzPts val="2590"/>
              <a:buNone/>
            </a:pPr>
            <a:r>
              <a:t/>
            </a:r>
            <a:endParaRPr sz="2590"/>
          </a:p>
          <a:p>
            <a:pPr indent="-121284" lvl="1" marL="742950" rtl="0" algn="l">
              <a:spcBef>
                <a:spcPts val="518"/>
              </a:spcBef>
              <a:spcAft>
                <a:spcPts val="0"/>
              </a:spcAft>
              <a:buClr>
                <a:schemeClr val="dk1"/>
              </a:buClr>
              <a:buSzPts val="2590"/>
              <a:buNone/>
            </a:pPr>
            <a:r>
              <a:t/>
            </a:r>
            <a:endParaRPr sz="2590"/>
          </a:p>
          <a:p>
            <a:pPr indent="-121284" lvl="1" marL="742950" rtl="0" algn="l">
              <a:spcBef>
                <a:spcPts val="518"/>
              </a:spcBef>
              <a:spcAft>
                <a:spcPts val="0"/>
              </a:spcAft>
              <a:buClr>
                <a:schemeClr val="dk1"/>
              </a:buClr>
              <a:buSzPts val="2590"/>
              <a:buNone/>
            </a:pPr>
            <a:r>
              <a:t/>
            </a:r>
            <a:endParaRPr sz="2590"/>
          </a:p>
          <a:p>
            <a:pPr indent="-87630" lvl="2" marL="1143000" rtl="0" algn="l">
              <a:spcBef>
                <a:spcPts val="444"/>
              </a:spcBef>
              <a:spcAft>
                <a:spcPts val="0"/>
              </a:spcAft>
              <a:buClr>
                <a:schemeClr val="dk1"/>
              </a:buClr>
              <a:buSzPts val="2220"/>
              <a:buNone/>
            </a:pPr>
            <a:r>
              <a:t/>
            </a:r>
            <a:endParaRPr sz="2220"/>
          </a:p>
        </p:txBody>
      </p:sp>
      <p:sp>
        <p:nvSpPr>
          <p:cNvPr id="657" name="Google Shape;657;p68"/>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658" name="Google Shape;658;p68"/>
          <p:cNvPicPr preferRelativeResize="0"/>
          <p:nvPr/>
        </p:nvPicPr>
        <p:blipFill rotWithShape="1">
          <a:blip r:embed="rId3">
            <a:alphaModFix/>
          </a:blip>
          <a:srcRect b="0" l="0" r="0" t="0"/>
          <a:stretch/>
        </p:blipFill>
        <p:spPr>
          <a:xfrm>
            <a:off x="6156325" y="3106738"/>
            <a:ext cx="2808288" cy="2154237"/>
          </a:xfrm>
          <a:prstGeom prst="rect">
            <a:avLst/>
          </a:prstGeom>
          <a:noFill/>
          <a:ln>
            <a:noFill/>
          </a:ln>
        </p:spPr>
      </p:pic>
      <p:sp>
        <p:nvSpPr>
          <p:cNvPr id="659" name="Google Shape;659;p68"/>
          <p:cNvSpPr/>
          <p:nvPr/>
        </p:nvSpPr>
        <p:spPr>
          <a:xfrm>
            <a:off x="0" y="6592888"/>
            <a:ext cx="6327775" cy="288925"/>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lang="en-US" sz="1600">
                <a:solidFill>
                  <a:schemeClr val="dk1"/>
                </a:solidFill>
                <a:latin typeface="Calibri"/>
                <a:ea typeface="Calibri"/>
                <a:cs typeface="Calibri"/>
                <a:sym typeface="Calibri"/>
              </a:rPr>
              <a:t>Source: Lin, M.L., C.C. Song and Y.S. Cheng(2009), Introduction to Green IT</a:t>
            </a:r>
            <a:endParaRPr sz="1600">
              <a:solidFill>
                <a:schemeClr val="dk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3" name="Shape 663"/>
        <p:cNvGrpSpPr/>
        <p:nvPr/>
      </p:nvGrpSpPr>
      <p:grpSpPr>
        <a:xfrm>
          <a:off x="0" y="0"/>
          <a:ext cx="0" cy="0"/>
          <a:chOff x="0" y="0"/>
          <a:chExt cx="0" cy="0"/>
        </a:xfrm>
      </p:grpSpPr>
      <p:sp>
        <p:nvSpPr>
          <p:cNvPr id="664" name="Google Shape;664;p69"/>
          <p:cNvSpPr txBox="1"/>
          <p:nvPr>
            <p:ph type="title"/>
          </p:nvPr>
        </p:nvSpPr>
        <p:spPr>
          <a:xfrm>
            <a:off x="179512" y="274638"/>
            <a:ext cx="8964488" cy="113813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3959"/>
              <a:buFont typeface="Calibri"/>
              <a:buNone/>
            </a:pPr>
            <a:r>
              <a:rPr lang="en-US" sz="3959"/>
              <a:t>3.12 Related Examples</a:t>
            </a:r>
            <a:r>
              <a:rPr lang="en-US" sz="3600"/>
              <a:t> </a:t>
            </a:r>
            <a:r>
              <a:rPr lang="en-US" sz="3959"/>
              <a:t>of Green IT</a:t>
            </a:r>
            <a:r>
              <a:rPr lang="en-US" sz="2880"/>
              <a:t> </a:t>
            </a:r>
            <a:r>
              <a:rPr lang="en-US" sz="3959"/>
              <a:t>(3/4</a:t>
            </a:r>
            <a:r>
              <a:rPr lang="en-US" sz="3600"/>
              <a:t>)</a:t>
            </a:r>
            <a:endParaRPr sz="3959">
              <a:solidFill>
                <a:schemeClr val="accent4"/>
              </a:solidFill>
            </a:endParaRPr>
          </a:p>
        </p:txBody>
      </p:sp>
      <p:sp>
        <p:nvSpPr>
          <p:cNvPr id="665" name="Google Shape;665;p69"/>
          <p:cNvSpPr txBox="1"/>
          <p:nvPr>
            <p:ph idx="1" type="body"/>
          </p:nvPr>
        </p:nvSpPr>
        <p:spPr>
          <a:xfrm>
            <a:off x="468313" y="2349500"/>
            <a:ext cx="4319587" cy="3733800"/>
          </a:xfrm>
          <a:prstGeom prst="rect">
            <a:avLst/>
          </a:prstGeom>
          <a:noFill/>
          <a:ln>
            <a:noFill/>
          </a:ln>
        </p:spPr>
        <p:txBody>
          <a:bodyPr anchorCtr="0" anchor="t" bIns="45700" lIns="91425" spcFirstLastPara="1" rIns="91425" wrap="square" tIns="45700">
            <a:noAutofit/>
          </a:bodyPr>
          <a:lstStyle/>
          <a:p>
            <a:pPr indent="-285750" lvl="1" marL="742950" rtl="0" algn="l">
              <a:spcBef>
                <a:spcPts val="0"/>
              </a:spcBef>
              <a:spcAft>
                <a:spcPts val="0"/>
              </a:spcAft>
              <a:buClr>
                <a:schemeClr val="dk1"/>
              </a:buClr>
              <a:buSzPts val="2800"/>
              <a:buChar char="–"/>
            </a:pPr>
            <a:r>
              <a:rPr lang="en-US"/>
              <a:t>Design conception</a:t>
            </a:r>
            <a:endParaRPr/>
          </a:p>
          <a:p>
            <a:pPr indent="-228600" lvl="2" marL="1143000" rtl="0" algn="l">
              <a:spcBef>
                <a:spcPts val="480"/>
              </a:spcBef>
              <a:spcAft>
                <a:spcPts val="0"/>
              </a:spcAft>
              <a:buClr>
                <a:schemeClr val="dk1"/>
              </a:buClr>
              <a:buSzPts val="2400"/>
              <a:buChar char="•"/>
            </a:pPr>
            <a:r>
              <a:rPr lang="en-US"/>
              <a:t>Reduce a large number of idle machines lead to land waste and power consumption </a:t>
            </a:r>
            <a:endParaRPr/>
          </a:p>
          <a:p>
            <a:pPr indent="-228600" lvl="2" marL="1143000" rtl="0" algn="l">
              <a:spcBef>
                <a:spcPts val="480"/>
              </a:spcBef>
              <a:spcAft>
                <a:spcPts val="0"/>
              </a:spcAft>
              <a:buClr>
                <a:schemeClr val="dk1"/>
              </a:buClr>
              <a:buSzPts val="2400"/>
              <a:buChar char="•"/>
            </a:pPr>
            <a:r>
              <a:rPr lang="en-US"/>
              <a:t>Server, generator and cooling equipment have proper design</a:t>
            </a:r>
            <a:endParaRPr/>
          </a:p>
          <a:p>
            <a:pPr indent="-139700" lvl="0" marL="342900" rtl="0" algn="l">
              <a:spcBef>
                <a:spcPts val="640"/>
              </a:spcBef>
              <a:spcAft>
                <a:spcPts val="0"/>
              </a:spcAft>
              <a:buClr>
                <a:schemeClr val="dk1"/>
              </a:buClr>
              <a:buSzPts val="3200"/>
              <a:buNone/>
            </a:pPr>
            <a:r>
              <a:t/>
            </a:r>
            <a:endParaRPr/>
          </a:p>
        </p:txBody>
      </p:sp>
      <p:sp>
        <p:nvSpPr>
          <p:cNvPr id="666" name="Google Shape;666;p69"/>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IBM.jpg" id="667" name="Google Shape;667;p69"/>
          <p:cNvPicPr preferRelativeResize="0"/>
          <p:nvPr/>
        </p:nvPicPr>
        <p:blipFill rotWithShape="1">
          <a:blip r:embed="rId3">
            <a:alphaModFix/>
          </a:blip>
          <a:srcRect b="0" l="0" r="0" t="0"/>
          <a:stretch/>
        </p:blipFill>
        <p:spPr>
          <a:xfrm>
            <a:off x="5076056" y="2060848"/>
            <a:ext cx="3481387" cy="2492375"/>
          </a:xfrm>
          <a:prstGeom prst="rect">
            <a:avLst/>
          </a:prstGeom>
          <a:noFill/>
          <a:ln>
            <a:noFill/>
          </a:ln>
        </p:spPr>
      </p:pic>
      <p:sp>
        <p:nvSpPr>
          <p:cNvPr id="668" name="Google Shape;668;p69"/>
          <p:cNvSpPr/>
          <p:nvPr/>
        </p:nvSpPr>
        <p:spPr>
          <a:xfrm>
            <a:off x="0" y="6592888"/>
            <a:ext cx="6327775" cy="288925"/>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lang="en-US" sz="1600">
                <a:solidFill>
                  <a:schemeClr val="dk1"/>
                </a:solidFill>
                <a:latin typeface="Calibri"/>
                <a:ea typeface="Calibri"/>
                <a:cs typeface="Calibri"/>
                <a:sym typeface="Calibri"/>
              </a:rPr>
              <a:t>Source: Lin, M.L., C.C. Song and Y.S. Cheng(2009), Introduction to Green IT</a:t>
            </a:r>
            <a:endParaRPr sz="1600">
              <a:solidFill>
                <a:schemeClr val="dk1"/>
              </a:solidFill>
              <a:latin typeface="Calibri"/>
              <a:ea typeface="Calibri"/>
              <a:cs typeface="Calibri"/>
              <a:sym typeface="Calibri"/>
            </a:endParaRPr>
          </a:p>
        </p:txBody>
      </p:sp>
      <p:sp>
        <p:nvSpPr>
          <p:cNvPr id="669" name="Google Shape;669;p69"/>
          <p:cNvSpPr/>
          <p:nvPr/>
        </p:nvSpPr>
        <p:spPr>
          <a:xfrm>
            <a:off x="611188" y="1700213"/>
            <a:ext cx="3722558" cy="584775"/>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Green Data Center </a:t>
            </a:r>
            <a:endParaRPr/>
          </a:p>
        </p:txBody>
      </p:sp>
      <p:sp>
        <p:nvSpPr>
          <p:cNvPr id="670" name="Google Shape;670;p69"/>
          <p:cNvSpPr/>
          <p:nvPr/>
        </p:nvSpPr>
        <p:spPr>
          <a:xfrm>
            <a:off x="5004048" y="4797152"/>
            <a:ext cx="3816424"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The green data center of IBM: The ventilation equipment at the end of passageway pumped hot air out of the room.</a:t>
            </a:r>
            <a:endParaRPr sz="2000">
              <a:solidFill>
                <a:schemeClr val="dk1"/>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4" name="Shape 674"/>
        <p:cNvGrpSpPr/>
        <p:nvPr/>
      </p:nvGrpSpPr>
      <p:grpSpPr>
        <a:xfrm>
          <a:off x="0" y="0"/>
          <a:ext cx="0" cy="0"/>
          <a:chOff x="0" y="0"/>
          <a:chExt cx="0" cy="0"/>
        </a:xfrm>
      </p:grpSpPr>
      <p:sp>
        <p:nvSpPr>
          <p:cNvPr id="675" name="Google Shape;675;p70"/>
          <p:cNvSpPr txBox="1"/>
          <p:nvPr>
            <p:ph type="title"/>
          </p:nvPr>
        </p:nvSpPr>
        <p:spPr>
          <a:xfrm>
            <a:off x="179512" y="260648"/>
            <a:ext cx="8712968"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3959"/>
              <a:buFont typeface="Calibri"/>
              <a:buNone/>
            </a:pPr>
            <a:r>
              <a:rPr lang="en-US" sz="3959"/>
              <a:t>3.12  Related Examples</a:t>
            </a:r>
            <a:r>
              <a:rPr lang="en-US" sz="3600"/>
              <a:t> </a:t>
            </a:r>
            <a:r>
              <a:rPr lang="en-US" sz="3959"/>
              <a:t>of Green IT</a:t>
            </a:r>
            <a:r>
              <a:rPr lang="en-US" sz="2880"/>
              <a:t> </a:t>
            </a:r>
            <a:r>
              <a:rPr lang="en-US" sz="3959"/>
              <a:t>(4/4</a:t>
            </a:r>
            <a:r>
              <a:rPr lang="en-US" sz="3600"/>
              <a:t>)</a:t>
            </a:r>
            <a:endParaRPr sz="3959"/>
          </a:p>
        </p:txBody>
      </p:sp>
      <p:sp>
        <p:nvSpPr>
          <p:cNvPr id="676" name="Google Shape;676;p70"/>
          <p:cNvSpPr txBox="1"/>
          <p:nvPr>
            <p:ph idx="1" type="body"/>
          </p:nvPr>
        </p:nvSpPr>
        <p:spPr>
          <a:xfrm>
            <a:off x="457200" y="1772816"/>
            <a:ext cx="8229600" cy="435334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u="sng">
                <a:solidFill>
                  <a:schemeClr val="hlink"/>
                </a:solidFill>
                <a:hlinkClick r:id="rId3"/>
              </a:rPr>
              <a:t>BMW augmented reality</a:t>
            </a:r>
            <a:endParaRPr/>
          </a:p>
          <a:p>
            <a:pPr indent="-342900" lvl="0" marL="342900" rtl="0" algn="l">
              <a:spcBef>
                <a:spcPts val="640"/>
              </a:spcBef>
              <a:spcAft>
                <a:spcPts val="0"/>
              </a:spcAft>
              <a:buClr>
                <a:schemeClr val="dk1"/>
              </a:buClr>
              <a:buSzPts val="3200"/>
              <a:buChar char="•"/>
            </a:pPr>
            <a:r>
              <a:rPr lang="en-US" u="sng">
                <a:solidFill>
                  <a:schemeClr val="hlink"/>
                </a:solidFill>
                <a:hlinkClick r:id="rId4"/>
              </a:rPr>
              <a:t>Clothing augmented reality </a:t>
            </a:r>
            <a:endParaRPr/>
          </a:p>
          <a:p>
            <a:pPr indent="-139700" lvl="0" marL="342900" rtl="0" algn="l">
              <a:spcBef>
                <a:spcPts val="640"/>
              </a:spcBef>
              <a:spcAft>
                <a:spcPts val="0"/>
              </a:spcAft>
              <a:buClr>
                <a:schemeClr val="dk1"/>
              </a:buClr>
              <a:buSzPts val="3200"/>
              <a:buNone/>
            </a:pPr>
            <a:r>
              <a:t/>
            </a:r>
            <a:endParaRPr/>
          </a:p>
        </p:txBody>
      </p:sp>
      <p:sp>
        <p:nvSpPr>
          <p:cNvPr id="677" name="Google Shape;677;p70"/>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MW.jpg" id="678" name="Google Shape;678;p70">
            <a:hlinkClick r:id="rId5"/>
          </p:cNvPr>
          <p:cNvPicPr preferRelativeResize="0"/>
          <p:nvPr/>
        </p:nvPicPr>
        <p:blipFill rotWithShape="1">
          <a:blip r:embed="rId6">
            <a:alphaModFix/>
          </a:blip>
          <a:srcRect b="0" l="0" r="0" t="0"/>
          <a:stretch/>
        </p:blipFill>
        <p:spPr>
          <a:xfrm>
            <a:off x="323850" y="3284538"/>
            <a:ext cx="4065588" cy="2341562"/>
          </a:xfrm>
          <a:prstGeom prst="rect">
            <a:avLst/>
          </a:prstGeom>
          <a:noFill/>
          <a:ln>
            <a:noFill/>
          </a:ln>
        </p:spPr>
      </p:pic>
      <p:pic>
        <p:nvPicPr>
          <p:cNvPr descr="clothing.jpg" id="679" name="Google Shape;679;p70"/>
          <p:cNvPicPr preferRelativeResize="0"/>
          <p:nvPr/>
        </p:nvPicPr>
        <p:blipFill rotWithShape="1">
          <a:blip r:embed="rId7">
            <a:alphaModFix/>
          </a:blip>
          <a:srcRect b="0" l="0" r="0" t="0"/>
          <a:stretch/>
        </p:blipFill>
        <p:spPr>
          <a:xfrm>
            <a:off x="4643438" y="3213100"/>
            <a:ext cx="3960812" cy="2382838"/>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3" name="Shape 683"/>
        <p:cNvGrpSpPr/>
        <p:nvPr/>
      </p:nvGrpSpPr>
      <p:grpSpPr>
        <a:xfrm>
          <a:off x="0" y="0"/>
          <a:ext cx="0" cy="0"/>
          <a:chOff x="0" y="0"/>
          <a:chExt cx="0" cy="0"/>
        </a:xfrm>
      </p:grpSpPr>
      <p:sp>
        <p:nvSpPr>
          <p:cNvPr id="684" name="Google Shape;684;p71"/>
          <p:cNvSpPr txBox="1"/>
          <p:nvPr>
            <p:ph type="title"/>
          </p:nvPr>
        </p:nvSpPr>
        <p:spPr>
          <a:xfrm>
            <a:off x="251520" y="274638"/>
            <a:ext cx="8568952" cy="1143000"/>
          </a:xfrm>
          <a:prstGeom prst="rect">
            <a:avLst/>
          </a:prstGeom>
          <a:noFill/>
          <a:ln>
            <a:noFill/>
          </a:ln>
        </p:spPr>
        <p:txBody>
          <a:bodyPr anchorCtr="0" anchor="ctr" bIns="45700" lIns="91425" spcFirstLastPara="1" rIns="91425" wrap="square" tIns="45700">
            <a:noAutofit/>
          </a:bodyPr>
          <a:lstStyle/>
          <a:p>
            <a:pPr indent="-514350" lvl="0" marL="514350" rtl="0" algn="ctr">
              <a:spcBef>
                <a:spcPts val="0"/>
              </a:spcBef>
              <a:spcAft>
                <a:spcPts val="0"/>
              </a:spcAft>
              <a:buClr>
                <a:srgbClr val="0F243E"/>
              </a:buClr>
              <a:buSzPts val="3959"/>
              <a:buFont typeface="Calibri"/>
              <a:buNone/>
            </a:pPr>
            <a:r>
              <a:rPr lang="en-US" sz="3959"/>
              <a:t>4. Relevant Policies for Sustainable Development</a:t>
            </a:r>
            <a:endParaRPr/>
          </a:p>
        </p:txBody>
      </p:sp>
      <p:sp>
        <p:nvSpPr>
          <p:cNvPr id="685" name="Google Shape;685;p71"/>
          <p:cNvSpPr txBox="1"/>
          <p:nvPr>
            <p:ph idx="1" type="body"/>
          </p:nvPr>
        </p:nvSpPr>
        <p:spPr>
          <a:xfrm>
            <a:off x="323528" y="1772816"/>
            <a:ext cx="8496944" cy="4353347"/>
          </a:xfrm>
          <a:prstGeom prst="rect">
            <a:avLst/>
          </a:prstGeom>
          <a:noFill/>
          <a:ln>
            <a:noFill/>
          </a:ln>
        </p:spPr>
        <p:txBody>
          <a:bodyPr anchorCtr="0" anchor="t" bIns="45700" lIns="91425" spcFirstLastPara="1" rIns="91425" wrap="square" tIns="45700">
            <a:noAutofit/>
          </a:bodyPr>
          <a:lstStyle/>
          <a:p>
            <a:pPr indent="-342900" lvl="0" marL="342900" rtl="0" algn="just">
              <a:lnSpc>
                <a:spcPct val="70000"/>
              </a:lnSpc>
              <a:spcBef>
                <a:spcPts val="0"/>
              </a:spcBef>
              <a:spcAft>
                <a:spcPts val="0"/>
              </a:spcAft>
              <a:buClr>
                <a:schemeClr val="dk1"/>
              </a:buClr>
              <a:buSzPts val="2480"/>
              <a:buNone/>
            </a:pPr>
            <a:r>
              <a:rPr lang="en-US" sz="2480"/>
              <a:t>4.1  The Importance of Energy Conservation…………………………60</a:t>
            </a:r>
            <a:endParaRPr/>
          </a:p>
          <a:p>
            <a:pPr indent="-342900" lvl="0" marL="342900" rtl="0" algn="just">
              <a:lnSpc>
                <a:spcPct val="70000"/>
              </a:lnSpc>
              <a:spcBef>
                <a:spcPts val="496"/>
              </a:spcBef>
              <a:spcAft>
                <a:spcPts val="0"/>
              </a:spcAft>
              <a:buClr>
                <a:schemeClr val="dk1"/>
              </a:buClr>
              <a:buSzPts val="2480"/>
              <a:buNone/>
            </a:pPr>
            <a:r>
              <a:rPr lang="en-US" sz="2480">
                <a:latin typeface="Calibri"/>
                <a:ea typeface="Calibri"/>
                <a:cs typeface="Calibri"/>
                <a:sym typeface="Calibri"/>
              </a:rPr>
              <a:t>4.2  Energy Demand Conservation vs. Supply Cost Efficiency</a:t>
            </a:r>
            <a:r>
              <a:rPr lang="en-US" sz="2480"/>
              <a:t>…61</a:t>
            </a:r>
            <a:endParaRPr sz="2480">
              <a:latin typeface="Calibri"/>
              <a:ea typeface="Calibri"/>
              <a:cs typeface="Calibri"/>
              <a:sym typeface="Calibri"/>
            </a:endParaRPr>
          </a:p>
          <a:p>
            <a:pPr indent="-342900" lvl="0" marL="342900" rtl="0" algn="just">
              <a:lnSpc>
                <a:spcPct val="70000"/>
              </a:lnSpc>
              <a:spcBef>
                <a:spcPts val="496"/>
              </a:spcBef>
              <a:spcAft>
                <a:spcPts val="0"/>
              </a:spcAft>
              <a:buClr>
                <a:schemeClr val="dk1"/>
              </a:buClr>
              <a:buSzPts val="2480"/>
              <a:buNone/>
            </a:pPr>
            <a:r>
              <a:rPr lang="en-US" sz="2480"/>
              <a:t>4.3  Policies Needed ………………………………………………………………63</a:t>
            </a:r>
            <a:endParaRPr/>
          </a:p>
          <a:p>
            <a:pPr indent="-342900" lvl="0" marL="342900" rtl="0" algn="just">
              <a:lnSpc>
                <a:spcPct val="70000"/>
              </a:lnSpc>
              <a:spcBef>
                <a:spcPts val="496"/>
              </a:spcBef>
              <a:spcAft>
                <a:spcPts val="0"/>
              </a:spcAft>
              <a:buClr>
                <a:schemeClr val="dk1"/>
              </a:buClr>
              <a:buSzPts val="2480"/>
              <a:buNone/>
            </a:pPr>
            <a:r>
              <a:rPr lang="en-US" sz="2480"/>
              <a:t>4.4  Comparison of Policy Tools ……………………………………………64</a:t>
            </a:r>
            <a:endParaRPr/>
          </a:p>
          <a:p>
            <a:pPr indent="-342900" lvl="0" marL="342900" rtl="0" algn="just">
              <a:lnSpc>
                <a:spcPct val="70000"/>
              </a:lnSpc>
              <a:spcBef>
                <a:spcPts val="496"/>
              </a:spcBef>
              <a:spcAft>
                <a:spcPts val="0"/>
              </a:spcAft>
              <a:buClr>
                <a:schemeClr val="dk1"/>
              </a:buClr>
              <a:buSzPts val="2480"/>
              <a:buNone/>
            </a:pPr>
            <a:r>
              <a:rPr lang="en-US" sz="2480"/>
              <a:t>4.5  Liability Laws …………………………………………………………………65</a:t>
            </a:r>
            <a:endParaRPr/>
          </a:p>
          <a:p>
            <a:pPr indent="-342900" lvl="0" marL="342900" rtl="0" algn="just">
              <a:lnSpc>
                <a:spcPct val="70000"/>
              </a:lnSpc>
              <a:spcBef>
                <a:spcPts val="496"/>
              </a:spcBef>
              <a:spcAft>
                <a:spcPts val="0"/>
              </a:spcAft>
              <a:buClr>
                <a:schemeClr val="dk1"/>
              </a:buClr>
              <a:buSzPts val="2480"/>
              <a:buNone/>
            </a:pPr>
            <a:r>
              <a:rPr lang="en-US" sz="2480"/>
              <a:t>4.6  Coase Theorem ………………………………………………………………67</a:t>
            </a:r>
            <a:endParaRPr/>
          </a:p>
          <a:p>
            <a:pPr indent="-342900" lvl="0" marL="342900" rtl="0" algn="just">
              <a:lnSpc>
                <a:spcPct val="70000"/>
              </a:lnSpc>
              <a:spcBef>
                <a:spcPts val="496"/>
              </a:spcBef>
              <a:spcAft>
                <a:spcPts val="0"/>
              </a:spcAft>
              <a:buClr>
                <a:schemeClr val="dk1"/>
              </a:buClr>
              <a:buSzPts val="2480"/>
              <a:buNone/>
            </a:pPr>
            <a:r>
              <a:rPr lang="en-US" sz="2480"/>
              <a:t>4.7  Emission Standard …………………………………………………………71</a:t>
            </a:r>
            <a:endParaRPr/>
          </a:p>
          <a:p>
            <a:pPr indent="-342900" lvl="0" marL="342900" rtl="0" algn="just">
              <a:lnSpc>
                <a:spcPct val="80000"/>
              </a:lnSpc>
              <a:spcBef>
                <a:spcPts val="496"/>
              </a:spcBef>
              <a:spcAft>
                <a:spcPts val="0"/>
              </a:spcAft>
              <a:buClr>
                <a:schemeClr val="dk1"/>
              </a:buClr>
              <a:buSzPts val="2480"/>
              <a:buNone/>
            </a:pPr>
            <a:r>
              <a:rPr lang="en-US" sz="2480"/>
              <a:t>4.8  Incentives for Technology Improvement …………………………75</a:t>
            </a:r>
            <a:endParaRPr/>
          </a:p>
          <a:p>
            <a:pPr indent="-342900" lvl="0" marL="342900" rtl="0" algn="just">
              <a:lnSpc>
                <a:spcPct val="80000"/>
              </a:lnSpc>
              <a:spcBef>
                <a:spcPts val="496"/>
              </a:spcBef>
              <a:spcAft>
                <a:spcPts val="0"/>
              </a:spcAft>
              <a:buClr>
                <a:schemeClr val="dk1"/>
              </a:buClr>
              <a:buSzPts val="2480"/>
              <a:buNone/>
            </a:pPr>
            <a:r>
              <a:rPr lang="en-US" sz="2480"/>
              <a:t>4.9  Pigouvian Tax …………………………………………………………………76</a:t>
            </a:r>
            <a:endParaRPr/>
          </a:p>
          <a:p>
            <a:pPr indent="-342900" lvl="0" marL="342900" rtl="0" algn="just">
              <a:lnSpc>
                <a:spcPct val="80000"/>
              </a:lnSpc>
              <a:spcBef>
                <a:spcPts val="496"/>
              </a:spcBef>
              <a:spcAft>
                <a:spcPts val="0"/>
              </a:spcAft>
              <a:buClr>
                <a:schemeClr val="dk1"/>
              </a:buClr>
              <a:buSzPts val="2480"/>
              <a:buNone/>
            </a:pPr>
            <a:r>
              <a:rPr lang="en-US" sz="2480"/>
              <a:t>4.10  Other Policy Tools …………………………………………………………81</a:t>
            </a:r>
            <a:endParaRPr/>
          </a:p>
          <a:p>
            <a:pPr indent="-342900" lvl="0" marL="342900" rtl="0" algn="just">
              <a:lnSpc>
                <a:spcPct val="80000"/>
              </a:lnSpc>
              <a:spcBef>
                <a:spcPts val="496"/>
              </a:spcBef>
              <a:spcAft>
                <a:spcPts val="0"/>
              </a:spcAft>
              <a:buClr>
                <a:schemeClr val="dk1"/>
              </a:buClr>
              <a:buSzPts val="2480"/>
              <a:buNone/>
            </a:pPr>
            <a:r>
              <a:t/>
            </a:r>
            <a:endParaRPr sz="2480"/>
          </a:p>
        </p:txBody>
      </p:sp>
      <p:sp>
        <p:nvSpPr>
          <p:cNvPr id="686" name="Google Shape;686;p71"/>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18"/>
          <p:cNvSpPr txBox="1"/>
          <p:nvPr>
            <p:ph type="title"/>
          </p:nvPr>
        </p:nvSpPr>
        <p:spPr>
          <a:xfrm>
            <a:off x="457200" y="274638"/>
            <a:ext cx="8435280"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chemeClr val="dk1"/>
              </a:buClr>
              <a:buSzPts val="3959"/>
              <a:buFont typeface="Calibri"/>
              <a:buNone/>
            </a:pPr>
            <a:r>
              <a:rPr lang="en-US" sz="3959">
                <a:solidFill>
                  <a:schemeClr val="dk1"/>
                </a:solidFill>
              </a:rPr>
              <a:t>1.2  “Externality” of Energy Utilization</a:t>
            </a:r>
            <a:endParaRPr sz="3959">
              <a:solidFill>
                <a:schemeClr val="dk1"/>
              </a:solidFill>
            </a:endParaRPr>
          </a:p>
        </p:txBody>
      </p:sp>
      <p:sp>
        <p:nvSpPr>
          <p:cNvPr id="126" name="Google Shape;126;p18"/>
          <p:cNvSpPr txBox="1"/>
          <p:nvPr>
            <p:ph idx="1" type="body"/>
          </p:nvPr>
        </p:nvSpPr>
        <p:spPr>
          <a:xfrm>
            <a:off x="323528" y="1340768"/>
            <a:ext cx="8640960" cy="511256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The problem of externality is rooted from ” The Law of Thermodynamics”</a:t>
            </a:r>
            <a:endParaRPr/>
          </a:p>
          <a:p>
            <a:pPr indent="-285750" lvl="1" marL="742950" rtl="0" algn="l">
              <a:spcBef>
                <a:spcPts val="1200"/>
              </a:spcBef>
              <a:spcAft>
                <a:spcPts val="0"/>
              </a:spcAft>
              <a:buClr>
                <a:schemeClr val="dk1"/>
              </a:buClr>
              <a:buSzPts val="3200"/>
              <a:buNone/>
            </a:pPr>
            <a:r>
              <a:rPr lang="en-US" sz="3200"/>
              <a:t>(1) </a:t>
            </a:r>
            <a:r>
              <a:rPr b="1" lang="en-US" sz="3200"/>
              <a:t>The First Law of Thermodynamics</a:t>
            </a:r>
            <a:endParaRPr/>
          </a:p>
          <a:p>
            <a:pPr indent="-228600" lvl="2" marL="1143000" rtl="0" algn="l">
              <a:spcBef>
                <a:spcPts val="1200"/>
              </a:spcBef>
              <a:spcAft>
                <a:spcPts val="0"/>
              </a:spcAft>
              <a:buClr>
                <a:schemeClr val="dk1"/>
              </a:buClr>
              <a:buSzPts val="2800"/>
              <a:buChar char="•"/>
            </a:pPr>
            <a:r>
              <a:rPr lang="en-US" sz="2800"/>
              <a:t>The Law states that energy cannot be created or destroyed; rather, the amount of energy lost in a steady state process cannot be greater than the amount of energy gained.</a:t>
            </a:r>
            <a:endParaRPr/>
          </a:p>
          <a:p>
            <a:pPr indent="-285750" lvl="1" marL="742950" rtl="0" algn="l">
              <a:spcBef>
                <a:spcPts val="1200"/>
              </a:spcBef>
              <a:spcAft>
                <a:spcPts val="0"/>
              </a:spcAft>
              <a:buClr>
                <a:schemeClr val="dk1"/>
              </a:buClr>
              <a:buSzPts val="3200"/>
              <a:buNone/>
            </a:pPr>
            <a:r>
              <a:rPr lang="en-US" sz="3200"/>
              <a:t>(2) </a:t>
            </a:r>
            <a:r>
              <a:rPr b="1" lang="en-US" sz="3200"/>
              <a:t>The Second Law of Thermodynamics</a:t>
            </a:r>
            <a:endParaRPr/>
          </a:p>
          <a:p>
            <a:pPr indent="-228600" lvl="2" marL="1143000" rtl="0" algn="l">
              <a:spcBef>
                <a:spcPts val="1200"/>
              </a:spcBef>
              <a:spcAft>
                <a:spcPts val="0"/>
              </a:spcAft>
              <a:buClr>
                <a:schemeClr val="dk1"/>
              </a:buClr>
              <a:buSzPts val="2800"/>
              <a:buChar char="•"/>
            </a:pPr>
            <a:r>
              <a:rPr lang="en-US" sz="2800"/>
              <a:t>Energy systems have a tendency to increase their entropy rather than decrease it. </a:t>
            </a:r>
            <a:endParaRPr/>
          </a:p>
        </p:txBody>
      </p:sp>
      <p:sp>
        <p:nvSpPr>
          <p:cNvPr id="127" name="Google Shape;127;p18"/>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8" name="Google Shape;128;p18"/>
          <p:cNvSpPr/>
          <p:nvPr/>
        </p:nvSpPr>
        <p:spPr>
          <a:xfrm>
            <a:off x="0" y="6577607"/>
            <a:ext cx="8028384"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Source: Hsu, Jyh-Yih (2009), Policy for Sustainable Energy Development.</a:t>
            </a:r>
            <a:endParaRPr sz="1400">
              <a:solidFill>
                <a:schemeClr val="dk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0" name="Shape 690"/>
        <p:cNvGrpSpPr/>
        <p:nvPr/>
      </p:nvGrpSpPr>
      <p:grpSpPr>
        <a:xfrm>
          <a:off x="0" y="0"/>
          <a:ext cx="0" cy="0"/>
          <a:chOff x="0" y="0"/>
          <a:chExt cx="0" cy="0"/>
        </a:xfrm>
      </p:grpSpPr>
      <p:sp>
        <p:nvSpPr>
          <p:cNvPr id="691" name="Google Shape;691;p72"/>
          <p:cNvSpPr txBox="1"/>
          <p:nvPr>
            <p:ph type="title"/>
          </p:nvPr>
        </p:nvSpPr>
        <p:spPr>
          <a:xfrm>
            <a:off x="-72008" y="358552"/>
            <a:ext cx="9324528" cy="838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3600"/>
              <a:buFont typeface="Calibri"/>
              <a:buNone/>
            </a:pPr>
            <a:r>
              <a:rPr b="1" lang="en-US" sz="3600"/>
              <a:t>4.1  The Importance of Energy Conservation</a:t>
            </a:r>
            <a:endParaRPr b="1" sz="3600"/>
          </a:p>
        </p:txBody>
      </p:sp>
      <p:sp>
        <p:nvSpPr>
          <p:cNvPr id="692" name="Google Shape;692;p72"/>
          <p:cNvSpPr txBox="1"/>
          <p:nvPr/>
        </p:nvSpPr>
        <p:spPr>
          <a:xfrm>
            <a:off x="6984776" y="1628800"/>
            <a:ext cx="2051720" cy="10772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FF0000"/>
                </a:solidFill>
                <a:latin typeface="Calibri"/>
                <a:ea typeface="Calibri"/>
                <a:cs typeface="Calibri"/>
                <a:sym typeface="Calibri"/>
              </a:rPr>
              <a:t>Conserving</a:t>
            </a:r>
            <a:endParaRPr/>
          </a:p>
          <a:p>
            <a:pPr indent="0" lvl="0" marL="0" marR="0" rtl="0" algn="l">
              <a:spcBef>
                <a:spcPts val="0"/>
              </a:spcBef>
              <a:spcAft>
                <a:spcPts val="0"/>
              </a:spcAft>
              <a:buNone/>
            </a:pPr>
            <a:r>
              <a:rPr lang="en-US" sz="3200">
                <a:solidFill>
                  <a:srgbClr val="FF0000"/>
                </a:solidFill>
                <a:latin typeface="Calibri"/>
                <a:ea typeface="Calibri"/>
                <a:cs typeface="Calibri"/>
                <a:sym typeface="Calibri"/>
              </a:rPr>
              <a:t> 1 kwh</a:t>
            </a:r>
            <a:endParaRPr sz="3200">
              <a:solidFill>
                <a:srgbClr val="FF0000"/>
              </a:solidFill>
              <a:latin typeface="Calibri"/>
              <a:ea typeface="Calibri"/>
              <a:cs typeface="Calibri"/>
              <a:sym typeface="Calibri"/>
            </a:endParaRPr>
          </a:p>
        </p:txBody>
      </p:sp>
      <p:cxnSp>
        <p:nvCxnSpPr>
          <p:cNvPr id="693" name="Google Shape;693;p72"/>
          <p:cNvCxnSpPr/>
          <p:nvPr/>
        </p:nvCxnSpPr>
        <p:spPr>
          <a:xfrm rot="10800000">
            <a:off x="1619250" y="2132583"/>
            <a:ext cx="5400675" cy="1588"/>
          </a:xfrm>
          <a:prstGeom prst="straightConnector1">
            <a:avLst/>
          </a:prstGeom>
          <a:noFill/>
          <a:ln cap="flat" cmpd="sng" w="28575">
            <a:solidFill>
              <a:srgbClr val="4A7DBA"/>
            </a:solidFill>
            <a:prstDash val="solid"/>
            <a:round/>
            <a:headEnd len="sm" w="sm" type="none"/>
            <a:tailEnd len="med" w="med" type="stealth"/>
          </a:ln>
        </p:spPr>
      </p:cxnSp>
      <p:sp>
        <p:nvSpPr>
          <p:cNvPr id="694" name="Google Shape;694;p72"/>
          <p:cNvSpPr txBox="1"/>
          <p:nvPr/>
        </p:nvSpPr>
        <p:spPr>
          <a:xfrm>
            <a:off x="1043608" y="5251941"/>
            <a:ext cx="7344816"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600">
                <a:solidFill>
                  <a:schemeClr val="dk1"/>
                </a:solidFill>
                <a:latin typeface="Calibri"/>
                <a:ea typeface="Calibri"/>
                <a:cs typeface="Calibri"/>
                <a:sym typeface="Calibri"/>
              </a:rPr>
              <a:t>Efficiency Loss of Energy Conversion</a:t>
            </a:r>
            <a:br>
              <a:rPr lang="en-US" sz="3600">
                <a:solidFill>
                  <a:schemeClr val="dk1"/>
                </a:solidFill>
                <a:latin typeface="Calibri"/>
                <a:ea typeface="Calibri"/>
                <a:cs typeface="Calibri"/>
                <a:sym typeface="Calibri"/>
              </a:rPr>
            </a:br>
            <a:r>
              <a:rPr lang="en-US" sz="3600">
                <a:solidFill>
                  <a:schemeClr val="dk1"/>
                </a:solidFill>
                <a:latin typeface="Calibri"/>
                <a:ea typeface="Calibri"/>
                <a:cs typeface="Calibri"/>
                <a:sym typeface="Calibri"/>
              </a:rPr>
              <a:t> (Second Law of Thermodynamics)</a:t>
            </a:r>
            <a:endParaRPr sz="3600">
              <a:solidFill>
                <a:schemeClr val="dk1"/>
              </a:solidFill>
              <a:latin typeface="Constantia"/>
              <a:ea typeface="Constantia"/>
              <a:cs typeface="Constantia"/>
              <a:sym typeface="Constantia"/>
            </a:endParaRPr>
          </a:p>
        </p:txBody>
      </p:sp>
      <p:grpSp>
        <p:nvGrpSpPr>
          <p:cNvPr id="695" name="Google Shape;695;p72"/>
          <p:cNvGrpSpPr/>
          <p:nvPr/>
        </p:nvGrpSpPr>
        <p:grpSpPr>
          <a:xfrm>
            <a:off x="1331913" y="4365104"/>
            <a:ext cx="6553200" cy="935037"/>
            <a:chOff x="1331640" y="4437112"/>
            <a:chExt cx="6552728" cy="936103"/>
          </a:xfrm>
        </p:grpSpPr>
        <p:cxnSp>
          <p:nvCxnSpPr>
            <p:cNvPr id="696" name="Google Shape;696;p72"/>
            <p:cNvCxnSpPr/>
            <p:nvPr/>
          </p:nvCxnSpPr>
          <p:spPr>
            <a:xfrm>
              <a:off x="1331640" y="4437112"/>
              <a:ext cx="6552728" cy="503812"/>
            </a:xfrm>
            <a:prstGeom prst="bentConnector3">
              <a:avLst>
                <a:gd fmla="val -240" name="adj1"/>
              </a:avLst>
            </a:prstGeom>
            <a:noFill/>
            <a:ln cap="flat" cmpd="sng" w="28575">
              <a:solidFill>
                <a:srgbClr val="4A7DBA"/>
              </a:solidFill>
              <a:prstDash val="solid"/>
              <a:round/>
              <a:headEnd len="sm" w="sm" type="none"/>
              <a:tailEnd len="sm" w="sm" type="none"/>
            </a:ln>
          </p:spPr>
        </p:cxnSp>
        <p:cxnSp>
          <p:nvCxnSpPr>
            <p:cNvPr id="697" name="Google Shape;697;p72"/>
            <p:cNvCxnSpPr/>
            <p:nvPr/>
          </p:nvCxnSpPr>
          <p:spPr>
            <a:xfrm rot="5400000">
              <a:off x="7632462" y="4689018"/>
              <a:ext cx="503812" cy="0"/>
            </a:xfrm>
            <a:prstGeom prst="straightConnector1">
              <a:avLst/>
            </a:prstGeom>
            <a:noFill/>
            <a:ln cap="flat" cmpd="sng" w="28575">
              <a:solidFill>
                <a:srgbClr val="4A7DBA"/>
              </a:solidFill>
              <a:prstDash val="solid"/>
              <a:round/>
              <a:headEnd len="sm" w="sm" type="none"/>
              <a:tailEnd len="sm" w="sm" type="none"/>
            </a:ln>
          </p:spPr>
        </p:cxnSp>
        <p:cxnSp>
          <p:nvCxnSpPr>
            <p:cNvPr id="698" name="Google Shape;698;p72"/>
            <p:cNvCxnSpPr/>
            <p:nvPr/>
          </p:nvCxnSpPr>
          <p:spPr>
            <a:xfrm rot="5400000">
              <a:off x="4500594" y="5156276"/>
              <a:ext cx="432292" cy="1587"/>
            </a:xfrm>
            <a:prstGeom prst="straightConnector1">
              <a:avLst/>
            </a:prstGeom>
            <a:noFill/>
            <a:ln cap="flat" cmpd="sng" w="28575">
              <a:solidFill>
                <a:srgbClr val="4A7DBA"/>
              </a:solidFill>
              <a:prstDash val="solid"/>
              <a:round/>
              <a:headEnd len="sm" w="sm" type="none"/>
              <a:tailEnd len="med" w="med" type="stealth"/>
            </a:ln>
          </p:spPr>
        </p:cxnSp>
      </p:grpSp>
      <p:grpSp>
        <p:nvGrpSpPr>
          <p:cNvPr id="699" name="Google Shape;699;p72"/>
          <p:cNvGrpSpPr/>
          <p:nvPr/>
        </p:nvGrpSpPr>
        <p:grpSpPr>
          <a:xfrm>
            <a:off x="0" y="2780928"/>
            <a:ext cx="9180512" cy="1493621"/>
            <a:chOff x="107503" y="2996953"/>
            <a:chExt cx="9109238" cy="1080475"/>
          </a:xfrm>
        </p:grpSpPr>
        <p:sp>
          <p:nvSpPr>
            <p:cNvPr id="700" name="Google Shape;700;p72"/>
            <p:cNvSpPr/>
            <p:nvPr/>
          </p:nvSpPr>
          <p:spPr>
            <a:xfrm>
              <a:off x="107503" y="2996953"/>
              <a:ext cx="2393036" cy="1080120"/>
            </a:xfrm>
            <a:prstGeom prst="chevron">
              <a:avLst>
                <a:gd fmla="val 36810" name="adj"/>
              </a:avLst>
            </a:prstGeom>
            <a:solidFill>
              <a:schemeClr val="accent1"/>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200">
                  <a:solidFill>
                    <a:schemeClr val="lt1"/>
                  </a:solidFill>
                  <a:latin typeface="Calibri"/>
                  <a:ea typeface="Calibri"/>
                  <a:cs typeface="Calibri"/>
                  <a:sym typeface="Calibri"/>
                </a:rPr>
                <a:t>Mining fossil fuels</a:t>
              </a:r>
              <a:endParaRPr sz="2200">
                <a:solidFill>
                  <a:schemeClr val="lt1"/>
                </a:solidFill>
                <a:latin typeface="Calibri"/>
                <a:ea typeface="Calibri"/>
                <a:cs typeface="Calibri"/>
                <a:sym typeface="Calibri"/>
              </a:endParaRPr>
            </a:p>
          </p:txBody>
        </p:sp>
        <p:sp>
          <p:nvSpPr>
            <p:cNvPr id="701" name="Google Shape;701;p72"/>
            <p:cNvSpPr/>
            <p:nvPr/>
          </p:nvSpPr>
          <p:spPr>
            <a:xfrm>
              <a:off x="1500254" y="2996953"/>
              <a:ext cx="2640539" cy="1080120"/>
            </a:xfrm>
            <a:prstGeom prst="chevron">
              <a:avLst>
                <a:gd fmla="val 38694" name="adj"/>
              </a:avLst>
            </a:prstGeom>
            <a:solidFill>
              <a:schemeClr val="accent1"/>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200">
                  <a:solidFill>
                    <a:schemeClr val="lt1"/>
                  </a:solidFill>
                  <a:latin typeface="Calibri"/>
                  <a:ea typeface="Calibri"/>
                  <a:cs typeface="Calibri"/>
                  <a:sym typeface="Calibri"/>
                </a:rPr>
                <a:t>Power </a:t>
              </a:r>
              <a:endParaRPr/>
            </a:p>
            <a:p>
              <a:pPr indent="0" lvl="0" marL="0" marR="0" rtl="0" algn="ctr">
                <a:spcBef>
                  <a:spcPts val="0"/>
                </a:spcBef>
                <a:spcAft>
                  <a:spcPts val="0"/>
                </a:spcAft>
                <a:buNone/>
              </a:pPr>
              <a:r>
                <a:rPr lang="en-US" sz="2200">
                  <a:solidFill>
                    <a:schemeClr val="lt1"/>
                  </a:solidFill>
                  <a:latin typeface="Calibri"/>
                  <a:ea typeface="Calibri"/>
                  <a:cs typeface="Calibri"/>
                  <a:sym typeface="Calibri"/>
                </a:rPr>
                <a:t>Generation</a:t>
              </a:r>
              <a:endParaRPr sz="2200">
                <a:solidFill>
                  <a:schemeClr val="lt1"/>
                </a:solidFill>
                <a:latin typeface="Calibri"/>
                <a:ea typeface="Calibri"/>
                <a:cs typeface="Calibri"/>
                <a:sym typeface="Calibri"/>
              </a:endParaRPr>
            </a:p>
          </p:txBody>
        </p:sp>
        <p:sp>
          <p:nvSpPr>
            <p:cNvPr id="702" name="Google Shape;702;p72"/>
            <p:cNvSpPr/>
            <p:nvPr/>
          </p:nvSpPr>
          <p:spPr>
            <a:xfrm>
              <a:off x="3143580" y="2996953"/>
              <a:ext cx="2952378" cy="1080120"/>
            </a:xfrm>
            <a:prstGeom prst="chevron">
              <a:avLst>
                <a:gd fmla="val 35868" name="adj"/>
              </a:avLst>
            </a:prstGeom>
            <a:solidFill>
              <a:schemeClr val="accent1"/>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200">
                  <a:solidFill>
                    <a:schemeClr val="lt1"/>
                  </a:solidFill>
                  <a:latin typeface="Calibri"/>
                  <a:ea typeface="Calibri"/>
                  <a:cs typeface="Calibri"/>
                  <a:sym typeface="Calibri"/>
                </a:rPr>
                <a:t>Transmission</a:t>
              </a:r>
              <a:endParaRPr/>
            </a:p>
            <a:p>
              <a:pPr indent="0" lvl="0" marL="0" marR="0" rtl="0" algn="ctr">
                <a:spcBef>
                  <a:spcPts val="0"/>
                </a:spcBef>
                <a:spcAft>
                  <a:spcPts val="0"/>
                </a:spcAft>
                <a:buNone/>
              </a:pPr>
              <a:r>
                <a:rPr lang="en-US" sz="2200">
                  <a:solidFill>
                    <a:schemeClr val="lt1"/>
                  </a:solidFill>
                  <a:latin typeface="Calibri"/>
                  <a:ea typeface="Calibri"/>
                  <a:cs typeface="Calibri"/>
                  <a:sym typeface="Calibri"/>
                </a:rPr>
                <a:t>and distribution systems</a:t>
              </a:r>
              <a:endParaRPr sz="2200">
                <a:solidFill>
                  <a:schemeClr val="lt1"/>
                </a:solidFill>
                <a:latin typeface="Calibri"/>
                <a:ea typeface="Calibri"/>
                <a:cs typeface="Calibri"/>
                <a:sym typeface="Calibri"/>
              </a:endParaRPr>
            </a:p>
          </p:txBody>
        </p:sp>
        <p:sp>
          <p:nvSpPr>
            <p:cNvPr id="703" name="Google Shape;703;p72"/>
            <p:cNvSpPr/>
            <p:nvPr/>
          </p:nvSpPr>
          <p:spPr>
            <a:xfrm>
              <a:off x="5215599" y="2996953"/>
              <a:ext cx="2164914" cy="1080120"/>
            </a:xfrm>
            <a:prstGeom prst="chevron">
              <a:avLst>
                <a:gd fmla="val 32099" name="adj"/>
              </a:avLst>
            </a:prstGeom>
            <a:solidFill>
              <a:schemeClr val="accent1"/>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200">
                  <a:solidFill>
                    <a:schemeClr val="lt1"/>
                  </a:solidFill>
                  <a:latin typeface="Calibri"/>
                  <a:ea typeface="Calibri"/>
                  <a:cs typeface="Calibri"/>
                  <a:sym typeface="Calibri"/>
                </a:rPr>
                <a:t>Power</a:t>
              </a:r>
              <a:endParaRPr/>
            </a:p>
            <a:p>
              <a:pPr indent="0" lvl="0" marL="0" marR="0" rtl="0" algn="ctr">
                <a:spcBef>
                  <a:spcPts val="0"/>
                </a:spcBef>
                <a:spcAft>
                  <a:spcPts val="0"/>
                </a:spcAft>
                <a:buNone/>
              </a:pPr>
              <a:r>
                <a:rPr lang="en-US" sz="2200">
                  <a:solidFill>
                    <a:schemeClr val="lt1"/>
                  </a:solidFill>
                  <a:latin typeface="Calibri"/>
                  <a:ea typeface="Calibri"/>
                  <a:cs typeface="Calibri"/>
                  <a:sym typeface="Calibri"/>
                </a:rPr>
                <a:t>metering</a:t>
              </a:r>
              <a:endParaRPr sz="2200">
                <a:solidFill>
                  <a:schemeClr val="lt1"/>
                </a:solidFill>
                <a:latin typeface="Calibri"/>
                <a:ea typeface="Calibri"/>
                <a:cs typeface="Calibri"/>
                <a:sym typeface="Calibri"/>
              </a:endParaRPr>
            </a:p>
          </p:txBody>
        </p:sp>
        <p:sp>
          <p:nvSpPr>
            <p:cNvPr id="704" name="Google Shape;704;p72"/>
            <p:cNvSpPr/>
            <p:nvPr/>
          </p:nvSpPr>
          <p:spPr>
            <a:xfrm>
              <a:off x="6537909" y="2997309"/>
              <a:ext cx="2678832" cy="1080119"/>
            </a:xfrm>
            <a:prstGeom prst="chevron">
              <a:avLst>
                <a:gd fmla="val 36810" name="adj"/>
              </a:avLst>
            </a:prstGeom>
            <a:solidFill>
              <a:schemeClr val="accent1"/>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200">
                  <a:solidFill>
                    <a:schemeClr val="lt1"/>
                  </a:solidFill>
                  <a:latin typeface="Calibri"/>
                  <a:ea typeface="Calibri"/>
                  <a:cs typeface="Calibri"/>
                  <a:sym typeface="Calibri"/>
                </a:rPr>
                <a:t>Electric</a:t>
              </a:r>
              <a:endParaRPr/>
            </a:p>
            <a:p>
              <a:pPr indent="0" lvl="0" marL="0" marR="0" rtl="0" algn="ctr">
                <a:spcBef>
                  <a:spcPts val="0"/>
                </a:spcBef>
                <a:spcAft>
                  <a:spcPts val="0"/>
                </a:spcAft>
                <a:buNone/>
              </a:pPr>
              <a:r>
                <a:rPr lang="en-US" sz="2200">
                  <a:solidFill>
                    <a:schemeClr val="lt1"/>
                  </a:solidFill>
                  <a:latin typeface="Calibri"/>
                  <a:ea typeface="Calibri"/>
                  <a:cs typeface="Calibri"/>
                  <a:sym typeface="Calibri"/>
                </a:rPr>
                <a:t>end-use</a:t>
              </a:r>
              <a:endParaRPr/>
            </a:p>
            <a:p>
              <a:pPr indent="0" lvl="0" marL="0" marR="0" rtl="0" algn="ctr">
                <a:spcBef>
                  <a:spcPts val="0"/>
                </a:spcBef>
                <a:spcAft>
                  <a:spcPts val="0"/>
                </a:spcAft>
                <a:buNone/>
              </a:pPr>
              <a:r>
                <a:rPr lang="en-US" sz="2200">
                  <a:solidFill>
                    <a:schemeClr val="lt1"/>
                  </a:solidFill>
                  <a:latin typeface="Calibri"/>
                  <a:ea typeface="Calibri"/>
                  <a:cs typeface="Calibri"/>
                  <a:sym typeface="Calibri"/>
                </a:rPr>
                <a:t>equipment</a:t>
              </a:r>
              <a:endParaRPr sz="2200">
                <a:solidFill>
                  <a:schemeClr val="lt1"/>
                </a:solidFill>
                <a:latin typeface="Calibri"/>
                <a:ea typeface="Calibri"/>
                <a:cs typeface="Calibri"/>
                <a:sym typeface="Calibri"/>
              </a:endParaRPr>
            </a:p>
          </p:txBody>
        </p:sp>
      </p:grpSp>
      <p:sp>
        <p:nvSpPr>
          <p:cNvPr id="705" name="Google Shape;705;p72"/>
          <p:cNvSpPr txBox="1"/>
          <p:nvPr/>
        </p:nvSpPr>
        <p:spPr>
          <a:xfrm>
            <a:off x="179512" y="1628800"/>
            <a:ext cx="2664296" cy="10772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FF0000"/>
                </a:solidFill>
                <a:latin typeface="Calibri"/>
                <a:ea typeface="Calibri"/>
                <a:cs typeface="Calibri"/>
                <a:sym typeface="Calibri"/>
              </a:rPr>
              <a:t>Conserving</a:t>
            </a:r>
            <a:endParaRPr/>
          </a:p>
          <a:p>
            <a:pPr indent="0" lvl="0" marL="0" marR="0" rtl="0" algn="l">
              <a:spcBef>
                <a:spcPts val="0"/>
              </a:spcBef>
              <a:spcAft>
                <a:spcPts val="0"/>
              </a:spcAft>
              <a:buNone/>
            </a:pPr>
            <a:r>
              <a:rPr lang="en-US" sz="3200">
                <a:solidFill>
                  <a:srgbClr val="FF0000"/>
                </a:solidFill>
                <a:latin typeface="Calibri"/>
                <a:ea typeface="Calibri"/>
                <a:cs typeface="Calibri"/>
                <a:sym typeface="Calibri"/>
              </a:rPr>
              <a:t> 5 kwh</a:t>
            </a:r>
            <a:endParaRPr sz="3200">
              <a:solidFill>
                <a:srgbClr val="FF0000"/>
              </a:solidFill>
              <a:latin typeface="Calibri"/>
              <a:ea typeface="Calibri"/>
              <a:cs typeface="Calibri"/>
              <a:sym typeface="Calibri"/>
            </a:endParaRPr>
          </a:p>
        </p:txBody>
      </p:sp>
      <p:sp>
        <p:nvSpPr>
          <p:cNvPr id="706" name="Google Shape;706;p72"/>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07" name="Google Shape;707;p72"/>
          <p:cNvSpPr/>
          <p:nvPr/>
        </p:nvSpPr>
        <p:spPr>
          <a:xfrm>
            <a:off x="0" y="6488668"/>
            <a:ext cx="802838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Hsu, Jyh-Yih (2010), “The promotion and impact of Energy/Carbon tax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5"/>
                                        </p:tgtEl>
                                        <p:attrNameLst>
                                          <p:attrName>style.visibility</p:attrName>
                                        </p:attrNameLst>
                                      </p:cBhvr>
                                      <p:to>
                                        <p:strVal val="visible"/>
                                      </p:to>
                                    </p:set>
                                    <p:animEffect filter="fade" transition="in">
                                      <p:cBhvr>
                                        <p:cTn dur="500"/>
                                        <p:tgtEl>
                                          <p:spTgt spid="69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94"/>
                                        </p:tgtEl>
                                        <p:attrNameLst>
                                          <p:attrName>style.visibility</p:attrName>
                                        </p:attrNameLst>
                                      </p:cBhvr>
                                      <p:to>
                                        <p:strVal val="visible"/>
                                      </p:to>
                                    </p:set>
                                    <p:animEffect filter="fade" transition="in">
                                      <p:cBhvr>
                                        <p:cTn dur="500"/>
                                        <p:tgtEl>
                                          <p:spTgt spid="6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3"/>
                                        </p:tgtEl>
                                        <p:attrNameLst>
                                          <p:attrName>style.visibility</p:attrName>
                                        </p:attrNameLst>
                                      </p:cBhvr>
                                      <p:to>
                                        <p:strVal val="visible"/>
                                      </p:to>
                                    </p:set>
                                    <p:animEffect filter="fade" transition="in">
                                      <p:cBhvr>
                                        <p:cTn dur="500"/>
                                        <p:tgtEl>
                                          <p:spTgt spid="6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1" name="Shape 711"/>
        <p:cNvGrpSpPr/>
        <p:nvPr/>
      </p:nvGrpSpPr>
      <p:grpSpPr>
        <a:xfrm>
          <a:off x="0" y="0"/>
          <a:ext cx="0" cy="0"/>
          <a:chOff x="0" y="0"/>
          <a:chExt cx="0" cy="0"/>
        </a:xfrm>
      </p:grpSpPr>
      <p:sp>
        <p:nvSpPr>
          <p:cNvPr id="712" name="Google Shape;712;p73"/>
          <p:cNvSpPr txBox="1"/>
          <p:nvPr>
            <p:ph idx="12" type="sldNum"/>
          </p:nvPr>
        </p:nvSpPr>
        <p:spPr>
          <a:xfrm>
            <a:off x="6974904" y="6237312"/>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13" name="Google Shape;713;p73"/>
          <p:cNvSpPr txBox="1"/>
          <p:nvPr/>
        </p:nvSpPr>
        <p:spPr>
          <a:xfrm>
            <a:off x="3733800" y="677863"/>
            <a:ext cx="38100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14" name="Google Shape;714;p73"/>
          <p:cNvSpPr txBox="1"/>
          <p:nvPr/>
        </p:nvSpPr>
        <p:spPr>
          <a:xfrm>
            <a:off x="1371600" y="457200"/>
            <a:ext cx="69342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15" name="Google Shape;715;p73"/>
          <p:cNvSpPr txBox="1"/>
          <p:nvPr/>
        </p:nvSpPr>
        <p:spPr>
          <a:xfrm>
            <a:off x="107950" y="116632"/>
            <a:ext cx="8964613" cy="1421928"/>
          </a:xfrm>
          <a:prstGeom prst="rect">
            <a:avLst/>
          </a:prstGeom>
          <a:noFill/>
          <a:ln>
            <a:noFill/>
          </a:ln>
        </p:spPr>
        <p:txBody>
          <a:bodyPr anchorCtr="0" anchor="t" bIns="45700" lIns="91425" spcFirstLastPara="1" rIns="91425" wrap="square" tIns="45700">
            <a:noAutofit/>
          </a:bodyPr>
          <a:lstStyle/>
          <a:p>
            <a:pPr indent="-762000" lvl="0" marL="762000" marR="0" rtl="0" algn="ctr">
              <a:lnSpc>
                <a:spcPct val="90000"/>
              </a:lnSpc>
              <a:spcBef>
                <a:spcPts val="0"/>
              </a:spcBef>
              <a:spcAft>
                <a:spcPts val="0"/>
              </a:spcAft>
              <a:buNone/>
            </a:pPr>
            <a:r>
              <a:rPr b="1" lang="en-US" sz="4800">
                <a:solidFill>
                  <a:srgbClr val="0F243E"/>
                </a:solidFill>
                <a:latin typeface="Calibri"/>
                <a:ea typeface="Calibri"/>
                <a:cs typeface="Calibri"/>
                <a:sym typeface="Calibri"/>
              </a:rPr>
              <a:t>4.2  Energy Demand Conservation vs. Supply Cost Efficiency</a:t>
            </a:r>
            <a:endParaRPr/>
          </a:p>
        </p:txBody>
      </p:sp>
      <p:sp>
        <p:nvSpPr>
          <p:cNvPr id="716" name="Google Shape;716;p73"/>
          <p:cNvSpPr txBox="1"/>
          <p:nvPr/>
        </p:nvSpPr>
        <p:spPr>
          <a:xfrm>
            <a:off x="0" y="6525344"/>
            <a:ext cx="7849443"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Source: Hsu, Jyh-Yih (2009), “Policy Towards a Low-carbon Sociality”</a:t>
            </a:r>
            <a:endParaRPr sz="1400">
              <a:solidFill>
                <a:schemeClr val="dk1"/>
              </a:solidFill>
              <a:latin typeface="Calibri"/>
              <a:ea typeface="Calibri"/>
              <a:cs typeface="Calibri"/>
              <a:sym typeface="Calibri"/>
            </a:endParaRPr>
          </a:p>
        </p:txBody>
      </p:sp>
      <p:grpSp>
        <p:nvGrpSpPr>
          <p:cNvPr id="717" name="Google Shape;717;p73"/>
          <p:cNvGrpSpPr/>
          <p:nvPr/>
        </p:nvGrpSpPr>
        <p:grpSpPr>
          <a:xfrm>
            <a:off x="1259632" y="1603648"/>
            <a:ext cx="6679232" cy="4921696"/>
            <a:chOff x="654224" y="1628800"/>
            <a:chExt cx="6679232" cy="4921696"/>
          </a:xfrm>
        </p:grpSpPr>
        <p:cxnSp>
          <p:nvCxnSpPr>
            <p:cNvPr id="718" name="Google Shape;718;p73"/>
            <p:cNvCxnSpPr/>
            <p:nvPr/>
          </p:nvCxnSpPr>
          <p:spPr>
            <a:xfrm rot="-5400000">
              <a:off x="1763688" y="4941168"/>
              <a:ext cx="2304256" cy="0"/>
            </a:xfrm>
            <a:prstGeom prst="straightConnector1">
              <a:avLst/>
            </a:prstGeom>
            <a:noFill/>
            <a:ln cap="flat" cmpd="sng" w="28575">
              <a:solidFill>
                <a:schemeClr val="accent3"/>
              </a:solidFill>
              <a:prstDash val="dash"/>
              <a:round/>
              <a:headEnd len="sm" w="sm" type="none"/>
              <a:tailEnd len="sm" w="sm" type="none"/>
            </a:ln>
            <a:effectLst>
              <a:outerShdw blurRad="40000" rotWithShape="0" dir="5400000" dist="20000">
                <a:srgbClr val="000000">
                  <a:alpha val="37647"/>
                </a:srgbClr>
              </a:outerShdw>
            </a:effectLst>
          </p:spPr>
        </p:cxnSp>
        <p:cxnSp>
          <p:nvCxnSpPr>
            <p:cNvPr id="719" name="Google Shape;719;p73"/>
            <p:cNvCxnSpPr>
              <a:endCxn id="720" idx="2"/>
            </p:cNvCxnSpPr>
            <p:nvPr/>
          </p:nvCxnSpPr>
          <p:spPr>
            <a:xfrm>
              <a:off x="1187572" y="3140976"/>
              <a:ext cx="2232300" cy="72000"/>
            </a:xfrm>
            <a:prstGeom prst="straightConnector1">
              <a:avLst/>
            </a:prstGeom>
            <a:noFill/>
            <a:ln cap="flat" cmpd="sng" w="28575">
              <a:solidFill>
                <a:schemeClr val="accent3"/>
              </a:solidFill>
              <a:prstDash val="dash"/>
              <a:round/>
              <a:headEnd len="sm" w="sm" type="none"/>
              <a:tailEnd len="sm" w="sm" type="none"/>
            </a:ln>
            <a:effectLst>
              <a:outerShdw blurRad="40000" rotWithShape="0" dir="5400000" dist="20000">
                <a:srgbClr val="000000">
                  <a:alpha val="37647"/>
                </a:srgbClr>
              </a:outerShdw>
            </a:effectLst>
          </p:spPr>
        </p:cxnSp>
        <p:cxnSp>
          <p:nvCxnSpPr>
            <p:cNvPr id="721" name="Google Shape;721;p73"/>
            <p:cNvCxnSpPr/>
            <p:nvPr/>
          </p:nvCxnSpPr>
          <p:spPr>
            <a:xfrm rot="-5400000">
              <a:off x="2051720" y="4653136"/>
              <a:ext cx="2880320" cy="0"/>
            </a:xfrm>
            <a:prstGeom prst="straightConnector1">
              <a:avLst/>
            </a:prstGeom>
            <a:noFill/>
            <a:ln cap="flat" cmpd="sng" w="28575">
              <a:solidFill>
                <a:schemeClr val="accent3"/>
              </a:solidFill>
              <a:prstDash val="dash"/>
              <a:round/>
              <a:headEnd len="sm" w="sm" type="none"/>
              <a:tailEnd len="sm" w="sm" type="none"/>
            </a:ln>
            <a:effectLst>
              <a:outerShdw blurRad="40000" rotWithShape="0" dir="5400000" dist="20000">
                <a:srgbClr val="000000">
                  <a:alpha val="37647"/>
                </a:srgbClr>
              </a:outerShdw>
            </a:effectLst>
          </p:spPr>
        </p:cxnSp>
        <p:cxnSp>
          <p:nvCxnSpPr>
            <p:cNvPr id="722" name="Google Shape;722;p73"/>
            <p:cNvCxnSpPr/>
            <p:nvPr/>
          </p:nvCxnSpPr>
          <p:spPr>
            <a:xfrm rot="-5400000">
              <a:off x="3347864" y="4941168"/>
              <a:ext cx="2304256" cy="0"/>
            </a:xfrm>
            <a:prstGeom prst="straightConnector1">
              <a:avLst/>
            </a:prstGeom>
            <a:noFill/>
            <a:ln cap="flat" cmpd="sng" w="28575">
              <a:solidFill>
                <a:schemeClr val="accent3"/>
              </a:solidFill>
              <a:prstDash val="dash"/>
              <a:round/>
              <a:headEnd len="sm" w="sm" type="none"/>
              <a:tailEnd len="sm" w="sm" type="none"/>
            </a:ln>
            <a:effectLst>
              <a:outerShdw blurRad="40000" rotWithShape="0" dir="5400000" dist="20000">
                <a:srgbClr val="000000">
                  <a:alpha val="37647"/>
                </a:srgbClr>
              </a:outerShdw>
            </a:effectLst>
          </p:spPr>
        </p:cxnSp>
        <p:cxnSp>
          <p:nvCxnSpPr>
            <p:cNvPr id="723" name="Google Shape;723;p73"/>
            <p:cNvCxnSpPr/>
            <p:nvPr/>
          </p:nvCxnSpPr>
          <p:spPr>
            <a:xfrm>
              <a:off x="1187624" y="3717032"/>
              <a:ext cx="3312368" cy="72008"/>
            </a:xfrm>
            <a:prstGeom prst="straightConnector1">
              <a:avLst/>
            </a:prstGeom>
            <a:noFill/>
            <a:ln cap="flat" cmpd="sng" w="28575">
              <a:solidFill>
                <a:schemeClr val="accent3"/>
              </a:solidFill>
              <a:prstDash val="dash"/>
              <a:round/>
              <a:headEnd len="sm" w="sm" type="none"/>
              <a:tailEnd len="sm" w="sm" type="none"/>
            </a:ln>
            <a:effectLst>
              <a:outerShdw blurRad="40000" rotWithShape="0" dir="5400000" dist="20000">
                <a:srgbClr val="000000">
                  <a:alpha val="37647"/>
                </a:srgbClr>
              </a:outerShdw>
            </a:effectLst>
          </p:spPr>
        </p:cxnSp>
        <p:sp>
          <p:nvSpPr>
            <p:cNvPr id="724" name="Google Shape;724;p73"/>
            <p:cNvSpPr txBox="1"/>
            <p:nvPr/>
          </p:nvSpPr>
          <p:spPr>
            <a:xfrm>
              <a:off x="4648200" y="4953000"/>
              <a:ext cx="4572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292929"/>
                </a:solidFill>
                <a:latin typeface="Times New Roman"/>
                <a:ea typeface="Times New Roman"/>
                <a:cs typeface="Times New Roman"/>
                <a:sym typeface="Times New Roman"/>
              </a:endParaRPr>
            </a:p>
          </p:txBody>
        </p:sp>
        <p:sp>
          <p:nvSpPr>
            <p:cNvPr id="725" name="Google Shape;725;p73"/>
            <p:cNvSpPr txBox="1"/>
            <p:nvPr/>
          </p:nvSpPr>
          <p:spPr>
            <a:xfrm>
              <a:off x="3505200" y="4953000"/>
              <a:ext cx="4572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pic>
          <p:nvPicPr>
            <p:cNvPr id="726" name="Google Shape;726;p73"/>
            <p:cNvPicPr preferRelativeResize="0"/>
            <p:nvPr/>
          </p:nvPicPr>
          <p:blipFill rotWithShape="1">
            <a:blip r:embed="rId3">
              <a:alphaModFix/>
            </a:blip>
            <a:srcRect b="0" l="0" r="0" t="0"/>
            <a:stretch/>
          </p:blipFill>
          <p:spPr>
            <a:xfrm>
              <a:off x="2771800" y="6093296"/>
              <a:ext cx="457200" cy="457200"/>
            </a:xfrm>
            <a:prstGeom prst="rect">
              <a:avLst/>
            </a:prstGeom>
            <a:noFill/>
            <a:ln>
              <a:noFill/>
            </a:ln>
          </p:spPr>
        </p:pic>
        <p:pic>
          <p:nvPicPr>
            <p:cNvPr id="727" name="Google Shape;727;p73"/>
            <p:cNvPicPr preferRelativeResize="0"/>
            <p:nvPr/>
          </p:nvPicPr>
          <p:blipFill rotWithShape="1">
            <a:blip r:embed="rId4">
              <a:alphaModFix/>
            </a:blip>
            <a:srcRect b="0" l="0" r="0" t="0"/>
            <a:stretch/>
          </p:blipFill>
          <p:spPr>
            <a:xfrm>
              <a:off x="3275856" y="6093296"/>
              <a:ext cx="406400" cy="452264"/>
            </a:xfrm>
            <a:prstGeom prst="rect">
              <a:avLst/>
            </a:prstGeom>
            <a:noFill/>
            <a:ln>
              <a:noFill/>
            </a:ln>
          </p:spPr>
        </p:pic>
        <p:pic>
          <p:nvPicPr>
            <p:cNvPr id="728" name="Google Shape;728;p73"/>
            <p:cNvPicPr preferRelativeResize="0"/>
            <p:nvPr/>
          </p:nvPicPr>
          <p:blipFill rotWithShape="1">
            <a:blip r:embed="rId5">
              <a:alphaModFix/>
            </a:blip>
            <a:srcRect b="0" l="0" r="0" t="0"/>
            <a:stretch/>
          </p:blipFill>
          <p:spPr>
            <a:xfrm>
              <a:off x="4283968" y="6093296"/>
              <a:ext cx="431800" cy="457200"/>
            </a:xfrm>
            <a:prstGeom prst="rect">
              <a:avLst/>
            </a:prstGeom>
            <a:noFill/>
            <a:ln>
              <a:noFill/>
            </a:ln>
          </p:spPr>
        </p:pic>
        <p:sp>
          <p:nvSpPr>
            <p:cNvPr id="729" name="Google Shape;729;p73"/>
            <p:cNvSpPr txBox="1"/>
            <p:nvPr/>
          </p:nvSpPr>
          <p:spPr>
            <a:xfrm>
              <a:off x="802432" y="5924128"/>
              <a:ext cx="4572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0</a:t>
              </a:r>
              <a:endParaRPr/>
            </a:p>
          </p:txBody>
        </p:sp>
        <p:sp>
          <p:nvSpPr>
            <p:cNvPr id="730" name="Google Shape;730;p73"/>
            <p:cNvSpPr txBox="1"/>
            <p:nvPr/>
          </p:nvSpPr>
          <p:spPr>
            <a:xfrm>
              <a:off x="755576" y="1628800"/>
              <a:ext cx="4572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a:t>
              </a:r>
              <a:endParaRPr/>
            </a:p>
          </p:txBody>
        </p:sp>
        <p:sp>
          <p:nvSpPr>
            <p:cNvPr id="731" name="Google Shape;731;p73"/>
            <p:cNvSpPr txBox="1"/>
            <p:nvPr/>
          </p:nvSpPr>
          <p:spPr>
            <a:xfrm>
              <a:off x="6876256" y="5949280"/>
              <a:ext cx="4572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Q</a:t>
              </a:r>
              <a:endParaRPr/>
            </a:p>
          </p:txBody>
        </p:sp>
        <p:sp>
          <p:nvSpPr>
            <p:cNvPr id="732" name="Google Shape;732;p73"/>
            <p:cNvSpPr txBox="1"/>
            <p:nvPr/>
          </p:nvSpPr>
          <p:spPr>
            <a:xfrm>
              <a:off x="654224" y="2852936"/>
              <a:ext cx="5334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a:t>
              </a:r>
              <a:r>
                <a:rPr baseline="-25000" lang="en-US" sz="2400">
                  <a:solidFill>
                    <a:schemeClr val="dk1"/>
                  </a:solidFill>
                  <a:latin typeface="Calibri"/>
                  <a:ea typeface="Calibri"/>
                  <a:cs typeface="Calibri"/>
                  <a:sym typeface="Calibri"/>
                </a:rPr>
                <a:t>1</a:t>
              </a:r>
              <a:endParaRPr/>
            </a:p>
          </p:txBody>
        </p:sp>
        <p:sp>
          <p:nvSpPr>
            <p:cNvPr id="733" name="Google Shape;733;p73"/>
            <p:cNvSpPr txBox="1"/>
            <p:nvPr/>
          </p:nvSpPr>
          <p:spPr>
            <a:xfrm>
              <a:off x="658416" y="3501008"/>
              <a:ext cx="4572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a:t>
              </a:r>
              <a:r>
                <a:rPr baseline="-25000" lang="en-US" sz="2400">
                  <a:solidFill>
                    <a:schemeClr val="dk1"/>
                  </a:solidFill>
                  <a:latin typeface="Calibri"/>
                  <a:ea typeface="Calibri"/>
                  <a:cs typeface="Calibri"/>
                  <a:sym typeface="Calibri"/>
                </a:rPr>
                <a:t>2</a:t>
              </a:r>
              <a:endParaRPr/>
            </a:p>
          </p:txBody>
        </p:sp>
        <p:sp>
          <p:nvSpPr>
            <p:cNvPr id="734" name="Google Shape;734;p73"/>
            <p:cNvSpPr txBox="1"/>
            <p:nvPr/>
          </p:nvSpPr>
          <p:spPr>
            <a:xfrm>
              <a:off x="4716016" y="1844824"/>
              <a:ext cx="685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S</a:t>
              </a:r>
              <a:r>
                <a:rPr baseline="-25000" lang="en-US" sz="2400">
                  <a:solidFill>
                    <a:schemeClr val="dk1"/>
                  </a:solidFill>
                  <a:latin typeface="Calibri"/>
                  <a:ea typeface="Calibri"/>
                  <a:cs typeface="Calibri"/>
                  <a:sym typeface="Calibri"/>
                </a:rPr>
                <a:t>1</a:t>
              </a:r>
              <a:endParaRPr/>
            </a:p>
          </p:txBody>
        </p:sp>
        <p:sp>
          <p:nvSpPr>
            <p:cNvPr id="735" name="Google Shape;735;p73"/>
            <p:cNvSpPr txBox="1"/>
            <p:nvPr/>
          </p:nvSpPr>
          <p:spPr>
            <a:xfrm>
              <a:off x="5724128" y="2276872"/>
              <a:ext cx="7620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S</a:t>
              </a:r>
              <a:r>
                <a:rPr baseline="-25000" lang="en-US" sz="2400">
                  <a:solidFill>
                    <a:schemeClr val="dk1"/>
                  </a:solidFill>
                  <a:latin typeface="Calibri"/>
                  <a:ea typeface="Calibri"/>
                  <a:cs typeface="Calibri"/>
                  <a:sym typeface="Calibri"/>
                </a:rPr>
                <a:t>2</a:t>
              </a:r>
              <a:endParaRPr/>
            </a:p>
          </p:txBody>
        </p:sp>
        <p:sp>
          <p:nvSpPr>
            <p:cNvPr id="736" name="Google Shape;736;p73"/>
            <p:cNvSpPr txBox="1"/>
            <p:nvPr/>
          </p:nvSpPr>
          <p:spPr>
            <a:xfrm>
              <a:off x="6245696" y="4653136"/>
              <a:ext cx="9144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D</a:t>
              </a:r>
              <a:r>
                <a:rPr baseline="-25000" lang="en-US" sz="2400">
                  <a:solidFill>
                    <a:schemeClr val="dk1"/>
                  </a:solidFill>
                  <a:latin typeface="Calibri"/>
                  <a:ea typeface="Calibri"/>
                  <a:cs typeface="Calibri"/>
                  <a:sym typeface="Calibri"/>
                </a:rPr>
                <a:t>1</a:t>
              </a:r>
              <a:endParaRPr/>
            </a:p>
          </p:txBody>
        </p:sp>
        <p:sp>
          <p:nvSpPr>
            <p:cNvPr id="737" name="Google Shape;737;p73"/>
            <p:cNvSpPr txBox="1"/>
            <p:nvPr/>
          </p:nvSpPr>
          <p:spPr>
            <a:xfrm>
              <a:off x="5483696" y="5110336"/>
              <a:ext cx="685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D</a:t>
              </a:r>
              <a:r>
                <a:rPr baseline="-25000" lang="en-US" sz="2400">
                  <a:solidFill>
                    <a:schemeClr val="dk1"/>
                  </a:solidFill>
                  <a:latin typeface="Calibri"/>
                  <a:ea typeface="Calibri"/>
                  <a:cs typeface="Calibri"/>
                  <a:sym typeface="Calibri"/>
                </a:rPr>
                <a:t>2</a:t>
              </a:r>
              <a:endParaRPr/>
            </a:p>
          </p:txBody>
        </p:sp>
        <p:cxnSp>
          <p:nvCxnSpPr>
            <p:cNvPr id="738" name="Google Shape;738;p73"/>
            <p:cNvCxnSpPr/>
            <p:nvPr/>
          </p:nvCxnSpPr>
          <p:spPr>
            <a:xfrm rot="-5400000">
              <a:off x="-899814" y="4004270"/>
              <a:ext cx="4176464" cy="1588"/>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739" name="Google Shape;739;p73"/>
            <p:cNvCxnSpPr/>
            <p:nvPr/>
          </p:nvCxnSpPr>
          <p:spPr>
            <a:xfrm flipH="1" rot="10800000">
              <a:off x="1187624" y="6084912"/>
              <a:ext cx="5688632" cy="8384"/>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740" name="Google Shape;740;p73"/>
            <p:cNvCxnSpPr/>
            <p:nvPr/>
          </p:nvCxnSpPr>
          <p:spPr>
            <a:xfrm>
              <a:off x="1547664" y="2924944"/>
              <a:ext cx="3888432" cy="2376264"/>
            </a:xfrm>
            <a:prstGeom prst="straightConnector1">
              <a:avLst/>
            </a:prstGeom>
            <a:noFill/>
            <a:ln cap="flat" cmpd="sng" w="57150">
              <a:solidFill>
                <a:schemeClr val="accent4"/>
              </a:solidFill>
              <a:prstDash val="solid"/>
              <a:round/>
              <a:headEnd len="sm" w="sm" type="none"/>
              <a:tailEnd len="sm" w="sm" type="none"/>
            </a:ln>
            <a:effectLst>
              <a:outerShdw blurRad="40000" rotWithShape="0" dir="5400000" dist="20000">
                <a:srgbClr val="000000">
                  <a:alpha val="37647"/>
                </a:srgbClr>
              </a:outerShdw>
            </a:effectLst>
          </p:spPr>
        </p:cxnSp>
        <p:cxnSp>
          <p:nvCxnSpPr>
            <p:cNvPr id="741" name="Google Shape;741;p73"/>
            <p:cNvCxnSpPr/>
            <p:nvPr/>
          </p:nvCxnSpPr>
          <p:spPr>
            <a:xfrm>
              <a:off x="2195736" y="2420888"/>
              <a:ext cx="3888432" cy="2376264"/>
            </a:xfrm>
            <a:prstGeom prst="straightConnector1">
              <a:avLst/>
            </a:prstGeom>
            <a:noFill/>
            <a:ln cap="flat" cmpd="sng" w="57150">
              <a:solidFill>
                <a:schemeClr val="accent4"/>
              </a:solidFill>
              <a:prstDash val="solid"/>
              <a:round/>
              <a:headEnd len="sm" w="sm" type="none"/>
              <a:tailEnd len="sm" w="sm" type="none"/>
            </a:ln>
            <a:effectLst>
              <a:outerShdw blurRad="40000" rotWithShape="0" dir="5400000" dist="20000">
                <a:srgbClr val="000000">
                  <a:alpha val="37647"/>
                </a:srgbClr>
              </a:outerShdw>
            </a:effectLst>
          </p:spPr>
        </p:cxnSp>
        <p:cxnSp>
          <p:nvCxnSpPr>
            <p:cNvPr id="742" name="Google Shape;742;p73"/>
            <p:cNvCxnSpPr/>
            <p:nvPr/>
          </p:nvCxnSpPr>
          <p:spPr>
            <a:xfrm flipH="1" rot="10800000">
              <a:off x="1619672" y="2132856"/>
              <a:ext cx="2952328" cy="2880320"/>
            </a:xfrm>
            <a:prstGeom prst="straightConnector1">
              <a:avLst/>
            </a:prstGeom>
            <a:noFill/>
            <a:ln cap="flat" cmpd="sng" w="57150">
              <a:solidFill>
                <a:schemeClr val="accent6"/>
              </a:solidFill>
              <a:prstDash val="solid"/>
              <a:round/>
              <a:headEnd len="sm" w="sm" type="none"/>
              <a:tailEnd len="sm" w="sm" type="none"/>
            </a:ln>
            <a:effectLst>
              <a:outerShdw blurRad="40000" rotWithShape="0" dir="5400000" dist="20000">
                <a:srgbClr val="000000">
                  <a:alpha val="37647"/>
                </a:srgbClr>
              </a:outerShdw>
            </a:effectLst>
          </p:spPr>
        </p:cxnSp>
        <p:cxnSp>
          <p:nvCxnSpPr>
            <p:cNvPr id="743" name="Google Shape;743;p73"/>
            <p:cNvCxnSpPr/>
            <p:nvPr/>
          </p:nvCxnSpPr>
          <p:spPr>
            <a:xfrm flipH="1" rot="10800000">
              <a:off x="2699792" y="2636912"/>
              <a:ext cx="2952328" cy="2880320"/>
            </a:xfrm>
            <a:prstGeom prst="straightConnector1">
              <a:avLst/>
            </a:prstGeom>
            <a:noFill/>
            <a:ln cap="flat" cmpd="sng" w="57150">
              <a:solidFill>
                <a:schemeClr val="accent6"/>
              </a:solidFill>
              <a:prstDash val="solid"/>
              <a:round/>
              <a:headEnd len="sm" w="sm" type="none"/>
              <a:tailEnd len="sm" w="sm" type="none"/>
            </a:ln>
            <a:effectLst>
              <a:outerShdw blurRad="40000" rotWithShape="0" dir="5400000" dist="20000">
                <a:srgbClr val="000000">
                  <a:alpha val="37647"/>
                </a:srgbClr>
              </a:outerShdw>
            </a:effectLst>
          </p:spPr>
        </p:cxnSp>
        <p:sp>
          <p:nvSpPr>
            <p:cNvPr id="720" name="Google Shape;720;p73"/>
            <p:cNvSpPr/>
            <p:nvPr/>
          </p:nvSpPr>
          <p:spPr>
            <a:xfrm>
              <a:off x="3419872" y="3140968"/>
              <a:ext cx="144016" cy="144016"/>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4" name="Google Shape;744;p73"/>
            <p:cNvSpPr/>
            <p:nvPr/>
          </p:nvSpPr>
          <p:spPr>
            <a:xfrm>
              <a:off x="4427984" y="3717032"/>
              <a:ext cx="144016" cy="144016"/>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5" name="Google Shape;745;p73"/>
            <p:cNvSpPr/>
            <p:nvPr/>
          </p:nvSpPr>
          <p:spPr>
            <a:xfrm>
              <a:off x="2843808" y="3717032"/>
              <a:ext cx="144016" cy="144016"/>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746" name="Google Shape;746;p73"/>
            <p:cNvCxnSpPr/>
            <p:nvPr/>
          </p:nvCxnSpPr>
          <p:spPr>
            <a:xfrm rot="5400000">
              <a:off x="5004048" y="4581128"/>
              <a:ext cx="504056" cy="360040"/>
            </a:xfrm>
            <a:prstGeom prst="straightConnector1">
              <a:avLst/>
            </a:prstGeom>
            <a:noFill/>
            <a:ln cap="flat" cmpd="sng" w="25400">
              <a:solidFill>
                <a:schemeClr val="accent2"/>
              </a:solidFill>
              <a:prstDash val="dash"/>
              <a:round/>
              <a:headEnd len="sm" w="sm" type="none"/>
              <a:tailEnd len="med" w="med" type="stealth"/>
            </a:ln>
            <a:effectLst>
              <a:outerShdw blurRad="40000" rotWithShape="0" dir="5400000" dist="20000">
                <a:srgbClr val="000000">
                  <a:alpha val="37647"/>
                </a:srgbClr>
              </a:outerShdw>
            </a:effectLst>
          </p:spPr>
        </p:cxnSp>
        <p:cxnSp>
          <p:nvCxnSpPr>
            <p:cNvPr id="747" name="Google Shape;747;p73"/>
            <p:cNvCxnSpPr/>
            <p:nvPr/>
          </p:nvCxnSpPr>
          <p:spPr>
            <a:xfrm>
              <a:off x="4211960" y="2636912"/>
              <a:ext cx="690736" cy="529208"/>
            </a:xfrm>
            <a:prstGeom prst="straightConnector1">
              <a:avLst/>
            </a:prstGeom>
            <a:noFill/>
            <a:ln cap="flat" cmpd="sng" w="25400">
              <a:solidFill>
                <a:schemeClr val="accent2"/>
              </a:solidFill>
              <a:prstDash val="dash"/>
              <a:round/>
              <a:headEnd len="sm" w="sm" type="none"/>
              <a:tailEnd len="med" w="med" type="stealth"/>
            </a:ln>
            <a:effectLst>
              <a:outerShdw blurRad="40000" rotWithShape="0" dir="5400000" dist="20000">
                <a:srgbClr val="000000">
                  <a:alpha val="37647"/>
                </a:srgbClr>
              </a:outerShdw>
            </a:effectLst>
          </p:spPr>
        </p:cxnSp>
      </p:gr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1" name="Shape 751"/>
        <p:cNvGrpSpPr/>
        <p:nvPr/>
      </p:nvGrpSpPr>
      <p:grpSpPr>
        <a:xfrm>
          <a:off x="0" y="0"/>
          <a:ext cx="0" cy="0"/>
          <a:chOff x="0" y="0"/>
          <a:chExt cx="0" cy="0"/>
        </a:xfrm>
      </p:grpSpPr>
      <p:sp>
        <p:nvSpPr>
          <p:cNvPr id="752" name="Google Shape;752;p7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0F243E"/>
              </a:buClr>
              <a:buSzPts val="4400"/>
              <a:buFont typeface="Calibri"/>
              <a:buNone/>
            </a:pPr>
            <a:r>
              <a:rPr b="1" lang="en-US"/>
              <a:t>4.3  Policies Needed</a:t>
            </a:r>
            <a:endParaRPr b="1"/>
          </a:p>
        </p:txBody>
      </p:sp>
      <p:sp>
        <p:nvSpPr>
          <p:cNvPr id="753" name="Google Shape;753;p74"/>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54" name="Google Shape;754;p74"/>
          <p:cNvSpPr/>
          <p:nvPr/>
        </p:nvSpPr>
        <p:spPr>
          <a:xfrm>
            <a:off x="1256048" y="1196752"/>
            <a:ext cx="6667400" cy="800088"/>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b="1" lang="en-US" sz="1800">
                <a:solidFill>
                  <a:schemeClr val="lt1"/>
                </a:solidFill>
                <a:latin typeface="Calibri"/>
                <a:ea typeface="Calibri"/>
                <a:cs typeface="Calibri"/>
                <a:sym typeface="Calibri"/>
              </a:rPr>
              <a:t>1. Command and Control Policies </a:t>
            </a:r>
            <a:endParaRPr sz="1800">
              <a:solidFill>
                <a:schemeClr val="lt1"/>
              </a:solidFill>
              <a:latin typeface="Calibri"/>
              <a:ea typeface="Calibri"/>
              <a:cs typeface="Calibri"/>
              <a:sym typeface="Calibri"/>
            </a:endParaRPr>
          </a:p>
        </p:txBody>
      </p:sp>
      <p:sp>
        <p:nvSpPr>
          <p:cNvPr id="755" name="Google Shape;755;p74"/>
          <p:cNvSpPr/>
          <p:nvPr/>
        </p:nvSpPr>
        <p:spPr>
          <a:xfrm>
            <a:off x="1256048" y="2116853"/>
            <a:ext cx="6667400" cy="800088"/>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b="1" lang="en-US" sz="1800">
                <a:solidFill>
                  <a:schemeClr val="lt1"/>
                </a:solidFill>
                <a:latin typeface="Calibri"/>
                <a:ea typeface="Calibri"/>
                <a:cs typeface="Calibri"/>
                <a:sym typeface="Calibri"/>
              </a:rPr>
              <a:t>2. Financial/Monetary/Pricing Policies</a:t>
            </a:r>
            <a:endParaRPr/>
          </a:p>
        </p:txBody>
      </p:sp>
      <p:sp>
        <p:nvSpPr>
          <p:cNvPr id="756" name="Google Shape;756;p74"/>
          <p:cNvSpPr/>
          <p:nvPr/>
        </p:nvSpPr>
        <p:spPr>
          <a:xfrm>
            <a:off x="1256048" y="3036954"/>
            <a:ext cx="6667400" cy="800088"/>
          </a:xfrm>
          <a:prstGeom prst="rect">
            <a:avLst/>
          </a:prstGeom>
          <a:noFill/>
          <a:ln>
            <a:noFill/>
          </a:ln>
        </p:spPr>
        <p:txBody>
          <a:bodyPr anchorCtr="0" anchor="t" bIns="45700" lIns="91425" spcFirstLastPara="1" rIns="91425" wrap="square" tIns="45700">
            <a:noAutofit/>
          </a:bodyPr>
          <a:lstStyle/>
          <a:p>
            <a:pPr indent="-114300" lvl="1" marL="114300" marR="0" rtl="0" algn="l">
              <a:lnSpc>
                <a:spcPct val="75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Carbon Tax, Energy Tax</a:t>
            </a:r>
            <a:endParaRPr b="1" i="0" sz="1800" u="none" cap="none" strike="noStrike">
              <a:solidFill>
                <a:schemeClr val="dk1"/>
              </a:solidFill>
              <a:latin typeface="Calibri"/>
              <a:ea typeface="Calibri"/>
              <a:cs typeface="Calibri"/>
              <a:sym typeface="Calibri"/>
            </a:endParaRPr>
          </a:p>
          <a:p>
            <a:pPr indent="-114300" lvl="1" marL="114300" marR="0" rtl="0" algn="l">
              <a:lnSpc>
                <a:spcPct val="75000"/>
              </a:lnSpc>
              <a:spcBef>
                <a:spcPts val="36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Guaranteed Pricing Scheme (e.g. for renewable energy)</a:t>
            </a:r>
            <a:endParaRPr/>
          </a:p>
          <a:p>
            <a:pPr indent="-114300" lvl="1" marL="114300" marR="0" rtl="0" algn="l">
              <a:lnSpc>
                <a:spcPct val="75000"/>
              </a:lnSpc>
              <a:spcBef>
                <a:spcPts val="36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Financial Loan, Accelerating Depreciation, Investment/Tariff Deduction</a:t>
            </a: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Arial"/>
              <a:ea typeface="Arial"/>
              <a:cs typeface="Arial"/>
              <a:sym typeface="Arial"/>
            </a:endParaRPr>
          </a:p>
        </p:txBody>
      </p:sp>
      <p:sp>
        <p:nvSpPr>
          <p:cNvPr id="757" name="Google Shape;757;p74"/>
          <p:cNvSpPr/>
          <p:nvPr/>
        </p:nvSpPr>
        <p:spPr>
          <a:xfrm>
            <a:off x="1256048" y="3957055"/>
            <a:ext cx="6667400" cy="800088"/>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b="1" lang="en-US" sz="1800">
                <a:solidFill>
                  <a:schemeClr val="lt1"/>
                </a:solidFill>
                <a:latin typeface="Calibri"/>
                <a:ea typeface="Calibri"/>
                <a:cs typeface="Calibri"/>
                <a:sym typeface="Calibri"/>
              </a:rPr>
              <a:t>3. Cap and Trade Policy </a:t>
            </a:r>
            <a:endParaRPr/>
          </a:p>
        </p:txBody>
      </p:sp>
      <p:sp>
        <p:nvSpPr>
          <p:cNvPr id="758" name="Google Shape;758;p74"/>
          <p:cNvSpPr/>
          <p:nvPr/>
        </p:nvSpPr>
        <p:spPr>
          <a:xfrm>
            <a:off x="1256048" y="4877156"/>
            <a:ext cx="6667400" cy="800088"/>
          </a:xfrm>
          <a:prstGeom prst="rect">
            <a:avLst/>
          </a:prstGeom>
          <a:noFill/>
          <a:ln>
            <a:noFill/>
          </a:ln>
        </p:spPr>
        <p:txBody>
          <a:bodyPr anchorCtr="0" anchor="t" bIns="45700" lIns="91425" spcFirstLastPara="1" rIns="91425" wrap="square" tIns="45700">
            <a:noAutofit/>
          </a:bodyPr>
          <a:lstStyle/>
          <a:p>
            <a:pPr indent="-114300" lvl="1" marL="114300" marR="0" rtl="0" algn="l">
              <a:lnSpc>
                <a:spcPct val="75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European Climate Exchange, ECX</a:t>
            </a:r>
            <a:endParaRPr/>
          </a:p>
        </p:txBody>
      </p:sp>
      <p:sp>
        <p:nvSpPr>
          <p:cNvPr id="759" name="Google Shape;759;p74"/>
          <p:cNvSpPr/>
          <p:nvPr/>
        </p:nvSpPr>
        <p:spPr>
          <a:xfrm>
            <a:off x="1256048" y="5797257"/>
            <a:ext cx="6667400" cy="800088"/>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b="1" lang="en-US" sz="1800">
                <a:solidFill>
                  <a:schemeClr val="lt1"/>
                </a:solidFill>
                <a:latin typeface="Calibri"/>
                <a:ea typeface="Calibri"/>
                <a:cs typeface="Calibri"/>
                <a:sym typeface="Calibri"/>
              </a:rPr>
              <a:t>4. Comparison (pro and con) of Various Policies</a:t>
            </a:r>
            <a:endParaRPr/>
          </a:p>
        </p:txBody>
      </p:sp>
      <p:sp>
        <p:nvSpPr>
          <p:cNvPr id="760" name="Google Shape;760;p74"/>
          <p:cNvSpPr/>
          <p:nvPr/>
        </p:nvSpPr>
        <p:spPr>
          <a:xfrm>
            <a:off x="0" y="6488668"/>
            <a:ext cx="802838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Hsu, Jyh-Yih (2009), Policy for Sustainable Energy Development.</a:t>
            </a:r>
            <a:endParaRPr sz="1800">
              <a:solidFill>
                <a:schemeClr val="dk1"/>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4" name="Shape 764"/>
        <p:cNvGrpSpPr/>
        <p:nvPr/>
      </p:nvGrpSpPr>
      <p:grpSpPr>
        <a:xfrm>
          <a:off x="0" y="0"/>
          <a:ext cx="0" cy="0"/>
          <a:chOff x="0" y="0"/>
          <a:chExt cx="0" cy="0"/>
        </a:xfrm>
      </p:grpSpPr>
      <p:grpSp>
        <p:nvGrpSpPr>
          <p:cNvPr id="765" name="Google Shape;765;p75"/>
          <p:cNvGrpSpPr/>
          <p:nvPr/>
        </p:nvGrpSpPr>
        <p:grpSpPr>
          <a:xfrm>
            <a:off x="0" y="0"/>
            <a:ext cx="9143999" cy="6857999"/>
            <a:chOff x="179511" y="105793"/>
            <a:chExt cx="8849453" cy="5965825"/>
          </a:xfrm>
        </p:grpSpPr>
        <p:pic>
          <p:nvPicPr>
            <p:cNvPr descr="Trading schemes" id="766" name="Google Shape;766;p75"/>
            <p:cNvPicPr preferRelativeResize="0"/>
            <p:nvPr/>
          </p:nvPicPr>
          <p:blipFill rotWithShape="1">
            <a:blip r:embed="rId3">
              <a:alphaModFix/>
            </a:blip>
            <a:srcRect b="0" l="0" r="0" t="0"/>
            <a:stretch/>
          </p:blipFill>
          <p:spPr>
            <a:xfrm>
              <a:off x="179511" y="105793"/>
              <a:ext cx="8849453" cy="5965825"/>
            </a:xfrm>
            <a:prstGeom prst="rect">
              <a:avLst/>
            </a:prstGeom>
            <a:noFill/>
            <a:ln>
              <a:noFill/>
            </a:ln>
          </p:spPr>
        </p:pic>
        <p:sp>
          <p:nvSpPr>
            <p:cNvPr id="767" name="Google Shape;767;p75"/>
            <p:cNvSpPr txBox="1"/>
            <p:nvPr/>
          </p:nvSpPr>
          <p:spPr>
            <a:xfrm>
              <a:off x="8137525" y="4202113"/>
              <a:ext cx="787400" cy="254000"/>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Calibri"/>
                  <a:ea typeface="Calibri"/>
                  <a:cs typeface="Calibri"/>
                  <a:sym typeface="Calibri"/>
                </a:rPr>
                <a:t>NZETS</a:t>
              </a:r>
              <a:endParaRPr/>
            </a:p>
          </p:txBody>
        </p:sp>
        <p:sp>
          <p:nvSpPr>
            <p:cNvPr id="768" name="Google Shape;768;p75"/>
            <p:cNvSpPr/>
            <p:nvPr/>
          </p:nvSpPr>
          <p:spPr>
            <a:xfrm>
              <a:off x="8032750" y="4040188"/>
              <a:ext cx="173038" cy="138112"/>
            </a:xfrm>
            <a:prstGeom prst="ellipse">
              <a:avLst/>
            </a:prstGeom>
            <a:solidFill>
              <a:srgbClr val="FF99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769" name="Google Shape;769;p75"/>
            <p:cNvCxnSpPr/>
            <p:nvPr/>
          </p:nvCxnSpPr>
          <p:spPr>
            <a:xfrm>
              <a:off x="8194675" y="4086225"/>
              <a:ext cx="266700" cy="115888"/>
            </a:xfrm>
            <a:prstGeom prst="straightConnector1">
              <a:avLst/>
            </a:prstGeom>
            <a:noFill/>
            <a:ln cap="flat" cmpd="sng" w="9525">
              <a:solidFill>
                <a:schemeClr val="dk1"/>
              </a:solidFill>
              <a:prstDash val="solid"/>
              <a:round/>
              <a:headEnd len="med" w="med" type="triangle"/>
              <a:tailEnd len="med" w="med" type="none"/>
            </a:ln>
          </p:spPr>
        </p:cxnSp>
      </p:grpSp>
      <p:sp>
        <p:nvSpPr>
          <p:cNvPr id="770" name="Google Shape;770;p75"/>
          <p:cNvSpPr txBox="1"/>
          <p:nvPr>
            <p:ph idx="12" type="sldNum"/>
          </p:nvPr>
        </p:nvSpPr>
        <p:spPr>
          <a:xfrm>
            <a:off x="6974904" y="6237312"/>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71" name="Google Shape;771;p75"/>
          <p:cNvSpPr txBox="1"/>
          <p:nvPr/>
        </p:nvSpPr>
        <p:spPr>
          <a:xfrm>
            <a:off x="2640013" y="233363"/>
            <a:ext cx="184150" cy="5492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3000">
              <a:solidFill>
                <a:schemeClr val="lt1"/>
              </a:solidFill>
              <a:latin typeface="Calibri"/>
              <a:ea typeface="Calibri"/>
              <a:cs typeface="Calibri"/>
              <a:sym typeface="Calibri"/>
            </a:endParaRPr>
          </a:p>
        </p:txBody>
      </p:sp>
      <p:sp>
        <p:nvSpPr>
          <p:cNvPr id="772" name="Google Shape;772;p75"/>
          <p:cNvSpPr/>
          <p:nvPr/>
        </p:nvSpPr>
        <p:spPr>
          <a:xfrm>
            <a:off x="0" y="0"/>
            <a:ext cx="9144000" cy="6858000"/>
          </a:xfrm>
          <a:prstGeom prst="rect">
            <a:avLst/>
          </a:prstGeom>
          <a:noFill/>
          <a:ln cap="flat" cmpd="sng" w="9525">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3" name="Google Shape;773;p75"/>
          <p:cNvSpPr/>
          <p:nvPr/>
        </p:nvSpPr>
        <p:spPr>
          <a:xfrm>
            <a:off x="2819400" y="5270971"/>
            <a:ext cx="5511800" cy="8223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1" lang="en-US" sz="2400">
                <a:solidFill>
                  <a:schemeClr val="dk1"/>
                </a:solidFill>
                <a:latin typeface="Calibri"/>
                <a:ea typeface="Calibri"/>
                <a:cs typeface="Calibri"/>
                <a:sym typeface="Calibri"/>
              </a:rPr>
              <a:t>“Carbon would become the world’s</a:t>
            </a:r>
            <a:endParaRPr/>
          </a:p>
          <a:p>
            <a:pPr indent="0" lvl="0" marL="0" marR="0" rtl="0" algn="ctr">
              <a:spcBef>
                <a:spcPts val="0"/>
              </a:spcBef>
              <a:spcAft>
                <a:spcPts val="0"/>
              </a:spcAft>
              <a:buNone/>
            </a:pPr>
            <a:r>
              <a:rPr b="1" i="1" lang="en-US" sz="2400">
                <a:solidFill>
                  <a:schemeClr val="dk1"/>
                </a:solidFill>
                <a:latin typeface="Calibri"/>
                <a:ea typeface="Calibri"/>
                <a:cs typeface="Calibri"/>
                <a:sym typeface="Calibri"/>
              </a:rPr>
              <a:t>  biggest market.”</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7" name="Shape 777"/>
        <p:cNvGrpSpPr/>
        <p:nvPr/>
      </p:nvGrpSpPr>
      <p:grpSpPr>
        <a:xfrm>
          <a:off x="0" y="0"/>
          <a:ext cx="0" cy="0"/>
          <a:chOff x="0" y="0"/>
          <a:chExt cx="0" cy="0"/>
        </a:xfrm>
      </p:grpSpPr>
      <p:sp>
        <p:nvSpPr>
          <p:cNvPr id="778" name="Google Shape;778;p7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4.4  Comparison of Policy Tools</a:t>
            </a:r>
            <a:endParaRPr/>
          </a:p>
        </p:txBody>
      </p:sp>
      <p:sp>
        <p:nvSpPr>
          <p:cNvPr id="779" name="Google Shape;779;p76"/>
          <p:cNvSpPr txBox="1"/>
          <p:nvPr>
            <p:ph idx="1" type="body"/>
          </p:nvPr>
        </p:nvSpPr>
        <p:spPr>
          <a:xfrm>
            <a:off x="457200" y="1772816"/>
            <a:ext cx="8229600" cy="435334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Methods for Internalizing environmental externalities:</a:t>
            </a:r>
            <a:endParaRPr/>
          </a:p>
          <a:p>
            <a:pPr indent="-514350" lvl="1" marL="971550" rtl="0" algn="l">
              <a:spcBef>
                <a:spcPts val="560"/>
              </a:spcBef>
              <a:spcAft>
                <a:spcPts val="0"/>
              </a:spcAft>
              <a:buClr>
                <a:schemeClr val="dk1"/>
              </a:buClr>
              <a:buSzPts val="2800"/>
              <a:buFont typeface="Calibri"/>
              <a:buAutoNum type="arabicPeriod"/>
            </a:pPr>
            <a:r>
              <a:rPr lang="en-US"/>
              <a:t>Liability laws in general</a:t>
            </a:r>
            <a:endParaRPr/>
          </a:p>
          <a:p>
            <a:pPr indent="-514350" lvl="1" marL="971550" rtl="0" algn="l">
              <a:spcBef>
                <a:spcPts val="560"/>
              </a:spcBef>
              <a:spcAft>
                <a:spcPts val="0"/>
              </a:spcAft>
              <a:buClr>
                <a:schemeClr val="dk1"/>
              </a:buClr>
              <a:buSzPts val="2800"/>
              <a:buFont typeface="Calibri"/>
              <a:buAutoNum type="arabicPeriod"/>
            </a:pPr>
            <a:r>
              <a:rPr lang="en-US"/>
              <a:t>Emission trade based on Coase theorem</a:t>
            </a:r>
            <a:endParaRPr/>
          </a:p>
          <a:p>
            <a:pPr indent="-514350" lvl="1" marL="971550" rtl="0" algn="l">
              <a:spcBef>
                <a:spcPts val="560"/>
              </a:spcBef>
              <a:spcAft>
                <a:spcPts val="0"/>
              </a:spcAft>
              <a:buClr>
                <a:schemeClr val="dk1"/>
              </a:buClr>
              <a:buSzPts val="2800"/>
              <a:buFont typeface="Calibri"/>
              <a:buAutoNum type="arabicPeriod"/>
            </a:pPr>
            <a:r>
              <a:rPr lang="en-US"/>
              <a:t>Emission Standard</a:t>
            </a:r>
            <a:endParaRPr/>
          </a:p>
          <a:p>
            <a:pPr indent="-514350" lvl="1" marL="971550" rtl="0" algn="l">
              <a:spcBef>
                <a:spcPts val="560"/>
              </a:spcBef>
              <a:spcAft>
                <a:spcPts val="0"/>
              </a:spcAft>
              <a:buClr>
                <a:schemeClr val="dk1"/>
              </a:buClr>
              <a:buSzPts val="2800"/>
              <a:buFont typeface="Calibri"/>
              <a:buAutoNum type="arabicPeriod"/>
            </a:pPr>
            <a:r>
              <a:rPr lang="en-US"/>
              <a:t>Taxation based on Pigouvian tax</a:t>
            </a:r>
            <a:endParaRPr/>
          </a:p>
          <a:p>
            <a:pPr indent="-311150" lvl="0" marL="571500" rtl="0" algn="l">
              <a:spcBef>
                <a:spcPts val="640"/>
              </a:spcBef>
              <a:spcAft>
                <a:spcPts val="0"/>
              </a:spcAft>
              <a:buClr>
                <a:schemeClr val="dk1"/>
              </a:buClr>
              <a:buSzPts val="3200"/>
              <a:buFont typeface="Calibri"/>
              <a:buNone/>
            </a:pPr>
            <a:r>
              <a:t/>
            </a:r>
            <a:endParaRPr/>
          </a:p>
        </p:txBody>
      </p:sp>
      <p:sp>
        <p:nvSpPr>
          <p:cNvPr id="780" name="Google Shape;780;p76"/>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81" name="Google Shape;781;p76"/>
          <p:cNvSpPr/>
          <p:nvPr/>
        </p:nvSpPr>
        <p:spPr>
          <a:xfrm>
            <a:off x="52388" y="6488113"/>
            <a:ext cx="7167562"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Ahmed M. Hussen(2009), Principles of Environmental Economics</a:t>
            </a:r>
            <a:endParaRPr sz="1800">
              <a:solidFill>
                <a:schemeClr val="dk1"/>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5" name="Shape 785"/>
        <p:cNvGrpSpPr/>
        <p:nvPr/>
      </p:nvGrpSpPr>
      <p:grpSpPr>
        <a:xfrm>
          <a:off x="0" y="0"/>
          <a:ext cx="0" cy="0"/>
          <a:chOff x="0" y="0"/>
          <a:chExt cx="0" cy="0"/>
        </a:xfrm>
      </p:grpSpPr>
      <p:sp>
        <p:nvSpPr>
          <p:cNvPr id="786" name="Google Shape;786;p77"/>
          <p:cNvSpPr/>
          <p:nvPr/>
        </p:nvSpPr>
        <p:spPr>
          <a:xfrm>
            <a:off x="2771775" y="4941888"/>
            <a:ext cx="1058863" cy="704850"/>
          </a:xfrm>
          <a:custGeom>
            <a:rect b="b" l="l" r="r" t="t"/>
            <a:pathLst>
              <a:path extrusionOk="0" h="705395" w="1058091">
                <a:moveTo>
                  <a:pt x="0" y="0"/>
                </a:moveTo>
                <a:lnTo>
                  <a:pt x="13062" y="705395"/>
                </a:lnTo>
                <a:lnTo>
                  <a:pt x="431074" y="613955"/>
                </a:lnTo>
                <a:lnTo>
                  <a:pt x="1058091" y="418012"/>
                </a:lnTo>
                <a:lnTo>
                  <a:pt x="796834" y="339635"/>
                </a:lnTo>
                <a:lnTo>
                  <a:pt x="535577" y="222069"/>
                </a:lnTo>
                <a:lnTo>
                  <a:pt x="261257" y="104503"/>
                </a:lnTo>
                <a:lnTo>
                  <a:pt x="0" y="0"/>
                </a:lnTo>
                <a:close/>
              </a:path>
            </a:pathLst>
          </a:custGeom>
          <a:solidFill>
            <a:srgbClr val="D99593">
              <a:alpha val="68627"/>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7" name="Google Shape;787;p77"/>
          <p:cNvSpPr/>
          <p:nvPr/>
        </p:nvSpPr>
        <p:spPr>
          <a:xfrm>
            <a:off x="4135438" y="4868863"/>
            <a:ext cx="1228725" cy="889000"/>
          </a:xfrm>
          <a:custGeom>
            <a:rect b="b" l="l" r="r" t="t"/>
            <a:pathLst>
              <a:path extrusionOk="0" h="888274" w="1227909">
                <a:moveTo>
                  <a:pt x="1214846" y="0"/>
                </a:moveTo>
                <a:lnTo>
                  <a:pt x="1227909" y="888274"/>
                </a:lnTo>
                <a:lnTo>
                  <a:pt x="0" y="483326"/>
                </a:lnTo>
                <a:lnTo>
                  <a:pt x="378823" y="365760"/>
                </a:lnTo>
                <a:lnTo>
                  <a:pt x="653143" y="274320"/>
                </a:lnTo>
                <a:lnTo>
                  <a:pt x="966651" y="143692"/>
                </a:lnTo>
                <a:lnTo>
                  <a:pt x="1214846" y="0"/>
                </a:lnTo>
                <a:close/>
              </a:path>
            </a:pathLst>
          </a:custGeom>
          <a:solidFill>
            <a:srgbClr val="B7CCE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8" name="Google Shape;788;p77"/>
          <p:cNvSpPr txBox="1"/>
          <p:nvPr>
            <p:ph type="title"/>
          </p:nvPr>
        </p:nvSpPr>
        <p:spPr>
          <a:xfrm>
            <a:off x="179388" y="188913"/>
            <a:ext cx="8785225"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3240"/>
              <a:buFont typeface="Calibri"/>
              <a:buNone/>
            </a:pPr>
            <a:r>
              <a:rPr lang="en-US" sz="3240"/>
              <a:t>4.5  Balancing Marginal Control Cost(MCC) and Marginal Damage Cost(MDC) by Liability Laws</a:t>
            </a:r>
            <a:endParaRPr sz="3240"/>
          </a:p>
        </p:txBody>
      </p:sp>
      <p:sp>
        <p:nvSpPr>
          <p:cNvPr id="789" name="Google Shape;789;p77"/>
          <p:cNvSpPr txBox="1"/>
          <p:nvPr/>
        </p:nvSpPr>
        <p:spPr>
          <a:xfrm>
            <a:off x="179388" y="1341438"/>
            <a:ext cx="8748712" cy="954087"/>
          </a:xfrm>
          <a:prstGeom prst="rect">
            <a:avLst/>
          </a:prstGeom>
          <a:noFill/>
          <a:ln>
            <a:noFill/>
          </a:ln>
        </p:spPr>
        <p:txBody>
          <a:bodyPr anchorCtr="0" anchor="t" bIns="45700" lIns="91425" spcFirstLastPara="1" rIns="91425" wrap="square" tIns="45700">
            <a:noAutofit/>
          </a:bodyPr>
          <a:lstStyle/>
          <a:p>
            <a:pPr indent="-177800" lvl="0" marL="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 Assuming “</a:t>
            </a:r>
            <a:r>
              <a:rPr lang="en-US" sz="2800">
                <a:solidFill>
                  <a:srgbClr val="FF0000"/>
                </a:solidFill>
                <a:latin typeface="Calibri"/>
                <a:ea typeface="Calibri"/>
                <a:cs typeface="Calibri"/>
                <a:sym typeface="Calibri"/>
              </a:rPr>
              <a:t>Polluter-pays principle</a:t>
            </a:r>
            <a:r>
              <a:rPr lang="en-US" sz="2800">
                <a:solidFill>
                  <a:schemeClr val="dk1"/>
                </a:solidFill>
                <a:latin typeface="Calibri"/>
                <a:ea typeface="Calibri"/>
                <a:cs typeface="Calibri"/>
                <a:sym typeface="Calibri"/>
              </a:rPr>
              <a:t>”.</a:t>
            </a:r>
            <a:endParaRPr sz="2800">
              <a:solidFill>
                <a:schemeClr val="dk1"/>
              </a:solidFill>
              <a:latin typeface="Calibri"/>
              <a:ea typeface="Calibri"/>
              <a:cs typeface="Calibri"/>
              <a:sym typeface="Calibri"/>
            </a:endParaRPr>
          </a:p>
          <a:p>
            <a:pPr indent="-177800" lvl="0" marL="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 Assuming </a:t>
            </a:r>
            <a:r>
              <a:rPr lang="en-US" sz="2800">
                <a:solidFill>
                  <a:srgbClr val="FF0000"/>
                </a:solidFill>
                <a:latin typeface="Calibri"/>
                <a:ea typeface="Calibri"/>
                <a:cs typeface="Calibri"/>
                <a:sym typeface="Calibri"/>
              </a:rPr>
              <a:t>full and accurate information </a:t>
            </a:r>
            <a:r>
              <a:rPr lang="en-US" sz="2800">
                <a:solidFill>
                  <a:schemeClr val="dk1"/>
                </a:solidFill>
                <a:latin typeface="Calibri"/>
                <a:ea typeface="Calibri"/>
                <a:cs typeface="Calibri"/>
                <a:sym typeface="Calibri"/>
              </a:rPr>
              <a:t>on MDS and MCC.</a:t>
            </a:r>
            <a:endParaRPr sz="2800">
              <a:solidFill>
                <a:schemeClr val="dk1"/>
              </a:solidFill>
              <a:latin typeface="Calibri"/>
              <a:ea typeface="Calibri"/>
              <a:cs typeface="Calibri"/>
              <a:sym typeface="Calibri"/>
            </a:endParaRPr>
          </a:p>
        </p:txBody>
      </p:sp>
      <p:grpSp>
        <p:nvGrpSpPr>
          <p:cNvPr id="790" name="Google Shape;790;p77"/>
          <p:cNvGrpSpPr/>
          <p:nvPr/>
        </p:nvGrpSpPr>
        <p:grpSpPr>
          <a:xfrm>
            <a:off x="468313" y="2133600"/>
            <a:ext cx="8675688" cy="4391025"/>
            <a:chOff x="395536" y="2204864"/>
            <a:chExt cx="7632848" cy="4392488"/>
          </a:xfrm>
        </p:grpSpPr>
        <p:grpSp>
          <p:nvGrpSpPr>
            <p:cNvPr id="791" name="Google Shape;791;p77"/>
            <p:cNvGrpSpPr/>
            <p:nvPr/>
          </p:nvGrpSpPr>
          <p:grpSpPr>
            <a:xfrm>
              <a:off x="395536" y="2204864"/>
              <a:ext cx="7632848" cy="4392488"/>
              <a:chOff x="899592" y="2204864"/>
              <a:chExt cx="7812360" cy="4392488"/>
            </a:xfrm>
          </p:grpSpPr>
          <p:grpSp>
            <p:nvGrpSpPr>
              <p:cNvPr id="792" name="Google Shape;792;p77"/>
              <p:cNvGrpSpPr/>
              <p:nvPr/>
            </p:nvGrpSpPr>
            <p:grpSpPr>
              <a:xfrm>
                <a:off x="899592" y="2204864"/>
                <a:ext cx="7812360" cy="4392488"/>
                <a:chOff x="1080120" y="2319263"/>
                <a:chExt cx="7740352" cy="4206081"/>
              </a:xfrm>
            </p:grpSpPr>
            <p:cxnSp>
              <p:nvCxnSpPr>
                <p:cNvPr id="793" name="Google Shape;793;p77"/>
                <p:cNvCxnSpPr/>
                <p:nvPr/>
              </p:nvCxnSpPr>
              <p:spPr>
                <a:xfrm rot="5400000">
                  <a:off x="3851278" y="5733093"/>
                  <a:ext cx="720782" cy="0"/>
                </a:xfrm>
                <a:prstGeom prst="straightConnector1">
                  <a:avLst/>
                </a:prstGeom>
                <a:noFill/>
                <a:ln cap="flat" cmpd="sng" w="38100">
                  <a:solidFill>
                    <a:schemeClr val="accent1"/>
                  </a:solidFill>
                  <a:prstDash val="dot"/>
                  <a:round/>
                  <a:headEnd len="sm" w="sm" type="none"/>
                  <a:tailEnd len="sm" w="sm" type="none"/>
                </a:ln>
                <a:effectLst>
                  <a:outerShdw blurRad="40000" rotWithShape="0" dir="5400000" dist="20000">
                    <a:srgbClr val="000000">
                      <a:alpha val="37647"/>
                    </a:srgbClr>
                  </a:outerShdw>
                </a:effectLst>
              </p:spPr>
            </p:cxnSp>
            <p:cxnSp>
              <p:nvCxnSpPr>
                <p:cNvPr id="794" name="Google Shape;794;p77"/>
                <p:cNvCxnSpPr/>
                <p:nvPr/>
              </p:nvCxnSpPr>
              <p:spPr>
                <a:xfrm rot="5400000">
                  <a:off x="4859074" y="5517162"/>
                  <a:ext cx="1152643" cy="0"/>
                </a:xfrm>
                <a:prstGeom prst="straightConnector1">
                  <a:avLst/>
                </a:prstGeom>
                <a:noFill/>
                <a:ln cap="flat" cmpd="sng" w="38100">
                  <a:solidFill>
                    <a:schemeClr val="accent1"/>
                  </a:solidFill>
                  <a:prstDash val="dot"/>
                  <a:round/>
                  <a:headEnd len="sm" w="sm" type="none"/>
                  <a:tailEnd len="sm" w="sm" type="none"/>
                </a:ln>
                <a:effectLst>
                  <a:outerShdw blurRad="40000" rotWithShape="0" dir="5400000" dist="20000">
                    <a:srgbClr val="000000">
                      <a:alpha val="37647"/>
                    </a:srgbClr>
                  </a:outerShdw>
                </a:effectLst>
              </p:spPr>
            </p:cxnSp>
            <p:grpSp>
              <p:nvGrpSpPr>
                <p:cNvPr id="795" name="Google Shape;795;p77"/>
                <p:cNvGrpSpPr/>
                <p:nvPr/>
              </p:nvGrpSpPr>
              <p:grpSpPr>
                <a:xfrm>
                  <a:off x="1080120" y="2319263"/>
                  <a:ext cx="7740352" cy="4206081"/>
                  <a:chOff x="1259632" y="2276872"/>
                  <a:chExt cx="7740352" cy="4206081"/>
                </a:xfrm>
              </p:grpSpPr>
              <p:sp>
                <p:nvSpPr>
                  <p:cNvPr id="796" name="Google Shape;796;p77"/>
                  <p:cNvSpPr/>
                  <p:nvPr/>
                </p:nvSpPr>
                <p:spPr>
                  <a:xfrm>
                    <a:off x="2051371" y="2780203"/>
                    <a:ext cx="4753270" cy="3240476"/>
                  </a:xfrm>
                  <a:custGeom>
                    <a:rect b="b" l="l" r="r" t="t"/>
                    <a:pathLst>
                      <a:path extrusionOk="0" h="3601329" w="4487594">
                        <a:moveTo>
                          <a:pt x="0" y="0"/>
                        </a:moveTo>
                        <a:cubicBezTo>
                          <a:pt x="5861" y="467751"/>
                          <a:pt x="11723" y="935502"/>
                          <a:pt x="140677" y="1280160"/>
                        </a:cubicBezTo>
                        <a:cubicBezTo>
                          <a:pt x="269631" y="1624818"/>
                          <a:pt x="532228" y="1852246"/>
                          <a:pt x="773723" y="2067951"/>
                        </a:cubicBezTo>
                        <a:cubicBezTo>
                          <a:pt x="1015218" y="2283656"/>
                          <a:pt x="1312984" y="2429022"/>
                          <a:pt x="1589649" y="2574388"/>
                        </a:cubicBezTo>
                        <a:cubicBezTo>
                          <a:pt x="1866314" y="2719754"/>
                          <a:pt x="1950720" y="2768991"/>
                          <a:pt x="2433711" y="2940148"/>
                        </a:cubicBezTo>
                        <a:cubicBezTo>
                          <a:pt x="2916702" y="3111305"/>
                          <a:pt x="3702148" y="3356317"/>
                          <a:pt x="4487594" y="3601329"/>
                        </a:cubicBezTo>
                      </a:path>
                    </a:pathLst>
                  </a:custGeom>
                  <a:noFill/>
                  <a:ln cap="flat" cmpd="sng" w="38100">
                    <a:solidFill>
                      <a:schemeClr val="accent6"/>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797" name="Google Shape;797;p77"/>
                  <p:cNvCxnSpPr/>
                  <p:nvPr/>
                </p:nvCxnSpPr>
                <p:spPr>
                  <a:xfrm>
                    <a:off x="1691618" y="6020679"/>
                    <a:ext cx="6049231" cy="1521"/>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798" name="Google Shape;798;p77"/>
                  <p:cNvCxnSpPr/>
                  <p:nvPr/>
                </p:nvCxnSpPr>
                <p:spPr>
                  <a:xfrm rot="-5400000">
                    <a:off x="-73788" y="4256793"/>
                    <a:ext cx="3529398" cy="1416"/>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sp>
                <p:nvSpPr>
                  <p:cNvPr id="799" name="Google Shape;799;p77"/>
                  <p:cNvSpPr txBox="1"/>
                  <p:nvPr/>
                </p:nvSpPr>
                <p:spPr>
                  <a:xfrm>
                    <a:off x="6462770" y="2345134"/>
                    <a:ext cx="1655714" cy="46227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5F497A"/>
                        </a:solidFill>
                        <a:latin typeface="Calibri"/>
                        <a:ea typeface="Calibri"/>
                        <a:cs typeface="Calibri"/>
                        <a:sym typeface="Calibri"/>
                      </a:rPr>
                      <a:t>MDC</a:t>
                    </a:r>
                    <a:endParaRPr baseline="-25000" sz="2400">
                      <a:solidFill>
                        <a:srgbClr val="5F497A"/>
                      </a:solidFill>
                      <a:latin typeface="Calibri"/>
                      <a:ea typeface="Calibri"/>
                      <a:cs typeface="Calibri"/>
                      <a:sym typeface="Calibri"/>
                    </a:endParaRPr>
                  </a:p>
                </p:txBody>
              </p:sp>
              <p:sp>
                <p:nvSpPr>
                  <p:cNvPr id="800" name="Google Shape;800;p77"/>
                  <p:cNvSpPr txBox="1"/>
                  <p:nvPr/>
                </p:nvSpPr>
                <p:spPr>
                  <a:xfrm>
                    <a:off x="1979138" y="2348342"/>
                    <a:ext cx="3776940" cy="442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E36C09"/>
                        </a:solidFill>
                        <a:latin typeface="Calibri"/>
                        <a:ea typeface="Calibri"/>
                        <a:cs typeface="Calibri"/>
                        <a:sym typeface="Calibri"/>
                      </a:rPr>
                      <a:t>MCC (Marginal control cost)</a:t>
                    </a:r>
                    <a:endParaRPr baseline="-25000" sz="2400">
                      <a:solidFill>
                        <a:srgbClr val="E36C09"/>
                      </a:solidFill>
                      <a:latin typeface="Calibri"/>
                      <a:ea typeface="Calibri"/>
                      <a:cs typeface="Calibri"/>
                      <a:sym typeface="Calibri"/>
                    </a:endParaRPr>
                  </a:p>
                </p:txBody>
              </p:sp>
              <p:sp>
                <p:nvSpPr>
                  <p:cNvPr id="801" name="Google Shape;801;p77"/>
                  <p:cNvSpPr txBox="1"/>
                  <p:nvPr/>
                </p:nvSpPr>
                <p:spPr>
                  <a:xfrm>
                    <a:off x="6588224" y="6021288"/>
                    <a:ext cx="57606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W</a:t>
                    </a:r>
                    <a:r>
                      <a:rPr baseline="30000" lang="en-US" sz="2400">
                        <a:solidFill>
                          <a:schemeClr val="dk1"/>
                        </a:solidFill>
                        <a:latin typeface="Calibri"/>
                        <a:ea typeface="Calibri"/>
                        <a:cs typeface="Calibri"/>
                        <a:sym typeface="Calibri"/>
                      </a:rPr>
                      <a:t>*</a:t>
                    </a:r>
                    <a:endParaRPr baseline="30000" sz="2400">
                      <a:solidFill>
                        <a:schemeClr val="dk1"/>
                      </a:solidFill>
                      <a:latin typeface="Calibri"/>
                      <a:ea typeface="Calibri"/>
                      <a:cs typeface="Calibri"/>
                      <a:sym typeface="Calibri"/>
                    </a:endParaRPr>
                  </a:p>
                </p:txBody>
              </p:sp>
              <p:sp>
                <p:nvSpPr>
                  <p:cNvPr id="802" name="Google Shape;802;p77"/>
                  <p:cNvSpPr txBox="1"/>
                  <p:nvPr/>
                </p:nvSpPr>
                <p:spPr>
                  <a:xfrm>
                    <a:off x="1259632" y="2276872"/>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a:t>
                    </a:r>
                    <a:endParaRPr baseline="-25000" sz="2400">
                      <a:solidFill>
                        <a:schemeClr val="dk1"/>
                      </a:solidFill>
                      <a:latin typeface="Calibri"/>
                      <a:ea typeface="Calibri"/>
                      <a:cs typeface="Calibri"/>
                      <a:sym typeface="Calibri"/>
                    </a:endParaRPr>
                  </a:p>
                </p:txBody>
              </p:sp>
              <p:sp>
                <p:nvSpPr>
                  <p:cNvPr id="803" name="Google Shape;803;p77"/>
                  <p:cNvSpPr txBox="1"/>
                  <p:nvPr/>
                </p:nvSpPr>
                <p:spPr>
                  <a:xfrm>
                    <a:off x="1331640" y="5877272"/>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0</a:t>
                    </a:r>
                    <a:endParaRPr baseline="-25000" sz="2400">
                      <a:solidFill>
                        <a:schemeClr val="dk1"/>
                      </a:solidFill>
                      <a:latin typeface="Calibri"/>
                      <a:ea typeface="Calibri"/>
                      <a:cs typeface="Calibri"/>
                      <a:sym typeface="Calibri"/>
                    </a:endParaRPr>
                  </a:p>
                </p:txBody>
              </p:sp>
              <p:sp>
                <p:nvSpPr>
                  <p:cNvPr id="804" name="Google Shape;804;p77"/>
                  <p:cNvSpPr/>
                  <p:nvPr/>
                </p:nvSpPr>
                <p:spPr>
                  <a:xfrm flipH="1">
                    <a:off x="1735526" y="2853194"/>
                    <a:ext cx="5141350" cy="3167486"/>
                  </a:xfrm>
                  <a:custGeom>
                    <a:rect b="b" l="l" r="r" t="t"/>
                    <a:pathLst>
                      <a:path extrusionOk="0" h="3601329" w="4487594">
                        <a:moveTo>
                          <a:pt x="0" y="0"/>
                        </a:moveTo>
                        <a:cubicBezTo>
                          <a:pt x="5861" y="467751"/>
                          <a:pt x="11723" y="935502"/>
                          <a:pt x="140677" y="1280160"/>
                        </a:cubicBezTo>
                        <a:cubicBezTo>
                          <a:pt x="269631" y="1624818"/>
                          <a:pt x="532228" y="1852246"/>
                          <a:pt x="773723" y="2067951"/>
                        </a:cubicBezTo>
                        <a:cubicBezTo>
                          <a:pt x="1015218" y="2283656"/>
                          <a:pt x="1312984" y="2429022"/>
                          <a:pt x="1589649" y="2574388"/>
                        </a:cubicBezTo>
                        <a:cubicBezTo>
                          <a:pt x="1866314" y="2719754"/>
                          <a:pt x="1950720" y="2768991"/>
                          <a:pt x="2433711" y="2940148"/>
                        </a:cubicBezTo>
                        <a:cubicBezTo>
                          <a:pt x="2916702" y="3111305"/>
                          <a:pt x="3702148" y="3356317"/>
                          <a:pt x="4487594" y="3601329"/>
                        </a:cubicBezTo>
                      </a:path>
                    </a:pathLst>
                  </a:custGeom>
                  <a:noFill/>
                  <a:ln cap="flat" cmpd="sng" w="38100">
                    <a:solidFill>
                      <a:srgbClr val="5F497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805" name="Google Shape;805;p77"/>
                  <p:cNvCxnSpPr/>
                  <p:nvPr/>
                </p:nvCxnSpPr>
                <p:spPr>
                  <a:xfrm rot="5400000">
                    <a:off x="5688494" y="4904532"/>
                    <a:ext cx="2232295" cy="0"/>
                  </a:xfrm>
                  <a:prstGeom prst="straightConnector1">
                    <a:avLst/>
                  </a:prstGeom>
                  <a:noFill/>
                  <a:ln cap="flat" cmpd="sng" w="38100">
                    <a:solidFill>
                      <a:schemeClr val="accent1"/>
                    </a:solidFill>
                    <a:prstDash val="dot"/>
                    <a:round/>
                    <a:headEnd len="sm" w="sm" type="none"/>
                    <a:tailEnd len="sm" w="sm" type="none"/>
                  </a:ln>
                  <a:effectLst>
                    <a:outerShdw blurRad="40000" rotWithShape="0" dir="5400000" dist="20000">
                      <a:srgbClr val="000000">
                        <a:alpha val="37647"/>
                      </a:srgbClr>
                    </a:outerShdw>
                  </a:effectLst>
                </p:spPr>
              </p:cxnSp>
              <p:cxnSp>
                <p:nvCxnSpPr>
                  <p:cNvPr id="806" name="Google Shape;806;p77"/>
                  <p:cNvCxnSpPr/>
                  <p:nvPr/>
                </p:nvCxnSpPr>
                <p:spPr>
                  <a:xfrm flipH="1">
                    <a:off x="1708659" y="3793612"/>
                    <a:ext cx="5095983" cy="1212"/>
                  </a:xfrm>
                  <a:prstGeom prst="straightConnector1">
                    <a:avLst/>
                  </a:prstGeom>
                  <a:noFill/>
                  <a:ln cap="flat" cmpd="sng" w="38100">
                    <a:solidFill>
                      <a:schemeClr val="accent1"/>
                    </a:solidFill>
                    <a:prstDash val="dot"/>
                    <a:round/>
                    <a:headEnd len="sm" w="sm" type="none"/>
                    <a:tailEnd len="sm" w="sm" type="none"/>
                  </a:ln>
                  <a:effectLst>
                    <a:outerShdw blurRad="40000" rotWithShape="0" dir="5400000" dist="20000">
                      <a:srgbClr val="000000">
                        <a:alpha val="37647"/>
                      </a:srgbClr>
                    </a:outerShdw>
                  </a:effectLst>
                </p:spPr>
              </p:cxnSp>
              <p:sp>
                <p:nvSpPr>
                  <p:cNvPr id="807" name="Google Shape;807;p77"/>
                  <p:cNvSpPr txBox="1"/>
                  <p:nvPr/>
                </p:nvSpPr>
                <p:spPr>
                  <a:xfrm>
                    <a:off x="1259632" y="3687415"/>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a:t>
                    </a:r>
                    <a:endParaRPr baseline="-25000" sz="2400">
                      <a:solidFill>
                        <a:schemeClr val="dk1"/>
                      </a:solidFill>
                      <a:latin typeface="Calibri"/>
                      <a:ea typeface="Calibri"/>
                      <a:cs typeface="Calibri"/>
                      <a:sym typeface="Calibri"/>
                    </a:endParaRPr>
                  </a:p>
                </p:txBody>
              </p:sp>
              <p:sp>
                <p:nvSpPr>
                  <p:cNvPr id="808" name="Google Shape;808;p77"/>
                  <p:cNvSpPr txBox="1"/>
                  <p:nvPr/>
                </p:nvSpPr>
                <p:spPr>
                  <a:xfrm>
                    <a:off x="4067944" y="6021288"/>
                    <a:ext cx="57606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W</a:t>
                    </a:r>
                    <a:r>
                      <a:rPr baseline="-25000" lang="en-US" sz="2400">
                        <a:solidFill>
                          <a:schemeClr val="dk1"/>
                        </a:solidFill>
                        <a:latin typeface="Calibri"/>
                        <a:ea typeface="Calibri"/>
                        <a:cs typeface="Calibri"/>
                        <a:sym typeface="Calibri"/>
                      </a:rPr>
                      <a:t>e</a:t>
                    </a:r>
                    <a:endParaRPr baseline="-25000" sz="2400">
                      <a:solidFill>
                        <a:schemeClr val="dk1"/>
                      </a:solidFill>
                      <a:latin typeface="Calibri"/>
                      <a:ea typeface="Calibri"/>
                      <a:cs typeface="Calibri"/>
                      <a:sym typeface="Calibri"/>
                    </a:endParaRPr>
                  </a:p>
                </p:txBody>
              </p:sp>
              <p:sp>
                <p:nvSpPr>
                  <p:cNvPr id="809" name="Google Shape;809;p77"/>
                  <p:cNvSpPr txBox="1"/>
                  <p:nvPr/>
                </p:nvSpPr>
                <p:spPr>
                  <a:xfrm>
                    <a:off x="5364088" y="6021288"/>
                    <a:ext cx="57606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W</a:t>
                    </a:r>
                    <a:r>
                      <a:rPr baseline="-25000" lang="en-US" sz="2400">
                        <a:solidFill>
                          <a:schemeClr val="dk1"/>
                        </a:solidFill>
                        <a:latin typeface="Calibri"/>
                        <a:ea typeface="Calibri"/>
                        <a:cs typeface="Calibri"/>
                        <a:sym typeface="Calibri"/>
                      </a:rPr>
                      <a:t>j</a:t>
                    </a:r>
                    <a:endParaRPr baseline="-25000" sz="2400">
                      <a:solidFill>
                        <a:schemeClr val="dk1"/>
                      </a:solidFill>
                      <a:latin typeface="Calibri"/>
                      <a:ea typeface="Calibri"/>
                      <a:cs typeface="Calibri"/>
                      <a:sym typeface="Calibri"/>
                    </a:endParaRPr>
                  </a:p>
                </p:txBody>
              </p:sp>
              <p:sp>
                <p:nvSpPr>
                  <p:cNvPr id="810" name="Google Shape;810;p77"/>
                  <p:cNvSpPr txBox="1"/>
                  <p:nvPr/>
                </p:nvSpPr>
                <p:spPr>
                  <a:xfrm>
                    <a:off x="6895831" y="3586963"/>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T</a:t>
                    </a:r>
                    <a:endParaRPr baseline="-25000" sz="2400">
                      <a:solidFill>
                        <a:schemeClr val="dk1"/>
                      </a:solidFill>
                      <a:latin typeface="Calibri"/>
                      <a:ea typeface="Calibri"/>
                      <a:cs typeface="Calibri"/>
                      <a:sym typeface="Calibri"/>
                    </a:endParaRPr>
                  </a:p>
                </p:txBody>
              </p:sp>
              <p:sp>
                <p:nvSpPr>
                  <p:cNvPr id="811" name="Google Shape;811;p77"/>
                  <p:cNvSpPr txBox="1"/>
                  <p:nvPr/>
                </p:nvSpPr>
                <p:spPr>
                  <a:xfrm>
                    <a:off x="4252110" y="4828101"/>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S</a:t>
                    </a:r>
                    <a:endParaRPr baseline="-25000" sz="2400">
                      <a:solidFill>
                        <a:schemeClr val="dk1"/>
                      </a:solidFill>
                      <a:latin typeface="Calibri"/>
                      <a:ea typeface="Calibri"/>
                      <a:cs typeface="Calibri"/>
                      <a:sym typeface="Calibri"/>
                    </a:endParaRPr>
                  </a:p>
                </p:txBody>
              </p:sp>
              <p:sp>
                <p:nvSpPr>
                  <p:cNvPr id="812" name="Google Shape;812;p77"/>
                  <p:cNvSpPr txBox="1"/>
                  <p:nvPr/>
                </p:nvSpPr>
                <p:spPr>
                  <a:xfrm>
                    <a:off x="7524328" y="6021288"/>
                    <a:ext cx="1475656"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Pollutant</a:t>
                    </a:r>
                    <a:endParaRPr baseline="-25000" sz="2400">
                      <a:solidFill>
                        <a:schemeClr val="dk1"/>
                      </a:solidFill>
                      <a:latin typeface="Calibri"/>
                      <a:ea typeface="Calibri"/>
                      <a:cs typeface="Calibri"/>
                      <a:sym typeface="Calibri"/>
                    </a:endParaRPr>
                  </a:p>
                </p:txBody>
              </p:sp>
            </p:grpSp>
            <p:sp>
              <p:nvSpPr>
                <p:cNvPr id="813" name="Google Shape;813;p77"/>
                <p:cNvSpPr/>
                <p:nvPr/>
              </p:nvSpPr>
              <p:spPr>
                <a:xfrm>
                  <a:off x="4139436" y="5301232"/>
                  <a:ext cx="144468" cy="144460"/>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814" name="Google Shape;814;p77"/>
              <p:cNvSpPr txBox="1"/>
              <p:nvPr/>
            </p:nvSpPr>
            <p:spPr>
              <a:xfrm>
                <a:off x="5144045" y="4407495"/>
                <a:ext cx="436067"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R</a:t>
                </a:r>
                <a:endParaRPr baseline="-25000" sz="2400">
                  <a:solidFill>
                    <a:schemeClr val="dk1"/>
                  </a:solidFill>
                  <a:latin typeface="Calibri"/>
                  <a:ea typeface="Calibri"/>
                  <a:cs typeface="Calibri"/>
                  <a:sym typeface="Calibri"/>
                </a:endParaRPr>
              </a:p>
            </p:txBody>
          </p:sp>
        </p:grpSp>
        <p:sp>
          <p:nvSpPr>
            <p:cNvPr id="815" name="Google Shape;815;p77"/>
            <p:cNvSpPr txBox="1"/>
            <p:nvPr/>
          </p:nvSpPr>
          <p:spPr>
            <a:xfrm>
              <a:off x="2483768" y="4509120"/>
              <a:ext cx="436067"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U</a:t>
              </a:r>
              <a:endParaRPr baseline="-25000" sz="2400">
                <a:solidFill>
                  <a:schemeClr val="dk1"/>
                </a:solidFill>
                <a:latin typeface="Calibri"/>
                <a:ea typeface="Calibri"/>
                <a:cs typeface="Calibri"/>
                <a:sym typeface="Calibri"/>
              </a:endParaRPr>
            </a:p>
          </p:txBody>
        </p:sp>
        <p:cxnSp>
          <p:nvCxnSpPr>
            <p:cNvPr id="816" name="Google Shape;816;p77"/>
            <p:cNvCxnSpPr/>
            <p:nvPr/>
          </p:nvCxnSpPr>
          <p:spPr>
            <a:xfrm rot="5400000">
              <a:off x="1846207" y="5578632"/>
              <a:ext cx="1132265" cy="0"/>
            </a:xfrm>
            <a:prstGeom prst="straightConnector1">
              <a:avLst/>
            </a:prstGeom>
            <a:noFill/>
            <a:ln cap="flat" cmpd="sng" w="38100">
              <a:solidFill>
                <a:schemeClr val="accent1"/>
              </a:solidFill>
              <a:prstDash val="dot"/>
              <a:round/>
              <a:headEnd len="sm" w="sm" type="none"/>
              <a:tailEnd len="sm" w="sm" type="none"/>
            </a:ln>
            <a:effectLst>
              <a:outerShdw blurRad="40000" rotWithShape="0" dir="5400000" dist="20000">
                <a:srgbClr val="000000">
                  <a:alpha val="37647"/>
                </a:srgbClr>
              </a:outerShdw>
            </a:effectLst>
          </p:spPr>
        </p:cxnSp>
        <p:sp>
          <p:nvSpPr>
            <p:cNvPr id="817" name="Google Shape;817;p77"/>
            <p:cNvSpPr txBox="1"/>
            <p:nvPr/>
          </p:nvSpPr>
          <p:spPr>
            <a:xfrm>
              <a:off x="2267744" y="6093296"/>
              <a:ext cx="581423"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W</a:t>
              </a:r>
              <a:r>
                <a:rPr baseline="-25000" lang="en-US" sz="2400">
                  <a:solidFill>
                    <a:schemeClr val="dk1"/>
                  </a:solidFill>
                  <a:latin typeface="Calibri"/>
                  <a:ea typeface="Calibri"/>
                  <a:cs typeface="Calibri"/>
                  <a:sym typeface="Calibri"/>
                </a:rPr>
                <a:t>f</a:t>
              </a:r>
              <a:endParaRPr baseline="-25000" sz="2400">
                <a:solidFill>
                  <a:schemeClr val="dk1"/>
                </a:solidFill>
                <a:latin typeface="Calibri"/>
                <a:ea typeface="Calibri"/>
                <a:cs typeface="Calibri"/>
                <a:sym typeface="Calibri"/>
              </a:endParaRPr>
            </a:p>
          </p:txBody>
        </p:sp>
        <p:sp>
          <p:nvSpPr>
            <p:cNvPr id="818" name="Google Shape;818;p77"/>
            <p:cNvSpPr txBox="1"/>
            <p:nvPr/>
          </p:nvSpPr>
          <p:spPr>
            <a:xfrm>
              <a:off x="1979712" y="5229200"/>
              <a:ext cx="436067"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V</a:t>
              </a:r>
              <a:endParaRPr baseline="-25000" sz="2400">
                <a:solidFill>
                  <a:schemeClr val="dk1"/>
                </a:solidFill>
                <a:latin typeface="Calibri"/>
                <a:ea typeface="Calibri"/>
                <a:cs typeface="Calibri"/>
                <a:sym typeface="Calibri"/>
              </a:endParaRPr>
            </a:p>
          </p:txBody>
        </p:sp>
        <p:sp>
          <p:nvSpPr>
            <p:cNvPr id="819" name="Google Shape;819;p77"/>
            <p:cNvSpPr txBox="1"/>
            <p:nvPr/>
          </p:nvSpPr>
          <p:spPr>
            <a:xfrm>
              <a:off x="4716016" y="5373216"/>
              <a:ext cx="436067"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Z</a:t>
              </a:r>
              <a:endParaRPr baseline="-25000" sz="2400">
                <a:solidFill>
                  <a:schemeClr val="dk1"/>
                </a:solidFill>
                <a:latin typeface="Calibri"/>
                <a:ea typeface="Calibri"/>
                <a:cs typeface="Calibri"/>
                <a:sym typeface="Calibri"/>
              </a:endParaRPr>
            </a:p>
          </p:txBody>
        </p:sp>
      </p:grpSp>
      <p:sp>
        <p:nvSpPr>
          <p:cNvPr id="820" name="Google Shape;820;p77"/>
          <p:cNvSpPr txBox="1"/>
          <p:nvPr/>
        </p:nvSpPr>
        <p:spPr>
          <a:xfrm>
            <a:off x="2411413" y="3860800"/>
            <a:ext cx="2592387" cy="7080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 Dead-Weight-Loss from over control</a:t>
            </a:r>
            <a:endParaRPr sz="2000">
              <a:solidFill>
                <a:schemeClr val="dk1"/>
              </a:solidFill>
              <a:latin typeface="Calibri"/>
              <a:ea typeface="Calibri"/>
              <a:cs typeface="Calibri"/>
              <a:sym typeface="Calibri"/>
            </a:endParaRPr>
          </a:p>
        </p:txBody>
      </p:sp>
      <p:sp>
        <p:nvSpPr>
          <p:cNvPr id="821" name="Google Shape;821;p77"/>
          <p:cNvSpPr txBox="1"/>
          <p:nvPr/>
        </p:nvSpPr>
        <p:spPr>
          <a:xfrm>
            <a:off x="6156325" y="4724400"/>
            <a:ext cx="2411413" cy="7080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DWL from Over pollution</a:t>
            </a:r>
            <a:endParaRPr sz="2000">
              <a:solidFill>
                <a:schemeClr val="dk1"/>
              </a:solidFill>
              <a:latin typeface="Calibri"/>
              <a:ea typeface="Calibri"/>
              <a:cs typeface="Calibri"/>
              <a:sym typeface="Calibri"/>
            </a:endParaRPr>
          </a:p>
        </p:txBody>
      </p:sp>
      <p:cxnSp>
        <p:nvCxnSpPr>
          <p:cNvPr id="822" name="Google Shape;822;p77"/>
          <p:cNvCxnSpPr/>
          <p:nvPr/>
        </p:nvCxnSpPr>
        <p:spPr>
          <a:xfrm rot="-5400000">
            <a:off x="3059907" y="4725193"/>
            <a:ext cx="647700" cy="360363"/>
          </a:xfrm>
          <a:prstGeom prst="straightConnector1">
            <a:avLst/>
          </a:prstGeom>
          <a:noFill/>
          <a:ln cap="flat" cmpd="sng" w="25400">
            <a:solidFill>
              <a:schemeClr val="accent2"/>
            </a:solidFill>
            <a:prstDash val="solid"/>
            <a:round/>
            <a:headEnd len="sm" w="sm" type="none"/>
            <a:tailEnd len="med" w="med" type="stealth"/>
          </a:ln>
          <a:effectLst>
            <a:outerShdw blurRad="40000" rotWithShape="0" dir="5400000" dist="20000">
              <a:srgbClr val="000000">
                <a:alpha val="37647"/>
              </a:srgbClr>
            </a:outerShdw>
          </a:effectLst>
        </p:spPr>
      </p:cxnSp>
      <p:cxnSp>
        <p:nvCxnSpPr>
          <p:cNvPr id="823" name="Google Shape;823;p77"/>
          <p:cNvCxnSpPr/>
          <p:nvPr/>
        </p:nvCxnSpPr>
        <p:spPr>
          <a:xfrm flipH="1" rot="10800000">
            <a:off x="5076825" y="5157788"/>
            <a:ext cx="1008063" cy="287337"/>
          </a:xfrm>
          <a:prstGeom prst="straightConnector1">
            <a:avLst/>
          </a:prstGeom>
          <a:noFill/>
          <a:ln cap="flat" cmpd="sng" w="25400">
            <a:solidFill>
              <a:schemeClr val="accent2"/>
            </a:solidFill>
            <a:prstDash val="solid"/>
            <a:round/>
            <a:headEnd len="sm" w="sm" type="none"/>
            <a:tailEnd len="med" w="med" type="stealth"/>
          </a:ln>
          <a:effectLst>
            <a:outerShdw blurRad="40000" rotWithShape="0" dir="5400000" dist="20000">
              <a:srgbClr val="000000">
                <a:alpha val="37647"/>
              </a:srgbClr>
            </a:outerShdw>
          </a:effectLst>
        </p:spPr>
      </p:cxnSp>
      <p:sp>
        <p:nvSpPr>
          <p:cNvPr id="824" name="Google Shape;824;p77"/>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25" name="Google Shape;825;p77"/>
          <p:cNvSpPr/>
          <p:nvPr/>
        </p:nvSpPr>
        <p:spPr>
          <a:xfrm>
            <a:off x="52388" y="6488113"/>
            <a:ext cx="7167562"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Ahmed M. Hussen(2009), Principles of Environmental Economics</a:t>
            </a:r>
            <a:endParaRPr sz="1800">
              <a:solidFill>
                <a:schemeClr val="dk1"/>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9" name="Shape 829"/>
        <p:cNvGrpSpPr/>
        <p:nvPr/>
      </p:nvGrpSpPr>
      <p:grpSpPr>
        <a:xfrm>
          <a:off x="0" y="0"/>
          <a:ext cx="0" cy="0"/>
          <a:chOff x="0" y="0"/>
          <a:chExt cx="0" cy="0"/>
        </a:xfrm>
      </p:grpSpPr>
      <p:sp>
        <p:nvSpPr>
          <p:cNvPr id="830" name="Google Shape;830;p78"/>
          <p:cNvSpPr txBox="1"/>
          <p:nvPr>
            <p:ph type="title"/>
          </p:nvPr>
        </p:nvSpPr>
        <p:spPr>
          <a:xfrm>
            <a:off x="0" y="274638"/>
            <a:ext cx="8686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4.5  Disadvantages of Liability Laws</a:t>
            </a:r>
            <a:endParaRPr/>
          </a:p>
        </p:txBody>
      </p:sp>
      <p:sp>
        <p:nvSpPr>
          <p:cNvPr id="831" name="Google Shape;831;p78"/>
          <p:cNvSpPr txBox="1"/>
          <p:nvPr>
            <p:ph idx="1" type="body"/>
          </p:nvPr>
        </p:nvSpPr>
        <p:spPr>
          <a:xfrm>
            <a:off x="457200" y="1412875"/>
            <a:ext cx="8507413" cy="5184477"/>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960"/>
              <a:buChar char="•"/>
            </a:pPr>
            <a:r>
              <a:rPr lang="en-US" sz="2960"/>
              <a:t>Legal process in general is expensive and prolong.</a:t>
            </a:r>
            <a:endParaRPr/>
          </a:p>
          <a:p>
            <a:pPr indent="-342900" lvl="0" marL="342900" rtl="0" algn="l">
              <a:lnSpc>
                <a:spcPct val="90000"/>
              </a:lnSpc>
              <a:spcBef>
                <a:spcPts val="1800"/>
              </a:spcBef>
              <a:spcAft>
                <a:spcPts val="0"/>
              </a:spcAft>
              <a:buClr>
                <a:schemeClr val="dk1"/>
              </a:buClr>
              <a:buSzPts val="2960"/>
              <a:buChar char="•"/>
            </a:pPr>
            <a:r>
              <a:rPr lang="en-US" sz="2960"/>
              <a:t>It is unfair to those victims who pursue liability laws without legal resources.</a:t>
            </a:r>
            <a:endParaRPr/>
          </a:p>
          <a:p>
            <a:pPr indent="-342900" lvl="0" marL="342900" rtl="0" algn="l">
              <a:lnSpc>
                <a:spcPct val="90000"/>
              </a:lnSpc>
              <a:spcBef>
                <a:spcPts val="1800"/>
              </a:spcBef>
              <a:spcAft>
                <a:spcPts val="0"/>
              </a:spcAft>
              <a:buClr>
                <a:schemeClr val="dk1"/>
              </a:buClr>
              <a:buSzPts val="2960"/>
              <a:buChar char="•"/>
            </a:pPr>
            <a:r>
              <a:rPr lang="en-US" sz="2960"/>
              <a:t>Transaction cost could be very high, including identify the cause and effect. Particularly, when there are multiple pollution sources and/or polluters. －transaction cost is one of the social costs.</a:t>
            </a:r>
            <a:endParaRPr/>
          </a:p>
          <a:p>
            <a:pPr indent="-342900" lvl="0" marL="342900" rtl="0" algn="l">
              <a:lnSpc>
                <a:spcPct val="90000"/>
              </a:lnSpc>
              <a:spcBef>
                <a:spcPts val="1800"/>
              </a:spcBef>
              <a:spcAft>
                <a:spcPts val="0"/>
              </a:spcAft>
              <a:buClr>
                <a:schemeClr val="dk1"/>
              </a:buClr>
              <a:buSzPts val="2960"/>
              <a:buChar char="•"/>
            </a:pPr>
            <a:r>
              <a:rPr lang="en-US" sz="2960"/>
              <a:t>What about garbage throwing, illegal spitting or smoking??And why these cases can work??</a:t>
            </a:r>
            <a:endParaRPr/>
          </a:p>
          <a:p>
            <a:pPr indent="-154940" lvl="0" marL="342900" rtl="0" algn="l">
              <a:lnSpc>
                <a:spcPct val="90000"/>
              </a:lnSpc>
              <a:spcBef>
                <a:spcPts val="592"/>
              </a:spcBef>
              <a:spcAft>
                <a:spcPts val="0"/>
              </a:spcAft>
              <a:buClr>
                <a:schemeClr val="dk1"/>
              </a:buClr>
              <a:buSzPts val="2960"/>
              <a:buNone/>
            </a:pPr>
            <a:r>
              <a:t/>
            </a:r>
            <a:endParaRPr sz="2960"/>
          </a:p>
        </p:txBody>
      </p:sp>
      <p:sp>
        <p:nvSpPr>
          <p:cNvPr id="832" name="Google Shape;832;p78"/>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33" name="Google Shape;833;p78"/>
          <p:cNvSpPr/>
          <p:nvPr/>
        </p:nvSpPr>
        <p:spPr>
          <a:xfrm>
            <a:off x="52388" y="6488113"/>
            <a:ext cx="7167562"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Ahmed M. Hussen(2009), Principles of Environmental Economics</a:t>
            </a:r>
            <a:endParaRPr sz="1800">
              <a:solidFill>
                <a:schemeClr val="dk1"/>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7" name="Shape 837"/>
        <p:cNvGrpSpPr/>
        <p:nvPr/>
      </p:nvGrpSpPr>
      <p:grpSpPr>
        <a:xfrm>
          <a:off x="0" y="0"/>
          <a:ext cx="0" cy="0"/>
          <a:chOff x="0" y="0"/>
          <a:chExt cx="0" cy="0"/>
        </a:xfrm>
      </p:grpSpPr>
      <p:sp>
        <p:nvSpPr>
          <p:cNvPr id="838" name="Google Shape;838;p7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4.6  Coase Theorem</a:t>
            </a:r>
            <a:endParaRPr/>
          </a:p>
        </p:txBody>
      </p:sp>
      <p:sp>
        <p:nvSpPr>
          <p:cNvPr id="839" name="Google Shape;839;p79"/>
          <p:cNvSpPr txBox="1"/>
          <p:nvPr>
            <p:ph idx="1" type="body"/>
          </p:nvPr>
        </p:nvSpPr>
        <p:spPr>
          <a:xfrm>
            <a:off x="457200" y="1600200"/>
            <a:ext cx="8435975" cy="4525963"/>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3200"/>
              <a:buChar char="•"/>
            </a:pPr>
            <a:r>
              <a:rPr lang="en-US"/>
              <a:t>Ronald Harry Coase (1910)  describes the economic efficiency of an economic allocation or outcome in the presence of externalities. </a:t>
            </a:r>
            <a:endParaRPr/>
          </a:p>
          <a:p>
            <a:pPr indent="-342900" lvl="0" marL="342900" rtl="0" algn="l">
              <a:lnSpc>
                <a:spcPct val="90000"/>
              </a:lnSpc>
              <a:spcBef>
                <a:spcPts val="2400"/>
              </a:spcBef>
              <a:spcAft>
                <a:spcPts val="0"/>
              </a:spcAft>
              <a:buClr>
                <a:schemeClr val="dk1"/>
              </a:buClr>
              <a:buSzPts val="3200"/>
              <a:buChar char="•"/>
            </a:pPr>
            <a:r>
              <a:rPr lang="en-US"/>
              <a:t>The theorem states that if trade in an externality is possible and there are </a:t>
            </a:r>
            <a:r>
              <a:rPr lang="en-US">
                <a:solidFill>
                  <a:srgbClr val="FF0000"/>
                </a:solidFill>
              </a:rPr>
              <a:t>no transaction costs</a:t>
            </a:r>
            <a:r>
              <a:rPr lang="en-US"/>
              <a:t>, bargaining will lead to an efficient outcome regardless of the initial allocation of property rights.</a:t>
            </a:r>
            <a:endParaRPr/>
          </a:p>
          <a:p>
            <a:pPr indent="-139700" lvl="0" marL="342900" rtl="0" algn="l">
              <a:lnSpc>
                <a:spcPct val="90000"/>
              </a:lnSpc>
              <a:spcBef>
                <a:spcPts val="640"/>
              </a:spcBef>
              <a:spcAft>
                <a:spcPts val="0"/>
              </a:spcAft>
              <a:buClr>
                <a:schemeClr val="dk1"/>
              </a:buClr>
              <a:buSzPts val="3200"/>
              <a:buNone/>
            </a:pPr>
            <a:r>
              <a:t/>
            </a:r>
            <a:endParaRPr/>
          </a:p>
        </p:txBody>
      </p:sp>
      <p:sp>
        <p:nvSpPr>
          <p:cNvPr id="840" name="Google Shape;840;p79"/>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41" name="Google Shape;841;p79"/>
          <p:cNvSpPr/>
          <p:nvPr/>
        </p:nvSpPr>
        <p:spPr>
          <a:xfrm>
            <a:off x="0" y="6550025"/>
            <a:ext cx="6121400"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Source: Wikipedia, title：Coase Theorem</a:t>
            </a:r>
            <a:endParaRPr sz="1400">
              <a:solidFill>
                <a:schemeClr val="dk1"/>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5" name="Shape 845"/>
        <p:cNvGrpSpPr/>
        <p:nvPr/>
      </p:nvGrpSpPr>
      <p:grpSpPr>
        <a:xfrm>
          <a:off x="0" y="0"/>
          <a:ext cx="0" cy="0"/>
          <a:chOff x="0" y="0"/>
          <a:chExt cx="0" cy="0"/>
        </a:xfrm>
      </p:grpSpPr>
      <p:sp>
        <p:nvSpPr>
          <p:cNvPr id="846" name="Google Shape;846;p80"/>
          <p:cNvSpPr txBox="1"/>
          <p:nvPr>
            <p:ph type="title"/>
          </p:nvPr>
        </p:nvSpPr>
        <p:spPr>
          <a:xfrm>
            <a:off x="457200" y="44450"/>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b="1" lang="en-US"/>
              <a:t>4.6  Coase Theorem</a:t>
            </a:r>
            <a:endParaRPr b="1"/>
          </a:p>
        </p:txBody>
      </p:sp>
      <p:sp>
        <p:nvSpPr>
          <p:cNvPr id="847" name="Google Shape;847;p80"/>
          <p:cNvSpPr txBox="1"/>
          <p:nvPr>
            <p:ph idx="12" type="sldNum"/>
          </p:nvPr>
        </p:nvSpPr>
        <p:spPr>
          <a:xfrm>
            <a:off x="6974904" y="6237312"/>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848" name="Google Shape;848;p80"/>
          <p:cNvGrpSpPr/>
          <p:nvPr/>
        </p:nvGrpSpPr>
        <p:grpSpPr>
          <a:xfrm>
            <a:off x="611188" y="2276475"/>
            <a:ext cx="8353425" cy="4248150"/>
            <a:chOff x="899592" y="1412776"/>
            <a:chExt cx="6840760" cy="4854153"/>
          </a:xfrm>
        </p:grpSpPr>
        <p:sp>
          <p:nvSpPr>
            <p:cNvPr id="849" name="Google Shape;849;p80"/>
            <p:cNvSpPr/>
            <p:nvPr/>
          </p:nvSpPr>
          <p:spPr>
            <a:xfrm>
              <a:off x="1332502" y="2573709"/>
              <a:ext cx="5891738" cy="2944055"/>
            </a:xfrm>
            <a:custGeom>
              <a:rect b="b" l="l" r="r" t="t"/>
              <a:pathLst>
                <a:path extrusionOk="0" h="3200400" w="5891349">
                  <a:moveTo>
                    <a:pt x="0" y="0"/>
                  </a:moveTo>
                  <a:cubicBezTo>
                    <a:pt x="567146" y="726077"/>
                    <a:pt x="1134292" y="1452154"/>
                    <a:pt x="2116183" y="1985554"/>
                  </a:cubicBezTo>
                  <a:cubicBezTo>
                    <a:pt x="3098074" y="2518954"/>
                    <a:pt x="4494711" y="2859677"/>
                    <a:pt x="5891349" y="3200400"/>
                  </a:cubicBezTo>
                </a:path>
              </a:pathLst>
            </a:custGeom>
            <a:noFill/>
            <a:ln cap="flat" cmpd="sng" w="57150">
              <a:solidFill>
                <a:schemeClr val="accent4"/>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nvGrpSpPr>
            <p:cNvPr id="850" name="Google Shape;850;p80"/>
            <p:cNvGrpSpPr/>
            <p:nvPr/>
          </p:nvGrpSpPr>
          <p:grpSpPr>
            <a:xfrm>
              <a:off x="899592" y="1412776"/>
              <a:ext cx="6840760" cy="4854153"/>
              <a:chOff x="899592" y="1412776"/>
              <a:chExt cx="6840760" cy="4854153"/>
            </a:xfrm>
          </p:grpSpPr>
          <p:grpSp>
            <p:nvGrpSpPr>
              <p:cNvPr id="851" name="Google Shape;851;p80"/>
              <p:cNvGrpSpPr/>
              <p:nvPr/>
            </p:nvGrpSpPr>
            <p:grpSpPr>
              <a:xfrm>
                <a:off x="899592" y="1412776"/>
                <a:ext cx="6840760" cy="4854153"/>
                <a:chOff x="899592" y="1412776"/>
                <a:chExt cx="6840760" cy="4854153"/>
              </a:xfrm>
            </p:grpSpPr>
            <p:cxnSp>
              <p:nvCxnSpPr>
                <p:cNvPr id="852" name="Google Shape;852;p80"/>
                <p:cNvCxnSpPr/>
                <p:nvPr/>
              </p:nvCxnSpPr>
              <p:spPr>
                <a:xfrm rot="5400000">
                  <a:off x="3924407" y="5084228"/>
                  <a:ext cx="718328" cy="0"/>
                </a:xfrm>
                <a:prstGeom prst="straightConnector1">
                  <a:avLst/>
                </a:prstGeom>
                <a:noFill/>
                <a:ln cap="flat" cmpd="sng" w="28575">
                  <a:solidFill>
                    <a:schemeClr val="accent1"/>
                  </a:solidFill>
                  <a:prstDash val="dash"/>
                  <a:round/>
                  <a:headEnd len="sm" w="sm" type="none"/>
                  <a:tailEnd len="sm" w="sm" type="none"/>
                </a:ln>
                <a:effectLst>
                  <a:outerShdw blurRad="40000" rotWithShape="0" dir="5400000" dist="20000">
                    <a:srgbClr val="000000">
                      <a:alpha val="37647"/>
                    </a:srgbClr>
                  </a:outerShdw>
                </a:effectLst>
              </p:spPr>
            </p:cxnSp>
            <p:cxnSp>
              <p:nvCxnSpPr>
                <p:cNvPr id="853" name="Google Shape;853;p80"/>
                <p:cNvCxnSpPr/>
                <p:nvPr/>
              </p:nvCxnSpPr>
              <p:spPr>
                <a:xfrm>
                  <a:off x="1404004" y="4725064"/>
                  <a:ext cx="5831936" cy="0"/>
                </a:xfrm>
                <a:prstGeom prst="straightConnector1">
                  <a:avLst/>
                </a:prstGeom>
                <a:noFill/>
                <a:ln cap="flat" cmpd="sng" w="28575">
                  <a:solidFill>
                    <a:schemeClr val="accent1"/>
                  </a:solidFill>
                  <a:prstDash val="dash"/>
                  <a:round/>
                  <a:headEnd len="sm" w="sm" type="none"/>
                  <a:tailEnd len="sm" w="sm" type="none"/>
                </a:ln>
                <a:effectLst>
                  <a:outerShdw blurRad="40000" rotWithShape="0" dir="5400000" dist="20000">
                    <a:srgbClr val="000000">
                      <a:alpha val="37647"/>
                    </a:srgbClr>
                  </a:outerShdw>
                </a:effectLst>
              </p:spPr>
            </p:cxnSp>
            <p:cxnSp>
              <p:nvCxnSpPr>
                <p:cNvPr id="854" name="Google Shape;854;p80"/>
                <p:cNvCxnSpPr/>
                <p:nvPr/>
              </p:nvCxnSpPr>
              <p:spPr>
                <a:xfrm rot="-5400000">
                  <a:off x="-648340" y="3535621"/>
                  <a:ext cx="3961685" cy="260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855" name="Google Shape;855;p80"/>
                <p:cNvCxnSpPr/>
                <p:nvPr/>
              </p:nvCxnSpPr>
              <p:spPr>
                <a:xfrm rot="-5400000">
                  <a:off x="5255748" y="3536272"/>
                  <a:ext cx="3961685" cy="130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sp>
              <p:nvSpPr>
                <p:cNvPr id="856" name="Google Shape;856;p80"/>
                <p:cNvSpPr/>
                <p:nvPr/>
              </p:nvSpPr>
              <p:spPr>
                <a:xfrm>
                  <a:off x="1345502" y="2599105"/>
                  <a:ext cx="5891738" cy="2918660"/>
                </a:xfrm>
                <a:custGeom>
                  <a:rect b="b" l="l" r="r" t="t"/>
                  <a:pathLst>
                    <a:path extrusionOk="0" h="3187337" w="5891349">
                      <a:moveTo>
                        <a:pt x="5891349" y="0"/>
                      </a:moveTo>
                      <a:cubicBezTo>
                        <a:pt x="5356860" y="681445"/>
                        <a:pt x="4822371" y="1362891"/>
                        <a:pt x="3840480" y="1894114"/>
                      </a:cubicBezTo>
                      <a:cubicBezTo>
                        <a:pt x="2858589" y="2425337"/>
                        <a:pt x="1429294" y="2806337"/>
                        <a:pt x="0" y="3187337"/>
                      </a:cubicBezTo>
                    </a:path>
                  </a:pathLst>
                </a:custGeom>
                <a:noFill/>
                <a:ln cap="flat" cmpd="sng" w="38100">
                  <a:solidFill>
                    <a:schemeClr val="accent6"/>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57" name="Google Shape;857;p80"/>
                <p:cNvSpPr/>
                <p:nvPr/>
              </p:nvSpPr>
              <p:spPr>
                <a:xfrm>
                  <a:off x="4212069" y="4652506"/>
                  <a:ext cx="144303" cy="145117"/>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8" name="Google Shape;858;p80"/>
                <p:cNvSpPr txBox="1"/>
                <p:nvPr/>
              </p:nvSpPr>
              <p:spPr>
                <a:xfrm>
                  <a:off x="3537353" y="3569573"/>
                  <a:ext cx="1367632" cy="83079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366092"/>
                      </a:solidFill>
                      <a:latin typeface="Calibri"/>
                      <a:ea typeface="Calibri"/>
                      <a:cs typeface="Calibri"/>
                      <a:sym typeface="Calibri"/>
                    </a:rPr>
                    <a:t>Social Optimal</a:t>
                  </a:r>
                  <a:endParaRPr sz="2400">
                    <a:solidFill>
                      <a:srgbClr val="366092"/>
                    </a:solidFill>
                    <a:latin typeface="Calibri"/>
                    <a:ea typeface="Calibri"/>
                    <a:cs typeface="Calibri"/>
                    <a:sym typeface="Calibri"/>
                  </a:endParaRPr>
                </a:p>
              </p:txBody>
            </p:sp>
            <p:sp>
              <p:nvSpPr>
                <p:cNvPr id="859" name="Google Shape;859;p80"/>
                <p:cNvSpPr txBox="1"/>
                <p:nvPr/>
              </p:nvSpPr>
              <p:spPr>
                <a:xfrm>
                  <a:off x="1259632" y="1556792"/>
                  <a:ext cx="1584176"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7030A0"/>
                      </a:solidFill>
                      <a:latin typeface="Calibri"/>
                      <a:ea typeface="Calibri"/>
                      <a:cs typeface="Calibri"/>
                      <a:sym typeface="Calibri"/>
                    </a:rPr>
                    <a:t>Marginal Benefit to A</a:t>
                  </a:r>
                  <a:endParaRPr sz="2400">
                    <a:solidFill>
                      <a:srgbClr val="7030A0"/>
                    </a:solidFill>
                    <a:latin typeface="Calibri"/>
                    <a:ea typeface="Calibri"/>
                    <a:cs typeface="Calibri"/>
                    <a:sym typeface="Calibri"/>
                  </a:endParaRPr>
                </a:p>
              </p:txBody>
            </p:sp>
            <p:sp>
              <p:nvSpPr>
                <p:cNvPr id="860" name="Google Shape;860;p80"/>
                <p:cNvSpPr txBox="1"/>
                <p:nvPr/>
              </p:nvSpPr>
              <p:spPr>
                <a:xfrm>
                  <a:off x="5652503" y="1701196"/>
                  <a:ext cx="1583437" cy="12008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E36C09"/>
                      </a:solidFill>
                      <a:latin typeface="Calibri"/>
                      <a:ea typeface="Calibri"/>
                      <a:cs typeface="Calibri"/>
                      <a:sym typeface="Calibri"/>
                    </a:rPr>
                    <a:t>Marginal Damage to B</a:t>
                  </a:r>
                  <a:endParaRPr sz="2400">
                    <a:solidFill>
                      <a:srgbClr val="E36C09"/>
                    </a:solidFill>
                    <a:latin typeface="Calibri"/>
                    <a:ea typeface="Calibri"/>
                    <a:cs typeface="Calibri"/>
                    <a:sym typeface="Calibri"/>
                  </a:endParaRPr>
                </a:p>
              </p:txBody>
            </p:sp>
            <p:sp>
              <p:nvSpPr>
                <p:cNvPr id="861" name="Google Shape;861;p80"/>
                <p:cNvSpPr txBox="1"/>
                <p:nvPr/>
              </p:nvSpPr>
              <p:spPr>
                <a:xfrm>
                  <a:off x="971600" y="1412776"/>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a:t>
                  </a:r>
                  <a:endParaRPr sz="2400">
                    <a:solidFill>
                      <a:schemeClr val="dk1"/>
                    </a:solidFill>
                    <a:latin typeface="Calibri"/>
                    <a:ea typeface="Calibri"/>
                    <a:cs typeface="Calibri"/>
                    <a:sym typeface="Calibri"/>
                  </a:endParaRPr>
                </a:p>
              </p:txBody>
            </p:sp>
            <p:sp>
              <p:nvSpPr>
                <p:cNvPr id="862" name="Google Shape;862;p80"/>
                <p:cNvSpPr txBox="1"/>
                <p:nvPr/>
              </p:nvSpPr>
              <p:spPr>
                <a:xfrm>
                  <a:off x="7308304" y="1484784"/>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a:t>
                  </a:r>
                  <a:endParaRPr sz="2400">
                    <a:solidFill>
                      <a:schemeClr val="dk1"/>
                    </a:solidFill>
                    <a:latin typeface="Calibri"/>
                    <a:ea typeface="Calibri"/>
                    <a:cs typeface="Calibri"/>
                    <a:sym typeface="Calibri"/>
                  </a:endParaRPr>
                </a:p>
              </p:txBody>
            </p:sp>
            <p:sp>
              <p:nvSpPr>
                <p:cNvPr id="863" name="Google Shape;863;p80"/>
                <p:cNvSpPr txBox="1"/>
                <p:nvPr/>
              </p:nvSpPr>
              <p:spPr>
                <a:xfrm>
                  <a:off x="899592" y="5589240"/>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Q</a:t>
                  </a:r>
                  <a:endParaRPr sz="2400">
                    <a:solidFill>
                      <a:schemeClr val="dk1"/>
                    </a:solidFill>
                    <a:latin typeface="Calibri"/>
                    <a:ea typeface="Calibri"/>
                    <a:cs typeface="Calibri"/>
                    <a:sym typeface="Calibri"/>
                  </a:endParaRPr>
                </a:p>
              </p:txBody>
            </p:sp>
            <p:cxnSp>
              <p:nvCxnSpPr>
                <p:cNvPr id="864" name="Google Shape;864;p80"/>
                <p:cNvCxnSpPr/>
                <p:nvPr/>
              </p:nvCxnSpPr>
              <p:spPr>
                <a:xfrm rot="10800000">
                  <a:off x="4499376" y="5804370"/>
                  <a:ext cx="2736564" cy="0"/>
                </a:xfrm>
                <a:prstGeom prst="straightConnector1">
                  <a:avLst/>
                </a:prstGeom>
                <a:noFill/>
                <a:ln cap="flat" cmpd="sng" w="25400">
                  <a:solidFill>
                    <a:schemeClr val="accent2"/>
                  </a:solidFill>
                  <a:prstDash val="dash"/>
                  <a:round/>
                  <a:headEnd len="sm" w="sm" type="none"/>
                  <a:tailEnd len="med" w="med" type="stealth"/>
                </a:ln>
                <a:effectLst>
                  <a:outerShdw blurRad="40000" rotWithShape="0" dir="5400000" dist="20000">
                    <a:srgbClr val="000000">
                      <a:alpha val="37647"/>
                    </a:srgbClr>
                  </a:outerShdw>
                </a:effectLst>
              </p:spPr>
            </p:cxnSp>
            <p:cxnSp>
              <p:nvCxnSpPr>
                <p:cNvPr id="865" name="Google Shape;865;p80"/>
                <p:cNvCxnSpPr/>
                <p:nvPr/>
              </p:nvCxnSpPr>
              <p:spPr>
                <a:xfrm>
                  <a:off x="1331202" y="5804370"/>
                  <a:ext cx="2809365" cy="0"/>
                </a:xfrm>
                <a:prstGeom prst="straightConnector1">
                  <a:avLst/>
                </a:prstGeom>
                <a:noFill/>
                <a:ln cap="flat" cmpd="sng" w="25400">
                  <a:solidFill>
                    <a:schemeClr val="accent2"/>
                  </a:solidFill>
                  <a:prstDash val="dash"/>
                  <a:round/>
                  <a:headEnd len="sm" w="sm" type="none"/>
                  <a:tailEnd len="med" w="med" type="stealth"/>
                </a:ln>
                <a:effectLst>
                  <a:outerShdw blurRad="40000" rotWithShape="0" dir="5400000" dist="20000">
                    <a:srgbClr val="000000">
                      <a:alpha val="37647"/>
                    </a:srgbClr>
                  </a:outerShdw>
                </a:effectLst>
              </p:spPr>
            </p:cxnSp>
            <p:sp>
              <p:nvSpPr>
                <p:cNvPr id="866" name="Google Shape;866;p80"/>
                <p:cNvSpPr txBox="1"/>
                <p:nvPr/>
              </p:nvSpPr>
              <p:spPr>
                <a:xfrm>
                  <a:off x="4067944" y="5589240"/>
                  <a:ext cx="64807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E*</a:t>
                  </a:r>
                  <a:endParaRPr sz="2400">
                    <a:solidFill>
                      <a:schemeClr val="dk1"/>
                    </a:solidFill>
                    <a:latin typeface="Calibri"/>
                    <a:ea typeface="Calibri"/>
                    <a:cs typeface="Calibri"/>
                    <a:sym typeface="Calibri"/>
                  </a:endParaRPr>
                </a:p>
              </p:txBody>
            </p:sp>
            <p:sp>
              <p:nvSpPr>
                <p:cNvPr id="867" name="Google Shape;867;p80"/>
                <p:cNvSpPr txBox="1"/>
                <p:nvPr/>
              </p:nvSpPr>
              <p:spPr>
                <a:xfrm>
                  <a:off x="1835614" y="5804370"/>
                  <a:ext cx="2087849" cy="46255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953734"/>
                      </a:solidFill>
                      <a:latin typeface="Calibri"/>
                      <a:ea typeface="Calibri"/>
                      <a:cs typeface="Calibri"/>
                      <a:sym typeface="Calibri"/>
                    </a:rPr>
                    <a:t>B’s action</a:t>
                  </a:r>
                  <a:endParaRPr sz="2400">
                    <a:solidFill>
                      <a:srgbClr val="953734"/>
                    </a:solidFill>
                    <a:latin typeface="Calibri"/>
                    <a:ea typeface="Calibri"/>
                    <a:cs typeface="Calibri"/>
                    <a:sym typeface="Calibri"/>
                  </a:endParaRPr>
                </a:p>
              </p:txBody>
            </p:sp>
            <p:sp>
              <p:nvSpPr>
                <p:cNvPr id="868" name="Google Shape;868;p80"/>
                <p:cNvSpPr txBox="1"/>
                <p:nvPr/>
              </p:nvSpPr>
              <p:spPr>
                <a:xfrm>
                  <a:off x="5436698" y="5775347"/>
                  <a:ext cx="2087849" cy="46255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953734"/>
                      </a:solidFill>
                      <a:latin typeface="Calibri"/>
                      <a:ea typeface="Calibri"/>
                      <a:cs typeface="Calibri"/>
                      <a:sym typeface="Calibri"/>
                    </a:rPr>
                    <a:t>A’s action</a:t>
                  </a:r>
                  <a:endParaRPr sz="2400">
                    <a:solidFill>
                      <a:srgbClr val="953734"/>
                    </a:solidFill>
                    <a:latin typeface="Calibri"/>
                    <a:ea typeface="Calibri"/>
                    <a:cs typeface="Calibri"/>
                    <a:sym typeface="Calibri"/>
                  </a:endParaRPr>
                </a:p>
              </p:txBody>
            </p:sp>
            <p:sp>
              <p:nvSpPr>
                <p:cNvPr id="869" name="Google Shape;869;p80"/>
                <p:cNvSpPr txBox="1"/>
                <p:nvPr/>
              </p:nvSpPr>
              <p:spPr>
                <a:xfrm>
                  <a:off x="899592" y="5229345"/>
                  <a:ext cx="431610" cy="460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366092"/>
                      </a:solidFill>
                      <a:latin typeface="Calibri"/>
                      <a:ea typeface="Calibri"/>
                      <a:cs typeface="Calibri"/>
                      <a:sym typeface="Calibri"/>
                    </a:rPr>
                    <a:t>B</a:t>
                  </a:r>
                  <a:endParaRPr sz="2400">
                    <a:solidFill>
                      <a:srgbClr val="366092"/>
                    </a:solidFill>
                    <a:latin typeface="Calibri"/>
                    <a:ea typeface="Calibri"/>
                    <a:cs typeface="Calibri"/>
                    <a:sym typeface="Calibri"/>
                  </a:endParaRPr>
                </a:p>
              </p:txBody>
            </p:sp>
            <p:sp>
              <p:nvSpPr>
                <p:cNvPr id="870" name="Google Shape;870;p80"/>
                <p:cNvSpPr txBox="1"/>
                <p:nvPr/>
              </p:nvSpPr>
              <p:spPr>
                <a:xfrm>
                  <a:off x="7235940" y="5271066"/>
                  <a:ext cx="432910" cy="46255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366092"/>
                      </a:solidFill>
                      <a:latin typeface="Calibri"/>
                      <a:ea typeface="Calibri"/>
                      <a:cs typeface="Calibri"/>
                      <a:sym typeface="Calibri"/>
                    </a:rPr>
                    <a:t>A</a:t>
                  </a:r>
                  <a:endParaRPr sz="2400">
                    <a:solidFill>
                      <a:srgbClr val="366092"/>
                    </a:solidFill>
                    <a:latin typeface="Calibri"/>
                    <a:ea typeface="Calibri"/>
                    <a:cs typeface="Calibri"/>
                    <a:sym typeface="Calibri"/>
                  </a:endParaRPr>
                </a:p>
              </p:txBody>
            </p:sp>
          </p:grpSp>
          <p:cxnSp>
            <p:nvCxnSpPr>
              <p:cNvPr id="871" name="Google Shape;871;p80"/>
              <p:cNvCxnSpPr/>
              <p:nvPr/>
            </p:nvCxnSpPr>
            <p:spPr>
              <a:xfrm>
                <a:off x="1331202" y="5517765"/>
                <a:ext cx="5904738" cy="0"/>
              </a:xfrm>
              <a:prstGeom prst="straightConnector1">
                <a:avLst/>
              </a:prstGeom>
              <a:noFill/>
              <a:ln cap="flat" cmpd="sng" w="25400">
                <a:solidFill>
                  <a:schemeClr val="dk1"/>
                </a:solidFill>
                <a:prstDash val="solid"/>
                <a:round/>
                <a:headEnd len="sm" w="sm" type="none"/>
                <a:tailEnd len="sm" w="sm" type="none"/>
              </a:ln>
              <a:effectLst>
                <a:outerShdw blurRad="40000" rotWithShape="0" dir="5400000" dist="20000">
                  <a:srgbClr val="000000">
                    <a:alpha val="37647"/>
                  </a:srgbClr>
                </a:outerShdw>
              </a:effectLst>
            </p:spPr>
          </p:cxnSp>
          <p:sp>
            <p:nvSpPr>
              <p:cNvPr id="872" name="Google Shape;872;p80"/>
              <p:cNvSpPr/>
              <p:nvPr/>
            </p:nvSpPr>
            <p:spPr>
              <a:xfrm>
                <a:off x="7164438" y="5445206"/>
                <a:ext cx="144304" cy="143302"/>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3" name="Google Shape;873;p80"/>
              <p:cNvSpPr/>
              <p:nvPr/>
            </p:nvSpPr>
            <p:spPr>
              <a:xfrm>
                <a:off x="1259700" y="5445206"/>
                <a:ext cx="144304" cy="143302"/>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sp>
        <p:nvSpPr>
          <p:cNvPr id="874" name="Google Shape;874;p80"/>
          <p:cNvSpPr/>
          <p:nvPr/>
        </p:nvSpPr>
        <p:spPr>
          <a:xfrm>
            <a:off x="52388" y="6488113"/>
            <a:ext cx="7167562"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Ahmed M. Hussen(2009), Principles of Environmental Economics</a:t>
            </a:r>
            <a:endParaRPr sz="1800">
              <a:solidFill>
                <a:schemeClr val="dk1"/>
              </a:solidFill>
              <a:latin typeface="Calibri"/>
              <a:ea typeface="Calibri"/>
              <a:cs typeface="Calibri"/>
              <a:sym typeface="Calibri"/>
            </a:endParaRPr>
          </a:p>
        </p:txBody>
      </p:sp>
      <p:sp>
        <p:nvSpPr>
          <p:cNvPr id="875" name="Google Shape;875;p80"/>
          <p:cNvSpPr txBox="1"/>
          <p:nvPr/>
        </p:nvSpPr>
        <p:spPr>
          <a:xfrm>
            <a:off x="323850" y="1052513"/>
            <a:ext cx="8712200" cy="1816100"/>
          </a:xfrm>
          <a:prstGeom prst="rect">
            <a:avLst/>
          </a:prstGeom>
          <a:noFill/>
          <a:ln>
            <a:noFill/>
          </a:ln>
        </p:spPr>
        <p:txBody>
          <a:bodyPr anchorCtr="0" anchor="t" bIns="45700" lIns="91425" spcFirstLastPara="1" rIns="91425" wrap="square" tIns="45700">
            <a:noAutofit/>
          </a:bodyPr>
          <a:lstStyle/>
          <a:p>
            <a:pPr indent="-177800" lvl="0" marL="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 </a:t>
            </a:r>
            <a:r>
              <a:rPr lang="en-US" sz="2800">
                <a:solidFill>
                  <a:srgbClr val="FF0000"/>
                </a:solidFill>
                <a:latin typeface="Calibri"/>
                <a:ea typeface="Calibri"/>
                <a:cs typeface="Calibri"/>
                <a:sym typeface="Calibri"/>
              </a:rPr>
              <a:t>Property rights </a:t>
            </a:r>
            <a:r>
              <a:rPr lang="en-US" sz="2800">
                <a:solidFill>
                  <a:schemeClr val="dk1"/>
                </a:solidFill>
                <a:latin typeface="Calibri"/>
                <a:ea typeface="Calibri"/>
                <a:cs typeface="Calibri"/>
                <a:sym typeface="Calibri"/>
              </a:rPr>
              <a:t>assigned for A(factory) or B(resident).</a:t>
            </a:r>
            <a:endParaRPr sz="2800">
              <a:solidFill>
                <a:schemeClr val="dk1"/>
              </a:solidFill>
              <a:latin typeface="Calibri"/>
              <a:ea typeface="Calibri"/>
              <a:cs typeface="Calibri"/>
              <a:sym typeface="Calibri"/>
            </a:endParaRPr>
          </a:p>
          <a:p>
            <a:pPr indent="-177800" lvl="0" marL="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 </a:t>
            </a:r>
            <a:r>
              <a:rPr lang="en-US" sz="2800">
                <a:solidFill>
                  <a:srgbClr val="FF0000"/>
                </a:solidFill>
                <a:latin typeface="Calibri"/>
                <a:ea typeface="Calibri"/>
                <a:cs typeface="Calibri"/>
                <a:sym typeface="Calibri"/>
              </a:rPr>
              <a:t>Transparent and full information </a:t>
            </a:r>
            <a:r>
              <a:rPr lang="en-US" sz="2800">
                <a:solidFill>
                  <a:schemeClr val="dk1"/>
                </a:solidFill>
                <a:latin typeface="Calibri"/>
                <a:ea typeface="Calibri"/>
                <a:cs typeface="Calibri"/>
                <a:sym typeface="Calibri"/>
              </a:rPr>
              <a:t>of polluter (factory) and victim(resident).</a:t>
            </a:r>
            <a:endParaRPr/>
          </a:p>
          <a:p>
            <a:pPr indent="0" lvl="0" marL="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9" name="Shape 879"/>
        <p:cNvGrpSpPr/>
        <p:nvPr/>
      </p:nvGrpSpPr>
      <p:grpSpPr>
        <a:xfrm>
          <a:off x="0" y="0"/>
          <a:ext cx="0" cy="0"/>
          <a:chOff x="0" y="0"/>
          <a:chExt cx="0" cy="0"/>
        </a:xfrm>
      </p:grpSpPr>
      <p:sp>
        <p:nvSpPr>
          <p:cNvPr id="880" name="Google Shape;880;p8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3959"/>
              <a:buFont typeface="Calibri"/>
              <a:buNone/>
            </a:pPr>
            <a:r>
              <a:rPr lang="en-US" sz="3959"/>
              <a:t>4.6  Disadvantages of Coase Theorem</a:t>
            </a:r>
            <a:endParaRPr sz="3959"/>
          </a:p>
        </p:txBody>
      </p:sp>
      <p:sp>
        <p:nvSpPr>
          <p:cNvPr id="881" name="Google Shape;881;p81"/>
          <p:cNvSpPr txBox="1"/>
          <p:nvPr>
            <p:ph idx="1" type="body"/>
          </p:nvPr>
        </p:nvSpPr>
        <p:spPr>
          <a:xfrm>
            <a:off x="395288" y="1600200"/>
            <a:ext cx="8497887" cy="4781128"/>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960"/>
              <a:buChar char="•"/>
            </a:pPr>
            <a:r>
              <a:rPr lang="en-US" sz="2960"/>
              <a:t>Asymmetric information on polluters and victims.</a:t>
            </a:r>
            <a:endParaRPr/>
          </a:p>
          <a:p>
            <a:pPr indent="-342900" lvl="0" marL="342900" rtl="0" algn="l">
              <a:lnSpc>
                <a:spcPct val="90000"/>
              </a:lnSpc>
              <a:spcBef>
                <a:spcPts val="1800"/>
              </a:spcBef>
              <a:spcAft>
                <a:spcPts val="0"/>
              </a:spcAft>
              <a:buClr>
                <a:schemeClr val="dk1"/>
              </a:buClr>
              <a:buSzPts val="2960"/>
              <a:buChar char="•"/>
            </a:pPr>
            <a:r>
              <a:rPr lang="en-US" sz="2960"/>
              <a:t>Property rights assignment could be a problem.</a:t>
            </a:r>
            <a:endParaRPr/>
          </a:p>
          <a:p>
            <a:pPr indent="-342900" lvl="0" marL="342900" rtl="0" algn="l">
              <a:lnSpc>
                <a:spcPct val="90000"/>
              </a:lnSpc>
              <a:spcBef>
                <a:spcPts val="1800"/>
              </a:spcBef>
              <a:spcAft>
                <a:spcPts val="0"/>
              </a:spcAft>
              <a:buClr>
                <a:schemeClr val="dk1"/>
              </a:buClr>
              <a:buSzPts val="2960"/>
              <a:buChar char="•"/>
            </a:pPr>
            <a:r>
              <a:rPr lang="en-US" sz="2960"/>
              <a:t>Property rights and income distribution issue.</a:t>
            </a:r>
            <a:endParaRPr/>
          </a:p>
          <a:p>
            <a:pPr indent="-342900" lvl="0" marL="342900" rtl="0" algn="l">
              <a:lnSpc>
                <a:spcPct val="90000"/>
              </a:lnSpc>
              <a:spcBef>
                <a:spcPts val="1800"/>
              </a:spcBef>
              <a:spcAft>
                <a:spcPts val="0"/>
              </a:spcAft>
              <a:buClr>
                <a:schemeClr val="dk1"/>
              </a:buClr>
              <a:buSzPts val="2960"/>
              <a:buChar char="•"/>
            </a:pPr>
            <a:r>
              <a:rPr lang="en-US" sz="2960"/>
              <a:t>The “only” optimal equilibrium may not be optimal (eg. The optimal pollution level may cause actual disaster of one party/side.)</a:t>
            </a:r>
            <a:endParaRPr/>
          </a:p>
          <a:p>
            <a:pPr indent="-342900" lvl="0" marL="342900" rtl="0" algn="l">
              <a:lnSpc>
                <a:spcPct val="90000"/>
              </a:lnSpc>
              <a:spcBef>
                <a:spcPts val="1800"/>
              </a:spcBef>
              <a:spcAft>
                <a:spcPts val="0"/>
              </a:spcAft>
              <a:buClr>
                <a:schemeClr val="dk1"/>
              </a:buClr>
              <a:buSzPts val="2960"/>
              <a:buChar char="•"/>
            </a:pPr>
            <a:r>
              <a:rPr lang="en-US" sz="2960"/>
              <a:t>International pollutions such as acid rain, global warming and ozone depletion could be more complicated.</a:t>
            </a:r>
            <a:endParaRPr sz="2960"/>
          </a:p>
        </p:txBody>
      </p:sp>
      <p:sp>
        <p:nvSpPr>
          <p:cNvPr id="882" name="Google Shape;882;p81"/>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83" name="Google Shape;883;p81"/>
          <p:cNvSpPr/>
          <p:nvPr/>
        </p:nvSpPr>
        <p:spPr>
          <a:xfrm>
            <a:off x="52388" y="6488113"/>
            <a:ext cx="7167562"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Ahmed M. Hussen(2009), Principles of Environmental Economics</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solidFill>
                  <a:schemeClr val="dk1"/>
                </a:solidFill>
              </a:rPr>
              <a:t>1.3  Sustainable Development</a:t>
            </a:r>
            <a:endParaRPr>
              <a:solidFill>
                <a:schemeClr val="dk1"/>
              </a:solidFill>
            </a:endParaRPr>
          </a:p>
        </p:txBody>
      </p:sp>
      <p:sp>
        <p:nvSpPr>
          <p:cNvPr id="134" name="Google Shape;134;p19"/>
          <p:cNvSpPr txBox="1"/>
          <p:nvPr>
            <p:ph idx="1" type="body"/>
          </p:nvPr>
        </p:nvSpPr>
        <p:spPr>
          <a:xfrm>
            <a:off x="457200" y="1772816"/>
            <a:ext cx="8229600" cy="435334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Sustainable development  is a pattern of resource use, that aims to meet human needs while preserving the environment so that these needs can be met not only in the present, but also for generations to come.</a:t>
            </a:r>
            <a:endParaRPr/>
          </a:p>
          <a:p>
            <a:pPr indent="-342900" lvl="0" marL="342900" rtl="0" algn="l">
              <a:spcBef>
                <a:spcPts val="3000"/>
              </a:spcBef>
              <a:spcAft>
                <a:spcPts val="0"/>
              </a:spcAft>
              <a:buClr>
                <a:schemeClr val="dk1"/>
              </a:buClr>
              <a:buSzPts val="3200"/>
              <a:buChar char="•"/>
            </a:pPr>
            <a:r>
              <a:rPr lang="en-US"/>
              <a:t>Key Question: </a:t>
            </a:r>
            <a:r>
              <a:rPr lang="en-US">
                <a:solidFill>
                  <a:srgbClr val="FF0000"/>
                </a:solidFill>
              </a:rPr>
              <a:t>Can economic development be economically sustainable?</a:t>
            </a:r>
            <a:endParaRPr/>
          </a:p>
          <a:p>
            <a:pPr indent="-139700" lvl="0" marL="342900" rtl="0" algn="l">
              <a:spcBef>
                <a:spcPts val="640"/>
              </a:spcBef>
              <a:spcAft>
                <a:spcPts val="0"/>
              </a:spcAft>
              <a:buClr>
                <a:schemeClr val="dk1"/>
              </a:buClr>
              <a:buSzPts val="3200"/>
              <a:buNone/>
            </a:pPr>
            <a:r>
              <a:t/>
            </a:r>
            <a:endParaRPr/>
          </a:p>
        </p:txBody>
      </p:sp>
      <p:sp>
        <p:nvSpPr>
          <p:cNvPr id="135" name="Google Shape;135;p19"/>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36" name="Google Shape;136;p19"/>
          <p:cNvSpPr/>
          <p:nvPr/>
        </p:nvSpPr>
        <p:spPr>
          <a:xfrm>
            <a:off x="0" y="6488668"/>
            <a:ext cx="551054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en.wikipedia.org, title: Sustainable development</a:t>
            </a:r>
            <a:endParaRPr sz="1800">
              <a:solidFill>
                <a:schemeClr val="dk1"/>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7" name="Shape 887"/>
        <p:cNvGrpSpPr/>
        <p:nvPr/>
      </p:nvGrpSpPr>
      <p:grpSpPr>
        <a:xfrm>
          <a:off x="0" y="0"/>
          <a:ext cx="0" cy="0"/>
          <a:chOff x="0" y="0"/>
          <a:chExt cx="0" cy="0"/>
        </a:xfrm>
      </p:grpSpPr>
      <p:sp>
        <p:nvSpPr>
          <p:cNvPr id="888" name="Google Shape;888;p8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0F243E"/>
              </a:buClr>
              <a:buSzPts val="4400"/>
              <a:buFont typeface="Calibri"/>
              <a:buNone/>
            </a:pPr>
            <a:r>
              <a:rPr lang="en-US"/>
              <a:t>4.6  Emission Trade System</a:t>
            </a:r>
            <a:endParaRPr b="1"/>
          </a:p>
        </p:txBody>
      </p:sp>
      <p:sp>
        <p:nvSpPr>
          <p:cNvPr id="889" name="Google Shape;889;p82"/>
          <p:cNvSpPr txBox="1"/>
          <p:nvPr>
            <p:ph idx="1" type="body"/>
          </p:nvPr>
        </p:nvSpPr>
        <p:spPr>
          <a:xfrm>
            <a:off x="457200" y="1772816"/>
            <a:ext cx="8229600" cy="4353347"/>
          </a:xfrm>
          <a:prstGeom prst="rect">
            <a:avLst/>
          </a:prstGeom>
          <a:noFill/>
          <a:ln>
            <a:noFill/>
          </a:ln>
        </p:spPr>
        <p:txBody>
          <a:bodyPr anchorCtr="0" anchor="t" bIns="45700" lIns="91425" spcFirstLastPara="1" rIns="91425" wrap="square" tIns="45700">
            <a:noAutofit/>
          </a:bodyPr>
          <a:lstStyle/>
          <a:p>
            <a:pPr indent="-360363" lvl="0" marL="360363" rtl="0" algn="l">
              <a:spcBef>
                <a:spcPts val="0"/>
              </a:spcBef>
              <a:spcAft>
                <a:spcPts val="0"/>
              </a:spcAft>
              <a:buClr>
                <a:schemeClr val="dk1"/>
              </a:buClr>
              <a:buSzPts val="3200"/>
              <a:buChar char="•"/>
            </a:pPr>
            <a:r>
              <a:rPr lang="en-US"/>
              <a:t>Relatively Less Participants</a:t>
            </a:r>
            <a:endParaRPr/>
          </a:p>
          <a:p>
            <a:pPr indent="-360363" lvl="0" marL="360363" rtl="0" algn="l">
              <a:spcBef>
                <a:spcPts val="1200"/>
              </a:spcBef>
              <a:spcAft>
                <a:spcPts val="0"/>
              </a:spcAft>
              <a:buClr>
                <a:schemeClr val="dk1"/>
              </a:buClr>
              <a:buSzPts val="3200"/>
              <a:buChar char="•"/>
            </a:pPr>
            <a:r>
              <a:rPr lang="en-US"/>
              <a:t>Universal Price (Buy &amp; Sale) Across  Nations</a:t>
            </a:r>
            <a:endParaRPr/>
          </a:p>
          <a:p>
            <a:pPr indent="-360363" lvl="0" marL="360363" rtl="0" algn="l">
              <a:spcBef>
                <a:spcPts val="1200"/>
              </a:spcBef>
              <a:spcAft>
                <a:spcPts val="0"/>
              </a:spcAft>
              <a:buClr>
                <a:schemeClr val="dk1"/>
              </a:buClr>
              <a:buSzPts val="3200"/>
              <a:buChar char="•"/>
            </a:pPr>
            <a:r>
              <a:rPr lang="en-US"/>
              <a:t>Carbon Price May Vary and Uncertain</a:t>
            </a:r>
            <a:endParaRPr/>
          </a:p>
          <a:p>
            <a:pPr indent="-360363" lvl="1" marL="360363" rtl="0" algn="l">
              <a:spcBef>
                <a:spcPts val="1200"/>
              </a:spcBef>
              <a:spcAft>
                <a:spcPts val="0"/>
              </a:spcAft>
              <a:buClr>
                <a:schemeClr val="dk1"/>
              </a:buClr>
              <a:buSzPts val="3200"/>
              <a:buFont typeface="Arial"/>
              <a:buChar char="•"/>
            </a:pPr>
            <a:r>
              <a:rPr lang="en-US" sz="3200"/>
              <a:t>Conformable with the principle of cap set by Kyoto Protocol.</a:t>
            </a:r>
            <a:endParaRPr/>
          </a:p>
          <a:p>
            <a:pPr indent="-360363" lvl="1" marL="360363" rtl="0" algn="l">
              <a:spcBef>
                <a:spcPts val="1200"/>
              </a:spcBef>
              <a:spcAft>
                <a:spcPts val="0"/>
              </a:spcAft>
              <a:buClr>
                <a:schemeClr val="dk1"/>
              </a:buClr>
              <a:buSzPts val="3200"/>
              <a:buFont typeface="Arial"/>
              <a:buChar char="•"/>
            </a:pPr>
            <a:r>
              <a:rPr b="1" lang="en-US" sz="3200"/>
              <a:t>Base on the Caose theorem</a:t>
            </a:r>
            <a:endParaRPr b="1" sz="3600"/>
          </a:p>
          <a:p>
            <a:pPr indent="-360363" lvl="0" marL="360363" rtl="0" algn="l">
              <a:spcBef>
                <a:spcPts val="720"/>
              </a:spcBef>
              <a:spcAft>
                <a:spcPts val="0"/>
              </a:spcAft>
              <a:buClr>
                <a:schemeClr val="dk1"/>
              </a:buClr>
              <a:buSzPts val="3600"/>
              <a:buFont typeface="Noto Sans Symbols"/>
              <a:buNone/>
            </a:pPr>
            <a:r>
              <a:rPr b="1" lang="en-US" sz="3600"/>
              <a:t>   </a:t>
            </a:r>
            <a:endParaRPr sz="3600"/>
          </a:p>
        </p:txBody>
      </p:sp>
      <p:sp>
        <p:nvSpPr>
          <p:cNvPr id="890" name="Google Shape;890;p82"/>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91" name="Google Shape;891;p82"/>
          <p:cNvSpPr txBox="1"/>
          <p:nvPr/>
        </p:nvSpPr>
        <p:spPr>
          <a:xfrm>
            <a:off x="34924" y="6505575"/>
            <a:ext cx="7849443"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Source: Hsu, Jyh-Yih (2009), “Policy Towards a Low-carbon Sociality”</a:t>
            </a:r>
            <a:endParaRPr sz="1400">
              <a:solidFill>
                <a:schemeClr val="dk1"/>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5" name="Shape 895"/>
        <p:cNvGrpSpPr/>
        <p:nvPr/>
      </p:nvGrpSpPr>
      <p:grpSpPr>
        <a:xfrm>
          <a:off x="0" y="0"/>
          <a:ext cx="0" cy="0"/>
          <a:chOff x="0" y="0"/>
          <a:chExt cx="0" cy="0"/>
        </a:xfrm>
      </p:grpSpPr>
      <p:sp>
        <p:nvSpPr>
          <p:cNvPr id="896" name="Google Shape;896;p83"/>
          <p:cNvSpPr txBox="1"/>
          <p:nvPr>
            <p:ph type="title"/>
          </p:nvPr>
        </p:nvSpPr>
        <p:spPr>
          <a:xfrm>
            <a:off x="0" y="274638"/>
            <a:ext cx="8964613"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000"/>
              <a:buFont typeface="Calibri"/>
              <a:buNone/>
            </a:pPr>
            <a:r>
              <a:rPr lang="en-US" sz="4000"/>
              <a:t>4.7 Emission Standard as a Policy Tool </a:t>
            </a:r>
            <a:endParaRPr sz="4000"/>
          </a:p>
        </p:txBody>
      </p:sp>
      <p:sp>
        <p:nvSpPr>
          <p:cNvPr id="897" name="Google Shape;897;p83"/>
          <p:cNvSpPr txBox="1"/>
          <p:nvPr>
            <p:ph idx="1" type="body"/>
          </p:nvPr>
        </p:nvSpPr>
        <p:spPr>
          <a:xfrm>
            <a:off x="457200" y="1600200"/>
            <a:ext cx="836295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Emission standard has various types:</a:t>
            </a:r>
            <a:endParaRPr/>
          </a:p>
          <a:p>
            <a:pPr indent="-514350" lvl="1" marL="971550" rtl="0" algn="l">
              <a:spcBef>
                <a:spcPts val="600"/>
              </a:spcBef>
              <a:spcAft>
                <a:spcPts val="0"/>
              </a:spcAft>
              <a:buClr>
                <a:schemeClr val="dk1"/>
              </a:buClr>
              <a:buSzPts val="2800"/>
              <a:buFont typeface="Calibri"/>
              <a:buAutoNum type="arabicPeriod"/>
            </a:pPr>
            <a:r>
              <a:rPr lang="en-US"/>
              <a:t>Within per unit of time</a:t>
            </a:r>
            <a:endParaRPr/>
          </a:p>
          <a:p>
            <a:pPr indent="-514350" lvl="1" marL="971550" rtl="0" algn="l">
              <a:spcBef>
                <a:spcPts val="600"/>
              </a:spcBef>
              <a:spcAft>
                <a:spcPts val="0"/>
              </a:spcAft>
              <a:buClr>
                <a:schemeClr val="dk1"/>
              </a:buClr>
              <a:buSzPts val="2800"/>
              <a:buFont typeface="Calibri"/>
              <a:buAutoNum type="arabicPeriod"/>
            </a:pPr>
            <a:r>
              <a:rPr lang="en-US"/>
              <a:t>Air and/or water quality level control</a:t>
            </a:r>
            <a:endParaRPr/>
          </a:p>
          <a:p>
            <a:pPr indent="-514350" lvl="2" marL="1371600" rtl="0" algn="l">
              <a:spcBef>
                <a:spcPts val="600"/>
              </a:spcBef>
              <a:spcAft>
                <a:spcPts val="0"/>
              </a:spcAft>
              <a:buClr>
                <a:schemeClr val="dk1"/>
              </a:buClr>
              <a:buSzPts val="2400"/>
              <a:buFont typeface="Calibri"/>
              <a:buChar char="–"/>
            </a:pPr>
            <a:r>
              <a:rPr lang="en-US"/>
              <a:t> (eg. CO</a:t>
            </a:r>
            <a:r>
              <a:rPr lang="en-US" sz="1400"/>
              <a:t>2</a:t>
            </a:r>
            <a:r>
              <a:rPr lang="en-US"/>
              <a:t> concentration: 450ppm)</a:t>
            </a:r>
            <a:endParaRPr/>
          </a:p>
          <a:p>
            <a:pPr indent="-514350" lvl="1" marL="971550" rtl="0" algn="l">
              <a:spcBef>
                <a:spcPts val="600"/>
              </a:spcBef>
              <a:spcAft>
                <a:spcPts val="0"/>
              </a:spcAft>
              <a:buClr>
                <a:schemeClr val="dk1"/>
              </a:buClr>
              <a:buSzPts val="2800"/>
              <a:buFont typeface="Calibri"/>
              <a:buAutoNum type="arabicPeriod"/>
            </a:pPr>
            <a:r>
              <a:rPr lang="en-US"/>
              <a:t>Technical standards for emission discharge</a:t>
            </a:r>
            <a:endParaRPr/>
          </a:p>
          <a:p>
            <a:pPr indent="-342900" lvl="1" marL="342900" rtl="0" algn="l">
              <a:spcBef>
                <a:spcPts val="1200"/>
              </a:spcBef>
              <a:spcAft>
                <a:spcPts val="0"/>
              </a:spcAft>
              <a:buClr>
                <a:schemeClr val="dk1"/>
              </a:buClr>
              <a:buSzPts val="3200"/>
              <a:buFont typeface="Arial"/>
              <a:buChar char="•"/>
            </a:pPr>
            <a:r>
              <a:rPr lang="en-US" sz="3200"/>
              <a:t>This is also termed as “</a:t>
            </a:r>
            <a:r>
              <a:rPr lang="en-US" sz="3200">
                <a:solidFill>
                  <a:srgbClr val="FF0000"/>
                </a:solidFill>
              </a:rPr>
              <a:t>command and control</a:t>
            </a:r>
            <a:r>
              <a:rPr lang="en-US" sz="3200"/>
              <a:t>“ regulation.</a:t>
            </a:r>
            <a:endParaRPr/>
          </a:p>
          <a:p>
            <a:pPr indent="-285750" lvl="1" marL="742950" rtl="0" algn="l">
              <a:spcBef>
                <a:spcPts val="560"/>
              </a:spcBef>
              <a:spcAft>
                <a:spcPts val="0"/>
              </a:spcAft>
              <a:buClr>
                <a:schemeClr val="dk1"/>
              </a:buClr>
              <a:buSzPts val="2800"/>
              <a:buFont typeface="Arial"/>
              <a:buNone/>
            </a:pPr>
            <a:r>
              <a:t/>
            </a:r>
            <a:endParaRPr/>
          </a:p>
        </p:txBody>
      </p:sp>
      <p:sp>
        <p:nvSpPr>
          <p:cNvPr id="898" name="Google Shape;898;p83"/>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99" name="Google Shape;899;p83"/>
          <p:cNvSpPr/>
          <p:nvPr/>
        </p:nvSpPr>
        <p:spPr>
          <a:xfrm>
            <a:off x="52388" y="6488113"/>
            <a:ext cx="7167562"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Ahmed M. Hussen(2009), Principles of Environmental Economics</a:t>
            </a:r>
            <a:endParaRPr sz="1800">
              <a:solidFill>
                <a:schemeClr val="dk1"/>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3" name="Shape 903"/>
        <p:cNvGrpSpPr/>
        <p:nvPr/>
      </p:nvGrpSpPr>
      <p:grpSpPr>
        <a:xfrm>
          <a:off x="0" y="0"/>
          <a:ext cx="0" cy="0"/>
          <a:chOff x="0" y="0"/>
          <a:chExt cx="0" cy="0"/>
        </a:xfrm>
      </p:grpSpPr>
      <p:sp>
        <p:nvSpPr>
          <p:cNvPr id="904" name="Google Shape;904;p84"/>
          <p:cNvSpPr txBox="1"/>
          <p:nvPr>
            <p:ph type="title"/>
          </p:nvPr>
        </p:nvSpPr>
        <p:spPr>
          <a:xfrm>
            <a:off x="179388" y="274638"/>
            <a:ext cx="8831262"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000"/>
              <a:buFont typeface="Calibri"/>
              <a:buNone/>
            </a:pPr>
            <a:r>
              <a:rPr lang="en-US" sz="4000"/>
              <a:t>4.7  Emission Standard as a Policy Tool</a:t>
            </a:r>
            <a:endParaRPr sz="4000"/>
          </a:p>
        </p:txBody>
      </p:sp>
      <p:grpSp>
        <p:nvGrpSpPr>
          <p:cNvPr id="905" name="Google Shape;905;p84"/>
          <p:cNvGrpSpPr/>
          <p:nvPr/>
        </p:nvGrpSpPr>
        <p:grpSpPr>
          <a:xfrm>
            <a:off x="1042988" y="2565400"/>
            <a:ext cx="6481763" cy="4060825"/>
            <a:chOff x="1043608" y="1772816"/>
            <a:chExt cx="6480720" cy="5107231"/>
          </a:xfrm>
        </p:grpSpPr>
        <p:grpSp>
          <p:nvGrpSpPr>
            <p:cNvPr id="906" name="Google Shape;906;p84"/>
            <p:cNvGrpSpPr/>
            <p:nvPr/>
          </p:nvGrpSpPr>
          <p:grpSpPr>
            <a:xfrm>
              <a:off x="1043608" y="1772816"/>
              <a:ext cx="6480720" cy="4756915"/>
              <a:chOff x="1259632" y="1844824"/>
              <a:chExt cx="6480720" cy="4756915"/>
            </a:xfrm>
          </p:grpSpPr>
          <p:grpSp>
            <p:nvGrpSpPr>
              <p:cNvPr id="907" name="Google Shape;907;p84"/>
              <p:cNvGrpSpPr/>
              <p:nvPr/>
            </p:nvGrpSpPr>
            <p:grpSpPr>
              <a:xfrm>
                <a:off x="1259632" y="1844824"/>
                <a:ext cx="6480720" cy="4756915"/>
                <a:chOff x="1259632" y="1844824"/>
                <a:chExt cx="6480720" cy="4756915"/>
              </a:xfrm>
            </p:grpSpPr>
            <p:sp>
              <p:nvSpPr>
                <p:cNvPr id="908" name="Google Shape;908;p84"/>
                <p:cNvSpPr/>
                <p:nvPr/>
              </p:nvSpPr>
              <p:spPr>
                <a:xfrm>
                  <a:off x="2051667" y="2419837"/>
                  <a:ext cx="4464920" cy="3601816"/>
                </a:xfrm>
                <a:custGeom>
                  <a:rect b="b" l="l" r="r" t="t"/>
                  <a:pathLst>
                    <a:path extrusionOk="0" h="3601329" w="4487594">
                      <a:moveTo>
                        <a:pt x="0" y="0"/>
                      </a:moveTo>
                      <a:cubicBezTo>
                        <a:pt x="5861" y="467751"/>
                        <a:pt x="11723" y="935502"/>
                        <a:pt x="140677" y="1280160"/>
                      </a:cubicBezTo>
                      <a:cubicBezTo>
                        <a:pt x="269631" y="1624818"/>
                        <a:pt x="532228" y="1852246"/>
                        <a:pt x="773723" y="2067951"/>
                      </a:cubicBezTo>
                      <a:cubicBezTo>
                        <a:pt x="1015218" y="2283656"/>
                        <a:pt x="1312984" y="2429022"/>
                        <a:pt x="1589649" y="2574388"/>
                      </a:cubicBezTo>
                      <a:cubicBezTo>
                        <a:pt x="1866314" y="2719754"/>
                        <a:pt x="1950720" y="2768991"/>
                        <a:pt x="2433711" y="2940148"/>
                      </a:cubicBezTo>
                      <a:cubicBezTo>
                        <a:pt x="2916702" y="3111305"/>
                        <a:pt x="3702148" y="3356317"/>
                        <a:pt x="4487594" y="3601329"/>
                      </a:cubicBezTo>
                    </a:path>
                  </a:pathLst>
                </a:custGeom>
                <a:noFill/>
                <a:ln cap="flat" cmpd="sng" w="38100">
                  <a:solidFill>
                    <a:schemeClr val="accent6"/>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909" name="Google Shape;909;p84"/>
                <p:cNvCxnSpPr/>
                <p:nvPr/>
              </p:nvCxnSpPr>
              <p:spPr>
                <a:xfrm>
                  <a:off x="1691363" y="6021653"/>
                  <a:ext cx="6048989" cy="1997"/>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910" name="Google Shape;910;p84"/>
                <p:cNvCxnSpPr/>
                <p:nvPr/>
              </p:nvCxnSpPr>
              <p:spPr>
                <a:xfrm rot="-5400000">
                  <a:off x="-325969" y="4006318"/>
                  <a:ext cx="4033076" cy="1588"/>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sp>
              <p:nvSpPr>
                <p:cNvPr id="911" name="Google Shape;911;p84"/>
                <p:cNvSpPr txBox="1"/>
                <p:nvPr/>
              </p:nvSpPr>
              <p:spPr>
                <a:xfrm>
                  <a:off x="6588012" y="1988577"/>
                  <a:ext cx="1007901" cy="46120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5F497A"/>
                      </a:solidFill>
                      <a:latin typeface="Calibri"/>
                      <a:ea typeface="Calibri"/>
                      <a:cs typeface="Calibri"/>
                      <a:sym typeface="Calibri"/>
                    </a:rPr>
                    <a:t>MDC</a:t>
                  </a:r>
                  <a:endParaRPr baseline="-25000" sz="2400">
                    <a:solidFill>
                      <a:srgbClr val="5F497A"/>
                    </a:solidFill>
                    <a:latin typeface="Calibri"/>
                    <a:ea typeface="Calibri"/>
                    <a:cs typeface="Calibri"/>
                    <a:sym typeface="Calibri"/>
                  </a:endParaRPr>
                </a:p>
              </p:txBody>
            </p:sp>
            <p:sp>
              <p:nvSpPr>
                <p:cNvPr id="912" name="Google Shape;912;p84"/>
                <p:cNvSpPr txBox="1"/>
                <p:nvPr/>
              </p:nvSpPr>
              <p:spPr>
                <a:xfrm>
                  <a:off x="1835801" y="1988577"/>
                  <a:ext cx="792036" cy="46120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E36C09"/>
                      </a:solidFill>
                      <a:latin typeface="Calibri"/>
                      <a:ea typeface="Calibri"/>
                      <a:cs typeface="Calibri"/>
                      <a:sym typeface="Calibri"/>
                    </a:rPr>
                    <a:t>MCC</a:t>
                  </a:r>
                  <a:endParaRPr baseline="-25000" sz="2400">
                    <a:solidFill>
                      <a:srgbClr val="E36C09"/>
                    </a:solidFill>
                    <a:latin typeface="Calibri"/>
                    <a:ea typeface="Calibri"/>
                    <a:cs typeface="Calibri"/>
                    <a:sym typeface="Calibri"/>
                  </a:endParaRPr>
                </a:p>
              </p:txBody>
            </p:sp>
            <p:sp>
              <p:nvSpPr>
                <p:cNvPr id="913" name="Google Shape;913;p84"/>
                <p:cNvSpPr txBox="1"/>
                <p:nvPr/>
              </p:nvSpPr>
              <p:spPr>
                <a:xfrm>
                  <a:off x="6228184" y="5445224"/>
                  <a:ext cx="57606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W</a:t>
                  </a:r>
                  <a:r>
                    <a:rPr baseline="30000" lang="en-US" sz="2400">
                      <a:solidFill>
                        <a:schemeClr val="dk1"/>
                      </a:solidFill>
                      <a:latin typeface="Calibri"/>
                      <a:ea typeface="Calibri"/>
                      <a:cs typeface="Calibri"/>
                      <a:sym typeface="Calibri"/>
                    </a:rPr>
                    <a:t>*</a:t>
                  </a:r>
                  <a:endParaRPr baseline="30000" sz="2400">
                    <a:solidFill>
                      <a:schemeClr val="dk1"/>
                    </a:solidFill>
                    <a:latin typeface="Calibri"/>
                    <a:ea typeface="Calibri"/>
                    <a:cs typeface="Calibri"/>
                    <a:sym typeface="Calibri"/>
                  </a:endParaRPr>
                </a:p>
              </p:txBody>
            </p:sp>
            <p:sp>
              <p:nvSpPr>
                <p:cNvPr id="914" name="Google Shape;914;p84"/>
                <p:cNvSpPr txBox="1"/>
                <p:nvPr/>
              </p:nvSpPr>
              <p:spPr>
                <a:xfrm>
                  <a:off x="1259632" y="1844824"/>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a:t>
                  </a:r>
                  <a:endParaRPr baseline="-25000" sz="2400">
                    <a:solidFill>
                      <a:schemeClr val="dk1"/>
                    </a:solidFill>
                    <a:latin typeface="Calibri"/>
                    <a:ea typeface="Calibri"/>
                    <a:cs typeface="Calibri"/>
                    <a:sym typeface="Calibri"/>
                  </a:endParaRPr>
                </a:p>
              </p:txBody>
            </p:sp>
            <p:sp>
              <p:nvSpPr>
                <p:cNvPr id="915" name="Google Shape;915;p84"/>
                <p:cNvSpPr txBox="1"/>
                <p:nvPr/>
              </p:nvSpPr>
              <p:spPr>
                <a:xfrm>
                  <a:off x="1331640" y="5877272"/>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0</a:t>
                  </a:r>
                  <a:endParaRPr baseline="-25000" sz="2400">
                    <a:solidFill>
                      <a:schemeClr val="dk1"/>
                    </a:solidFill>
                    <a:latin typeface="Calibri"/>
                    <a:ea typeface="Calibri"/>
                    <a:cs typeface="Calibri"/>
                    <a:sym typeface="Calibri"/>
                  </a:endParaRPr>
                </a:p>
              </p:txBody>
            </p:sp>
            <p:sp>
              <p:nvSpPr>
                <p:cNvPr id="916" name="Google Shape;916;p84"/>
                <p:cNvSpPr/>
                <p:nvPr/>
              </p:nvSpPr>
              <p:spPr>
                <a:xfrm flipH="1">
                  <a:off x="1735805" y="2419837"/>
                  <a:ext cx="5141085" cy="3601816"/>
                </a:xfrm>
                <a:custGeom>
                  <a:rect b="b" l="l" r="r" t="t"/>
                  <a:pathLst>
                    <a:path extrusionOk="0" h="3601329" w="4487594">
                      <a:moveTo>
                        <a:pt x="0" y="0"/>
                      </a:moveTo>
                      <a:cubicBezTo>
                        <a:pt x="5861" y="467751"/>
                        <a:pt x="11723" y="935502"/>
                        <a:pt x="140677" y="1280160"/>
                      </a:cubicBezTo>
                      <a:cubicBezTo>
                        <a:pt x="269631" y="1624818"/>
                        <a:pt x="532228" y="1852246"/>
                        <a:pt x="773723" y="2067951"/>
                      </a:cubicBezTo>
                      <a:cubicBezTo>
                        <a:pt x="1015218" y="2283656"/>
                        <a:pt x="1312984" y="2429022"/>
                        <a:pt x="1589649" y="2574388"/>
                      </a:cubicBezTo>
                      <a:cubicBezTo>
                        <a:pt x="1866314" y="2719754"/>
                        <a:pt x="1950720" y="2768991"/>
                        <a:pt x="2433711" y="2940148"/>
                      </a:cubicBezTo>
                      <a:cubicBezTo>
                        <a:pt x="2916702" y="3111305"/>
                        <a:pt x="3702148" y="3356317"/>
                        <a:pt x="4487594" y="3601329"/>
                      </a:cubicBezTo>
                    </a:path>
                  </a:pathLst>
                </a:custGeom>
                <a:noFill/>
                <a:ln cap="flat" cmpd="sng" w="38100">
                  <a:solidFill>
                    <a:srgbClr val="5F497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917" name="Google Shape;917;p84"/>
                <p:cNvCxnSpPr/>
                <p:nvPr/>
              </p:nvCxnSpPr>
              <p:spPr>
                <a:xfrm rot="5400000">
                  <a:off x="3922951" y="5661272"/>
                  <a:ext cx="720762" cy="0"/>
                </a:xfrm>
                <a:prstGeom prst="straightConnector1">
                  <a:avLst/>
                </a:prstGeom>
                <a:noFill/>
                <a:ln cap="flat" cmpd="sng" w="38100">
                  <a:solidFill>
                    <a:schemeClr val="accent1"/>
                  </a:solidFill>
                  <a:prstDash val="dot"/>
                  <a:round/>
                  <a:headEnd len="sm" w="sm" type="none"/>
                  <a:tailEnd len="sm" w="sm" type="none"/>
                </a:ln>
                <a:effectLst>
                  <a:outerShdw blurRad="40000" rotWithShape="0" dir="5400000" dist="20000">
                    <a:srgbClr val="000000">
                      <a:alpha val="37647"/>
                    </a:srgbClr>
                  </a:outerShdw>
                </a:effectLst>
              </p:spPr>
            </p:cxnSp>
            <p:cxnSp>
              <p:nvCxnSpPr>
                <p:cNvPr id="918" name="Google Shape;918;p84"/>
                <p:cNvCxnSpPr/>
                <p:nvPr/>
              </p:nvCxnSpPr>
              <p:spPr>
                <a:xfrm rot="5400000">
                  <a:off x="5003650" y="5373766"/>
                  <a:ext cx="1295775" cy="0"/>
                </a:xfrm>
                <a:prstGeom prst="straightConnector1">
                  <a:avLst/>
                </a:prstGeom>
                <a:noFill/>
                <a:ln cap="flat" cmpd="sng" w="38100">
                  <a:solidFill>
                    <a:schemeClr val="accent1"/>
                  </a:solidFill>
                  <a:prstDash val="dot"/>
                  <a:round/>
                  <a:headEnd len="sm" w="sm" type="none"/>
                  <a:tailEnd len="sm" w="sm" type="none"/>
                </a:ln>
                <a:effectLst>
                  <a:outerShdw blurRad="40000" rotWithShape="0" dir="5400000" dist="20000">
                    <a:srgbClr val="000000">
                      <a:alpha val="37647"/>
                    </a:srgbClr>
                  </a:outerShdw>
                </a:effectLst>
              </p:spPr>
            </p:cxnSp>
            <p:cxnSp>
              <p:nvCxnSpPr>
                <p:cNvPr id="919" name="Google Shape;919;p84"/>
                <p:cNvCxnSpPr/>
                <p:nvPr/>
              </p:nvCxnSpPr>
              <p:spPr>
                <a:xfrm rot="5400000">
                  <a:off x="2592057" y="5409704"/>
                  <a:ext cx="1223898" cy="0"/>
                </a:xfrm>
                <a:prstGeom prst="straightConnector1">
                  <a:avLst/>
                </a:prstGeom>
                <a:noFill/>
                <a:ln cap="flat" cmpd="sng" w="38100">
                  <a:solidFill>
                    <a:schemeClr val="accent1"/>
                  </a:solidFill>
                  <a:prstDash val="dot"/>
                  <a:round/>
                  <a:headEnd len="sm" w="sm" type="none"/>
                  <a:tailEnd len="sm" w="sm" type="none"/>
                </a:ln>
                <a:effectLst>
                  <a:outerShdw blurRad="40000" rotWithShape="0" dir="5400000" dist="20000">
                    <a:srgbClr val="000000">
                      <a:alpha val="37647"/>
                    </a:srgbClr>
                  </a:outerShdw>
                </a:effectLst>
              </p:spPr>
            </p:cxnSp>
            <p:sp>
              <p:nvSpPr>
                <p:cNvPr id="920" name="Google Shape;920;p84"/>
                <p:cNvSpPr txBox="1"/>
                <p:nvPr/>
              </p:nvSpPr>
              <p:spPr>
                <a:xfrm>
                  <a:off x="4067944" y="6021288"/>
                  <a:ext cx="57606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W</a:t>
                  </a:r>
                  <a:r>
                    <a:rPr baseline="-25000" lang="en-US" sz="2400">
                      <a:solidFill>
                        <a:schemeClr val="dk1"/>
                      </a:solidFill>
                      <a:latin typeface="Calibri"/>
                      <a:ea typeface="Calibri"/>
                      <a:cs typeface="Calibri"/>
                      <a:sym typeface="Calibri"/>
                    </a:rPr>
                    <a:t>e</a:t>
                  </a:r>
                  <a:endParaRPr baseline="-25000" sz="2400">
                    <a:solidFill>
                      <a:schemeClr val="dk1"/>
                    </a:solidFill>
                    <a:latin typeface="Calibri"/>
                    <a:ea typeface="Calibri"/>
                    <a:cs typeface="Calibri"/>
                    <a:sym typeface="Calibri"/>
                  </a:endParaRPr>
                </a:p>
              </p:txBody>
            </p:sp>
            <p:sp>
              <p:nvSpPr>
                <p:cNvPr id="921" name="Google Shape;921;p84"/>
                <p:cNvSpPr txBox="1"/>
                <p:nvPr/>
              </p:nvSpPr>
              <p:spPr>
                <a:xfrm>
                  <a:off x="5364088" y="6021288"/>
                  <a:ext cx="792088" cy="5804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75</a:t>
                  </a:r>
                  <a:endParaRPr baseline="-25000" sz="2400">
                    <a:solidFill>
                      <a:schemeClr val="dk1"/>
                    </a:solidFill>
                    <a:latin typeface="Calibri"/>
                    <a:ea typeface="Calibri"/>
                    <a:cs typeface="Calibri"/>
                    <a:sym typeface="Calibri"/>
                  </a:endParaRPr>
                </a:p>
              </p:txBody>
            </p:sp>
            <p:sp>
              <p:nvSpPr>
                <p:cNvPr id="922" name="Google Shape;922;p84"/>
                <p:cNvSpPr txBox="1"/>
                <p:nvPr/>
              </p:nvSpPr>
              <p:spPr>
                <a:xfrm>
                  <a:off x="4139952" y="4767535"/>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F</a:t>
                  </a:r>
                  <a:endParaRPr baseline="-25000" sz="2400">
                    <a:solidFill>
                      <a:schemeClr val="dk1"/>
                    </a:solidFill>
                    <a:latin typeface="Calibri"/>
                    <a:ea typeface="Calibri"/>
                    <a:cs typeface="Calibri"/>
                    <a:sym typeface="Calibri"/>
                  </a:endParaRPr>
                </a:p>
              </p:txBody>
            </p:sp>
            <p:sp>
              <p:nvSpPr>
                <p:cNvPr id="923" name="Google Shape;923;p84"/>
                <p:cNvSpPr txBox="1"/>
                <p:nvPr/>
              </p:nvSpPr>
              <p:spPr>
                <a:xfrm>
                  <a:off x="2915816" y="6021288"/>
                  <a:ext cx="648072" cy="5804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25</a:t>
                  </a:r>
                  <a:endParaRPr baseline="-25000" sz="2400">
                    <a:solidFill>
                      <a:schemeClr val="dk1"/>
                    </a:solidFill>
                    <a:latin typeface="Calibri"/>
                    <a:ea typeface="Calibri"/>
                    <a:cs typeface="Calibri"/>
                    <a:sym typeface="Calibri"/>
                  </a:endParaRPr>
                </a:p>
              </p:txBody>
            </p:sp>
            <p:sp>
              <p:nvSpPr>
                <p:cNvPr id="924" name="Google Shape;924;p84"/>
                <p:cNvSpPr/>
                <p:nvPr/>
              </p:nvSpPr>
              <p:spPr>
                <a:xfrm>
                  <a:off x="4211907" y="5229014"/>
                  <a:ext cx="144439" cy="145749"/>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5" name="Google Shape;925;p84"/>
                <p:cNvSpPr txBox="1"/>
                <p:nvPr/>
              </p:nvSpPr>
              <p:spPr>
                <a:xfrm>
                  <a:off x="6228184" y="6021288"/>
                  <a:ext cx="648072" cy="5804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100</a:t>
                  </a:r>
                  <a:endParaRPr baseline="-25000" sz="2400">
                    <a:solidFill>
                      <a:schemeClr val="dk1"/>
                    </a:solidFill>
                    <a:latin typeface="Calibri"/>
                    <a:ea typeface="Calibri"/>
                    <a:cs typeface="Calibri"/>
                    <a:sym typeface="Calibri"/>
                  </a:endParaRPr>
                </a:p>
              </p:txBody>
            </p:sp>
          </p:grpSp>
          <p:sp>
            <p:nvSpPr>
              <p:cNvPr id="926" name="Google Shape;926;p84"/>
              <p:cNvSpPr/>
              <p:nvPr/>
            </p:nvSpPr>
            <p:spPr>
              <a:xfrm>
                <a:off x="6443574" y="5949776"/>
                <a:ext cx="144439" cy="143753"/>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927" name="Google Shape;927;p84"/>
            <p:cNvSpPr txBox="1"/>
            <p:nvPr/>
          </p:nvSpPr>
          <p:spPr>
            <a:xfrm>
              <a:off x="3851920" y="6299596"/>
              <a:ext cx="792088" cy="5804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50</a:t>
              </a:r>
              <a:endParaRPr baseline="-25000" sz="2400">
                <a:solidFill>
                  <a:schemeClr val="dk1"/>
                </a:solidFill>
                <a:latin typeface="Calibri"/>
                <a:ea typeface="Calibri"/>
                <a:cs typeface="Calibri"/>
                <a:sym typeface="Calibri"/>
              </a:endParaRPr>
            </a:p>
          </p:txBody>
        </p:sp>
      </p:grpSp>
      <p:grpSp>
        <p:nvGrpSpPr>
          <p:cNvPr id="928" name="Google Shape;928;p84"/>
          <p:cNvGrpSpPr/>
          <p:nvPr/>
        </p:nvGrpSpPr>
        <p:grpSpPr>
          <a:xfrm>
            <a:off x="539750" y="1341438"/>
            <a:ext cx="8208963" cy="1200150"/>
            <a:chOff x="539552" y="1196752"/>
            <a:chExt cx="8208912" cy="1200329"/>
          </a:xfrm>
        </p:grpSpPr>
        <p:sp>
          <p:nvSpPr>
            <p:cNvPr id="929" name="Google Shape;929;p84"/>
            <p:cNvSpPr txBox="1"/>
            <p:nvPr/>
          </p:nvSpPr>
          <p:spPr>
            <a:xfrm>
              <a:off x="539552" y="1196752"/>
              <a:ext cx="8208912" cy="1200329"/>
            </a:xfrm>
            <a:prstGeom prst="rect">
              <a:avLst/>
            </a:prstGeom>
            <a:noFill/>
            <a:ln>
              <a:noFill/>
            </a:ln>
          </p:spPr>
          <p:txBody>
            <a:bodyPr anchorCtr="0" anchor="t" bIns="45700" lIns="91425" spcFirstLastPara="1" rIns="91425" wrap="square" tIns="45700">
              <a:noAutofit/>
            </a:bodyPr>
            <a:lstStyle/>
            <a:p>
              <a:pPr indent="-152400" lvl="0" marL="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a:t>
              </a:r>
              <a:r>
                <a:rPr lang="en-US" sz="2400">
                  <a:solidFill>
                    <a:srgbClr val="FF0000"/>
                  </a:solidFill>
                  <a:latin typeface="Calibri"/>
                  <a:ea typeface="Calibri"/>
                  <a:cs typeface="Calibri"/>
                  <a:sym typeface="Calibri"/>
                </a:rPr>
                <a:t>Adjusting process </a:t>
              </a:r>
              <a:r>
                <a:rPr lang="en-US" sz="2400">
                  <a:solidFill>
                    <a:schemeClr val="dk1"/>
                  </a:solidFill>
                  <a:latin typeface="Calibri"/>
                  <a:ea typeface="Calibri"/>
                  <a:cs typeface="Calibri"/>
                  <a:sym typeface="Calibri"/>
                </a:rPr>
                <a:t>for seeking optimal emission standard level:</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  from 75     25     50 </a:t>
              </a:r>
              <a:endParaRPr/>
            </a:p>
            <a:p>
              <a:pPr indent="-152400" lvl="0" marL="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A relationship between </a:t>
              </a:r>
              <a:r>
                <a:rPr lang="en-US" sz="2400">
                  <a:solidFill>
                    <a:srgbClr val="FF0000"/>
                  </a:solidFill>
                  <a:latin typeface="Calibri"/>
                  <a:ea typeface="Calibri"/>
                  <a:cs typeface="Calibri"/>
                  <a:sym typeface="Calibri"/>
                </a:rPr>
                <a:t>mitigation and adaptation</a:t>
              </a:r>
              <a:r>
                <a:rPr lang="en-US" sz="2400">
                  <a:solidFill>
                    <a:schemeClr val="dk1"/>
                  </a:solidFill>
                  <a:latin typeface="Calibri"/>
                  <a:ea typeface="Calibri"/>
                  <a:cs typeface="Calibri"/>
                  <a:sym typeface="Calibri"/>
                </a:rPr>
                <a:t>.</a:t>
              </a:r>
              <a:endParaRPr baseline="-25000" sz="2400">
                <a:solidFill>
                  <a:schemeClr val="dk1"/>
                </a:solidFill>
                <a:latin typeface="Calibri"/>
                <a:ea typeface="Calibri"/>
                <a:cs typeface="Calibri"/>
                <a:sym typeface="Calibri"/>
              </a:endParaRPr>
            </a:p>
          </p:txBody>
        </p:sp>
        <p:cxnSp>
          <p:nvCxnSpPr>
            <p:cNvPr id="930" name="Google Shape;930;p84"/>
            <p:cNvCxnSpPr/>
            <p:nvPr/>
          </p:nvCxnSpPr>
          <p:spPr>
            <a:xfrm>
              <a:off x="1763507" y="1773100"/>
              <a:ext cx="288923" cy="1588"/>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931" name="Google Shape;931;p84"/>
            <p:cNvCxnSpPr/>
            <p:nvPr/>
          </p:nvCxnSpPr>
          <p:spPr>
            <a:xfrm>
              <a:off x="2411203" y="1773100"/>
              <a:ext cx="288923" cy="1588"/>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grpSp>
      <p:sp>
        <p:nvSpPr>
          <p:cNvPr id="932" name="Google Shape;932;p84"/>
          <p:cNvSpPr txBox="1"/>
          <p:nvPr/>
        </p:nvSpPr>
        <p:spPr>
          <a:xfrm>
            <a:off x="7164388" y="5949950"/>
            <a:ext cx="1592262" cy="4810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Pollutant</a:t>
            </a:r>
            <a:endParaRPr baseline="-25000" sz="2400">
              <a:solidFill>
                <a:schemeClr val="dk1"/>
              </a:solidFill>
              <a:latin typeface="Calibri"/>
              <a:ea typeface="Calibri"/>
              <a:cs typeface="Calibri"/>
              <a:sym typeface="Calibri"/>
            </a:endParaRPr>
          </a:p>
        </p:txBody>
      </p:sp>
      <p:sp>
        <p:nvSpPr>
          <p:cNvPr id="933" name="Google Shape;933;p84"/>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34" name="Google Shape;934;p84"/>
          <p:cNvSpPr/>
          <p:nvPr/>
        </p:nvSpPr>
        <p:spPr>
          <a:xfrm>
            <a:off x="52388" y="6488113"/>
            <a:ext cx="7167562"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Ahmed M. Hussen(2009), Principles of Environmental Economics</a:t>
            </a:r>
            <a:endParaRPr sz="1800">
              <a:solidFill>
                <a:schemeClr val="dk1"/>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8" name="Shape 938"/>
        <p:cNvGrpSpPr/>
        <p:nvPr/>
      </p:nvGrpSpPr>
      <p:grpSpPr>
        <a:xfrm>
          <a:off x="0" y="0"/>
          <a:ext cx="0" cy="0"/>
          <a:chOff x="0" y="0"/>
          <a:chExt cx="0" cy="0"/>
        </a:xfrm>
      </p:grpSpPr>
      <p:sp>
        <p:nvSpPr>
          <p:cNvPr id="939" name="Google Shape;939;p85"/>
          <p:cNvSpPr/>
          <p:nvPr/>
        </p:nvSpPr>
        <p:spPr>
          <a:xfrm>
            <a:off x="3924300" y="4203700"/>
            <a:ext cx="901700" cy="954088"/>
          </a:xfrm>
          <a:custGeom>
            <a:rect b="b" l="l" r="r" t="t"/>
            <a:pathLst>
              <a:path extrusionOk="0" h="953588" w="901337">
                <a:moveTo>
                  <a:pt x="875211" y="0"/>
                </a:moveTo>
                <a:lnTo>
                  <a:pt x="901337" y="953588"/>
                </a:lnTo>
                <a:lnTo>
                  <a:pt x="0" y="849085"/>
                </a:lnTo>
                <a:lnTo>
                  <a:pt x="182880" y="744583"/>
                </a:lnTo>
                <a:lnTo>
                  <a:pt x="339634" y="640080"/>
                </a:lnTo>
                <a:lnTo>
                  <a:pt x="496388" y="509451"/>
                </a:lnTo>
                <a:lnTo>
                  <a:pt x="640080" y="326571"/>
                </a:lnTo>
                <a:lnTo>
                  <a:pt x="875211" y="0"/>
                </a:lnTo>
                <a:close/>
              </a:path>
            </a:pathLst>
          </a:custGeom>
          <a:solidFill>
            <a:srgbClr val="F2DAD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0" name="Google Shape;940;p85"/>
          <p:cNvSpPr txBox="1"/>
          <p:nvPr>
            <p:ph type="title"/>
          </p:nvPr>
        </p:nvSpPr>
        <p:spPr>
          <a:xfrm>
            <a:off x="0" y="125413"/>
            <a:ext cx="9144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3600"/>
              <a:buFont typeface="Calibri"/>
              <a:buNone/>
            </a:pPr>
            <a:r>
              <a:rPr lang="en-US" sz="3600"/>
              <a:t>4.7   Cost-effectiveness of Emission Standards</a:t>
            </a:r>
            <a:endParaRPr sz="3600"/>
          </a:p>
        </p:txBody>
      </p:sp>
      <p:sp>
        <p:nvSpPr>
          <p:cNvPr id="941" name="Google Shape;941;p85"/>
          <p:cNvSpPr txBox="1"/>
          <p:nvPr/>
        </p:nvSpPr>
        <p:spPr>
          <a:xfrm flipH="1" rot="10800000">
            <a:off x="7164388" y="6135688"/>
            <a:ext cx="431800" cy="46196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0</a:t>
            </a:r>
            <a:endParaRPr baseline="-25000" sz="2400">
              <a:solidFill>
                <a:schemeClr val="dk1"/>
              </a:solidFill>
              <a:latin typeface="Calibri"/>
              <a:ea typeface="Calibri"/>
              <a:cs typeface="Calibri"/>
              <a:sym typeface="Calibri"/>
            </a:endParaRPr>
          </a:p>
        </p:txBody>
      </p:sp>
      <p:sp>
        <p:nvSpPr>
          <p:cNvPr id="942" name="Google Shape;942;p85"/>
          <p:cNvSpPr txBox="1"/>
          <p:nvPr/>
        </p:nvSpPr>
        <p:spPr>
          <a:xfrm>
            <a:off x="468313" y="1076325"/>
            <a:ext cx="8207375" cy="1200150"/>
          </a:xfrm>
          <a:prstGeom prst="rect">
            <a:avLst/>
          </a:prstGeom>
          <a:noFill/>
          <a:ln>
            <a:noFill/>
          </a:ln>
        </p:spPr>
        <p:txBody>
          <a:bodyPr anchorCtr="0" anchor="t" bIns="45700" lIns="91425" spcFirstLastPara="1" rIns="91425" wrap="square" tIns="45700">
            <a:noAutofit/>
          </a:bodyPr>
          <a:lstStyle/>
          <a:p>
            <a:pPr indent="-152400" lvl="0" marL="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A case  of </a:t>
            </a:r>
            <a:r>
              <a:rPr lang="en-US" sz="2400">
                <a:solidFill>
                  <a:srgbClr val="FF0000"/>
                </a:solidFill>
                <a:latin typeface="Calibri"/>
                <a:ea typeface="Calibri"/>
                <a:cs typeface="Calibri"/>
                <a:sym typeface="Calibri"/>
              </a:rPr>
              <a:t>multiple polluters(MCC</a:t>
            </a:r>
            <a:r>
              <a:rPr lang="en-US" sz="1400">
                <a:solidFill>
                  <a:srgbClr val="FF0000"/>
                </a:solidFill>
                <a:latin typeface="Calibri"/>
                <a:ea typeface="Calibri"/>
                <a:cs typeface="Calibri"/>
                <a:sym typeface="Calibri"/>
              </a:rPr>
              <a:t>1</a:t>
            </a:r>
            <a:r>
              <a:rPr lang="en-US" sz="2400">
                <a:solidFill>
                  <a:srgbClr val="FF0000"/>
                </a:solidFill>
                <a:latin typeface="Calibri"/>
                <a:ea typeface="Calibri"/>
                <a:cs typeface="Calibri"/>
                <a:sym typeface="Calibri"/>
              </a:rPr>
              <a:t> and MCC</a:t>
            </a:r>
            <a:r>
              <a:rPr lang="en-US" sz="1400">
                <a:solidFill>
                  <a:srgbClr val="FF0000"/>
                </a:solidFill>
                <a:latin typeface="Calibri"/>
                <a:ea typeface="Calibri"/>
                <a:cs typeface="Calibri"/>
                <a:sym typeface="Calibri"/>
              </a:rPr>
              <a:t>2</a:t>
            </a:r>
            <a:r>
              <a:rPr lang="en-US" sz="2400">
                <a:solidFill>
                  <a:srgbClr val="FF0000"/>
                </a:solidFill>
                <a:latin typeface="Calibri"/>
                <a:ea typeface="Calibri"/>
                <a:cs typeface="Calibri"/>
                <a:sym typeface="Calibri"/>
              </a:rPr>
              <a:t>).</a:t>
            </a:r>
            <a:endParaRPr/>
          </a:p>
          <a:p>
            <a:pPr indent="-152400" lvl="0" marL="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Cost-effectiveness of emission standards are polluter 1 at 75,</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   polluter 2 at 125.</a:t>
            </a:r>
            <a:endParaRPr baseline="-25000" sz="2400">
              <a:solidFill>
                <a:schemeClr val="dk1"/>
              </a:solidFill>
              <a:latin typeface="Calibri"/>
              <a:ea typeface="Calibri"/>
              <a:cs typeface="Calibri"/>
              <a:sym typeface="Calibri"/>
            </a:endParaRPr>
          </a:p>
        </p:txBody>
      </p:sp>
      <p:sp>
        <p:nvSpPr>
          <p:cNvPr id="943" name="Google Shape;943;p85"/>
          <p:cNvSpPr txBox="1"/>
          <p:nvPr/>
        </p:nvSpPr>
        <p:spPr>
          <a:xfrm>
            <a:off x="5219700" y="3789363"/>
            <a:ext cx="3024188" cy="83026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Dead-Weight-Loss of emission standard 100</a:t>
            </a:r>
            <a:endParaRPr baseline="-25000" sz="2400">
              <a:solidFill>
                <a:schemeClr val="dk1"/>
              </a:solidFill>
              <a:latin typeface="Calibri"/>
              <a:ea typeface="Calibri"/>
              <a:cs typeface="Calibri"/>
              <a:sym typeface="Calibri"/>
            </a:endParaRPr>
          </a:p>
        </p:txBody>
      </p:sp>
      <p:grpSp>
        <p:nvGrpSpPr>
          <p:cNvPr id="944" name="Google Shape;944;p85"/>
          <p:cNvGrpSpPr/>
          <p:nvPr/>
        </p:nvGrpSpPr>
        <p:grpSpPr>
          <a:xfrm>
            <a:off x="1187450" y="2174875"/>
            <a:ext cx="8216900" cy="4422775"/>
            <a:chOff x="1259632" y="1844824"/>
            <a:chExt cx="8217176" cy="4422105"/>
          </a:xfrm>
        </p:grpSpPr>
        <p:cxnSp>
          <p:nvCxnSpPr>
            <p:cNvPr id="945" name="Google Shape;945;p85"/>
            <p:cNvCxnSpPr/>
            <p:nvPr/>
          </p:nvCxnSpPr>
          <p:spPr>
            <a:xfrm>
              <a:off x="1691447" y="5157435"/>
              <a:ext cx="6624861" cy="1587"/>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946" name="Google Shape;946;p85"/>
            <p:cNvCxnSpPr/>
            <p:nvPr/>
          </p:nvCxnSpPr>
          <p:spPr>
            <a:xfrm rot="-5400000">
              <a:off x="107362" y="3573350"/>
              <a:ext cx="3168170" cy="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sp>
          <p:nvSpPr>
            <p:cNvPr id="947" name="Google Shape;947;p85"/>
            <p:cNvSpPr txBox="1"/>
            <p:nvPr/>
          </p:nvSpPr>
          <p:spPr>
            <a:xfrm>
              <a:off x="5220578" y="1989265"/>
              <a:ext cx="1655818" cy="4618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5F497A"/>
                  </a:solidFill>
                  <a:latin typeface="Calibri"/>
                  <a:ea typeface="Calibri"/>
                  <a:cs typeface="Calibri"/>
                  <a:sym typeface="Calibri"/>
                </a:rPr>
                <a:t>MCC</a:t>
              </a:r>
              <a:r>
                <a:rPr baseline="-25000" lang="en-US" sz="2400">
                  <a:solidFill>
                    <a:srgbClr val="5F497A"/>
                  </a:solidFill>
                  <a:latin typeface="Calibri"/>
                  <a:ea typeface="Calibri"/>
                  <a:cs typeface="Calibri"/>
                  <a:sym typeface="Calibri"/>
                </a:rPr>
                <a:t>2</a:t>
              </a:r>
              <a:endParaRPr baseline="-25000" sz="2400">
                <a:solidFill>
                  <a:srgbClr val="5F497A"/>
                </a:solidFill>
                <a:latin typeface="Calibri"/>
                <a:ea typeface="Calibri"/>
                <a:cs typeface="Calibri"/>
                <a:sym typeface="Calibri"/>
              </a:endParaRPr>
            </a:p>
          </p:txBody>
        </p:sp>
        <p:sp>
          <p:nvSpPr>
            <p:cNvPr id="948" name="Google Shape;948;p85"/>
            <p:cNvSpPr txBox="1"/>
            <p:nvPr/>
          </p:nvSpPr>
          <p:spPr>
            <a:xfrm>
              <a:off x="2051822" y="2060691"/>
              <a:ext cx="1655818" cy="46189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E36C09"/>
                  </a:solidFill>
                  <a:latin typeface="Calibri"/>
                  <a:ea typeface="Calibri"/>
                  <a:cs typeface="Calibri"/>
                  <a:sym typeface="Calibri"/>
                </a:rPr>
                <a:t>MCC</a:t>
              </a:r>
              <a:r>
                <a:rPr baseline="-25000" lang="en-US" sz="2400">
                  <a:solidFill>
                    <a:srgbClr val="E36C09"/>
                  </a:solidFill>
                  <a:latin typeface="Calibri"/>
                  <a:ea typeface="Calibri"/>
                  <a:cs typeface="Calibri"/>
                  <a:sym typeface="Calibri"/>
                </a:rPr>
                <a:t>1</a:t>
              </a:r>
              <a:endParaRPr baseline="-25000" sz="2400">
                <a:solidFill>
                  <a:srgbClr val="E36C09"/>
                </a:solidFill>
                <a:latin typeface="Calibri"/>
                <a:ea typeface="Calibri"/>
                <a:cs typeface="Calibri"/>
                <a:sym typeface="Calibri"/>
              </a:endParaRPr>
            </a:p>
          </p:txBody>
        </p:sp>
        <p:sp>
          <p:nvSpPr>
            <p:cNvPr id="949" name="Google Shape;949;p85"/>
            <p:cNvSpPr txBox="1"/>
            <p:nvPr/>
          </p:nvSpPr>
          <p:spPr>
            <a:xfrm>
              <a:off x="1259632" y="1844824"/>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a:t>
              </a:r>
              <a:endParaRPr baseline="-25000" sz="2400">
                <a:solidFill>
                  <a:schemeClr val="dk1"/>
                </a:solidFill>
                <a:latin typeface="Calibri"/>
                <a:ea typeface="Calibri"/>
                <a:cs typeface="Calibri"/>
                <a:sym typeface="Calibri"/>
              </a:endParaRPr>
            </a:p>
          </p:txBody>
        </p:sp>
        <p:sp>
          <p:nvSpPr>
            <p:cNvPr id="950" name="Google Shape;950;p85"/>
            <p:cNvSpPr txBox="1"/>
            <p:nvPr/>
          </p:nvSpPr>
          <p:spPr>
            <a:xfrm>
              <a:off x="1547664" y="5127575"/>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0</a:t>
              </a:r>
              <a:endParaRPr baseline="-25000" sz="2400">
                <a:solidFill>
                  <a:schemeClr val="dk1"/>
                </a:solidFill>
                <a:latin typeface="Calibri"/>
                <a:ea typeface="Calibri"/>
                <a:cs typeface="Calibri"/>
                <a:sym typeface="Calibri"/>
              </a:endParaRPr>
            </a:p>
          </p:txBody>
        </p:sp>
        <p:cxnSp>
          <p:nvCxnSpPr>
            <p:cNvPr id="951" name="Google Shape;951;p85"/>
            <p:cNvCxnSpPr/>
            <p:nvPr/>
          </p:nvCxnSpPr>
          <p:spPr>
            <a:xfrm rot="5400000">
              <a:off x="3707679" y="4941568"/>
              <a:ext cx="431735" cy="0"/>
            </a:xfrm>
            <a:prstGeom prst="straightConnector1">
              <a:avLst/>
            </a:prstGeom>
            <a:noFill/>
            <a:ln cap="flat" cmpd="sng" w="38100">
              <a:solidFill>
                <a:schemeClr val="accent1"/>
              </a:solidFill>
              <a:prstDash val="dot"/>
              <a:round/>
              <a:headEnd len="sm" w="sm" type="none"/>
              <a:tailEnd len="sm" w="sm" type="none"/>
            </a:ln>
            <a:effectLst>
              <a:outerShdw blurRad="40000" rotWithShape="0" dir="5400000" dist="20000">
                <a:srgbClr val="000000">
                  <a:alpha val="37647"/>
                </a:srgbClr>
              </a:outerShdw>
            </a:effectLst>
          </p:spPr>
        </p:cxnSp>
        <p:cxnSp>
          <p:nvCxnSpPr>
            <p:cNvPr id="952" name="Google Shape;952;p85"/>
            <p:cNvCxnSpPr/>
            <p:nvPr/>
          </p:nvCxnSpPr>
          <p:spPr>
            <a:xfrm rot="5400000">
              <a:off x="4211807" y="4509039"/>
              <a:ext cx="1296792" cy="0"/>
            </a:xfrm>
            <a:prstGeom prst="straightConnector1">
              <a:avLst/>
            </a:prstGeom>
            <a:noFill/>
            <a:ln cap="flat" cmpd="sng" w="38100">
              <a:solidFill>
                <a:schemeClr val="accent1"/>
              </a:solidFill>
              <a:prstDash val="dot"/>
              <a:round/>
              <a:headEnd len="sm" w="sm" type="none"/>
              <a:tailEnd len="sm" w="sm" type="none"/>
            </a:ln>
            <a:effectLst>
              <a:outerShdw blurRad="40000" rotWithShape="0" dir="5400000" dist="20000">
                <a:srgbClr val="000000">
                  <a:alpha val="37647"/>
                </a:srgbClr>
              </a:outerShdw>
            </a:effectLst>
          </p:spPr>
        </p:cxnSp>
        <p:sp>
          <p:nvSpPr>
            <p:cNvPr id="953" name="Google Shape;953;p85"/>
            <p:cNvSpPr txBox="1"/>
            <p:nvPr/>
          </p:nvSpPr>
          <p:spPr>
            <a:xfrm>
              <a:off x="3635896" y="5157192"/>
              <a:ext cx="57606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75</a:t>
              </a:r>
              <a:endParaRPr baseline="-25000" sz="2400">
                <a:solidFill>
                  <a:schemeClr val="dk1"/>
                </a:solidFill>
                <a:latin typeface="Calibri"/>
                <a:ea typeface="Calibri"/>
                <a:cs typeface="Calibri"/>
                <a:sym typeface="Calibri"/>
              </a:endParaRPr>
            </a:p>
          </p:txBody>
        </p:sp>
        <p:sp>
          <p:nvSpPr>
            <p:cNvPr id="954" name="Google Shape;954;p85"/>
            <p:cNvSpPr txBox="1"/>
            <p:nvPr/>
          </p:nvSpPr>
          <p:spPr>
            <a:xfrm>
              <a:off x="3563888" y="4797152"/>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K</a:t>
              </a:r>
              <a:endParaRPr baseline="-25000" sz="2400">
                <a:solidFill>
                  <a:schemeClr val="dk1"/>
                </a:solidFill>
                <a:latin typeface="Calibri"/>
                <a:ea typeface="Calibri"/>
                <a:cs typeface="Calibri"/>
                <a:sym typeface="Calibri"/>
              </a:endParaRPr>
            </a:p>
          </p:txBody>
        </p:sp>
        <p:sp>
          <p:nvSpPr>
            <p:cNvPr id="955" name="Google Shape;955;p85"/>
            <p:cNvSpPr txBox="1"/>
            <p:nvPr/>
          </p:nvSpPr>
          <p:spPr>
            <a:xfrm>
              <a:off x="4572000" y="5157192"/>
              <a:ext cx="64807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100</a:t>
              </a:r>
              <a:endParaRPr baseline="-25000" sz="2400">
                <a:solidFill>
                  <a:schemeClr val="dk1"/>
                </a:solidFill>
                <a:latin typeface="Calibri"/>
                <a:ea typeface="Calibri"/>
                <a:cs typeface="Calibri"/>
                <a:sym typeface="Calibri"/>
              </a:endParaRPr>
            </a:p>
          </p:txBody>
        </p:sp>
        <p:sp>
          <p:nvSpPr>
            <p:cNvPr id="956" name="Google Shape;956;p85"/>
            <p:cNvSpPr txBox="1"/>
            <p:nvPr/>
          </p:nvSpPr>
          <p:spPr>
            <a:xfrm>
              <a:off x="7308304" y="5157192"/>
              <a:ext cx="64807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200</a:t>
              </a:r>
              <a:endParaRPr baseline="-25000" sz="2400">
                <a:solidFill>
                  <a:schemeClr val="dk1"/>
                </a:solidFill>
                <a:latin typeface="Calibri"/>
                <a:ea typeface="Calibri"/>
                <a:cs typeface="Calibri"/>
                <a:sym typeface="Calibri"/>
              </a:endParaRPr>
            </a:p>
          </p:txBody>
        </p:sp>
        <p:sp>
          <p:nvSpPr>
            <p:cNvPr id="957" name="Google Shape;957;p85"/>
            <p:cNvSpPr/>
            <p:nvPr/>
          </p:nvSpPr>
          <p:spPr>
            <a:xfrm>
              <a:off x="1927992" y="2222592"/>
              <a:ext cx="5597713" cy="2912622"/>
            </a:xfrm>
            <a:custGeom>
              <a:rect b="b" l="l" r="r" t="t"/>
              <a:pathLst>
                <a:path extrusionOk="0" h="2912013" w="5598941">
                  <a:moveTo>
                    <a:pt x="0" y="0"/>
                  </a:moveTo>
                  <a:cubicBezTo>
                    <a:pt x="23446" y="347003"/>
                    <a:pt x="46892" y="694006"/>
                    <a:pt x="140677" y="1012874"/>
                  </a:cubicBezTo>
                  <a:cubicBezTo>
                    <a:pt x="234462" y="1331742"/>
                    <a:pt x="332936" y="1685779"/>
                    <a:pt x="562708" y="1913207"/>
                  </a:cubicBezTo>
                  <a:cubicBezTo>
                    <a:pt x="792480" y="2140635"/>
                    <a:pt x="1118382" y="2262554"/>
                    <a:pt x="1519311" y="2377440"/>
                  </a:cubicBezTo>
                  <a:cubicBezTo>
                    <a:pt x="1920240" y="2492326"/>
                    <a:pt x="2288345" y="2513428"/>
                    <a:pt x="2968283" y="2602523"/>
                  </a:cubicBezTo>
                  <a:cubicBezTo>
                    <a:pt x="3648221" y="2691619"/>
                    <a:pt x="4623581" y="2801816"/>
                    <a:pt x="5598941" y="2912013"/>
                  </a:cubicBezTo>
                </a:path>
              </a:pathLst>
            </a:custGeom>
            <a:noFill/>
            <a:ln cap="flat" cmpd="sng" w="38100">
              <a:solidFill>
                <a:schemeClr val="accent6"/>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58" name="Google Shape;958;p85"/>
            <p:cNvSpPr/>
            <p:nvPr/>
          </p:nvSpPr>
          <p:spPr>
            <a:xfrm>
              <a:off x="1716847" y="2306717"/>
              <a:ext cx="3487855" cy="2855479"/>
            </a:xfrm>
            <a:custGeom>
              <a:rect b="b" l="l" r="r" t="t"/>
              <a:pathLst>
                <a:path extrusionOk="0" h="2855741" w="3488788">
                  <a:moveTo>
                    <a:pt x="0" y="2855741"/>
                  </a:moveTo>
                  <a:lnTo>
                    <a:pt x="745588" y="2827606"/>
                  </a:lnTo>
                  <a:cubicBezTo>
                    <a:pt x="1022253" y="2785403"/>
                    <a:pt x="1413803" y="2670517"/>
                    <a:pt x="1659988" y="2602523"/>
                  </a:cubicBezTo>
                  <a:cubicBezTo>
                    <a:pt x="1906173" y="2534529"/>
                    <a:pt x="2039816" y="2511083"/>
                    <a:pt x="2222696" y="2419643"/>
                  </a:cubicBezTo>
                  <a:cubicBezTo>
                    <a:pt x="2405576" y="2328203"/>
                    <a:pt x="2607213" y="2201594"/>
                    <a:pt x="2757268" y="2053883"/>
                  </a:cubicBezTo>
                  <a:cubicBezTo>
                    <a:pt x="2907323" y="1906172"/>
                    <a:pt x="3022210" y="1742049"/>
                    <a:pt x="3123028" y="1533378"/>
                  </a:cubicBezTo>
                  <a:cubicBezTo>
                    <a:pt x="3223846" y="1324707"/>
                    <a:pt x="3301219" y="1057421"/>
                    <a:pt x="3362179" y="801858"/>
                  </a:cubicBezTo>
                  <a:cubicBezTo>
                    <a:pt x="3423139" y="546295"/>
                    <a:pt x="3455963" y="273147"/>
                    <a:pt x="3488788" y="0"/>
                  </a:cubicBezTo>
                </a:path>
              </a:pathLst>
            </a:custGeom>
            <a:noFill/>
            <a:ln cap="flat" cmpd="sng" w="38100">
              <a:solidFill>
                <a:schemeClr val="accent4"/>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59" name="Google Shape;959;p85"/>
            <p:cNvSpPr txBox="1"/>
            <p:nvPr/>
          </p:nvSpPr>
          <p:spPr>
            <a:xfrm>
              <a:off x="4220344" y="4759151"/>
              <a:ext cx="423664" cy="47004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L</a:t>
              </a:r>
              <a:endParaRPr baseline="-25000" sz="2400">
                <a:solidFill>
                  <a:schemeClr val="dk1"/>
                </a:solidFill>
                <a:latin typeface="Calibri"/>
                <a:ea typeface="Calibri"/>
                <a:cs typeface="Calibri"/>
                <a:sym typeface="Calibri"/>
              </a:endParaRPr>
            </a:p>
          </p:txBody>
        </p:sp>
        <p:sp>
          <p:nvSpPr>
            <p:cNvPr id="960" name="Google Shape;960;p85"/>
            <p:cNvSpPr txBox="1"/>
            <p:nvPr/>
          </p:nvSpPr>
          <p:spPr>
            <a:xfrm>
              <a:off x="4427984" y="4293096"/>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N</a:t>
              </a:r>
              <a:endParaRPr baseline="-25000" sz="2400">
                <a:solidFill>
                  <a:schemeClr val="dk1"/>
                </a:solidFill>
                <a:latin typeface="Calibri"/>
                <a:ea typeface="Calibri"/>
                <a:cs typeface="Calibri"/>
                <a:sym typeface="Calibri"/>
              </a:endParaRPr>
            </a:p>
          </p:txBody>
        </p:sp>
        <p:sp>
          <p:nvSpPr>
            <p:cNvPr id="961" name="Google Shape;961;p85"/>
            <p:cNvSpPr txBox="1"/>
            <p:nvPr/>
          </p:nvSpPr>
          <p:spPr>
            <a:xfrm>
              <a:off x="4860032" y="4797152"/>
              <a:ext cx="432048" cy="47004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M</a:t>
              </a:r>
              <a:endParaRPr baseline="-25000" sz="2400">
                <a:solidFill>
                  <a:schemeClr val="dk1"/>
                </a:solidFill>
                <a:latin typeface="Calibri"/>
                <a:ea typeface="Calibri"/>
                <a:cs typeface="Calibri"/>
                <a:sym typeface="Calibri"/>
              </a:endParaRPr>
            </a:p>
          </p:txBody>
        </p:sp>
        <p:cxnSp>
          <p:nvCxnSpPr>
            <p:cNvPr id="962" name="Google Shape;962;p85"/>
            <p:cNvCxnSpPr/>
            <p:nvPr/>
          </p:nvCxnSpPr>
          <p:spPr>
            <a:xfrm rot="10800000">
              <a:off x="1404100" y="5805037"/>
              <a:ext cx="6120018" cy="1587"/>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963" name="Google Shape;963;p85"/>
            <p:cNvCxnSpPr/>
            <p:nvPr/>
          </p:nvCxnSpPr>
          <p:spPr>
            <a:xfrm rot="5400000">
              <a:off x="7416184" y="5697103"/>
              <a:ext cx="215867" cy="0"/>
            </a:xfrm>
            <a:prstGeom prst="straightConnector1">
              <a:avLst/>
            </a:prstGeom>
            <a:noFill/>
            <a:ln cap="flat" cmpd="sng" w="25400">
              <a:solidFill>
                <a:schemeClr val="dk1"/>
              </a:solidFill>
              <a:prstDash val="solid"/>
              <a:round/>
              <a:headEnd len="sm" w="sm" type="none"/>
              <a:tailEnd len="sm" w="sm" type="none"/>
            </a:ln>
            <a:effectLst>
              <a:outerShdw blurRad="40000" rotWithShape="0" dir="5400000" dist="20000">
                <a:srgbClr val="000000">
                  <a:alpha val="37647"/>
                </a:srgbClr>
              </a:outerShdw>
            </a:effectLst>
          </p:spPr>
        </p:cxnSp>
        <p:cxnSp>
          <p:nvCxnSpPr>
            <p:cNvPr id="964" name="Google Shape;964;p85"/>
            <p:cNvCxnSpPr/>
            <p:nvPr/>
          </p:nvCxnSpPr>
          <p:spPr>
            <a:xfrm rot="5400000">
              <a:off x="1547799" y="5661390"/>
              <a:ext cx="287294" cy="0"/>
            </a:xfrm>
            <a:prstGeom prst="straightConnector1">
              <a:avLst/>
            </a:prstGeom>
            <a:noFill/>
            <a:ln cap="flat" cmpd="sng" w="25400">
              <a:solidFill>
                <a:schemeClr val="dk1"/>
              </a:solidFill>
              <a:prstDash val="solid"/>
              <a:round/>
              <a:headEnd len="sm" w="sm" type="none"/>
              <a:tailEnd len="sm" w="sm" type="none"/>
            </a:ln>
            <a:effectLst>
              <a:outerShdw blurRad="40000" rotWithShape="0" dir="5400000" dist="20000">
                <a:srgbClr val="000000">
                  <a:alpha val="37647"/>
                </a:srgbClr>
              </a:outerShdw>
            </a:effectLst>
          </p:spPr>
        </p:cxnSp>
        <p:cxnSp>
          <p:nvCxnSpPr>
            <p:cNvPr id="965" name="Google Shape;965;p85"/>
            <p:cNvCxnSpPr/>
            <p:nvPr/>
          </p:nvCxnSpPr>
          <p:spPr>
            <a:xfrm rot="5400000">
              <a:off x="3815613" y="5697103"/>
              <a:ext cx="215867" cy="0"/>
            </a:xfrm>
            <a:prstGeom prst="straightConnector1">
              <a:avLst/>
            </a:prstGeom>
            <a:noFill/>
            <a:ln cap="flat" cmpd="sng" w="25400">
              <a:solidFill>
                <a:schemeClr val="dk1"/>
              </a:solidFill>
              <a:prstDash val="dash"/>
              <a:round/>
              <a:headEnd len="sm" w="sm" type="none"/>
              <a:tailEnd len="sm" w="sm" type="none"/>
            </a:ln>
            <a:effectLst>
              <a:outerShdw blurRad="40000" rotWithShape="0" dir="5400000" dist="20000">
                <a:srgbClr val="000000">
                  <a:alpha val="37647"/>
                </a:srgbClr>
              </a:outerShdw>
            </a:effectLst>
          </p:spPr>
        </p:cxnSp>
        <p:cxnSp>
          <p:nvCxnSpPr>
            <p:cNvPr id="966" name="Google Shape;966;p85"/>
            <p:cNvCxnSpPr/>
            <p:nvPr/>
          </p:nvCxnSpPr>
          <p:spPr>
            <a:xfrm rot="5400000">
              <a:off x="4752269" y="5697103"/>
              <a:ext cx="215867" cy="0"/>
            </a:xfrm>
            <a:prstGeom prst="straightConnector1">
              <a:avLst/>
            </a:prstGeom>
            <a:noFill/>
            <a:ln cap="flat" cmpd="sng" w="25400">
              <a:solidFill>
                <a:schemeClr val="dk1"/>
              </a:solidFill>
              <a:prstDash val="dash"/>
              <a:round/>
              <a:headEnd len="sm" w="sm" type="none"/>
              <a:tailEnd len="sm" w="sm" type="none"/>
            </a:ln>
            <a:effectLst>
              <a:outerShdw blurRad="40000" rotWithShape="0" dir="5400000" dist="20000">
                <a:srgbClr val="000000">
                  <a:alpha val="37647"/>
                </a:srgbClr>
              </a:outerShdw>
            </a:effectLst>
          </p:spPr>
        </p:cxnSp>
        <p:sp>
          <p:nvSpPr>
            <p:cNvPr id="967" name="Google Shape;967;p85"/>
            <p:cNvSpPr txBox="1"/>
            <p:nvPr/>
          </p:nvSpPr>
          <p:spPr>
            <a:xfrm>
              <a:off x="4572000" y="5805264"/>
              <a:ext cx="64807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100</a:t>
              </a:r>
              <a:endParaRPr baseline="-25000" sz="2400">
                <a:solidFill>
                  <a:schemeClr val="dk1"/>
                </a:solidFill>
                <a:latin typeface="Calibri"/>
                <a:ea typeface="Calibri"/>
                <a:cs typeface="Calibri"/>
                <a:sym typeface="Calibri"/>
              </a:endParaRPr>
            </a:p>
          </p:txBody>
        </p:sp>
        <p:sp>
          <p:nvSpPr>
            <p:cNvPr id="968" name="Google Shape;968;p85"/>
            <p:cNvSpPr txBox="1"/>
            <p:nvPr/>
          </p:nvSpPr>
          <p:spPr>
            <a:xfrm>
              <a:off x="3635896" y="5805264"/>
              <a:ext cx="64807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125</a:t>
              </a:r>
              <a:endParaRPr baseline="-25000" sz="2400">
                <a:solidFill>
                  <a:schemeClr val="dk1"/>
                </a:solidFill>
                <a:latin typeface="Calibri"/>
                <a:ea typeface="Calibri"/>
                <a:cs typeface="Calibri"/>
                <a:sym typeface="Calibri"/>
              </a:endParaRPr>
            </a:p>
          </p:txBody>
        </p:sp>
        <p:sp>
          <p:nvSpPr>
            <p:cNvPr id="969" name="Google Shape;969;p85"/>
            <p:cNvSpPr txBox="1"/>
            <p:nvPr/>
          </p:nvSpPr>
          <p:spPr>
            <a:xfrm>
              <a:off x="1331640" y="5805264"/>
              <a:ext cx="64807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200</a:t>
              </a:r>
              <a:endParaRPr baseline="-25000" sz="2400">
                <a:solidFill>
                  <a:schemeClr val="dk1"/>
                </a:solidFill>
                <a:latin typeface="Calibri"/>
                <a:ea typeface="Calibri"/>
                <a:cs typeface="Calibri"/>
                <a:sym typeface="Calibri"/>
              </a:endParaRPr>
            </a:p>
          </p:txBody>
        </p:sp>
        <p:sp>
          <p:nvSpPr>
            <p:cNvPr id="970" name="Google Shape;970;p85"/>
            <p:cNvSpPr txBox="1"/>
            <p:nvPr/>
          </p:nvSpPr>
          <p:spPr>
            <a:xfrm>
              <a:off x="7884368" y="5157192"/>
              <a:ext cx="159244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Polluter1</a:t>
              </a:r>
              <a:endParaRPr baseline="-25000" sz="2400">
                <a:solidFill>
                  <a:schemeClr val="dk1"/>
                </a:solidFill>
                <a:latin typeface="Calibri"/>
                <a:ea typeface="Calibri"/>
                <a:cs typeface="Calibri"/>
                <a:sym typeface="Calibri"/>
              </a:endParaRPr>
            </a:p>
          </p:txBody>
        </p:sp>
        <p:sp>
          <p:nvSpPr>
            <p:cNvPr id="971" name="Google Shape;971;p85"/>
            <p:cNvSpPr txBox="1"/>
            <p:nvPr/>
          </p:nvSpPr>
          <p:spPr>
            <a:xfrm>
              <a:off x="7623568" y="5618857"/>
              <a:ext cx="159244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Polluter2</a:t>
              </a:r>
              <a:endParaRPr baseline="-25000" sz="2400">
                <a:solidFill>
                  <a:schemeClr val="dk1"/>
                </a:solidFill>
                <a:latin typeface="Calibri"/>
                <a:ea typeface="Calibri"/>
                <a:cs typeface="Calibri"/>
                <a:sym typeface="Calibri"/>
              </a:endParaRPr>
            </a:p>
          </p:txBody>
        </p:sp>
        <p:cxnSp>
          <p:nvCxnSpPr>
            <p:cNvPr id="972" name="Google Shape;972;p85"/>
            <p:cNvCxnSpPr>
              <a:endCxn id="943" idx="1"/>
            </p:cNvCxnSpPr>
            <p:nvPr/>
          </p:nvCxnSpPr>
          <p:spPr>
            <a:xfrm flipH="1" rot="10800000">
              <a:off x="4787118" y="3874135"/>
              <a:ext cx="504900" cy="376200"/>
            </a:xfrm>
            <a:prstGeom prst="straightConnector1">
              <a:avLst/>
            </a:prstGeom>
            <a:noFill/>
            <a:ln cap="flat" cmpd="sng" w="25400">
              <a:solidFill>
                <a:schemeClr val="accent2"/>
              </a:solidFill>
              <a:prstDash val="solid"/>
              <a:round/>
              <a:headEnd len="sm" w="sm" type="none"/>
              <a:tailEnd len="med" w="med" type="stealth"/>
            </a:ln>
            <a:effectLst>
              <a:outerShdw blurRad="40000" rotWithShape="0" dir="5400000" dist="20000">
                <a:srgbClr val="000000">
                  <a:alpha val="37647"/>
                </a:srgbClr>
              </a:outerShdw>
            </a:effectLst>
          </p:spPr>
        </p:cxnSp>
      </p:grpSp>
      <p:sp>
        <p:nvSpPr>
          <p:cNvPr id="973" name="Google Shape;973;p85"/>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74" name="Google Shape;974;p85"/>
          <p:cNvSpPr/>
          <p:nvPr/>
        </p:nvSpPr>
        <p:spPr>
          <a:xfrm>
            <a:off x="52388" y="6488113"/>
            <a:ext cx="7167562"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Ahmed M. Hussen(2009), Principles of Environmental Economics</a:t>
            </a:r>
            <a:endParaRPr sz="1800">
              <a:solidFill>
                <a:schemeClr val="dk1"/>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8" name="Shape 978"/>
        <p:cNvGrpSpPr/>
        <p:nvPr/>
      </p:nvGrpSpPr>
      <p:grpSpPr>
        <a:xfrm>
          <a:off x="0" y="0"/>
          <a:ext cx="0" cy="0"/>
          <a:chOff x="0" y="0"/>
          <a:chExt cx="0" cy="0"/>
        </a:xfrm>
      </p:grpSpPr>
      <p:sp>
        <p:nvSpPr>
          <p:cNvPr id="979" name="Google Shape;979;p86"/>
          <p:cNvSpPr txBox="1"/>
          <p:nvPr>
            <p:ph type="title"/>
          </p:nvPr>
        </p:nvSpPr>
        <p:spPr>
          <a:xfrm>
            <a:off x="0" y="274638"/>
            <a:ext cx="9144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000"/>
              <a:buFont typeface="Calibri"/>
              <a:buNone/>
            </a:pPr>
            <a:r>
              <a:rPr lang="en-US" sz="4000"/>
              <a:t>4.7   Disadvantages of Emission Standards</a:t>
            </a:r>
            <a:endParaRPr sz="4000"/>
          </a:p>
        </p:txBody>
      </p:sp>
      <p:sp>
        <p:nvSpPr>
          <p:cNvPr id="980" name="Google Shape;980;p86"/>
          <p:cNvSpPr txBox="1"/>
          <p:nvPr>
            <p:ph idx="1" type="body"/>
          </p:nvPr>
        </p:nvSpPr>
        <p:spPr>
          <a:xfrm>
            <a:off x="457200" y="1600200"/>
            <a:ext cx="8435975" cy="485313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960"/>
              <a:buChar char="•"/>
            </a:pPr>
            <a:r>
              <a:rPr lang="en-US" sz="2960"/>
              <a:t>It violates the spirit of ”free market”.</a:t>
            </a:r>
            <a:endParaRPr/>
          </a:p>
          <a:p>
            <a:pPr indent="-342900" lvl="0" marL="342900" rtl="0" algn="l">
              <a:spcBef>
                <a:spcPts val="1800"/>
              </a:spcBef>
              <a:spcAft>
                <a:spcPts val="0"/>
              </a:spcAft>
              <a:buClr>
                <a:schemeClr val="dk1"/>
              </a:buClr>
              <a:buSzPts val="2960"/>
              <a:buChar char="•"/>
            </a:pPr>
            <a:r>
              <a:rPr lang="en-US" sz="2960"/>
              <a:t>Administrative cost could be very high, which is </a:t>
            </a:r>
            <a:r>
              <a:rPr lang="en-US" sz="2960">
                <a:solidFill>
                  <a:srgbClr val="FF0000"/>
                </a:solidFill>
              </a:rPr>
              <a:t>social opportunity cost</a:t>
            </a:r>
            <a:r>
              <a:rPr lang="en-US" sz="2960"/>
              <a:t>. It represents some kind of “government failure”.</a:t>
            </a:r>
            <a:endParaRPr/>
          </a:p>
          <a:p>
            <a:pPr indent="-342900" lvl="0" marL="342900" rtl="0" algn="l">
              <a:spcBef>
                <a:spcPts val="1800"/>
              </a:spcBef>
              <a:spcAft>
                <a:spcPts val="0"/>
              </a:spcAft>
              <a:buClr>
                <a:schemeClr val="dk1"/>
              </a:buClr>
              <a:buSzPts val="2960"/>
              <a:buChar char="•"/>
            </a:pPr>
            <a:r>
              <a:rPr lang="en-US" sz="2960"/>
              <a:t>Collusion might exist(bias for setting market entry barrier).</a:t>
            </a:r>
            <a:endParaRPr/>
          </a:p>
          <a:p>
            <a:pPr indent="-342900" lvl="0" marL="342900" rtl="0" algn="l">
              <a:spcBef>
                <a:spcPts val="1800"/>
              </a:spcBef>
              <a:spcAft>
                <a:spcPts val="0"/>
              </a:spcAft>
              <a:buClr>
                <a:schemeClr val="dk1"/>
              </a:buClr>
              <a:buSzPts val="2960"/>
              <a:buChar char="•"/>
            </a:pPr>
            <a:r>
              <a:rPr lang="en-US" sz="2960"/>
              <a:t>Setting emission standard optimal level is difficult.</a:t>
            </a:r>
            <a:endParaRPr/>
          </a:p>
          <a:p>
            <a:pPr indent="-342900" lvl="0" marL="342900" rtl="0" algn="l">
              <a:spcBef>
                <a:spcPts val="1800"/>
              </a:spcBef>
              <a:spcAft>
                <a:spcPts val="0"/>
              </a:spcAft>
              <a:buClr>
                <a:schemeClr val="dk1"/>
              </a:buClr>
              <a:buSzPts val="2960"/>
              <a:buChar char="•"/>
            </a:pPr>
            <a:r>
              <a:rPr lang="en-US" sz="2960"/>
              <a:t>It neglects “</a:t>
            </a:r>
            <a:r>
              <a:rPr lang="en-US" sz="2960">
                <a:solidFill>
                  <a:srgbClr val="FF0000"/>
                </a:solidFill>
              </a:rPr>
              <a:t>economic efficiency</a:t>
            </a:r>
            <a:r>
              <a:rPr lang="en-US" sz="2960"/>
              <a:t>”.</a:t>
            </a:r>
            <a:endParaRPr sz="2960"/>
          </a:p>
        </p:txBody>
      </p:sp>
      <p:sp>
        <p:nvSpPr>
          <p:cNvPr id="981" name="Google Shape;981;p86"/>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82" name="Google Shape;982;p86"/>
          <p:cNvSpPr/>
          <p:nvPr/>
        </p:nvSpPr>
        <p:spPr>
          <a:xfrm>
            <a:off x="52388" y="6488113"/>
            <a:ext cx="7167562"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Ahmed M. Hussen(2009), Principles of Environmental Economics</a:t>
            </a:r>
            <a:endParaRPr sz="1800">
              <a:solidFill>
                <a:schemeClr val="dk1"/>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6" name="Shape 986"/>
        <p:cNvGrpSpPr/>
        <p:nvPr/>
      </p:nvGrpSpPr>
      <p:grpSpPr>
        <a:xfrm>
          <a:off x="0" y="0"/>
          <a:ext cx="0" cy="0"/>
          <a:chOff x="0" y="0"/>
          <a:chExt cx="0" cy="0"/>
        </a:xfrm>
      </p:grpSpPr>
      <p:sp>
        <p:nvSpPr>
          <p:cNvPr id="987" name="Google Shape;987;p87"/>
          <p:cNvSpPr/>
          <p:nvPr/>
        </p:nvSpPr>
        <p:spPr>
          <a:xfrm>
            <a:off x="3749675" y="5126038"/>
            <a:ext cx="1854200" cy="966787"/>
          </a:xfrm>
          <a:custGeom>
            <a:rect b="b" l="l" r="r" t="t"/>
            <a:pathLst>
              <a:path extrusionOk="0" h="966651" w="1854926">
                <a:moveTo>
                  <a:pt x="0" y="0"/>
                </a:moveTo>
                <a:lnTo>
                  <a:pt x="13063" y="496388"/>
                </a:lnTo>
                <a:lnTo>
                  <a:pt x="692331" y="692331"/>
                </a:lnTo>
                <a:lnTo>
                  <a:pt x="1854926" y="966651"/>
                </a:lnTo>
                <a:lnTo>
                  <a:pt x="1541417" y="822960"/>
                </a:lnTo>
                <a:lnTo>
                  <a:pt x="1149531" y="653143"/>
                </a:lnTo>
                <a:lnTo>
                  <a:pt x="679269" y="418011"/>
                </a:lnTo>
                <a:lnTo>
                  <a:pt x="326571" y="209006"/>
                </a:lnTo>
                <a:lnTo>
                  <a:pt x="0" y="0"/>
                </a:lnTo>
                <a:close/>
              </a:path>
            </a:pathLst>
          </a:custGeom>
          <a:solidFill>
            <a:srgbClr val="E5B8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8" name="Google Shape;988;p87"/>
          <p:cNvSpPr/>
          <p:nvPr/>
        </p:nvSpPr>
        <p:spPr>
          <a:xfrm>
            <a:off x="3160713" y="5480050"/>
            <a:ext cx="588962" cy="612775"/>
          </a:xfrm>
          <a:custGeom>
            <a:rect b="b" l="l" r="r" t="t"/>
            <a:pathLst>
              <a:path extrusionOk="0" h="613954" w="587829">
                <a:moveTo>
                  <a:pt x="0" y="0"/>
                </a:moveTo>
                <a:lnTo>
                  <a:pt x="0" y="613954"/>
                </a:lnTo>
                <a:lnTo>
                  <a:pt x="587829" y="613954"/>
                </a:lnTo>
                <a:lnTo>
                  <a:pt x="587829" y="169817"/>
                </a:lnTo>
                <a:lnTo>
                  <a:pt x="261258" y="91440"/>
                </a:lnTo>
                <a:lnTo>
                  <a:pt x="0" y="0"/>
                </a:lnTo>
                <a:close/>
              </a:path>
            </a:pathLst>
          </a:custGeom>
          <a:solidFill>
            <a:srgbClr val="B7CCE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989" name="Google Shape;989;p87"/>
          <p:cNvGrpSpPr/>
          <p:nvPr/>
        </p:nvGrpSpPr>
        <p:grpSpPr>
          <a:xfrm>
            <a:off x="381000" y="2276475"/>
            <a:ext cx="7575550" cy="4248150"/>
            <a:chOff x="1259632" y="1844824"/>
            <a:chExt cx="7575841" cy="4680520"/>
          </a:xfrm>
        </p:grpSpPr>
        <p:grpSp>
          <p:nvGrpSpPr>
            <p:cNvPr id="990" name="Google Shape;990;p87"/>
            <p:cNvGrpSpPr/>
            <p:nvPr/>
          </p:nvGrpSpPr>
          <p:grpSpPr>
            <a:xfrm>
              <a:off x="1259632" y="1844824"/>
              <a:ext cx="7575841" cy="4680520"/>
              <a:chOff x="1259632" y="1844824"/>
              <a:chExt cx="7575841" cy="4680520"/>
            </a:xfrm>
          </p:grpSpPr>
          <p:cxnSp>
            <p:nvCxnSpPr>
              <p:cNvPr id="991" name="Google Shape;991;p87"/>
              <p:cNvCxnSpPr/>
              <p:nvPr/>
            </p:nvCxnSpPr>
            <p:spPr>
              <a:xfrm>
                <a:off x="1691449" y="6021611"/>
                <a:ext cx="6048607" cy="175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992" name="Google Shape;992;p87"/>
              <p:cNvCxnSpPr/>
              <p:nvPr/>
            </p:nvCxnSpPr>
            <p:spPr>
              <a:xfrm rot="-5400000">
                <a:off x="-325152" y="4005011"/>
                <a:ext cx="4031613" cy="1587"/>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sp>
            <p:nvSpPr>
              <p:cNvPr id="993" name="Google Shape;993;p87"/>
              <p:cNvSpPr/>
              <p:nvPr/>
            </p:nvSpPr>
            <p:spPr>
              <a:xfrm>
                <a:off x="1702562" y="2180646"/>
                <a:ext cx="4135596" cy="3812980"/>
              </a:xfrm>
              <a:custGeom>
                <a:rect b="b" l="l" r="r" t="t"/>
                <a:pathLst>
                  <a:path extrusionOk="0" h="3812345" w="4135901">
                    <a:moveTo>
                      <a:pt x="0" y="3812345"/>
                    </a:moveTo>
                    <a:cubicBezTo>
                      <a:pt x="770206" y="3702148"/>
                      <a:pt x="1540412" y="3591951"/>
                      <a:pt x="2124221" y="3319976"/>
                    </a:cubicBezTo>
                    <a:cubicBezTo>
                      <a:pt x="2708030" y="3048001"/>
                      <a:pt x="3167575" y="2733822"/>
                      <a:pt x="3502855" y="2180493"/>
                    </a:cubicBezTo>
                    <a:cubicBezTo>
                      <a:pt x="3838135" y="1627164"/>
                      <a:pt x="3987018" y="813582"/>
                      <a:pt x="4135901" y="0"/>
                    </a:cubicBezTo>
                  </a:path>
                </a:pathLst>
              </a:custGeom>
              <a:noFill/>
              <a:ln cap="flat" cmpd="sng" w="38100">
                <a:solidFill>
                  <a:schemeClr val="accent4"/>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94" name="Google Shape;994;p87"/>
              <p:cNvSpPr/>
              <p:nvPr/>
            </p:nvSpPr>
            <p:spPr>
              <a:xfrm>
                <a:off x="1856555" y="3446975"/>
                <a:ext cx="4586464" cy="2546651"/>
              </a:xfrm>
              <a:custGeom>
                <a:rect b="b" l="l" r="r" t="t"/>
                <a:pathLst>
                  <a:path extrusionOk="0" h="2546252" w="4586068">
                    <a:moveTo>
                      <a:pt x="0" y="0"/>
                    </a:moveTo>
                    <a:cubicBezTo>
                      <a:pt x="175846" y="345831"/>
                      <a:pt x="351693" y="691662"/>
                      <a:pt x="675250" y="998806"/>
                    </a:cubicBezTo>
                    <a:cubicBezTo>
                      <a:pt x="998807" y="1305950"/>
                      <a:pt x="1289539" y="1584959"/>
                      <a:pt x="1941342" y="1842867"/>
                    </a:cubicBezTo>
                    <a:cubicBezTo>
                      <a:pt x="2593145" y="2100775"/>
                      <a:pt x="3589606" y="2323513"/>
                      <a:pt x="4586068" y="2546252"/>
                    </a:cubicBezTo>
                  </a:path>
                </a:pathLst>
              </a:custGeom>
              <a:noFill/>
              <a:ln cap="flat" cmpd="sng" w="25400">
                <a:solidFill>
                  <a:schemeClr val="accent6"/>
                </a:solidFill>
                <a:prstDash val="dash"/>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95" name="Google Shape;995;p87"/>
              <p:cNvSpPr/>
              <p:nvPr/>
            </p:nvSpPr>
            <p:spPr>
              <a:xfrm>
                <a:off x="3059926" y="2565442"/>
                <a:ext cx="3481522" cy="3442176"/>
              </a:xfrm>
              <a:custGeom>
                <a:rect b="b" l="l" r="r" t="t"/>
                <a:pathLst>
                  <a:path extrusionOk="0" h="3362179" w="3390314">
                    <a:moveTo>
                      <a:pt x="0" y="0"/>
                    </a:moveTo>
                    <a:cubicBezTo>
                      <a:pt x="130126" y="414997"/>
                      <a:pt x="260253" y="829994"/>
                      <a:pt x="436099" y="1167619"/>
                    </a:cubicBezTo>
                    <a:cubicBezTo>
                      <a:pt x="611945" y="1505244"/>
                      <a:pt x="820616" y="1786597"/>
                      <a:pt x="1055077" y="2025748"/>
                    </a:cubicBezTo>
                    <a:cubicBezTo>
                      <a:pt x="1289538" y="2264899"/>
                      <a:pt x="1606062" y="2447778"/>
                      <a:pt x="1842868" y="2602523"/>
                    </a:cubicBezTo>
                    <a:cubicBezTo>
                      <a:pt x="2079674" y="2757268"/>
                      <a:pt x="2218006" y="2827607"/>
                      <a:pt x="2475914" y="2954216"/>
                    </a:cubicBezTo>
                    <a:cubicBezTo>
                      <a:pt x="2733822" y="3080825"/>
                      <a:pt x="3062068" y="3221502"/>
                      <a:pt x="3390314" y="3362179"/>
                    </a:cubicBezTo>
                  </a:path>
                </a:pathLst>
              </a:custGeom>
              <a:noFill/>
              <a:ln cap="flat" cmpd="sng" w="38100">
                <a:solidFill>
                  <a:schemeClr val="accent6"/>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96" name="Google Shape;996;p87"/>
              <p:cNvSpPr txBox="1"/>
              <p:nvPr/>
            </p:nvSpPr>
            <p:spPr>
              <a:xfrm>
                <a:off x="5939762" y="2061709"/>
                <a:ext cx="1655827" cy="4600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5F497A"/>
                    </a:solidFill>
                    <a:latin typeface="Calibri"/>
                    <a:ea typeface="Calibri"/>
                    <a:cs typeface="Calibri"/>
                    <a:sym typeface="Calibri"/>
                  </a:rPr>
                  <a:t>MDC</a:t>
                </a:r>
                <a:r>
                  <a:rPr baseline="-25000" lang="en-US" sz="2400">
                    <a:solidFill>
                      <a:srgbClr val="5F497A"/>
                    </a:solidFill>
                    <a:latin typeface="Calibri"/>
                    <a:ea typeface="Calibri"/>
                    <a:cs typeface="Calibri"/>
                    <a:sym typeface="Calibri"/>
                  </a:rPr>
                  <a:t>0</a:t>
                </a:r>
                <a:endParaRPr baseline="-25000" sz="2400">
                  <a:solidFill>
                    <a:srgbClr val="5F497A"/>
                  </a:solidFill>
                  <a:latin typeface="Calibri"/>
                  <a:ea typeface="Calibri"/>
                  <a:cs typeface="Calibri"/>
                  <a:sym typeface="Calibri"/>
                </a:endParaRPr>
              </a:p>
            </p:txBody>
          </p:sp>
          <p:sp>
            <p:nvSpPr>
              <p:cNvPr id="997" name="Google Shape;997;p87"/>
              <p:cNvSpPr txBox="1"/>
              <p:nvPr/>
            </p:nvSpPr>
            <p:spPr>
              <a:xfrm>
                <a:off x="3204395" y="2276846"/>
                <a:ext cx="1655826" cy="46175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E36C09"/>
                    </a:solidFill>
                    <a:latin typeface="Calibri"/>
                    <a:ea typeface="Calibri"/>
                    <a:cs typeface="Calibri"/>
                    <a:sym typeface="Calibri"/>
                  </a:rPr>
                  <a:t>MCC</a:t>
                </a:r>
                <a:r>
                  <a:rPr baseline="-25000" lang="en-US" sz="2400">
                    <a:solidFill>
                      <a:srgbClr val="E36C09"/>
                    </a:solidFill>
                    <a:latin typeface="Calibri"/>
                    <a:ea typeface="Calibri"/>
                    <a:cs typeface="Calibri"/>
                    <a:sym typeface="Calibri"/>
                  </a:rPr>
                  <a:t>0</a:t>
                </a:r>
                <a:endParaRPr baseline="-25000" sz="2400">
                  <a:solidFill>
                    <a:srgbClr val="E36C09"/>
                  </a:solidFill>
                  <a:latin typeface="Calibri"/>
                  <a:ea typeface="Calibri"/>
                  <a:cs typeface="Calibri"/>
                  <a:sym typeface="Calibri"/>
                </a:endParaRPr>
              </a:p>
            </p:txBody>
          </p:sp>
          <p:sp>
            <p:nvSpPr>
              <p:cNvPr id="998" name="Google Shape;998;p87"/>
              <p:cNvSpPr txBox="1"/>
              <p:nvPr/>
            </p:nvSpPr>
            <p:spPr>
              <a:xfrm>
                <a:off x="1764476" y="2967729"/>
                <a:ext cx="1655827" cy="50898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E36C09"/>
                    </a:solidFill>
                    <a:latin typeface="Calibri"/>
                    <a:ea typeface="Calibri"/>
                    <a:cs typeface="Calibri"/>
                    <a:sym typeface="Calibri"/>
                  </a:rPr>
                  <a:t>MCC</a:t>
                </a:r>
                <a:r>
                  <a:rPr baseline="-25000" lang="en-US" sz="2400">
                    <a:solidFill>
                      <a:srgbClr val="E36C09"/>
                    </a:solidFill>
                    <a:latin typeface="Calibri"/>
                    <a:ea typeface="Calibri"/>
                    <a:cs typeface="Calibri"/>
                    <a:sym typeface="Calibri"/>
                  </a:rPr>
                  <a:t>0</a:t>
                </a:r>
                <a:r>
                  <a:rPr lang="en-US" sz="2400">
                    <a:solidFill>
                      <a:srgbClr val="E36C09"/>
                    </a:solidFill>
                    <a:latin typeface="Calibri"/>
                    <a:ea typeface="Calibri"/>
                    <a:cs typeface="Calibri"/>
                    <a:sym typeface="Calibri"/>
                  </a:rPr>
                  <a:t>’</a:t>
                </a:r>
                <a:endParaRPr baseline="-25000" sz="2400">
                  <a:solidFill>
                    <a:srgbClr val="E36C09"/>
                  </a:solidFill>
                  <a:latin typeface="Calibri"/>
                  <a:ea typeface="Calibri"/>
                  <a:cs typeface="Calibri"/>
                  <a:sym typeface="Calibri"/>
                </a:endParaRPr>
              </a:p>
            </p:txBody>
          </p:sp>
          <p:sp>
            <p:nvSpPr>
              <p:cNvPr id="999" name="Google Shape;999;p87"/>
              <p:cNvSpPr txBox="1"/>
              <p:nvPr/>
            </p:nvSpPr>
            <p:spPr>
              <a:xfrm>
                <a:off x="3779912" y="6063679"/>
                <a:ext cx="57606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W</a:t>
                </a:r>
                <a:r>
                  <a:rPr baseline="-25000" lang="en-US" sz="2400">
                    <a:solidFill>
                      <a:schemeClr val="dk1"/>
                    </a:solidFill>
                    <a:latin typeface="Calibri"/>
                    <a:ea typeface="Calibri"/>
                    <a:cs typeface="Calibri"/>
                    <a:sym typeface="Calibri"/>
                  </a:rPr>
                  <a:t>n</a:t>
                </a:r>
                <a:endParaRPr baseline="-25000" sz="2400">
                  <a:solidFill>
                    <a:schemeClr val="dk1"/>
                  </a:solidFill>
                  <a:latin typeface="Calibri"/>
                  <a:ea typeface="Calibri"/>
                  <a:cs typeface="Calibri"/>
                  <a:sym typeface="Calibri"/>
                </a:endParaRPr>
              </a:p>
            </p:txBody>
          </p:sp>
          <p:sp>
            <p:nvSpPr>
              <p:cNvPr id="1000" name="Google Shape;1000;p87"/>
              <p:cNvSpPr txBox="1"/>
              <p:nvPr/>
            </p:nvSpPr>
            <p:spPr>
              <a:xfrm>
                <a:off x="4355976" y="6063679"/>
                <a:ext cx="57606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W</a:t>
                </a:r>
                <a:r>
                  <a:rPr baseline="-25000" lang="en-US" sz="2400">
                    <a:solidFill>
                      <a:schemeClr val="dk1"/>
                    </a:solidFill>
                    <a:latin typeface="Calibri"/>
                    <a:ea typeface="Calibri"/>
                    <a:cs typeface="Calibri"/>
                    <a:sym typeface="Calibri"/>
                  </a:rPr>
                  <a:t>e</a:t>
                </a:r>
                <a:endParaRPr baseline="-25000" sz="2400">
                  <a:solidFill>
                    <a:schemeClr val="dk1"/>
                  </a:solidFill>
                  <a:latin typeface="Calibri"/>
                  <a:ea typeface="Calibri"/>
                  <a:cs typeface="Calibri"/>
                  <a:sym typeface="Calibri"/>
                </a:endParaRPr>
              </a:p>
            </p:txBody>
          </p:sp>
          <p:sp>
            <p:nvSpPr>
              <p:cNvPr id="1001" name="Google Shape;1001;p87"/>
              <p:cNvSpPr txBox="1"/>
              <p:nvPr/>
            </p:nvSpPr>
            <p:spPr>
              <a:xfrm>
                <a:off x="6300192" y="6063679"/>
                <a:ext cx="57606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W</a:t>
                </a:r>
                <a:r>
                  <a:rPr baseline="30000" lang="en-US" sz="2400">
                    <a:solidFill>
                      <a:schemeClr val="dk1"/>
                    </a:solidFill>
                    <a:latin typeface="Calibri"/>
                    <a:ea typeface="Calibri"/>
                    <a:cs typeface="Calibri"/>
                    <a:sym typeface="Calibri"/>
                  </a:rPr>
                  <a:t>*</a:t>
                </a:r>
                <a:endParaRPr baseline="30000" sz="2400">
                  <a:solidFill>
                    <a:schemeClr val="dk1"/>
                  </a:solidFill>
                  <a:latin typeface="Calibri"/>
                  <a:ea typeface="Calibri"/>
                  <a:cs typeface="Calibri"/>
                  <a:sym typeface="Calibri"/>
                </a:endParaRPr>
              </a:p>
            </p:txBody>
          </p:sp>
          <p:sp>
            <p:nvSpPr>
              <p:cNvPr id="1002" name="Google Shape;1002;p87"/>
              <p:cNvSpPr txBox="1"/>
              <p:nvPr/>
            </p:nvSpPr>
            <p:spPr>
              <a:xfrm>
                <a:off x="1259632" y="1844824"/>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a:t>
                </a:r>
                <a:endParaRPr baseline="-25000" sz="2400">
                  <a:solidFill>
                    <a:schemeClr val="dk1"/>
                  </a:solidFill>
                  <a:latin typeface="Calibri"/>
                  <a:ea typeface="Calibri"/>
                  <a:cs typeface="Calibri"/>
                  <a:sym typeface="Calibri"/>
                </a:endParaRPr>
              </a:p>
            </p:txBody>
          </p:sp>
          <p:sp>
            <p:nvSpPr>
              <p:cNvPr id="1003" name="Google Shape;1003;p87"/>
              <p:cNvSpPr txBox="1"/>
              <p:nvPr/>
            </p:nvSpPr>
            <p:spPr>
              <a:xfrm>
                <a:off x="1331640" y="5877272"/>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0</a:t>
                </a:r>
                <a:endParaRPr baseline="-25000" sz="2400">
                  <a:solidFill>
                    <a:schemeClr val="dk1"/>
                  </a:solidFill>
                  <a:latin typeface="Calibri"/>
                  <a:ea typeface="Calibri"/>
                  <a:cs typeface="Calibri"/>
                  <a:sym typeface="Calibri"/>
                </a:endParaRPr>
              </a:p>
            </p:txBody>
          </p:sp>
          <p:sp>
            <p:nvSpPr>
              <p:cNvPr id="1004" name="Google Shape;1004;p87"/>
              <p:cNvSpPr txBox="1"/>
              <p:nvPr/>
            </p:nvSpPr>
            <p:spPr>
              <a:xfrm>
                <a:off x="4139952" y="5517232"/>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D</a:t>
                </a:r>
                <a:endParaRPr baseline="-25000" sz="2400">
                  <a:solidFill>
                    <a:schemeClr val="dk1"/>
                  </a:solidFill>
                  <a:latin typeface="Calibri"/>
                  <a:ea typeface="Calibri"/>
                  <a:cs typeface="Calibri"/>
                  <a:sym typeface="Calibri"/>
                </a:endParaRPr>
              </a:p>
            </p:txBody>
          </p:sp>
          <p:sp>
            <p:nvSpPr>
              <p:cNvPr id="1005" name="Google Shape;1005;p87"/>
              <p:cNvSpPr txBox="1"/>
              <p:nvPr/>
            </p:nvSpPr>
            <p:spPr>
              <a:xfrm>
                <a:off x="4788024" y="5229200"/>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A</a:t>
                </a:r>
                <a:endParaRPr baseline="-25000" sz="2400">
                  <a:solidFill>
                    <a:schemeClr val="dk1"/>
                  </a:solidFill>
                  <a:latin typeface="Calibri"/>
                  <a:ea typeface="Calibri"/>
                  <a:cs typeface="Calibri"/>
                  <a:sym typeface="Calibri"/>
                </a:endParaRPr>
              </a:p>
            </p:txBody>
          </p:sp>
          <p:sp>
            <p:nvSpPr>
              <p:cNvPr id="1006" name="Google Shape;1006;p87"/>
              <p:cNvSpPr txBox="1"/>
              <p:nvPr/>
            </p:nvSpPr>
            <p:spPr>
              <a:xfrm>
                <a:off x="4716016" y="5631631"/>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B</a:t>
                </a:r>
                <a:endParaRPr baseline="-25000" sz="2400">
                  <a:solidFill>
                    <a:schemeClr val="dk1"/>
                  </a:solidFill>
                  <a:latin typeface="Calibri"/>
                  <a:ea typeface="Calibri"/>
                  <a:cs typeface="Calibri"/>
                  <a:sym typeface="Calibri"/>
                </a:endParaRPr>
              </a:p>
            </p:txBody>
          </p:sp>
          <p:sp>
            <p:nvSpPr>
              <p:cNvPr id="1007" name="Google Shape;1007;p87"/>
              <p:cNvSpPr txBox="1"/>
              <p:nvPr/>
            </p:nvSpPr>
            <p:spPr>
              <a:xfrm>
                <a:off x="7380312" y="6021288"/>
                <a:ext cx="1455161" cy="482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Pollutant</a:t>
                </a:r>
                <a:endParaRPr baseline="-25000" sz="2400">
                  <a:solidFill>
                    <a:schemeClr val="dk1"/>
                  </a:solidFill>
                  <a:latin typeface="Calibri"/>
                  <a:ea typeface="Calibri"/>
                  <a:cs typeface="Calibri"/>
                  <a:sym typeface="Calibri"/>
                </a:endParaRPr>
              </a:p>
            </p:txBody>
          </p:sp>
        </p:grpSp>
        <p:cxnSp>
          <p:nvCxnSpPr>
            <p:cNvPr id="1008" name="Google Shape;1008;p87"/>
            <p:cNvCxnSpPr/>
            <p:nvPr/>
          </p:nvCxnSpPr>
          <p:spPr>
            <a:xfrm rot="5400000">
              <a:off x="3771708" y="5711003"/>
              <a:ext cx="606928" cy="14288"/>
            </a:xfrm>
            <a:prstGeom prst="straightConnector1">
              <a:avLst/>
            </a:prstGeom>
            <a:noFill/>
            <a:ln cap="flat" cmpd="sng" w="28575">
              <a:solidFill>
                <a:schemeClr val="accent1"/>
              </a:solidFill>
              <a:prstDash val="dash"/>
              <a:round/>
              <a:headEnd len="sm" w="sm" type="none"/>
              <a:tailEnd len="sm" w="sm" type="none"/>
            </a:ln>
          </p:spPr>
        </p:cxnSp>
        <p:cxnSp>
          <p:nvCxnSpPr>
            <p:cNvPr id="1009" name="Google Shape;1009;p87"/>
            <p:cNvCxnSpPr/>
            <p:nvPr/>
          </p:nvCxnSpPr>
          <p:spPr>
            <a:xfrm rot="5400000">
              <a:off x="4176435" y="5553734"/>
              <a:ext cx="935754" cy="0"/>
            </a:xfrm>
            <a:prstGeom prst="straightConnector1">
              <a:avLst/>
            </a:prstGeom>
            <a:noFill/>
            <a:ln cap="flat" cmpd="sng" w="25400">
              <a:solidFill>
                <a:schemeClr val="accent1"/>
              </a:solidFill>
              <a:prstDash val="dash"/>
              <a:round/>
              <a:headEnd len="sm" w="sm" type="none"/>
              <a:tailEnd len="sm" w="sm" type="none"/>
            </a:ln>
            <a:effectLst>
              <a:outerShdw blurRad="40000" rotWithShape="0" dir="5400000" dist="20000">
                <a:srgbClr val="000000">
                  <a:alpha val="37647"/>
                </a:srgbClr>
              </a:outerShdw>
            </a:effectLst>
          </p:spPr>
        </p:cxnSp>
        <p:sp>
          <p:nvSpPr>
            <p:cNvPr id="1010" name="Google Shape;1010;p87"/>
            <p:cNvSpPr/>
            <p:nvPr/>
          </p:nvSpPr>
          <p:spPr>
            <a:xfrm>
              <a:off x="6444606" y="5949899"/>
              <a:ext cx="142880" cy="143424"/>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11" name="Google Shape;1011;p87"/>
          <p:cNvSpPr txBox="1"/>
          <p:nvPr>
            <p:ph type="title"/>
          </p:nvPr>
        </p:nvSpPr>
        <p:spPr>
          <a:xfrm>
            <a:off x="0" y="274638"/>
            <a:ext cx="9144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3600"/>
              <a:buFont typeface="Calibri"/>
              <a:buNone/>
            </a:pPr>
            <a:r>
              <a:rPr lang="en-US" sz="3600"/>
              <a:t>4.8  Incentives for Technology Improvement</a:t>
            </a:r>
            <a:endParaRPr sz="3600"/>
          </a:p>
        </p:txBody>
      </p:sp>
      <p:sp>
        <p:nvSpPr>
          <p:cNvPr id="1012" name="Google Shape;1012;p87"/>
          <p:cNvSpPr txBox="1"/>
          <p:nvPr/>
        </p:nvSpPr>
        <p:spPr>
          <a:xfrm>
            <a:off x="5795963" y="3141663"/>
            <a:ext cx="3203575" cy="1568450"/>
          </a:xfrm>
          <a:prstGeom prst="rect">
            <a:avLst/>
          </a:prstGeom>
          <a:noFill/>
          <a:ln>
            <a:noFill/>
          </a:ln>
        </p:spPr>
        <p:txBody>
          <a:bodyPr anchorCtr="0" anchor="t" bIns="45700" lIns="91425" spcFirstLastPara="1" rIns="91425" wrap="square" tIns="45700">
            <a:noAutofit/>
          </a:bodyPr>
          <a:lstStyle/>
          <a:p>
            <a:pPr indent="-152400" lvl="0" marL="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a:t>
            </a:r>
            <a:r>
              <a:rPr lang="en-US" sz="2400">
                <a:solidFill>
                  <a:srgbClr val="FF0000"/>
                </a:solidFill>
                <a:latin typeface="Calibri"/>
                <a:ea typeface="Calibri"/>
                <a:cs typeface="Calibri"/>
                <a:sym typeface="Calibri"/>
              </a:rPr>
              <a:t>Comparison between A and D </a:t>
            </a:r>
            <a:r>
              <a:rPr lang="en-US" sz="2400">
                <a:solidFill>
                  <a:schemeClr val="dk1"/>
                </a:solidFill>
                <a:latin typeface="Calibri"/>
                <a:ea typeface="Calibri"/>
                <a:cs typeface="Calibri"/>
                <a:sym typeface="Calibri"/>
              </a:rPr>
              <a:t>determines whether the total MCC increases or decreases.</a:t>
            </a:r>
            <a:endParaRPr baseline="-25000" sz="2400">
              <a:solidFill>
                <a:schemeClr val="dk1"/>
              </a:solidFill>
              <a:latin typeface="Calibri"/>
              <a:ea typeface="Calibri"/>
              <a:cs typeface="Calibri"/>
              <a:sym typeface="Calibri"/>
            </a:endParaRPr>
          </a:p>
        </p:txBody>
      </p:sp>
      <p:sp>
        <p:nvSpPr>
          <p:cNvPr id="1013" name="Google Shape;1013;p87"/>
          <p:cNvSpPr txBox="1"/>
          <p:nvPr/>
        </p:nvSpPr>
        <p:spPr>
          <a:xfrm>
            <a:off x="250825" y="1268413"/>
            <a:ext cx="8785225" cy="1878012"/>
          </a:xfrm>
          <a:prstGeom prst="rect">
            <a:avLst/>
          </a:prstGeom>
          <a:noFill/>
          <a:ln>
            <a:noFill/>
          </a:ln>
        </p:spPr>
        <p:txBody>
          <a:bodyPr anchorCtr="0" anchor="t" bIns="45700" lIns="91425" spcFirstLastPara="1" rIns="91425" wrap="square" tIns="45700">
            <a:noAutofit/>
          </a:bodyPr>
          <a:lstStyle/>
          <a:p>
            <a:pPr indent="-152400" lvl="0" marL="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Polluter in general will seek for technology improvement(from MCC</a:t>
            </a:r>
            <a:r>
              <a:rPr lang="en-US" sz="1400">
                <a:solidFill>
                  <a:schemeClr val="dk1"/>
                </a:solidFill>
                <a:latin typeface="Calibri"/>
                <a:ea typeface="Calibri"/>
                <a:cs typeface="Calibri"/>
                <a:sym typeface="Calibri"/>
              </a:rPr>
              <a:t>0</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to MCC</a:t>
            </a:r>
            <a:r>
              <a:rPr lang="en-US" sz="1400">
                <a:solidFill>
                  <a:schemeClr val="dk1"/>
                </a:solidFill>
                <a:latin typeface="Calibri"/>
                <a:ea typeface="Calibri"/>
                <a:cs typeface="Calibri"/>
                <a:sym typeface="Calibri"/>
              </a:rPr>
              <a:t>1</a:t>
            </a:r>
            <a:r>
              <a:rPr lang="en-US" sz="2400">
                <a:solidFill>
                  <a:schemeClr val="dk1"/>
                </a:solidFill>
                <a:latin typeface="Calibri"/>
                <a:ea typeface="Calibri"/>
                <a:cs typeface="Calibri"/>
                <a:sym typeface="Calibri"/>
              </a:rPr>
              <a:t>).</a:t>
            </a:r>
            <a:endParaRPr/>
          </a:p>
          <a:p>
            <a:pPr indent="-152400" lvl="0" marL="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Original total MCC</a:t>
            </a:r>
            <a:r>
              <a:rPr lang="en-US" sz="1600">
                <a:solidFill>
                  <a:schemeClr val="dk1"/>
                </a:solidFill>
                <a:latin typeface="Calibri"/>
                <a:ea typeface="Calibri"/>
                <a:cs typeface="Calibri"/>
                <a:sym typeface="Calibri"/>
              </a:rPr>
              <a:t>0 </a:t>
            </a:r>
            <a:r>
              <a:rPr lang="en-US" sz="2400">
                <a:solidFill>
                  <a:schemeClr val="dk1"/>
                </a:solidFill>
                <a:latin typeface="Calibri"/>
                <a:ea typeface="Calibri"/>
                <a:cs typeface="Calibri"/>
                <a:sym typeface="Calibri"/>
              </a:rPr>
              <a:t>is A+B; now total MCC</a:t>
            </a:r>
            <a:r>
              <a:rPr baseline="-25000" lang="en-US" sz="2400">
                <a:solidFill>
                  <a:schemeClr val="dk1"/>
                </a:solidFill>
                <a:latin typeface="Calibri"/>
                <a:ea typeface="Calibri"/>
                <a:cs typeface="Calibri"/>
                <a:sym typeface="Calibri"/>
              </a:rPr>
              <a:t>0</a:t>
            </a:r>
            <a:r>
              <a:rPr lang="en-US" sz="2400">
                <a:solidFill>
                  <a:schemeClr val="dk1"/>
                </a:solidFill>
                <a:latin typeface="Calibri"/>
                <a:ea typeface="Calibri"/>
                <a:cs typeface="Calibri"/>
                <a:sym typeface="Calibri"/>
              </a:rPr>
              <a:t>’ is D+B.</a:t>
            </a:r>
            <a:endParaRPr baseline="-25000"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400"/>
              <a:buFont typeface="Arial"/>
              <a:buNone/>
            </a:pPr>
            <a:r>
              <a:t/>
            </a:r>
            <a:endParaRPr baseline="-25000" sz="2400">
              <a:solidFill>
                <a:schemeClr val="dk1"/>
              </a:solidFill>
              <a:latin typeface="Calibri"/>
              <a:ea typeface="Calibri"/>
              <a:cs typeface="Calibri"/>
              <a:sym typeface="Calibri"/>
            </a:endParaRPr>
          </a:p>
        </p:txBody>
      </p:sp>
      <p:cxnSp>
        <p:nvCxnSpPr>
          <p:cNvPr id="1014" name="Google Shape;1014;p87"/>
          <p:cNvCxnSpPr/>
          <p:nvPr/>
        </p:nvCxnSpPr>
        <p:spPr>
          <a:xfrm flipH="1">
            <a:off x="1619250" y="3860800"/>
            <a:ext cx="720725" cy="504825"/>
          </a:xfrm>
          <a:prstGeom prst="straightConnector1">
            <a:avLst/>
          </a:prstGeom>
          <a:noFill/>
          <a:ln cap="flat" cmpd="sng" w="25400">
            <a:solidFill>
              <a:schemeClr val="accent2"/>
            </a:solidFill>
            <a:prstDash val="solid"/>
            <a:round/>
            <a:headEnd len="sm" w="sm" type="none"/>
            <a:tailEnd len="med" w="med" type="stealth"/>
          </a:ln>
          <a:effectLst>
            <a:outerShdw blurRad="40000" rotWithShape="0" dir="5400000" dist="20000">
              <a:srgbClr val="000000">
                <a:alpha val="37647"/>
              </a:srgbClr>
            </a:outerShdw>
          </a:effectLst>
        </p:spPr>
      </p:cxnSp>
      <p:sp>
        <p:nvSpPr>
          <p:cNvPr id="1015" name="Google Shape;1015;p87"/>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16" name="Google Shape;1016;p87"/>
          <p:cNvSpPr/>
          <p:nvPr/>
        </p:nvSpPr>
        <p:spPr>
          <a:xfrm>
            <a:off x="52388" y="6488113"/>
            <a:ext cx="7167562"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Ahmed M. Hussen(2009), Principles of Environmental Economics</a:t>
            </a:r>
            <a:endParaRPr sz="1800">
              <a:solidFill>
                <a:schemeClr val="dk1"/>
              </a:solidFill>
              <a:latin typeface="Calibri"/>
              <a:ea typeface="Calibri"/>
              <a:cs typeface="Calibri"/>
              <a:sym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0" name="Shape 1020"/>
        <p:cNvGrpSpPr/>
        <p:nvPr/>
      </p:nvGrpSpPr>
      <p:grpSpPr>
        <a:xfrm>
          <a:off x="0" y="0"/>
          <a:ext cx="0" cy="0"/>
          <a:chOff x="0" y="0"/>
          <a:chExt cx="0" cy="0"/>
        </a:xfrm>
      </p:grpSpPr>
      <p:sp>
        <p:nvSpPr>
          <p:cNvPr id="1021" name="Google Shape;1021;p8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4.9  Pigouvian Tax</a:t>
            </a:r>
            <a:endParaRPr/>
          </a:p>
        </p:txBody>
      </p:sp>
      <p:sp>
        <p:nvSpPr>
          <p:cNvPr id="1022" name="Google Shape;1022;p88"/>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1023" name="Google Shape;1023;p88"/>
          <p:cNvGrpSpPr/>
          <p:nvPr/>
        </p:nvGrpSpPr>
        <p:grpSpPr>
          <a:xfrm>
            <a:off x="755650" y="2781300"/>
            <a:ext cx="7864475" cy="3533775"/>
            <a:chOff x="755577" y="1628800"/>
            <a:chExt cx="7863872" cy="4686093"/>
          </a:xfrm>
        </p:grpSpPr>
        <p:cxnSp>
          <p:nvCxnSpPr>
            <p:cNvPr id="1024" name="Google Shape;1024;p88"/>
            <p:cNvCxnSpPr/>
            <p:nvPr/>
          </p:nvCxnSpPr>
          <p:spPr>
            <a:xfrm rot="10800000">
              <a:off x="1271475" y="5013902"/>
              <a:ext cx="5892348" cy="0"/>
            </a:xfrm>
            <a:prstGeom prst="straightConnector1">
              <a:avLst/>
            </a:prstGeom>
            <a:noFill/>
            <a:ln cap="flat" cmpd="sng" w="38100">
              <a:solidFill>
                <a:srgbClr val="17365D"/>
              </a:solidFill>
              <a:prstDash val="solid"/>
              <a:round/>
              <a:headEnd len="sm" w="sm" type="none"/>
              <a:tailEnd len="sm" w="sm" type="none"/>
            </a:ln>
            <a:effectLst>
              <a:outerShdw blurRad="40000" rotWithShape="0" dir="5400000" dist="20000">
                <a:srgbClr val="000000">
                  <a:alpha val="37647"/>
                </a:srgbClr>
              </a:outerShdw>
            </a:effectLst>
          </p:spPr>
        </p:cxnSp>
        <p:grpSp>
          <p:nvGrpSpPr>
            <p:cNvPr id="1025" name="Google Shape;1025;p88"/>
            <p:cNvGrpSpPr/>
            <p:nvPr/>
          </p:nvGrpSpPr>
          <p:grpSpPr>
            <a:xfrm>
              <a:off x="755577" y="1628800"/>
              <a:ext cx="7416231" cy="4539084"/>
              <a:chOff x="1259632" y="1844824"/>
              <a:chExt cx="6480199" cy="4638129"/>
            </a:xfrm>
          </p:grpSpPr>
          <p:grpSp>
            <p:nvGrpSpPr>
              <p:cNvPr id="1026" name="Google Shape;1026;p88"/>
              <p:cNvGrpSpPr/>
              <p:nvPr/>
            </p:nvGrpSpPr>
            <p:grpSpPr>
              <a:xfrm>
                <a:off x="1259632" y="1844824"/>
                <a:ext cx="6480199" cy="4638129"/>
                <a:chOff x="1259632" y="1844824"/>
                <a:chExt cx="6480199" cy="4638129"/>
              </a:xfrm>
            </p:grpSpPr>
            <p:sp>
              <p:nvSpPr>
                <p:cNvPr id="1027" name="Google Shape;1027;p88"/>
                <p:cNvSpPr/>
                <p:nvPr/>
              </p:nvSpPr>
              <p:spPr>
                <a:xfrm>
                  <a:off x="2051626" y="2419168"/>
                  <a:ext cx="4464846" cy="3600939"/>
                </a:xfrm>
                <a:custGeom>
                  <a:rect b="b" l="l" r="r" t="t"/>
                  <a:pathLst>
                    <a:path extrusionOk="0" h="3601329" w="4487594">
                      <a:moveTo>
                        <a:pt x="0" y="0"/>
                      </a:moveTo>
                      <a:cubicBezTo>
                        <a:pt x="5861" y="467751"/>
                        <a:pt x="11723" y="935502"/>
                        <a:pt x="140677" y="1280160"/>
                      </a:cubicBezTo>
                      <a:cubicBezTo>
                        <a:pt x="269631" y="1624818"/>
                        <a:pt x="532228" y="1852246"/>
                        <a:pt x="773723" y="2067951"/>
                      </a:cubicBezTo>
                      <a:cubicBezTo>
                        <a:pt x="1015218" y="2283656"/>
                        <a:pt x="1312984" y="2429022"/>
                        <a:pt x="1589649" y="2574388"/>
                      </a:cubicBezTo>
                      <a:cubicBezTo>
                        <a:pt x="1866314" y="2719754"/>
                        <a:pt x="1950720" y="2768991"/>
                        <a:pt x="2433711" y="2940148"/>
                      </a:cubicBezTo>
                      <a:cubicBezTo>
                        <a:pt x="2916702" y="3111305"/>
                        <a:pt x="3702148" y="3356317"/>
                        <a:pt x="4487594" y="3601329"/>
                      </a:cubicBezTo>
                    </a:path>
                  </a:pathLst>
                </a:custGeom>
                <a:noFill/>
                <a:ln cap="flat" cmpd="sng" w="38100">
                  <a:solidFill>
                    <a:schemeClr val="accent6"/>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1028" name="Google Shape;1028;p88"/>
                <p:cNvCxnSpPr/>
                <p:nvPr/>
              </p:nvCxnSpPr>
              <p:spPr>
                <a:xfrm>
                  <a:off x="1690998" y="6020107"/>
                  <a:ext cx="6048833" cy="215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1029" name="Google Shape;1029;p88"/>
                <p:cNvCxnSpPr/>
                <p:nvPr/>
              </p:nvCxnSpPr>
              <p:spPr>
                <a:xfrm rot="-5400000">
                  <a:off x="-326350" y="4004909"/>
                  <a:ext cx="4033309" cy="1387"/>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sp>
              <p:nvSpPr>
                <p:cNvPr id="1030" name="Google Shape;1030;p88"/>
                <p:cNvSpPr txBox="1"/>
                <p:nvPr/>
              </p:nvSpPr>
              <p:spPr>
                <a:xfrm>
                  <a:off x="1835249" y="1988948"/>
                  <a:ext cx="791993" cy="4624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E36C09"/>
                      </a:solidFill>
                      <a:latin typeface="Calibri"/>
                      <a:ea typeface="Calibri"/>
                      <a:cs typeface="Calibri"/>
                      <a:sym typeface="Calibri"/>
                    </a:rPr>
                    <a:t>MCC</a:t>
                  </a:r>
                  <a:endParaRPr baseline="-25000" sz="2400">
                    <a:solidFill>
                      <a:srgbClr val="E36C09"/>
                    </a:solidFill>
                    <a:latin typeface="Calibri"/>
                    <a:ea typeface="Calibri"/>
                    <a:cs typeface="Calibri"/>
                    <a:sym typeface="Calibri"/>
                  </a:endParaRPr>
                </a:p>
              </p:txBody>
            </p:sp>
            <p:sp>
              <p:nvSpPr>
                <p:cNvPr id="1031" name="Google Shape;1031;p88"/>
                <p:cNvSpPr txBox="1"/>
                <p:nvPr/>
              </p:nvSpPr>
              <p:spPr>
                <a:xfrm>
                  <a:off x="1259632" y="1844824"/>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a:t>
                  </a:r>
                  <a:endParaRPr baseline="-25000" sz="2400">
                    <a:solidFill>
                      <a:schemeClr val="dk1"/>
                    </a:solidFill>
                    <a:latin typeface="Calibri"/>
                    <a:ea typeface="Calibri"/>
                    <a:cs typeface="Calibri"/>
                    <a:sym typeface="Calibri"/>
                  </a:endParaRPr>
                </a:p>
              </p:txBody>
            </p:sp>
            <p:sp>
              <p:nvSpPr>
                <p:cNvPr id="1032" name="Google Shape;1032;p88"/>
                <p:cNvSpPr txBox="1"/>
                <p:nvPr/>
              </p:nvSpPr>
              <p:spPr>
                <a:xfrm>
                  <a:off x="1331640" y="5877272"/>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0</a:t>
                  </a:r>
                  <a:endParaRPr baseline="-25000" sz="2400">
                    <a:solidFill>
                      <a:schemeClr val="dk1"/>
                    </a:solidFill>
                    <a:latin typeface="Calibri"/>
                    <a:ea typeface="Calibri"/>
                    <a:cs typeface="Calibri"/>
                    <a:sym typeface="Calibri"/>
                  </a:endParaRPr>
                </a:p>
              </p:txBody>
            </p:sp>
            <p:cxnSp>
              <p:nvCxnSpPr>
                <p:cNvPr id="1033" name="Google Shape;1033;p88"/>
                <p:cNvCxnSpPr/>
                <p:nvPr/>
              </p:nvCxnSpPr>
              <p:spPr>
                <a:xfrm rot="5400000">
                  <a:off x="3924121" y="5660874"/>
                  <a:ext cx="718467" cy="0"/>
                </a:xfrm>
                <a:prstGeom prst="straightConnector1">
                  <a:avLst/>
                </a:prstGeom>
                <a:noFill/>
                <a:ln cap="flat" cmpd="sng" w="38100">
                  <a:solidFill>
                    <a:schemeClr val="accent1"/>
                  </a:solidFill>
                  <a:prstDash val="dot"/>
                  <a:round/>
                  <a:headEnd len="sm" w="sm" type="none"/>
                  <a:tailEnd len="sm" w="sm" type="none"/>
                </a:ln>
                <a:effectLst>
                  <a:outerShdw blurRad="40000" rotWithShape="0" dir="5400000" dist="20000">
                    <a:srgbClr val="000000">
                      <a:alpha val="37647"/>
                    </a:srgbClr>
                  </a:outerShdw>
                </a:effectLst>
              </p:spPr>
            </p:cxnSp>
            <p:sp>
              <p:nvSpPr>
                <p:cNvPr id="1034" name="Google Shape;1034;p88"/>
                <p:cNvSpPr txBox="1"/>
                <p:nvPr/>
              </p:nvSpPr>
              <p:spPr>
                <a:xfrm>
                  <a:off x="4067944" y="6021288"/>
                  <a:ext cx="57606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W</a:t>
                  </a:r>
                  <a:r>
                    <a:rPr baseline="-25000" lang="en-US" sz="2400">
                      <a:solidFill>
                        <a:schemeClr val="dk1"/>
                      </a:solidFill>
                      <a:latin typeface="Calibri"/>
                      <a:ea typeface="Calibri"/>
                      <a:cs typeface="Calibri"/>
                      <a:sym typeface="Calibri"/>
                    </a:rPr>
                    <a:t>e</a:t>
                  </a:r>
                  <a:endParaRPr baseline="-25000" sz="2400">
                    <a:solidFill>
                      <a:schemeClr val="dk1"/>
                    </a:solidFill>
                    <a:latin typeface="Calibri"/>
                    <a:ea typeface="Calibri"/>
                    <a:cs typeface="Calibri"/>
                    <a:sym typeface="Calibri"/>
                  </a:endParaRPr>
                </a:p>
              </p:txBody>
            </p:sp>
            <p:sp>
              <p:nvSpPr>
                <p:cNvPr id="1035" name="Google Shape;1035;p88"/>
                <p:cNvSpPr txBox="1"/>
                <p:nvPr/>
              </p:nvSpPr>
              <p:spPr>
                <a:xfrm>
                  <a:off x="4139952" y="4576707"/>
                  <a:ext cx="432048" cy="4717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S</a:t>
                  </a:r>
                  <a:endParaRPr sz="2400">
                    <a:solidFill>
                      <a:schemeClr val="dk1"/>
                    </a:solidFill>
                    <a:latin typeface="Calibri"/>
                    <a:ea typeface="Calibri"/>
                    <a:cs typeface="Calibri"/>
                    <a:sym typeface="Calibri"/>
                  </a:endParaRPr>
                </a:p>
              </p:txBody>
            </p:sp>
            <p:sp>
              <p:nvSpPr>
                <p:cNvPr id="1036" name="Google Shape;1036;p88"/>
                <p:cNvSpPr/>
                <p:nvPr/>
              </p:nvSpPr>
              <p:spPr>
                <a:xfrm>
                  <a:off x="4211230" y="5161818"/>
                  <a:ext cx="131768" cy="210808"/>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37" name="Google Shape;1037;p88"/>
              <p:cNvSpPr/>
              <p:nvPr/>
            </p:nvSpPr>
            <p:spPr>
              <a:xfrm>
                <a:off x="6444346" y="5949120"/>
                <a:ext cx="142864" cy="144124"/>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38" name="Google Shape;1038;p88"/>
            <p:cNvSpPr txBox="1"/>
            <p:nvPr/>
          </p:nvSpPr>
          <p:spPr>
            <a:xfrm>
              <a:off x="827584" y="4797152"/>
              <a:ext cx="659273" cy="47630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T</a:t>
              </a:r>
              <a:endParaRPr baseline="-25000" sz="2400">
                <a:solidFill>
                  <a:schemeClr val="dk1"/>
                </a:solidFill>
                <a:latin typeface="Calibri"/>
                <a:ea typeface="Calibri"/>
                <a:cs typeface="Calibri"/>
                <a:sym typeface="Calibri"/>
              </a:endParaRPr>
            </a:p>
          </p:txBody>
        </p:sp>
        <p:sp>
          <p:nvSpPr>
            <p:cNvPr id="1039" name="Google Shape;1039;p88"/>
            <p:cNvSpPr txBox="1"/>
            <p:nvPr/>
          </p:nvSpPr>
          <p:spPr>
            <a:xfrm>
              <a:off x="7164288" y="5877272"/>
              <a:ext cx="1455161" cy="4376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Pollutant</a:t>
              </a:r>
              <a:endParaRPr baseline="-25000" sz="2400">
                <a:solidFill>
                  <a:schemeClr val="dk1"/>
                </a:solidFill>
                <a:latin typeface="Calibri"/>
                <a:ea typeface="Calibri"/>
                <a:cs typeface="Calibri"/>
                <a:sym typeface="Calibri"/>
              </a:endParaRPr>
            </a:p>
          </p:txBody>
        </p:sp>
      </p:grpSp>
      <p:sp>
        <p:nvSpPr>
          <p:cNvPr id="1040" name="Google Shape;1040;p88"/>
          <p:cNvSpPr txBox="1"/>
          <p:nvPr/>
        </p:nvSpPr>
        <p:spPr>
          <a:xfrm>
            <a:off x="6516688" y="5949950"/>
            <a:ext cx="658812" cy="4603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W</a:t>
            </a:r>
            <a:endParaRPr baseline="-25000" sz="2400">
              <a:solidFill>
                <a:schemeClr val="dk1"/>
              </a:solidFill>
              <a:latin typeface="Calibri"/>
              <a:ea typeface="Calibri"/>
              <a:cs typeface="Calibri"/>
              <a:sym typeface="Calibri"/>
            </a:endParaRPr>
          </a:p>
        </p:txBody>
      </p:sp>
      <p:sp>
        <p:nvSpPr>
          <p:cNvPr id="1041" name="Google Shape;1041;p88"/>
          <p:cNvSpPr/>
          <p:nvPr/>
        </p:nvSpPr>
        <p:spPr>
          <a:xfrm>
            <a:off x="52388" y="6488113"/>
            <a:ext cx="7167562"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Ahmed M. Hussen(2009), Principles of Environmental Economics</a:t>
            </a:r>
            <a:endParaRPr sz="1800">
              <a:solidFill>
                <a:schemeClr val="dk1"/>
              </a:solidFill>
              <a:latin typeface="Calibri"/>
              <a:ea typeface="Calibri"/>
              <a:cs typeface="Calibri"/>
              <a:sym typeface="Calibri"/>
            </a:endParaRPr>
          </a:p>
        </p:txBody>
      </p:sp>
      <p:sp>
        <p:nvSpPr>
          <p:cNvPr id="1042" name="Google Shape;1042;p88"/>
          <p:cNvSpPr/>
          <p:nvPr/>
        </p:nvSpPr>
        <p:spPr>
          <a:xfrm>
            <a:off x="395288" y="1412875"/>
            <a:ext cx="8497887" cy="1200150"/>
          </a:xfrm>
          <a:prstGeom prst="rect">
            <a:avLst/>
          </a:prstGeom>
          <a:noFill/>
          <a:ln>
            <a:noFill/>
          </a:ln>
        </p:spPr>
        <p:txBody>
          <a:bodyPr anchorCtr="0" anchor="t" bIns="45700" lIns="91425" spcFirstLastPara="1" rIns="91425" wrap="square" tIns="45700">
            <a:noAutofit/>
          </a:bodyPr>
          <a:lstStyle/>
          <a:p>
            <a:pPr indent="-152400" lvl="0" marL="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From Arthur Cecil Pigou (1877 – 1959)</a:t>
            </a:r>
            <a:endParaRPr/>
          </a:p>
          <a:p>
            <a:pPr indent="-152400" lvl="0" marL="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Pigovian tax is a tax levied on a market activity that generates negative externalities.</a:t>
            </a:r>
            <a:endParaRPr sz="2400">
              <a:solidFill>
                <a:schemeClr val="dk1"/>
              </a:solidFill>
              <a:latin typeface="Calibri"/>
              <a:ea typeface="Calibri"/>
              <a:cs typeface="Calibri"/>
              <a:sym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6" name="Shape 1046"/>
        <p:cNvGrpSpPr/>
        <p:nvPr/>
      </p:nvGrpSpPr>
      <p:grpSpPr>
        <a:xfrm>
          <a:off x="0" y="0"/>
          <a:ext cx="0" cy="0"/>
          <a:chOff x="0" y="0"/>
          <a:chExt cx="0" cy="0"/>
        </a:xfrm>
      </p:grpSpPr>
      <p:sp>
        <p:nvSpPr>
          <p:cNvPr id="1047" name="Google Shape;1047;p89"/>
          <p:cNvSpPr txBox="1"/>
          <p:nvPr>
            <p:ph type="title"/>
          </p:nvPr>
        </p:nvSpPr>
        <p:spPr>
          <a:xfrm>
            <a:off x="179388" y="274638"/>
            <a:ext cx="8748712"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4.9  Optimal Level of Pigouvian Tax </a:t>
            </a:r>
            <a:endParaRPr/>
          </a:p>
        </p:txBody>
      </p:sp>
      <p:sp>
        <p:nvSpPr>
          <p:cNvPr id="1048" name="Google Shape;1048;p89"/>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1049" name="Google Shape;1049;p89"/>
          <p:cNvGrpSpPr/>
          <p:nvPr/>
        </p:nvGrpSpPr>
        <p:grpSpPr>
          <a:xfrm>
            <a:off x="755650" y="1628775"/>
            <a:ext cx="7864475" cy="4686300"/>
            <a:chOff x="755576" y="1628800"/>
            <a:chExt cx="7863873" cy="4686093"/>
          </a:xfrm>
        </p:grpSpPr>
        <p:grpSp>
          <p:nvGrpSpPr>
            <p:cNvPr id="1050" name="Google Shape;1050;p89"/>
            <p:cNvGrpSpPr/>
            <p:nvPr/>
          </p:nvGrpSpPr>
          <p:grpSpPr>
            <a:xfrm>
              <a:off x="755576" y="1628800"/>
              <a:ext cx="7416233" cy="4539084"/>
              <a:chOff x="1259632" y="1844824"/>
              <a:chExt cx="6480203" cy="4638129"/>
            </a:xfrm>
          </p:grpSpPr>
          <p:grpSp>
            <p:nvGrpSpPr>
              <p:cNvPr id="1051" name="Google Shape;1051;p89"/>
              <p:cNvGrpSpPr/>
              <p:nvPr/>
            </p:nvGrpSpPr>
            <p:grpSpPr>
              <a:xfrm>
                <a:off x="1259632" y="1844824"/>
                <a:ext cx="6480203" cy="4638129"/>
                <a:chOff x="1259632" y="1844824"/>
                <a:chExt cx="6480203" cy="4638129"/>
              </a:xfrm>
            </p:grpSpPr>
            <p:sp>
              <p:nvSpPr>
                <p:cNvPr id="1052" name="Google Shape;1052;p89"/>
                <p:cNvSpPr/>
                <p:nvPr/>
              </p:nvSpPr>
              <p:spPr>
                <a:xfrm>
                  <a:off x="2051626" y="2419036"/>
                  <a:ext cx="4464848" cy="3600991"/>
                </a:xfrm>
                <a:custGeom>
                  <a:rect b="b" l="l" r="r" t="t"/>
                  <a:pathLst>
                    <a:path extrusionOk="0" h="3601329" w="4487594">
                      <a:moveTo>
                        <a:pt x="0" y="0"/>
                      </a:moveTo>
                      <a:cubicBezTo>
                        <a:pt x="5861" y="467751"/>
                        <a:pt x="11723" y="935502"/>
                        <a:pt x="140677" y="1280160"/>
                      </a:cubicBezTo>
                      <a:cubicBezTo>
                        <a:pt x="269631" y="1624818"/>
                        <a:pt x="532228" y="1852246"/>
                        <a:pt x="773723" y="2067951"/>
                      </a:cubicBezTo>
                      <a:cubicBezTo>
                        <a:pt x="1015218" y="2283656"/>
                        <a:pt x="1312984" y="2429022"/>
                        <a:pt x="1589649" y="2574388"/>
                      </a:cubicBezTo>
                      <a:cubicBezTo>
                        <a:pt x="1866314" y="2719754"/>
                        <a:pt x="1950720" y="2768991"/>
                        <a:pt x="2433711" y="2940148"/>
                      </a:cubicBezTo>
                      <a:cubicBezTo>
                        <a:pt x="2916702" y="3111305"/>
                        <a:pt x="3702148" y="3356317"/>
                        <a:pt x="4487594" y="3601329"/>
                      </a:cubicBezTo>
                    </a:path>
                  </a:pathLst>
                </a:custGeom>
                <a:noFill/>
                <a:ln cap="flat" cmpd="sng" w="38100">
                  <a:solidFill>
                    <a:schemeClr val="accent6"/>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1053" name="Google Shape;1053;p89"/>
                <p:cNvCxnSpPr/>
                <p:nvPr/>
              </p:nvCxnSpPr>
              <p:spPr>
                <a:xfrm>
                  <a:off x="1690999" y="6020028"/>
                  <a:ext cx="6048836" cy="1623"/>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1054" name="Google Shape;1054;p89"/>
                <p:cNvCxnSpPr/>
                <p:nvPr/>
              </p:nvCxnSpPr>
              <p:spPr>
                <a:xfrm rot="-5400000">
                  <a:off x="-325926" y="4004726"/>
                  <a:ext cx="4032462" cy="1387"/>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sp>
              <p:nvSpPr>
                <p:cNvPr id="1055" name="Google Shape;1055;p89"/>
                <p:cNvSpPr txBox="1"/>
                <p:nvPr/>
              </p:nvSpPr>
              <p:spPr>
                <a:xfrm>
                  <a:off x="6587214" y="1989189"/>
                  <a:ext cx="1008370" cy="46066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5F497A"/>
                      </a:solidFill>
                      <a:latin typeface="Calibri"/>
                      <a:ea typeface="Calibri"/>
                      <a:cs typeface="Calibri"/>
                      <a:sym typeface="Calibri"/>
                    </a:rPr>
                    <a:t>MDC</a:t>
                  </a:r>
                  <a:endParaRPr baseline="-25000" sz="2400">
                    <a:solidFill>
                      <a:srgbClr val="5F497A"/>
                    </a:solidFill>
                    <a:latin typeface="Calibri"/>
                    <a:ea typeface="Calibri"/>
                    <a:cs typeface="Calibri"/>
                    <a:sym typeface="Calibri"/>
                  </a:endParaRPr>
                </a:p>
              </p:txBody>
            </p:sp>
            <p:sp>
              <p:nvSpPr>
                <p:cNvPr id="1056" name="Google Shape;1056;p89"/>
                <p:cNvSpPr txBox="1"/>
                <p:nvPr/>
              </p:nvSpPr>
              <p:spPr>
                <a:xfrm>
                  <a:off x="1835250" y="1989189"/>
                  <a:ext cx="791994" cy="46066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E36C09"/>
                      </a:solidFill>
                      <a:latin typeface="Calibri"/>
                      <a:ea typeface="Calibri"/>
                      <a:cs typeface="Calibri"/>
                      <a:sym typeface="Calibri"/>
                    </a:rPr>
                    <a:t>MCC</a:t>
                  </a:r>
                  <a:endParaRPr baseline="-25000" sz="2400">
                    <a:solidFill>
                      <a:srgbClr val="E36C09"/>
                    </a:solidFill>
                    <a:latin typeface="Calibri"/>
                    <a:ea typeface="Calibri"/>
                    <a:cs typeface="Calibri"/>
                    <a:sym typeface="Calibri"/>
                  </a:endParaRPr>
                </a:p>
              </p:txBody>
            </p:sp>
            <p:sp>
              <p:nvSpPr>
                <p:cNvPr id="1057" name="Google Shape;1057;p89"/>
                <p:cNvSpPr txBox="1"/>
                <p:nvPr/>
              </p:nvSpPr>
              <p:spPr>
                <a:xfrm>
                  <a:off x="1259632" y="1844824"/>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a:t>
                  </a:r>
                  <a:endParaRPr baseline="-25000" sz="2400">
                    <a:solidFill>
                      <a:schemeClr val="dk1"/>
                    </a:solidFill>
                    <a:latin typeface="Calibri"/>
                    <a:ea typeface="Calibri"/>
                    <a:cs typeface="Calibri"/>
                    <a:sym typeface="Calibri"/>
                  </a:endParaRPr>
                </a:p>
              </p:txBody>
            </p:sp>
            <p:sp>
              <p:nvSpPr>
                <p:cNvPr id="1058" name="Google Shape;1058;p89"/>
                <p:cNvSpPr txBox="1"/>
                <p:nvPr/>
              </p:nvSpPr>
              <p:spPr>
                <a:xfrm>
                  <a:off x="1331640" y="5877272"/>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0</a:t>
                  </a:r>
                  <a:endParaRPr baseline="-25000" sz="2400">
                    <a:solidFill>
                      <a:schemeClr val="dk1"/>
                    </a:solidFill>
                    <a:latin typeface="Calibri"/>
                    <a:ea typeface="Calibri"/>
                    <a:cs typeface="Calibri"/>
                    <a:sym typeface="Calibri"/>
                  </a:endParaRPr>
                </a:p>
              </p:txBody>
            </p:sp>
            <p:sp>
              <p:nvSpPr>
                <p:cNvPr id="1059" name="Google Shape;1059;p89"/>
                <p:cNvSpPr/>
                <p:nvPr/>
              </p:nvSpPr>
              <p:spPr>
                <a:xfrm flipH="1">
                  <a:off x="1735384" y="2420659"/>
                  <a:ext cx="5140332" cy="3599369"/>
                </a:xfrm>
                <a:custGeom>
                  <a:rect b="b" l="l" r="r" t="t"/>
                  <a:pathLst>
                    <a:path extrusionOk="0" h="3601329" w="4487594">
                      <a:moveTo>
                        <a:pt x="0" y="0"/>
                      </a:moveTo>
                      <a:cubicBezTo>
                        <a:pt x="5861" y="467751"/>
                        <a:pt x="11723" y="935502"/>
                        <a:pt x="140677" y="1280160"/>
                      </a:cubicBezTo>
                      <a:cubicBezTo>
                        <a:pt x="269631" y="1624818"/>
                        <a:pt x="532228" y="1852246"/>
                        <a:pt x="773723" y="2067951"/>
                      </a:cubicBezTo>
                      <a:cubicBezTo>
                        <a:pt x="1015218" y="2283656"/>
                        <a:pt x="1312984" y="2429022"/>
                        <a:pt x="1589649" y="2574388"/>
                      </a:cubicBezTo>
                      <a:cubicBezTo>
                        <a:pt x="1866314" y="2719754"/>
                        <a:pt x="1950720" y="2768991"/>
                        <a:pt x="2433711" y="2940148"/>
                      </a:cubicBezTo>
                      <a:cubicBezTo>
                        <a:pt x="2916702" y="3111305"/>
                        <a:pt x="3702148" y="3356317"/>
                        <a:pt x="4487594" y="3601329"/>
                      </a:cubicBezTo>
                    </a:path>
                  </a:pathLst>
                </a:custGeom>
                <a:noFill/>
                <a:ln cap="flat" cmpd="sng" w="38100">
                  <a:solidFill>
                    <a:srgbClr val="5F497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1060" name="Google Shape;1060;p89"/>
                <p:cNvCxnSpPr/>
                <p:nvPr/>
              </p:nvCxnSpPr>
              <p:spPr>
                <a:xfrm rot="5400000">
                  <a:off x="3924069" y="5660740"/>
                  <a:ext cx="718576" cy="0"/>
                </a:xfrm>
                <a:prstGeom prst="straightConnector1">
                  <a:avLst/>
                </a:prstGeom>
                <a:noFill/>
                <a:ln cap="flat" cmpd="sng" w="38100">
                  <a:solidFill>
                    <a:schemeClr val="accent1"/>
                  </a:solidFill>
                  <a:prstDash val="dot"/>
                  <a:round/>
                  <a:headEnd len="sm" w="sm" type="none"/>
                  <a:tailEnd len="sm" w="sm" type="none"/>
                </a:ln>
                <a:effectLst>
                  <a:outerShdw blurRad="40000" rotWithShape="0" dir="5400000" dist="20000">
                    <a:srgbClr val="000000">
                      <a:alpha val="37647"/>
                    </a:srgbClr>
                  </a:outerShdw>
                </a:effectLst>
              </p:spPr>
            </p:cxnSp>
            <p:sp>
              <p:nvSpPr>
                <p:cNvPr id="1061" name="Google Shape;1061;p89"/>
                <p:cNvSpPr txBox="1"/>
                <p:nvPr/>
              </p:nvSpPr>
              <p:spPr>
                <a:xfrm>
                  <a:off x="4067944" y="6021288"/>
                  <a:ext cx="57606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W</a:t>
                  </a:r>
                  <a:r>
                    <a:rPr baseline="-25000" lang="en-US" sz="2400">
                      <a:solidFill>
                        <a:schemeClr val="dk1"/>
                      </a:solidFill>
                      <a:latin typeface="Calibri"/>
                      <a:ea typeface="Calibri"/>
                      <a:cs typeface="Calibri"/>
                      <a:sym typeface="Calibri"/>
                    </a:rPr>
                    <a:t>e</a:t>
                  </a:r>
                  <a:endParaRPr baseline="-25000" sz="2400">
                    <a:solidFill>
                      <a:schemeClr val="dk1"/>
                    </a:solidFill>
                    <a:latin typeface="Calibri"/>
                    <a:ea typeface="Calibri"/>
                    <a:cs typeface="Calibri"/>
                    <a:sym typeface="Calibri"/>
                  </a:endParaRPr>
                </a:p>
              </p:txBody>
            </p:sp>
            <p:sp>
              <p:nvSpPr>
                <p:cNvPr id="1062" name="Google Shape;1062;p89"/>
                <p:cNvSpPr txBox="1"/>
                <p:nvPr/>
              </p:nvSpPr>
              <p:spPr>
                <a:xfrm>
                  <a:off x="4139952" y="4767535"/>
                  <a:ext cx="432048" cy="4717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S</a:t>
                  </a:r>
                  <a:endParaRPr sz="2400">
                    <a:solidFill>
                      <a:schemeClr val="dk1"/>
                    </a:solidFill>
                    <a:latin typeface="Calibri"/>
                    <a:ea typeface="Calibri"/>
                    <a:cs typeface="Calibri"/>
                    <a:sym typeface="Calibri"/>
                  </a:endParaRPr>
                </a:p>
              </p:txBody>
            </p:sp>
            <p:sp>
              <p:nvSpPr>
                <p:cNvPr id="1063" name="Google Shape;1063;p89"/>
                <p:cNvSpPr/>
                <p:nvPr/>
              </p:nvSpPr>
              <p:spPr>
                <a:xfrm>
                  <a:off x="4211231" y="5228458"/>
                  <a:ext cx="144251" cy="144365"/>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64" name="Google Shape;1064;p89"/>
              <p:cNvSpPr/>
              <p:nvPr/>
            </p:nvSpPr>
            <p:spPr>
              <a:xfrm>
                <a:off x="6444349" y="5948657"/>
                <a:ext cx="142864" cy="144365"/>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cxnSp>
          <p:nvCxnSpPr>
            <p:cNvPr id="1065" name="Google Shape;1065;p89"/>
            <p:cNvCxnSpPr/>
            <p:nvPr/>
          </p:nvCxnSpPr>
          <p:spPr>
            <a:xfrm rot="10800000">
              <a:off x="1271475" y="5013201"/>
              <a:ext cx="2950936" cy="0"/>
            </a:xfrm>
            <a:prstGeom prst="straightConnector1">
              <a:avLst/>
            </a:prstGeom>
            <a:noFill/>
            <a:ln cap="flat" cmpd="sng" w="38100">
              <a:solidFill>
                <a:schemeClr val="accent1"/>
              </a:solidFill>
              <a:prstDash val="dot"/>
              <a:round/>
              <a:headEnd len="sm" w="sm" type="none"/>
              <a:tailEnd len="sm" w="sm" type="none"/>
            </a:ln>
            <a:effectLst>
              <a:outerShdw blurRad="40000" rotWithShape="0" dir="5400000" dist="20000">
                <a:srgbClr val="000000">
                  <a:alpha val="37647"/>
                </a:srgbClr>
              </a:outerShdw>
            </a:effectLst>
          </p:spPr>
        </p:cxnSp>
        <p:sp>
          <p:nvSpPr>
            <p:cNvPr id="1066" name="Google Shape;1066;p89"/>
            <p:cNvSpPr txBox="1"/>
            <p:nvPr/>
          </p:nvSpPr>
          <p:spPr>
            <a:xfrm>
              <a:off x="899592" y="4797152"/>
              <a:ext cx="659273"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t</a:t>
              </a:r>
              <a:r>
                <a:rPr baseline="-25000" lang="en-US" sz="2400">
                  <a:solidFill>
                    <a:schemeClr val="dk1"/>
                  </a:solidFill>
                  <a:latin typeface="Calibri"/>
                  <a:ea typeface="Calibri"/>
                  <a:cs typeface="Calibri"/>
                  <a:sym typeface="Calibri"/>
                </a:rPr>
                <a:t>e</a:t>
              </a:r>
              <a:endParaRPr baseline="-25000" sz="2400">
                <a:solidFill>
                  <a:schemeClr val="dk1"/>
                </a:solidFill>
                <a:latin typeface="Calibri"/>
                <a:ea typeface="Calibri"/>
                <a:cs typeface="Calibri"/>
                <a:sym typeface="Calibri"/>
              </a:endParaRPr>
            </a:p>
          </p:txBody>
        </p:sp>
        <p:sp>
          <p:nvSpPr>
            <p:cNvPr id="1067" name="Google Shape;1067;p89"/>
            <p:cNvSpPr txBox="1"/>
            <p:nvPr/>
          </p:nvSpPr>
          <p:spPr>
            <a:xfrm>
              <a:off x="7164288" y="5877272"/>
              <a:ext cx="1455161" cy="4376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Pollutant</a:t>
              </a:r>
              <a:endParaRPr baseline="-25000" sz="2400">
                <a:solidFill>
                  <a:schemeClr val="dk1"/>
                </a:solidFill>
                <a:latin typeface="Calibri"/>
                <a:ea typeface="Calibri"/>
                <a:cs typeface="Calibri"/>
                <a:sym typeface="Calibri"/>
              </a:endParaRPr>
            </a:p>
          </p:txBody>
        </p:sp>
      </p:grpSp>
      <p:sp>
        <p:nvSpPr>
          <p:cNvPr id="1068" name="Google Shape;1068;p89"/>
          <p:cNvSpPr/>
          <p:nvPr/>
        </p:nvSpPr>
        <p:spPr>
          <a:xfrm>
            <a:off x="52388" y="6488113"/>
            <a:ext cx="7167562"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Ahmed M. Hussen(2009), Principles of Environmental Economics</a:t>
            </a:r>
            <a:endParaRPr sz="1800">
              <a:solidFill>
                <a:schemeClr val="dk1"/>
              </a:solidFill>
              <a:latin typeface="Calibri"/>
              <a:ea typeface="Calibri"/>
              <a:cs typeface="Calibri"/>
              <a:sym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2" name="Shape 1072"/>
        <p:cNvGrpSpPr/>
        <p:nvPr/>
      </p:nvGrpSpPr>
      <p:grpSpPr>
        <a:xfrm>
          <a:off x="0" y="0"/>
          <a:ext cx="0" cy="0"/>
          <a:chOff x="0" y="0"/>
          <a:chExt cx="0" cy="0"/>
        </a:xfrm>
      </p:grpSpPr>
      <p:sp>
        <p:nvSpPr>
          <p:cNvPr id="1073" name="Google Shape;1073;p9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720725" lvl="0" marL="720725" rtl="0" algn="ctr">
              <a:lnSpc>
                <a:spcPct val="90000"/>
              </a:lnSpc>
              <a:spcBef>
                <a:spcPts val="0"/>
              </a:spcBef>
              <a:spcAft>
                <a:spcPts val="0"/>
              </a:spcAft>
              <a:buClr>
                <a:srgbClr val="0F243E"/>
              </a:buClr>
              <a:buSzPts val="4400"/>
              <a:buFont typeface="Calibri"/>
              <a:buNone/>
            </a:pPr>
            <a:r>
              <a:rPr lang="en-US"/>
              <a:t>4.9  Energy/Carbon Tax (1/2)</a:t>
            </a:r>
            <a:endParaRPr/>
          </a:p>
        </p:txBody>
      </p:sp>
      <p:sp>
        <p:nvSpPr>
          <p:cNvPr id="1074" name="Google Shape;1074;p90"/>
          <p:cNvSpPr txBox="1"/>
          <p:nvPr>
            <p:ph idx="1" type="body"/>
          </p:nvPr>
        </p:nvSpPr>
        <p:spPr>
          <a:xfrm>
            <a:off x="457200" y="1772816"/>
            <a:ext cx="8229600" cy="4353347"/>
          </a:xfrm>
          <a:prstGeom prst="rect">
            <a:avLst/>
          </a:prstGeom>
          <a:noFill/>
          <a:ln>
            <a:noFill/>
          </a:ln>
        </p:spPr>
        <p:txBody>
          <a:bodyPr anchorCtr="0" anchor="t" bIns="45700" lIns="91425" spcFirstLastPara="1" rIns="91425" wrap="square" tIns="45700">
            <a:noAutofit/>
          </a:bodyPr>
          <a:lstStyle/>
          <a:p>
            <a:pPr indent="-720725" lvl="0" marL="720725" rtl="0" algn="l">
              <a:lnSpc>
                <a:spcPct val="90000"/>
              </a:lnSpc>
              <a:spcBef>
                <a:spcPts val="0"/>
              </a:spcBef>
              <a:spcAft>
                <a:spcPts val="0"/>
              </a:spcAft>
              <a:buClr>
                <a:schemeClr val="dk1"/>
              </a:buClr>
              <a:buSzPts val="3200"/>
              <a:buChar char="•"/>
            </a:pPr>
            <a:r>
              <a:rPr lang="en-US"/>
              <a:t>Covers Most Walks of Society</a:t>
            </a:r>
            <a:endParaRPr/>
          </a:p>
          <a:p>
            <a:pPr indent="-720725" lvl="0" marL="720725" rtl="0" algn="l">
              <a:lnSpc>
                <a:spcPct val="90000"/>
              </a:lnSpc>
              <a:spcBef>
                <a:spcPts val="1800"/>
              </a:spcBef>
              <a:spcAft>
                <a:spcPts val="0"/>
              </a:spcAft>
              <a:buClr>
                <a:schemeClr val="dk1"/>
              </a:buClr>
              <a:buSzPts val="3200"/>
              <a:buChar char="•"/>
            </a:pPr>
            <a:r>
              <a:rPr lang="en-US"/>
              <a:t>Different Tax Level for Different Countries (e.g. Exchange Rate, Tax Level, Money Purchasing Power)</a:t>
            </a:r>
            <a:endParaRPr/>
          </a:p>
          <a:p>
            <a:pPr indent="-720725" lvl="0" marL="720725" rtl="0" algn="l">
              <a:lnSpc>
                <a:spcPct val="90000"/>
              </a:lnSpc>
              <a:spcBef>
                <a:spcPts val="1800"/>
              </a:spcBef>
              <a:spcAft>
                <a:spcPts val="0"/>
              </a:spcAft>
              <a:buClr>
                <a:schemeClr val="dk1"/>
              </a:buClr>
              <a:buSzPts val="3200"/>
              <a:buChar char="•"/>
            </a:pPr>
            <a:r>
              <a:rPr lang="en-US"/>
              <a:t>Maybe Against Distributed Equity</a:t>
            </a:r>
            <a:endParaRPr/>
          </a:p>
          <a:p>
            <a:pPr indent="-720725" lvl="0" marL="720725" rtl="0" algn="l">
              <a:lnSpc>
                <a:spcPct val="90000"/>
              </a:lnSpc>
              <a:spcBef>
                <a:spcPts val="1800"/>
              </a:spcBef>
              <a:spcAft>
                <a:spcPts val="0"/>
              </a:spcAft>
              <a:buClr>
                <a:schemeClr val="dk1"/>
              </a:buClr>
              <a:buSzPts val="3200"/>
              <a:buChar char="•"/>
            </a:pPr>
            <a:r>
              <a:rPr lang="en-US"/>
              <a:t>Carbon Pricing Is Certain in Short-Run</a:t>
            </a:r>
            <a:endParaRPr/>
          </a:p>
          <a:p>
            <a:pPr indent="-720725" lvl="1" marL="720725" rtl="0" algn="l">
              <a:lnSpc>
                <a:spcPct val="90000"/>
              </a:lnSpc>
              <a:spcBef>
                <a:spcPts val="1800"/>
              </a:spcBef>
              <a:spcAft>
                <a:spcPts val="0"/>
              </a:spcAft>
              <a:buClr>
                <a:srgbClr val="FF0000"/>
              </a:buClr>
              <a:buSzPts val="3200"/>
              <a:buFont typeface="Arial"/>
              <a:buChar char="•"/>
            </a:pPr>
            <a:r>
              <a:rPr lang="en-US" sz="3200">
                <a:solidFill>
                  <a:srgbClr val="FF0000"/>
                </a:solidFill>
              </a:rPr>
              <a:t>Base on Pigouvian tax</a:t>
            </a:r>
            <a:r>
              <a:rPr lang="en-US" sz="3200"/>
              <a:t>  </a:t>
            </a:r>
            <a:endParaRPr/>
          </a:p>
        </p:txBody>
      </p:sp>
      <p:sp>
        <p:nvSpPr>
          <p:cNvPr id="1075" name="Google Shape;1075;p90"/>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76" name="Google Shape;1076;p90"/>
          <p:cNvSpPr/>
          <p:nvPr/>
        </p:nvSpPr>
        <p:spPr>
          <a:xfrm>
            <a:off x="215900" y="333375"/>
            <a:ext cx="8893175" cy="719138"/>
          </a:xfrm>
          <a:prstGeom prst="rect">
            <a:avLst/>
          </a:prstGeom>
          <a:noFill/>
          <a:ln>
            <a:noFill/>
          </a:ln>
        </p:spPr>
        <p:txBody>
          <a:bodyPr anchorCtr="0" anchor="b" bIns="45700" lIns="91425" spcFirstLastPara="1" rIns="91425" wrap="square" tIns="45700">
            <a:noAutofit/>
          </a:bodyPr>
          <a:lstStyle/>
          <a:p>
            <a:pPr indent="0" lvl="0" marL="0" marR="0" rtl="0" algn="l">
              <a:lnSpc>
                <a:spcPct val="65000"/>
              </a:lnSpc>
              <a:spcBef>
                <a:spcPts val="0"/>
              </a:spcBef>
              <a:spcAft>
                <a:spcPts val="0"/>
              </a:spcAft>
              <a:buClr>
                <a:schemeClr val="dk1"/>
              </a:buClr>
              <a:buSzPts val="6800"/>
              <a:buFont typeface="Noto Sans Symbols"/>
              <a:buNone/>
            </a:pPr>
            <a:r>
              <a:t/>
            </a:r>
            <a:endParaRPr sz="6800">
              <a:solidFill>
                <a:schemeClr val="dk2"/>
              </a:solidFill>
              <a:latin typeface="Times New Roman"/>
              <a:ea typeface="Times New Roman"/>
              <a:cs typeface="Times New Roman"/>
              <a:sym typeface="Times New Roman"/>
            </a:endParaRPr>
          </a:p>
        </p:txBody>
      </p:sp>
      <p:sp>
        <p:nvSpPr>
          <p:cNvPr id="1077" name="Google Shape;1077;p90"/>
          <p:cNvSpPr txBox="1"/>
          <p:nvPr/>
        </p:nvSpPr>
        <p:spPr>
          <a:xfrm>
            <a:off x="34924" y="6505575"/>
            <a:ext cx="7849443"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Source: Hsu, Jyh-Yih (2009), “Policy Towards a Low-carbon Sociality”</a:t>
            </a:r>
            <a:endParaRPr sz="1400">
              <a:solidFill>
                <a:schemeClr val="dk1"/>
              </a:solidFill>
              <a:latin typeface="Calibri"/>
              <a:ea typeface="Calibri"/>
              <a:cs typeface="Calibri"/>
              <a:sym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1" name="Shape 1081"/>
        <p:cNvGrpSpPr/>
        <p:nvPr/>
      </p:nvGrpSpPr>
      <p:grpSpPr>
        <a:xfrm>
          <a:off x="0" y="0"/>
          <a:ext cx="0" cy="0"/>
          <a:chOff x="0" y="0"/>
          <a:chExt cx="0" cy="0"/>
        </a:xfrm>
      </p:grpSpPr>
      <p:sp>
        <p:nvSpPr>
          <p:cNvPr id="1082" name="Google Shape;1082;p91"/>
          <p:cNvSpPr txBox="1"/>
          <p:nvPr>
            <p:ph type="title"/>
          </p:nvPr>
        </p:nvSpPr>
        <p:spPr>
          <a:xfrm>
            <a:off x="304800" y="332656"/>
            <a:ext cx="8686800" cy="838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4.9  Energy/Carbon Tax(2/2)</a:t>
            </a:r>
            <a:endParaRPr b="1"/>
          </a:p>
        </p:txBody>
      </p:sp>
      <p:sp>
        <p:nvSpPr>
          <p:cNvPr id="1083" name="Google Shape;1083;p91"/>
          <p:cNvSpPr/>
          <p:nvPr/>
        </p:nvSpPr>
        <p:spPr>
          <a:xfrm>
            <a:off x="331911" y="1412776"/>
            <a:ext cx="8670034" cy="599899"/>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lang="en-US" sz="3600">
                <a:solidFill>
                  <a:schemeClr val="lt1"/>
                </a:solidFill>
                <a:latin typeface="Calibri"/>
                <a:ea typeface="Calibri"/>
                <a:cs typeface="Calibri"/>
                <a:sym typeface="Calibri"/>
              </a:rPr>
              <a:t>Advantage</a:t>
            </a:r>
            <a:endParaRPr sz="3600">
              <a:solidFill>
                <a:schemeClr val="lt1"/>
              </a:solidFill>
              <a:latin typeface="Calibri"/>
              <a:ea typeface="Calibri"/>
              <a:cs typeface="Calibri"/>
              <a:sym typeface="Calibri"/>
            </a:endParaRPr>
          </a:p>
        </p:txBody>
      </p:sp>
      <p:sp>
        <p:nvSpPr>
          <p:cNvPr id="1084" name="Google Shape;1084;p91"/>
          <p:cNvSpPr/>
          <p:nvPr/>
        </p:nvSpPr>
        <p:spPr>
          <a:xfrm>
            <a:off x="331911" y="2169037"/>
            <a:ext cx="8670034" cy="599899"/>
          </a:xfrm>
          <a:prstGeom prst="rect">
            <a:avLst/>
          </a:prstGeom>
          <a:noFill/>
          <a:ln>
            <a:noFill/>
          </a:ln>
        </p:spPr>
        <p:txBody>
          <a:bodyPr anchorCtr="0" anchor="t" bIns="45700" lIns="91425" spcFirstLastPara="1" rIns="91425" wrap="square" tIns="45700">
            <a:noAutofit/>
          </a:bodyPr>
          <a:lstStyle/>
          <a:p>
            <a:pPr indent="-177800" lvl="1" marL="114300" marR="0" rtl="0" algn="l">
              <a:lnSpc>
                <a:spcPct val="75000"/>
              </a:lnSpc>
              <a:spcBef>
                <a:spcPts val="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Double dividends.</a:t>
            </a:r>
            <a:endParaRPr b="0" i="0" sz="2800" u="none" cap="none" strike="noStrike">
              <a:solidFill>
                <a:schemeClr val="dk1"/>
              </a:solidFill>
              <a:latin typeface="Calibri"/>
              <a:ea typeface="Calibri"/>
              <a:cs typeface="Calibri"/>
              <a:sym typeface="Calibri"/>
            </a:endParaRPr>
          </a:p>
          <a:p>
            <a:pPr indent="-177800" lvl="1" marL="114300" marR="0" rtl="0" algn="l">
              <a:lnSpc>
                <a:spcPct val="75000"/>
              </a:lnSpc>
              <a:spcBef>
                <a:spcPts val="56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Encouraging energy saving industry.</a:t>
            </a:r>
            <a:endParaRPr b="0" i="0" sz="2800" u="none" cap="none" strike="noStrike">
              <a:solidFill>
                <a:schemeClr val="dk1"/>
              </a:solidFill>
              <a:latin typeface="Calibri"/>
              <a:ea typeface="Calibri"/>
              <a:cs typeface="Calibri"/>
              <a:sym typeface="Calibri"/>
            </a:endParaRPr>
          </a:p>
          <a:p>
            <a:pPr indent="-177800" lvl="1" marL="114300" marR="0" rtl="0" algn="l">
              <a:lnSpc>
                <a:spcPct val="75000"/>
              </a:lnSpc>
              <a:spcBef>
                <a:spcPts val="56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Adjusting Long-term industrial structure.</a:t>
            </a:r>
            <a:endParaRPr b="0" i="0" sz="2800" u="none" cap="none" strike="noStrike">
              <a:solidFill>
                <a:schemeClr val="dk1"/>
              </a:solidFill>
              <a:latin typeface="Calibri"/>
              <a:ea typeface="Calibri"/>
              <a:cs typeface="Calibri"/>
              <a:sym typeface="Calibri"/>
            </a:endParaRPr>
          </a:p>
        </p:txBody>
      </p:sp>
      <p:sp>
        <p:nvSpPr>
          <p:cNvPr id="1085" name="Google Shape;1085;p91"/>
          <p:cNvSpPr/>
          <p:nvPr/>
        </p:nvSpPr>
        <p:spPr>
          <a:xfrm>
            <a:off x="323528" y="2925298"/>
            <a:ext cx="8686800" cy="543557"/>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lang="en-US" sz="3600">
                <a:solidFill>
                  <a:schemeClr val="lt1"/>
                </a:solidFill>
                <a:latin typeface="Calibri"/>
                <a:ea typeface="Calibri"/>
                <a:cs typeface="Calibri"/>
                <a:sym typeface="Calibri"/>
              </a:rPr>
              <a:t>Disadvantage</a:t>
            </a:r>
            <a:endParaRPr sz="3600">
              <a:solidFill>
                <a:schemeClr val="lt1"/>
              </a:solidFill>
              <a:latin typeface="Calibri"/>
              <a:ea typeface="Calibri"/>
              <a:cs typeface="Calibri"/>
              <a:sym typeface="Calibri"/>
            </a:endParaRPr>
          </a:p>
        </p:txBody>
      </p:sp>
      <p:sp>
        <p:nvSpPr>
          <p:cNvPr id="1086" name="Google Shape;1086;p91"/>
          <p:cNvSpPr/>
          <p:nvPr/>
        </p:nvSpPr>
        <p:spPr>
          <a:xfrm>
            <a:off x="323528" y="3625217"/>
            <a:ext cx="8686800" cy="543557"/>
          </a:xfrm>
          <a:prstGeom prst="rect">
            <a:avLst/>
          </a:prstGeom>
          <a:noFill/>
          <a:ln>
            <a:noFill/>
          </a:ln>
        </p:spPr>
        <p:txBody>
          <a:bodyPr anchorCtr="0" anchor="t" bIns="45700" lIns="91425" spcFirstLastPara="1" rIns="91425" wrap="square" tIns="45700">
            <a:noAutofit/>
          </a:bodyPr>
          <a:lstStyle/>
          <a:p>
            <a:pPr indent="-177800" lvl="1" marL="114300" marR="0" rtl="0" algn="l">
              <a:lnSpc>
                <a:spcPct val="75000"/>
              </a:lnSpc>
              <a:spcBef>
                <a:spcPts val="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Difficult to adjust for short-term industrial structure.</a:t>
            </a:r>
            <a:endParaRPr b="0" i="0" sz="2800" u="none" cap="none" strike="noStrike">
              <a:solidFill>
                <a:schemeClr val="dk1"/>
              </a:solidFill>
              <a:latin typeface="Calibri"/>
              <a:ea typeface="Calibri"/>
              <a:cs typeface="Calibri"/>
              <a:sym typeface="Calibri"/>
            </a:endParaRPr>
          </a:p>
          <a:p>
            <a:pPr indent="-177800" lvl="1" marL="114300" marR="0" rtl="0" algn="l">
              <a:lnSpc>
                <a:spcPct val="75000"/>
              </a:lnSpc>
              <a:spcBef>
                <a:spcPts val="56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May influence the affordability of low-income households.</a:t>
            </a:r>
            <a:endParaRPr b="0" i="0" sz="2800" u="none" cap="none" strike="noStrike">
              <a:solidFill>
                <a:schemeClr val="dk1"/>
              </a:solidFill>
              <a:latin typeface="Calibri"/>
              <a:ea typeface="Calibri"/>
              <a:cs typeface="Calibri"/>
              <a:sym typeface="Calibri"/>
            </a:endParaRPr>
          </a:p>
          <a:p>
            <a:pPr indent="-177800" lvl="1" marL="114300" marR="0" rtl="0" algn="l">
              <a:lnSpc>
                <a:spcPct val="75000"/>
              </a:lnSpc>
              <a:spcBef>
                <a:spcPts val="56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Difficult to set the optimal tax rate and to meet the cap by Kyoto Protocol.</a:t>
            </a:r>
            <a:endParaRPr b="0" i="0" sz="2800" u="none" cap="none" strike="noStrike">
              <a:solidFill>
                <a:schemeClr val="dk1"/>
              </a:solidFill>
              <a:latin typeface="Calibri"/>
              <a:ea typeface="Calibri"/>
              <a:cs typeface="Calibri"/>
              <a:sym typeface="Calibri"/>
            </a:endParaRPr>
          </a:p>
        </p:txBody>
      </p:sp>
      <p:sp>
        <p:nvSpPr>
          <p:cNvPr id="1087" name="Google Shape;1087;p91"/>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88" name="Google Shape;1088;p91"/>
          <p:cNvSpPr/>
          <p:nvPr/>
        </p:nvSpPr>
        <p:spPr>
          <a:xfrm>
            <a:off x="0" y="6488668"/>
            <a:ext cx="802838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Hsu, Jyh-Yih (2010), “The promotion and impact of Energy/Carbon tax  ”.</a:t>
            </a: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0"/>
          <p:cNvSpPr txBox="1"/>
          <p:nvPr>
            <p:ph type="title"/>
          </p:nvPr>
        </p:nvSpPr>
        <p:spPr>
          <a:xfrm>
            <a:off x="144016" y="274638"/>
            <a:ext cx="8964488"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chemeClr val="dk1"/>
              </a:buClr>
              <a:buSzPts val="4400"/>
              <a:buFont typeface="Calibri"/>
              <a:buNone/>
            </a:pPr>
            <a:r>
              <a:rPr b="1" lang="en-US">
                <a:solidFill>
                  <a:schemeClr val="dk1"/>
                </a:solidFill>
              </a:rPr>
              <a:t>1.4  Trend of Temperature Anomaly</a:t>
            </a:r>
            <a:endParaRPr b="1">
              <a:solidFill>
                <a:schemeClr val="dk1"/>
              </a:solidFill>
            </a:endParaRPr>
          </a:p>
        </p:txBody>
      </p:sp>
      <p:pic>
        <p:nvPicPr>
          <p:cNvPr descr="2" id="142" name="Google Shape;142;p20"/>
          <p:cNvPicPr preferRelativeResize="0"/>
          <p:nvPr>
            <p:ph idx="1" type="body"/>
          </p:nvPr>
        </p:nvPicPr>
        <p:blipFill rotWithShape="1">
          <a:blip r:embed="rId3">
            <a:alphaModFix/>
          </a:blip>
          <a:srcRect b="0" l="0" r="0" t="0"/>
          <a:stretch/>
        </p:blipFill>
        <p:spPr>
          <a:xfrm>
            <a:off x="0" y="1668336"/>
            <a:ext cx="9144000" cy="4562727"/>
          </a:xfrm>
          <a:prstGeom prst="rect">
            <a:avLst/>
          </a:prstGeom>
          <a:noFill/>
          <a:ln>
            <a:noFill/>
          </a:ln>
        </p:spPr>
      </p:pic>
      <p:sp>
        <p:nvSpPr>
          <p:cNvPr id="143" name="Google Shape;143;p20"/>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44" name="Google Shape;144;p20"/>
          <p:cNvSpPr txBox="1"/>
          <p:nvPr/>
        </p:nvSpPr>
        <p:spPr>
          <a:xfrm>
            <a:off x="-36512" y="6525344"/>
            <a:ext cx="79248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Source：Intergovernmental Panel on Climate Change，IPCC</a:t>
            </a:r>
            <a:endParaRPr sz="1800">
              <a:solidFill>
                <a:schemeClr val="dk1"/>
              </a:solidFill>
              <a:latin typeface="Calibri"/>
              <a:ea typeface="Calibri"/>
              <a:cs typeface="Calibri"/>
              <a:sym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2" name="Shape 1092"/>
        <p:cNvGrpSpPr/>
        <p:nvPr/>
      </p:nvGrpSpPr>
      <p:grpSpPr>
        <a:xfrm>
          <a:off x="0" y="0"/>
          <a:ext cx="0" cy="0"/>
          <a:chOff x="0" y="0"/>
          <a:chExt cx="0" cy="0"/>
        </a:xfrm>
      </p:grpSpPr>
      <p:sp>
        <p:nvSpPr>
          <p:cNvPr id="1093" name="Google Shape;1093;p9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4.9  Green Tax Reform</a:t>
            </a:r>
            <a:endParaRPr/>
          </a:p>
        </p:txBody>
      </p:sp>
      <p:sp>
        <p:nvSpPr>
          <p:cNvPr id="1094" name="Google Shape;1094;p92"/>
          <p:cNvSpPr txBox="1"/>
          <p:nvPr>
            <p:ph idx="1" type="body"/>
          </p:nvPr>
        </p:nvSpPr>
        <p:spPr>
          <a:xfrm>
            <a:off x="457200" y="1773238"/>
            <a:ext cx="8435975" cy="460809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960"/>
              <a:buChar char="•"/>
            </a:pPr>
            <a:r>
              <a:rPr lang="en-US" sz="2960"/>
              <a:t>Implementing Energy/Carbon tax.</a:t>
            </a:r>
            <a:endParaRPr/>
          </a:p>
          <a:p>
            <a:pPr indent="-342900" lvl="0" marL="342900" rtl="0" algn="l">
              <a:lnSpc>
                <a:spcPct val="80000"/>
              </a:lnSpc>
              <a:spcBef>
                <a:spcPts val="1800"/>
              </a:spcBef>
              <a:spcAft>
                <a:spcPts val="0"/>
              </a:spcAft>
              <a:buClr>
                <a:schemeClr val="dk1"/>
              </a:buClr>
              <a:buSzPts val="2960"/>
              <a:buChar char="•"/>
            </a:pPr>
            <a:r>
              <a:rPr lang="en-US" sz="2960"/>
              <a:t>Replacing fuel tax and vehicle license tax.</a:t>
            </a:r>
            <a:endParaRPr/>
          </a:p>
          <a:p>
            <a:pPr indent="-342900" lvl="0" marL="342900" rtl="0" algn="l">
              <a:lnSpc>
                <a:spcPct val="80000"/>
              </a:lnSpc>
              <a:spcBef>
                <a:spcPts val="1800"/>
              </a:spcBef>
              <a:spcAft>
                <a:spcPts val="0"/>
              </a:spcAft>
              <a:buClr>
                <a:schemeClr val="dk1"/>
              </a:buClr>
              <a:buSzPts val="2960"/>
              <a:buChar char="•"/>
            </a:pPr>
            <a:r>
              <a:rPr lang="en-US" sz="2960"/>
              <a:t>Reducing Income tax rate.</a:t>
            </a:r>
            <a:endParaRPr/>
          </a:p>
          <a:p>
            <a:pPr indent="-342900" lvl="0" marL="342900" rtl="0" algn="l">
              <a:lnSpc>
                <a:spcPct val="80000"/>
              </a:lnSpc>
              <a:spcBef>
                <a:spcPts val="1800"/>
              </a:spcBef>
              <a:spcAft>
                <a:spcPts val="0"/>
              </a:spcAft>
              <a:buClr>
                <a:schemeClr val="dk1"/>
              </a:buClr>
              <a:buSzPts val="2960"/>
              <a:buChar char="•"/>
            </a:pPr>
            <a:r>
              <a:rPr lang="en-US" sz="2960"/>
              <a:t>Utilizing energy/carbon tax to encourage R &amp; D, project investment of reducing carbon emissions and carbon reduction.</a:t>
            </a:r>
            <a:endParaRPr/>
          </a:p>
          <a:p>
            <a:pPr indent="-342900" lvl="0" marL="342900" rtl="0" algn="l">
              <a:lnSpc>
                <a:spcPct val="80000"/>
              </a:lnSpc>
              <a:spcBef>
                <a:spcPts val="1800"/>
              </a:spcBef>
              <a:spcAft>
                <a:spcPts val="0"/>
              </a:spcAft>
              <a:buClr>
                <a:schemeClr val="dk1"/>
              </a:buClr>
              <a:buSzPts val="2960"/>
              <a:buChar char="•"/>
            </a:pPr>
            <a:r>
              <a:rPr lang="en-US" sz="2960"/>
              <a:t>Subsiding public transportation and low-income households with energy saving projects.</a:t>
            </a:r>
            <a:endParaRPr/>
          </a:p>
          <a:p>
            <a:pPr indent="-342900" lvl="0" marL="342900" rtl="0" algn="l">
              <a:lnSpc>
                <a:spcPct val="80000"/>
              </a:lnSpc>
              <a:spcBef>
                <a:spcPts val="1800"/>
              </a:spcBef>
              <a:spcAft>
                <a:spcPts val="0"/>
              </a:spcAft>
              <a:buClr>
                <a:schemeClr val="dk1"/>
              </a:buClr>
              <a:buSzPts val="2960"/>
              <a:buChar char="•"/>
            </a:pPr>
            <a:r>
              <a:rPr lang="en-US" sz="2960"/>
              <a:t>Double-dividends effects.</a:t>
            </a:r>
            <a:endParaRPr sz="2960"/>
          </a:p>
          <a:p>
            <a:pPr indent="-154940" lvl="0" marL="342900" rtl="0" algn="l">
              <a:lnSpc>
                <a:spcPct val="80000"/>
              </a:lnSpc>
              <a:spcBef>
                <a:spcPts val="1800"/>
              </a:spcBef>
              <a:spcAft>
                <a:spcPts val="0"/>
              </a:spcAft>
              <a:buClr>
                <a:schemeClr val="dk1"/>
              </a:buClr>
              <a:buSzPts val="2960"/>
              <a:buNone/>
            </a:pPr>
            <a:r>
              <a:t/>
            </a:r>
            <a:endParaRPr sz="2960"/>
          </a:p>
          <a:p>
            <a:pPr indent="-154940" lvl="0" marL="342900" rtl="0" algn="l">
              <a:lnSpc>
                <a:spcPct val="80000"/>
              </a:lnSpc>
              <a:spcBef>
                <a:spcPts val="1800"/>
              </a:spcBef>
              <a:spcAft>
                <a:spcPts val="0"/>
              </a:spcAft>
              <a:buClr>
                <a:schemeClr val="dk1"/>
              </a:buClr>
              <a:buSzPts val="2960"/>
              <a:buNone/>
            </a:pPr>
            <a:r>
              <a:t/>
            </a:r>
            <a:endParaRPr sz="2960"/>
          </a:p>
          <a:p>
            <a:pPr indent="-154940" lvl="0" marL="342900" rtl="0" algn="l">
              <a:lnSpc>
                <a:spcPct val="80000"/>
              </a:lnSpc>
              <a:spcBef>
                <a:spcPts val="1800"/>
              </a:spcBef>
              <a:spcAft>
                <a:spcPts val="0"/>
              </a:spcAft>
              <a:buClr>
                <a:schemeClr val="dk1"/>
              </a:buClr>
              <a:buSzPts val="2960"/>
              <a:buNone/>
            </a:pPr>
            <a:r>
              <a:t/>
            </a:r>
            <a:endParaRPr sz="2960"/>
          </a:p>
          <a:p>
            <a:pPr indent="-154940" lvl="0" marL="342900" rtl="0" algn="l">
              <a:lnSpc>
                <a:spcPct val="80000"/>
              </a:lnSpc>
              <a:spcBef>
                <a:spcPts val="1800"/>
              </a:spcBef>
              <a:spcAft>
                <a:spcPts val="0"/>
              </a:spcAft>
              <a:buClr>
                <a:schemeClr val="dk1"/>
              </a:buClr>
              <a:buSzPts val="2960"/>
              <a:buNone/>
            </a:pPr>
            <a:r>
              <a:t/>
            </a:r>
            <a:endParaRPr sz="2960" u="sng"/>
          </a:p>
          <a:p>
            <a:pPr indent="-154940" lvl="0" marL="342900" rtl="0" algn="l">
              <a:lnSpc>
                <a:spcPct val="80000"/>
              </a:lnSpc>
              <a:spcBef>
                <a:spcPts val="1800"/>
              </a:spcBef>
              <a:spcAft>
                <a:spcPts val="0"/>
              </a:spcAft>
              <a:buClr>
                <a:schemeClr val="dk1"/>
              </a:buClr>
              <a:buSzPts val="2960"/>
              <a:buNone/>
            </a:pPr>
            <a:r>
              <a:t/>
            </a:r>
            <a:endParaRPr sz="2960"/>
          </a:p>
        </p:txBody>
      </p:sp>
      <p:sp>
        <p:nvSpPr>
          <p:cNvPr id="1095" name="Google Shape;1095;p92"/>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96" name="Google Shape;1096;p92"/>
          <p:cNvSpPr txBox="1"/>
          <p:nvPr/>
        </p:nvSpPr>
        <p:spPr>
          <a:xfrm>
            <a:off x="34924" y="6505575"/>
            <a:ext cx="7849443"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Source: Hsu, Jyh-Yih (2009), “Policy Towards a Low-carbon Sociality”</a:t>
            </a:r>
            <a:endParaRPr sz="1400">
              <a:solidFill>
                <a:schemeClr val="dk1"/>
              </a:solidFill>
              <a:latin typeface="Calibri"/>
              <a:ea typeface="Calibri"/>
              <a:cs typeface="Calibri"/>
              <a:sym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0" name="Shape 1100"/>
        <p:cNvGrpSpPr/>
        <p:nvPr/>
      </p:nvGrpSpPr>
      <p:grpSpPr>
        <a:xfrm>
          <a:off x="0" y="0"/>
          <a:ext cx="0" cy="0"/>
          <a:chOff x="0" y="0"/>
          <a:chExt cx="0" cy="0"/>
        </a:xfrm>
      </p:grpSpPr>
      <p:sp>
        <p:nvSpPr>
          <p:cNvPr id="1101" name="Google Shape;1101;p9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0F243E"/>
              </a:buClr>
              <a:buSzPts val="4400"/>
              <a:buFont typeface="Calibri"/>
              <a:buNone/>
            </a:pPr>
            <a:r>
              <a:rPr b="1" lang="en-US"/>
              <a:t>4.10  Other Policy Tools(1/2)</a:t>
            </a:r>
            <a:endParaRPr b="1"/>
          </a:p>
        </p:txBody>
      </p:sp>
      <p:sp>
        <p:nvSpPr>
          <p:cNvPr id="1102" name="Google Shape;1102;p93"/>
          <p:cNvSpPr txBox="1"/>
          <p:nvPr>
            <p:ph idx="1" type="body"/>
          </p:nvPr>
        </p:nvSpPr>
        <p:spPr>
          <a:xfrm>
            <a:off x="457200" y="1772816"/>
            <a:ext cx="8229600" cy="4353347"/>
          </a:xfrm>
          <a:prstGeom prst="rect">
            <a:avLst/>
          </a:prstGeom>
          <a:noFill/>
          <a:ln>
            <a:noFill/>
          </a:ln>
        </p:spPr>
        <p:txBody>
          <a:bodyPr anchorCtr="0" anchor="t" bIns="45700" lIns="91425" spcFirstLastPara="1" rIns="91425" wrap="square" tIns="45700">
            <a:noAutofit/>
          </a:bodyPr>
          <a:lstStyle/>
          <a:p>
            <a:pPr indent="-273050" lvl="0" marL="273050" rtl="0" algn="l">
              <a:lnSpc>
                <a:spcPct val="90000"/>
              </a:lnSpc>
              <a:spcBef>
                <a:spcPts val="0"/>
              </a:spcBef>
              <a:spcAft>
                <a:spcPts val="0"/>
              </a:spcAft>
              <a:buClr>
                <a:schemeClr val="dk1"/>
              </a:buClr>
              <a:buSzPts val="3600"/>
              <a:buChar char="•"/>
            </a:pPr>
            <a:r>
              <a:rPr b="1" lang="en-US" sz="3600"/>
              <a:t>Target for Quantity (command and control policies)</a:t>
            </a:r>
            <a:endParaRPr/>
          </a:p>
          <a:p>
            <a:pPr indent="-273050" lvl="1" marL="673100" rtl="0" algn="l">
              <a:lnSpc>
                <a:spcPct val="90000"/>
              </a:lnSpc>
              <a:spcBef>
                <a:spcPts val="620"/>
              </a:spcBef>
              <a:spcAft>
                <a:spcPts val="0"/>
              </a:spcAft>
              <a:buClr>
                <a:schemeClr val="dk1"/>
              </a:buClr>
              <a:buSzPts val="3100"/>
              <a:buChar char="–"/>
            </a:pPr>
            <a:r>
              <a:rPr lang="en-US" sz="3100"/>
              <a:t>CO</a:t>
            </a:r>
            <a:r>
              <a:rPr lang="en-US" sz="2000"/>
              <a:t>2</a:t>
            </a:r>
            <a:r>
              <a:rPr lang="en-US" sz="3100"/>
              <a:t> emission cap (bubble, grandfather’s rule)</a:t>
            </a:r>
            <a:endParaRPr sz="3500"/>
          </a:p>
          <a:p>
            <a:pPr indent="-273050" lvl="1" marL="673100" rtl="0" algn="l">
              <a:lnSpc>
                <a:spcPct val="90000"/>
              </a:lnSpc>
              <a:spcBef>
                <a:spcPts val="700"/>
              </a:spcBef>
              <a:spcAft>
                <a:spcPts val="0"/>
              </a:spcAft>
              <a:buClr>
                <a:schemeClr val="dk1"/>
              </a:buClr>
              <a:buSzPts val="3500"/>
              <a:buChar char="–"/>
            </a:pPr>
            <a:r>
              <a:rPr lang="en-US" sz="3500"/>
              <a:t>Electricity generation capacity target for renewable energy</a:t>
            </a:r>
            <a:endParaRPr/>
          </a:p>
          <a:p>
            <a:pPr indent="-273050" lvl="1" marL="673100" rtl="0" algn="l">
              <a:lnSpc>
                <a:spcPct val="90000"/>
              </a:lnSpc>
              <a:spcBef>
                <a:spcPts val="700"/>
              </a:spcBef>
              <a:spcAft>
                <a:spcPts val="0"/>
              </a:spcAft>
              <a:buClr>
                <a:schemeClr val="dk1"/>
              </a:buClr>
              <a:buSzPts val="3500"/>
              <a:buChar char="–"/>
            </a:pPr>
            <a:r>
              <a:rPr lang="en-US" sz="3500"/>
              <a:t>Standards for EER（energy efficiency ratio）,  green buildings, strategic fuel reserve, etc</a:t>
            </a:r>
            <a:endParaRPr/>
          </a:p>
        </p:txBody>
      </p:sp>
      <p:sp>
        <p:nvSpPr>
          <p:cNvPr id="1103" name="Google Shape;1103;p93"/>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04" name="Google Shape;1104;p93"/>
          <p:cNvSpPr/>
          <p:nvPr/>
        </p:nvSpPr>
        <p:spPr>
          <a:xfrm>
            <a:off x="0" y="6488668"/>
            <a:ext cx="802838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Hsu, Jyh-Yih (2009), Policy for Sustainable Energy Development.</a:t>
            </a:r>
            <a:endParaRPr sz="1800">
              <a:solidFill>
                <a:schemeClr val="dk1"/>
              </a:solidFill>
              <a:latin typeface="Calibri"/>
              <a:ea typeface="Calibri"/>
              <a:cs typeface="Calibri"/>
              <a:sym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8" name="Shape 1108"/>
        <p:cNvGrpSpPr/>
        <p:nvPr/>
      </p:nvGrpSpPr>
      <p:grpSpPr>
        <a:xfrm>
          <a:off x="0" y="0"/>
          <a:ext cx="0" cy="0"/>
          <a:chOff x="0" y="0"/>
          <a:chExt cx="0" cy="0"/>
        </a:xfrm>
      </p:grpSpPr>
      <p:sp>
        <p:nvSpPr>
          <p:cNvPr id="1109" name="Google Shape;1109;p9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0F243E"/>
              </a:buClr>
              <a:buSzPts val="4400"/>
              <a:buFont typeface="Calibri"/>
              <a:buNone/>
            </a:pPr>
            <a:r>
              <a:rPr b="1" lang="en-US"/>
              <a:t>4.10  Other Policy Tools(2/2)</a:t>
            </a:r>
            <a:endParaRPr b="1"/>
          </a:p>
        </p:txBody>
      </p:sp>
      <p:sp>
        <p:nvSpPr>
          <p:cNvPr id="1110" name="Google Shape;1110;p94"/>
          <p:cNvSpPr txBox="1"/>
          <p:nvPr>
            <p:ph idx="1" type="body"/>
          </p:nvPr>
        </p:nvSpPr>
        <p:spPr>
          <a:xfrm>
            <a:off x="457200" y="1772816"/>
            <a:ext cx="8229600" cy="4353347"/>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Clr>
                <a:schemeClr val="dk1"/>
              </a:buClr>
              <a:buSzPts val="3200"/>
              <a:buChar char="•"/>
            </a:pPr>
            <a:r>
              <a:rPr lang="en-US"/>
              <a:t>RDD&amp;D(Research, Development, Demonstration and Deployment)</a:t>
            </a:r>
            <a:endParaRPr/>
          </a:p>
          <a:p>
            <a:pPr indent="-273050" lvl="0" marL="273050" rtl="0" algn="l">
              <a:spcBef>
                <a:spcPts val="640"/>
              </a:spcBef>
              <a:spcAft>
                <a:spcPts val="0"/>
              </a:spcAft>
              <a:buClr>
                <a:schemeClr val="dk1"/>
              </a:buClr>
              <a:buSzPts val="3200"/>
              <a:buChar char="•"/>
            </a:pPr>
            <a:r>
              <a:rPr lang="en-US"/>
              <a:t>Education &amp; Dissemination</a:t>
            </a:r>
            <a:endParaRPr/>
          </a:p>
          <a:p>
            <a:pPr indent="-273050" lvl="0" marL="273050" rtl="0" algn="l">
              <a:spcBef>
                <a:spcPts val="640"/>
              </a:spcBef>
              <a:spcAft>
                <a:spcPts val="0"/>
              </a:spcAft>
              <a:buClr>
                <a:schemeClr val="dk1"/>
              </a:buClr>
              <a:buSzPts val="3200"/>
              <a:buChar char="•"/>
            </a:pPr>
            <a:r>
              <a:rPr lang="en-US"/>
              <a:t>Information Disclosure</a:t>
            </a:r>
            <a:endParaRPr/>
          </a:p>
          <a:p>
            <a:pPr indent="-273050" lvl="0" marL="273050" rtl="0" algn="l">
              <a:spcBef>
                <a:spcPts val="640"/>
              </a:spcBef>
              <a:spcAft>
                <a:spcPts val="0"/>
              </a:spcAft>
              <a:buClr>
                <a:schemeClr val="dk1"/>
              </a:buClr>
              <a:buSzPts val="3200"/>
              <a:buChar char="•"/>
            </a:pPr>
            <a:r>
              <a:rPr lang="en-US"/>
              <a:t>Direct Investment and Management by Government</a:t>
            </a:r>
            <a:endParaRPr/>
          </a:p>
          <a:p>
            <a:pPr indent="-69850" lvl="0" marL="273050" rtl="0" algn="l">
              <a:spcBef>
                <a:spcPts val="640"/>
              </a:spcBef>
              <a:spcAft>
                <a:spcPts val="0"/>
              </a:spcAft>
              <a:buClr>
                <a:schemeClr val="dk1"/>
              </a:buClr>
              <a:buSzPts val="3200"/>
              <a:buNone/>
            </a:pPr>
            <a:r>
              <a:t/>
            </a:r>
            <a:endParaRPr/>
          </a:p>
          <a:p>
            <a:pPr indent="-69850" lvl="0" marL="273050" rtl="0" algn="l">
              <a:spcBef>
                <a:spcPts val="640"/>
              </a:spcBef>
              <a:spcAft>
                <a:spcPts val="0"/>
              </a:spcAft>
              <a:buClr>
                <a:schemeClr val="dk1"/>
              </a:buClr>
              <a:buSzPts val="3200"/>
              <a:buNone/>
            </a:pPr>
            <a:r>
              <a:t/>
            </a:r>
            <a:endParaRPr/>
          </a:p>
        </p:txBody>
      </p:sp>
      <p:sp>
        <p:nvSpPr>
          <p:cNvPr id="1111" name="Google Shape;1111;p94"/>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12" name="Google Shape;1112;p94"/>
          <p:cNvSpPr/>
          <p:nvPr/>
        </p:nvSpPr>
        <p:spPr>
          <a:xfrm>
            <a:off x="0" y="6488668"/>
            <a:ext cx="802838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Hsu, Jyh-Yih (2009), Policy for Sustainable Energy Development.</a:t>
            </a:r>
            <a:endParaRPr sz="1800">
              <a:solidFill>
                <a:schemeClr val="dk1"/>
              </a:solidFill>
              <a:latin typeface="Calibri"/>
              <a:ea typeface="Calibri"/>
              <a:cs typeface="Calibri"/>
              <a:sym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6" name="Shape 1116"/>
        <p:cNvGrpSpPr/>
        <p:nvPr/>
      </p:nvGrpSpPr>
      <p:grpSpPr>
        <a:xfrm>
          <a:off x="0" y="0"/>
          <a:ext cx="0" cy="0"/>
          <a:chOff x="0" y="0"/>
          <a:chExt cx="0" cy="0"/>
        </a:xfrm>
      </p:grpSpPr>
      <p:sp>
        <p:nvSpPr>
          <p:cNvPr id="1117" name="Google Shape;1117;p95"/>
          <p:cNvSpPr/>
          <p:nvPr/>
        </p:nvSpPr>
        <p:spPr>
          <a:xfrm>
            <a:off x="1043608" y="620688"/>
            <a:ext cx="7128792" cy="7694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400">
                <a:solidFill>
                  <a:schemeClr val="dk1"/>
                </a:solidFill>
                <a:latin typeface="Calibri"/>
                <a:ea typeface="Calibri"/>
                <a:cs typeface="Calibri"/>
                <a:sym typeface="Calibri"/>
              </a:rPr>
              <a:t>5. Conclusion and Summary</a:t>
            </a:r>
            <a:endParaRPr sz="4400">
              <a:solidFill>
                <a:schemeClr val="dk1"/>
              </a:solidFill>
              <a:latin typeface="Calibri"/>
              <a:ea typeface="Calibri"/>
              <a:cs typeface="Calibri"/>
              <a:sym typeface="Calibri"/>
            </a:endParaRPr>
          </a:p>
        </p:txBody>
      </p:sp>
      <p:sp>
        <p:nvSpPr>
          <p:cNvPr id="1118" name="Google Shape;1118;p95"/>
          <p:cNvSpPr txBox="1"/>
          <p:nvPr>
            <p:ph idx="12" type="sldNum"/>
          </p:nvPr>
        </p:nvSpPr>
        <p:spPr>
          <a:xfrm>
            <a:off x="6974904" y="6237312"/>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19" name="Google Shape;1119;p95"/>
          <p:cNvSpPr/>
          <p:nvPr/>
        </p:nvSpPr>
        <p:spPr>
          <a:xfrm>
            <a:off x="755576" y="1772816"/>
            <a:ext cx="7488832" cy="95410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2800">
                <a:solidFill>
                  <a:schemeClr val="dk1"/>
                </a:solidFill>
                <a:latin typeface="Calibri"/>
                <a:ea typeface="Calibri"/>
                <a:cs typeface="Calibri"/>
                <a:sym typeface="Calibri"/>
              </a:rPr>
              <a:t>5.1 Conclusion ………………………………………………84</a:t>
            </a:r>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5.2  Summary of Relevant Policies ……………………88</a:t>
            </a:r>
            <a:endParaRPr sz="2800">
              <a:solidFill>
                <a:schemeClr val="dk1"/>
              </a:solidFill>
              <a:latin typeface="Calibri"/>
              <a:ea typeface="Calibri"/>
              <a:cs typeface="Calibri"/>
              <a:sym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3" name="Shape 1123"/>
        <p:cNvGrpSpPr/>
        <p:nvPr/>
      </p:nvGrpSpPr>
      <p:grpSpPr>
        <a:xfrm>
          <a:off x="0" y="0"/>
          <a:ext cx="0" cy="0"/>
          <a:chOff x="0" y="0"/>
          <a:chExt cx="0" cy="0"/>
        </a:xfrm>
      </p:grpSpPr>
      <p:sp>
        <p:nvSpPr>
          <p:cNvPr id="1124" name="Google Shape;1124;p9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solidFill>
                  <a:schemeClr val="dk1"/>
                </a:solidFill>
              </a:rPr>
              <a:t>5.1  Conclusion (1/4)</a:t>
            </a:r>
            <a:endParaRPr/>
          </a:p>
        </p:txBody>
      </p:sp>
      <p:sp>
        <p:nvSpPr>
          <p:cNvPr id="1125" name="Google Shape;1125;p96"/>
          <p:cNvSpPr txBox="1"/>
          <p:nvPr>
            <p:ph idx="1" type="body"/>
          </p:nvPr>
        </p:nvSpPr>
        <p:spPr>
          <a:xfrm>
            <a:off x="457200" y="1556793"/>
            <a:ext cx="8229600" cy="3600399"/>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3200"/>
              <a:buChar char="•"/>
            </a:pPr>
            <a:r>
              <a:rPr lang="en-US"/>
              <a:t>Is there a </a:t>
            </a:r>
            <a:r>
              <a:rPr lang="en-US">
                <a:solidFill>
                  <a:srgbClr val="FF0000"/>
                </a:solidFill>
              </a:rPr>
              <a:t>“win-win game/strategy” </a:t>
            </a:r>
            <a:r>
              <a:rPr lang="en-US"/>
              <a:t>for economic growth and sustainable development?</a:t>
            </a:r>
            <a:endParaRPr/>
          </a:p>
          <a:p>
            <a:pPr indent="-342900" lvl="0" marL="342900" rtl="0" algn="l">
              <a:lnSpc>
                <a:spcPct val="90000"/>
              </a:lnSpc>
              <a:spcBef>
                <a:spcPts val="1200"/>
              </a:spcBef>
              <a:spcAft>
                <a:spcPts val="0"/>
              </a:spcAft>
              <a:buClr>
                <a:schemeClr val="dk1"/>
              </a:buClr>
              <a:buSzPts val="3200"/>
              <a:buChar char="•"/>
            </a:pPr>
            <a:r>
              <a:rPr lang="en-US"/>
              <a:t>The answer to  this question: Taiwan should go for </a:t>
            </a:r>
            <a:r>
              <a:rPr lang="en-US">
                <a:solidFill>
                  <a:srgbClr val="FF0000"/>
                </a:solidFill>
              </a:rPr>
              <a:t>green energy/economy</a:t>
            </a:r>
            <a:endParaRPr/>
          </a:p>
          <a:p>
            <a:pPr indent="-342900" lvl="0" marL="342900" rtl="0" algn="l">
              <a:lnSpc>
                <a:spcPct val="90000"/>
              </a:lnSpc>
              <a:spcBef>
                <a:spcPts val="1200"/>
              </a:spcBef>
              <a:spcAft>
                <a:spcPts val="0"/>
              </a:spcAft>
              <a:buClr>
                <a:schemeClr val="dk1"/>
              </a:buClr>
              <a:buSzPts val="3200"/>
              <a:buChar char="•"/>
            </a:pPr>
            <a:r>
              <a:rPr lang="en-US"/>
              <a:t>Thomas Friedman : </a:t>
            </a:r>
            <a:r>
              <a:rPr lang="en-US">
                <a:solidFill>
                  <a:srgbClr val="FF0000"/>
                </a:solidFill>
              </a:rPr>
              <a:t>Taiwan From IT to ET</a:t>
            </a:r>
            <a:r>
              <a:rPr lang="en-US"/>
              <a:t>(Energy Technology) </a:t>
            </a:r>
            <a:endParaRPr/>
          </a:p>
          <a:p>
            <a:pPr indent="-139700" lvl="0" marL="342900" rtl="0" algn="l">
              <a:lnSpc>
                <a:spcPct val="90000"/>
              </a:lnSpc>
              <a:spcBef>
                <a:spcPts val="1800"/>
              </a:spcBef>
              <a:spcAft>
                <a:spcPts val="0"/>
              </a:spcAft>
              <a:buClr>
                <a:schemeClr val="dk1"/>
              </a:buClr>
              <a:buSzPts val="3200"/>
              <a:buNone/>
            </a:pPr>
            <a:r>
              <a:t/>
            </a:r>
            <a:endParaRPr/>
          </a:p>
          <a:p>
            <a:pPr indent="-139700" lvl="0" marL="342900" rtl="0" algn="l">
              <a:lnSpc>
                <a:spcPct val="90000"/>
              </a:lnSpc>
              <a:spcBef>
                <a:spcPts val="1800"/>
              </a:spcBef>
              <a:spcAft>
                <a:spcPts val="0"/>
              </a:spcAft>
              <a:buClr>
                <a:schemeClr val="dk1"/>
              </a:buClr>
              <a:buSzPts val="3200"/>
              <a:buNone/>
            </a:pPr>
            <a:r>
              <a:t/>
            </a:r>
            <a:endParaRPr/>
          </a:p>
          <a:p>
            <a:pPr indent="-139700" lvl="0" marL="342900" rtl="0" algn="l">
              <a:lnSpc>
                <a:spcPct val="90000"/>
              </a:lnSpc>
              <a:spcBef>
                <a:spcPts val="1800"/>
              </a:spcBef>
              <a:spcAft>
                <a:spcPts val="0"/>
              </a:spcAft>
              <a:buClr>
                <a:schemeClr val="dk1"/>
              </a:buClr>
              <a:buSzPts val="3200"/>
              <a:buNone/>
            </a:pPr>
            <a:r>
              <a:t/>
            </a:r>
            <a:endParaRPr/>
          </a:p>
        </p:txBody>
      </p:sp>
      <p:sp>
        <p:nvSpPr>
          <p:cNvPr id="1126" name="Google Shape;1126;p96"/>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台灣大革命.jpg" id="1127" name="Google Shape;1127;p96">
            <a:hlinkClick r:id="rId3"/>
          </p:cNvPr>
          <p:cNvPicPr preferRelativeResize="0"/>
          <p:nvPr/>
        </p:nvPicPr>
        <p:blipFill rotWithShape="1">
          <a:blip r:embed="rId4">
            <a:alphaModFix/>
          </a:blip>
          <a:srcRect b="0" l="0" r="0" t="0"/>
          <a:stretch/>
        </p:blipFill>
        <p:spPr>
          <a:xfrm>
            <a:off x="683568" y="5157192"/>
            <a:ext cx="2520280" cy="999753"/>
          </a:xfrm>
          <a:prstGeom prst="rect">
            <a:avLst/>
          </a:prstGeom>
          <a:noFill/>
          <a:ln>
            <a:noFill/>
          </a:ln>
        </p:spPr>
      </p:pic>
      <p:pic>
        <p:nvPicPr>
          <p:cNvPr descr="cooperation.jpg" id="1128" name="Google Shape;1128;p96">
            <a:hlinkClick r:id="rId5"/>
          </p:cNvPr>
          <p:cNvPicPr preferRelativeResize="0"/>
          <p:nvPr/>
        </p:nvPicPr>
        <p:blipFill rotWithShape="1">
          <a:blip r:embed="rId6">
            <a:alphaModFix/>
          </a:blip>
          <a:srcRect b="0" l="0" r="0" t="0"/>
          <a:stretch/>
        </p:blipFill>
        <p:spPr>
          <a:xfrm>
            <a:off x="3419872" y="5157192"/>
            <a:ext cx="2607156" cy="1014040"/>
          </a:xfrm>
          <a:prstGeom prst="rect">
            <a:avLst/>
          </a:prstGeom>
          <a:noFill/>
          <a:ln>
            <a:noFill/>
          </a:ln>
        </p:spPr>
      </p:pic>
      <p:pic>
        <p:nvPicPr>
          <p:cNvPr descr="new.jpg" id="1129" name="Google Shape;1129;p96">
            <a:hlinkClick r:id="rId7"/>
          </p:cNvPr>
          <p:cNvPicPr preferRelativeResize="0"/>
          <p:nvPr/>
        </p:nvPicPr>
        <p:blipFill rotWithShape="1">
          <a:blip r:embed="rId8">
            <a:alphaModFix/>
          </a:blip>
          <a:srcRect b="0" l="0" r="0" t="0"/>
          <a:stretch/>
        </p:blipFill>
        <p:spPr>
          <a:xfrm>
            <a:off x="6228184" y="5157192"/>
            <a:ext cx="2643562" cy="980702"/>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3" name="Shape 1133"/>
        <p:cNvGrpSpPr/>
        <p:nvPr/>
      </p:nvGrpSpPr>
      <p:grpSpPr>
        <a:xfrm>
          <a:off x="0" y="0"/>
          <a:ext cx="0" cy="0"/>
          <a:chOff x="0" y="0"/>
          <a:chExt cx="0" cy="0"/>
        </a:xfrm>
      </p:grpSpPr>
      <p:sp>
        <p:nvSpPr>
          <p:cNvPr id="1134" name="Google Shape;1134;p9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chemeClr val="dk1"/>
              </a:buClr>
              <a:buSzPts val="4800"/>
              <a:buFont typeface="Calibri"/>
              <a:buNone/>
            </a:pPr>
            <a:r>
              <a:rPr b="1" lang="en-US" sz="4800">
                <a:solidFill>
                  <a:schemeClr val="dk1"/>
                </a:solidFill>
              </a:rPr>
              <a:t>5.1  Conclusion (2/4)</a:t>
            </a:r>
            <a:endParaRPr b="1" sz="4800">
              <a:solidFill>
                <a:schemeClr val="dk1"/>
              </a:solidFill>
            </a:endParaRPr>
          </a:p>
        </p:txBody>
      </p:sp>
      <p:sp>
        <p:nvSpPr>
          <p:cNvPr id="1135" name="Google Shape;1135;p97"/>
          <p:cNvSpPr txBox="1"/>
          <p:nvPr>
            <p:ph idx="1" type="body"/>
          </p:nvPr>
        </p:nvSpPr>
        <p:spPr>
          <a:xfrm>
            <a:off x="179512" y="1556792"/>
            <a:ext cx="8964488" cy="4968552"/>
          </a:xfrm>
          <a:prstGeom prst="rect">
            <a:avLst/>
          </a:prstGeom>
          <a:noFill/>
          <a:ln>
            <a:noFill/>
          </a:ln>
        </p:spPr>
        <p:txBody>
          <a:bodyPr anchorCtr="0" anchor="t" bIns="45700" lIns="91425" spcFirstLastPara="1" rIns="91425" wrap="square" tIns="45700">
            <a:noAutofit/>
          </a:bodyPr>
          <a:lstStyle/>
          <a:p>
            <a:pPr indent="-360000" lvl="0" marL="609600" rtl="0" algn="l">
              <a:spcBef>
                <a:spcPts val="0"/>
              </a:spcBef>
              <a:spcAft>
                <a:spcPts val="0"/>
              </a:spcAft>
              <a:buClr>
                <a:srgbClr val="FF0000"/>
              </a:buClr>
              <a:buSzPts val="3200"/>
              <a:buChar char="•"/>
            </a:pPr>
            <a:r>
              <a:rPr lang="en-US">
                <a:solidFill>
                  <a:srgbClr val="FF0000"/>
                </a:solidFill>
              </a:rPr>
              <a:t>Sustainability</a:t>
            </a:r>
            <a:r>
              <a:rPr lang="en-US"/>
              <a:t> means to minimize environmental/ecological impacts when pursuing economic development</a:t>
            </a:r>
            <a:endParaRPr/>
          </a:p>
          <a:p>
            <a:pPr indent="-360000" lvl="0" marL="609600" rtl="0" algn="l">
              <a:spcBef>
                <a:spcPts val="1200"/>
              </a:spcBef>
              <a:spcAft>
                <a:spcPts val="0"/>
              </a:spcAft>
              <a:buClr>
                <a:schemeClr val="dk1"/>
              </a:buClr>
              <a:buSzPts val="3200"/>
              <a:buChar char="•"/>
            </a:pPr>
            <a:r>
              <a:rPr lang="en-US"/>
              <a:t>The importance of </a:t>
            </a:r>
            <a:r>
              <a:rPr lang="en-US">
                <a:solidFill>
                  <a:srgbClr val="FF0000"/>
                </a:solidFill>
              </a:rPr>
              <a:t>Mitigation Policy vs. Adaptation Policy</a:t>
            </a:r>
            <a:endParaRPr/>
          </a:p>
          <a:p>
            <a:pPr indent="-360000" lvl="0" marL="609600" rtl="0" algn="l">
              <a:spcBef>
                <a:spcPts val="1200"/>
              </a:spcBef>
              <a:spcAft>
                <a:spcPts val="0"/>
              </a:spcAft>
              <a:buClr>
                <a:srgbClr val="FF0000"/>
              </a:buClr>
              <a:buSzPts val="3200"/>
              <a:buChar char="•"/>
            </a:pPr>
            <a:r>
              <a:rPr lang="en-US">
                <a:solidFill>
                  <a:srgbClr val="FF0000"/>
                </a:solidFill>
              </a:rPr>
              <a:t>Technology Breaking Through </a:t>
            </a:r>
            <a:r>
              <a:rPr lang="en-US"/>
              <a:t>Is Needed (e.g., Biotech, Biomimics, Nanotech)</a:t>
            </a:r>
            <a:endParaRPr/>
          </a:p>
          <a:p>
            <a:pPr indent="-360000" lvl="0" marL="609600" rtl="0" algn="l">
              <a:spcBef>
                <a:spcPts val="1200"/>
              </a:spcBef>
              <a:spcAft>
                <a:spcPts val="0"/>
              </a:spcAft>
              <a:buClr>
                <a:schemeClr val="dk1"/>
              </a:buClr>
              <a:buSzPts val="3200"/>
              <a:buChar char="•"/>
            </a:pPr>
            <a:r>
              <a:rPr lang="en-US"/>
              <a:t>Taiwan industry upgrading for </a:t>
            </a:r>
            <a:r>
              <a:rPr lang="en-US">
                <a:solidFill>
                  <a:srgbClr val="FF0000"/>
                </a:solidFill>
              </a:rPr>
              <a:t>KBE (Knowledge-Based Economy)</a:t>
            </a:r>
            <a:endParaRPr/>
          </a:p>
        </p:txBody>
      </p:sp>
      <p:sp>
        <p:nvSpPr>
          <p:cNvPr id="1136" name="Google Shape;1136;p97"/>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0" name="Shape 1140"/>
        <p:cNvGrpSpPr/>
        <p:nvPr/>
      </p:nvGrpSpPr>
      <p:grpSpPr>
        <a:xfrm>
          <a:off x="0" y="0"/>
          <a:ext cx="0" cy="0"/>
          <a:chOff x="0" y="0"/>
          <a:chExt cx="0" cy="0"/>
        </a:xfrm>
      </p:grpSpPr>
      <p:sp>
        <p:nvSpPr>
          <p:cNvPr id="1141" name="Google Shape;1141;p9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solidFill>
                  <a:schemeClr val="dk1"/>
                </a:solidFill>
              </a:rPr>
              <a:t>5.1  Conclusion(3/4)</a:t>
            </a:r>
            <a:endParaRPr>
              <a:solidFill>
                <a:schemeClr val="dk1"/>
              </a:solidFill>
            </a:endParaRPr>
          </a:p>
        </p:txBody>
      </p:sp>
      <p:sp>
        <p:nvSpPr>
          <p:cNvPr id="1142" name="Google Shape;1142;p98"/>
          <p:cNvSpPr txBox="1"/>
          <p:nvPr>
            <p:ph idx="1" type="body"/>
          </p:nvPr>
        </p:nvSpPr>
        <p:spPr>
          <a:xfrm>
            <a:off x="323528" y="1484784"/>
            <a:ext cx="8640960" cy="5112568"/>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Clr>
                <a:srgbClr val="FF0000"/>
              </a:buClr>
              <a:buSzPts val="3200"/>
              <a:buChar char="•"/>
            </a:pPr>
            <a:r>
              <a:rPr lang="en-US">
                <a:solidFill>
                  <a:srgbClr val="FF0000"/>
                </a:solidFill>
              </a:rPr>
              <a:t>Life Style (eg. USA style) Adjustment</a:t>
            </a:r>
            <a:r>
              <a:rPr lang="en-US"/>
              <a:t> Is Needed</a:t>
            </a:r>
            <a:endParaRPr/>
          </a:p>
          <a:p>
            <a:pPr indent="-273050" lvl="0" marL="273050" rtl="0" algn="l">
              <a:spcBef>
                <a:spcPts val="1800"/>
              </a:spcBef>
              <a:spcAft>
                <a:spcPts val="0"/>
              </a:spcAft>
              <a:buClr>
                <a:schemeClr val="dk1"/>
              </a:buClr>
              <a:buSzPts val="3200"/>
              <a:buChar char="•"/>
            </a:pPr>
            <a:r>
              <a:rPr lang="en-US"/>
              <a:t>Supply Chain of Food Consumption: Local and Vegetable</a:t>
            </a:r>
            <a:endParaRPr/>
          </a:p>
          <a:p>
            <a:pPr indent="-273050" lvl="1" marL="273050" rtl="0" algn="l">
              <a:lnSpc>
                <a:spcPct val="120000"/>
              </a:lnSpc>
              <a:spcBef>
                <a:spcPts val="1800"/>
              </a:spcBef>
              <a:spcAft>
                <a:spcPts val="0"/>
              </a:spcAft>
              <a:buClr>
                <a:schemeClr val="dk1"/>
              </a:buClr>
              <a:buSzPts val="3200"/>
              <a:buFont typeface="Arial"/>
              <a:buChar char="•"/>
            </a:pPr>
            <a:r>
              <a:rPr lang="en-US" sz="3200"/>
              <a:t>4”Rs”: </a:t>
            </a:r>
            <a:r>
              <a:rPr lang="en-US" sz="3200">
                <a:solidFill>
                  <a:srgbClr val="FF0000"/>
                </a:solidFill>
              </a:rPr>
              <a:t>Renewable, Reduce, Reuse, Recycle.</a:t>
            </a:r>
            <a:endParaRPr/>
          </a:p>
          <a:p>
            <a:pPr indent="-273050" lvl="0" marL="273050" rtl="0" algn="l">
              <a:spcBef>
                <a:spcPts val="1800"/>
              </a:spcBef>
              <a:spcAft>
                <a:spcPts val="0"/>
              </a:spcAft>
              <a:buClr>
                <a:srgbClr val="FF0000"/>
              </a:buClr>
              <a:buSzPts val="3200"/>
              <a:buChar char="•"/>
            </a:pPr>
            <a:r>
              <a:rPr lang="en-US">
                <a:solidFill>
                  <a:srgbClr val="FF0000"/>
                </a:solidFill>
              </a:rPr>
              <a:t>International Institution </a:t>
            </a:r>
            <a:r>
              <a:rPr lang="en-US"/>
              <a:t>for Regulation and Implementation</a:t>
            </a:r>
            <a:endParaRPr/>
          </a:p>
          <a:p>
            <a:pPr indent="0" lvl="0" marL="273050" rtl="0" algn="l">
              <a:spcBef>
                <a:spcPts val="900"/>
              </a:spcBef>
              <a:spcAft>
                <a:spcPts val="0"/>
              </a:spcAft>
              <a:buClr>
                <a:schemeClr val="dk1"/>
              </a:buClr>
              <a:buSzPts val="4500"/>
              <a:buNone/>
            </a:pPr>
            <a:r>
              <a:t/>
            </a:r>
            <a:endParaRPr sz="4500"/>
          </a:p>
          <a:p>
            <a:pPr indent="-88900" lvl="0" marL="342900" rtl="0" algn="l">
              <a:spcBef>
                <a:spcPts val="800"/>
              </a:spcBef>
              <a:spcAft>
                <a:spcPts val="0"/>
              </a:spcAft>
              <a:buClr>
                <a:schemeClr val="dk1"/>
              </a:buClr>
              <a:buSzPts val="4000"/>
              <a:buNone/>
            </a:pPr>
            <a:r>
              <a:t/>
            </a:r>
            <a:endParaRPr sz="4000"/>
          </a:p>
        </p:txBody>
      </p:sp>
      <p:sp>
        <p:nvSpPr>
          <p:cNvPr id="1143" name="Google Shape;1143;p98"/>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7" name="Shape 1147"/>
        <p:cNvGrpSpPr/>
        <p:nvPr/>
      </p:nvGrpSpPr>
      <p:grpSpPr>
        <a:xfrm>
          <a:off x="0" y="0"/>
          <a:ext cx="0" cy="0"/>
          <a:chOff x="0" y="0"/>
          <a:chExt cx="0" cy="0"/>
        </a:xfrm>
      </p:grpSpPr>
      <p:sp>
        <p:nvSpPr>
          <p:cNvPr id="1148" name="Google Shape;1148;p9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solidFill>
                  <a:schemeClr val="dk1"/>
                </a:solidFill>
              </a:rPr>
              <a:t>5.1  Conclusion(4/4)</a:t>
            </a:r>
            <a:endParaRPr/>
          </a:p>
        </p:txBody>
      </p:sp>
      <p:sp>
        <p:nvSpPr>
          <p:cNvPr id="1149" name="Google Shape;1149;p99"/>
          <p:cNvSpPr txBox="1"/>
          <p:nvPr>
            <p:ph idx="1" type="body"/>
          </p:nvPr>
        </p:nvSpPr>
        <p:spPr>
          <a:xfrm>
            <a:off x="457200" y="1772816"/>
            <a:ext cx="8363272" cy="4392488"/>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Clr>
                <a:srgbClr val="FF0000"/>
              </a:buClr>
              <a:buSzPts val="3200"/>
              <a:buChar char="•"/>
            </a:pPr>
            <a:r>
              <a:rPr lang="en-US">
                <a:solidFill>
                  <a:srgbClr val="FF0000"/>
                </a:solidFill>
              </a:rPr>
              <a:t>Green GDP, Green IT, Smart grid, AMI(Advanced Metering Infrastructure), RTP(Real-Time Pricing) and nuclear safety </a:t>
            </a:r>
            <a:r>
              <a:rPr lang="en-US"/>
              <a:t>are important issues to be handled by relevant policies</a:t>
            </a:r>
            <a:endParaRPr/>
          </a:p>
          <a:p>
            <a:pPr indent="-273050" lvl="0" marL="273050" rtl="0" algn="l">
              <a:spcBef>
                <a:spcPts val="2400"/>
              </a:spcBef>
              <a:spcAft>
                <a:spcPts val="0"/>
              </a:spcAft>
              <a:buClr>
                <a:srgbClr val="FF0000"/>
              </a:buClr>
              <a:buSzPts val="3200"/>
              <a:buChar char="•"/>
            </a:pPr>
            <a:r>
              <a:rPr lang="en-US">
                <a:solidFill>
                  <a:srgbClr val="FF0000"/>
                </a:solidFill>
              </a:rPr>
              <a:t>Incentive mechanism </a:t>
            </a:r>
            <a:r>
              <a:rPr lang="en-US"/>
              <a:t>and  </a:t>
            </a:r>
            <a:r>
              <a:rPr lang="en-US">
                <a:solidFill>
                  <a:srgbClr val="FF0000"/>
                </a:solidFill>
              </a:rPr>
              <a:t>institutional innovation </a:t>
            </a:r>
            <a:r>
              <a:rPr lang="en-US"/>
              <a:t>are the cores of government policy for handling the issues of environmental externality</a:t>
            </a:r>
            <a:endParaRPr/>
          </a:p>
          <a:p>
            <a:pPr indent="-139700" lvl="0" marL="342900" rtl="0" algn="l">
              <a:spcBef>
                <a:spcPts val="2400"/>
              </a:spcBef>
              <a:spcAft>
                <a:spcPts val="0"/>
              </a:spcAft>
              <a:buClr>
                <a:schemeClr val="dk1"/>
              </a:buClr>
              <a:buSzPts val="3200"/>
              <a:buNone/>
            </a:pPr>
            <a:r>
              <a:t/>
            </a:r>
            <a:endParaRPr/>
          </a:p>
        </p:txBody>
      </p:sp>
      <p:sp>
        <p:nvSpPr>
          <p:cNvPr id="1150" name="Google Shape;1150;p99"/>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4" name="Shape 1154"/>
        <p:cNvGrpSpPr/>
        <p:nvPr/>
      </p:nvGrpSpPr>
      <p:grpSpPr>
        <a:xfrm>
          <a:off x="0" y="0"/>
          <a:ext cx="0" cy="0"/>
          <a:chOff x="0" y="0"/>
          <a:chExt cx="0" cy="0"/>
        </a:xfrm>
      </p:grpSpPr>
      <p:sp>
        <p:nvSpPr>
          <p:cNvPr id="1155" name="Google Shape;1155;p100"/>
          <p:cNvSpPr txBox="1"/>
          <p:nvPr>
            <p:ph type="title"/>
          </p:nvPr>
        </p:nvSpPr>
        <p:spPr>
          <a:xfrm>
            <a:off x="457200" y="53752"/>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3959"/>
              <a:buFont typeface="Calibri"/>
              <a:buNone/>
            </a:pPr>
            <a:r>
              <a:rPr lang="en-US" sz="3959"/>
              <a:t>5.2  Summary of Relevant Policies(1/3)</a:t>
            </a:r>
            <a:endParaRPr sz="3959"/>
          </a:p>
        </p:txBody>
      </p:sp>
      <p:graphicFrame>
        <p:nvGraphicFramePr>
          <p:cNvPr id="1156" name="Google Shape;1156;p100"/>
          <p:cNvGraphicFramePr/>
          <p:nvPr/>
        </p:nvGraphicFramePr>
        <p:xfrm>
          <a:off x="0" y="1115576"/>
          <a:ext cx="3000000" cy="3000000"/>
        </p:xfrm>
        <a:graphic>
          <a:graphicData uri="http://schemas.openxmlformats.org/drawingml/2006/table">
            <a:tbl>
              <a:tblPr bandRow="1" firstRow="1">
                <a:noFill/>
                <a:tableStyleId>{5F96D845-1433-4F3D-8D99-3286BC92F99E}</a:tableStyleId>
              </a:tblPr>
              <a:tblGrid>
                <a:gridCol w="1475650"/>
                <a:gridCol w="1800200"/>
                <a:gridCol w="1800200"/>
                <a:gridCol w="3240350"/>
                <a:gridCol w="827575"/>
              </a:tblGrid>
              <a:tr h="628900">
                <a:tc>
                  <a:txBody>
                    <a:bodyPr>
                      <a:noAutofit/>
                    </a:bodyPr>
                    <a:lstStyle/>
                    <a:p>
                      <a:pPr indent="0" lvl="0" marL="0" marR="0" rtl="0" algn="ctr">
                        <a:spcBef>
                          <a:spcPts val="0"/>
                        </a:spcBef>
                        <a:spcAft>
                          <a:spcPts val="0"/>
                        </a:spcAft>
                        <a:buNone/>
                      </a:pPr>
                      <a:r>
                        <a:rPr lang="en-US" sz="2000" u="none" cap="none" strike="noStrike"/>
                        <a:t>Policy Tools</a:t>
                      </a:r>
                      <a:endParaRPr sz="2000" u="none" cap="none" strike="noStrike"/>
                    </a:p>
                  </a:txBody>
                  <a:tcPr marT="45725" marB="45725" marR="91450" marL="91450" anchor="ctr"/>
                </a:tc>
                <a:tc>
                  <a:txBody>
                    <a:bodyPr>
                      <a:noAutofit/>
                    </a:bodyPr>
                    <a:lstStyle/>
                    <a:p>
                      <a:pPr indent="0" lvl="0" marL="0" marR="0" rtl="0" algn="ctr">
                        <a:spcBef>
                          <a:spcPts val="0"/>
                        </a:spcBef>
                        <a:spcAft>
                          <a:spcPts val="0"/>
                        </a:spcAft>
                        <a:buNone/>
                      </a:pPr>
                      <a:r>
                        <a:rPr lang="en-US" sz="2000" u="none" cap="none" strike="noStrike"/>
                        <a:t>Practices</a:t>
                      </a:r>
                      <a:endParaRPr sz="2000" u="none" cap="none" strike="noStrike"/>
                    </a:p>
                  </a:txBody>
                  <a:tcPr marT="45725" marB="45725" marR="91450" marL="91450" anchor="ctr"/>
                </a:tc>
                <a:tc>
                  <a:txBody>
                    <a:bodyPr>
                      <a:noAutofit/>
                    </a:bodyPr>
                    <a:lstStyle/>
                    <a:p>
                      <a:pPr indent="0" lvl="0" marL="0" marR="0" rtl="0" algn="ctr">
                        <a:spcBef>
                          <a:spcPts val="0"/>
                        </a:spcBef>
                        <a:spcAft>
                          <a:spcPts val="0"/>
                        </a:spcAft>
                        <a:buNone/>
                      </a:pPr>
                      <a:r>
                        <a:rPr lang="en-US" sz="2000" u="none" cap="none" strike="noStrike"/>
                        <a:t>Targeted Objects</a:t>
                      </a:r>
                      <a:endParaRPr sz="2000" u="none" cap="none" strike="noStrike"/>
                    </a:p>
                  </a:txBody>
                  <a:tcPr marT="45725" marB="45725" marR="91450" marL="91450" anchor="ctr"/>
                </a:tc>
                <a:tc>
                  <a:txBody>
                    <a:bodyPr>
                      <a:noAutofit/>
                    </a:bodyPr>
                    <a:lstStyle/>
                    <a:p>
                      <a:pPr indent="0" lvl="0" marL="0" marR="0" rtl="0" algn="ctr">
                        <a:spcBef>
                          <a:spcPts val="0"/>
                        </a:spcBef>
                        <a:spcAft>
                          <a:spcPts val="0"/>
                        </a:spcAft>
                        <a:buNone/>
                      </a:pPr>
                      <a:r>
                        <a:rPr lang="en-US" sz="2000" u="none" cap="none" strike="noStrike"/>
                        <a:t>Features</a:t>
                      </a:r>
                      <a:endParaRPr sz="2000" u="none" cap="none" strike="noStrike"/>
                    </a:p>
                  </a:txBody>
                  <a:tcPr marT="45725" marB="45725" marR="91450" marL="91450" anchor="ctr"/>
                </a:tc>
                <a:tc>
                  <a:txBody>
                    <a:bodyPr>
                      <a:noAutofit/>
                    </a:bodyPr>
                    <a:lstStyle/>
                    <a:p>
                      <a:pPr indent="0" lvl="0" marL="0" marR="0" rtl="0" algn="ctr">
                        <a:spcBef>
                          <a:spcPts val="0"/>
                        </a:spcBef>
                        <a:spcAft>
                          <a:spcPts val="0"/>
                        </a:spcAft>
                        <a:buNone/>
                      </a:pPr>
                      <a:r>
                        <a:rPr lang="en-US" sz="2000" u="none" cap="none" strike="noStrike"/>
                        <a:t>Effect</a:t>
                      </a:r>
                      <a:endParaRPr sz="2000" u="none" cap="none" strike="noStrike"/>
                    </a:p>
                  </a:txBody>
                  <a:tcPr marT="45725" marB="45725" marR="91450" marL="91450" anchor="ctr"/>
                </a:tc>
              </a:tr>
              <a:tr h="1947475">
                <a:tc rowSpan="2">
                  <a:txBody>
                    <a:bodyPr>
                      <a:noAutofit/>
                    </a:bodyPr>
                    <a:lstStyle/>
                    <a:p>
                      <a:pPr indent="0" lvl="0" marL="0" marR="0" rtl="0" algn="ctr">
                        <a:spcBef>
                          <a:spcPts val="0"/>
                        </a:spcBef>
                        <a:spcAft>
                          <a:spcPts val="0"/>
                        </a:spcAft>
                        <a:buNone/>
                      </a:pPr>
                      <a:r>
                        <a:rPr lang="en-US" sz="1800" u="none" cap="none" strike="noStrike"/>
                        <a:t>Direct Intervention</a:t>
                      </a:r>
                      <a:endParaRPr b="0" i="0" sz="1800" u="none" cap="none" strike="noStrike">
                        <a:solidFill>
                          <a:schemeClr val="dk1"/>
                        </a:solidFill>
                        <a:latin typeface="Calibri"/>
                        <a:ea typeface="Calibri"/>
                        <a:cs typeface="Calibri"/>
                        <a:sym typeface="Calibri"/>
                      </a:endParaRPr>
                    </a:p>
                  </a:txBody>
                  <a:tcPr marT="45725" marB="45725" marR="91450" marL="91450" anchor="ctr"/>
                </a:tc>
                <a:tc>
                  <a:txBody>
                    <a:bodyPr>
                      <a:noAutofit/>
                    </a:bodyPr>
                    <a:lstStyle/>
                    <a:p>
                      <a:pPr indent="-114300" lvl="0" marL="0" marR="0" rtl="0" algn="l">
                        <a:spcBef>
                          <a:spcPts val="0"/>
                        </a:spcBef>
                        <a:spcAft>
                          <a:spcPts val="0"/>
                        </a:spcAft>
                        <a:buClr>
                          <a:schemeClr val="dk1"/>
                        </a:buClr>
                        <a:buSzPts val="1800"/>
                        <a:buFont typeface="Arial"/>
                        <a:buChar char="•"/>
                      </a:pPr>
                      <a:r>
                        <a:rPr lang="en-US" sz="1800" u="none" cap="none" strike="noStrike"/>
                        <a:t>State-own enterprise </a:t>
                      </a:r>
                      <a:endParaRPr/>
                    </a:p>
                    <a:p>
                      <a:pPr indent="-114300" lvl="0" marL="0" marR="0" rtl="0" algn="l">
                        <a:spcBef>
                          <a:spcPts val="0"/>
                        </a:spcBef>
                        <a:spcAft>
                          <a:spcPts val="0"/>
                        </a:spcAft>
                        <a:buClr>
                          <a:schemeClr val="dk1"/>
                        </a:buClr>
                        <a:buSzPts val="1800"/>
                        <a:buFont typeface="Arial"/>
                        <a:buChar char="•"/>
                      </a:pPr>
                      <a:r>
                        <a:rPr lang="en-US" sz="1800" u="none" cap="none" strike="noStrike"/>
                        <a:t>Price control</a:t>
                      </a:r>
                      <a:endParaRPr/>
                    </a:p>
                    <a:p>
                      <a:pPr indent="-114300" lvl="0" marL="0" marR="0" rtl="0" algn="l">
                        <a:spcBef>
                          <a:spcPts val="0"/>
                        </a:spcBef>
                        <a:spcAft>
                          <a:spcPts val="0"/>
                        </a:spcAft>
                        <a:buClr>
                          <a:schemeClr val="dk1"/>
                        </a:buClr>
                        <a:buSzPts val="1800"/>
                        <a:buFont typeface="Arial"/>
                        <a:buChar char="•"/>
                      </a:pPr>
                      <a:r>
                        <a:rPr lang="en-US" sz="1800" u="none" cap="none" strike="noStrike"/>
                        <a:t>Quantity control</a:t>
                      </a:r>
                      <a:endParaRPr sz="1800" u="none" cap="none" strike="noStrike"/>
                    </a:p>
                  </a:txBody>
                  <a:tcPr marT="45725" marB="45725" marR="91450" marL="91450" anchor="ctr"/>
                </a:tc>
                <a:tc>
                  <a:txBody>
                    <a:bodyPr>
                      <a:noAutofit/>
                    </a:bodyPr>
                    <a:lstStyle/>
                    <a:p>
                      <a:pPr indent="-114300" lvl="0" marL="0" marR="0" rtl="0" algn="l">
                        <a:spcBef>
                          <a:spcPts val="0"/>
                        </a:spcBef>
                        <a:spcAft>
                          <a:spcPts val="0"/>
                        </a:spcAft>
                        <a:buClr>
                          <a:schemeClr val="dk1"/>
                        </a:buClr>
                        <a:buSzPts val="1800"/>
                        <a:buFont typeface="Arial"/>
                        <a:buChar char="•"/>
                      </a:pPr>
                      <a:r>
                        <a:rPr lang="en-US" sz="1800" u="none" cap="none" strike="noStrike"/>
                        <a:t> Industries with</a:t>
                      </a:r>
                      <a:endParaRPr/>
                    </a:p>
                    <a:p>
                      <a:pPr indent="0" lvl="0" marL="0" marR="0" rtl="0" algn="l">
                        <a:spcBef>
                          <a:spcPts val="0"/>
                        </a:spcBef>
                        <a:spcAft>
                          <a:spcPts val="0"/>
                        </a:spcAft>
                        <a:buClr>
                          <a:schemeClr val="dk1"/>
                        </a:buClr>
                        <a:buSzPts val="1800"/>
                        <a:buFont typeface="Arial"/>
                        <a:buNone/>
                      </a:pPr>
                      <a:r>
                        <a:rPr lang="en-US" sz="1800" u="none" cap="none" strike="noStrike"/>
                        <a:t>natural monopoly attribute</a:t>
                      </a:r>
                      <a:endParaRPr sz="1800" u="none" cap="none" strike="noStrike"/>
                    </a:p>
                  </a:txBody>
                  <a:tcPr marT="45725" marB="45725" marR="91450" marL="91450" anchor="ctr"/>
                </a:tc>
                <a:tc>
                  <a:txBody>
                    <a:bodyPr>
                      <a:noAutofit/>
                    </a:bodyPr>
                    <a:lstStyle/>
                    <a:p>
                      <a:pPr indent="-114300" lvl="0" marL="0" marR="0" rtl="0" algn="l">
                        <a:spcBef>
                          <a:spcPts val="0"/>
                        </a:spcBef>
                        <a:spcAft>
                          <a:spcPts val="0"/>
                        </a:spcAft>
                        <a:buClr>
                          <a:schemeClr val="dk1"/>
                        </a:buClr>
                        <a:buSzPts val="1800"/>
                        <a:buFont typeface="Arial"/>
                        <a:buChar char="•"/>
                      </a:pPr>
                      <a:r>
                        <a:rPr lang="en-US" sz="1800" u="none" cap="none" strike="noStrike"/>
                        <a:t>Avoiding private monopoly or  monopoly of key resources </a:t>
                      </a:r>
                      <a:endParaRPr/>
                    </a:p>
                    <a:p>
                      <a:pPr indent="-114300" lvl="0" marL="0" marR="0" rtl="0" algn="l">
                        <a:spcBef>
                          <a:spcPts val="0"/>
                        </a:spcBef>
                        <a:spcAft>
                          <a:spcPts val="0"/>
                        </a:spcAft>
                        <a:buClr>
                          <a:schemeClr val="dk1"/>
                        </a:buClr>
                        <a:buSzPts val="1800"/>
                        <a:buFont typeface="Arial"/>
                        <a:buChar char="•"/>
                      </a:pPr>
                      <a:r>
                        <a:rPr lang="en-US" sz="1800" u="none" cap="none" strike="noStrike"/>
                        <a:t>Lack of market competition and incentives</a:t>
                      </a:r>
                      <a:endParaRPr/>
                    </a:p>
                    <a:p>
                      <a:pPr indent="-114300" lvl="0" marL="0" marR="0" rtl="0" algn="l">
                        <a:spcBef>
                          <a:spcPts val="0"/>
                        </a:spcBef>
                        <a:spcAft>
                          <a:spcPts val="0"/>
                        </a:spcAft>
                        <a:buClr>
                          <a:schemeClr val="dk1"/>
                        </a:buClr>
                        <a:buSzPts val="1800"/>
                        <a:buFont typeface="Arial"/>
                        <a:buChar char="•"/>
                      </a:pPr>
                      <a:r>
                        <a:rPr lang="en-US" sz="1800" u="none" cap="none" strike="noStrike"/>
                        <a:t>Against free-market  spirit</a:t>
                      </a:r>
                      <a:endParaRPr sz="1800" u="none" cap="none" strike="noStrike"/>
                    </a:p>
                  </a:txBody>
                  <a:tcPr marT="45725" marB="45725" marR="91450" marL="91450" anchor="ctr"/>
                </a:tc>
                <a:tc>
                  <a:txBody>
                    <a:bodyPr>
                      <a:noAutofit/>
                    </a:bodyPr>
                    <a:lstStyle/>
                    <a:p>
                      <a:pPr indent="0" lvl="0" marL="0" marR="0" rtl="0" algn="ctr">
                        <a:spcBef>
                          <a:spcPts val="0"/>
                        </a:spcBef>
                        <a:spcAft>
                          <a:spcPts val="0"/>
                        </a:spcAft>
                        <a:buNone/>
                      </a:pPr>
                      <a:r>
                        <a:rPr lang="en-US" sz="1800" u="none" cap="none" strike="noStrike"/>
                        <a:t>High</a:t>
                      </a:r>
                      <a:endParaRPr sz="1800" u="none" cap="none" strike="noStrike"/>
                    </a:p>
                  </a:txBody>
                  <a:tcPr marT="45725" marB="45725" marR="91450" marL="91450" anchor="ctr"/>
                </a:tc>
              </a:tr>
              <a:tr h="1311925">
                <a:tc vMerge="1"/>
                <a:tc>
                  <a:txBody>
                    <a:bodyPr>
                      <a:noAutofit/>
                    </a:bodyPr>
                    <a:lstStyle/>
                    <a:p>
                      <a:pPr indent="-114300" lvl="0" marL="0" marR="0" rtl="0" algn="l">
                        <a:spcBef>
                          <a:spcPts val="0"/>
                        </a:spcBef>
                        <a:spcAft>
                          <a:spcPts val="0"/>
                        </a:spcAft>
                        <a:buClr>
                          <a:schemeClr val="dk1"/>
                        </a:buClr>
                        <a:buSzPts val="1800"/>
                        <a:buFont typeface="Arial"/>
                        <a:buChar char="•"/>
                      </a:pPr>
                      <a:r>
                        <a:rPr lang="en-US" sz="1800" u="none" cap="none" strike="noStrike"/>
                        <a:t>Emission standards</a:t>
                      </a:r>
                      <a:endParaRPr sz="1800" u="none" cap="none" strike="noStrike"/>
                    </a:p>
                  </a:txBody>
                  <a:tcPr marT="45725" marB="45725" marR="91450" marL="91450" anchor="ctr"/>
                </a:tc>
                <a:tc>
                  <a:txBody>
                    <a:bodyPr>
                      <a:noAutofit/>
                    </a:bodyPr>
                    <a:lstStyle/>
                    <a:p>
                      <a:pPr indent="-114300" lvl="0" marL="0" marR="0" rtl="0" algn="l">
                        <a:spcBef>
                          <a:spcPts val="0"/>
                        </a:spcBef>
                        <a:spcAft>
                          <a:spcPts val="0"/>
                        </a:spcAft>
                        <a:buClr>
                          <a:schemeClr val="dk1"/>
                        </a:buClr>
                        <a:buSzPts val="1800"/>
                        <a:buFont typeface="Arial"/>
                        <a:buChar char="•"/>
                      </a:pPr>
                      <a:r>
                        <a:rPr lang="en-US" sz="1800" u="none" cap="none" strike="noStrike"/>
                        <a:t>Firms with substantial  pollutant</a:t>
                      </a:r>
                      <a:endParaRPr sz="1800" u="none" cap="none" strike="noStrike"/>
                    </a:p>
                  </a:txBody>
                  <a:tcPr marT="45725" marB="45725" marR="91450" marL="91450" anchor="ctr"/>
                </a:tc>
                <a:tc>
                  <a:txBody>
                    <a:bodyPr>
                      <a:noAutofit/>
                    </a:bodyPr>
                    <a:lstStyle/>
                    <a:p>
                      <a:pPr indent="-114300" lvl="0" marL="0" marR="0" rtl="0" algn="l">
                        <a:spcBef>
                          <a:spcPts val="0"/>
                        </a:spcBef>
                        <a:spcAft>
                          <a:spcPts val="0"/>
                        </a:spcAft>
                        <a:buClr>
                          <a:schemeClr val="dk1"/>
                        </a:buClr>
                        <a:buSzPts val="1800"/>
                        <a:buFont typeface="Arial"/>
                        <a:buChar char="•"/>
                      </a:pPr>
                      <a:r>
                        <a:rPr lang="en-US" sz="1800" u="none" cap="none" strike="noStrike"/>
                        <a:t>Easily applicable.</a:t>
                      </a:r>
                      <a:endParaRPr/>
                    </a:p>
                    <a:p>
                      <a:pPr indent="-114300" lvl="0" marL="0" marR="0" rtl="0" algn="l">
                        <a:spcBef>
                          <a:spcPts val="0"/>
                        </a:spcBef>
                        <a:spcAft>
                          <a:spcPts val="0"/>
                        </a:spcAft>
                        <a:buClr>
                          <a:schemeClr val="dk1"/>
                        </a:buClr>
                        <a:buSzPts val="1800"/>
                        <a:buFont typeface="Arial"/>
                        <a:buChar char="•"/>
                      </a:pPr>
                      <a:r>
                        <a:rPr lang="en-US" sz="1800" u="none" cap="none" strike="noStrike"/>
                        <a:t>Lack of incentives for R &amp; D and technology improvements</a:t>
                      </a:r>
                      <a:endParaRPr/>
                    </a:p>
                    <a:p>
                      <a:pPr indent="-114300" lvl="0" marL="0" marR="0" rtl="0" algn="l">
                        <a:spcBef>
                          <a:spcPts val="0"/>
                        </a:spcBef>
                        <a:spcAft>
                          <a:spcPts val="0"/>
                        </a:spcAft>
                        <a:buClr>
                          <a:schemeClr val="dk1"/>
                        </a:buClr>
                        <a:buSzPts val="1800"/>
                        <a:buFont typeface="Arial"/>
                        <a:buChar char="•"/>
                      </a:pPr>
                      <a:r>
                        <a:rPr lang="en-US" sz="1800" u="none" cap="none" strike="noStrike"/>
                        <a:t>Government monitor needed</a:t>
                      </a:r>
                      <a:endParaRPr sz="1800" u="none" cap="none" strike="noStrike"/>
                    </a:p>
                  </a:txBody>
                  <a:tcPr marT="45725" marB="45725" marR="91450" marL="91450" anchor="ctr"/>
                </a:tc>
                <a:tc>
                  <a:txBody>
                    <a:bodyPr>
                      <a:noAutofit/>
                    </a:bodyPr>
                    <a:lstStyle/>
                    <a:p>
                      <a:pPr indent="0" lvl="0" marL="0" marR="0" rtl="0" algn="ctr">
                        <a:spcBef>
                          <a:spcPts val="0"/>
                        </a:spcBef>
                        <a:spcAft>
                          <a:spcPts val="0"/>
                        </a:spcAft>
                        <a:buNone/>
                      </a:pPr>
                      <a:r>
                        <a:rPr lang="en-US" sz="1800" u="none" cap="none" strike="noStrike"/>
                        <a:t>High</a:t>
                      </a:r>
                      <a:endParaRPr/>
                    </a:p>
                  </a:txBody>
                  <a:tcPr marT="45725" marB="45725" marR="91450" marL="91450" anchor="ctr"/>
                </a:tc>
              </a:tr>
              <a:tr h="1573950">
                <a:tc>
                  <a:txBody>
                    <a:bodyPr>
                      <a:noAutofit/>
                    </a:bodyPr>
                    <a:lstStyle/>
                    <a:p>
                      <a:pPr indent="0" lvl="0" marL="0" marR="0" rtl="0" algn="ctr">
                        <a:spcBef>
                          <a:spcPts val="0"/>
                        </a:spcBef>
                        <a:spcAft>
                          <a:spcPts val="0"/>
                        </a:spcAft>
                        <a:buNone/>
                      </a:pPr>
                      <a:r>
                        <a:rPr lang="en-US" sz="1800" u="none" cap="none" strike="noStrike"/>
                        <a:t>Education</a:t>
                      </a:r>
                      <a:endParaRPr/>
                    </a:p>
                    <a:p>
                      <a:pPr indent="0" lvl="0" marL="0" marR="0" rtl="0" algn="ctr">
                        <a:spcBef>
                          <a:spcPts val="0"/>
                        </a:spcBef>
                        <a:spcAft>
                          <a:spcPts val="0"/>
                        </a:spcAft>
                        <a:buNone/>
                      </a:pPr>
                      <a:r>
                        <a:rPr lang="en-US" sz="1800" u="none" cap="none" strike="noStrike"/>
                        <a:t>and</a:t>
                      </a:r>
                      <a:endParaRPr/>
                    </a:p>
                    <a:p>
                      <a:pPr indent="0" lvl="0" marL="0" marR="0" rtl="0" algn="ctr">
                        <a:spcBef>
                          <a:spcPts val="0"/>
                        </a:spcBef>
                        <a:spcAft>
                          <a:spcPts val="0"/>
                        </a:spcAft>
                        <a:buNone/>
                      </a:pPr>
                      <a:r>
                        <a:rPr lang="en-US" sz="1800" u="none" cap="none" strike="noStrike"/>
                        <a:t>Information</a:t>
                      </a:r>
                      <a:endParaRPr/>
                    </a:p>
                    <a:p>
                      <a:pPr indent="0" lvl="0" marL="0" marR="0" rtl="0" algn="ctr">
                        <a:spcBef>
                          <a:spcPts val="0"/>
                        </a:spcBef>
                        <a:spcAft>
                          <a:spcPts val="0"/>
                        </a:spcAft>
                        <a:buNone/>
                      </a:pPr>
                      <a:r>
                        <a:rPr lang="en-US" sz="1800" u="none" cap="none" strike="noStrike"/>
                        <a:t>Disclosure</a:t>
                      </a:r>
                      <a:endParaRPr sz="1800" u="none" cap="none" strike="noStrike"/>
                    </a:p>
                  </a:txBody>
                  <a:tcPr marT="45725" marB="45725" marR="91450" marL="91450" anchor="ctr"/>
                </a:tc>
                <a:tc>
                  <a:txBody>
                    <a:bodyPr>
                      <a:noAutofit/>
                    </a:bodyPr>
                    <a:lstStyle/>
                    <a:p>
                      <a:pPr indent="-114300" lvl="0" marL="0" marR="0" rtl="0" algn="l">
                        <a:spcBef>
                          <a:spcPts val="0"/>
                        </a:spcBef>
                        <a:spcAft>
                          <a:spcPts val="0"/>
                        </a:spcAft>
                        <a:buClr>
                          <a:schemeClr val="dk1"/>
                        </a:buClr>
                        <a:buSzPts val="1800"/>
                        <a:buFont typeface="Arial"/>
                        <a:buChar char="•"/>
                      </a:pPr>
                      <a:r>
                        <a:rPr lang="en-US" sz="1800" u="none" cap="none" strike="noStrike"/>
                        <a:t>Polluter-pays principle</a:t>
                      </a:r>
                      <a:endParaRPr/>
                    </a:p>
                    <a:p>
                      <a:pPr indent="-114300" lvl="0" marL="0" marR="0" rtl="0" algn="l">
                        <a:spcBef>
                          <a:spcPts val="0"/>
                        </a:spcBef>
                        <a:spcAft>
                          <a:spcPts val="0"/>
                        </a:spcAft>
                        <a:buClr>
                          <a:schemeClr val="dk1"/>
                        </a:buClr>
                        <a:buSzPts val="1800"/>
                        <a:buFont typeface="Arial"/>
                        <a:buChar char="•"/>
                      </a:pPr>
                      <a:r>
                        <a:rPr lang="en-US" sz="1800" u="none" cap="none" strike="noStrike"/>
                        <a:t>Environmental education</a:t>
                      </a:r>
                      <a:endParaRPr/>
                    </a:p>
                    <a:p>
                      <a:pPr indent="-114300" lvl="0" marL="0" marR="0" rtl="0" algn="l">
                        <a:spcBef>
                          <a:spcPts val="0"/>
                        </a:spcBef>
                        <a:spcAft>
                          <a:spcPts val="0"/>
                        </a:spcAft>
                        <a:buClr>
                          <a:schemeClr val="dk1"/>
                        </a:buClr>
                        <a:buSzPts val="1800"/>
                        <a:buFont typeface="Arial"/>
                        <a:buChar char="•"/>
                      </a:pPr>
                      <a:r>
                        <a:rPr lang="en-US" sz="1800" u="none" cap="none" strike="noStrike"/>
                        <a:t>Pollution information disclosure</a:t>
                      </a:r>
                      <a:endParaRPr sz="1800" u="none" cap="none" strike="noStrike"/>
                    </a:p>
                  </a:txBody>
                  <a:tcPr marT="45725" marB="45725" marR="91450" marL="91450" anchor="ctr"/>
                </a:tc>
                <a:tc>
                  <a:txBody>
                    <a:bodyPr>
                      <a:noAutofit/>
                    </a:bodyPr>
                    <a:lstStyle/>
                    <a:p>
                      <a:pPr indent="-114300" lvl="0" marL="0" marR="0" rtl="0" algn="l">
                        <a:spcBef>
                          <a:spcPts val="0"/>
                        </a:spcBef>
                        <a:spcAft>
                          <a:spcPts val="0"/>
                        </a:spcAft>
                        <a:buClr>
                          <a:schemeClr val="dk1"/>
                        </a:buClr>
                        <a:buSzPts val="1800"/>
                        <a:buFont typeface="Arial"/>
                        <a:buChar char="•"/>
                      </a:pPr>
                      <a:r>
                        <a:rPr lang="en-US" sz="1800" u="none" cap="none" strike="noStrike"/>
                        <a:t>All citizen</a:t>
                      </a:r>
                      <a:endParaRPr sz="1800" u="none" cap="none" strike="noStrike"/>
                    </a:p>
                    <a:p>
                      <a:pPr indent="-114300" lvl="0" marL="0" marR="0" rtl="0" algn="l">
                        <a:spcBef>
                          <a:spcPts val="0"/>
                        </a:spcBef>
                        <a:spcAft>
                          <a:spcPts val="0"/>
                        </a:spcAft>
                        <a:buClr>
                          <a:schemeClr val="dk1"/>
                        </a:buClr>
                        <a:buSzPts val="1800"/>
                        <a:buFont typeface="Arial"/>
                        <a:buChar char="•"/>
                      </a:pPr>
                      <a:r>
                        <a:rPr lang="en-US" sz="1800" u="none" cap="none" strike="noStrike"/>
                        <a:t>Professional personnel</a:t>
                      </a:r>
                      <a:endParaRPr sz="1800" u="none" cap="none" strike="noStrike"/>
                    </a:p>
                  </a:txBody>
                  <a:tcPr marT="45725" marB="45725" marR="91450" marL="91450" anchor="ctr"/>
                </a:tc>
                <a:tc>
                  <a:txBody>
                    <a:bodyPr>
                      <a:noAutofit/>
                    </a:bodyPr>
                    <a:lstStyle/>
                    <a:p>
                      <a:pPr indent="-114300" lvl="0" marL="0" marR="0" rtl="0" algn="l">
                        <a:lnSpc>
                          <a:spcPct val="100000"/>
                        </a:lnSpc>
                        <a:spcBef>
                          <a:spcPts val="0"/>
                        </a:spcBef>
                        <a:spcAft>
                          <a:spcPts val="0"/>
                        </a:spcAft>
                        <a:buClr>
                          <a:schemeClr val="dk1"/>
                        </a:buClr>
                        <a:buSzPts val="1800"/>
                        <a:buFont typeface="Arial"/>
                        <a:buChar char="•"/>
                      </a:pPr>
                      <a:r>
                        <a:rPr lang="en-US" sz="1800" u="none" cap="none" strike="noStrike"/>
                        <a:t>Enhancing environmental awareness/knowledge</a:t>
                      </a:r>
                      <a:endParaRPr sz="1800" u="none" cap="none" strike="noStrike"/>
                    </a:p>
                    <a:p>
                      <a:pPr indent="-114300" lvl="0" marL="0" marR="0" rtl="0" algn="l">
                        <a:spcBef>
                          <a:spcPts val="0"/>
                        </a:spcBef>
                        <a:spcAft>
                          <a:spcPts val="0"/>
                        </a:spcAft>
                        <a:buClr>
                          <a:schemeClr val="dk1"/>
                        </a:buClr>
                        <a:buSzPts val="1800"/>
                        <a:buFont typeface="Arial"/>
                        <a:buChar char="•"/>
                      </a:pPr>
                      <a:r>
                        <a:rPr lang="en-US" sz="1800" u="none" cap="none" strike="noStrike"/>
                        <a:t>Long-term effect</a:t>
                      </a:r>
                      <a:endParaRPr sz="1800" u="none" cap="none" strike="noStrike"/>
                    </a:p>
                  </a:txBody>
                  <a:tcPr marT="45725" marB="45725" marR="91450" marL="91450" anchor="ctr"/>
                </a:tc>
                <a:tc>
                  <a:txBody>
                    <a:bodyPr>
                      <a:noAutofit/>
                    </a:bodyPr>
                    <a:lstStyle/>
                    <a:p>
                      <a:pPr indent="0" lvl="0" marL="0" marR="0" rtl="0" algn="ctr">
                        <a:spcBef>
                          <a:spcPts val="0"/>
                        </a:spcBef>
                        <a:spcAft>
                          <a:spcPts val="0"/>
                        </a:spcAft>
                        <a:buNone/>
                      </a:pPr>
                      <a:r>
                        <a:rPr lang="en-US" sz="1800" u="none" cap="none" strike="noStrike"/>
                        <a:t>Low</a:t>
                      </a:r>
                      <a:endParaRPr/>
                    </a:p>
                  </a:txBody>
                  <a:tcPr marT="45725" marB="45725" marR="91450" marL="91450" anchor="ctr"/>
                </a:tc>
              </a:tr>
            </a:tbl>
          </a:graphicData>
        </a:graphic>
      </p:graphicFrame>
      <p:sp>
        <p:nvSpPr>
          <p:cNvPr id="1157" name="Google Shape;1157;p100"/>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58" name="Google Shape;1158;p100"/>
          <p:cNvSpPr txBox="1"/>
          <p:nvPr/>
        </p:nvSpPr>
        <p:spPr>
          <a:xfrm>
            <a:off x="3779912" y="6608385"/>
            <a:ext cx="5364088"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Source  :Jyh-Yih Hsu (1998)Review and Outlooks of Environmental-Economic Issues.</a:t>
            </a:r>
            <a:endParaRPr sz="1200">
              <a:solidFill>
                <a:schemeClr val="dk1"/>
              </a:solidFill>
              <a:latin typeface="Calibri"/>
              <a:ea typeface="Calibri"/>
              <a:cs typeface="Calibri"/>
              <a:sym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2" name="Shape 1162"/>
        <p:cNvGrpSpPr/>
        <p:nvPr/>
      </p:nvGrpSpPr>
      <p:grpSpPr>
        <a:xfrm>
          <a:off x="0" y="0"/>
          <a:ext cx="0" cy="0"/>
          <a:chOff x="0" y="0"/>
          <a:chExt cx="0" cy="0"/>
        </a:xfrm>
      </p:grpSpPr>
      <p:sp>
        <p:nvSpPr>
          <p:cNvPr id="1163" name="Google Shape;1163;p101"/>
          <p:cNvSpPr txBox="1"/>
          <p:nvPr>
            <p:ph type="title"/>
          </p:nvPr>
        </p:nvSpPr>
        <p:spPr>
          <a:xfrm>
            <a:off x="457200" y="-18256"/>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3959"/>
              <a:buFont typeface="Calibri"/>
              <a:buNone/>
            </a:pPr>
            <a:r>
              <a:rPr lang="en-US" sz="3959"/>
              <a:t>5.2  Summary of Relevant Policies(2/3)</a:t>
            </a:r>
            <a:endParaRPr sz="3959"/>
          </a:p>
        </p:txBody>
      </p:sp>
      <p:graphicFrame>
        <p:nvGraphicFramePr>
          <p:cNvPr id="1164" name="Google Shape;1164;p101"/>
          <p:cNvGraphicFramePr/>
          <p:nvPr/>
        </p:nvGraphicFramePr>
        <p:xfrm>
          <a:off x="1" y="980728"/>
          <a:ext cx="3000000" cy="3000000"/>
        </p:xfrm>
        <a:graphic>
          <a:graphicData uri="http://schemas.openxmlformats.org/drawingml/2006/table">
            <a:tbl>
              <a:tblPr bandRow="1" firstRow="1">
                <a:noFill/>
                <a:tableStyleId>{5F96D845-1433-4F3D-8D99-3286BC92F99E}</a:tableStyleId>
              </a:tblPr>
              <a:tblGrid>
                <a:gridCol w="1043600"/>
                <a:gridCol w="1368150"/>
                <a:gridCol w="1152125"/>
                <a:gridCol w="4680525"/>
                <a:gridCol w="899600"/>
              </a:tblGrid>
              <a:tr h="724200">
                <a:tc>
                  <a:txBody>
                    <a:bodyPr>
                      <a:noAutofit/>
                    </a:bodyPr>
                    <a:lstStyle/>
                    <a:p>
                      <a:pPr indent="0" lvl="0" marL="0" marR="0" rtl="0" algn="ctr">
                        <a:spcBef>
                          <a:spcPts val="0"/>
                        </a:spcBef>
                        <a:spcAft>
                          <a:spcPts val="0"/>
                        </a:spcAft>
                        <a:buNone/>
                      </a:pPr>
                      <a:r>
                        <a:rPr lang="en-US" sz="2000" u="none" cap="none" strike="noStrike"/>
                        <a:t>Policy Tools</a:t>
                      </a:r>
                      <a:endParaRPr sz="2000" u="none" cap="none" strike="noStrike"/>
                    </a:p>
                  </a:txBody>
                  <a:tcPr marT="45725" marB="45725" marR="91450" marL="91450" anchor="ctr"/>
                </a:tc>
                <a:tc>
                  <a:txBody>
                    <a:bodyPr>
                      <a:noAutofit/>
                    </a:bodyPr>
                    <a:lstStyle/>
                    <a:p>
                      <a:pPr indent="0" lvl="0" marL="0" marR="0" rtl="0" algn="ctr">
                        <a:spcBef>
                          <a:spcPts val="0"/>
                        </a:spcBef>
                        <a:spcAft>
                          <a:spcPts val="0"/>
                        </a:spcAft>
                        <a:buNone/>
                      </a:pPr>
                      <a:r>
                        <a:rPr lang="en-US" sz="2000" u="none" cap="none" strike="noStrike"/>
                        <a:t>Practice</a:t>
                      </a:r>
                      <a:endParaRPr sz="2000" u="none" cap="none" strike="noStrike"/>
                    </a:p>
                  </a:txBody>
                  <a:tcPr marT="45725" marB="45725" marR="91450" marL="91450" anchor="ctr"/>
                </a:tc>
                <a:tc>
                  <a:txBody>
                    <a:bodyPr>
                      <a:noAutofit/>
                    </a:bodyPr>
                    <a:lstStyle/>
                    <a:p>
                      <a:pPr indent="0" lvl="0" marL="0" marR="0" rtl="0" algn="ctr">
                        <a:spcBef>
                          <a:spcPts val="0"/>
                        </a:spcBef>
                        <a:spcAft>
                          <a:spcPts val="0"/>
                        </a:spcAft>
                        <a:buNone/>
                      </a:pPr>
                      <a:r>
                        <a:rPr lang="en-US" sz="2000" u="none" cap="none" strike="noStrike"/>
                        <a:t>Targeted Objects</a:t>
                      </a:r>
                      <a:endParaRPr sz="2000" u="none" cap="none" strike="noStrike"/>
                    </a:p>
                  </a:txBody>
                  <a:tcPr marT="45725" marB="45725" marR="91450" marL="91450" anchor="ctr"/>
                </a:tc>
                <a:tc>
                  <a:txBody>
                    <a:bodyPr>
                      <a:noAutofit/>
                    </a:bodyPr>
                    <a:lstStyle/>
                    <a:p>
                      <a:pPr indent="0" lvl="0" marL="0" marR="0" rtl="0" algn="ctr">
                        <a:spcBef>
                          <a:spcPts val="0"/>
                        </a:spcBef>
                        <a:spcAft>
                          <a:spcPts val="0"/>
                        </a:spcAft>
                        <a:buNone/>
                      </a:pPr>
                      <a:r>
                        <a:rPr lang="en-US" sz="2000" u="none" cap="none" strike="noStrike"/>
                        <a:t>Features</a:t>
                      </a:r>
                      <a:endParaRPr sz="2000" u="none" cap="none" strike="noStrike"/>
                    </a:p>
                  </a:txBody>
                  <a:tcPr marT="45725" marB="45725" marR="91450" marL="91450" anchor="ctr"/>
                </a:tc>
                <a:tc>
                  <a:txBody>
                    <a:bodyPr>
                      <a:noAutofit/>
                    </a:bodyPr>
                    <a:lstStyle/>
                    <a:p>
                      <a:pPr indent="0" lvl="0" marL="0" marR="0" rtl="0" algn="ctr">
                        <a:spcBef>
                          <a:spcPts val="0"/>
                        </a:spcBef>
                        <a:spcAft>
                          <a:spcPts val="0"/>
                        </a:spcAft>
                        <a:buNone/>
                      </a:pPr>
                      <a:r>
                        <a:rPr lang="en-US" sz="2000" u="none" cap="none" strike="noStrike"/>
                        <a:t>Effect</a:t>
                      </a:r>
                      <a:endParaRPr sz="2000" u="none" cap="none" strike="noStrike"/>
                    </a:p>
                  </a:txBody>
                  <a:tcPr marT="45725" marB="45725" marR="91450" marL="91450" anchor="ctr"/>
                </a:tc>
              </a:tr>
              <a:tr h="1102025">
                <a:tc rowSpan="4">
                  <a:txBody>
                    <a:bodyPr>
                      <a:noAutofit/>
                    </a:bodyPr>
                    <a:lstStyle/>
                    <a:p>
                      <a:pPr indent="0" lvl="0" marL="0" marR="0" rtl="0" algn="ctr">
                        <a:spcBef>
                          <a:spcPts val="0"/>
                        </a:spcBef>
                        <a:spcAft>
                          <a:spcPts val="0"/>
                        </a:spcAft>
                        <a:buNone/>
                      </a:pPr>
                      <a:r>
                        <a:rPr lang="en-US" sz="1800" u="none" cap="none" strike="noStrike"/>
                        <a:t>Incentive system</a:t>
                      </a:r>
                      <a:endParaRPr b="0" sz="1800" u="none" cap="none" strike="noStrike"/>
                    </a:p>
                  </a:txBody>
                  <a:tcPr marT="45725" marB="45725" marR="91450" marL="91450" anchor="ctr"/>
                </a:tc>
                <a:tc>
                  <a:txBody>
                    <a:bodyPr>
                      <a:noAutofit/>
                    </a:bodyPr>
                    <a:lstStyle/>
                    <a:p>
                      <a:pPr indent="0" lvl="0" marL="0" marR="0" rtl="0" algn="ctr">
                        <a:spcBef>
                          <a:spcPts val="0"/>
                        </a:spcBef>
                        <a:spcAft>
                          <a:spcPts val="0"/>
                        </a:spcAft>
                        <a:buNone/>
                      </a:pPr>
                      <a:r>
                        <a:rPr lang="en-US" sz="1800" u="none" cap="none" strike="noStrike"/>
                        <a:t>Levying tax</a:t>
                      </a:r>
                      <a:endParaRPr sz="1800" u="none" cap="none" strike="noStrike"/>
                    </a:p>
                  </a:txBody>
                  <a:tcPr marT="45725" marB="45725" marR="91450" marL="91450" anchor="ctr"/>
                </a:tc>
                <a:tc>
                  <a:txBody>
                    <a:bodyPr>
                      <a:noAutofit/>
                    </a:bodyPr>
                    <a:lstStyle/>
                    <a:p>
                      <a:pPr indent="-114300" lvl="0" marL="0" marR="0" rtl="0" algn="l">
                        <a:spcBef>
                          <a:spcPts val="0"/>
                        </a:spcBef>
                        <a:spcAft>
                          <a:spcPts val="0"/>
                        </a:spcAft>
                        <a:buClr>
                          <a:schemeClr val="dk1"/>
                        </a:buClr>
                        <a:buSzPts val="1800"/>
                        <a:buFont typeface="Arial"/>
                        <a:buChar char="•"/>
                      </a:pPr>
                      <a:r>
                        <a:rPr lang="en-US" sz="1800" u="none" cap="none" strike="noStrike"/>
                        <a:t>Firms</a:t>
                      </a:r>
                      <a:endParaRPr/>
                    </a:p>
                    <a:p>
                      <a:pPr indent="-114300" lvl="0" marL="0" marR="0" rtl="0" algn="l">
                        <a:spcBef>
                          <a:spcPts val="0"/>
                        </a:spcBef>
                        <a:spcAft>
                          <a:spcPts val="0"/>
                        </a:spcAft>
                        <a:buClr>
                          <a:schemeClr val="dk1"/>
                        </a:buClr>
                        <a:buSzPts val="1800"/>
                        <a:buFont typeface="Arial"/>
                        <a:buChar char="•"/>
                      </a:pPr>
                      <a:r>
                        <a:rPr lang="en-US" sz="1800" u="none" cap="none" strike="noStrike"/>
                        <a:t>Emitters</a:t>
                      </a:r>
                      <a:endParaRPr sz="1800" u="none" cap="none" strike="noStrike"/>
                    </a:p>
                  </a:txBody>
                  <a:tcPr marT="45725" marB="45725" marR="91450" marL="91450" anchor="ctr"/>
                </a:tc>
                <a:tc>
                  <a:txBody>
                    <a:bodyPr>
                      <a:noAutofit/>
                    </a:bodyPr>
                    <a:lstStyle/>
                    <a:p>
                      <a:pPr indent="-101600" lvl="0" marL="0" marR="0" rtl="0" algn="l">
                        <a:spcBef>
                          <a:spcPts val="0"/>
                        </a:spcBef>
                        <a:spcAft>
                          <a:spcPts val="0"/>
                        </a:spcAft>
                        <a:buClr>
                          <a:schemeClr val="dk1"/>
                        </a:buClr>
                        <a:buSzPts val="1600"/>
                        <a:buFont typeface="Arial"/>
                        <a:buChar char="•"/>
                      </a:pPr>
                      <a:r>
                        <a:rPr lang="en-US" sz="1600" u="none" cap="none" strike="noStrike"/>
                        <a:t>May cause prevailing objection easily.</a:t>
                      </a:r>
                      <a:endParaRPr/>
                    </a:p>
                    <a:p>
                      <a:pPr indent="-101600" lvl="0" marL="0" marR="0" rtl="0" algn="l">
                        <a:spcBef>
                          <a:spcPts val="0"/>
                        </a:spcBef>
                        <a:spcAft>
                          <a:spcPts val="0"/>
                        </a:spcAft>
                        <a:buClr>
                          <a:schemeClr val="dk1"/>
                        </a:buClr>
                        <a:buSzPts val="1600"/>
                        <a:buFont typeface="Arial"/>
                        <a:buChar char="•"/>
                      </a:pPr>
                      <a:r>
                        <a:rPr lang="en-US" sz="1600" u="none" cap="none" strike="noStrike"/>
                        <a:t>No guarantee to achieve the level of pollutant reduction standards</a:t>
                      </a:r>
                      <a:endParaRPr/>
                    </a:p>
                    <a:p>
                      <a:pPr indent="-101600" lvl="0" marL="0" marR="0" rtl="0" algn="l">
                        <a:spcBef>
                          <a:spcPts val="0"/>
                        </a:spcBef>
                        <a:spcAft>
                          <a:spcPts val="0"/>
                        </a:spcAft>
                        <a:buClr>
                          <a:schemeClr val="dk1"/>
                        </a:buClr>
                        <a:buSzPts val="1600"/>
                        <a:buFont typeface="Arial"/>
                        <a:buChar char="•"/>
                      </a:pPr>
                      <a:r>
                        <a:rPr lang="en-US" sz="1600" u="none" cap="none" strike="noStrike"/>
                        <a:t>Difficulty for setting optimal tax</a:t>
                      </a:r>
                      <a:endParaRPr sz="1600" u="none" cap="none" strike="noStrike">
                        <a:solidFill>
                          <a:schemeClr val="dk1"/>
                        </a:solidFill>
                      </a:endParaRPr>
                    </a:p>
                  </a:txBody>
                  <a:tcPr marT="45725" marB="45725" marR="91450" marL="91450" anchor="ctr"/>
                </a:tc>
                <a:tc>
                  <a:txBody>
                    <a:bodyPr>
                      <a:noAutofit/>
                    </a:bodyPr>
                    <a:lstStyle/>
                    <a:p>
                      <a:pPr indent="0" lvl="0" marL="0" marR="0" rtl="0" algn="ctr">
                        <a:spcBef>
                          <a:spcPts val="0"/>
                        </a:spcBef>
                        <a:spcAft>
                          <a:spcPts val="0"/>
                        </a:spcAft>
                        <a:buNone/>
                      </a:pPr>
                      <a:r>
                        <a:rPr lang="en-US" sz="1800" u="none" cap="none" strike="noStrike"/>
                        <a:t>Medium</a:t>
                      </a:r>
                      <a:endParaRPr sz="1800" u="none" cap="none" strike="noStrike"/>
                    </a:p>
                  </a:txBody>
                  <a:tcPr marT="45725" marB="45725" marR="91450" marL="91450" anchor="ctr"/>
                </a:tc>
              </a:tr>
              <a:tr h="1353925">
                <a:tc vMerge="1"/>
                <a:tc>
                  <a:txBody>
                    <a:bodyPr>
                      <a:noAutofit/>
                    </a:bodyPr>
                    <a:lstStyle/>
                    <a:p>
                      <a:pPr indent="0" lvl="0" marL="0" marR="0" rtl="0" algn="ctr">
                        <a:lnSpc>
                          <a:spcPct val="100000"/>
                        </a:lnSpc>
                        <a:spcBef>
                          <a:spcPts val="0"/>
                        </a:spcBef>
                        <a:spcAft>
                          <a:spcPts val="0"/>
                        </a:spcAft>
                        <a:buClr>
                          <a:schemeClr val="dk1"/>
                        </a:buClr>
                        <a:buSzPts val="1800"/>
                        <a:buFont typeface="Calibri"/>
                        <a:buNone/>
                      </a:pPr>
                      <a:r>
                        <a:rPr lang="en-US" sz="1800" u="none" cap="none" strike="noStrike"/>
                        <a:t>Financial incentives </a:t>
                      </a:r>
                      <a:r>
                        <a:rPr lang="en-US" sz="1800" u="none" cap="none" strike="noStrike">
                          <a:solidFill>
                            <a:schemeClr val="dk1"/>
                          </a:solidFill>
                          <a:latin typeface="Calibri"/>
                          <a:ea typeface="Calibri"/>
                          <a:cs typeface="Calibri"/>
                          <a:sym typeface="Calibri"/>
                        </a:rPr>
                        <a:t>scheme</a:t>
                      </a:r>
                      <a:endParaRPr sz="1800" u="none" cap="none" strike="noStrike">
                        <a:solidFill>
                          <a:schemeClr val="dk1"/>
                        </a:solidFill>
                        <a:latin typeface="Calibri"/>
                        <a:ea typeface="Calibri"/>
                        <a:cs typeface="Calibri"/>
                        <a:sym typeface="Calibri"/>
                      </a:endParaRPr>
                    </a:p>
                  </a:txBody>
                  <a:tcPr marT="45725" marB="45725" marR="91450" marL="91450" anchor="ctr"/>
                </a:tc>
                <a:tc>
                  <a:txBody>
                    <a:bodyPr>
                      <a:noAutofit/>
                    </a:bodyPr>
                    <a:lstStyle/>
                    <a:p>
                      <a:pPr indent="-114300" lvl="0" marL="0" marR="0" rtl="0" algn="l">
                        <a:lnSpc>
                          <a:spcPct val="100000"/>
                        </a:lnSpc>
                        <a:spcBef>
                          <a:spcPts val="0"/>
                        </a:spcBef>
                        <a:spcAft>
                          <a:spcPts val="0"/>
                        </a:spcAft>
                        <a:buClr>
                          <a:schemeClr val="dk1"/>
                        </a:buClr>
                        <a:buSzPts val="1800"/>
                        <a:buFont typeface="Arial"/>
                        <a:buChar char="•"/>
                      </a:pPr>
                      <a:r>
                        <a:rPr lang="en-US" sz="1800" u="none" cap="none" strike="noStrike"/>
                        <a:t>Specific industries</a:t>
                      </a:r>
                      <a:endParaRPr/>
                    </a:p>
                    <a:p>
                      <a:pPr indent="-114300" lvl="0" marL="0" marR="0" rtl="0" algn="l">
                        <a:lnSpc>
                          <a:spcPct val="100000"/>
                        </a:lnSpc>
                        <a:spcBef>
                          <a:spcPts val="0"/>
                        </a:spcBef>
                        <a:spcAft>
                          <a:spcPts val="0"/>
                        </a:spcAft>
                        <a:buClr>
                          <a:schemeClr val="dk1"/>
                        </a:buClr>
                        <a:buSzPts val="1800"/>
                        <a:buFont typeface="Arial"/>
                        <a:buChar char="•"/>
                      </a:pPr>
                      <a:r>
                        <a:rPr lang="en-US" sz="1800" u="none" cap="none" strike="noStrike"/>
                        <a:t>Specific firms</a:t>
                      </a:r>
                      <a:endParaRPr sz="1800" u="none" cap="none" strike="noStrike">
                        <a:solidFill>
                          <a:schemeClr val="dk1"/>
                        </a:solidFill>
                        <a:latin typeface="Calibri"/>
                        <a:ea typeface="Calibri"/>
                        <a:cs typeface="Calibri"/>
                        <a:sym typeface="Calibri"/>
                      </a:endParaRPr>
                    </a:p>
                  </a:txBody>
                  <a:tcPr marT="45725" marB="45725" marR="91450" marL="91450" anchor="ctr"/>
                </a:tc>
                <a:tc>
                  <a:txBody>
                    <a:bodyPr>
                      <a:noAutofit/>
                    </a:bodyPr>
                    <a:lstStyle/>
                    <a:p>
                      <a:pPr indent="-101600" lvl="0" marL="0" marR="0" rtl="0" algn="l">
                        <a:spcBef>
                          <a:spcPts val="0"/>
                        </a:spcBef>
                        <a:spcAft>
                          <a:spcPts val="0"/>
                        </a:spcAft>
                        <a:buClr>
                          <a:schemeClr val="dk1"/>
                        </a:buClr>
                        <a:buSzPts val="1600"/>
                        <a:buFont typeface="Arial"/>
                        <a:buChar char="•"/>
                      </a:pPr>
                      <a:r>
                        <a:rPr lang="en-US" sz="1600" u="none" cap="none" strike="noStrike"/>
                        <a:t> Ex-Ante award incentives</a:t>
                      </a:r>
                      <a:endParaRPr/>
                    </a:p>
                    <a:p>
                      <a:pPr indent="-101600" lvl="0" marL="0" marR="0" rtl="0" algn="l">
                        <a:spcBef>
                          <a:spcPts val="0"/>
                        </a:spcBef>
                        <a:spcAft>
                          <a:spcPts val="0"/>
                        </a:spcAft>
                        <a:buClr>
                          <a:schemeClr val="dk1"/>
                        </a:buClr>
                        <a:buSzPts val="1600"/>
                        <a:buFont typeface="Arial"/>
                        <a:buChar char="•"/>
                      </a:pPr>
                      <a:r>
                        <a:rPr lang="en-US" sz="1600" u="none" cap="none" strike="noStrike"/>
                        <a:t>Government needs to shoulder the  private investment risk in advance </a:t>
                      </a:r>
                      <a:endParaRPr/>
                    </a:p>
                    <a:p>
                      <a:pPr indent="-101600" lvl="0" marL="0" marR="0" rtl="0" algn="l">
                        <a:spcBef>
                          <a:spcPts val="0"/>
                        </a:spcBef>
                        <a:spcAft>
                          <a:spcPts val="0"/>
                        </a:spcAft>
                        <a:buClr>
                          <a:schemeClr val="dk1"/>
                        </a:buClr>
                        <a:buSzPts val="1600"/>
                        <a:buFont typeface="Arial"/>
                        <a:buChar char="•"/>
                      </a:pPr>
                      <a:r>
                        <a:rPr lang="en-US" sz="1600" u="none" cap="none" strike="noStrike"/>
                        <a:t>Crowding-out effect of  governmental funds</a:t>
                      </a:r>
                      <a:endParaRPr/>
                    </a:p>
                    <a:p>
                      <a:pPr indent="-101600" lvl="0" marL="0" marR="0" rtl="0" algn="l">
                        <a:spcBef>
                          <a:spcPts val="0"/>
                        </a:spcBef>
                        <a:spcAft>
                          <a:spcPts val="0"/>
                        </a:spcAft>
                        <a:buClr>
                          <a:schemeClr val="dk1"/>
                        </a:buClr>
                        <a:buSzPts val="1600"/>
                        <a:buFont typeface="Arial"/>
                        <a:buChar char="•"/>
                      </a:pPr>
                      <a:r>
                        <a:rPr lang="en-US" sz="1600" u="none" cap="none" strike="noStrike"/>
                        <a:t>Favorable rate for investment loan</a:t>
                      </a:r>
                      <a:endParaRPr sz="1600" u="none" cap="none" strike="noStrike"/>
                    </a:p>
                  </a:txBody>
                  <a:tcPr marT="45725" marB="45725" marR="91450" marL="91450" anchor="ctr"/>
                </a:tc>
                <a:tc>
                  <a:txBody>
                    <a:bodyPr>
                      <a:noAutofit/>
                    </a:bodyPr>
                    <a:lstStyle/>
                    <a:p>
                      <a:pPr indent="0" lvl="0" marL="0" marR="0" rtl="0" algn="ctr">
                        <a:spcBef>
                          <a:spcPts val="0"/>
                        </a:spcBef>
                        <a:spcAft>
                          <a:spcPts val="0"/>
                        </a:spcAft>
                        <a:buNone/>
                      </a:pPr>
                      <a:r>
                        <a:rPr lang="en-US" sz="1800" u="none" cap="none" strike="noStrike"/>
                        <a:t>Low</a:t>
                      </a:r>
                      <a:endParaRPr sz="1800" u="none" cap="none" strike="noStrike"/>
                    </a:p>
                  </a:txBody>
                  <a:tcPr marT="45725" marB="45725" marR="91450" marL="91450" anchor="ctr"/>
                </a:tc>
              </a:tr>
              <a:tr h="1102025">
                <a:tc vMerge="1"/>
                <a:tc>
                  <a:txBody>
                    <a:bodyPr>
                      <a:noAutofit/>
                    </a:bodyPr>
                    <a:lstStyle/>
                    <a:p>
                      <a:pPr indent="0" lvl="0" marL="0" marR="0" rtl="0" algn="ctr">
                        <a:spcBef>
                          <a:spcPts val="0"/>
                        </a:spcBef>
                        <a:spcAft>
                          <a:spcPts val="0"/>
                        </a:spcAft>
                        <a:buNone/>
                      </a:pPr>
                      <a:r>
                        <a:rPr lang="en-US" sz="1800" u="none" cap="none" strike="noStrike"/>
                        <a:t>Tax incentives</a:t>
                      </a:r>
                      <a:endParaRPr/>
                    </a:p>
                    <a:p>
                      <a:pPr indent="0" lvl="0" marL="0" marR="0" rtl="0" algn="ctr">
                        <a:spcBef>
                          <a:spcPts val="0"/>
                        </a:spcBef>
                        <a:spcAft>
                          <a:spcPts val="0"/>
                        </a:spcAft>
                        <a:buNone/>
                      </a:pPr>
                      <a:r>
                        <a:rPr lang="en-US" sz="1800" u="none" cap="none" strike="noStrike">
                          <a:solidFill>
                            <a:schemeClr val="dk1"/>
                          </a:solidFill>
                          <a:latin typeface="Calibri"/>
                          <a:ea typeface="Calibri"/>
                          <a:cs typeface="Calibri"/>
                          <a:sym typeface="Calibri"/>
                        </a:rPr>
                        <a:t>scheme</a:t>
                      </a:r>
                      <a:endParaRPr sz="1800" u="none" cap="none" strike="noStrike">
                        <a:solidFill>
                          <a:schemeClr val="dk1"/>
                        </a:solidFill>
                        <a:latin typeface="Calibri"/>
                        <a:ea typeface="Calibri"/>
                        <a:cs typeface="Calibri"/>
                        <a:sym typeface="Calibri"/>
                      </a:endParaRPr>
                    </a:p>
                  </a:txBody>
                  <a:tcPr marT="45725" marB="45725" marR="91450" marL="91450" anchor="ctr"/>
                </a:tc>
                <a:tc>
                  <a:txBody>
                    <a:bodyPr>
                      <a:noAutofit/>
                    </a:bodyPr>
                    <a:lstStyle/>
                    <a:p>
                      <a:pPr indent="-114300" lvl="0" marL="0" marR="0" rtl="0" algn="l">
                        <a:lnSpc>
                          <a:spcPct val="100000"/>
                        </a:lnSpc>
                        <a:spcBef>
                          <a:spcPts val="0"/>
                        </a:spcBef>
                        <a:spcAft>
                          <a:spcPts val="0"/>
                        </a:spcAft>
                        <a:buClr>
                          <a:schemeClr val="dk1"/>
                        </a:buClr>
                        <a:buSzPts val="1800"/>
                        <a:buFont typeface="Arial"/>
                        <a:buChar char="•"/>
                      </a:pPr>
                      <a:r>
                        <a:rPr lang="en-US" sz="1800" u="none" cap="none" strike="noStrike"/>
                        <a:t>Specific industries</a:t>
                      </a:r>
                      <a:endParaRPr sz="1800" u="none" cap="none" strike="noStrike">
                        <a:solidFill>
                          <a:schemeClr val="dk1"/>
                        </a:solidFill>
                        <a:latin typeface="Calibri"/>
                        <a:ea typeface="Calibri"/>
                        <a:cs typeface="Calibri"/>
                        <a:sym typeface="Calibri"/>
                      </a:endParaRPr>
                    </a:p>
                  </a:txBody>
                  <a:tcPr marT="45725" marB="45725" marR="91450" marL="91450" anchor="ctr"/>
                </a:tc>
                <a:tc>
                  <a:txBody>
                    <a:bodyPr>
                      <a:noAutofit/>
                    </a:bodyPr>
                    <a:lstStyle/>
                    <a:p>
                      <a:pPr indent="-101600" lvl="0" marL="0" marR="0" rtl="0" algn="l">
                        <a:spcBef>
                          <a:spcPts val="0"/>
                        </a:spcBef>
                        <a:spcAft>
                          <a:spcPts val="0"/>
                        </a:spcAft>
                        <a:buClr>
                          <a:schemeClr val="dk1"/>
                        </a:buClr>
                        <a:buSzPts val="1600"/>
                        <a:buFont typeface="Arial"/>
                        <a:buChar char="•"/>
                      </a:pPr>
                      <a:r>
                        <a:rPr lang="en-US" sz="1600" u="none" cap="none" strike="noStrike"/>
                        <a:t>Ex-post award incentives</a:t>
                      </a:r>
                      <a:endParaRPr/>
                    </a:p>
                    <a:p>
                      <a:pPr indent="-101600" lvl="0" marL="0" marR="0" rtl="0" algn="l">
                        <a:spcBef>
                          <a:spcPts val="0"/>
                        </a:spcBef>
                        <a:spcAft>
                          <a:spcPts val="0"/>
                        </a:spcAft>
                        <a:buClr>
                          <a:schemeClr val="dk1"/>
                        </a:buClr>
                        <a:buSzPts val="1600"/>
                        <a:buFont typeface="Arial"/>
                        <a:buChar char="•"/>
                      </a:pPr>
                      <a:r>
                        <a:rPr lang="en-US" sz="1600" u="none" cap="none" strike="noStrike"/>
                        <a:t>Tax deduction</a:t>
                      </a:r>
                      <a:endParaRPr/>
                    </a:p>
                    <a:p>
                      <a:pPr indent="-101600" lvl="0" marL="0" marR="0" rtl="0" algn="l">
                        <a:spcBef>
                          <a:spcPts val="0"/>
                        </a:spcBef>
                        <a:spcAft>
                          <a:spcPts val="0"/>
                        </a:spcAft>
                        <a:buClr>
                          <a:schemeClr val="dk1"/>
                        </a:buClr>
                        <a:buSzPts val="1600"/>
                        <a:buFont typeface="Arial"/>
                        <a:buChar char="•"/>
                      </a:pPr>
                      <a:r>
                        <a:rPr lang="en-US" sz="1600" u="none" cap="none" strike="noStrike"/>
                        <a:t>Accelerating discount rate for investment</a:t>
                      </a:r>
                      <a:endParaRPr sz="1600" u="none" cap="none" strike="noStrike"/>
                    </a:p>
                    <a:p>
                      <a:pPr indent="-101600" lvl="0" marL="0" marR="0" rtl="0" algn="l">
                        <a:spcBef>
                          <a:spcPts val="0"/>
                        </a:spcBef>
                        <a:spcAft>
                          <a:spcPts val="0"/>
                        </a:spcAft>
                        <a:buClr>
                          <a:schemeClr val="dk1"/>
                        </a:buClr>
                        <a:buSzPts val="1600"/>
                        <a:buFont typeface="Arial"/>
                        <a:buChar char="•"/>
                      </a:pPr>
                      <a:r>
                        <a:rPr lang="en-US" sz="1600" u="none" cap="none" strike="noStrike"/>
                        <a:t>No crowding-out effects of capital funds</a:t>
                      </a:r>
                      <a:endParaRPr sz="1600" u="none" cap="none" strike="noStrike"/>
                    </a:p>
                  </a:txBody>
                  <a:tcPr marT="45725" marB="45725" marR="91450" marL="91450" anchor="ctr"/>
                </a:tc>
                <a:tc>
                  <a:txBody>
                    <a:bodyPr>
                      <a:noAutofit/>
                    </a:bodyPr>
                    <a:lstStyle/>
                    <a:p>
                      <a:pPr indent="0" lvl="0" marL="0" marR="0" rtl="0" algn="ctr">
                        <a:spcBef>
                          <a:spcPts val="0"/>
                        </a:spcBef>
                        <a:spcAft>
                          <a:spcPts val="0"/>
                        </a:spcAft>
                        <a:buNone/>
                      </a:pPr>
                      <a:r>
                        <a:rPr lang="en-US" sz="1800" u="none" cap="none" strike="noStrike"/>
                        <a:t>Low</a:t>
                      </a:r>
                      <a:endParaRPr sz="1800" u="none" cap="none" strike="noStrike"/>
                    </a:p>
                  </a:txBody>
                  <a:tcPr marT="45725" marB="45725" marR="91450" marL="91450" anchor="ctr"/>
                </a:tc>
              </a:tr>
              <a:tr h="1523100">
                <a:tc vMerge="1"/>
                <a:tc>
                  <a:txBody>
                    <a:bodyPr>
                      <a:noAutofit/>
                    </a:bodyPr>
                    <a:lstStyle/>
                    <a:p>
                      <a:pPr indent="0" lvl="0" marL="0" marR="0" rtl="0" algn="ctr">
                        <a:spcBef>
                          <a:spcPts val="0"/>
                        </a:spcBef>
                        <a:spcAft>
                          <a:spcPts val="0"/>
                        </a:spcAft>
                        <a:buNone/>
                      </a:pPr>
                      <a:r>
                        <a:rPr lang="en-US" sz="1800" u="none" cap="none" strike="noStrike"/>
                        <a:t>Transferable emission permits</a:t>
                      </a:r>
                      <a:endParaRPr sz="1800" u="none" cap="none" strike="noStrike"/>
                    </a:p>
                  </a:txBody>
                  <a:tcPr marT="45725" marB="45725" marR="91450" marL="91450" anchor="ctr"/>
                </a:tc>
                <a:tc>
                  <a:txBody>
                    <a:bodyPr>
                      <a:noAutofit/>
                    </a:bodyPr>
                    <a:lstStyle/>
                    <a:p>
                      <a:pPr indent="-114300" lvl="0" marL="0" marR="0" rtl="0" algn="l">
                        <a:lnSpc>
                          <a:spcPct val="100000"/>
                        </a:lnSpc>
                        <a:spcBef>
                          <a:spcPts val="0"/>
                        </a:spcBef>
                        <a:spcAft>
                          <a:spcPts val="0"/>
                        </a:spcAft>
                        <a:buClr>
                          <a:schemeClr val="dk1"/>
                        </a:buClr>
                        <a:buSzPts val="1800"/>
                        <a:buFont typeface="Arial"/>
                        <a:buChar char="•"/>
                      </a:pPr>
                      <a:r>
                        <a:rPr lang="en-US" sz="1800" u="none" cap="none" strike="noStrike"/>
                        <a:t>Specific industries</a:t>
                      </a:r>
                      <a:endParaRPr sz="1800" u="none" cap="none" strike="noStrike">
                        <a:solidFill>
                          <a:schemeClr val="dk1"/>
                        </a:solidFill>
                        <a:latin typeface="Calibri"/>
                        <a:ea typeface="Calibri"/>
                        <a:cs typeface="Calibri"/>
                        <a:sym typeface="Calibri"/>
                      </a:endParaRPr>
                    </a:p>
                  </a:txBody>
                  <a:tcPr marT="45725" marB="45725" marR="91450" marL="91450" anchor="ctr"/>
                </a:tc>
                <a:tc>
                  <a:txBody>
                    <a:bodyPr>
                      <a:noAutofit/>
                    </a:bodyPr>
                    <a:lstStyle/>
                    <a:p>
                      <a:pPr indent="-101600" lvl="0" marL="0" marR="0" rtl="0" algn="l">
                        <a:spcBef>
                          <a:spcPts val="0"/>
                        </a:spcBef>
                        <a:spcAft>
                          <a:spcPts val="0"/>
                        </a:spcAft>
                        <a:buClr>
                          <a:schemeClr val="dk1"/>
                        </a:buClr>
                        <a:buSzPts val="1600"/>
                        <a:buFont typeface="Arial"/>
                        <a:buChar char="•"/>
                      </a:pPr>
                      <a:r>
                        <a:rPr lang="en-US" sz="1600" u="none" cap="none" strike="noStrike"/>
                        <a:t>Reflecting emission cost on the price of pollution warrants</a:t>
                      </a:r>
                      <a:endParaRPr/>
                    </a:p>
                    <a:p>
                      <a:pPr indent="-101600" lvl="0" marL="0" marR="0" rtl="0" algn="l">
                        <a:spcBef>
                          <a:spcPts val="0"/>
                        </a:spcBef>
                        <a:spcAft>
                          <a:spcPts val="0"/>
                        </a:spcAft>
                        <a:buClr>
                          <a:schemeClr val="dk1"/>
                        </a:buClr>
                        <a:buSzPts val="1600"/>
                        <a:buFont typeface="Arial"/>
                        <a:buChar char="•"/>
                      </a:pPr>
                      <a:r>
                        <a:rPr lang="en-US" sz="1600" u="none" cap="none" strike="noStrike"/>
                        <a:t>Minimizing the emission cost through market mechanism </a:t>
                      </a:r>
                      <a:endParaRPr/>
                    </a:p>
                    <a:p>
                      <a:pPr indent="-101600" lvl="0" marL="0" marR="0" rtl="0" algn="l">
                        <a:spcBef>
                          <a:spcPts val="0"/>
                        </a:spcBef>
                        <a:spcAft>
                          <a:spcPts val="0"/>
                        </a:spcAft>
                        <a:buClr>
                          <a:schemeClr val="dk1"/>
                        </a:buClr>
                        <a:buSzPts val="1600"/>
                        <a:buFont typeface="Arial"/>
                        <a:buChar char="•"/>
                      </a:pPr>
                      <a:r>
                        <a:rPr lang="en-US" sz="1600" u="none" cap="none" strike="noStrike"/>
                        <a:t>Difficulty for setting the permission quotas to firms.</a:t>
                      </a:r>
                      <a:endParaRPr sz="1600" u="none" cap="none" strike="noStrike"/>
                    </a:p>
                  </a:txBody>
                  <a:tcPr marT="45725" marB="45725" marR="91450" marL="91450" anchor="ctr"/>
                </a:tc>
                <a:tc>
                  <a:txBody>
                    <a:bodyPr>
                      <a:noAutofit/>
                    </a:bodyPr>
                    <a:lstStyle/>
                    <a:p>
                      <a:pPr indent="0" lvl="0" marL="0" marR="0" rtl="0" algn="ctr">
                        <a:spcBef>
                          <a:spcPts val="0"/>
                        </a:spcBef>
                        <a:spcAft>
                          <a:spcPts val="0"/>
                        </a:spcAft>
                        <a:buNone/>
                      </a:pPr>
                      <a:r>
                        <a:rPr lang="en-US" sz="1800" u="none" cap="none" strike="noStrike"/>
                        <a:t>High</a:t>
                      </a:r>
                      <a:endParaRPr sz="1800" u="none" cap="none" strike="noStrike"/>
                    </a:p>
                  </a:txBody>
                  <a:tcPr marT="45725" marB="45725" marR="91450" marL="91450" anchor="ctr"/>
                </a:tc>
              </a:tr>
            </a:tbl>
          </a:graphicData>
        </a:graphic>
      </p:graphicFrame>
      <p:sp>
        <p:nvSpPr>
          <p:cNvPr id="1165" name="Google Shape;1165;p101"/>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66" name="Google Shape;1166;p101"/>
          <p:cNvSpPr txBox="1"/>
          <p:nvPr/>
        </p:nvSpPr>
        <p:spPr>
          <a:xfrm>
            <a:off x="0" y="6577607"/>
            <a:ext cx="7020272"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Source  :Jyh-Yih Hsu (1998)Review and Outlooks of Environmental-Economic Issues.</a:t>
            </a:r>
            <a:endParaRPr sz="14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chemeClr val="dk1"/>
              </a:buClr>
              <a:buSzPts val="4400"/>
              <a:buFont typeface="Calibri"/>
              <a:buNone/>
            </a:pPr>
            <a:r>
              <a:rPr b="1" lang="en-US">
                <a:solidFill>
                  <a:schemeClr val="dk1"/>
                </a:solidFill>
              </a:rPr>
              <a:t>1.5  What </a:t>
            </a:r>
            <a:r>
              <a:rPr lang="en-US">
                <a:solidFill>
                  <a:schemeClr val="dk1"/>
                </a:solidFill>
              </a:rPr>
              <a:t>I</a:t>
            </a:r>
            <a:r>
              <a:rPr b="1" lang="en-US">
                <a:solidFill>
                  <a:schemeClr val="dk1"/>
                </a:solidFill>
              </a:rPr>
              <a:t>s the Problem</a:t>
            </a:r>
            <a:endParaRPr b="1">
              <a:solidFill>
                <a:schemeClr val="dk1"/>
              </a:solidFill>
            </a:endParaRPr>
          </a:p>
        </p:txBody>
      </p:sp>
      <p:sp>
        <p:nvSpPr>
          <p:cNvPr id="150" name="Google Shape;150;p21"/>
          <p:cNvSpPr txBox="1"/>
          <p:nvPr>
            <p:ph idx="1" type="body"/>
          </p:nvPr>
        </p:nvSpPr>
        <p:spPr>
          <a:xfrm>
            <a:off x="395536" y="1412776"/>
            <a:ext cx="8568952" cy="537321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Char char="•"/>
            </a:pPr>
            <a:r>
              <a:rPr lang="en-US" sz="2800"/>
              <a:t>Origins of the Problem</a:t>
            </a:r>
            <a:endParaRPr/>
          </a:p>
          <a:p>
            <a:pPr indent="-285750" lvl="1" marL="742950" rtl="0" algn="l">
              <a:spcBef>
                <a:spcPts val="600"/>
              </a:spcBef>
              <a:spcAft>
                <a:spcPts val="0"/>
              </a:spcAft>
              <a:buClr>
                <a:schemeClr val="dk1"/>
              </a:buClr>
              <a:buSzPts val="2400"/>
              <a:buChar char="–"/>
            </a:pPr>
            <a:r>
              <a:rPr lang="en-US" sz="2400"/>
              <a:t>The First Law of Thermodynamics</a:t>
            </a:r>
            <a:endParaRPr/>
          </a:p>
          <a:p>
            <a:pPr indent="-285750" lvl="1" marL="742950" rtl="0" algn="l">
              <a:spcBef>
                <a:spcPts val="600"/>
              </a:spcBef>
              <a:spcAft>
                <a:spcPts val="0"/>
              </a:spcAft>
              <a:buClr>
                <a:schemeClr val="dk1"/>
              </a:buClr>
              <a:buSzPts val="2400"/>
              <a:buChar char="–"/>
            </a:pPr>
            <a:r>
              <a:rPr lang="en-US" sz="2400"/>
              <a:t>The Second Law of Thermodynamics</a:t>
            </a:r>
            <a:endParaRPr/>
          </a:p>
          <a:p>
            <a:pPr indent="-342900" lvl="0" marL="342900" rtl="0" algn="l">
              <a:spcBef>
                <a:spcPts val="1200"/>
              </a:spcBef>
              <a:spcAft>
                <a:spcPts val="0"/>
              </a:spcAft>
              <a:buClr>
                <a:schemeClr val="dk1"/>
              </a:buClr>
              <a:buSzPts val="2800"/>
              <a:buChar char="•"/>
            </a:pPr>
            <a:r>
              <a:rPr lang="en-US" sz="2800">
                <a:solidFill>
                  <a:srgbClr val="FF0000"/>
                </a:solidFill>
              </a:rPr>
              <a:t>Water Vapor, CO2, CH4, N2O, O3, CFCs </a:t>
            </a:r>
            <a:r>
              <a:rPr lang="en-US" sz="2800"/>
              <a:t>Are Major GHGs.</a:t>
            </a:r>
            <a:endParaRPr/>
          </a:p>
          <a:p>
            <a:pPr indent="-342900" lvl="0" marL="342900" rtl="0" algn="l">
              <a:spcBef>
                <a:spcPts val="1200"/>
              </a:spcBef>
              <a:spcAft>
                <a:spcPts val="0"/>
              </a:spcAft>
              <a:buClr>
                <a:schemeClr val="dk1"/>
              </a:buClr>
              <a:buSzPts val="2800"/>
              <a:buChar char="•"/>
            </a:pPr>
            <a:r>
              <a:rPr lang="en-US" sz="2800"/>
              <a:t>Developing/Underdeveloped Countries’ Population Increase and Economic Growth</a:t>
            </a:r>
            <a:endParaRPr/>
          </a:p>
          <a:p>
            <a:pPr indent="-342900" lvl="0" marL="342900" rtl="0" algn="l">
              <a:spcBef>
                <a:spcPts val="1200"/>
              </a:spcBef>
              <a:spcAft>
                <a:spcPts val="0"/>
              </a:spcAft>
              <a:buClr>
                <a:schemeClr val="dk1"/>
              </a:buClr>
              <a:buSzPts val="2800"/>
              <a:buChar char="•"/>
            </a:pPr>
            <a:r>
              <a:rPr lang="en-US" sz="2800"/>
              <a:t>Fixing the Problem</a:t>
            </a:r>
            <a:endParaRPr/>
          </a:p>
          <a:p>
            <a:pPr indent="-285750" lvl="1" marL="742950" rtl="0" algn="l">
              <a:lnSpc>
                <a:spcPct val="90000"/>
              </a:lnSpc>
              <a:spcBef>
                <a:spcPts val="600"/>
              </a:spcBef>
              <a:spcAft>
                <a:spcPts val="0"/>
              </a:spcAft>
              <a:buClr>
                <a:schemeClr val="dk1"/>
              </a:buClr>
              <a:buSzPts val="2400"/>
              <a:buChar char="–"/>
            </a:pPr>
            <a:r>
              <a:rPr lang="en-US" sz="2400"/>
              <a:t>Needing Technologies Conformable to  Thermodynamics Laws</a:t>
            </a:r>
            <a:endParaRPr/>
          </a:p>
          <a:p>
            <a:pPr indent="-285750" lvl="1" marL="742950" rtl="0" algn="l">
              <a:lnSpc>
                <a:spcPct val="90000"/>
              </a:lnSpc>
              <a:spcBef>
                <a:spcPts val="600"/>
              </a:spcBef>
              <a:spcAft>
                <a:spcPts val="0"/>
              </a:spcAft>
              <a:buClr>
                <a:schemeClr val="dk1"/>
              </a:buClr>
              <a:buSzPts val="2400"/>
              <a:buChar char="–"/>
            </a:pPr>
            <a:r>
              <a:rPr lang="en-US" sz="2400"/>
              <a:t>Needing Government Policies and International Regulations for the Alignment of SMC=PMC  </a:t>
            </a:r>
            <a:endParaRPr/>
          </a:p>
          <a:p>
            <a:pPr indent="-342900" lvl="0" marL="342900" rtl="0" algn="l">
              <a:spcBef>
                <a:spcPts val="1200"/>
              </a:spcBef>
              <a:spcAft>
                <a:spcPts val="0"/>
              </a:spcAft>
              <a:buClr>
                <a:schemeClr val="dk1"/>
              </a:buClr>
              <a:buSzPts val="1800"/>
              <a:buFont typeface="Noto Sans Symbols"/>
              <a:buNone/>
            </a:pPr>
            <a:r>
              <a:t/>
            </a:r>
            <a:endParaRPr sz="1800">
              <a:latin typeface="Arial"/>
              <a:ea typeface="Arial"/>
              <a:cs typeface="Arial"/>
              <a:sym typeface="Arial"/>
            </a:endParaRPr>
          </a:p>
        </p:txBody>
      </p:sp>
      <p:sp>
        <p:nvSpPr>
          <p:cNvPr id="151" name="Google Shape;151;p21"/>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52" name="Google Shape;152;p21"/>
          <p:cNvSpPr/>
          <p:nvPr/>
        </p:nvSpPr>
        <p:spPr>
          <a:xfrm>
            <a:off x="0" y="6488668"/>
            <a:ext cx="802838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Hsu, Jyh-Yih (2009), Policy for Sustainable Energy Development.</a:t>
            </a:r>
            <a:endParaRPr sz="1800">
              <a:solidFill>
                <a:schemeClr val="dk1"/>
              </a:solidFill>
              <a:latin typeface="Calibri"/>
              <a:ea typeface="Calibri"/>
              <a:cs typeface="Calibri"/>
              <a:sym typeface="Calibri"/>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0" name="Shape 1170"/>
        <p:cNvGrpSpPr/>
        <p:nvPr/>
      </p:nvGrpSpPr>
      <p:grpSpPr>
        <a:xfrm>
          <a:off x="0" y="0"/>
          <a:ext cx="0" cy="0"/>
          <a:chOff x="0" y="0"/>
          <a:chExt cx="0" cy="0"/>
        </a:xfrm>
      </p:grpSpPr>
      <p:sp>
        <p:nvSpPr>
          <p:cNvPr id="1171" name="Google Shape;1171;p102"/>
          <p:cNvSpPr txBox="1"/>
          <p:nvPr>
            <p:ph type="title"/>
          </p:nvPr>
        </p:nvSpPr>
        <p:spPr>
          <a:xfrm>
            <a:off x="179512" y="274638"/>
            <a:ext cx="889248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3959"/>
              <a:buFont typeface="Calibri"/>
              <a:buNone/>
            </a:pPr>
            <a:r>
              <a:rPr lang="en-US" sz="3959"/>
              <a:t>5.2  Summary of Relevant Policies(3/3)</a:t>
            </a:r>
            <a:endParaRPr sz="3959"/>
          </a:p>
        </p:txBody>
      </p:sp>
      <p:graphicFrame>
        <p:nvGraphicFramePr>
          <p:cNvPr id="1172" name="Google Shape;1172;p102"/>
          <p:cNvGraphicFramePr/>
          <p:nvPr/>
        </p:nvGraphicFramePr>
        <p:xfrm>
          <a:off x="1" y="1484784"/>
          <a:ext cx="3000000" cy="3000000"/>
        </p:xfrm>
        <a:graphic>
          <a:graphicData uri="http://schemas.openxmlformats.org/drawingml/2006/table">
            <a:tbl>
              <a:tblPr bandRow="1" firstRow="1">
                <a:noFill/>
                <a:tableStyleId>{5F96D845-1433-4F3D-8D99-3286BC92F99E}</a:tableStyleId>
              </a:tblPr>
              <a:tblGrid>
                <a:gridCol w="1403650"/>
                <a:gridCol w="2232250"/>
                <a:gridCol w="1872200"/>
                <a:gridCol w="2592300"/>
                <a:gridCol w="1043600"/>
              </a:tblGrid>
              <a:tr h="789475">
                <a:tc>
                  <a:txBody>
                    <a:bodyPr>
                      <a:noAutofit/>
                    </a:bodyPr>
                    <a:lstStyle/>
                    <a:p>
                      <a:pPr indent="0" lvl="0" marL="0" marR="0" rtl="0" algn="ctr">
                        <a:spcBef>
                          <a:spcPts val="0"/>
                        </a:spcBef>
                        <a:spcAft>
                          <a:spcPts val="0"/>
                        </a:spcAft>
                        <a:buNone/>
                      </a:pPr>
                      <a:r>
                        <a:rPr lang="en-US" sz="2000" u="none" cap="none" strike="noStrike"/>
                        <a:t>Policy Tools</a:t>
                      </a:r>
                      <a:endParaRPr sz="2000" u="none" cap="none" strike="noStrike"/>
                    </a:p>
                  </a:txBody>
                  <a:tcPr marT="45725" marB="45725" marR="91450" marL="91450" anchor="ctr"/>
                </a:tc>
                <a:tc>
                  <a:txBody>
                    <a:bodyPr>
                      <a:noAutofit/>
                    </a:bodyPr>
                    <a:lstStyle/>
                    <a:p>
                      <a:pPr indent="0" lvl="0" marL="0" marR="0" rtl="0" algn="ctr">
                        <a:spcBef>
                          <a:spcPts val="0"/>
                        </a:spcBef>
                        <a:spcAft>
                          <a:spcPts val="0"/>
                        </a:spcAft>
                        <a:buNone/>
                      </a:pPr>
                      <a:r>
                        <a:rPr lang="en-US" sz="2000" u="none" cap="none" strike="noStrike"/>
                        <a:t>Practice</a:t>
                      </a:r>
                      <a:endParaRPr sz="2000" u="none" cap="none" strike="noStrike"/>
                    </a:p>
                  </a:txBody>
                  <a:tcPr marT="45725" marB="45725" marR="91450" marL="91450" anchor="ctr"/>
                </a:tc>
                <a:tc>
                  <a:txBody>
                    <a:bodyPr>
                      <a:noAutofit/>
                    </a:bodyPr>
                    <a:lstStyle/>
                    <a:p>
                      <a:pPr indent="0" lvl="0" marL="0" marR="0" rtl="0" algn="ctr">
                        <a:spcBef>
                          <a:spcPts val="0"/>
                        </a:spcBef>
                        <a:spcAft>
                          <a:spcPts val="0"/>
                        </a:spcAft>
                        <a:buNone/>
                      </a:pPr>
                      <a:r>
                        <a:rPr lang="en-US" sz="2000" u="none" cap="none" strike="noStrike"/>
                        <a:t>Targeted Objects</a:t>
                      </a:r>
                      <a:endParaRPr sz="2000" u="none" cap="none" strike="noStrike"/>
                    </a:p>
                  </a:txBody>
                  <a:tcPr marT="45725" marB="45725" marR="91450" marL="91450" anchor="ctr"/>
                </a:tc>
                <a:tc>
                  <a:txBody>
                    <a:bodyPr>
                      <a:noAutofit/>
                    </a:bodyPr>
                    <a:lstStyle/>
                    <a:p>
                      <a:pPr indent="0" lvl="0" marL="0" marR="0" rtl="0" algn="ctr">
                        <a:spcBef>
                          <a:spcPts val="0"/>
                        </a:spcBef>
                        <a:spcAft>
                          <a:spcPts val="0"/>
                        </a:spcAft>
                        <a:buNone/>
                      </a:pPr>
                      <a:r>
                        <a:rPr lang="en-US" sz="2000" u="none" cap="none" strike="noStrike"/>
                        <a:t>Features</a:t>
                      </a:r>
                      <a:endParaRPr sz="2000" u="none" cap="none" strike="noStrike"/>
                    </a:p>
                  </a:txBody>
                  <a:tcPr marT="45725" marB="45725" marR="91450" marL="91450" anchor="ctr"/>
                </a:tc>
                <a:tc>
                  <a:txBody>
                    <a:bodyPr>
                      <a:noAutofit/>
                    </a:bodyPr>
                    <a:lstStyle/>
                    <a:p>
                      <a:pPr indent="0" lvl="0" marL="0" marR="0" rtl="0" algn="ctr">
                        <a:spcBef>
                          <a:spcPts val="0"/>
                        </a:spcBef>
                        <a:spcAft>
                          <a:spcPts val="0"/>
                        </a:spcAft>
                        <a:buNone/>
                      </a:pPr>
                      <a:r>
                        <a:rPr lang="en-US" sz="2000" u="none" cap="none" strike="noStrike"/>
                        <a:t>Effect</a:t>
                      </a:r>
                      <a:endParaRPr sz="2000" u="none" cap="none" strike="noStrike"/>
                    </a:p>
                  </a:txBody>
                  <a:tcPr marT="45725" marB="45725" marR="91450" marL="91450" anchor="ctr"/>
                </a:tc>
              </a:tr>
              <a:tr h="2894725">
                <a:tc>
                  <a:txBody>
                    <a:bodyPr>
                      <a:noAutofit/>
                    </a:bodyPr>
                    <a:lstStyle/>
                    <a:p>
                      <a:pPr indent="0" lvl="0" marL="0" marR="0" rtl="0" algn="ctr">
                        <a:spcBef>
                          <a:spcPts val="0"/>
                        </a:spcBef>
                        <a:spcAft>
                          <a:spcPts val="0"/>
                        </a:spcAft>
                        <a:buNone/>
                      </a:pPr>
                      <a:r>
                        <a:rPr lang="en-US" sz="1800" u="none" cap="none" strike="noStrike"/>
                        <a:t>RDD&amp;D</a:t>
                      </a:r>
                      <a:endParaRPr sz="1800" u="none" cap="none" strike="noStrike"/>
                    </a:p>
                  </a:txBody>
                  <a:tcPr marT="45725" marB="45725" marR="91450" marL="91450" anchor="ctr"/>
                </a:tc>
                <a:tc>
                  <a:txBody>
                    <a:bodyPr>
                      <a:noAutofit/>
                    </a:bodyPr>
                    <a:lstStyle/>
                    <a:p>
                      <a:pPr indent="-114300" lvl="0" marL="0" marR="0" rtl="0" algn="l">
                        <a:spcBef>
                          <a:spcPts val="0"/>
                        </a:spcBef>
                        <a:spcAft>
                          <a:spcPts val="0"/>
                        </a:spcAft>
                        <a:buClr>
                          <a:schemeClr val="dk1"/>
                        </a:buClr>
                        <a:buSzPts val="1800"/>
                        <a:buFont typeface="Arial"/>
                        <a:buChar char="•"/>
                      </a:pPr>
                      <a:r>
                        <a:rPr lang="en-US" sz="1800" u="none" cap="none" strike="noStrike"/>
                        <a:t>Existing/new  control technology RDD&amp;D</a:t>
                      </a:r>
                      <a:endParaRPr/>
                    </a:p>
                    <a:p>
                      <a:pPr indent="-114300" lvl="0" marL="0" marR="0" rtl="0" algn="l">
                        <a:spcBef>
                          <a:spcPts val="0"/>
                        </a:spcBef>
                        <a:spcAft>
                          <a:spcPts val="0"/>
                        </a:spcAft>
                        <a:buClr>
                          <a:schemeClr val="dk1"/>
                        </a:buClr>
                        <a:buSzPts val="1800"/>
                        <a:buFont typeface="Arial"/>
                        <a:buChar char="•"/>
                      </a:pPr>
                      <a:r>
                        <a:rPr lang="en-US" sz="1800" u="none" cap="none" strike="noStrike"/>
                        <a:t>Training</a:t>
                      </a:r>
                      <a:endParaRPr/>
                    </a:p>
                    <a:p>
                      <a:pPr indent="-114300" lvl="0" marL="0" marR="0" rtl="0" algn="l">
                        <a:spcBef>
                          <a:spcPts val="0"/>
                        </a:spcBef>
                        <a:spcAft>
                          <a:spcPts val="0"/>
                        </a:spcAft>
                        <a:buClr>
                          <a:schemeClr val="dk1"/>
                        </a:buClr>
                        <a:buSzPts val="1800"/>
                        <a:buFont typeface="Arial"/>
                        <a:buChar char="•"/>
                      </a:pPr>
                      <a:r>
                        <a:rPr lang="en-US" sz="1800" u="none" cap="none" strike="noStrike"/>
                        <a:t>Patent protection</a:t>
                      </a:r>
                      <a:endParaRPr/>
                    </a:p>
                    <a:p>
                      <a:pPr indent="-114300" lvl="0" marL="0" marR="0" rtl="0" algn="l">
                        <a:spcBef>
                          <a:spcPts val="0"/>
                        </a:spcBef>
                        <a:spcAft>
                          <a:spcPts val="0"/>
                        </a:spcAft>
                        <a:buClr>
                          <a:schemeClr val="dk1"/>
                        </a:buClr>
                        <a:buSzPts val="1800"/>
                        <a:buFont typeface="Arial"/>
                        <a:buChar char="•"/>
                      </a:pPr>
                      <a:r>
                        <a:rPr lang="en-US" sz="1800" u="none" cap="none" strike="noStrike"/>
                        <a:t>Commissioned research project</a:t>
                      </a:r>
                      <a:endParaRPr/>
                    </a:p>
                    <a:p>
                      <a:pPr indent="-114300" lvl="0" marL="0" marR="0" rtl="0" algn="l">
                        <a:spcBef>
                          <a:spcPts val="0"/>
                        </a:spcBef>
                        <a:spcAft>
                          <a:spcPts val="0"/>
                        </a:spcAft>
                        <a:buClr>
                          <a:schemeClr val="dk1"/>
                        </a:buClr>
                        <a:buSzPts val="1800"/>
                        <a:buFont typeface="Arial"/>
                        <a:buChar char="•"/>
                      </a:pPr>
                      <a:r>
                        <a:rPr lang="en-US" sz="1800" u="none" cap="none" strike="noStrike"/>
                        <a:t>Joint collaboration</a:t>
                      </a:r>
                      <a:endParaRPr sz="1800" u="none" cap="none" strike="noStrike"/>
                    </a:p>
                  </a:txBody>
                  <a:tcPr marT="45725" marB="45725" marR="91450" marL="91450" anchor="ctr"/>
                </a:tc>
                <a:tc>
                  <a:txBody>
                    <a:bodyPr>
                      <a:noAutofit/>
                    </a:bodyPr>
                    <a:lstStyle/>
                    <a:p>
                      <a:pPr indent="-114300" lvl="0" marL="0" marR="0" rtl="0" algn="l">
                        <a:spcBef>
                          <a:spcPts val="0"/>
                        </a:spcBef>
                        <a:spcAft>
                          <a:spcPts val="0"/>
                        </a:spcAft>
                        <a:buClr>
                          <a:schemeClr val="dk1"/>
                        </a:buClr>
                        <a:buSzPts val="1800"/>
                        <a:buFont typeface="Arial"/>
                        <a:buChar char="•"/>
                      </a:pPr>
                      <a:r>
                        <a:rPr lang="en-US" sz="1800" u="none" cap="none" strike="noStrike"/>
                        <a:t>Knowledge intensive industry/sector </a:t>
                      </a:r>
                      <a:endParaRPr/>
                    </a:p>
                    <a:p>
                      <a:pPr indent="-114300" lvl="0" marL="0" marR="0" rtl="0" algn="l">
                        <a:spcBef>
                          <a:spcPts val="0"/>
                        </a:spcBef>
                        <a:spcAft>
                          <a:spcPts val="0"/>
                        </a:spcAft>
                        <a:buClr>
                          <a:schemeClr val="dk1"/>
                        </a:buClr>
                        <a:buSzPts val="1800"/>
                        <a:buFont typeface="Arial"/>
                        <a:buChar char="•"/>
                      </a:pPr>
                      <a:r>
                        <a:rPr lang="en-US" sz="1800" u="none" cap="none" strike="noStrike"/>
                        <a:t>R &amp; D personnel</a:t>
                      </a:r>
                      <a:endParaRPr sz="1800" u="none" cap="none" strike="noStrike"/>
                    </a:p>
                  </a:txBody>
                  <a:tcPr marT="45725" marB="45725" marR="91450" marL="91450" anchor="ctr"/>
                </a:tc>
                <a:tc>
                  <a:txBody>
                    <a:bodyPr>
                      <a:noAutofit/>
                    </a:bodyPr>
                    <a:lstStyle/>
                    <a:p>
                      <a:pPr indent="-114300" lvl="0" marL="0" marR="0" rtl="0" algn="l">
                        <a:spcBef>
                          <a:spcPts val="0"/>
                        </a:spcBef>
                        <a:spcAft>
                          <a:spcPts val="0"/>
                        </a:spcAft>
                        <a:buClr>
                          <a:schemeClr val="dk1"/>
                        </a:buClr>
                        <a:buSzPts val="1800"/>
                        <a:buFont typeface="Arial"/>
                        <a:buChar char="•"/>
                      </a:pPr>
                      <a:r>
                        <a:rPr lang="en-US" sz="1800" u="none" cap="none" strike="noStrike"/>
                        <a:t>Needing sufficient funds and manpower</a:t>
                      </a:r>
                      <a:endParaRPr/>
                    </a:p>
                    <a:p>
                      <a:pPr indent="-114300" lvl="0" marL="0" marR="0" rtl="0" algn="l">
                        <a:spcBef>
                          <a:spcPts val="0"/>
                        </a:spcBef>
                        <a:spcAft>
                          <a:spcPts val="0"/>
                        </a:spcAft>
                        <a:buClr>
                          <a:schemeClr val="dk1"/>
                        </a:buClr>
                        <a:buSzPts val="1800"/>
                        <a:buFont typeface="Arial"/>
                        <a:buChar char="•"/>
                      </a:pPr>
                      <a:r>
                        <a:rPr lang="en-US" sz="1800" u="none" cap="none" strike="noStrike"/>
                        <a:t>Difficulty for short term effect</a:t>
                      </a:r>
                      <a:endParaRPr sz="1800" u="none" cap="none" strike="noStrike"/>
                    </a:p>
                  </a:txBody>
                  <a:tcPr marT="45725" marB="45725" marR="91450" marL="91450" anchor="ctr"/>
                </a:tc>
                <a:tc>
                  <a:txBody>
                    <a:bodyPr>
                      <a:noAutofit/>
                    </a:bodyPr>
                    <a:lstStyle/>
                    <a:p>
                      <a:pPr indent="0" lvl="0" marL="0" marR="0" rtl="0" algn="ctr">
                        <a:spcBef>
                          <a:spcPts val="0"/>
                        </a:spcBef>
                        <a:spcAft>
                          <a:spcPts val="0"/>
                        </a:spcAft>
                        <a:buNone/>
                      </a:pPr>
                      <a:r>
                        <a:rPr lang="en-US" sz="1800" u="none" cap="none" strike="noStrike"/>
                        <a:t>Medium</a:t>
                      </a:r>
                      <a:endParaRPr sz="1800" u="none" cap="none" strike="noStrike"/>
                    </a:p>
                  </a:txBody>
                  <a:tcPr marT="45725" marB="45725" marR="91450" marL="91450" anchor="ctr"/>
                </a:tc>
              </a:tr>
              <a:tr h="1140350">
                <a:tc>
                  <a:txBody>
                    <a:bodyPr>
                      <a:noAutofit/>
                    </a:bodyPr>
                    <a:lstStyle/>
                    <a:p>
                      <a:pPr indent="0" lvl="0" marL="0" marR="0" rtl="0" algn="ctr">
                        <a:spcBef>
                          <a:spcPts val="0"/>
                        </a:spcBef>
                        <a:spcAft>
                          <a:spcPts val="0"/>
                        </a:spcAft>
                        <a:buNone/>
                      </a:pPr>
                      <a:r>
                        <a:rPr lang="en-US" sz="1800" u="none" cap="none" strike="noStrike"/>
                        <a:t>Rulemaking</a:t>
                      </a:r>
                      <a:endParaRPr sz="1800" u="none" cap="none" strike="noStrike"/>
                    </a:p>
                  </a:txBody>
                  <a:tcPr marT="45725" marB="45725" marR="91450" marL="91450" anchor="ctr"/>
                </a:tc>
                <a:tc>
                  <a:txBody>
                    <a:bodyPr>
                      <a:noAutofit/>
                    </a:bodyPr>
                    <a:lstStyle/>
                    <a:p>
                      <a:pPr indent="-114300" lvl="0" marL="0" marR="0" rtl="0" algn="l">
                        <a:spcBef>
                          <a:spcPts val="0"/>
                        </a:spcBef>
                        <a:spcAft>
                          <a:spcPts val="0"/>
                        </a:spcAft>
                        <a:buClr>
                          <a:schemeClr val="dk1"/>
                        </a:buClr>
                        <a:buSzPts val="1800"/>
                        <a:buFont typeface="Arial"/>
                        <a:buChar char="•"/>
                      </a:pPr>
                      <a:r>
                        <a:rPr lang="en-US" sz="1800" u="none" cap="none" strike="noStrike"/>
                        <a:t>Developing regulatory measures</a:t>
                      </a:r>
                      <a:endParaRPr/>
                    </a:p>
                    <a:p>
                      <a:pPr indent="-114300" lvl="0" marL="0" marR="0" rtl="0" algn="l">
                        <a:spcBef>
                          <a:spcPts val="0"/>
                        </a:spcBef>
                        <a:spcAft>
                          <a:spcPts val="0"/>
                        </a:spcAft>
                        <a:buClr>
                          <a:schemeClr val="dk1"/>
                        </a:buClr>
                        <a:buSzPts val="1800"/>
                        <a:buFont typeface="Arial"/>
                        <a:buChar char="•"/>
                      </a:pPr>
                      <a:r>
                        <a:rPr lang="en-US" sz="1800" u="none" cap="none" strike="noStrike"/>
                        <a:t>Modifying existed regulations</a:t>
                      </a:r>
                      <a:endParaRPr sz="1800" u="none" cap="none" strike="noStrike"/>
                    </a:p>
                  </a:txBody>
                  <a:tcPr marT="45725" marB="45725" marR="91450" marL="91450" anchor="ctr"/>
                </a:tc>
                <a:tc>
                  <a:txBody>
                    <a:bodyPr>
                      <a:noAutofit/>
                    </a:bodyPr>
                    <a:lstStyle/>
                    <a:p>
                      <a:pPr indent="-114300" lvl="0" marL="0" marR="0" rtl="0" algn="l">
                        <a:spcBef>
                          <a:spcPts val="0"/>
                        </a:spcBef>
                        <a:spcAft>
                          <a:spcPts val="0"/>
                        </a:spcAft>
                        <a:buClr>
                          <a:schemeClr val="dk1"/>
                        </a:buClr>
                        <a:buSzPts val="1800"/>
                        <a:buFont typeface="Arial"/>
                        <a:buChar char="•"/>
                      </a:pPr>
                      <a:r>
                        <a:rPr lang="en-US" sz="1800" u="none" cap="none" strike="noStrike"/>
                        <a:t>Policy and law</a:t>
                      </a:r>
                      <a:endParaRPr sz="1800" u="none" cap="none" strike="noStrike"/>
                    </a:p>
                  </a:txBody>
                  <a:tcPr marT="45725" marB="45725" marR="91450" marL="91450" anchor="ctr"/>
                </a:tc>
                <a:tc>
                  <a:txBody>
                    <a:bodyPr>
                      <a:noAutofit/>
                    </a:bodyPr>
                    <a:lstStyle/>
                    <a:p>
                      <a:pPr indent="-114300" lvl="0" marL="0" marR="0" rtl="0" algn="l">
                        <a:spcBef>
                          <a:spcPts val="0"/>
                        </a:spcBef>
                        <a:spcAft>
                          <a:spcPts val="0"/>
                        </a:spcAft>
                        <a:buClr>
                          <a:schemeClr val="dk1"/>
                        </a:buClr>
                        <a:buSzPts val="1800"/>
                        <a:buFont typeface="Arial"/>
                        <a:buChar char="•"/>
                      </a:pPr>
                      <a:r>
                        <a:rPr lang="en-US" sz="1800" u="none" cap="none" strike="noStrike"/>
                        <a:t>Lengthy legislative process </a:t>
                      </a:r>
                      <a:endParaRPr/>
                    </a:p>
                    <a:p>
                      <a:pPr indent="-114300" lvl="0" marL="0" marR="0" rtl="0" algn="l">
                        <a:spcBef>
                          <a:spcPts val="0"/>
                        </a:spcBef>
                        <a:spcAft>
                          <a:spcPts val="0"/>
                        </a:spcAft>
                        <a:buClr>
                          <a:schemeClr val="dk1"/>
                        </a:buClr>
                        <a:buSzPts val="1800"/>
                        <a:buFont typeface="Arial"/>
                        <a:buChar char="•"/>
                      </a:pPr>
                      <a:r>
                        <a:rPr lang="en-US" sz="1800" u="none" cap="none" strike="noStrike"/>
                        <a:t>Lobby group</a:t>
                      </a:r>
                      <a:endParaRPr sz="1800" u="none" cap="none" strike="noStrike"/>
                    </a:p>
                  </a:txBody>
                  <a:tcPr marT="45725" marB="45725" marR="91450" marL="91450" anchor="ctr"/>
                </a:tc>
                <a:tc>
                  <a:txBody>
                    <a:bodyPr>
                      <a:noAutofit/>
                    </a:bodyPr>
                    <a:lstStyle/>
                    <a:p>
                      <a:pPr indent="0" lvl="0" marL="0" marR="0" rtl="0" algn="ctr">
                        <a:spcBef>
                          <a:spcPts val="0"/>
                        </a:spcBef>
                        <a:spcAft>
                          <a:spcPts val="0"/>
                        </a:spcAft>
                        <a:buNone/>
                      </a:pPr>
                      <a:r>
                        <a:rPr lang="en-US" sz="1800" u="none" cap="none" strike="noStrike"/>
                        <a:t>High</a:t>
                      </a:r>
                      <a:endParaRPr sz="1800" u="none" cap="none" strike="noStrike"/>
                    </a:p>
                  </a:txBody>
                  <a:tcPr marT="45725" marB="45725" marR="91450" marL="91450" anchor="ctr"/>
                </a:tc>
              </a:tr>
            </a:tbl>
          </a:graphicData>
        </a:graphic>
      </p:graphicFrame>
      <p:sp>
        <p:nvSpPr>
          <p:cNvPr id="1173" name="Google Shape;1173;p102"/>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74" name="Google Shape;1174;p102"/>
          <p:cNvSpPr txBox="1"/>
          <p:nvPr/>
        </p:nvSpPr>
        <p:spPr>
          <a:xfrm>
            <a:off x="0" y="6525344"/>
            <a:ext cx="7020272"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Source  :Jyh-Yih Hsu (1998)Review and Outlooks of Environmental-Economic Issues.</a:t>
            </a:r>
            <a:endParaRPr sz="1400">
              <a:solidFill>
                <a:schemeClr val="dk1"/>
              </a:solidFill>
              <a:latin typeface="Calibri"/>
              <a:ea typeface="Calibri"/>
              <a:cs typeface="Calibri"/>
              <a:sym typeface="Calibri"/>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8" name="Shape 1178"/>
        <p:cNvGrpSpPr/>
        <p:nvPr/>
      </p:nvGrpSpPr>
      <p:grpSpPr>
        <a:xfrm>
          <a:off x="0" y="0"/>
          <a:ext cx="0" cy="0"/>
          <a:chOff x="0" y="0"/>
          <a:chExt cx="0" cy="0"/>
        </a:xfrm>
      </p:grpSpPr>
      <p:sp>
        <p:nvSpPr>
          <p:cNvPr id="1179" name="Google Shape;1179;p103"/>
          <p:cNvSpPr txBox="1"/>
          <p:nvPr/>
        </p:nvSpPr>
        <p:spPr>
          <a:xfrm>
            <a:off x="971600" y="2670011"/>
            <a:ext cx="7632848"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a:solidFill>
                  <a:schemeClr val="dk1"/>
                </a:solidFill>
                <a:latin typeface="Calibri"/>
                <a:ea typeface="Calibri"/>
                <a:cs typeface="Calibri"/>
                <a:sym typeface="Calibri"/>
              </a:rPr>
              <a:t>Thank You for your attention</a:t>
            </a:r>
            <a:endParaRPr b="1" sz="4800">
              <a:solidFill>
                <a:schemeClr val="dk1"/>
              </a:solidFill>
              <a:latin typeface="Calibri"/>
              <a:ea typeface="Calibri"/>
              <a:cs typeface="Calibri"/>
              <a:sym typeface="Calibri"/>
            </a:endParaRPr>
          </a:p>
        </p:txBody>
      </p:sp>
      <p:sp>
        <p:nvSpPr>
          <p:cNvPr id="1180" name="Google Shape;1180;p103"/>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佈景主題">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佈景主題">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